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70"/>
  </p:notesMasterIdLst>
  <p:handoutMasterIdLst>
    <p:handoutMasterId r:id="rId71"/>
  </p:handoutMasterIdLst>
  <p:sldIdLst>
    <p:sldId id="555" r:id="rId2"/>
    <p:sldId id="964" r:id="rId3"/>
    <p:sldId id="965" r:id="rId4"/>
    <p:sldId id="1068" r:id="rId5"/>
    <p:sldId id="1069" r:id="rId6"/>
    <p:sldId id="1070" r:id="rId7"/>
    <p:sldId id="1071" r:id="rId8"/>
    <p:sldId id="1072" r:id="rId9"/>
    <p:sldId id="1099" r:id="rId10"/>
    <p:sldId id="1073" r:id="rId11"/>
    <p:sldId id="1100" r:id="rId12"/>
    <p:sldId id="1101" r:id="rId13"/>
    <p:sldId id="1102" r:id="rId14"/>
    <p:sldId id="1103" r:id="rId15"/>
    <p:sldId id="1104" r:id="rId16"/>
    <p:sldId id="1075" r:id="rId17"/>
    <p:sldId id="1074" r:id="rId18"/>
    <p:sldId id="1107" r:id="rId19"/>
    <p:sldId id="1076" r:id="rId20"/>
    <p:sldId id="1077" r:id="rId21"/>
    <p:sldId id="1089" r:id="rId22"/>
    <p:sldId id="1090" r:id="rId23"/>
    <p:sldId id="1091" r:id="rId24"/>
    <p:sldId id="1092" r:id="rId25"/>
    <p:sldId id="1108" r:id="rId26"/>
    <p:sldId id="1109" r:id="rId27"/>
    <p:sldId id="1080" r:id="rId28"/>
    <p:sldId id="1037" r:id="rId29"/>
    <p:sldId id="1038" r:id="rId30"/>
    <p:sldId id="1081" r:id="rId31"/>
    <p:sldId id="1083" r:id="rId32"/>
    <p:sldId id="1084" r:id="rId33"/>
    <p:sldId id="1082" r:id="rId34"/>
    <p:sldId id="1085" r:id="rId35"/>
    <p:sldId id="1086" r:id="rId36"/>
    <p:sldId id="1110" r:id="rId37"/>
    <p:sldId id="1045" r:id="rId38"/>
    <p:sldId id="1087" r:id="rId39"/>
    <p:sldId id="1111" r:id="rId40"/>
    <p:sldId id="1112" r:id="rId41"/>
    <p:sldId id="1088" r:id="rId42"/>
    <p:sldId id="967" r:id="rId43"/>
    <p:sldId id="968" r:id="rId44"/>
    <p:sldId id="969" r:id="rId45"/>
    <p:sldId id="970" r:id="rId46"/>
    <p:sldId id="971" r:id="rId47"/>
    <p:sldId id="972" r:id="rId48"/>
    <p:sldId id="973" r:id="rId49"/>
    <p:sldId id="974" r:id="rId50"/>
    <p:sldId id="975" r:id="rId51"/>
    <p:sldId id="976" r:id="rId52"/>
    <p:sldId id="996" r:id="rId53"/>
    <p:sldId id="997" r:id="rId54"/>
    <p:sldId id="998" r:id="rId55"/>
    <p:sldId id="1113" r:id="rId56"/>
    <p:sldId id="1114" r:id="rId57"/>
    <p:sldId id="1115" r:id="rId58"/>
    <p:sldId id="1116" r:id="rId59"/>
    <p:sldId id="1117" r:id="rId60"/>
    <p:sldId id="1118" r:id="rId61"/>
    <p:sldId id="1004" r:id="rId62"/>
    <p:sldId id="1119" r:id="rId63"/>
    <p:sldId id="1000" r:id="rId64"/>
    <p:sldId id="1001" r:id="rId65"/>
    <p:sldId id="1002" r:id="rId66"/>
    <p:sldId id="1003" r:id="rId67"/>
    <p:sldId id="1120" r:id="rId68"/>
    <p:sldId id="1121" r:id="rId69"/>
  </p:sldIdLst>
  <p:sldSz cx="9144000" cy="6858000" type="screen4x3"/>
  <p:notesSz cx="6735763" cy="9869488"/>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892" autoAdjust="0"/>
  </p:normalViewPr>
  <p:slideViewPr>
    <p:cSldViewPr snapToGrid="0" showGuides="1">
      <p:cViewPr varScale="1">
        <p:scale>
          <a:sx n="91" d="100"/>
          <a:sy n="91" d="100"/>
        </p:scale>
        <p:origin x="208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918830" cy="495188"/>
          </a:xfrm>
          <a:prstGeom prst="rect">
            <a:avLst/>
          </a:prstGeom>
        </p:spPr>
        <p:txBody>
          <a:bodyPr vert="horz" lIns="94878" tIns="47439" rIns="94878" bIns="47439" rtlCol="0"/>
          <a:lstStyle>
            <a:lvl1pPr algn="l">
              <a:defRPr sz="12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15375" y="0"/>
            <a:ext cx="2918830" cy="495188"/>
          </a:xfrm>
          <a:prstGeom prst="rect">
            <a:avLst/>
          </a:prstGeom>
        </p:spPr>
        <p:txBody>
          <a:bodyPr vert="horz" lIns="94878" tIns="47439" rIns="94878" bIns="47439" rtlCol="0"/>
          <a:lstStyle>
            <a:lvl1pPr algn="r">
              <a:defRPr sz="12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t>2017/12/21</a:t>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2" y="9374302"/>
            <a:ext cx="2918830" cy="495187"/>
          </a:xfrm>
          <a:prstGeom prst="rect">
            <a:avLst/>
          </a:prstGeom>
        </p:spPr>
        <p:txBody>
          <a:bodyPr vert="horz" lIns="94878" tIns="47439" rIns="94878" bIns="47439" rtlCol="0" anchor="b"/>
          <a:lstStyle>
            <a:lvl1pPr algn="l">
              <a:defRPr sz="12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15375" y="9374302"/>
            <a:ext cx="2918830" cy="495187"/>
          </a:xfrm>
          <a:prstGeom prst="rect">
            <a:avLst/>
          </a:prstGeom>
        </p:spPr>
        <p:txBody>
          <a:bodyPr vert="horz" lIns="94878" tIns="47439" rIns="94878" bIns="47439" rtlCol="0" anchor="b"/>
          <a:lstStyle>
            <a:lvl1pPr algn="r">
              <a:defRPr sz="12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t>‹#›</a:t>
            </a:fld>
            <a:endParaRPr 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0780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918830" cy="495188"/>
          </a:xfrm>
          <a:prstGeom prst="rect">
            <a:avLst/>
          </a:prstGeom>
        </p:spPr>
        <p:txBody>
          <a:bodyPr vert="horz" lIns="94878" tIns="47439" rIns="94878" bIns="47439"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15375" y="0"/>
            <a:ext cx="2918830" cy="495188"/>
          </a:xfrm>
          <a:prstGeom prst="rect">
            <a:avLst/>
          </a:prstGeom>
        </p:spPr>
        <p:txBody>
          <a:bodyPr vert="horz" lIns="94878" tIns="47439" rIns="94878" bIns="47439" rtlCol="0"/>
          <a:lstStyle>
            <a:lvl1pPr algn="r">
              <a:defRPr sz="1200"/>
            </a:lvl1pPr>
          </a:lstStyle>
          <a:p>
            <a:pPr rtl="0"/>
            <a:fld id="{13947666-27B0-4F0D-BA3A-14969DEE0567}" type="datetime1">
              <a:rPr lang="zh-CN" altLang="en-US" noProof="0" smtClean="0"/>
              <a:t>2017/12/21</a:t>
            </a:fld>
            <a:endParaRPr lang="zh-CN" altLang="en-US" noProof="0" dirty="0"/>
          </a:p>
        </p:txBody>
      </p:sp>
      <p:sp>
        <p:nvSpPr>
          <p:cNvPr id="4" name="幻灯片图像占位符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78" tIns="47439" rIns="94878" bIns="47439" rtlCol="0" anchor="ctr"/>
          <a:lstStyle/>
          <a:p>
            <a:pPr rtl="0"/>
            <a:endParaRPr lang="zh-CN" altLang="en-US" noProof="0" dirty="0"/>
          </a:p>
        </p:txBody>
      </p:sp>
      <p:sp>
        <p:nvSpPr>
          <p:cNvPr id="5" name="备注占位符 4"/>
          <p:cNvSpPr>
            <a:spLocks noGrp="1"/>
          </p:cNvSpPr>
          <p:nvPr>
            <p:ph type="body" sz="quarter" idx="3"/>
          </p:nvPr>
        </p:nvSpPr>
        <p:spPr>
          <a:xfrm>
            <a:off x="673577" y="4749691"/>
            <a:ext cx="5388610" cy="3886112"/>
          </a:xfrm>
          <a:prstGeom prst="rect">
            <a:avLst/>
          </a:prstGeom>
        </p:spPr>
        <p:txBody>
          <a:bodyPr vert="horz" lIns="94878" tIns="47439" rIns="94878" bIns="47439"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2" y="9374302"/>
            <a:ext cx="2918830" cy="495187"/>
          </a:xfrm>
          <a:prstGeom prst="rect">
            <a:avLst/>
          </a:prstGeom>
        </p:spPr>
        <p:txBody>
          <a:bodyPr vert="horz" lIns="94878" tIns="47439" rIns="94878" bIns="47439"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15375" y="9374302"/>
            <a:ext cx="2918830" cy="495187"/>
          </a:xfrm>
          <a:prstGeom prst="rect">
            <a:avLst/>
          </a:prstGeom>
        </p:spPr>
        <p:txBody>
          <a:bodyPr vert="horz" lIns="94878" tIns="47439" rIns="94878" bIns="47439" rtlCol="0" anchor="b"/>
          <a:lstStyle>
            <a:lvl1pPr algn="r">
              <a:defRPr sz="1200"/>
            </a:lvl1pPr>
          </a:lstStyle>
          <a:p>
            <a:pPr rtl="0"/>
            <a:fld id="{810E1E9A-E921-4174-A0FC-51868D7AC568}" type="slidenum">
              <a:rPr lang="en-US" altLang="zh-CN" noProof="0" smtClean="0"/>
              <a:t>‹#›</a:t>
            </a:fld>
            <a:endParaRPr lang="zh-CN" altLang="en-US" noProof="0" dirty="0"/>
          </a:p>
        </p:txBody>
      </p:sp>
    </p:spTree>
    <p:extLst>
      <p:ext uri="{BB962C8B-B14F-4D97-AF65-F5344CB8AC3E}">
        <p14:creationId xmlns:p14="http://schemas.microsoft.com/office/powerpoint/2010/main" val="18786420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260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9982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5252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0516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rtl="0"/>
            <a:r>
              <a:rPr lang="en-US" altLang="zh-CN" noProof="0" smtClean="0"/>
              <a:t>2012-1-4</a:t>
            </a:r>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哈工大计算机科学与技术学院  张岩</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3591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r>
              <a:rPr lang="en-US" altLang="zh-CN" smtClean="0"/>
              <a:t>2012-1-4</a:t>
            </a:r>
            <a:endParaRPr lang="en-US"/>
          </a:p>
        </p:txBody>
      </p:sp>
      <p:sp>
        <p:nvSpPr>
          <p:cNvPr id="5" name="Footer Placeholder 4"/>
          <p:cNvSpPr>
            <a:spLocks noGrp="1"/>
          </p:cNvSpPr>
          <p:nvPr>
            <p:ph type="ftr" sz="quarter" idx="11"/>
          </p:nvPr>
        </p:nvSpPr>
        <p:spPr/>
        <p:txBody>
          <a:bodyPr/>
          <a:lstStyle/>
          <a:p>
            <a:pPr rtl="0"/>
            <a:r>
              <a:rPr lang="zh-CN" altLang="en-US" smtClean="0"/>
              <a:t>哈工大计算机科学与技术学院  张岩</a:t>
            </a:r>
            <a:endParaRPr lang="zh-CN"/>
          </a:p>
        </p:txBody>
      </p:sp>
      <p:sp>
        <p:nvSpPr>
          <p:cNvPr id="6" name="Slide Number Placeholder 5"/>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5372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noProof="0" smtClean="0"/>
              <a:t>2012-1-4</a:t>
            </a:r>
            <a:endParaRPr lang="zh-CN" altLang="en-US" noProof="0" dirty="0"/>
          </a:p>
        </p:txBody>
      </p:sp>
      <p:sp>
        <p:nvSpPr>
          <p:cNvPr id="5" name="Footer Placeholder 4"/>
          <p:cNvSpPr>
            <a:spLocks noGrp="1"/>
          </p:cNvSpPr>
          <p:nvPr>
            <p:ph type="ftr" sz="quarter" idx="11"/>
          </p:nvPr>
        </p:nvSpPr>
        <p:spPr/>
        <p:txBody>
          <a:bodyPr/>
          <a:lstStyle/>
          <a:p>
            <a:r>
              <a:rPr lang="zh-CN" altLang="en-US" noProof="0" smtClean="0"/>
              <a:t>哈工大计算机科学与技术学院  张岩</a:t>
            </a:r>
            <a:endParaRPr lang="zh-CN" altLang="en-US" noProof="0" dirty="0"/>
          </a:p>
        </p:txBody>
      </p:sp>
      <p:sp>
        <p:nvSpPr>
          <p:cNvPr id="6" name="Slide Number Placeholder 5"/>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42836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描述文字的图片 1">
    <p:spTree>
      <p:nvGrpSpPr>
        <p:cNvPr id="1" name=""/>
        <p:cNvGrpSpPr/>
        <p:nvPr/>
      </p:nvGrpSpPr>
      <p:grpSpPr>
        <a:xfrm>
          <a:off x="0" y="0"/>
          <a:ext cx="0" cy="0"/>
          <a:chOff x="0" y="0"/>
          <a:chExt cx="0" cy="0"/>
        </a:xfrm>
      </p:grpSpPr>
      <p:sp>
        <p:nvSpPr>
          <p:cNvPr id="9" name="标题 1"/>
          <p:cNvSpPr>
            <a:spLocks noGrp="1"/>
          </p:cNvSpPr>
          <p:nvPr>
            <p:ph type="title"/>
          </p:nvPr>
        </p:nvSpPr>
        <p:spPr>
          <a:xfrm>
            <a:off x="1171575" y="457200"/>
            <a:ext cx="2949178" cy="1600200"/>
          </a:xfrm>
        </p:spPr>
        <p:txBody>
          <a:bodyPr rtlCol="0" anchor="b"/>
          <a:lstStyle>
            <a:lvl1pPr>
              <a:defRPr sz="3200"/>
            </a:lvl1pPr>
          </a:lstStyle>
          <a:p>
            <a:pPr rtl="0"/>
            <a:r>
              <a:rPr lang="zh-CN" altLang="en-US" noProof="0" smtClean="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259178" y="987436"/>
            <a:ext cx="4258818" cy="4873625"/>
          </a:xfrm>
        </p:spPr>
        <p:txBody>
          <a:bodyPr rtlCol="0"/>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rtl="0"/>
            <a:r>
              <a:rPr lang="zh-CN" altLang="en-US" noProof="0" smtClean="0"/>
              <a:t>单击图标添加图片</a:t>
            </a:r>
            <a:endParaRPr lang="zh-CN" altLang="en-US" noProof="0" dirty="0"/>
          </a:p>
        </p:txBody>
      </p:sp>
      <p:sp>
        <p:nvSpPr>
          <p:cNvPr id="8" name="文本占位符 3"/>
          <p:cNvSpPr>
            <a:spLocks noGrp="1"/>
          </p:cNvSpPr>
          <p:nvPr>
            <p:ph type="body" sz="half" idx="2"/>
          </p:nvPr>
        </p:nvSpPr>
        <p:spPr>
          <a:xfrm>
            <a:off x="1171575" y="2101850"/>
            <a:ext cx="2949178" cy="3759200"/>
          </a:xfrm>
        </p:spPr>
        <p:txBody>
          <a:bodyPr rtlCol="0"/>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p>
            <a:pPr rtl="0"/>
            <a:r>
              <a:rPr lang="en-US" altLang="zh-CN" noProof="0" smtClean="0"/>
              <a:t>2012-1-4</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smtClean="0"/>
              <a:t>哈工大计算机科学与技术学院  张岩</a:t>
            </a:r>
            <a:endParaRPr lang="zh-CN" altLang="en-US" noProof="0" dirty="0"/>
          </a:p>
        </p:txBody>
      </p:sp>
      <p:sp>
        <p:nvSpPr>
          <p:cNvPr id="7" name="幻灯片编号占位符 6"/>
          <p:cNvSpPr>
            <a:spLocks noGrp="1"/>
          </p:cNvSpPr>
          <p:nvPr>
            <p:ph type="sldNum" sz="quarter" idx="12"/>
          </p:nvPr>
        </p:nvSpPr>
        <p:spPr/>
        <p:txBody>
          <a:bodyPr rtlCol="0"/>
          <a:lstStyle/>
          <a:p>
            <a:pPr rtl="0"/>
            <a:fld id="{71B7BAC7-FE87-40F6-AA24-4F4685D1B022}"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rgbClr val="65659A"/>
                </a:solidFill>
                <a:latin typeface="微软雅黑"/>
                <a:cs typeface="微软雅黑"/>
              </a:defRPr>
            </a:lvl1pPr>
          </a:lstStyle>
          <a:p>
            <a:pPr marL="12700">
              <a:lnSpc>
                <a:spcPct val="100000"/>
              </a:lnSpc>
            </a:pPr>
            <a:r>
              <a:rPr spc="-15" dirty="0"/>
              <a:t>哈工大计算机科学与技术学院 </a:t>
            </a:r>
            <a:r>
              <a:rPr spc="-135" dirty="0"/>
              <a:t> </a:t>
            </a:r>
            <a:r>
              <a:rPr spc="-15" dirty="0"/>
              <a:t>张岩</a:t>
            </a:r>
          </a:p>
        </p:txBody>
      </p:sp>
      <p:sp>
        <p:nvSpPr>
          <p:cNvPr id="3" name="Holder 3"/>
          <p:cNvSpPr>
            <a:spLocks noGrp="1"/>
          </p:cNvSpPr>
          <p:nvPr>
            <p:ph type="dt" sz="half" idx="6"/>
          </p:nvPr>
        </p:nvSpPr>
        <p:spPr/>
        <p:txBody>
          <a:bodyPr lIns="0" tIns="0" rIns="0" bIns="0"/>
          <a:lstStyle>
            <a:lvl1pPr>
              <a:defRPr sz="1400" b="1" i="0">
                <a:solidFill>
                  <a:srgbClr val="65659A"/>
                </a:solidFill>
                <a:latin typeface="Times New Roman"/>
                <a:cs typeface="Times New Roman"/>
              </a:defRPr>
            </a:lvl1pPr>
          </a:lstStyle>
          <a:p>
            <a:pPr marL="12700">
              <a:lnSpc>
                <a:spcPct val="100000"/>
              </a:lnSpc>
            </a:pPr>
            <a:r>
              <a:rPr lang="en-US" altLang="zh-CN" spc="-15" smtClean="0"/>
              <a:t>2012-1-4</a:t>
            </a:r>
            <a:endParaRPr spc="-15" dirty="0"/>
          </a:p>
        </p:txBody>
      </p:sp>
      <p:sp>
        <p:nvSpPr>
          <p:cNvPr id="4" name="Holder 4"/>
          <p:cNvSpPr>
            <a:spLocks noGrp="1"/>
          </p:cNvSpPr>
          <p:nvPr>
            <p:ph type="sldNum" sz="quarter" idx="7"/>
          </p:nvPr>
        </p:nvSpPr>
        <p:spPr/>
        <p:txBody>
          <a:bodyPr lIns="0" tIns="0" rIns="0" bIns="0"/>
          <a:lstStyle>
            <a:lvl1pPr>
              <a:defRPr sz="1200" b="1" i="0">
                <a:solidFill>
                  <a:srgbClr val="65659A"/>
                </a:solidFill>
                <a:latin typeface="Times New Roman"/>
                <a:cs typeface="Times New Roman"/>
              </a:defRPr>
            </a:lvl1pPr>
          </a:lstStyle>
          <a:p>
            <a:pPr marL="93345">
              <a:lnSpc>
                <a:spcPct val="100000"/>
              </a:lnSpc>
            </a:pPr>
            <a:r>
              <a:rPr dirty="0"/>
              <a:t>Slide 6-</a:t>
            </a:r>
            <a:fld id="{81D60167-4931-47E6-BA6A-407CBD079E47}" type="slidenum">
              <a:rPr dirty="0"/>
              <a:t>‹#›</a:t>
            </a:fld>
            <a:endParaRPr dirty="0"/>
          </a:p>
        </p:txBody>
      </p:sp>
    </p:spTree>
    <p:extLst>
      <p:ext uri="{BB962C8B-B14F-4D97-AF65-F5344CB8AC3E}">
        <p14:creationId xmlns:p14="http://schemas.microsoft.com/office/powerpoint/2010/main" val="21521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r>
              <a:rPr lang="en-US" altLang="zh-CN" noProof="0" smtClean="0"/>
              <a:t>2012-1-4</a:t>
            </a:r>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哈工大计算机科学与技术学院  张岩</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406541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701394"/>
          </a:xfrm>
        </p:spPr>
        <p:txBody>
          <a:bodyPr anchor="b">
            <a:normAutofit/>
          </a:bodyPr>
          <a:lstStyle>
            <a:lvl1pPr>
              <a:defRPr sz="4800">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rtl="0"/>
            <a:r>
              <a:rPr lang="en-US" altLang="zh-CN" noProof="0" smtClean="0"/>
              <a:t>2012-1-4</a:t>
            </a:r>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哈工大计算机科学与技术学院  张岩</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0368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rtl="0"/>
            <a:r>
              <a:rPr lang="en-US" altLang="zh-CN" smtClean="0"/>
              <a:t>2012-1-4</a:t>
            </a:r>
            <a:endParaRPr lang="en-US"/>
          </a:p>
        </p:txBody>
      </p:sp>
      <p:sp>
        <p:nvSpPr>
          <p:cNvPr id="6" name="Footer Placeholder 5"/>
          <p:cNvSpPr>
            <a:spLocks noGrp="1"/>
          </p:cNvSpPr>
          <p:nvPr>
            <p:ph type="ftr" sz="quarter" idx="11"/>
          </p:nvPr>
        </p:nvSpPr>
        <p:spPr/>
        <p:txBody>
          <a:bodyPr/>
          <a:lstStyle/>
          <a:p>
            <a:pPr rtl="0"/>
            <a:r>
              <a:rPr lang="zh-CN" altLang="en-US" smtClean="0"/>
              <a:t>哈工大计算机科学与技术学院  张岩</a:t>
            </a:r>
            <a:endParaRPr lang="zh-CN"/>
          </a:p>
        </p:txBody>
      </p:sp>
      <p:sp>
        <p:nvSpPr>
          <p:cNvPr id="7" name="Slide Number Placeholder 6"/>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81619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rtl="0"/>
            <a:r>
              <a:rPr lang="en-US" altLang="zh-CN" smtClean="0"/>
              <a:t>2012-1-4</a:t>
            </a:r>
            <a:endParaRPr lang="en-US"/>
          </a:p>
        </p:txBody>
      </p:sp>
      <p:sp>
        <p:nvSpPr>
          <p:cNvPr id="8" name="Footer Placeholder 7"/>
          <p:cNvSpPr>
            <a:spLocks noGrp="1"/>
          </p:cNvSpPr>
          <p:nvPr>
            <p:ph type="ftr" sz="quarter" idx="11"/>
          </p:nvPr>
        </p:nvSpPr>
        <p:spPr/>
        <p:txBody>
          <a:bodyPr/>
          <a:lstStyle/>
          <a:p>
            <a:pPr rtl="0"/>
            <a:r>
              <a:rPr lang="zh-CN" altLang="en-US" smtClean="0"/>
              <a:t>哈工大计算机科学与技术学院  张岩</a:t>
            </a:r>
            <a:endParaRPr lang="zh-CN"/>
          </a:p>
        </p:txBody>
      </p:sp>
      <p:sp>
        <p:nvSpPr>
          <p:cNvPr id="9" name="Slide Number Placeholder 8"/>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0668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pPr rtl="0"/>
            <a:r>
              <a:rPr lang="en-US" altLang="zh-CN" smtClean="0"/>
              <a:t>2012-1-4</a:t>
            </a:r>
            <a:endParaRPr lang="en-US"/>
          </a:p>
        </p:txBody>
      </p:sp>
      <p:sp>
        <p:nvSpPr>
          <p:cNvPr id="4" name="Footer Placeholder 3"/>
          <p:cNvSpPr>
            <a:spLocks noGrp="1"/>
          </p:cNvSpPr>
          <p:nvPr>
            <p:ph type="ftr" sz="quarter" idx="11"/>
          </p:nvPr>
        </p:nvSpPr>
        <p:spPr/>
        <p:txBody>
          <a:bodyPr/>
          <a:lstStyle/>
          <a:p>
            <a:pPr rtl="0"/>
            <a:r>
              <a:rPr lang="zh-CN" altLang="en-US" smtClean="0"/>
              <a:t>哈工大计算机科学与技术学院  张岩</a:t>
            </a:r>
            <a:endParaRPr lang="zh-CN"/>
          </a:p>
        </p:txBody>
      </p:sp>
      <p:sp>
        <p:nvSpPr>
          <p:cNvPr id="5" name="Slide Number Placeholder 4"/>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0677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n-US" altLang="zh-CN" smtClean="0"/>
              <a:t>2012-1-4</a:t>
            </a:r>
            <a:endParaRPr lang="en-US"/>
          </a:p>
        </p:txBody>
      </p:sp>
      <p:sp>
        <p:nvSpPr>
          <p:cNvPr id="3" name="Footer Placeholder 2"/>
          <p:cNvSpPr>
            <a:spLocks noGrp="1"/>
          </p:cNvSpPr>
          <p:nvPr>
            <p:ph type="ftr" sz="quarter" idx="11"/>
          </p:nvPr>
        </p:nvSpPr>
        <p:spPr/>
        <p:txBody>
          <a:bodyPr/>
          <a:lstStyle/>
          <a:p>
            <a:pPr rtl="0"/>
            <a:r>
              <a:rPr lang="zh-CN" altLang="en-US" smtClean="0"/>
              <a:t>哈工大计算机科学与技术学院  张岩</a:t>
            </a:r>
            <a:endParaRPr lang="zh-CN"/>
          </a:p>
        </p:txBody>
      </p:sp>
      <p:sp>
        <p:nvSpPr>
          <p:cNvPr id="4" name="Slide Number Placeholder 3"/>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48709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noProof="0" smtClean="0"/>
              <a:t>2012-1-4</a:t>
            </a:r>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哈工大计算机科学与技术学院  张岩</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56536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noProof="0" smtClean="0"/>
              <a:t>2012-1-4</a:t>
            </a:r>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哈工大计算机科学与技术学院  张岩</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2425275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BEBA8EAE-BF5A-486C-A8C5-ECC9F3942E4B}">
                <a14:imgProps xmlns:a14="http://schemas.microsoft.com/office/drawing/2010/main">
                  <a14:imgLayer r:embed="rId16">
                    <a14:imgEffect>
                      <a14:saturation sat="47000"/>
                    </a14:imgEffect>
                    <a14:imgEffect>
                      <a14:brightnessContrast bright="8000" contrast="15000"/>
                    </a14:imgEffect>
                  </a14:imgLayer>
                </a14:imgProps>
              </a:ext>
              <a:ext uri="{28A0092B-C50C-407E-A947-70E740481C1C}">
                <a14:useLocalDpi xmlns:a14="http://schemas.microsoft.com/office/drawing/2010/main" val="0"/>
              </a:ext>
            </a:extLst>
          </a:blip>
          <a:stretch>
            <a:fillRect/>
          </a:stretch>
        </p:blipFill>
        <p:spPr>
          <a:xfrm>
            <a:off x="-3764" y="0"/>
            <a:ext cx="9147764" cy="6857999"/>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noProof="0" smtClean="0"/>
              <a:t>2012-1-4</a:t>
            </a:r>
            <a:endParaRPr lang="zh-CN" altLang="en-US" noProof="0"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noProof="0" smtClean="0"/>
              <a:t>哈工大计算机科学与技术学院  张岩</a:t>
            </a:r>
            <a:endParaRPr lang="zh-CN" altLang="en-US" noProof="0"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101427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 id="214748367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21" Type="http://schemas.openxmlformats.org/officeDocument/2006/relationships/image" Target="../media/image25.png"/><Relationship Id="rId34" Type="http://schemas.openxmlformats.org/officeDocument/2006/relationships/image" Target="../media/image38.png"/><Relationship Id="rId42" Type="http://schemas.openxmlformats.org/officeDocument/2006/relationships/image" Target="../media/image46.png"/><Relationship Id="rId47" Type="http://schemas.openxmlformats.org/officeDocument/2006/relationships/image" Target="../media/image51.png"/><Relationship Id="rId50" Type="http://schemas.openxmlformats.org/officeDocument/2006/relationships/image" Target="../media/image54.png"/><Relationship Id="rId55" Type="http://schemas.openxmlformats.org/officeDocument/2006/relationships/image" Target="../media/image59.png"/><Relationship Id="rId7" Type="http://schemas.openxmlformats.org/officeDocument/2006/relationships/image" Target="../media/image11.png"/><Relationship Id="rId2" Type="http://schemas.openxmlformats.org/officeDocument/2006/relationships/notesSlide" Target="../notesSlides/notesSlide4.xml"/><Relationship Id="rId16" Type="http://schemas.openxmlformats.org/officeDocument/2006/relationships/image" Target="../media/image20.png"/><Relationship Id="rId29" Type="http://schemas.openxmlformats.org/officeDocument/2006/relationships/image" Target="../media/image33.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45" Type="http://schemas.openxmlformats.org/officeDocument/2006/relationships/image" Target="../media/image49.png"/><Relationship Id="rId53" Type="http://schemas.openxmlformats.org/officeDocument/2006/relationships/image" Target="../media/image57.png"/><Relationship Id="rId58" Type="http://schemas.openxmlformats.org/officeDocument/2006/relationships/image" Target="../media/image62.png"/><Relationship Id="rId5" Type="http://schemas.openxmlformats.org/officeDocument/2006/relationships/image" Target="../media/image9.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43" Type="http://schemas.openxmlformats.org/officeDocument/2006/relationships/image" Target="../media/image47.png"/><Relationship Id="rId48" Type="http://schemas.openxmlformats.org/officeDocument/2006/relationships/image" Target="../media/image52.png"/><Relationship Id="rId56" Type="http://schemas.openxmlformats.org/officeDocument/2006/relationships/image" Target="../media/image60.png"/><Relationship Id="rId8" Type="http://schemas.openxmlformats.org/officeDocument/2006/relationships/image" Target="../media/image12.png"/><Relationship Id="rId51" Type="http://schemas.openxmlformats.org/officeDocument/2006/relationships/image" Target="../media/image55.png"/><Relationship Id="rId3" Type="http://schemas.openxmlformats.org/officeDocument/2006/relationships/image" Target="../media/image7.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46" Type="http://schemas.openxmlformats.org/officeDocument/2006/relationships/image" Target="../media/image50.png"/><Relationship Id="rId59" Type="http://schemas.openxmlformats.org/officeDocument/2006/relationships/image" Target="../media/image63.png"/><Relationship Id="rId20" Type="http://schemas.openxmlformats.org/officeDocument/2006/relationships/image" Target="../media/image24.png"/><Relationship Id="rId41" Type="http://schemas.openxmlformats.org/officeDocument/2006/relationships/image" Target="../media/image45.png"/><Relationship Id="rId54"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49" Type="http://schemas.openxmlformats.org/officeDocument/2006/relationships/image" Target="../media/image53.png"/><Relationship Id="rId57" Type="http://schemas.openxmlformats.org/officeDocument/2006/relationships/image" Target="../media/image61.png"/><Relationship Id="rId10" Type="http://schemas.openxmlformats.org/officeDocument/2006/relationships/image" Target="../media/image14.png"/><Relationship Id="rId31" Type="http://schemas.openxmlformats.org/officeDocument/2006/relationships/image" Target="../media/image35.png"/><Relationship Id="rId44" Type="http://schemas.openxmlformats.org/officeDocument/2006/relationships/image" Target="../media/image48.png"/><Relationship Id="rId52"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a:t>
            </a:r>
            <a:r>
              <a:rPr lang="zh-CN" altLang="en-US" sz="5400" spc="-300" dirty="0">
                <a:solidFill>
                  <a:schemeClr val="accent1">
                    <a:lumMod val="75000"/>
                  </a:schemeClr>
                </a:solidFill>
                <a:latin typeface="微软雅黑" panose="020B0503020204020204" pitchFamily="34" charset="-122"/>
                <a:ea typeface="微软雅黑" panose="020B0503020204020204" pitchFamily="34" charset="-122"/>
              </a:rPr>
              <a:t>八</a:t>
            </a: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章  排序和查找</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endParaRPr lang="zh-CN" altLang="en-US" sz="3200" dirty="0"/>
          </a:p>
        </p:txBody>
      </p:sp>
    </p:spTree>
    <p:extLst>
      <p:ext uri="{BB962C8B-B14F-4D97-AF65-F5344CB8AC3E}">
        <p14:creationId xmlns:p14="http://schemas.microsoft.com/office/powerpoint/2010/main" val="403947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endParaRPr lang="zh-CN" altLang="en-US" dirty="0"/>
          </a:p>
        </p:txBody>
      </p:sp>
      <p:sp>
        <p:nvSpPr>
          <p:cNvPr id="3" name="内容占位符 2"/>
          <p:cNvSpPr>
            <a:spLocks noGrp="1"/>
          </p:cNvSpPr>
          <p:nvPr>
            <p:ph idx="1"/>
          </p:nvPr>
        </p:nvSpPr>
        <p:spPr>
          <a:xfrm>
            <a:off x="272283" y="1513490"/>
            <a:ext cx="8599433" cy="4610922"/>
          </a:xfrm>
        </p:spPr>
        <p:txBody>
          <a:bodyPr>
            <a:normAutofit/>
          </a:bodyPr>
          <a:lstStyle/>
          <a:p>
            <a:r>
              <a:rPr lang="zh-CN" altLang="en-US" dirty="0" smtClean="0"/>
              <a:t>算法</a:t>
            </a:r>
            <a:r>
              <a:rPr lang="zh-CN" altLang="en-US" dirty="0"/>
              <a:t>实现</a:t>
            </a:r>
            <a:endParaRPr lang="en-US" altLang="zh-CN" dirty="0"/>
          </a:p>
          <a:p>
            <a:pPr lvl="1"/>
            <a:r>
              <a:rPr lang="zh-CN" altLang="en-US" dirty="0"/>
              <a:t>设被排序的无序区为</a:t>
            </a:r>
            <a:r>
              <a:rPr lang="en-US" altLang="zh-CN" dirty="0"/>
              <a:t>A[</a:t>
            </a:r>
            <a:r>
              <a:rPr lang="en-US" altLang="zh-CN" dirty="0" err="1"/>
              <a:t>i</a:t>
            </a:r>
            <a:r>
              <a:rPr lang="en-US" altLang="zh-CN" dirty="0"/>
              <a:t>],……,A[j]</a:t>
            </a:r>
            <a:endParaRPr lang="zh-CN" altLang="en-US" dirty="0"/>
          </a:p>
          <a:p>
            <a:pPr marR="5080" lvl="1"/>
            <a:r>
              <a:rPr lang="zh-CN" altLang="en-US" dirty="0" smtClean="0"/>
              <a:t>基准</a:t>
            </a:r>
            <a:r>
              <a:rPr lang="zh-CN" altLang="en-US" dirty="0"/>
              <a:t>元素选取：选择其中的一个记录的关键字</a:t>
            </a:r>
            <a:r>
              <a:rPr lang="en-US" altLang="zh-CN" dirty="0"/>
              <a:t>v </a:t>
            </a:r>
            <a:r>
              <a:rPr lang="zh-CN" altLang="en-US" dirty="0"/>
              <a:t>作为</a:t>
            </a:r>
            <a:r>
              <a:rPr lang="zh-CN" altLang="en-US" dirty="0" smtClean="0"/>
              <a:t>基准元素</a:t>
            </a:r>
            <a:r>
              <a:rPr lang="en-US" altLang="zh-CN" dirty="0"/>
              <a:t>(</a:t>
            </a:r>
            <a:r>
              <a:rPr lang="zh-CN" altLang="en-US" dirty="0"/>
              <a:t>控制</a:t>
            </a:r>
            <a:r>
              <a:rPr lang="zh-CN" altLang="en-US" dirty="0" smtClean="0"/>
              <a:t>关键字</a:t>
            </a:r>
            <a:r>
              <a:rPr lang="en-US" altLang="zh-CN" dirty="0" smtClean="0">
                <a:solidFill>
                  <a:srgbClr val="FF0000"/>
                </a:solidFill>
              </a:rPr>
              <a:t> (</a:t>
            </a:r>
            <a:r>
              <a:rPr lang="zh-CN" altLang="en-US" dirty="0">
                <a:solidFill>
                  <a:srgbClr val="FF0000"/>
                </a:solidFill>
              </a:rPr>
              <a:t>怎么选择？</a:t>
            </a:r>
            <a:r>
              <a:rPr lang="en-US" altLang="zh-CN" dirty="0">
                <a:solidFill>
                  <a:srgbClr val="FF0000"/>
                </a:solidFill>
              </a:rPr>
              <a:t>)</a:t>
            </a:r>
            <a:endParaRPr lang="zh-CN" altLang="en-US" dirty="0">
              <a:solidFill>
                <a:srgbClr val="FF0000"/>
              </a:solidFill>
            </a:endParaRPr>
          </a:p>
          <a:p>
            <a:pPr marR="5080" lvl="1"/>
            <a:r>
              <a:rPr lang="zh-CN" altLang="en-US" dirty="0" smtClean="0"/>
              <a:t>划分</a:t>
            </a:r>
            <a:r>
              <a:rPr lang="zh-CN" altLang="en-US" dirty="0"/>
              <a:t>：通过基准元素</a:t>
            </a:r>
            <a:r>
              <a:rPr lang="en-US" altLang="zh-CN" dirty="0"/>
              <a:t>v </a:t>
            </a:r>
            <a:r>
              <a:rPr lang="zh-CN" altLang="en-US" dirty="0"/>
              <a:t>把无序区</a:t>
            </a:r>
            <a:r>
              <a:rPr lang="en-US" altLang="zh-CN" dirty="0"/>
              <a:t>A[</a:t>
            </a:r>
            <a:r>
              <a:rPr lang="en-US" altLang="zh-CN" dirty="0" err="1"/>
              <a:t>i</a:t>
            </a:r>
            <a:r>
              <a:rPr lang="en-US" altLang="zh-CN" dirty="0"/>
              <a:t>],……,A[j]</a:t>
            </a:r>
            <a:r>
              <a:rPr lang="zh-CN" altLang="en-US" dirty="0"/>
              <a:t>划分成左、 右两部分，使得左边的各记录的关键字都小于</a:t>
            </a:r>
            <a:r>
              <a:rPr lang="en-US" altLang="zh-CN" dirty="0"/>
              <a:t>v </a:t>
            </a:r>
            <a:r>
              <a:rPr lang="zh-CN" altLang="en-US" dirty="0"/>
              <a:t>；右边的 各记录的关键字都大于等于</a:t>
            </a:r>
            <a:r>
              <a:rPr lang="en-US" altLang="zh-CN" dirty="0"/>
              <a:t>v </a:t>
            </a:r>
            <a:endParaRPr lang="zh-CN" altLang="en-US" dirty="0"/>
          </a:p>
          <a:p>
            <a:pPr marR="36195" lvl="1"/>
            <a:r>
              <a:rPr lang="zh-CN" altLang="en-US" dirty="0" smtClean="0"/>
              <a:t>递归</a:t>
            </a:r>
            <a:r>
              <a:rPr lang="zh-CN" altLang="en-US" dirty="0"/>
              <a:t>求解：重复</a:t>
            </a:r>
            <a:r>
              <a:rPr lang="en-US" altLang="zh-CN" dirty="0"/>
              <a:t>(1)~(2)</a:t>
            </a:r>
            <a:r>
              <a:rPr lang="zh-CN" altLang="en-US" dirty="0"/>
              <a:t>，分别对左边和右边部分递归地进 行快速排序；</a:t>
            </a:r>
          </a:p>
          <a:p>
            <a:pPr lvl="1"/>
            <a:r>
              <a:rPr lang="zh-CN" altLang="en-US" dirty="0" smtClean="0"/>
              <a:t>组合</a:t>
            </a:r>
            <a:r>
              <a:rPr lang="zh-CN" altLang="en-US" dirty="0"/>
              <a:t>：左、右两部分均有序，整个序列有序。</a:t>
            </a:r>
          </a:p>
          <a:p>
            <a:pPr marL="457200" lvl="1" indent="0">
              <a:buNone/>
            </a:pPr>
            <a:endParaRPr lang="zh-CN" altLang="en-US" dirty="0"/>
          </a:p>
        </p:txBody>
      </p:sp>
    </p:spTree>
    <p:extLst>
      <p:ext uri="{BB962C8B-B14F-4D97-AF65-F5344CB8AC3E}">
        <p14:creationId xmlns:p14="http://schemas.microsoft.com/office/powerpoint/2010/main" val="812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2"/>
          <p:cNvSpPr>
            <a:spLocks noGrp="1"/>
          </p:cNvSpPr>
          <p:nvPr>
            <p:ph idx="1"/>
          </p:nvPr>
        </p:nvSpPr>
        <p:spPr>
          <a:xfrm>
            <a:off x="457200" y="1371600"/>
            <a:ext cx="5368925" cy="4953000"/>
          </a:xfrm>
        </p:spPr>
        <p:txBody>
          <a:bodyPr/>
          <a:lstStyle/>
          <a:p>
            <a:pPr eaLnBrk="1" hangingPunct="1">
              <a:buFont typeface="Wingdings 3" panose="05040102010807070707" pitchFamily="18" charset="2"/>
              <a:buNone/>
            </a:pPr>
            <a:r>
              <a:rPr lang="en-US" altLang="zh-CN" sz="2000" smtClean="0"/>
              <a:t>//Quicksort[A[l…r]]</a:t>
            </a:r>
          </a:p>
          <a:p>
            <a:pPr eaLnBrk="1" hangingPunct="1">
              <a:buFont typeface="Wingdings 3" panose="05040102010807070707" pitchFamily="18" charset="2"/>
              <a:buNone/>
            </a:pPr>
            <a:r>
              <a:rPr lang="en-US" altLang="zh-CN" sz="2000" smtClean="0"/>
              <a:t>//input:</a:t>
            </a:r>
            <a:r>
              <a:rPr lang="zh-CN" altLang="en-US" sz="2000" smtClean="0"/>
              <a:t>数组</a:t>
            </a:r>
            <a:r>
              <a:rPr lang="en-US" altLang="zh-CN" sz="2000" smtClean="0"/>
              <a:t>A[0…n-1]</a:t>
            </a:r>
            <a:r>
              <a:rPr lang="zh-CN" altLang="en-US" sz="2000" smtClean="0"/>
              <a:t>中的子数组</a:t>
            </a:r>
            <a:r>
              <a:rPr lang="en-US" altLang="zh-CN" sz="2000" smtClean="0"/>
              <a:t>A[l…r]</a:t>
            </a:r>
          </a:p>
          <a:p>
            <a:pPr eaLnBrk="1" hangingPunct="1">
              <a:buFont typeface="Wingdings 3" panose="05040102010807070707" pitchFamily="18" charset="2"/>
              <a:buNone/>
            </a:pPr>
            <a:r>
              <a:rPr lang="en-US" altLang="zh-CN" sz="2000" smtClean="0"/>
              <a:t>//output:</a:t>
            </a:r>
            <a:r>
              <a:rPr lang="zh-CN" altLang="en-US" sz="2000" smtClean="0"/>
              <a:t>排序后的数组</a:t>
            </a:r>
            <a:endParaRPr lang="en-US" altLang="zh-CN" sz="2000" smtClean="0"/>
          </a:p>
          <a:p>
            <a:pPr eaLnBrk="1" hangingPunct="1">
              <a:buFont typeface="Wingdings 3" panose="05040102010807070707" pitchFamily="18" charset="2"/>
              <a:buNone/>
            </a:pPr>
            <a:r>
              <a:rPr lang="en-US" altLang="zh-CN" sz="2000" smtClean="0"/>
              <a:t>if l&lt;r</a:t>
            </a:r>
          </a:p>
          <a:p>
            <a:pPr eaLnBrk="1" hangingPunct="1">
              <a:buFont typeface="Wingdings 3" panose="05040102010807070707" pitchFamily="18" charset="2"/>
              <a:buNone/>
            </a:pPr>
            <a:r>
              <a:rPr lang="en-US" altLang="zh-CN" sz="2000" smtClean="0"/>
              <a:t>	s</a:t>
            </a:r>
            <a:r>
              <a:rPr lang="en-US" altLang="zh-CN" sz="2000" smtClean="0">
                <a:sym typeface="Wingdings" panose="05000000000000000000" pitchFamily="2" charset="2"/>
              </a:rPr>
              <a:t>Partition(A[l…r])</a:t>
            </a:r>
          </a:p>
          <a:p>
            <a:pPr eaLnBrk="1" hangingPunct="1">
              <a:buFont typeface="Wingdings 3" panose="05040102010807070707" pitchFamily="18" charset="2"/>
              <a:buNone/>
            </a:pPr>
            <a:r>
              <a:rPr lang="en-US" altLang="zh-CN" sz="2000" smtClean="0">
                <a:sym typeface="Wingdings" panose="05000000000000000000" pitchFamily="2" charset="2"/>
              </a:rPr>
              <a:t>	Quicksort(A[l…s-1])</a:t>
            </a:r>
          </a:p>
          <a:p>
            <a:pPr eaLnBrk="1" hangingPunct="1">
              <a:buFont typeface="Wingdings 3" panose="05040102010807070707" pitchFamily="18" charset="2"/>
              <a:buNone/>
            </a:pPr>
            <a:r>
              <a:rPr lang="en-US" altLang="zh-CN" sz="2000" smtClean="0">
                <a:sym typeface="Wingdings" panose="05000000000000000000" pitchFamily="2" charset="2"/>
              </a:rPr>
              <a:t>	Quicksort(A[s+1…r])</a:t>
            </a:r>
            <a:endParaRPr lang="zh-CN" altLang="en-US" sz="2000" smtClean="0"/>
          </a:p>
          <a:p>
            <a:pPr eaLnBrk="1" hangingPunct="1">
              <a:buFont typeface="Wingdings 3" panose="05040102010807070707" pitchFamily="18" charset="2"/>
              <a:buNone/>
            </a:pPr>
            <a:endParaRPr lang="zh-CN" altLang="en-US" sz="2000" smtClean="0"/>
          </a:p>
        </p:txBody>
      </p:sp>
      <p:sp>
        <p:nvSpPr>
          <p:cNvPr id="3076" name="标题 1"/>
          <p:cNvSpPr>
            <a:spLocks noGrp="1"/>
          </p:cNvSpPr>
          <p:nvPr>
            <p:ph type="title"/>
          </p:nvPr>
        </p:nvSpPr>
        <p:spPr/>
        <p:txBody>
          <a:bodyPr/>
          <a:lstStyle/>
          <a:p>
            <a:pPr eaLnBrk="1" hangingPunct="1"/>
            <a:r>
              <a:rPr lang="zh-CN" altLang="en-US" smtClean="0"/>
              <a:t>算法描述</a:t>
            </a:r>
          </a:p>
        </p:txBody>
      </p:sp>
      <p:sp>
        <p:nvSpPr>
          <p:cNvPr id="3077" name="TextBox 5"/>
          <p:cNvSpPr txBox="1">
            <a:spLocks noChangeArrowheads="1"/>
          </p:cNvSpPr>
          <p:nvPr/>
        </p:nvSpPr>
        <p:spPr bwMode="auto">
          <a:xfrm>
            <a:off x="4081463" y="3657600"/>
            <a:ext cx="45339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ea typeface="黑体" panose="02010609060101010101" pitchFamily="49" charset="-122"/>
              </a:rPr>
              <a:t>算法的前提是选择一个元素，根据该元素的值来划分子数组，这个元素就是中轴，我们暂时选择数组的第一个元素作为中轴，即</a:t>
            </a:r>
            <a:r>
              <a:rPr lang="en-US" altLang="zh-CN">
                <a:solidFill>
                  <a:srgbClr val="000000"/>
                </a:solidFill>
                <a:ea typeface="黑体" panose="02010609060101010101" pitchFamily="49" charset="-122"/>
              </a:rPr>
              <a:t>p=A[l]</a:t>
            </a:r>
            <a:endParaRPr lang="zh-CN" altLang="en-US">
              <a:solidFill>
                <a:srgbClr val="000000"/>
              </a:solidFill>
              <a:ea typeface="黑体" panose="02010609060101010101" pitchFamily="49" charset="-122"/>
            </a:endParaRPr>
          </a:p>
        </p:txBody>
      </p:sp>
      <p:graphicFrame>
        <p:nvGraphicFramePr>
          <p:cNvPr id="3074" name="Object 1"/>
          <p:cNvGraphicFramePr>
            <a:graphicFrameLocks noChangeAspect="1"/>
          </p:cNvGraphicFramePr>
          <p:nvPr/>
        </p:nvGraphicFramePr>
        <p:xfrm>
          <a:off x="2206625" y="5510213"/>
          <a:ext cx="2889250" cy="595312"/>
        </p:xfrm>
        <a:graphic>
          <a:graphicData uri="http://schemas.openxmlformats.org/presentationml/2006/ole">
            <mc:AlternateContent xmlns:mc="http://schemas.openxmlformats.org/markup-compatibility/2006">
              <mc:Choice xmlns:v="urn:schemas-microsoft-com:vml" Requires="v">
                <p:oleObj spid="_x0000_s5127" name="Equation" r:id="rId3" imgW="799920" imgH="164880" progId="Equation.3">
                  <p:embed/>
                </p:oleObj>
              </mc:Choice>
              <mc:Fallback>
                <p:oleObj name="Equation" r:id="rId3" imgW="79992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5" y="5510213"/>
                        <a:ext cx="288925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4449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p:txBody>
          <a:bodyPr/>
          <a:lstStyle/>
          <a:p>
            <a:pPr eaLnBrk="1" hangingPunct="1"/>
            <a:r>
              <a:rPr lang="zh-CN" altLang="en-US" smtClean="0"/>
              <a:t>思想</a:t>
            </a:r>
            <a:endParaRPr lang="en-US" altLang="zh-CN" smtClean="0"/>
          </a:p>
          <a:p>
            <a:pPr lvl="1" eaLnBrk="1" hangingPunct="1"/>
            <a:r>
              <a:rPr lang="zh-CN" altLang="en-US" sz="2000" smtClean="0"/>
              <a:t>为了建立一个分区，有许多不同的方法对元素重新排列，其中一种是基于</a:t>
            </a:r>
            <a:r>
              <a:rPr lang="zh-CN" altLang="en-US" sz="2000" smtClean="0">
                <a:solidFill>
                  <a:srgbClr val="FF0000"/>
                </a:solidFill>
              </a:rPr>
              <a:t>两次扫描</a:t>
            </a:r>
            <a:r>
              <a:rPr lang="zh-CN" altLang="en-US" sz="2000" smtClean="0"/>
              <a:t>子数组的高效算法</a:t>
            </a:r>
            <a:endParaRPr lang="en-US" altLang="zh-CN" sz="2000" smtClean="0"/>
          </a:p>
          <a:p>
            <a:pPr lvl="1" eaLnBrk="1" hangingPunct="1"/>
            <a:r>
              <a:rPr lang="zh-CN" altLang="en-US" sz="2000" smtClean="0"/>
              <a:t>一次是从左到右，另一次是从右到左，每次都把子数组的元素和中轴进行比较</a:t>
            </a:r>
            <a:endParaRPr lang="en-US" altLang="zh-CN" sz="2000" smtClean="0"/>
          </a:p>
          <a:p>
            <a:pPr lvl="1" eaLnBrk="1" hangingPunct="1"/>
            <a:r>
              <a:rPr lang="zh-CN" altLang="en-US" sz="2000" smtClean="0"/>
              <a:t>从左到右的扫描（</a:t>
            </a:r>
            <a:r>
              <a:rPr lang="en-US" altLang="zh-CN" sz="2000" smtClean="0"/>
              <a:t>i</a:t>
            </a:r>
            <a:r>
              <a:rPr lang="zh-CN" altLang="en-US" sz="2000" smtClean="0"/>
              <a:t>）从第二个元素开始，因为我们希望小于中轴的元素位于子数组的第一部分，扫描会忽略小于中轴的元素，直到遇到第一个大于等于中轴的元素才会</a:t>
            </a:r>
            <a:r>
              <a:rPr lang="zh-CN" altLang="en-US" sz="2000" smtClean="0">
                <a:solidFill>
                  <a:srgbClr val="0000CC"/>
                </a:solidFill>
              </a:rPr>
              <a:t>停止</a:t>
            </a:r>
            <a:endParaRPr lang="en-US" altLang="zh-CN" sz="2000" smtClean="0">
              <a:solidFill>
                <a:srgbClr val="0000CC"/>
              </a:solidFill>
            </a:endParaRPr>
          </a:p>
          <a:p>
            <a:pPr lvl="1" eaLnBrk="1" hangingPunct="1"/>
            <a:r>
              <a:rPr lang="zh-CN" altLang="en-US" sz="2000" smtClean="0"/>
              <a:t>从右到左的扫描（</a:t>
            </a:r>
            <a:r>
              <a:rPr lang="en-US" altLang="zh-CN" sz="2000" smtClean="0"/>
              <a:t>j</a:t>
            </a:r>
            <a:r>
              <a:rPr lang="zh-CN" altLang="en-US" sz="2000" smtClean="0"/>
              <a:t>）从最后一个元素开始，扫描忽略大于中轴的元素，直到遇到第一个小于等于中轴的元素才会</a:t>
            </a:r>
            <a:r>
              <a:rPr lang="zh-CN" altLang="en-US" sz="2000" smtClean="0">
                <a:solidFill>
                  <a:srgbClr val="0000CC"/>
                </a:solidFill>
              </a:rPr>
              <a:t>停止</a:t>
            </a:r>
            <a:endParaRPr lang="en-US" altLang="zh-CN" sz="2000" smtClean="0">
              <a:solidFill>
                <a:srgbClr val="0000CC"/>
              </a:solidFill>
            </a:endParaRPr>
          </a:p>
          <a:p>
            <a:pPr lvl="1" eaLnBrk="1" hangingPunct="1"/>
            <a:r>
              <a:rPr lang="zh-CN" altLang="en-US" sz="2000" smtClean="0"/>
              <a:t>两次扫描停止后，取决于扫描的指针是否相交，会发生</a:t>
            </a:r>
            <a:r>
              <a:rPr lang="en-US" altLang="zh-CN" sz="2000" smtClean="0"/>
              <a:t>3</a:t>
            </a:r>
            <a:r>
              <a:rPr lang="zh-CN" altLang="en-US" sz="2000" smtClean="0"/>
              <a:t>种不同的情况</a:t>
            </a:r>
          </a:p>
        </p:txBody>
      </p:sp>
      <p:sp>
        <p:nvSpPr>
          <p:cNvPr id="38915" name="标题 1"/>
          <p:cNvSpPr>
            <a:spLocks noGrp="1"/>
          </p:cNvSpPr>
          <p:nvPr>
            <p:ph type="title"/>
          </p:nvPr>
        </p:nvSpPr>
        <p:spPr/>
        <p:txBody>
          <a:bodyPr/>
          <a:lstStyle/>
          <a:p>
            <a:pPr eaLnBrk="1" hangingPunct="1"/>
            <a:r>
              <a:rPr lang="en-US" altLang="zh-CN" smtClean="0"/>
              <a:t>Partition</a:t>
            </a:r>
            <a:r>
              <a:rPr lang="zh-CN" altLang="en-US" smtClean="0"/>
              <a:t>算法</a:t>
            </a:r>
          </a:p>
        </p:txBody>
      </p:sp>
    </p:spTree>
    <p:extLst>
      <p:ext uri="{BB962C8B-B14F-4D97-AF65-F5344CB8AC3E}">
        <p14:creationId xmlns:p14="http://schemas.microsoft.com/office/powerpoint/2010/main" val="1381451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p:txBody>
          <a:bodyPr/>
          <a:lstStyle/>
          <a:p>
            <a:pPr eaLnBrk="1" hangingPunct="1"/>
            <a:r>
              <a:rPr lang="zh-CN" altLang="en-US" smtClean="0"/>
              <a:t>描述</a:t>
            </a:r>
            <a:endParaRPr lang="en-US" altLang="zh-CN" smtClean="0"/>
          </a:p>
          <a:p>
            <a:pPr lvl="1" eaLnBrk="1" hangingPunct="1"/>
            <a:r>
              <a:rPr lang="zh-CN" altLang="en-US" smtClean="0"/>
              <a:t>如果扫描指针</a:t>
            </a:r>
            <a:r>
              <a:rPr lang="en-US" altLang="zh-CN" smtClean="0"/>
              <a:t>i</a:t>
            </a:r>
            <a:r>
              <a:rPr lang="zh-CN" altLang="en-US" smtClean="0"/>
              <a:t>和</a:t>
            </a:r>
            <a:r>
              <a:rPr lang="en-US" altLang="zh-CN" smtClean="0"/>
              <a:t>j</a:t>
            </a:r>
            <a:r>
              <a:rPr lang="zh-CN" altLang="en-US" smtClean="0"/>
              <a:t>不相交，也就是说</a:t>
            </a:r>
            <a:r>
              <a:rPr lang="en-US" altLang="zh-CN" smtClean="0"/>
              <a:t>i&lt;j</a:t>
            </a:r>
            <a:r>
              <a:rPr lang="zh-CN" altLang="en-US" smtClean="0"/>
              <a:t>，简单的交换</a:t>
            </a:r>
            <a:r>
              <a:rPr lang="en-US" altLang="zh-CN" smtClean="0"/>
              <a:t>A[i]</a:t>
            </a:r>
            <a:r>
              <a:rPr lang="zh-CN" altLang="en-US" smtClean="0"/>
              <a:t>和</a:t>
            </a:r>
            <a:r>
              <a:rPr lang="en-US" altLang="zh-CN" smtClean="0"/>
              <a:t>A[j]</a:t>
            </a:r>
          </a:p>
          <a:p>
            <a:pPr lvl="1" eaLnBrk="1" hangingPunct="1"/>
            <a:r>
              <a:rPr lang="zh-CN" altLang="en-US" smtClean="0"/>
              <a:t>分别对</a:t>
            </a:r>
            <a:r>
              <a:rPr lang="en-US" altLang="zh-CN" smtClean="0"/>
              <a:t>i</a:t>
            </a:r>
            <a:r>
              <a:rPr lang="zh-CN" altLang="en-US" smtClean="0"/>
              <a:t>加一、</a:t>
            </a:r>
            <a:r>
              <a:rPr lang="en-US" altLang="zh-CN" smtClean="0"/>
              <a:t>j</a:t>
            </a:r>
            <a:r>
              <a:rPr lang="zh-CN" altLang="en-US" smtClean="0"/>
              <a:t>减一，然后继续开始扫描</a:t>
            </a:r>
            <a:endParaRPr lang="en-US" altLang="zh-CN" smtClean="0"/>
          </a:p>
          <a:p>
            <a:pPr eaLnBrk="1" hangingPunct="1"/>
            <a:r>
              <a:rPr lang="zh-CN" altLang="en-US" smtClean="0"/>
              <a:t>示意</a:t>
            </a:r>
          </a:p>
        </p:txBody>
      </p:sp>
      <p:sp>
        <p:nvSpPr>
          <p:cNvPr id="39939" name="标题 1"/>
          <p:cNvSpPr>
            <a:spLocks noGrp="1"/>
          </p:cNvSpPr>
          <p:nvPr>
            <p:ph type="title"/>
          </p:nvPr>
        </p:nvSpPr>
        <p:spPr/>
        <p:txBody>
          <a:bodyPr/>
          <a:lstStyle/>
          <a:p>
            <a:pPr eaLnBrk="1" hangingPunct="1"/>
            <a:r>
              <a:rPr lang="zh-CN" altLang="en-US" smtClean="0"/>
              <a:t>情况一</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4146550"/>
            <a:ext cx="781526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069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p:txBody>
          <a:bodyPr/>
          <a:lstStyle/>
          <a:p>
            <a:pPr eaLnBrk="1" hangingPunct="1"/>
            <a:r>
              <a:rPr lang="zh-CN" altLang="en-US" smtClean="0"/>
              <a:t>描述</a:t>
            </a:r>
            <a:endParaRPr lang="en-US" altLang="zh-CN" smtClean="0"/>
          </a:p>
          <a:p>
            <a:pPr lvl="1" eaLnBrk="1" hangingPunct="1"/>
            <a:r>
              <a:rPr lang="zh-CN" altLang="en-US" smtClean="0"/>
              <a:t>如果扫描指针相交，也就是说</a:t>
            </a:r>
            <a:r>
              <a:rPr lang="en-US" altLang="zh-CN" smtClean="0"/>
              <a:t>i&gt;j</a:t>
            </a:r>
            <a:r>
              <a:rPr lang="zh-CN" altLang="en-US" smtClean="0"/>
              <a:t>，把中轴和</a:t>
            </a:r>
            <a:r>
              <a:rPr lang="en-US" altLang="zh-CN" smtClean="0"/>
              <a:t>A[j]</a:t>
            </a:r>
            <a:r>
              <a:rPr lang="zh-CN" altLang="en-US" smtClean="0"/>
              <a:t>交换</a:t>
            </a:r>
            <a:endParaRPr lang="en-US" altLang="zh-CN" smtClean="0"/>
          </a:p>
          <a:p>
            <a:pPr eaLnBrk="1" hangingPunct="1"/>
            <a:r>
              <a:rPr lang="zh-CN" altLang="en-US" smtClean="0"/>
              <a:t>示意</a:t>
            </a:r>
          </a:p>
        </p:txBody>
      </p:sp>
      <p:sp>
        <p:nvSpPr>
          <p:cNvPr id="40963" name="标题 1"/>
          <p:cNvSpPr>
            <a:spLocks noGrp="1"/>
          </p:cNvSpPr>
          <p:nvPr>
            <p:ph type="title"/>
          </p:nvPr>
        </p:nvSpPr>
        <p:spPr/>
        <p:txBody>
          <a:bodyPr/>
          <a:lstStyle/>
          <a:p>
            <a:pPr eaLnBrk="1" hangingPunct="1"/>
            <a:r>
              <a:rPr lang="zh-CN" altLang="en-US" smtClean="0"/>
              <a:t>情况二</a:t>
            </a:r>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787775"/>
            <a:ext cx="72818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979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eaLnBrk="1" hangingPunct="1"/>
            <a:r>
              <a:rPr lang="zh-CN" altLang="en-US" smtClean="0"/>
              <a:t>描述</a:t>
            </a:r>
            <a:endParaRPr lang="en-US" altLang="zh-CN" smtClean="0"/>
          </a:p>
          <a:p>
            <a:pPr lvl="1" eaLnBrk="1" hangingPunct="1"/>
            <a:r>
              <a:rPr lang="zh-CN" altLang="en-US" smtClean="0"/>
              <a:t>如果指针停下来时指向的是同一个元素，也就是说</a:t>
            </a:r>
            <a:r>
              <a:rPr lang="en-US" altLang="zh-CN" smtClean="0"/>
              <a:t>i=j</a:t>
            </a:r>
            <a:r>
              <a:rPr lang="zh-CN" altLang="en-US" smtClean="0"/>
              <a:t>，被指向元素的值一定等于</a:t>
            </a:r>
            <a:r>
              <a:rPr lang="en-US" altLang="zh-CN" smtClean="0"/>
              <a:t>p</a:t>
            </a:r>
            <a:r>
              <a:rPr lang="zh-CN" altLang="en-US" smtClean="0"/>
              <a:t>，此时建立的分区中分裂点的位置</a:t>
            </a:r>
            <a:r>
              <a:rPr lang="en-US" altLang="zh-CN" smtClean="0"/>
              <a:t>S=i=j</a:t>
            </a:r>
          </a:p>
          <a:p>
            <a:pPr eaLnBrk="1" hangingPunct="1"/>
            <a:r>
              <a:rPr lang="zh-CN" altLang="en-US" smtClean="0"/>
              <a:t>示意</a:t>
            </a:r>
          </a:p>
        </p:txBody>
      </p:sp>
      <p:sp>
        <p:nvSpPr>
          <p:cNvPr id="41987" name="标题 1"/>
          <p:cNvSpPr>
            <a:spLocks noGrp="1"/>
          </p:cNvSpPr>
          <p:nvPr>
            <p:ph type="title"/>
          </p:nvPr>
        </p:nvSpPr>
        <p:spPr/>
        <p:txBody>
          <a:bodyPr/>
          <a:lstStyle/>
          <a:p>
            <a:pPr eaLnBrk="1" hangingPunct="1"/>
            <a:r>
              <a:rPr lang="zh-CN" altLang="en-US" smtClean="0"/>
              <a:t>情况三</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4146550"/>
            <a:ext cx="6384925"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60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a:t>
            </a:r>
            <a:r>
              <a:rPr lang="zh-CN" altLang="en-US" dirty="0" smtClean="0"/>
              <a:t>代码</a:t>
            </a:r>
            <a:endParaRPr lang="zh-CN" altLang="en-US" dirty="0"/>
          </a:p>
        </p:txBody>
      </p:sp>
      <p:sp>
        <p:nvSpPr>
          <p:cNvPr id="3" name="内容占位符 2"/>
          <p:cNvSpPr>
            <a:spLocks noGrp="1"/>
          </p:cNvSpPr>
          <p:nvPr>
            <p:ph idx="1"/>
          </p:nvPr>
        </p:nvSpPr>
        <p:spPr>
          <a:xfrm>
            <a:off x="544570" y="1825625"/>
            <a:ext cx="7886700" cy="4351338"/>
          </a:xfrm>
        </p:spPr>
        <p:txBody>
          <a:bodyPr/>
          <a:lstStyle/>
          <a:p>
            <a:pPr marL="0" indent="0">
              <a:buNone/>
            </a:pPr>
            <a:r>
              <a:rPr lang="sv-SE" altLang="zh-CN" sz="1800" b="1" kern="0" dirty="0" smtClean="0">
                <a:solidFill>
                  <a:srgbClr val="7F0055"/>
                </a:solidFill>
                <a:latin typeface="Courier New" panose="02070309020205020404" pitchFamily="49" charset="0"/>
                <a:ea typeface="等线" panose="02010600030101010101" pitchFamily="2" charset="-122"/>
                <a:cs typeface="Times New Roman" panose="02020603050405020304" pitchFamily="18" charset="0"/>
              </a:rPr>
              <a:t> int FindPivot</a:t>
            </a:r>
            <a:r>
              <a:rPr lang="sv-SE" altLang="zh-CN" sz="1800"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 </a:t>
            </a:r>
            <a:r>
              <a:rPr lang="sv-SE" altLang="zh-CN" sz="1800" b="1" kern="0" dirty="0" smtClean="0">
                <a:solidFill>
                  <a:srgbClr val="7F0055"/>
                </a:solidFill>
                <a:latin typeface="Courier New" panose="02070309020205020404" pitchFamily="49" charset="0"/>
                <a:ea typeface="等线" panose="02010600030101010101" pitchFamily="2" charset="-122"/>
                <a:cs typeface="Times New Roman" panose="02020603050405020304" pitchFamily="18" charset="0"/>
              </a:rPr>
              <a:t>int i</a:t>
            </a:r>
            <a:r>
              <a:rPr lang="sv-SE" altLang="zh-CN" sz="1800"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 </a:t>
            </a:r>
            <a:r>
              <a:rPr lang="sv-SE" altLang="zh-CN" sz="1800" b="1" kern="0" dirty="0" smtClean="0">
                <a:solidFill>
                  <a:srgbClr val="7F0055"/>
                </a:solidFill>
                <a:latin typeface="Courier New" panose="02070309020205020404" pitchFamily="49" charset="0"/>
                <a:ea typeface="等线" panose="02010600030101010101" pitchFamily="2" charset="-122"/>
                <a:cs typeface="Times New Roman" panose="02020603050405020304" pitchFamily="18" charset="0"/>
              </a:rPr>
              <a:t>int j </a:t>
            </a:r>
            <a:r>
              <a:rPr lang="sv-SE" altLang="zh-CN" sz="1800"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a:t>
            </a:r>
          </a:p>
          <a:p>
            <a:endParaRPr lang="zh-CN" altLang="en-US" dirty="0"/>
          </a:p>
        </p:txBody>
      </p:sp>
      <p:sp>
        <p:nvSpPr>
          <p:cNvPr id="5" name="矩形 4"/>
          <p:cNvSpPr/>
          <p:nvPr/>
        </p:nvSpPr>
        <p:spPr>
          <a:xfrm>
            <a:off x="-236484" y="2154634"/>
            <a:ext cx="7940566" cy="3693319"/>
          </a:xfrm>
          <a:prstGeom prst="rect">
            <a:avLst/>
          </a:prstGeom>
        </p:spPr>
        <p:txBody>
          <a:bodyPr wrap="square">
            <a:spAutoFit/>
          </a:bodyPr>
          <a:lstStyle/>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Partition(</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j, </a:t>
            </a:r>
            <a:r>
              <a:rPr lang="en-US" altLang="zh-CN" kern="0" dirty="0" err="1" smtClean="0">
                <a:solidFill>
                  <a:srgbClr val="000000"/>
                </a:solidFill>
                <a:latin typeface="Courier New" panose="02070309020205020404" pitchFamily="49" charset="0"/>
                <a:ea typeface="等线" panose="02010600030101010101" pitchFamily="2" charset="-122"/>
                <a:cs typeface="Times New Roman" panose="02020603050405020304" pitchFamily="18" charset="0"/>
              </a:rPr>
              <a:t>keytype</a:t>
            </a:r>
            <a:r>
              <a:rPr lang="en-US" altLang="zh-CN" kern="0" dirty="0" smtClean="0">
                <a:solidFill>
                  <a:srgbClr val="000000"/>
                </a:solidFill>
                <a:latin typeface="Courier New" panose="02070309020205020404" pitchFamily="49" charset="0"/>
                <a:ea typeface="等线" panose="02010600030101010101" pitchFamily="2" charset="-122"/>
                <a:cs typeface="Times New Roman" panose="02020603050405020304" pitchFamily="18" charset="0"/>
              </a:rPr>
              <a:t> pivot)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 </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划分</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a:t>
            </a:r>
            <a:r>
              <a:rPr lang="en-US" altLang="zh-CN" kern="0" dirty="0" err="1">
                <a:solidFill>
                  <a:srgbClr val="3F7F5F"/>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],…,A[j]</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，是关键字</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 &lt; pivot </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的在左子序列，</a:t>
            </a:r>
            <a:r>
              <a:rPr lang="zh-CN" altLang="zh-CN" kern="0" dirty="0">
                <a:solidFill>
                  <a:srgbClr val="3F7F5F"/>
                </a:solidFill>
                <a:latin typeface="等线" panose="02010600030101010101" pitchFamily="2" charset="-122"/>
                <a:ea typeface="Courier New" panose="02070309020205020404" pitchFamily="49" charset="0"/>
                <a:cs typeface="Times New Roman" panose="02020603050405020304" pitchFamily="18" charset="0"/>
              </a:rPr>
              <a:t> </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关键字</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≥pivot </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的在右子序列，返回有子序列的起始下标</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do</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C0"/>
                </a:solidFill>
                <a:latin typeface="Courier New" panose="02070309020205020404" pitchFamily="49" charset="0"/>
                <a:ea typeface="等线" panose="02010600030101010101" pitchFamily="2" charset="-122"/>
                <a:cs typeface="Times New Roman" panose="02020603050405020304" pitchFamily="18" charset="0"/>
              </a:rPr>
              <a:t>key</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&lt; pivot; </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(r = j; A[</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C0"/>
                </a:solidFill>
                <a:latin typeface="Courier New" panose="02070309020205020404" pitchFamily="49" charset="0"/>
                <a:ea typeface="等线" panose="02010600030101010101" pitchFamily="2" charset="-122"/>
                <a:cs typeface="Times New Roman" panose="02020603050405020304" pitchFamily="18" charset="0"/>
              </a:rPr>
              <a:t>key</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&gt;= pivot; 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&lt; 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swap(A[</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&lt;= 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l</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4226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基准</a:t>
            </a:r>
            <a:r>
              <a:rPr lang="zh-CN" altLang="en-US" dirty="0" smtClean="0"/>
              <a:t>元素选择</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基准元素的选取是任意的，但不同的选取方法对算法性能 影响很大</a:t>
            </a:r>
            <a:endParaRPr lang="en-US" altLang="zh-CN" dirty="0"/>
          </a:p>
          <a:p>
            <a:r>
              <a:rPr lang="zh-CN" altLang="en-US" dirty="0"/>
              <a:t>一般原则：是每次都能将表划分为规模相等的两部分（最佳情况）。此时，划分次数为</a:t>
            </a:r>
            <a:r>
              <a:rPr lang="en-US" altLang="zh-CN" dirty="0"/>
              <a:t>log2n</a:t>
            </a:r>
            <a:r>
              <a:rPr lang="zh-CN" altLang="en-US" dirty="0"/>
              <a:t>，全部比较次数</a:t>
            </a:r>
            <a:r>
              <a:rPr lang="en-US" altLang="zh-CN" dirty="0"/>
              <a:t>nlog2n</a:t>
            </a:r>
            <a:r>
              <a:rPr lang="zh-CN" altLang="en-US" dirty="0"/>
              <a:t>，交换次数</a:t>
            </a:r>
            <a:r>
              <a:rPr lang="en-US" altLang="zh-CN" dirty="0"/>
              <a:t>(n/6)log2n </a:t>
            </a:r>
            <a:r>
              <a:rPr lang="zh-CN" altLang="en-US" dirty="0"/>
              <a:t>。</a:t>
            </a:r>
            <a:endParaRPr lang="en-US" altLang="zh-CN" dirty="0"/>
          </a:p>
          <a:p>
            <a:r>
              <a:rPr lang="zh-CN" altLang="en-US" dirty="0" smtClean="0"/>
              <a:t>常用取关键字方法：</a:t>
            </a:r>
            <a:endParaRPr lang="en-US" altLang="zh-CN" dirty="0" smtClean="0"/>
          </a:p>
          <a:p>
            <a:pPr lvl="1"/>
            <a:r>
              <a:rPr lang="en-US" altLang="zh-CN" dirty="0" smtClean="0"/>
              <a:t>A[</a:t>
            </a:r>
            <a:r>
              <a:rPr lang="en-US" altLang="zh-CN" dirty="0" err="1" smtClean="0"/>
              <a:t>i</a:t>
            </a:r>
            <a:r>
              <a:rPr lang="en-US" altLang="zh-CN" dirty="0"/>
              <a:t>].key</a:t>
            </a:r>
            <a:r>
              <a:rPr lang="zh-CN" altLang="en-US" dirty="0"/>
              <a:t>，</a:t>
            </a:r>
            <a:r>
              <a:rPr lang="en-US" altLang="zh-CN" dirty="0"/>
              <a:t>A[(</a:t>
            </a:r>
            <a:r>
              <a:rPr lang="en-US" altLang="zh-CN" dirty="0" err="1"/>
              <a:t>i+j</a:t>
            </a:r>
            <a:r>
              <a:rPr lang="en-US" altLang="zh-CN" dirty="0"/>
              <a:t>)/2].key,  A[j].key</a:t>
            </a:r>
            <a:r>
              <a:rPr lang="zh-CN" altLang="en-US" dirty="0"/>
              <a:t>的中值 </a:t>
            </a:r>
            <a:endParaRPr lang="en-US" altLang="zh-CN" dirty="0"/>
          </a:p>
          <a:p>
            <a:pPr lvl="1"/>
            <a:r>
              <a:rPr lang="en-US" altLang="zh-CN" dirty="0" smtClean="0"/>
              <a:t> A[</a:t>
            </a:r>
            <a:r>
              <a:rPr lang="en-US" altLang="zh-CN" dirty="0" err="1" smtClean="0"/>
              <a:t>i</a:t>
            </a:r>
            <a:r>
              <a:rPr lang="en-US" altLang="zh-CN" dirty="0"/>
              <a:t>].key</a:t>
            </a:r>
            <a:r>
              <a:rPr lang="zh-CN" altLang="en-US" dirty="0"/>
              <a:t>到</a:t>
            </a:r>
            <a:r>
              <a:rPr lang="en-US" altLang="zh-CN" dirty="0"/>
              <a:t>A[j].key </a:t>
            </a:r>
            <a:r>
              <a:rPr lang="zh-CN" altLang="en-US" dirty="0"/>
              <a:t>最先找到的两个不同关键字中 的最大者。（若</a:t>
            </a:r>
            <a:r>
              <a:rPr lang="en-US" altLang="zh-CN" dirty="0"/>
              <a:t>A[</a:t>
            </a:r>
            <a:r>
              <a:rPr lang="en-US" altLang="zh-CN" dirty="0" err="1"/>
              <a:t>i</a:t>
            </a:r>
            <a:r>
              <a:rPr lang="en-US" altLang="zh-CN" dirty="0"/>
              <a:t>].key,…A[j].key</a:t>
            </a:r>
            <a:r>
              <a:rPr lang="zh-CN" altLang="en-US" dirty="0"/>
              <a:t>之中至少有两个关键字不相同）优点：若无两个关键字不同，则</a:t>
            </a:r>
            <a:r>
              <a:rPr lang="en-US" altLang="zh-CN" dirty="0"/>
              <a:t>A[</a:t>
            </a:r>
            <a:r>
              <a:rPr lang="en-US" altLang="zh-CN" dirty="0" err="1"/>
              <a:t>i</a:t>
            </a:r>
            <a:r>
              <a:rPr lang="en-US" altLang="zh-CN" dirty="0"/>
              <a:t>]</a:t>
            </a:r>
            <a:r>
              <a:rPr lang="zh-CN" altLang="en-US" dirty="0"/>
              <a:t>到</a:t>
            </a:r>
            <a:r>
              <a:rPr lang="en-US" altLang="zh-CN" dirty="0"/>
              <a:t>A[j] </a:t>
            </a:r>
            <a:r>
              <a:rPr lang="zh-CN" altLang="en-US" dirty="0"/>
              <a:t>已有序，排序结束。</a:t>
            </a:r>
          </a:p>
        </p:txBody>
      </p:sp>
    </p:spTree>
    <p:extLst>
      <p:ext uri="{BB962C8B-B14F-4D97-AF65-F5344CB8AC3E}">
        <p14:creationId xmlns:p14="http://schemas.microsoft.com/office/powerpoint/2010/main" val="38843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eaLnBrk="1" hangingPunct="1"/>
            <a:r>
              <a:rPr lang="zh-CN" altLang="en-US" smtClean="0"/>
              <a:t>改进</a:t>
            </a:r>
            <a:endParaRPr lang="en-US" altLang="zh-CN" smtClean="0"/>
          </a:p>
          <a:p>
            <a:pPr lvl="1" eaLnBrk="1" hangingPunct="1"/>
            <a:r>
              <a:rPr lang="zh-CN" altLang="en-US" smtClean="0"/>
              <a:t>随机数、两平均、三平均中轴选择算法</a:t>
            </a:r>
            <a:endParaRPr lang="en-US" altLang="zh-CN" smtClean="0"/>
          </a:p>
          <a:p>
            <a:pPr lvl="1" eaLnBrk="1" hangingPunct="1"/>
            <a:r>
              <a:rPr lang="zh-CN" altLang="en-US" smtClean="0"/>
              <a:t>当子数组足够小时改用最简单的排序算法</a:t>
            </a:r>
            <a:endParaRPr lang="en-US" altLang="zh-CN" smtClean="0"/>
          </a:p>
          <a:p>
            <a:pPr lvl="1" eaLnBrk="1" hangingPunct="1"/>
            <a:r>
              <a:rPr lang="zh-CN" altLang="en-US" smtClean="0"/>
              <a:t>综合运用这些措施，可缩减</a:t>
            </a:r>
            <a:r>
              <a:rPr lang="en-US" altLang="zh-CN" smtClean="0"/>
              <a:t>20%</a:t>
            </a:r>
            <a:r>
              <a:rPr lang="zh-CN" altLang="en-US" smtClean="0"/>
              <a:t>时间</a:t>
            </a:r>
          </a:p>
        </p:txBody>
      </p:sp>
      <p:sp>
        <p:nvSpPr>
          <p:cNvPr id="45059" name="标题 1"/>
          <p:cNvSpPr>
            <a:spLocks noGrp="1"/>
          </p:cNvSpPr>
          <p:nvPr>
            <p:ph type="title"/>
          </p:nvPr>
        </p:nvSpPr>
        <p:spPr/>
        <p:txBody>
          <a:bodyPr/>
          <a:lstStyle/>
          <a:p>
            <a:pPr eaLnBrk="1" hangingPunct="1"/>
            <a:r>
              <a:rPr lang="zh-CN" altLang="en-US" smtClean="0"/>
              <a:t>快速排序的改进</a:t>
            </a:r>
          </a:p>
        </p:txBody>
      </p:sp>
    </p:spTree>
    <p:extLst>
      <p:ext uri="{BB962C8B-B14F-4D97-AF65-F5344CB8AC3E}">
        <p14:creationId xmlns:p14="http://schemas.microsoft.com/office/powerpoint/2010/main" val="869742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283779" y="1879876"/>
            <a:ext cx="8860221" cy="3693319"/>
          </a:xfrm>
          <a:prstGeom prst="rect">
            <a:avLst/>
          </a:prstGeom>
        </p:spPr>
        <p:txBody>
          <a:bodyPr wrap="square">
            <a:spAutoFit/>
          </a:bodyPr>
          <a:lstStyle/>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void</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QuickSort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j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keytype</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pivot;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k;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关键字大于等于</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pivot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的记录在序列中的起始下标</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pivotindex</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关键字为</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pivot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的记录在数组</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中的下标</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pivotindex</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FindPivot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j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pivotindex</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0 ) {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递归终止条件</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pivot=A[</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pivotindex</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].key;</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k=Partition (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j , pivot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QuickSort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k-1);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00"/>
                </a:highlight>
                <a:latin typeface="Courier New" panose="02070309020205020404" pitchFamily="49" charset="0"/>
                <a:ea typeface="等线" panose="02010600030101010101" pitchFamily="2" charset="-122"/>
                <a:cs typeface="Times New Roman" panose="02020603050405020304" pitchFamily="18" charset="0"/>
              </a:rPr>
              <a:t>QuickSort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k  , j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endParaRPr lang="en-US" altLang="zh-CN" kern="0" dirty="0" smtClean="0">
              <a:solidFill>
                <a:srgbClr val="000000"/>
              </a:solidFill>
              <a:latin typeface="Courier New" panose="02070309020205020404" pitchFamily="49" charset="0"/>
              <a:ea typeface="等线" panose="02010600030101010101" pitchFamily="2" charset="-122"/>
              <a:cs typeface="Times New Roman" panose="02020603050405020304" pitchFamily="18" charset="0"/>
            </a:endParaRPr>
          </a:p>
          <a:p>
            <a:pPr algn="just">
              <a:spcAft>
                <a:spcPts val="0"/>
              </a:spcAft>
            </a:pPr>
            <a:r>
              <a:rPr lang="en-US" altLang="zh-CN" kern="0" dirty="0" smtClean="0">
                <a:solidFill>
                  <a:srgbClr val="3F7F5F"/>
                </a:solidFill>
                <a:latin typeface="Courier New" panose="02070309020205020404" pitchFamily="49" charset="0"/>
                <a:ea typeface="等线" panose="02010600030101010101" pitchFamily="2" charset="-122"/>
                <a:cs typeface="Times New Roman" panose="02020603050405020304" pitchFamily="18" charset="0"/>
              </a:rPr>
              <a: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对数组</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A[1],…,A[n]</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进行快速排序可调用</a:t>
            </a:r>
            <a:r>
              <a:rPr lang="en-US" altLang="zh-CN" kern="0" dirty="0" err="1">
                <a:solidFill>
                  <a:srgbClr val="3F7F5F"/>
                </a:solidFill>
                <a:latin typeface="Courier New" panose="02070309020205020404" pitchFamily="49" charset="0"/>
                <a:ea typeface="等线" panose="02010600030101010101" pitchFamily="2" charset="-122"/>
                <a:cs typeface="Times New Roman" panose="02020603050405020304" pitchFamily="18" charset="0"/>
              </a:rPr>
              <a:t>QuickSort</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(1,n)</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实现</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5547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已经学过的排序算法（</a:t>
            </a:r>
            <a:r>
              <a:rPr lang="en-US" altLang="zh-CN" smtClean="0"/>
              <a:t>7</a:t>
            </a:r>
            <a:r>
              <a:rPr lang="zh-CN" altLang="en-US" smtClean="0"/>
              <a:t>种）</a:t>
            </a:r>
          </a:p>
        </p:txBody>
      </p:sp>
      <p:sp>
        <p:nvSpPr>
          <p:cNvPr id="25603" name="内容占位符 2"/>
          <p:cNvSpPr>
            <a:spLocks noGrp="1"/>
          </p:cNvSpPr>
          <p:nvPr>
            <p:ph idx="1"/>
          </p:nvPr>
        </p:nvSpPr>
        <p:spPr>
          <a:xfrm>
            <a:off x="887412" y="1690689"/>
            <a:ext cx="7369175" cy="4570412"/>
          </a:xfrm>
        </p:spPr>
        <p:txBody>
          <a:bodyPr/>
          <a:lstStyle/>
          <a:p>
            <a:r>
              <a:rPr lang="zh-CN" altLang="en-US" dirty="0" smtClean="0"/>
              <a:t>计数排序</a:t>
            </a:r>
            <a:endParaRPr lang="en-US" altLang="zh-CN" dirty="0" smtClean="0"/>
          </a:p>
          <a:p>
            <a:r>
              <a:rPr lang="zh-CN" altLang="en-US" dirty="0" smtClean="0"/>
              <a:t>选择排序</a:t>
            </a:r>
            <a:endParaRPr lang="en-US" altLang="zh-CN" dirty="0" smtClean="0"/>
          </a:p>
          <a:p>
            <a:r>
              <a:rPr lang="zh-CN" altLang="en-US" dirty="0" smtClean="0"/>
              <a:t>冒泡排序</a:t>
            </a:r>
            <a:endParaRPr lang="en-US" altLang="zh-CN" dirty="0" smtClean="0"/>
          </a:p>
          <a:p>
            <a:r>
              <a:rPr lang="zh-CN" altLang="en-US" dirty="0" smtClean="0"/>
              <a:t>插入排序</a:t>
            </a:r>
            <a:endParaRPr lang="en-US" altLang="zh-CN" dirty="0" smtClean="0"/>
          </a:p>
          <a:p>
            <a:r>
              <a:rPr lang="zh-CN" altLang="en-US" dirty="0" smtClean="0"/>
              <a:t>箱子排序</a:t>
            </a:r>
            <a:endParaRPr lang="en-US" altLang="zh-CN" dirty="0" smtClean="0"/>
          </a:p>
          <a:p>
            <a:r>
              <a:rPr lang="zh-CN" altLang="en-US" dirty="0" smtClean="0"/>
              <a:t>基数排序</a:t>
            </a:r>
            <a:endParaRPr lang="en-US" altLang="zh-CN" dirty="0" smtClean="0"/>
          </a:p>
          <a:p>
            <a:r>
              <a:rPr lang="zh-CN" altLang="en-US" dirty="0" smtClean="0"/>
              <a:t>堆排序</a:t>
            </a:r>
          </a:p>
        </p:txBody>
      </p:sp>
    </p:spTree>
    <p:extLst>
      <p:ext uri="{BB962C8B-B14F-4D97-AF65-F5344CB8AC3E}">
        <p14:creationId xmlns:p14="http://schemas.microsoft.com/office/powerpoint/2010/main" val="65695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a:xfrm>
            <a:off x="628650" y="1250730"/>
            <a:ext cx="7886700" cy="5607269"/>
          </a:xfrm>
        </p:spPr>
        <p:txBody>
          <a:bodyPr>
            <a:normAutofit/>
          </a:bodyPr>
          <a:lstStyle/>
          <a:p>
            <a:r>
              <a:rPr lang="zh-CN" altLang="en-US" dirty="0" smtClean="0"/>
              <a:t>最好</a:t>
            </a:r>
            <a:r>
              <a:rPr lang="zh-CN" altLang="en-US" dirty="0"/>
              <a:t>情况</a:t>
            </a:r>
            <a:r>
              <a:rPr lang="zh-CN" altLang="en-US" dirty="0" smtClean="0"/>
              <a:t>：</a:t>
            </a:r>
            <a:endParaRPr lang="en-US" altLang="zh-CN" dirty="0" smtClean="0"/>
          </a:p>
          <a:p>
            <a:pPr lvl="1"/>
            <a:r>
              <a:rPr lang="zh-CN" altLang="en-US" dirty="0" smtClean="0"/>
              <a:t>每</a:t>
            </a:r>
            <a:r>
              <a:rPr lang="zh-CN" altLang="en-US" dirty="0"/>
              <a:t>一次划分后，划分点的左侧子表与右侧子表的长度 同</a:t>
            </a:r>
            <a:r>
              <a:rPr lang="zh-CN" altLang="en-US" dirty="0" smtClean="0"/>
              <a:t>，为</a:t>
            </a:r>
            <a:r>
              <a:rPr lang="en-US" altLang="zh-CN" dirty="0"/>
              <a:t>O(nlog2n)</a:t>
            </a:r>
            <a:r>
              <a:rPr lang="zh-CN" altLang="en-US" dirty="0" smtClean="0"/>
              <a:t>。</a:t>
            </a:r>
            <a:endParaRPr lang="en-US" altLang="zh-CN" dirty="0" smtClean="0"/>
          </a:p>
          <a:p>
            <a:pPr lvl="1"/>
            <a:r>
              <a:rPr lang="en-US" altLang="zh-CN" dirty="0" smtClean="0"/>
              <a:t>T(n</a:t>
            </a:r>
            <a:r>
              <a:rPr lang="en-US" altLang="zh-CN" dirty="0"/>
              <a:t>)≤2T(n/2)</a:t>
            </a:r>
            <a:r>
              <a:rPr lang="zh-CN" altLang="en-US" dirty="0"/>
              <a:t>＋</a:t>
            </a:r>
            <a:r>
              <a:rPr lang="en-US" altLang="zh-CN" dirty="0" smtClean="0"/>
              <a:t>n</a:t>
            </a:r>
            <a:br>
              <a:rPr lang="en-US" altLang="zh-CN" dirty="0" smtClean="0"/>
            </a:br>
            <a:r>
              <a:rPr lang="en-US" altLang="zh-CN" dirty="0" smtClean="0"/>
              <a:t>≤</a:t>
            </a:r>
            <a:r>
              <a:rPr lang="en-US" altLang="zh-CN" dirty="0"/>
              <a:t>2(2T(n/4)</a:t>
            </a:r>
            <a:r>
              <a:rPr lang="zh-CN" altLang="en-US" dirty="0"/>
              <a:t>＋</a:t>
            </a:r>
            <a:r>
              <a:rPr lang="en-US" altLang="zh-CN" dirty="0"/>
              <a:t>n/2)</a:t>
            </a:r>
            <a:r>
              <a:rPr lang="zh-CN" altLang="en-US" dirty="0" smtClean="0"/>
              <a:t>＋</a:t>
            </a:r>
            <a:r>
              <a:rPr lang="en-US" altLang="zh-CN" dirty="0" smtClean="0"/>
              <a:t>n</a:t>
            </a:r>
            <a:r>
              <a:rPr lang="zh-CN" altLang="en-US" dirty="0" smtClean="0"/>
              <a:t>＝</a:t>
            </a:r>
            <a:r>
              <a:rPr lang="en-US" altLang="zh-CN" dirty="0"/>
              <a:t>4T(n/4)</a:t>
            </a:r>
            <a:r>
              <a:rPr lang="zh-CN" altLang="en-US" dirty="0"/>
              <a:t>＋</a:t>
            </a:r>
            <a:r>
              <a:rPr lang="en-US" altLang="zh-CN" dirty="0" smtClean="0"/>
              <a:t>2n</a:t>
            </a:r>
            <a:br>
              <a:rPr lang="en-US" altLang="zh-CN" dirty="0" smtClean="0"/>
            </a:br>
            <a:r>
              <a:rPr lang="en-US" altLang="zh-CN" dirty="0" smtClean="0"/>
              <a:t>≤</a:t>
            </a:r>
            <a:r>
              <a:rPr lang="en-US" altLang="zh-CN" dirty="0"/>
              <a:t>4(2T(n/8)</a:t>
            </a:r>
            <a:r>
              <a:rPr lang="zh-CN" altLang="en-US" dirty="0"/>
              <a:t>＋</a:t>
            </a:r>
            <a:r>
              <a:rPr lang="en-US" altLang="zh-CN" dirty="0"/>
              <a:t>n/4)</a:t>
            </a:r>
            <a:r>
              <a:rPr lang="zh-CN" altLang="en-US" dirty="0"/>
              <a:t>＋</a:t>
            </a:r>
            <a:r>
              <a:rPr lang="en-US" altLang="zh-CN" dirty="0" smtClean="0"/>
              <a:t>2n</a:t>
            </a:r>
            <a:r>
              <a:rPr lang="zh-CN" altLang="en-US" dirty="0" smtClean="0"/>
              <a:t>＝</a:t>
            </a:r>
            <a:r>
              <a:rPr lang="en-US" altLang="zh-CN" dirty="0"/>
              <a:t>8T(n/8)</a:t>
            </a:r>
            <a:r>
              <a:rPr lang="zh-CN" altLang="en-US" dirty="0"/>
              <a:t>＋</a:t>
            </a:r>
            <a:r>
              <a:rPr lang="en-US" altLang="zh-CN" dirty="0"/>
              <a:t>3n… … </a:t>
            </a:r>
            <a:r>
              <a:rPr lang="en-US" altLang="zh-CN" dirty="0" smtClean="0"/>
              <a:t>…</a:t>
            </a:r>
            <a:br>
              <a:rPr lang="en-US" altLang="zh-CN" dirty="0" smtClean="0"/>
            </a:br>
            <a:r>
              <a:rPr lang="en-US" altLang="zh-CN" dirty="0" smtClean="0"/>
              <a:t>≤</a:t>
            </a:r>
            <a:r>
              <a:rPr lang="en-US" altLang="zh-CN" dirty="0" err="1"/>
              <a:t>nT</a:t>
            </a:r>
            <a:r>
              <a:rPr lang="en-US" altLang="zh-CN" dirty="0"/>
              <a:t>(1)</a:t>
            </a:r>
            <a:r>
              <a:rPr lang="zh-CN" altLang="en-US" dirty="0"/>
              <a:t>＋</a:t>
            </a:r>
            <a:r>
              <a:rPr lang="en-US" altLang="zh-CN" dirty="0" err="1" smtClean="0"/>
              <a:t>nlogn</a:t>
            </a:r>
            <a:r>
              <a:rPr lang="en-US" altLang="zh-CN" dirty="0" smtClean="0"/>
              <a:t/>
            </a:r>
            <a:br>
              <a:rPr lang="en-US" altLang="zh-CN" dirty="0" smtClean="0"/>
            </a:br>
            <a:r>
              <a:rPr lang="zh-CN" altLang="en-US" dirty="0" smtClean="0"/>
              <a:t>＝</a:t>
            </a:r>
            <a:r>
              <a:rPr lang="en-US" altLang="zh-CN" dirty="0" smtClean="0"/>
              <a:t>O(</a:t>
            </a:r>
            <a:r>
              <a:rPr lang="en-US" altLang="zh-CN" dirty="0" err="1" smtClean="0"/>
              <a:t>nlogn</a:t>
            </a:r>
            <a:r>
              <a:rPr lang="en-US" altLang="zh-CN" dirty="0"/>
              <a:t>) </a:t>
            </a:r>
            <a:endParaRPr lang="en-US" altLang="zh-CN" dirty="0" smtClean="0"/>
          </a:p>
          <a:p>
            <a:pPr lvl="1"/>
            <a:r>
              <a:rPr lang="zh-CN" altLang="en-US" dirty="0" smtClean="0"/>
              <a:t>时间</a:t>
            </a:r>
            <a:r>
              <a:rPr lang="zh-CN" altLang="en-US" dirty="0"/>
              <a:t>复杂度为</a:t>
            </a:r>
            <a:r>
              <a:rPr lang="en-US" altLang="zh-CN" dirty="0" smtClean="0"/>
              <a:t>O(</a:t>
            </a:r>
            <a:r>
              <a:rPr lang="en-US" altLang="zh-CN" dirty="0" err="1" smtClean="0"/>
              <a:t>nlogn</a:t>
            </a:r>
            <a:r>
              <a:rPr lang="en-US" altLang="zh-CN" dirty="0"/>
              <a:t>) </a:t>
            </a:r>
            <a:r>
              <a:rPr lang="zh-CN" altLang="en-US" dirty="0"/>
              <a:t>空间复杂度为</a:t>
            </a:r>
            <a:r>
              <a:rPr lang="en-US" altLang="zh-CN" dirty="0" smtClean="0"/>
              <a:t>O(</a:t>
            </a:r>
            <a:r>
              <a:rPr lang="en-US" altLang="zh-CN" dirty="0" err="1" smtClean="0"/>
              <a:t>logn</a:t>
            </a:r>
            <a:r>
              <a:rPr lang="en-US" altLang="zh-CN" dirty="0" smtClean="0"/>
              <a:t>)</a:t>
            </a:r>
          </a:p>
          <a:p>
            <a:r>
              <a:rPr lang="zh-CN" altLang="en-US" dirty="0"/>
              <a:t>最坏</a:t>
            </a:r>
            <a:r>
              <a:rPr lang="zh-CN" altLang="en-US" dirty="0" smtClean="0"/>
              <a:t>情况：</a:t>
            </a:r>
            <a:endParaRPr lang="en-US" altLang="zh-CN" dirty="0" smtClean="0"/>
          </a:p>
          <a:p>
            <a:pPr lvl="1"/>
            <a:r>
              <a:rPr lang="zh-CN" altLang="en-US" dirty="0" smtClean="0"/>
              <a:t>每次划分比上次划分少一个记录的子序</a:t>
            </a:r>
            <a:endParaRPr lang="en-US" altLang="zh-CN" dirty="0" smtClean="0"/>
          </a:p>
          <a:p>
            <a:pPr lvl="1"/>
            <a:endParaRPr lang="en-US" altLang="zh-CN" dirty="0" smtClean="0"/>
          </a:p>
          <a:p>
            <a:pPr lvl="1"/>
            <a:endParaRPr lang="en-US" altLang="zh-CN" dirty="0" smtClean="0"/>
          </a:p>
          <a:p>
            <a:pPr lvl="1"/>
            <a:r>
              <a:rPr lang="zh-CN" altLang="en-US" dirty="0"/>
              <a:t>时间复杂</a:t>
            </a:r>
            <a:r>
              <a:rPr lang="zh-CN" altLang="en-US" dirty="0" smtClean="0"/>
              <a:t>度为</a:t>
            </a:r>
            <a:r>
              <a:rPr lang="en-US" altLang="zh-CN" dirty="0" smtClean="0"/>
              <a:t>O(n</a:t>
            </a:r>
            <a:r>
              <a:rPr lang="en-US" altLang="zh-CN" baseline="30000" dirty="0" smtClean="0"/>
              <a:t>2</a:t>
            </a:r>
            <a:r>
              <a:rPr lang="en-US" altLang="zh-CN" dirty="0" smtClean="0"/>
              <a:t>)</a:t>
            </a:r>
            <a:r>
              <a:rPr lang="zh-CN" altLang="en-US" dirty="0" smtClean="0"/>
              <a:t>空间复杂度为</a:t>
            </a:r>
            <a:r>
              <a:rPr lang="en-US" altLang="zh-CN" dirty="0" smtClean="0"/>
              <a:t>S(n)</a:t>
            </a:r>
            <a:endParaRPr lang="zh-CN" altLang="en-US" dirty="0"/>
          </a:p>
        </p:txBody>
      </p:sp>
      <p:grpSp>
        <p:nvGrpSpPr>
          <p:cNvPr id="4" name="组合 3"/>
          <p:cNvGrpSpPr/>
          <p:nvPr/>
        </p:nvGrpSpPr>
        <p:grpSpPr>
          <a:xfrm>
            <a:off x="2388387" y="5339686"/>
            <a:ext cx="4367225" cy="774215"/>
            <a:chOff x="2230761" y="3020485"/>
            <a:chExt cx="4367225" cy="774215"/>
          </a:xfrm>
        </p:grpSpPr>
        <p:sp>
          <p:nvSpPr>
            <p:cNvPr id="5" name="object 18"/>
            <p:cNvSpPr/>
            <p:nvPr/>
          </p:nvSpPr>
          <p:spPr>
            <a:xfrm>
              <a:off x="3897769" y="3395345"/>
              <a:ext cx="247650" cy="1905"/>
            </a:xfrm>
            <a:custGeom>
              <a:avLst/>
              <a:gdLst/>
              <a:ahLst/>
              <a:cxnLst/>
              <a:rect l="l" t="t" r="r" b="b"/>
              <a:pathLst>
                <a:path w="247650" h="1904">
                  <a:moveTo>
                    <a:pt x="0" y="0"/>
                  </a:moveTo>
                  <a:lnTo>
                    <a:pt x="247650" y="1523"/>
                  </a:lnTo>
                </a:path>
              </a:pathLst>
            </a:custGeom>
            <a:ln w="20637">
              <a:solidFill>
                <a:srgbClr val="000000"/>
              </a:solidFill>
            </a:ln>
          </p:spPr>
          <p:txBody>
            <a:bodyPr wrap="square" lIns="0" tIns="0" rIns="0" bIns="0" rtlCol="0"/>
            <a:lstStyle/>
            <a:p>
              <a:endParaRPr/>
            </a:p>
          </p:txBody>
        </p:sp>
        <p:sp>
          <p:nvSpPr>
            <p:cNvPr id="6" name="object 19"/>
            <p:cNvSpPr txBox="1"/>
            <p:nvPr/>
          </p:nvSpPr>
          <p:spPr>
            <a:xfrm>
              <a:off x="3628726" y="3223190"/>
              <a:ext cx="2969260" cy="516255"/>
            </a:xfrm>
            <a:prstGeom prst="rect">
              <a:avLst/>
            </a:prstGeom>
          </p:spPr>
          <p:txBody>
            <a:bodyPr vert="horz" wrap="square" lIns="0" tIns="0" rIns="0" bIns="0" rtlCol="0">
              <a:spAutoFit/>
            </a:bodyPr>
            <a:lstStyle/>
            <a:p>
              <a:pPr marL="12700">
                <a:lnSpc>
                  <a:spcPct val="100000"/>
                </a:lnSpc>
                <a:tabLst>
                  <a:tab pos="325755" algn="l"/>
                  <a:tab pos="1215390" algn="l"/>
                  <a:tab pos="1832610" algn="l"/>
                  <a:tab pos="2854325" algn="l"/>
                </a:tabLst>
              </a:pPr>
              <a:r>
                <a:rPr sz="3600" b="1" baseline="5787" dirty="0">
                  <a:latin typeface="Symbol"/>
                  <a:cs typeface="Symbol"/>
                </a:rPr>
                <a:t></a:t>
              </a:r>
              <a:r>
                <a:rPr sz="3600" b="1" baseline="5787" dirty="0">
                  <a:latin typeface="Times New Roman"/>
                  <a:cs typeface="Times New Roman"/>
                </a:rPr>
                <a:t>	</a:t>
              </a:r>
              <a:r>
                <a:rPr sz="3600" b="1" baseline="-27777" dirty="0">
                  <a:latin typeface="Times New Roman"/>
                  <a:cs typeface="Times New Roman"/>
                </a:rPr>
                <a:t>2</a:t>
              </a:r>
              <a:r>
                <a:rPr sz="3600" b="1" spc="225" baseline="-27777" dirty="0">
                  <a:latin typeface="Times New Roman"/>
                  <a:cs typeface="Times New Roman"/>
                </a:rPr>
                <a:t> </a:t>
              </a:r>
              <a:r>
                <a:rPr sz="2400" b="1" i="1" spc="195" dirty="0">
                  <a:latin typeface="Times New Roman"/>
                  <a:cs typeface="Times New Roman"/>
                </a:rPr>
                <a:t>n</a:t>
              </a:r>
              <a:r>
                <a:rPr sz="2400" b="1" dirty="0">
                  <a:latin typeface="Times New Roman"/>
                  <a:cs typeface="Times New Roman"/>
                </a:rPr>
                <a:t>(</a:t>
              </a:r>
              <a:r>
                <a:rPr sz="2400" b="1" spc="-335" dirty="0">
                  <a:latin typeface="Times New Roman"/>
                  <a:cs typeface="Times New Roman"/>
                </a:rPr>
                <a:t> </a:t>
              </a:r>
              <a:r>
                <a:rPr sz="2400" b="1" i="1" dirty="0">
                  <a:latin typeface="Times New Roman"/>
                  <a:cs typeface="Times New Roman"/>
                </a:rPr>
                <a:t>n	</a:t>
              </a:r>
              <a:r>
                <a:rPr sz="3600" b="1" baseline="5787" dirty="0">
                  <a:latin typeface="Symbol"/>
                  <a:cs typeface="Symbol"/>
                </a:rPr>
                <a:t></a:t>
              </a:r>
              <a:r>
                <a:rPr sz="3600" b="1" spc="-494" baseline="5787" dirty="0">
                  <a:latin typeface="Times New Roman"/>
                  <a:cs typeface="Times New Roman"/>
                </a:rPr>
                <a:t> </a:t>
              </a:r>
              <a:r>
                <a:rPr sz="2400" b="1" spc="-15" dirty="0">
                  <a:latin typeface="Times New Roman"/>
                  <a:cs typeface="Times New Roman"/>
                </a:rPr>
                <a:t>1</a:t>
              </a:r>
              <a:r>
                <a:rPr sz="2400" b="1" dirty="0">
                  <a:latin typeface="Times New Roman"/>
                  <a:cs typeface="Times New Roman"/>
                </a:rPr>
                <a:t>)	</a:t>
              </a:r>
              <a:r>
                <a:rPr sz="3600" b="1" baseline="5787" dirty="0">
                  <a:latin typeface="Symbol"/>
                  <a:cs typeface="Symbol"/>
                </a:rPr>
                <a:t></a:t>
              </a:r>
              <a:r>
                <a:rPr sz="3600" b="1" spc="97" baseline="5787" dirty="0">
                  <a:latin typeface="Times New Roman"/>
                  <a:cs typeface="Times New Roman"/>
                </a:rPr>
                <a:t> </a:t>
              </a:r>
              <a:r>
                <a:rPr sz="2400" b="1" i="1" dirty="0">
                  <a:latin typeface="Times New Roman"/>
                  <a:cs typeface="Times New Roman"/>
                </a:rPr>
                <a:t>O</a:t>
              </a:r>
              <a:r>
                <a:rPr sz="2400" b="1" i="1" spc="-235" dirty="0">
                  <a:latin typeface="Times New Roman"/>
                  <a:cs typeface="Times New Roman"/>
                </a:rPr>
                <a:t> </a:t>
              </a:r>
              <a:r>
                <a:rPr sz="2400" b="1" dirty="0">
                  <a:latin typeface="Times New Roman"/>
                  <a:cs typeface="Times New Roman"/>
                </a:rPr>
                <a:t>(</a:t>
              </a:r>
              <a:r>
                <a:rPr sz="2400" b="1" spc="-330" dirty="0">
                  <a:latin typeface="Times New Roman"/>
                  <a:cs typeface="Times New Roman"/>
                </a:rPr>
                <a:t> </a:t>
              </a:r>
              <a:r>
                <a:rPr sz="2400" b="1" i="1" dirty="0">
                  <a:latin typeface="Times New Roman"/>
                  <a:cs typeface="Times New Roman"/>
                </a:rPr>
                <a:t>n	</a:t>
              </a:r>
              <a:r>
                <a:rPr sz="2400" b="1" dirty="0">
                  <a:latin typeface="Times New Roman"/>
                  <a:cs typeface="Times New Roman"/>
                </a:rPr>
                <a:t>)</a:t>
              </a:r>
              <a:endParaRPr sz="2400" dirty="0">
                <a:latin typeface="Times New Roman"/>
                <a:cs typeface="Times New Roman"/>
              </a:endParaRPr>
            </a:p>
          </p:txBody>
        </p:sp>
        <p:sp>
          <p:nvSpPr>
            <p:cNvPr id="7" name="object 20"/>
            <p:cNvSpPr txBox="1"/>
            <p:nvPr/>
          </p:nvSpPr>
          <p:spPr>
            <a:xfrm>
              <a:off x="3935507" y="3113910"/>
              <a:ext cx="177800" cy="33020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1</a:t>
              </a:r>
              <a:endParaRPr sz="2400" dirty="0">
                <a:latin typeface="Times New Roman"/>
                <a:cs typeface="Times New Roman"/>
              </a:endParaRPr>
            </a:p>
          </p:txBody>
        </p:sp>
        <p:sp>
          <p:nvSpPr>
            <p:cNvPr id="8" name="object 21"/>
            <p:cNvSpPr txBox="1"/>
            <p:nvPr/>
          </p:nvSpPr>
          <p:spPr>
            <a:xfrm>
              <a:off x="6258083" y="3312889"/>
              <a:ext cx="177800" cy="246221"/>
            </a:xfrm>
            <a:prstGeom prst="rect">
              <a:avLst/>
            </a:prstGeom>
          </p:spPr>
          <p:txBody>
            <a:bodyPr vert="horz" wrap="square" lIns="0" tIns="0" rIns="0" bIns="0" rtlCol="0">
              <a:spAutoFit/>
            </a:bodyPr>
            <a:lstStyle/>
            <a:p>
              <a:pPr marL="12700">
                <a:lnSpc>
                  <a:spcPct val="100000"/>
                </a:lnSpc>
              </a:pPr>
              <a:r>
                <a:rPr sz="2400" baseline="30000" dirty="0"/>
                <a:t>2</a:t>
              </a:r>
            </a:p>
          </p:txBody>
        </p:sp>
        <p:sp>
          <p:nvSpPr>
            <p:cNvPr id="9" name="object 22"/>
            <p:cNvSpPr txBox="1"/>
            <p:nvPr/>
          </p:nvSpPr>
          <p:spPr>
            <a:xfrm>
              <a:off x="2230761" y="3020485"/>
              <a:ext cx="480695" cy="300990"/>
            </a:xfrm>
            <a:prstGeom prst="rect">
              <a:avLst/>
            </a:prstGeom>
          </p:spPr>
          <p:txBody>
            <a:bodyPr vert="horz" wrap="square" lIns="0" tIns="0" rIns="0" bIns="0" rtlCol="0">
              <a:spAutoFit/>
            </a:bodyPr>
            <a:lstStyle/>
            <a:p>
              <a:pPr marL="12700">
                <a:lnSpc>
                  <a:spcPct val="100000"/>
                </a:lnSpc>
              </a:pPr>
              <a:r>
                <a:rPr sz="2000" b="1" i="1" spc="-15" dirty="0">
                  <a:latin typeface="Times New Roman"/>
                  <a:cs typeface="Times New Roman"/>
                </a:rPr>
                <a:t>n</a:t>
              </a:r>
              <a:r>
                <a:rPr sz="2000" b="1" i="1" spc="-225" dirty="0">
                  <a:latin typeface="Times New Roman"/>
                  <a:cs typeface="Times New Roman"/>
                </a:rPr>
                <a:t> </a:t>
              </a:r>
              <a:r>
                <a:rPr sz="3000" b="1" spc="127" baseline="4166" dirty="0">
                  <a:latin typeface="Symbol"/>
                  <a:cs typeface="Symbol"/>
                </a:rPr>
                <a:t></a:t>
              </a:r>
              <a:r>
                <a:rPr sz="2000" b="1" spc="-10" dirty="0">
                  <a:latin typeface="Times New Roman"/>
                  <a:cs typeface="Times New Roman"/>
                </a:rPr>
                <a:t>1</a:t>
              </a:r>
              <a:endParaRPr sz="2000">
                <a:latin typeface="Times New Roman"/>
                <a:cs typeface="Times New Roman"/>
              </a:endParaRPr>
            </a:p>
          </p:txBody>
        </p:sp>
        <p:sp>
          <p:nvSpPr>
            <p:cNvPr id="10" name="object 23"/>
            <p:cNvSpPr txBox="1"/>
            <p:nvPr/>
          </p:nvSpPr>
          <p:spPr>
            <a:xfrm>
              <a:off x="2252837" y="3515300"/>
              <a:ext cx="425450" cy="279400"/>
            </a:xfrm>
            <a:prstGeom prst="rect">
              <a:avLst/>
            </a:prstGeom>
          </p:spPr>
          <p:txBody>
            <a:bodyPr vert="horz" wrap="square" lIns="0" tIns="0" rIns="0" bIns="0" rtlCol="0">
              <a:spAutoFit/>
            </a:bodyPr>
            <a:lstStyle/>
            <a:p>
              <a:pPr marL="12700">
                <a:lnSpc>
                  <a:spcPct val="100000"/>
                </a:lnSpc>
                <a:tabLst>
                  <a:tab pos="285115" algn="l"/>
                </a:tabLst>
              </a:pPr>
              <a:r>
                <a:rPr sz="2000" b="1" i="1" spc="-10" dirty="0">
                  <a:latin typeface="Times New Roman"/>
                  <a:cs typeface="Times New Roman"/>
                </a:rPr>
                <a:t>i	</a:t>
              </a:r>
              <a:r>
                <a:rPr sz="2000" b="1" spc="-10" dirty="0">
                  <a:latin typeface="Times New Roman"/>
                  <a:cs typeface="Times New Roman"/>
                </a:rPr>
                <a:t>1</a:t>
              </a:r>
              <a:endParaRPr sz="2000">
                <a:latin typeface="Times New Roman"/>
                <a:cs typeface="Times New Roman"/>
              </a:endParaRPr>
            </a:p>
          </p:txBody>
        </p:sp>
        <p:sp>
          <p:nvSpPr>
            <p:cNvPr id="11" name="object 24"/>
            <p:cNvSpPr txBox="1"/>
            <p:nvPr/>
          </p:nvSpPr>
          <p:spPr>
            <a:xfrm>
              <a:off x="3205664" y="3249485"/>
              <a:ext cx="483870" cy="339090"/>
            </a:xfrm>
            <a:prstGeom prst="rect">
              <a:avLst/>
            </a:prstGeom>
          </p:spPr>
          <p:txBody>
            <a:bodyPr vert="horz" wrap="square" lIns="0" tIns="0" rIns="0" bIns="0" rtlCol="0">
              <a:spAutoFit/>
            </a:bodyPr>
            <a:lstStyle/>
            <a:p>
              <a:pPr marL="12700">
                <a:lnSpc>
                  <a:spcPct val="100000"/>
                </a:lnSpc>
              </a:pPr>
              <a:r>
                <a:rPr sz="3600" b="1" i="1" baseline="1157" dirty="0">
                  <a:latin typeface="Times New Roman"/>
                  <a:cs typeface="Times New Roman"/>
                </a:rPr>
                <a:t>i</a:t>
              </a:r>
              <a:r>
                <a:rPr sz="3600" b="1" i="1" spc="-89" baseline="1157" dirty="0">
                  <a:latin typeface="Times New Roman"/>
                  <a:cs typeface="Times New Roman"/>
                </a:rPr>
                <a:t> </a:t>
              </a:r>
              <a:r>
                <a:rPr sz="2400" b="1" spc="-25" dirty="0">
                  <a:latin typeface="宋体"/>
                  <a:cs typeface="宋体"/>
                </a:rPr>
                <a:t>）</a:t>
              </a:r>
              <a:endParaRPr sz="2400">
                <a:latin typeface="宋体"/>
                <a:cs typeface="宋体"/>
              </a:endParaRPr>
            </a:p>
          </p:txBody>
        </p:sp>
        <p:sp>
          <p:nvSpPr>
            <p:cNvPr id="12" name="object 25"/>
            <p:cNvSpPr txBox="1"/>
            <p:nvPr/>
          </p:nvSpPr>
          <p:spPr>
            <a:xfrm>
              <a:off x="2748464" y="3213580"/>
              <a:ext cx="428625" cy="340360"/>
            </a:xfrm>
            <a:prstGeom prst="rect">
              <a:avLst/>
            </a:prstGeom>
          </p:spPr>
          <p:txBody>
            <a:bodyPr vert="horz" wrap="square" lIns="0" tIns="0" rIns="0" bIns="0" rtlCol="0">
              <a:spAutoFit/>
            </a:bodyPr>
            <a:lstStyle/>
            <a:p>
              <a:pPr marL="12700">
                <a:lnSpc>
                  <a:spcPct val="100000"/>
                </a:lnSpc>
              </a:pPr>
              <a:r>
                <a:rPr sz="2400" b="1" i="1" dirty="0">
                  <a:latin typeface="Times New Roman"/>
                  <a:cs typeface="Times New Roman"/>
                </a:rPr>
                <a:t>n</a:t>
              </a:r>
              <a:r>
                <a:rPr sz="2400" b="1" i="1" spc="-80" dirty="0">
                  <a:latin typeface="Times New Roman"/>
                  <a:cs typeface="Times New Roman"/>
                </a:rPr>
                <a:t> </a:t>
              </a:r>
              <a:r>
                <a:rPr sz="3600" b="1" baseline="-2314" dirty="0">
                  <a:latin typeface="Symbol"/>
                  <a:cs typeface="Symbol"/>
                </a:rPr>
                <a:t></a:t>
              </a:r>
              <a:endParaRPr sz="3600" baseline="-2314">
                <a:latin typeface="Symbol"/>
                <a:cs typeface="Symbol"/>
              </a:endParaRPr>
            </a:p>
          </p:txBody>
        </p:sp>
        <p:sp>
          <p:nvSpPr>
            <p:cNvPr id="13" name="object 26"/>
            <p:cNvSpPr txBox="1"/>
            <p:nvPr/>
          </p:nvSpPr>
          <p:spPr>
            <a:xfrm>
              <a:off x="2278005" y="3191112"/>
              <a:ext cx="484505" cy="444500"/>
            </a:xfrm>
            <a:prstGeom prst="rect">
              <a:avLst/>
            </a:prstGeom>
          </p:spPr>
          <p:txBody>
            <a:bodyPr vert="horz" wrap="square" lIns="0" tIns="0" rIns="0" bIns="0" rtlCol="0">
              <a:spAutoFit/>
            </a:bodyPr>
            <a:lstStyle/>
            <a:p>
              <a:pPr marL="12700">
                <a:lnSpc>
                  <a:spcPct val="100000"/>
                </a:lnSpc>
              </a:pPr>
              <a:r>
                <a:rPr sz="4950" b="1" spc="-1717" baseline="-3367" dirty="0">
                  <a:latin typeface="Symbol"/>
                  <a:cs typeface="Symbol"/>
                </a:rPr>
                <a:t></a:t>
              </a:r>
              <a:r>
                <a:rPr sz="2400" b="1" spc="-25" dirty="0">
                  <a:latin typeface="宋体"/>
                  <a:cs typeface="宋体"/>
                </a:rPr>
                <a:t>（</a:t>
              </a:r>
              <a:endParaRPr sz="2400" dirty="0">
                <a:latin typeface="宋体"/>
                <a:cs typeface="宋体"/>
              </a:endParaRPr>
            </a:p>
          </p:txBody>
        </p:sp>
        <p:sp>
          <p:nvSpPr>
            <p:cNvPr id="14" name="object 27"/>
            <p:cNvSpPr txBox="1"/>
            <p:nvPr/>
          </p:nvSpPr>
          <p:spPr>
            <a:xfrm>
              <a:off x="2373288" y="3493721"/>
              <a:ext cx="165100" cy="279400"/>
            </a:xfrm>
            <a:prstGeom prst="rect">
              <a:avLst/>
            </a:prstGeom>
          </p:spPr>
          <p:txBody>
            <a:bodyPr vert="horz" wrap="square" lIns="0" tIns="0" rIns="0" bIns="0" rtlCol="0">
              <a:spAutoFit/>
            </a:bodyPr>
            <a:lstStyle/>
            <a:p>
              <a:pPr marL="12700">
                <a:lnSpc>
                  <a:spcPct val="100000"/>
                </a:lnSpc>
              </a:pPr>
              <a:r>
                <a:rPr sz="2000" b="1" spc="-15" dirty="0">
                  <a:latin typeface="Symbol"/>
                  <a:cs typeface="Symbol"/>
                </a:rPr>
                <a:t></a:t>
              </a:r>
              <a:endParaRPr sz="2000">
                <a:latin typeface="Symbol"/>
                <a:cs typeface="Symbol"/>
              </a:endParaRPr>
            </a:p>
          </p:txBody>
        </p:sp>
      </p:grpSp>
    </p:spTree>
    <p:extLst>
      <p:ext uri="{BB962C8B-B14F-4D97-AF65-F5344CB8AC3E}">
        <p14:creationId xmlns:p14="http://schemas.microsoft.com/office/powerpoint/2010/main" val="315401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基数排序</a:t>
            </a:r>
            <a:endParaRPr lang="zh-CN" altLang="en-US" dirty="0"/>
          </a:p>
        </p:txBody>
      </p:sp>
      <p:sp>
        <p:nvSpPr>
          <p:cNvPr id="3" name="内容占位符 2"/>
          <p:cNvSpPr>
            <a:spLocks noGrp="1"/>
          </p:cNvSpPr>
          <p:nvPr>
            <p:ph idx="1"/>
          </p:nvPr>
        </p:nvSpPr>
        <p:spPr/>
        <p:txBody>
          <a:bodyPr>
            <a:normAutofit fontScale="70000" lnSpcReduction="20000"/>
          </a:bodyPr>
          <a:lstStyle/>
          <a:p>
            <a:pPr marL="12700" marR="155575">
              <a:lnSpc>
                <a:spcPts val="2720"/>
              </a:lnSpc>
            </a:pPr>
            <a:r>
              <a:rPr lang="zh-CN" altLang="en-US" spc="10" dirty="0">
                <a:latin typeface="微软雅黑"/>
                <a:cs typeface="微软雅黑"/>
              </a:rPr>
              <a:t>理论上可以证明，对于基于关键字之间比较的排序，无论用 什么方法都至少需要进</a:t>
            </a:r>
            <a:r>
              <a:rPr lang="zh-CN" altLang="en-US" spc="5" dirty="0">
                <a:latin typeface="微软雅黑"/>
                <a:cs typeface="微软雅黑"/>
              </a:rPr>
              <a:t>行</a:t>
            </a:r>
            <a:r>
              <a:rPr lang="en-US" altLang="zh-CN" spc="-5" dirty="0">
                <a:latin typeface="Times New Roman"/>
                <a:cs typeface="Times New Roman"/>
              </a:rPr>
              <a:t>lo</a:t>
            </a:r>
            <a:r>
              <a:rPr lang="en-US" altLang="zh-CN" dirty="0">
                <a:latin typeface="Times New Roman"/>
                <a:cs typeface="Times New Roman"/>
              </a:rPr>
              <a:t>g</a:t>
            </a:r>
            <a:r>
              <a:rPr lang="en-US" altLang="zh-CN" baseline="-20833" dirty="0">
                <a:latin typeface="Times New Roman"/>
                <a:cs typeface="Times New Roman"/>
              </a:rPr>
              <a:t>2</a:t>
            </a:r>
            <a:r>
              <a:rPr lang="en-US" altLang="zh-CN" spc="-5" dirty="0">
                <a:latin typeface="Times New Roman"/>
                <a:cs typeface="Times New Roman"/>
              </a:rPr>
              <a:t>n</a:t>
            </a:r>
            <a:r>
              <a:rPr lang="en-US" altLang="zh-CN" spc="5" dirty="0">
                <a:latin typeface="Times New Roman"/>
                <a:cs typeface="Times New Roman"/>
              </a:rPr>
              <a:t>!</a:t>
            </a:r>
            <a:r>
              <a:rPr lang="zh-CN" altLang="en-US" spc="10" dirty="0">
                <a:latin typeface="微软雅黑"/>
                <a:cs typeface="微软雅黑"/>
              </a:rPr>
              <a:t>次比较</a:t>
            </a:r>
            <a:r>
              <a:rPr lang="zh-CN" altLang="en-US" spc="10" dirty="0" smtClean="0">
                <a:latin typeface="微软雅黑"/>
                <a:cs typeface="微软雅黑"/>
              </a:rPr>
              <a:t>。</a:t>
            </a:r>
            <a:r>
              <a:rPr lang="en-US" altLang="zh-CN" spc="-5" dirty="0">
                <a:latin typeface="Times New Roman"/>
                <a:cs typeface="Times New Roman"/>
              </a:rPr>
              <a:t> lo</a:t>
            </a:r>
            <a:r>
              <a:rPr lang="en-US" altLang="zh-CN" spc="5" dirty="0">
                <a:latin typeface="Times New Roman"/>
                <a:cs typeface="Times New Roman"/>
              </a:rPr>
              <a:t>g</a:t>
            </a:r>
            <a:r>
              <a:rPr lang="en-US" altLang="zh-CN" baseline="-20833" dirty="0">
                <a:latin typeface="Times New Roman"/>
                <a:cs typeface="Times New Roman"/>
              </a:rPr>
              <a:t>2</a:t>
            </a:r>
            <a:r>
              <a:rPr lang="en-US" altLang="zh-CN" spc="-5" dirty="0">
                <a:latin typeface="Times New Roman"/>
                <a:cs typeface="Times New Roman"/>
              </a:rPr>
              <a:t>n</a:t>
            </a:r>
            <a:r>
              <a:rPr lang="en-US" altLang="zh-CN" dirty="0">
                <a:latin typeface="Times New Roman"/>
                <a:cs typeface="Times New Roman"/>
              </a:rPr>
              <a:t>!</a:t>
            </a:r>
            <a:r>
              <a:rPr lang="zh-CN" altLang="en-US" spc="-10" dirty="0">
                <a:latin typeface="Times New Roman"/>
                <a:cs typeface="Times New Roman"/>
              </a:rPr>
              <a:t> </a:t>
            </a:r>
            <a:r>
              <a:rPr lang="zh-CN" altLang="en-US" dirty="0">
                <a:latin typeface="Symbol"/>
                <a:cs typeface="Symbol"/>
              </a:rPr>
              <a:t></a:t>
            </a:r>
            <a:r>
              <a:rPr lang="en-US" altLang="zh-CN" spc="-5" dirty="0">
                <a:latin typeface="Times New Roman"/>
                <a:cs typeface="Times New Roman"/>
              </a:rPr>
              <a:t>nlog</a:t>
            </a:r>
            <a:r>
              <a:rPr lang="en-US" altLang="zh-CN" baseline="-20833" dirty="0">
                <a:latin typeface="Times New Roman"/>
                <a:cs typeface="Times New Roman"/>
              </a:rPr>
              <a:t>2</a:t>
            </a:r>
            <a:r>
              <a:rPr lang="en-US" altLang="zh-CN" spc="-5" dirty="0">
                <a:latin typeface="Times New Roman"/>
                <a:cs typeface="Times New Roman"/>
              </a:rPr>
              <a:t>n-1.44n+O(log</a:t>
            </a:r>
            <a:r>
              <a:rPr lang="en-US" altLang="zh-CN" baseline="-20833" dirty="0">
                <a:latin typeface="Times New Roman"/>
                <a:cs typeface="Times New Roman"/>
              </a:rPr>
              <a:t>2</a:t>
            </a:r>
            <a:r>
              <a:rPr lang="en-US" altLang="zh-CN" spc="-5" dirty="0">
                <a:latin typeface="Times New Roman"/>
                <a:cs typeface="Times New Roman"/>
              </a:rPr>
              <a:t>n)</a:t>
            </a:r>
            <a:r>
              <a:rPr lang="zh-CN" altLang="en-US" spc="10" dirty="0" smtClean="0">
                <a:latin typeface="微软雅黑"/>
                <a:cs typeface="微软雅黑"/>
              </a:rPr>
              <a:t>。</a:t>
            </a:r>
            <a:r>
              <a:rPr lang="zh-CN" altLang="en-US" spc="10" dirty="0">
                <a:latin typeface="微软雅黑"/>
                <a:cs typeface="微软雅黑"/>
              </a:rPr>
              <a:t>不存在时 间复杂性低于此下界的基于关键字比较的</a:t>
            </a:r>
            <a:r>
              <a:rPr lang="zh-CN" altLang="en-US" spc="10" dirty="0" smtClean="0">
                <a:latin typeface="微软雅黑"/>
                <a:cs typeface="微软雅黑"/>
              </a:rPr>
              <a:t>排序</a:t>
            </a:r>
            <a:r>
              <a:rPr lang="en-US" altLang="zh-CN" dirty="0" smtClean="0">
                <a:latin typeface="Times New Roman"/>
                <a:cs typeface="Times New Roman"/>
              </a:rPr>
              <a:t>.</a:t>
            </a:r>
            <a:endParaRPr lang="zh-CN" altLang="en-US" dirty="0">
              <a:latin typeface="微软雅黑"/>
              <a:cs typeface="微软雅黑"/>
            </a:endParaRPr>
          </a:p>
          <a:p>
            <a:pPr marL="12700" marR="110489" algn="just">
              <a:lnSpc>
                <a:spcPct val="89100"/>
              </a:lnSpc>
              <a:spcBef>
                <a:spcPts val="1070"/>
              </a:spcBef>
            </a:pPr>
            <a:r>
              <a:rPr lang="zh-CN" altLang="en-US" spc="10" dirty="0" smtClean="0">
                <a:solidFill>
                  <a:srgbClr val="FF0000"/>
                </a:solidFill>
                <a:latin typeface="微软雅黑"/>
                <a:cs typeface="微软雅黑"/>
              </a:rPr>
              <a:t>基数</a:t>
            </a:r>
            <a:r>
              <a:rPr lang="zh-CN" altLang="en-US" spc="10" dirty="0">
                <a:solidFill>
                  <a:srgbClr val="FF0000"/>
                </a:solidFill>
                <a:latin typeface="微软雅黑"/>
                <a:cs typeface="微软雅黑"/>
              </a:rPr>
              <a:t>排序</a:t>
            </a:r>
            <a:r>
              <a:rPr lang="zh-CN" altLang="en-US" spc="10" dirty="0">
                <a:latin typeface="微软雅黑"/>
                <a:cs typeface="微软雅黑"/>
              </a:rPr>
              <a:t>（时间复杂性可达到线性级</a:t>
            </a:r>
            <a:r>
              <a:rPr lang="en-US" altLang="zh-CN" spc="-5" dirty="0">
                <a:latin typeface="Times New Roman"/>
                <a:cs typeface="Times New Roman"/>
              </a:rPr>
              <a:t>O(n))</a:t>
            </a:r>
            <a:endParaRPr lang="zh-CN" altLang="en-US" dirty="0">
              <a:latin typeface="Times New Roman"/>
              <a:cs typeface="Times New Roman"/>
            </a:endParaRPr>
          </a:p>
          <a:p>
            <a:pPr marL="469900">
              <a:lnSpc>
                <a:spcPts val="2730"/>
              </a:lnSpc>
              <a:spcBef>
                <a:spcPts val="855"/>
              </a:spcBef>
            </a:pPr>
            <a:r>
              <a:rPr lang="zh-CN" altLang="en-US" spc="10" dirty="0">
                <a:latin typeface="微软雅黑"/>
                <a:cs typeface="微软雅黑"/>
              </a:rPr>
              <a:t>不比较关键字的大小，而根据</a:t>
            </a:r>
            <a:r>
              <a:rPr lang="zh-CN" altLang="en-US" spc="10" dirty="0">
                <a:solidFill>
                  <a:srgbClr val="FF0000"/>
                </a:solidFill>
                <a:latin typeface="微软雅黑"/>
                <a:cs typeface="微软雅黑"/>
              </a:rPr>
              <a:t>构成关键字的每个分量</a:t>
            </a:r>
            <a:r>
              <a:rPr lang="zh-CN" altLang="en-US" spc="10" dirty="0">
                <a:latin typeface="微软雅黑"/>
                <a:cs typeface="微软雅黑"/>
              </a:rPr>
              <a:t>的</a:t>
            </a:r>
            <a:r>
              <a:rPr lang="zh-CN" altLang="en-US" spc="10" dirty="0" smtClean="0">
                <a:latin typeface="微软雅黑"/>
                <a:cs typeface="微软雅黑"/>
              </a:rPr>
              <a:t>值，</a:t>
            </a:r>
            <a:r>
              <a:rPr lang="zh-CN" altLang="en-US" spc="10" dirty="0">
                <a:latin typeface="微软雅黑"/>
                <a:cs typeface="微软雅黑"/>
              </a:rPr>
              <a:t>排列记录顺序的方法，称为</a:t>
            </a:r>
            <a:r>
              <a:rPr lang="zh-CN" altLang="en-US" spc="10" dirty="0">
                <a:solidFill>
                  <a:srgbClr val="FF0000"/>
                </a:solidFill>
                <a:latin typeface="微软雅黑"/>
                <a:cs typeface="微软雅黑"/>
              </a:rPr>
              <a:t>分配法排序（基数排序）。</a:t>
            </a:r>
            <a:endParaRPr lang="zh-CN" altLang="en-US" dirty="0">
              <a:latin typeface="微软雅黑"/>
              <a:cs typeface="微软雅黑"/>
            </a:endParaRPr>
          </a:p>
          <a:p>
            <a:pPr marL="469900" marR="6350">
              <a:lnSpc>
                <a:spcPts val="2590"/>
              </a:lnSpc>
              <a:spcBef>
                <a:spcPts val="1050"/>
              </a:spcBef>
            </a:pPr>
            <a:r>
              <a:rPr lang="zh-CN" altLang="en-US" spc="10" dirty="0">
                <a:latin typeface="微软雅黑"/>
                <a:cs typeface="微软雅黑"/>
              </a:rPr>
              <a:t>而把关键字各个分量所有可能的取值范围的最大值称为</a:t>
            </a:r>
            <a:r>
              <a:rPr lang="zh-CN" altLang="en-US" dirty="0" smtClean="0">
                <a:solidFill>
                  <a:srgbClr val="FF0000"/>
                </a:solidFill>
                <a:latin typeface="微软雅黑"/>
                <a:cs typeface="微软雅黑"/>
              </a:rPr>
              <a:t>基</a:t>
            </a:r>
            <a:r>
              <a:rPr lang="zh-CN" altLang="en-US" spc="10" dirty="0" smtClean="0">
                <a:solidFill>
                  <a:srgbClr val="FF0000"/>
                </a:solidFill>
                <a:latin typeface="微软雅黑"/>
                <a:cs typeface="微软雅黑"/>
              </a:rPr>
              <a:t>数</a:t>
            </a:r>
            <a:r>
              <a:rPr lang="zh-CN" altLang="en-US" spc="10" dirty="0">
                <a:latin typeface="微软雅黑"/>
                <a:cs typeface="微软雅黑"/>
              </a:rPr>
              <a:t>或</a:t>
            </a:r>
            <a:r>
              <a:rPr lang="zh-CN" altLang="en-US" spc="10" dirty="0">
                <a:solidFill>
                  <a:srgbClr val="FF0000"/>
                </a:solidFill>
                <a:latin typeface="微软雅黑"/>
                <a:cs typeface="微软雅黑"/>
              </a:rPr>
              <a:t>桶</a:t>
            </a:r>
            <a:r>
              <a:rPr lang="zh-CN" altLang="en-US" spc="10" dirty="0">
                <a:latin typeface="微软雅黑"/>
                <a:cs typeface="微软雅黑"/>
              </a:rPr>
              <a:t>或</a:t>
            </a:r>
            <a:r>
              <a:rPr lang="zh-CN" altLang="en-US" spc="10" dirty="0">
                <a:solidFill>
                  <a:srgbClr val="FF0000"/>
                </a:solidFill>
                <a:latin typeface="微软雅黑"/>
                <a:cs typeface="微软雅黑"/>
              </a:rPr>
              <a:t>箱</a:t>
            </a:r>
            <a:r>
              <a:rPr lang="zh-CN" altLang="en-US" spc="10" dirty="0">
                <a:latin typeface="微软雅黑"/>
                <a:cs typeface="微软雅黑"/>
              </a:rPr>
              <a:t>，因此基数排序又称为</a:t>
            </a:r>
            <a:r>
              <a:rPr lang="zh-CN" altLang="en-US" spc="10" dirty="0">
                <a:solidFill>
                  <a:srgbClr val="FF0000"/>
                </a:solidFill>
                <a:latin typeface="微软雅黑"/>
                <a:cs typeface="微软雅黑"/>
              </a:rPr>
              <a:t>桶排序</a:t>
            </a:r>
            <a:r>
              <a:rPr lang="zh-CN" altLang="en-US" dirty="0">
                <a:latin typeface="微软雅黑"/>
                <a:cs typeface="微软雅黑"/>
              </a:rPr>
              <a:t>。</a:t>
            </a:r>
          </a:p>
          <a:p>
            <a:pPr marL="469900" indent="-457200">
              <a:lnSpc>
                <a:spcPct val="100000"/>
              </a:lnSpc>
              <a:spcBef>
                <a:spcPts val="680"/>
              </a:spcBef>
            </a:pPr>
            <a:r>
              <a:rPr lang="zh-CN" altLang="en-US" spc="10" dirty="0">
                <a:solidFill>
                  <a:srgbClr val="FF0000"/>
                </a:solidFill>
                <a:latin typeface="微软雅黑"/>
                <a:cs typeface="微软雅黑"/>
              </a:rPr>
              <a:t>基数排序的适用范围：</a:t>
            </a:r>
            <a:endParaRPr lang="zh-CN" altLang="en-US" dirty="0">
              <a:latin typeface="微软雅黑"/>
              <a:cs typeface="微软雅黑"/>
            </a:endParaRPr>
          </a:p>
          <a:p>
            <a:pPr marL="469900" marR="5080">
              <a:lnSpc>
                <a:spcPts val="2580"/>
              </a:lnSpc>
              <a:spcBef>
                <a:spcPts val="1055"/>
              </a:spcBef>
            </a:pPr>
            <a:r>
              <a:rPr lang="zh-CN" altLang="en-US" spc="10" dirty="0">
                <a:latin typeface="微软雅黑"/>
                <a:cs typeface="微软雅黑"/>
              </a:rPr>
              <a:t>显然，要求关键字分量的取值范围必须是</a:t>
            </a:r>
            <a:r>
              <a:rPr lang="zh-CN" altLang="en-US" spc="10" dirty="0">
                <a:solidFill>
                  <a:srgbClr val="FF0000"/>
                </a:solidFill>
                <a:latin typeface="微软雅黑"/>
                <a:cs typeface="微软雅黑"/>
              </a:rPr>
              <a:t>有限的</a:t>
            </a:r>
            <a:r>
              <a:rPr lang="zh-CN" altLang="en-US" spc="10" dirty="0">
                <a:latin typeface="微软雅黑"/>
                <a:cs typeface="微软雅黑"/>
              </a:rPr>
              <a:t>，否则</a:t>
            </a:r>
            <a:r>
              <a:rPr lang="zh-CN" altLang="en-US" spc="10" dirty="0" smtClean="0">
                <a:latin typeface="微软雅黑"/>
                <a:cs typeface="微软雅黑"/>
              </a:rPr>
              <a:t>可</a:t>
            </a:r>
            <a:r>
              <a:rPr lang="zh-CN" altLang="en-US" u="sng" spc="10" dirty="0" smtClean="0">
                <a:latin typeface="微软雅黑"/>
                <a:cs typeface="微软雅黑"/>
              </a:rPr>
              <a:t>能</a:t>
            </a:r>
            <a:r>
              <a:rPr lang="zh-CN" altLang="en-US" u="sng" spc="10" dirty="0">
                <a:latin typeface="微软雅黑"/>
                <a:cs typeface="微软雅黑"/>
              </a:rPr>
              <a:t>要无限的箱。</a:t>
            </a:r>
            <a:r>
              <a:rPr lang="zh-CN" altLang="en-US" u="sng" spc="475" dirty="0">
                <a:latin typeface="微软雅黑"/>
                <a:cs typeface="微软雅黑"/>
              </a:rPr>
              <a:t> </a:t>
            </a:r>
            <a:endParaRPr lang="zh-CN" altLang="en-US" dirty="0">
              <a:latin typeface="微软雅黑"/>
              <a:cs typeface="微软雅黑"/>
            </a:endParaRPr>
          </a:p>
          <a:p>
            <a:endParaRPr lang="zh-CN" altLang="en-US" dirty="0"/>
          </a:p>
        </p:txBody>
      </p:sp>
    </p:spTree>
    <p:extLst>
      <p:ext uri="{BB962C8B-B14F-4D97-AF65-F5344CB8AC3E}">
        <p14:creationId xmlns:p14="http://schemas.microsoft.com/office/powerpoint/2010/main" val="216610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4833"/>
            <a:ext cx="7886700" cy="1325563"/>
          </a:xfrm>
        </p:spPr>
        <p:txBody>
          <a:bodyPr vert="horz" lIns="91440" tIns="45720" rIns="91440" bIns="45720" rtlCol="0" anchor="ctr">
            <a:normAutofit/>
          </a:bodyPr>
          <a:lstStyle/>
          <a:p>
            <a:r>
              <a:rPr lang="zh-CN" altLang="en-US" dirty="0"/>
              <a:t>算法的基本思想</a:t>
            </a:r>
          </a:p>
        </p:txBody>
      </p:sp>
      <p:sp>
        <p:nvSpPr>
          <p:cNvPr id="4" name="object 10"/>
          <p:cNvSpPr txBox="1"/>
          <p:nvPr/>
        </p:nvSpPr>
        <p:spPr>
          <a:xfrm>
            <a:off x="387985" y="1783584"/>
            <a:ext cx="8368030" cy="4485843"/>
          </a:xfrm>
          <a:prstGeom prst="rect">
            <a:avLst/>
          </a:prstGeom>
        </p:spPr>
        <p:txBody>
          <a:bodyPr vert="horz" wrap="square" lIns="0" tIns="0" rIns="0" bIns="0" rtlCol="0">
            <a:spAutoFit/>
          </a:bodyPr>
          <a:lstStyle/>
          <a:p>
            <a:pPr marR="5080">
              <a:lnSpc>
                <a:spcPts val="2580"/>
              </a:lnSpc>
              <a:spcBef>
                <a:spcPts val="960"/>
              </a:spcBef>
            </a:pPr>
            <a:r>
              <a:rPr sz="2400" spc="10" dirty="0" err="1" smtClean="0">
                <a:latin typeface="微软雅黑"/>
                <a:cs typeface="微软雅黑"/>
              </a:rPr>
              <a:t>设待排序的序列的关键字都是位相同的</a:t>
            </a:r>
            <a:r>
              <a:rPr sz="2400" spc="10" dirty="0" err="1" smtClean="0">
                <a:solidFill>
                  <a:srgbClr val="FF0000"/>
                </a:solidFill>
                <a:latin typeface="微软雅黑"/>
                <a:cs typeface="微软雅黑"/>
              </a:rPr>
              <a:t>整数</a:t>
            </a:r>
            <a:r>
              <a:rPr sz="2400" spc="10" dirty="0" err="1">
                <a:latin typeface="微软雅黑"/>
                <a:cs typeface="微软雅黑"/>
              </a:rPr>
              <a:t>（不相同</a:t>
            </a:r>
            <a:r>
              <a:rPr sz="2400" dirty="0" err="1">
                <a:latin typeface="微软雅黑"/>
                <a:cs typeface="微软雅黑"/>
              </a:rPr>
              <a:t>时</a:t>
            </a:r>
            <a:r>
              <a:rPr sz="2400" spc="5" dirty="0" err="1">
                <a:latin typeface="Times New Roman"/>
                <a:cs typeface="Times New Roman"/>
              </a:rPr>
              <a:t>,</a:t>
            </a:r>
            <a:r>
              <a:rPr sz="2400" dirty="0" err="1" smtClean="0">
                <a:latin typeface="微软雅黑"/>
                <a:cs typeface="微软雅黑"/>
              </a:rPr>
              <a:t>取</a:t>
            </a:r>
            <a:r>
              <a:rPr sz="2400" spc="10" dirty="0" err="1" smtClean="0">
                <a:latin typeface="微软雅黑"/>
                <a:cs typeface="微软雅黑"/>
              </a:rPr>
              <a:t>位数的最大值</a:t>
            </a:r>
            <a:r>
              <a:rPr sz="2400" spc="10" dirty="0">
                <a:latin typeface="微软雅黑"/>
                <a:cs typeface="微软雅黑"/>
              </a:rPr>
              <a:t>），其位数为</a:t>
            </a:r>
            <a:r>
              <a:rPr sz="2400" dirty="0">
                <a:latin typeface="Times New Roman"/>
                <a:cs typeface="Times New Roman"/>
              </a:rPr>
              <a:t>figur</a:t>
            </a:r>
            <a:r>
              <a:rPr sz="2400" spc="-10" dirty="0">
                <a:latin typeface="Times New Roman"/>
                <a:cs typeface="Times New Roman"/>
              </a:rPr>
              <a:t>e</a:t>
            </a:r>
            <a:r>
              <a:rPr sz="2400" spc="10" dirty="0">
                <a:latin typeface="微软雅黑"/>
                <a:cs typeface="微软雅黑"/>
              </a:rPr>
              <a:t>，每个关键字可以各自 含有</a:t>
            </a:r>
            <a:r>
              <a:rPr sz="2400" dirty="0">
                <a:latin typeface="Times New Roman"/>
                <a:cs typeface="Times New Roman"/>
              </a:rPr>
              <a:t>figur</a:t>
            </a:r>
            <a:r>
              <a:rPr sz="2400" spc="-10" dirty="0">
                <a:latin typeface="Times New Roman"/>
                <a:cs typeface="Times New Roman"/>
              </a:rPr>
              <a:t>e</a:t>
            </a:r>
            <a:r>
              <a:rPr sz="2400" spc="10" dirty="0">
                <a:latin typeface="微软雅黑"/>
                <a:cs typeface="微软雅黑"/>
              </a:rPr>
              <a:t>个</a:t>
            </a:r>
            <a:r>
              <a:rPr sz="2400" spc="10" dirty="0">
                <a:solidFill>
                  <a:srgbClr val="FF0000"/>
                </a:solidFill>
                <a:latin typeface="微软雅黑"/>
                <a:cs typeface="微软雅黑"/>
              </a:rPr>
              <a:t>分量</a:t>
            </a:r>
            <a:r>
              <a:rPr sz="2400" spc="10" dirty="0">
                <a:latin typeface="微软雅黑"/>
                <a:cs typeface="微软雅黑"/>
              </a:rPr>
              <a:t>，每个分量的值取值范围</a:t>
            </a:r>
            <a:r>
              <a:rPr sz="2400" spc="5" dirty="0">
                <a:latin typeface="微软雅黑"/>
                <a:cs typeface="微软雅黑"/>
              </a:rPr>
              <a:t>为</a:t>
            </a:r>
            <a:r>
              <a:rPr sz="2400" dirty="0">
                <a:latin typeface="Times New Roman"/>
                <a:cs typeface="Times New Roman"/>
              </a:rPr>
              <a:t>0,1,…,9</a:t>
            </a:r>
            <a:r>
              <a:rPr sz="2400" spc="10" dirty="0" smtClean="0">
                <a:latin typeface="微软雅黑"/>
                <a:cs typeface="微软雅黑"/>
              </a:rPr>
              <a:t>即</a:t>
            </a:r>
            <a:r>
              <a:rPr sz="2400" dirty="0" smtClean="0">
                <a:solidFill>
                  <a:srgbClr val="FF0000"/>
                </a:solidFill>
                <a:latin typeface="微软雅黑"/>
                <a:cs typeface="微软雅黑"/>
              </a:rPr>
              <a:t>基</a:t>
            </a:r>
            <a:r>
              <a:rPr sz="2400" spc="10" dirty="0" smtClean="0">
                <a:solidFill>
                  <a:srgbClr val="FF0000"/>
                </a:solidFill>
                <a:latin typeface="微软雅黑"/>
                <a:cs typeface="微软雅黑"/>
              </a:rPr>
              <a:t>数</a:t>
            </a:r>
            <a:r>
              <a:rPr sz="2400" dirty="0" smtClean="0">
                <a:latin typeface="微软雅黑"/>
                <a:cs typeface="微软雅黑"/>
              </a:rPr>
              <a:t>为</a:t>
            </a:r>
            <a:r>
              <a:rPr sz="2400" spc="5" dirty="0">
                <a:latin typeface="Times New Roman"/>
                <a:cs typeface="Times New Roman"/>
              </a:rPr>
              <a:t>1</a:t>
            </a:r>
            <a:r>
              <a:rPr sz="2400" spc="-5" dirty="0">
                <a:latin typeface="Times New Roman"/>
                <a:cs typeface="Times New Roman"/>
              </a:rPr>
              <a:t>0</a:t>
            </a:r>
            <a:r>
              <a:rPr sz="2400" spc="10" dirty="0">
                <a:latin typeface="微软雅黑"/>
                <a:cs typeface="微软雅黑"/>
              </a:rPr>
              <a:t>。依次从低位考查，每个分量。</a:t>
            </a:r>
            <a:endParaRPr sz="2400" dirty="0">
              <a:latin typeface="微软雅黑"/>
              <a:cs typeface="微软雅黑"/>
            </a:endParaRPr>
          </a:p>
          <a:p>
            <a:pPr marR="194310">
              <a:lnSpc>
                <a:spcPts val="3600"/>
              </a:lnSpc>
              <a:spcBef>
                <a:spcPts val="204"/>
              </a:spcBef>
            </a:pPr>
            <a:r>
              <a:rPr sz="2400" spc="10" dirty="0">
                <a:latin typeface="微软雅黑"/>
                <a:cs typeface="微软雅黑"/>
              </a:rPr>
              <a:t>首先把全部数据装入一个队列</a:t>
            </a:r>
            <a:r>
              <a:rPr sz="2400" spc="5" dirty="0">
                <a:latin typeface="Times New Roman"/>
                <a:cs typeface="Times New Roman"/>
              </a:rPr>
              <a:t>A</a:t>
            </a:r>
            <a:r>
              <a:rPr sz="2400" spc="10" dirty="0">
                <a:latin typeface="微软雅黑"/>
                <a:cs typeface="微软雅黑"/>
              </a:rPr>
              <a:t>，然后按下列步骤进行</a:t>
            </a:r>
            <a:r>
              <a:rPr sz="2400" dirty="0">
                <a:latin typeface="Times New Roman"/>
                <a:cs typeface="Times New Roman"/>
              </a:rPr>
              <a:t>: </a:t>
            </a:r>
            <a:endParaRPr lang="en-US" sz="2400" dirty="0" smtClean="0">
              <a:latin typeface="Times New Roman"/>
              <a:cs typeface="Times New Roman"/>
            </a:endParaRPr>
          </a:p>
          <a:p>
            <a:pPr marL="273050" marR="194310">
              <a:lnSpc>
                <a:spcPts val="3600"/>
              </a:lnSpc>
              <a:spcBef>
                <a:spcPts val="204"/>
              </a:spcBef>
            </a:pPr>
            <a:r>
              <a:rPr sz="2000" dirty="0" smtClean="0">
                <a:latin typeface="Times New Roman"/>
                <a:cs typeface="Times New Roman"/>
              </a:rPr>
              <a:t>1</a:t>
            </a:r>
            <a:r>
              <a:rPr sz="2000" dirty="0">
                <a:latin typeface="Times New Roman"/>
                <a:cs typeface="Times New Roman"/>
              </a:rPr>
              <a:t>.</a:t>
            </a:r>
            <a:r>
              <a:rPr sz="2000" spc="10" dirty="0">
                <a:solidFill>
                  <a:srgbClr val="FF0000"/>
                </a:solidFill>
                <a:latin typeface="微软雅黑"/>
                <a:cs typeface="微软雅黑"/>
              </a:rPr>
              <a:t>初</a:t>
            </a:r>
            <a:r>
              <a:rPr sz="2000" spc="5" dirty="0">
                <a:solidFill>
                  <a:srgbClr val="FF0000"/>
                </a:solidFill>
                <a:latin typeface="微软雅黑"/>
                <a:cs typeface="微软雅黑"/>
              </a:rPr>
              <a:t>态</a:t>
            </a:r>
            <a:r>
              <a:rPr sz="2000" dirty="0">
                <a:latin typeface="Times New Roman"/>
                <a:cs typeface="Times New Roman"/>
              </a:rPr>
              <a:t>:</a:t>
            </a:r>
            <a:r>
              <a:rPr sz="2000" spc="15" dirty="0">
                <a:latin typeface="微软雅黑"/>
                <a:cs typeface="微软雅黑"/>
              </a:rPr>
              <a:t>设</a:t>
            </a:r>
            <a:r>
              <a:rPr sz="2000" spc="5" dirty="0">
                <a:latin typeface="微软雅黑"/>
                <a:cs typeface="微软雅黑"/>
              </a:rPr>
              <a:t>置</a:t>
            </a:r>
            <a:r>
              <a:rPr sz="2000" dirty="0">
                <a:latin typeface="Times New Roman"/>
                <a:cs typeface="Times New Roman"/>
              </a:rPr>
              <a:t>10</a:t>
            </a:r>
            <a:r>
              <a:rPr sz="2000" spc="10" dirty="0">
                <a:latin typeface="微软雅黑"/>
                <a:cs typeface="微软雅黑"/>
              </a:rPr>
              <a:t>个队列，分别</a:t>
            </a:r>
            <a:r>
              <a:rPr sz="2000" dirty="0">
                <a:latin typeface="微软雅黑"/>
                <a:cs typeface="微软雅黑"/>
              </a:rPr>
              <a:t>为</a:t>
            </a:r>
            <a:r>
              <a:rPr sz="2000" spc="-5" dirty="0">
                <a:latin typeface="Times New Roman"/>
                <a:cs typeface="Times New Roman"/>
              </a:rPr>
              <a:t>Q[0],Q[1],…,Q[9]</a:t>
            </a:r>
            <a:r>
              <a:rPr sz="2000" spc="10" dirty="0">
                <a:latin typeface="微软雅黑"/>
                <a:cs typeface="微软雅黑"/>
              </a:rPr>
              <a:t>，并且均为空</a:t>
            </a:r>
            <a:endParaRPr sz="2000" dirty="0">
              <a:latin typeface="微软雅黑"/>
              <a:cs typeface="微软雅黑"/>
            </a:endParaRPr>
          </a:p>
          <a:p>
            <a:pPr marL="273050" marR="33655">
              <a:lnSpc>
                <a:spcPct val="89900"/>
              </a:lnSpc>
              <a:spcBef>
                <a:spcPts val="770"/>
              </a:spcBef>
            </a:pPr>
            <a:r>
              <a:rPr sz="2000" dirty="0">
                <a:latin typeface="Times New Roman"/>
                <a:cs typeface="Times New Roman"/>
              </a:rPr>
              <a:t>2.</a:t>
            </a:r>
            <a:r>
              <a:rPr sz="2000" spc="10" dirty="0">
                <a:solidFill>
                  <a:srgbClr val="FF0000"/>
                </a:solidFill>
                <a:latin typeface="微软雅黑"/>
                <a:cs typeface="微软雅黑"/>
              </a:rPr>
              <a:t>分</a:t>
            </a:r>
            <a:r>
              <a:rPr sz="2000" spc="5" dirty="0">
                <a:solidFill>
                  <a:srgbClr val="FF0000"/>
                </a:solidFill>
                <a:latin typeface="微软雅黑"/>
                <a:cs typeface="微软雅黑"/>
              </a:rPr>
              <a:t>配</a:t>
            </a:r>
            <a:r>
              <a:rPr sz="2000" dirty="0">
                <a:latin typeface="Times New Roman"/>
                <a:cs typeface="Times New Roman"/>
              </a:rPr>
              <a:t>:</a:t>
            </a:r>
            <a:r>
              <a:rPr sz="2000" spc="10" dirty="0">
                <a:latin typeface="微软雅黑"/>
                <a:cs typeface="微软雅黑"/>
              </a:rPr>
              <a:t>依次从队列中取出每个数据</a:t>
            </a:r>
            <a:r>
              <a:rPr sz="2000" dirty="0">
                <a:latin typeface="Times New Roman"/>
                <a:cs typeface="Times New Roman"/>
              </a:rPr>
              <a:t>dat</a:t>
            </a:r>
            <a:r>
              <a:rPr sz="2000" spc="-5" dirty="0">
                <a:latin typeface="Times New Roman"/>
                <a:cs typeface="Times New Roman"/>
              </a:rPr>
              <a:t>a</a:t>
            </a:r>
            <a:r>
              <a:rPr sz="2000" spc="10" dirty="0">
                <a:latin typeface="微软雅黑"/>
                <a:cs typeface="微软雅黑"/>
              </a:rPr>
              <a:t>；第</a:t>
            </a:r>
            <a:r>
              <a:rPr sz="2000" dirty="0">
                <a:latin typeface="Times New Roman"/>
                <a:cs typeface="Times New Roman"/>
              </a:rPr>
              <a:t>pas</a:t>
            </a:r>
            <a:r>
              <a:rPr sz="2000" spc="5" dirty="0">
                <a:latin typeface="Times New Roman"/>
                <a:cs typeface="Times New Roman"/>
              </a:rPr>
              <a:t>s</a:t>
            </a:r>
            <a:r>
              <a:rPr sz="2000" spc="10" dirty="0">
                <a:latin typeface="微软雅黑"/>
                <a:cs typeface="微软雅黑"/>
              </a:rPr>
              <a:t>遍处时，考查 </a:t>
            </a:r>
            <a:r>
              <a:rPr sz="2000" dirty="0">
                <a:latin typeface="Times New Roman"/>
                <a:cs typeface="Times New Roman"/>
              </a:rPr>
              <a:t>data.ke</a:t>
            </a:r>
            <a:r>
              <a:rPr sz="2000" spc="-5" dirty="0">
                <a:latin typeface="Times New Roman"/>
                <a:cs typeface="Times New Roman"/>
              </a:rPr>
              <a:t>y</a:t>
            </a:r>
            <a:r>
              <a:rPr sz="2000" spc="10" dirty="0">
                <a:latin typeface="微软雅黑"/>
                <a:cs typeface="微软雅黑"/>
              </a:rPr>
              <a:t>右起第</a:t>
            </a:r>
            <a:r>
              <a:rPr sz="2000" dirty="0">
                <a:latin typeface="Times New Roman"/>
                <a:cs typeface="Times New Roman"/>
              </a:rPr>
              <a:t>pas</a:t>
            </a:r>
            <a:r>
              <a:rPr sz="2000" spc="5" dirty="0">
                <a:latin typeface="Times New Roman"/>
                <a:cs typeface="Times New Roman"/>
              </a:rPr>
              <a:t>s</a:t>
            </a:r>
            <a:r>
              <a:rPr sz="2000" spc="10" dirty="0">
                <a:latin typeface="微软雅黑"/>
                <a:cs typeface="微软雅黑"/>
              </a:rPr>
              <a:t>位数字，设其</a:t>
            </a:r>
            <a:r>
              <a:rPr sz="2000" dirty="0">
                <a:latin typeface="微软雅黑"/>
                <a:cs typeface="微软雅黑"/>
              </a:rPr>
              <a:t>为</a:t>
            </a:r>
            <a:r>
              <a:rPr sz="2000" dirty="0">
                <a:latin typeface="Times New Roman"/>
                <a:cs typeface="Times New Roman"/>
              </a:rPr>
              <a:t>r</a:t>
            </a:r>
            <a:r>
              <a:rPr sz="2000" spc="10" dirty="0">
                <a:latin typeface="微软雅黑"/>
                <a:cs typeface="微软雅黑"/>
              </a:rPr>
              <a:t>，把</a:t>
            </a:r>
            <a:r>
              <a:rPr sz="2000" dirty="0">
                <a:latin typeface="Times New Roman"/>
                <a:cs typeface="Times New Roman"/>
              </a:rPr>
              <a:t>dat</a:t>
            </a:r>
            <a:r>
              <a:rPr sz="2000" spc="-5" dirty="0">
                <a:latin typeface="Times New Roman"/>
                <a:cs typeface="Times New Roman"/>
              </a:rPr>
              <a:t>a</a:t>
            </a:r>
            <a:r>
              <a:rPr sz="2000" spc="10" dirty="0">
                <a:latin typeface="微软雅黑"/>
                <a:cs typeface="微软雅黑"/>
              </a:rPr>
              <a:t>插入队列</a:t>
            </a:r>
            <a:r>
              <a:rPr sz="2000" dirty="0">
                <a:latin typeface="Times New Roman"/>
                <a:cs typeface="Times New Roman"/>
              </a:rPr>
              <a:t>Q[r</a:t>
            </a:r>
            <a:r>
              <a:rPr sz="2000" spc="-10" dirty="0">
                <a:latin typeface="Times New Roman"/>
                <a:cs typeface="Times New Roman"/>
              </a:rPr>
              <a:t>]</a:t>
            </a:r>
            <a:r>
              <a:rPr sz="2000" dirty="0">
                <a:latin typeface="微软雅黑"/>
                <a:cs typeface="微软雅黑"/>
              </a:rPr>
              <a:t>， </a:t>
            </a:r>
            <a:r>
              <a:rPr sz="2000" spc="10" dirty="0">
                <a:latin typeface="微软雅黑"/>
                <a:cs typeface="微软雅黑"/>
              </a:rPr>
              <a:t>取尽</a:t>
            </a:r>
            <a:r>
              <a:rPr sz="2000" spc="5" dirty="0">
                <a:latin typeface="Times New Roman"/>
                <a:cs typeface="Times New Roman"/>
              </a:rPr>
              <a:t>A</a:t>
            </a:r>
            <a:r>
              <a:rPr sz="2000" spc="10" dirty="0">
                <a:latin typeface="微软雅黑"/>
                <a:cs typeface="微软雅黑"/>
              </a:rPr>
              <a:t>，则全部数据被分配</a:t>
            </a:r>
            <a:r>
              <a:rPr sz="2000" spc="5" dirty="0">
                <a:latin typeface="微软雅黑"/>
                <a:cs typeface="微软雅黑"/>
              </a:rPr>
              <a:t>到</a:t>
            </a:r>
            <a:r>
              <a:rPr sz="2000" spc="-5" dirty="0">
                <a:latin typeface="Times New Roman"/>
                <a:cs typeface="Times New Roman"/>
              </a:rPr>
              <a:t>Q[0],Q[1],…,Q[9].</a:t>
            </a:r>
            <a:endParaRPr sz="2000" dirty="0">
              <a:latin typeface="Times New Roman"/>
              <a:cs typeface="Times New Roman"/>
            </a:endParaRPr>
          </a:p>
          <a:p>
            <a:pPr marL="273050">
              <a:lnSpc>
                <a:spcPts val="2730"/>
              </a:lnSpc>
              <a:spcBef>
                <a:spcPts val="720"/>
              </a:spcBef>
            </a:pPr>
            <a:r>
              <a:rPr sz="2000" dirty="0">
                <a:latin typeface="Times New Roman"/>
                <a:cs typeface="Times New Roman"/>
              </a:rPr>
              <a:t>3.</a:t>
            </a:r>
            <a:r>
              <a:rPr sz="2000" spc="10" dirty="0">
                <a:solidFill>
                  <a:srgbClr val="FF0000"/>
                </a:solidFill>
                <a:latin typeface="微软雅黑"/>
                <a:cs typeface="微软雅黑"/>
              </a:rPr>
              <a:t>收</a:t>
            </a:r>
            <a:r>
              <a:rPr sz="2000" spc="5" dirty="0">
                <a:solidFill>
                  <a:srgbClr val="FF0000"/>
                </a:solidFill>
                <a:latin typeface="微软雅黑"/>
                <a:cs typeface="微软雅黑"/>
              </a:rPr>
              <a:t>集</a:t>
            </a:r>
            <a:r>
              <a:rPr sz="2000" dirty="0">
                <a:latin typeface="Times New Roman"/>
                <a:cs typeface="Times New Roman"/>
              </a:rPr>
              <a:t>:</a:t>
            </a:r>
            <a:r>
              <a:rPr sz="2000" spc="15" dirty="0">
                <a:latin typeface="微软雅黑"/>
                <a:cs typeface="微软雅黑"/>
              </a:rPr>
              <a:t>从</a:t>
            </a:r>
            <a:r>
              <a:rPr sz="2000" spc="-5" dirty="0">
                <a:latin typeface="Times New Roman"/>
                <a:cs typeface="Times New Roman"/>
              </a:rPr>
              <a:t>Q[0]</a:t>
            </a:r>
            <a:r>
              <a:rPr sz="2000" spc="10" dirty="0">
                <a:latin typeface="微软雅黑"/>
                <a:cs typeface="微软雅黑"/>
              </a:rPr>
              <a:t>开始，依次取</a:t>
            </a:r>
            <a:r>
              <a:rPr sz="2000" dirty="0">
                <a:latin typeface="微软雅黑"/>
                <a:cs typeface="微软雅黑"/>
              </a:rPr>
              <a:t>出</a:t>
            </a:r>
            <a:r>
              <a:rPr sz="2000" spc="-5" dirty="0">
                <a:latin typeface="Times New Roman"/>
                <a:cs typeface="Times New Roman"/>
              </a:rPr>
              <a:t>Q[0],Q[1],…,Q[9]</a:t>
            </a:r>
            <a:r>
              <a:rPr sz="2000" spc="10" dirty="0" err="1" smtClean="0">
                <a:latin typeface="微软雅黑"/>
                <a:cs typeface="微软雅黑"/>
              </a:rPr>
              <a:t>中的全部数据，</a:t>
            </a:r>
            <a:r>
              <a:rPr sz="2000" spc="10" dirty="0" err="1">
                <a:latin typeface="微软雅黑"/>
                <a:cs typeface="微软雅黑"/>
              </a:rPr>
              <a:t>并按照取出顺序，把每个数据插入排队</a:t>
            </a:r>
            <a:r>
              <a:rPr sz="2000" spc="5" dirty="0" err="1">
                <a:latin typeface="Times New Roman"/>
                <a:cs typeface="Times New Roman"/>
              </a:rPr>
              <a:t>A</a:t>
            </a:r>
            <a:r>
              <a:rPr sz="2000" dirty="0">
                <a:latin typeface="微软雅黑"/>
                <a:cs typeface="微软雅黑"/>
              </a:rPr>
              <a:t>。</a:t>
            </a:r>
          </a:p>
          <a:p>
            <a:pPr marL="273050">
              <a:lnSpc>
                <a:spcPts val="2870"/>
              </a:lnSpc>
              <a:spcBef>
                <a:spcPts val="720"/>
              </a:spcBef>
            </a:pPr>
            <a:r>
              <a:rPr sz="2000" dirty="0">
                <a:latin typeface="Times New Roman"/>
                <a:cs typeface="Times New Roman"/>
              </a:rPr>
              <a:t>4.</a:t>
            </a:r>
            <a:r>
              <a:rPr sz="2000" spc="10" dirty="0">
                <a:solidFill>
                  <a:srgbClr val="FF0000"/>
                </a:solidFill>
                <a:latin typeface="微软雅黑"/>
                <a:cs typeface="微软雅黑"/>
              </a:rPr>
              <a:t>重</a:t>
            </a:r>
            <a:r>
              <a:rPr sz="2000" spc="5" dirty="0">
                <a:solidFill>
                  <a:srgbClr val="FF0000"/>
                </a:solidFill>
                <a:latin typeface="微软雅黑"/>
                <a:cs typeface="微软雅黑"/>
              </a:rPr>
              <a:t>复</a:t>
            </a:r>
            <a:r>
              <a:rPr sz="2000" dirty="0">
                <a:latin typeface="Times New Roman"/>
                <a:cs typeface="Times New Roman"/>
              </a:rPr>
              <a:t>1,2,3</a:t>
            </a:r>
            <a:r>
              <a:rPr sz="2000" spc="10" dirty="0">
                <a:latin typeface="微软雅黑"/>
                <a:cs typeface="微软雅黑"/>
              </a:rPr>
              <a:t>步，对于关键字中</a:t>
            </a:r>
            <a:r>
              <a:rPr sz="2000" spc="5" dirty="0">
                <a:latin typeface="微软雅黑"/>
                <a:cs typeface="微软雅黑"/>
              </a:rPr>
              <a:t>有</a:t>
            </a:r>
            <a:r>
              <a:rPr sz="2000" dirty="0">
                <a:latin typeface="Times New Roman"/>
                <a:cs typeface="Times New Roman"/>
              </a:rPr>
              <a:t>figure</a:t>
            </a:r>
            <a:r>
              <a:rPr sz="2000" spc="10" dirty="0">
                <a:latin typeface="微软雅黑"/>
                <a:cs typeface="微软雅黑"/>
              </a:rPr>
              <a:t>位数字的数据进</a:t>
            </a:r>
            <a:r>
              <a:rPr sz="2000" spc="5" dirty="0">
                <a:latin typeface="微软雅黑"/>
                <a:cs typeface="微软雅黑"/>
              </a:rPr>
              <a:t>行</a:t>
            </a:r>
            <a:r>
              <a:rPr sz="2000" dirty="0">
                <a:latin typeface="Times New Roman"/>
                <a:cs typeface="Times New Roman"/>
              </a:rPr>
              <a:t>figure</a:t>
            </a:r>
            <a:endParaRPr sz="2400" dirty="0">
              <a:latin typeface="Times New Roman"/>
              <a:cs typeface="Times New Roman"/>
            </a:endParaRPr>
          </a:p>
        </p:txBody>
      </p:sp>
    </p:spTree>
    <p:extLst>
      <p:ext uri="{BB962C8B-B14F-4D97-AF65-F5344CB8AC3E}">
        <p14:creationId xmlns:p14="http://schemas.microsoft.com/office/powerpoint/2010/main" val="349119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5"/>
          <p:cNvGraphicFramePr>
            <a:graphicFrameLocks noGrp="1"/>
          </p:cNvGraphicFramePr>
          <p:nvPr>
            <p:extLst/>
          </p:nvPr>
        </p:nvGraphicFramePr>
        <p:xfrm>
          <a:off x="3360750" y="1776248"/>
          <a:ext cx="4816298" cy="3129598"/>
        </p:xfrm>
        <a:graphic>
          <a:graphicData uri="http://schemas.openxmlformats.org/drawingml/2006/table">
            <a:tbl>
              <a:tblPr firstRow="1" bandRow="1">
                <a:tableStyleId>{2D5ABB26-0587-4C30-8999-92F81FD0307C}</a:tableStyleId>
              </a:tblPr>
              <a:tblGrid>
                <a:gridCol w="1127289"/>
                <a:gridCol w="538981"/>
                <a:gridCol w="643350"/>
                <a:gridCol w="1245437"/>
                <a:gridCol w="725214"/>
                <a:gridCol w="536027"/>
              </a:tblGrid>
              <a:tr h="338944">
                <a:tc>
                  <a:txBody>
                    <a:bodyPr/>
                    <a:lstStyle/>
                    <a:p>
                      <a:pPr marL="90805">
                        <a:lnSpc>
                          <a:spcPct val="100000"/>
                        </a:lnSpc>
                      </a:pPr>
                      <a:r>
                        <a:rPr sz="2000" b="1" dirty="0">
                          <a:latin typeface="Times New Roman"/>
                          <a:cs typeface="Times New Roman"/>
                        </a:rPr>
                        <a:t>Q[0]:901</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6364">
                        <a:lnSpc>
                          <a:spcPct val="100000"/>
                        </a:lnSpc>
                      </a:pPr>
                      <a:r>
                        <a:rPr sz="2000" b="1" dirty="0">
                          <a:latin typeface="Times New Roman"/>
                          <a:cs typeface="Times New Roman"/>
                        </a:rPr>
                        <a:t>109</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dirty="0">
                          <a:latin typeface="Times New Roman"/>
                          <a:cs typeface="Times New Roman"/>
                        </a:rPr>
                        <a:t>Q[0]:012</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65">
                        <a:lnSpc>
                          <a:spcPct val="100000"/>
                        </a:lnSpc>
                      </a:pPr>
                      <a:r>
                        <a:rPr sz="2000" b="1" dirty="0">
                          <a:latin typeface="Times New Roman"/>
                          <a:cs typeface="Times New Roman"/>
                        </a:rPr>
                        <a:t>018</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65">
                        <a:lnSpc>
                          <a:spcPct val="100000"/>
                        </a:lnSpc>
                      </a:pPr>
                      <a:r>
                        <a:rPr sz="2000" b="1" dirty="0">
                          <a:latin typeface="Times New Roman"/>
                          <a:cs typeface="Times New Roman"/>
                        </a:rPr>
                        <a:t>098</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dirty="0">
                          <a:latin typeface="Times New Roman"/>
                          <a:cs typeface="Times New Roman"/>
                        </a:rPr>
                        <a:t>Q[1]:210</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6364">
                        <a:lnSpc>
                          <a:spcPct val="100000"/>
                        </a:lnSpc>
                      </a:pPr>
                      <a:r>
                        <a:rPr sz="2000" b="1" dirty="0">
                          <a:latin typeface="Times New Roman"/>
                          <a:cs typeface="Times New Roman"/>
                        </a:rPr>
                        <a:t>012</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58115">
                        <a:lnSpc>
                          <a:spcPct val="100000"/>
                        </a:lnSpc>
                      </a:pPr>
                      <a:r>
                        <a:rPr sz="2000" b="1" dirty="0">
                          <a:latin typeface="Times New Roman"/>
                          <a:cs typeface="Times New Roman"/>
                        </a:rPr>
                        <a:t>018</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dirty="0">
                          <a:latin typeface="Times New Roman"/>
                          <a:cs typeface="Times New Roman"/>
                        </a:rPr>
                        <a:t>Q[1]:109</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65">
                        <a:lnSpc>
                          <a:spcPct val="100000"/>
                        </a:lnSpc>
                      </a:pPr>
                      <a:r>
                        <a:rPr sz="2000" b="1" dirty="0">
                          <a:latin typeface="Times New Roman"/>
                          <a:cs typeface="Times New Roman"/>
                        </a:rPr>
                        <a:t>123</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dirty="0">
                          <a:latin typeface="Times New Roman"/>
                          <a:cs typeface="Times New Roman"/>
                        </a:rPr>
                        <a:t>Q[2]:321</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6364">
                        <a:lnSpc>
                          <a:spcPct val="100000"/>
                        </a:lnSpc>
                      </a:pPr>
                      <a:r>
                        <a:rPr sz="2000" b="1" dirty="0">
                          <a:latin typeface="Times New Roman"/>
                          <a:cs typeface="Times New Roman"/>
                        </a:rPr>
                        <a:t>123</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spc="-5" dirty="0">
                          <a:latin typeface="Times New Roman"/>
                          <a:cs typeface="Times New Roman"/>
                        </a:rPr>
                        <a:t>Q[2]:210</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spc="-5" dirty="0">
                          <a:latin typeface="Times New Roman"/>
                          <a:cs typeface="Times New Roman"/>
                        </a:rPr>
                        <a:t>Q[3]:432</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spc="-5" dirty="0">
                          <a:latin typeface="Times New Roman"/>
                          <a:cs typeface="Times New Roman"/>
                        </a:rPr>
                        <a:t>Q[3]:321</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spc="-5" dirty="0">
                          <a:latin typeface="Times New Roman"/>
                          <a:cs typeface="Times New Roman"/>
                        </a:rPr>
                        <a:t>Q[4]:543</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spc="-5" dirty="0">
                          <a:latin typeface="Times New Roman"/>
                          <a:cs typeface="Times New Roman"/>
                        </a:rPr>
                        <a:t>Q[4]:432</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spc="-5" dirty="0">
                          <a:latin typeface="Times New Roman"/>
                          <a:cs typeface="Times New Roman"/>
                        </a:rPr>
                        <a:t>Q[5]:</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spc="-5" dirty="0">
                          <a:latin typeface="Times New Roman"/>
                          <a:cs typeface="Times New Roman"/>
                        </a:rPr>
                        <a:t>Q[5]:543</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spc="-5" dirty="0">
                          <a:latin typeface="Times New Roman"/>
                          <a:cs typeface="Times New Roman"/>
                        </a:rPr>
                        <a:t>Q[6]:765</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spc="-5" dirty="0">
                          <a:latin typeface="Times New Roman"/>
                          <a:cs typeface="Times New Roman"/>
                        </a:rPr>
                        <a:t>Q[6]:678</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spc="-5" dirty="0">
                          <a:latin typeface="Times New Roman"/>
                          <a:cs typeface="Times New Roman"/>
                        </a:rPr>
                        <a:t>Q[7]:678</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dirty="0">
                          <a:latin typeface="Times New Roman"/>
                          <a:cs typeface="Times New Roman"/>
                        </a:rPr>
                        <a:t>Q[7]:765</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65">
                        <a:lnSpc>
                          <a:spcPct val="100000"/>
                        </a:lnSpc>
                      </a:pPr>
                      <a:r>
                        <a:rPr sz="2000" b="1" dirty="0">
                          <a:latin typeface="Times New Roman"/>
                          <a:cs typeface="Times New Roman"/>
                        </a:rPr>
                        <a:t>789</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748">
                <a:tc>
                  <a:txBody>
                    <a:bodyPr/>
                    <a:lstStyle/>
                    <a:p>
                      <a:pPr marL="90805">
                        <a:lnSpc>
                          <a:spcPct val="100000"/>
                        </a:lnSpc>
                      </a:pPr>
                      <a:r>
                        <a:rPr sz="2000" b="1" dirty="0">
                          <a:latin typeface="Times New Roman"/>
                          <a:cs typeface="Times New Roman"/>
                        </a:rPr>
                        <a:t>Q[8]:986</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65">
                        <a:lnSpc>
                          <a:spcPct val="100000"/>
                        </a:lnSpc>
                      </a:pPr>
                      <a:r>
                        <a:rPr sz="2000" b="1" dirty="0">
                          <a:latin typeface="Times New Roman"/>
                          <a:cs typeface="Times New Roman"/>
                        </a:rPr>
                        <a:t>987</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1115">
                        <a:lnSpc>
                          <a:spcPct val="100000"/>
                        </a:lnSpc>
                      </a:pPr>
                      <a:r>
                        <a:rPr sz="2000" b="1" dirty="0">
                          <a:latin typeface="Times New Roman"/>
                          <a:cs typeface="Times New Roman"/>
                        </a:rPr>
                        <a:t>789</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spc="-5" dirty="0">
                          <a:latin typeface="Times New Roman"/>
                          <a:cs typeface="Times New Roman"/>
                        </a:rPr>
                        <a:t>Q[8]:890</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2254">
                <a:tc>
                  <a:txBody>
                    <a:bodyPr/>
                    <a:lstStyle/>
                    <a:p>
                      <a:pPr marL="90805">
                        <a:lnSpc>
                          <a:spcPct val="100000"/>
                        </a:lnSpc>
                      </a:pPr>
                      <a:r>
                        <a:rPr sz="2000" b="1" dirty="0">
                          <a:latin typeface="Times New Roman"/>
                          <a:cs typeface="Times New Roman"/>
                        </a:rPr>
                        <a:t>Q[9]:890</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65">
                        <a:lnSpc>
                          <a:spcPct val="100000"/>
                        </a:lnSpc>
                      </a:pPr>
                      <a:r>
                        <a:rPr sz="2000" b="1" dirty="0">
                          <a:latin typeface="Times New Roman"/>
                          <a:cs typeface="Times New Roman"/>
                        </a:rPr>
                        <a:t>098</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9535">
                        <a:lnSpc>
                          <a:spcPct val="100000"/>
                        </a:lnSpc>
                      </a:pPr>
                      <a:r>
                        <a:rPr sz="2000" b="1" dirty="0">
                          <a:latin typeface="Times New Roman"/>
                          <a:cs typeface="Times New Roman"/>
                        </a:rPr>
                        <a:t>Q[9]:</a:t>
                      </a:r>
                      <a:r>
                        <a:rPr sz="2000" b="1" spc="-5" dirty="0">
                          <a:latin typeface="Times New Roman"/>
                          <a:cs typeface="Times New Roman"/>
                        </a:rPr>
                        <a:t> </a:t>
                      </a:r>
                      <a:r>
                        <a:rPr sz="2000" b="1" dirty="0">
                          <a:latin typeface="Times New Roman"/>
                          <a:cs typeface="Times New Roman"/>
                        </a:rPr>
                        <a:t>901</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6364">
                        <a:lnSpc>
                          <a:spcPct val="100000"/>
                        </a:lnSpc>
                      </a:pPr>
                      <a:r>
                        <a:rPr sz="2000" b="1" dirty="0">
                          <a:latin typeface="Times New Roman"/>
                          <a:cs typeface="Times New Roman"/>
                        </a:rPr>
                        <a:t>986</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6364">
                        <a:lnSpc>
                          <a:spcPct val="100000"/>
                        </a:lnSpc>
                      </a:pPr>
                      <a:r>
                        <a:rPr sz="2000" b="1" dirty="0">
                          <a:latin typeface="Times New Roman"/>
                          <a:cs typeface="Times New Roman"/>
                        </a:rPr>
                        <a:t>987</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object 9"/>
          <p:cNvSpPr txBox="1"/>
          <p:nvPr/>
        </p:nvSpPr>
        <p:spPr>
          <a:xfrm>
            <a:off x="417772" y="1050172"/>
            <a:ext cx="8530590" cy="589905"/>
          </a:xfrm>
          <a:prstGeom prst="rect">
            <a:avLst/>
          </a:prstGeom>
        </p:spPr>
        <p:txBody>
          <a:bodyPr vert="horz" wrap="square" lIns="0" tIns="0" rIns="0" bIns="0" rtlCol="0">
            <a:spAutoFit/>
          </a:bodyPr>
          <a:lstStyle/>
          <a:p>
            <a:pPr marL="12700">
              <a:lnSpc>
                <a:spcPts val="2325"/>
              </a:lnSpc>
              <a:tabLst>
                <a:tab pos="1598930" algn="l"/>
                <a:tab pos="2169795" algn="l"/>
                <a:tab pos="2741295" algn="l"/>
                <a:tab pos="3312160" algn="l"/>
                <a:tab pos="3883025" algn="l"/>
                <a:tab pos="4454525" algn="l"/>
                <a:tab pos="7056755" algn="l"/>
                <a:tab pos="8135620" algn="l"/>
              </a:tabLst>
            </a:pPr>
            <a:endParaRPr lang="en-US" sz="2000" b="1" spc="-10" dirty="0" smtClean="0">
              <a:latin typeface="Times New Roman"/>
              <a:cs typeface="Times New Roman"/>
            </a:endParaRPr>
          </a:p>
          <a:p>
            <a:pPr marL="12700">
              <a:lnSpc>
                <a:spcPts val="2325"/>
              </a:lnSpc>
              <a:tabLst>
                <a:tab pos="1598930" algn="l"/>
                <a:tab pos="2169795" algn="l"/>
                <a:tab pos="2741295" algn="l"/>
                <a:tab pos="3312160" algn="l"/>
                <a:tab pos="3883025" algn="l"/>
                <a:tab pos="4454525" algn="l"/>
                <a:tab pos="7056755" algn="l"/>
                <a:tab pos="8135620" algn="l"/>
              </a:tabLst>
            </a:pPr>
            <a:r>
              <a:rPr sz="2000" b="1" spc="-10" dirty="0" smtClean="0">
                <a:latin typeface="Times New Roman"/>
                <a:cs typeface="Times New Roman"/>
              </a:rPr>
              <a:t>321 </a:t>
            </a:r>
            <a:r>
              <a:rPr sz="2000" b="1" spc="-5" dirty="0" smtClean="0">
                <a:latin typeface="Times New Roman"/>
                <a:cs typeface="Times New Roman"/>
              </a:rPr>
              <a:t> </a:t>
            </a:r>
            <a:r>
              <a:rPr sz="2000" b="1" spc="-10" dirty="0">
                <a:latin typeface="Times New Roman"/>
                <a:cs typeface="Times New Roman"/>
              </a:rPr>
              <a:t>986</a:t>
            </a:r>
            <a:r>
              <a:rPr sz="2000" b="1" dirty="0">
                <a:latin typeface="Times New Roman"/>
                <a:cs typeface="Times New Roman"/>
              </a:rPr>
              <a:t> </a:t>
            </a:r>
            <a:r>
              <a:rPr sz="2000" b="1" spc="-5" dirty="0">
                <a:latin typeface="Times New Roman"/>
                <a:cs typeface="Times New Roman"/>
              </a:rPr>
              <a:t> </a:t>
            </a:r>
            <a:r>
              <a:rPr sz="2000" b="1" spc="-10" dirty="0">
                <a:latin typeface="Times New Roman"/>
                <a:cs typeface="Times New Roman"/>
              </a:rPr>
              <a:t>123</a:t>
            </a:r>
            <a:r>
              <a:rPr sz="2000" b="1" dirty="0">
                <a:latin typeface="Times New Roman"/>
                <a:cs typeface="Times New Roman"/>
              </a:rPr>
              <a:t>	</a:t>
            </a:r>
            <a:r>
              <a:rPr sz="2000" b="1" spc="-10" dirty="0">
                <a:latin typeface="Times New Roman"/>
                <a:cs typeface="Times New Roman"/>
              </a:rPr>
              <a:t>432</a:t>
            </a:r>
            <a:r>
              <a:rPr sz="2000" b="1" dirty="0">
                <a:latin typeface="Times New Roman"/>
                <a:cs typeface="Times New Roman"/>
              </a:rPr>
              <a:t>	</a:t>
            </a:r>
            <a:r>
              <a:rPr sz="2000" b="1" spc="-10" dirty="0">
                <a:latin typeface="Times New Roman"/>
                <a:cs typeface="Times New Roman"/>
              </a:rPr>
              <a:t>543</a:t>
            </a:r>
            <a:r>
              <a:rPr sz="2000" b="1" dirty="0">
                <a:latin typeface="Times New Roman"/>
                <a:cs typeface="Times New Roman"/>
              </a:rPr>
              <a:t>	</a:t>
            </a:r>
            <a:r>
              <a:rPr sz="2000" b="1" spc="-10" dirty="0">
                <a:latin typeface="Times New Roman"/>
                <a:cs typeface="Times New Roman"/>
              </a:rPr>
              <a:t>018</a:t>
            </a:r>
            <a:r>
              <a:rPr sz="2000" b="1" dirty="0">
                <a:latin typeface="Times New Roman"/>
                <a:cs typeface="Times New Roman"/>
              </a:rPr>
              <a:t>	</a:t>
            </a:r>
            <a:r>
              <a:rPr sz="2000" b="1" spc="-10" dirty="0">
                <a:latin typeface="Times New Roman"/>
                <a:cs typeface="Times New Roman"/>
              </a:rPr>
              <a:t>765</a:t>
            </a:r>
            <a:r>
              <a:rPr sz="2000" b="1" dirty="0">
                <a:latin typeface="Times New Roman"/>
                <a:cs typeface="Times New Roman"/>
              </a:rPr>
              <a:t>	</a:t>
            </a:r>
            <a:r>
              <a:rPr sz="2000" b="1" spc="-10" dirty="0">
                <a:latin typeface="Times New Roman"/>
                <a:cs typeface="Times New Roman"/>
              </a:rPr>
              <a:t>678</a:t>
            </a:r>
            <a:r>
              <a:rPr sz="2000" b="1" dirty="0">
                <a:latin typeface="Times New Roman"/>
                <a:cs typeface="Times New Roman"/>
              </a:rPr>
              <a:t>	</a:t>
            </a:r>
            <a:r>
              <a:rPr sz="2000" b="1" spc="-10" dirty="0">
                <a:latin typeface="Times New Roman"/>
                <a:cs typeface="Times New Roman"/>
              </a:rPr>
              <a:t>987</a:t>
            </a:r>
            <a:r>
              <a:rPr sz="2000" b="1" dirty="0">
                <a:latin typeface="Times New Roman"/>
                <a:cs typeface="Times New Roman"/>
              </a:rPr>
              <a:t> </a:t>
            </a:r>
            <a:r>
              <a:rPr sz="2000" b="1" spc="-5" dirty="0">
                <a:latin typeface="Times New Roman"/>
                <a:cs typeface="Times New Roman"/>
              </a:rPr>
              <a:t> </a:t>
            </a:r>
            <a:r>
              <a:rPr sz="2000" b="1" spc="-10" dirty="0">
                <a:latin typeface="Times New Roman"/>
                <a:cs typeface="Times New Roman"/>
              </a:rPr>
              <a:t>789</a:t>
            </a:r>
            <a:r>
              <a:rPr sz="2000" b="1" dirty="0">
                <a:latin typeface="Times New Roman"/>
                <a:cs typeface="Times New Roman"/>
              </a:rPr>
              <a:t> </a:t>
            </a:r>
            <a:r>
              <a:rPr sz="2000" b="1" spc="-5" dirty="0">
                <a:latin typeface="Times New Roman"/>
                <a:cs typeface="Times New Roman"/>
              </a:rPr>
              <a:t> </a:t>
            </a:r>
            <a:r>
              <a:rPr sz="2000" b="1" spc="-10" dirty="0">
                <a:latin typeface="Times New Roman"/>
                <a:cs typeface="Times New Roman"/>
              </a:rPr>
              <a:t>098</a:t>
            </a:r>
            <a:r>
              <a:rPr sz="2000" b="1" dirty="0">
                <a:latin typeface="Times New Roman"/>
                <a:cs typeface="Times New Roman"/>
              </a:rPr>
              <a:t> </a:t>
            </a:r>
            <a:r>
              <a:rPr sz="2000" b="1" spc="-5" dirty="0">
                <a:latin typeface="Times New Roman"/>
                <a:cs typeface="Times New Roman"/>
              </a:rPr>
              <a:t> </a:t>
            </a:r>
            <a:r>
              <a:rPr sz="2000" b="1" spc="-10" dirty="0">
                <a:latin typeface="Times New Roman"/>
                <a:cs typeface="Times New Roman"/>
              </a:rPr>
              <a:t>890</a:t>
            </a:r>
            <a:r>
              <a:rPr sz="2000" b="1" dirty="0">
                <a:latin typeface="Times New Roman"/>
                <a:cs typeface="Times New Roman"/>
              </a:rPr>
              <a:t> </a:t>
            </a:r>
            <a:r>
              <a:rPr sz="2000" b="1" spc="-5" dirty="0">
                <a:latin typeface="Times New Roman"/>
                <a:cs typeface="Times New Roman"/>
              </a:rPr>
              <a:t> </a:t>
            </a:r>
            <a:r>
              <a:rPr sz="2000" b="1" spc="-10" dirty="0">
                <a:latin typeface="Times New Roman"/>
                <a:cs typeface="Times New Roman"/>
              </a:rPr>
              <a:t>109</a:t>
            </a:r>
            <a:r>
              <a:rPr sz="2000" b="1" dirty="0">
                <a:latin typeface="Times New Roman"/>
                <a:cs typeface="Times New Roman"/>
              </a:rPr>
              <a:t>	</a:t>
            </a:r>
            <a:r>
              <a:rPr sz="2000" b="1" spc="-10" dirty="0">
                <a:latin typeface="Times New Roman"/>
                <a:cs typeface="Times New Roman"/>
              </a:rPr>
              <a:t>901</a:t>
            </a:r>
            <a:r>
              <a:rPr sz="2000" b="1" dirty="0">
                <a:latin typeface="Times New Roman"/>
                <a:cs typeface="Times New Roman"/>
              </a:rPr>
              <a:t> </a:t>
            </a:r>
            <a:r>
              <a:rPr sz="2000" b="1" spc="-5" dirty="0">
                <a:latin typeface="Times New Roman"/>
                <a:cs typeface="Times New Roman"/>
              </a:rPr>
              <a:t> </a:t>
            </a:r>
            <a:r>
              <a:rPr sz="2000" b="1" spc="-10" dirty="0">
                <a:latin typeface="Times New Roman"/>
                <a:cs typeface="Times New Roman"/>
              </a:rPr>
              <a:t>210</a:t>
            </a:r>
            <a:r>
              <a:rPr sz="2000" b="1" dirty="0">
                <a:latin typeface="Times New Roman"/>
                <a:cs typeface="Times New Roman"/>
              </a:rPr>
              <a:t>	</a:t>
            </a:r>
            <a:r>
              <a:rPr sz="2000" b="1" spc="-10" dirty="0">
                <a:latin typeface="Times New Roman"/>
                <a:cs typeface="Times New Roman"/>
              </a:rPr>
              <a:t>012</a:t>
            </a:r>
            <a:endParaRPr sz="2000" dirty="0">
              <a:latin typeface="Times New Roman"/>
              <a:cs typeface="Times New Roman"/>
            </a:endParaRPr>
          </a:p>
        </p:txBody>
      </p:sp>
      <p:sp>
        <p:nvSpPr>
          <p:cNvPr id="10" name="object 10"/>
          <p:cNvSpPr/>
          <p:nvPr/>
        </p:nvSpPr>
        <p:spPr>
          <a:xfrm>
            <a:off x="3375037" y="1721992"/>
            <a:ext cx="2310130" cy="3169285"/>
          </a:xfrm>
          <a:custGeom>
            <a:avLst/>
            <a:gdLst/>
            <a:ahLst/>
            <a:cxnLst/>
            <a:rect l="l" t="t" r="r" b="b"/>
            <a:pathLst>
              <a:path w="2310129" h="3169285">
                <a:moveTo>
                  <a:pt x="0" y="0"/>
                </a:moveTo>
                <a:lnTo>
                  <a:pt x="0" y="3169158"/>
                </a:lnTo>
                <a:lnTo>
                  <a:pt x="2309622" y="3169158"/>
                </a:lnTo>
                <a:lnTo>
                  <a:pt x="2309622" y="0"/>
                </a:lnTo>
                <a:lnTo>
                  <a:pt x="0" y="0"/>
                </a:lnTo>
                <a:close/>
              </a:path>
            </a:pathLst>
          </a:custGeom>
          <a:ln w="28575">
            <a:solidFill>
              <a:srgbClr val="0070C0"/>
            </a:solidFill>
            <a:prstDash val="lgDash"/>
          </a:ln>
        </p:spPr>
        <p:txBody>
          <a:bodyPr wrap="square" lIns="0" tIns="0" rIns="0" bIns="0" rtlCol="0"/>
          <a:lstStyle/>
          <a:p>
            <a:endParaRPr/>
          </a:p>
        </p:txBody>
      </p:sp>
      <p:sp>
        <p:nvSpPr>
          <p:cNvPr id="11" name="object 11"/>
          <p:cNvSpPr/>
          <p:nvPr/>
        </p:nvSpPr>
        <p:spPr>
          <a:xfrm>
            <a:off x="4572139" y="4900295"/>
            <a:ext cx="0" cy="342900"/>
          </a:xfrm>
          <a:custGeom>
            <a:avLst/>
            <a:gdLst/>
            <a:ahLst/>
            <a:cxnLst/>
            <a:rect l="l" t="t" r="r" b="b"/>
            <a:pathLst>
              <a:path h="342900">
                <a:moveTo>
                  <a:pt x="0" y="0"/>
                </a:moveTo>
                <a:lnTo>
                  <a:pt x="0" y="342900"/>
                </a:lnTo>
              </a:path>
            </a:pathLst>
          </a:custGeom>
          <a:ln w="28575">
            <a:solidFill>
              <a:srgbClr val="FF00FF"/>
            </a:solidFill>
          </a:ln>
        </p:spPr>
        <p:txBody>
          <a:bodyPr wrap="square" lIns="0" tIns="0" rIns="0" bIns="0" rtlCol="0"/>
          <a:lstStyle/>
          <a:p>
            <a:endParaRPr/>
          </a:p>
        </p:txBody>
      </p:sp>
      <p:sp>
        <p:nvSpPr>
          <p:cNvPr id="12" name="object 12"/>
          <p:cNvSpPr/>
          <p:nvPr/>
        </p:nvSpPr>
        <p:spPr>
          <a:xfrm>
            <a:off x="4572139" y="5243195"/>
            <a:ext cx="4267200" cy="0"/>
          </a:xfrm>
          <a:custGeom>
            <a:avLst/>
            <a:gdLst/>
            <a:ahLst/>
            <a:cxnLst/>
            <a:rect l="l" t="t" r="r" b="b"/>
            <a:pathLst>
              <a:path w="4267200">
                <a:moveTo>
                  <a:pt x="0" y="0"/>
                </a:moveTo>
                <a:lnTo>
                  <a:pt x="4267200" y="0"/>
                </a:lnTo>
              </a:path>
            </a:pathLst>
          </a:custGeom>
          <a:ln w="28575">
            <a:solidFill>
              <a:srgbClr val="FF00FF"/>
            </a:solidFill>
          </a:ln>
        </p:spPr>
        <p:txBody>
          <a:bodyPr wrap="square" lIns="0" tIns="0" rIns="0" bIns="0" rtlCol="0"/>
          <a:lstStyle/>
          <a:p>
            <a:endParaRPr/>
          </a:p>
        </p:txBody>
      </p:sp>
      <p:sp>
        <p:nvSpPr>
          <p:cNvPr id="13" name="object 13"/>
          <p:cNvSpPr/>
          <p:nvPr/>
        </p:nvSpPr>
        <p:spPr>
          <a:xfrm>
            <a:off x="8826372" y="5229479"/>
            <a:ext cx="13335" cy="623570"/>
          </a:xfrm>
          <a:custGeom>
            <a:avLst/>
            <a:gdLst/>
            <a:ahLst/>
            <a:cxnLst/>
            <a:rect l="l" t="t" r="r" b="b"/>
            <a:pathLst>
              <a:path w="13334" h="623570">
                <a:moveTo>
                  <a:pt x="0" y="0"/>
                </a:moveTo>
                <a:lnTo>
                  <a:pt x="12954" y="623316"/>
                </a:lnTo>
              </a:path>
            </a:pathLst>
          </a:custGeom>
          <a:ln w="28575">
            <a:solidFill>
              <a:srgbClr val="FF00FF"/>
            </a:solidFill>
          </a:ln>
        </p:spPr>
        <p:txBody>
          <a:bodyPr wrap="square" lIns="0" tIns="0" rIns="0" bIns="0" rtlCol="0"/>
          <a:lstStyle/>
          <a:p>
            <a:endParaRPr/>
          </a:p>
        </p:txBody>
      </p:sp>
      <p:sp>
        <p:nvSpPr>
          <p:cNvPr id="14" name="object 14"/>
          <p:cNvSpPr/>
          <p:nvPr/>
        </p:nvSpPr>
        <p:spPr>
          <a:xfrm>
            <a:off x="8763127" y="5810122"/>
            <a:ext cx="85725" cy="86360"/>
          </a:xfrm>
          <a:custGeom>
            <a:avLst/>
            <a:gdLst/>
            <a:ahLst/>
            <a:cxnLst/>
            <a:rect l="l" t="t" r="r" b="b"/>
            <a:pathLst>
              <a:path w="85725" h="86360">
                <a:moveTo>
                  <a:pt x="85344" y="86106"/>
                </a:moveTo>
                <a:lnTo>
                  <a:pt x="85344" y="0"/>
                </a:lnTo>
                <a:lnTo>
                  <a:pt x="0" y="42672"/>
                </a:lnTo>
                <a:lnTo>
                  <a:pt x="85344" y="86106"/>
                </a:lnTo>
                <a:close/>
              </a:path>
            </a:pathLst>
          </a:custGeom>
          <a:solidFill>
            <a:srgbClr val="FF00FF"/>
          </a:solidFill>
        </p:spPr>
        <p:txBody>
          <a:bodyPr wrap="square" lIns="0" tIns="0" rIns="0" bIns="0" rtlCol="0"/>
          <a:lstStyle/>
          <a:p>
            <a:endParaRPr/>
          </a:p>
        </p:txBody>
      </p:sp>
      <p:sp>
        <p:nvSpPr>
          <p:cNvPr id="16" name="object 16"/>
          <p:cNvSpPr txBox="1"/>
          <p:nvPr/>
        </p:nvSpPr>
        <p:spPr>
          <a:xfrm>
            <a:off x="328903" y="5733077"/>
            <a:ext cx="497713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r>
              <a:rPr sz="2000" b="1" spc="-10" dirty="0">
                <a:solidFill>
                  <a:srgbClr val="0000FF"/>
                </a:solidFill>
                <a:latin typeface="Times New Roman"/>
                <a:cs typeface="Times New Roman"/>
              </a:rPr>
              <a:t>01 </a:t>
            </a:r>
            <a:r>
              <a:rPr sz="2000" b="1" spc="-5" dirty="0">
                <a:solidFill>
                  <a:srgbClr val="0000FF"/>
                </a:solidFill>
                <a:latin typeface="Times New Roman"/>
                <a:cs typeface="Times New Roman"/>
              </a:rPr>
              <a:t> </a:t>
            </a:r>
            <a:r>
              <a:rPr sz="2000" b="1" spc="-10" dirty="0">
                <a:latin typeface="Times New Roman"/>
                <a:cs typeface="Times New Roman"/>
              </a:rPr>
              <a:t>1</a:t>
            </a:r>
            <a:r>
              <a:rPr sz="2000" b="1" spc="-15" dirty="0">
                <a:solidFill>
                  <a:srgbClr val="0000FF"/>
                </a:solidFill>
                <a:latin typeface="Times New Roman"/>
                <a:cs typeface="Times New Roman"/>
              </a:rPr>
              <a:t>0</a:t>
            </a:r>
            <a:r>
              <a:rPr sz="2000" b="1" spc="-10" dirty="0">
                <a:solidFill>
                  <a:srgbClr val="0000FF"/>
                </a:solidFill>
                <a:latin typeface="Times New Roman"/>
                <a:cs typeface="Times New Roman"/>
              </a:rPr>
              <a:t>9</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2</a:t>
            </a:r>
            <a:r>
              <a:rPr sz="2000" b="1" spc="-10" dirty="0">
                <a:solidFill>
                  <a:srgbClr val="0000FF"/>
                </a:solidFill>
                <a:latin typeface="Times New Roman"/>
                <a:cs typeface="Times New Roman"/>
              </a:rPr>
              <a:t>10</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0</a:t>
            </a:r>
            <a:r>
              <a:rPr sz="2000" b="1" spc="-10" dirty="0">
                <a:solidFill>
                  <a:srgbClr val="0000FF"/>
                </a:solidFill>
                <a:latin typeface="Times New Roman"/>
                <a:cs typeface="Times New Roman"/>
              </a:rPr>
              <a:t>12</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0</a:t>
            </a:r>
            <a:r>
              <a:rPr sz="2000" b="1" spc="-15" dirty="0">
                <a:solidFill>
                  <a:srgbClr val="0000FF"/>
                </a:solidFill>
                <a:latin typeface="Times New Roman"/>
                <a:cs typeface="Times New Roman"/>
              </a:rPr>
              <a:t>1</a:t>
            </a:r>
            <a:r>
              <a:rPr sz="2000" b="1" spc="-10" dirty="0">
                <a:solidFill>
                  <a:srgbClr val="0000FF"/>
                </a:solidFill>
                <a:latin typeface="Times New Roman"/>
                <a:cs typeface="Times New Roman"/>
              </a:rPr>
              <a:t>8</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3</a:t>
            </a:r>
            <a:r>
              <a:rPr sz="2000" b="1" spc="-10" dirty="0">
                <a:solidFill>
                  <a:srgbClr val="0000FF"/>
                </a:solidFill>
                <a:latin typeface="Times New Roman"/>
                <a:cs typeface="Times New Roman"/>
              </a:rPr>
              <a:t>21</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1</a:t>
            </a:r>
            <a:r>
              <a:rPr sz="2000" b="1" spc="-10" dirty="0">
                <a:solidFill>
                  <a:srgbClr val="0000FF"/>
                </a:solidFill>
                <a:latin typeface="Times New Roman"/>
                <a:cs typeface="Times New Roman"/>
              </a:rPr>
              <a:t>23</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4</a:t>
            </a:r>
            <a:r>
              <a:rPr sz="2000" b="1" spc="-10" dirty="0">
                <a:solidFill>
                  <a:srgbClr val="0000FF"/>
                </a:solidFill>
                <a:latin typeface="Times New Roman"/>
                <a:cs typeface="Times New Roman"/>
              </a:rPr>
              <a:t>32</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5</a:t>
            </a:r>
            <a:r>
              <a:rPr sz="2000" b="1" spc="-10" dirty="0">
                <a:solidFill>
                  <a:srgbClr val="0000FF"/>
                </a:solidFill>
                <a:latin typeface="Times New Roman"/>
                <a:cs typeface="Times New Roman"/>
              </a:rPr>
              <a:t>43</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7</a:t>
            </a:r>
            <a:r>
              <a:rPr sz="2000" b="1" spc="-10" dirty="0">
                <a:solidFill>
                  <a:srgbClr val="0000FF"/>
                </a:solidFill>
                <a:latin typeface="Times New Roman"/>
                <a:cs typeface="Times New Roman"/>
              </a:rPr>
              <a:t>65</a:t>
            </a:r>
            <a:endParaRPr sz="2000" dirty="0">
              <a:latin typeface="Times New Roman"/>
              <a:cs typeface="Times New Roman"/>
            </a:endParaRPr>
          </a:p>
        </p:txBody>
      </p:sp>
      <p:sp>
        <p:nvSpPr>
          <p:cNvPr id="17" name="object 17"/>
          <p:cNvSpPr/>
          <p:nvPr/>
        </p:nvSpPr>
        <p:spPr>
          <a:xfrm>
            <a:off x="7467727" y="4913248"/>
            <a:ext cx="0" cy="152400"/>
          </a:xfrm>
          <a:custGeom>
            <a:avLst/>
            <a:gdLst/>
            <a:ahLst/>
            <a:cxnLst/>
            <a:rect l="l" t="t" r="r" b="b"/>
            <a:pathLst>
              <a:path h="152400">
                <a:moveTo>
                  <a:pt x="0" y="0"/>
                </a:moveTo>
                <a:lnTo>
                  <a:pt x="0" y="152400"/>
                </a:lnTo>
              </a:path>
            </a:pathLst>
          </a:custGeom>
          <a:ln w="28575">
            <a:solidFill>
              <a:srgbClr val="FF00FF"/>
            </a:solidFill>
          </a:ln>
        </p:spPr>
        <p:txBody>
          <a:bodyPr wrap="square" lIns="0" tIns="0" rIns="0" bIns="0" rtlCol="0"/>
          <a:lstStyle/>
          <a:p>
            <a:endParaRPr/>
          </a:p>
        </p:txBody>
      </p:sp>
      <p:sp>
        <p:nvSpPr>
          <p:cNvPr id="18" name="object 18"/>
          <p:cNvSpPr/>
          <p:nvPr/>
        </p:nvSpPr>
        <p:spPr>
          <a:xfrm>
            <a:off x="7467727" y="5065648"/>
            <a:ext cx="1524000" cy="0"/>
          </a:xfrm>
          <a:custGeom>
            <a:avLst/>
            <a:gdLst/>
            <a:ahLst/>
            <a:cxnLst/>
            <a:rect l="l" t="t" r="r" b="b"/>
            <a:pathLst>
              <a:path w="1524000">
                <a:moveTo>
                  <a:pt x="0" y="0"/>
                </a:moveTo>
                <a:lnTo>
                  <a:pt x="1524000" y="0"/>
                </a:lnTo>
              </a:path>
            </a:pathLst>
          </a:custGeom>
          <a:ln w="28575">
            <a:solidFill>
              <a:srgbClr val="FF00FF"/>
            </a:solidFill>
          </a:ln>
        </p:spPr>
        <p:txBody>
          <a:bodyPr wrap="square" lIns="0" tIns="0" rIns="0" bIns="0" rtlCol="0"/>
          <a:lstStyle/>
          <a:p>
            <a:endParaRPr/>
          </a:p>
        </p:txBody>
      </p:sp>
      <p:sp>
        <p:nvSpPr>
          <p:cNvPr id="19" name="object 19"/>
          <p:cNvSpPr/>
          <p:nvPr/>
        </p:nvSpPr>
        <p:spPr>
          <a:xfrm>
            <a:off x="8978772" y="5077079"/>
            <a:ext cx="13335" cy="1221105"/>
          </a:xfrm>
          <a:custGeom>
            <a:avLst/>
            <a:gdLst/>
            <a:ahLst/>
            <a:cxnLst/>
            <a:rect l="l" t="t" r="r" b="b"/>
            <a:pathLst>
              <a:path w="13334" h="1221104">
                <a:moveTo>
                  <a:pt x="0" y="0"/>
                </a:moveTo>
                <a:lnTo>
                  <a:pt x="12954" y="1220724"/>
                </a:lnTo>
              </a:path>
            </a:pathLst>
          </a:custGeom>
          <a:ln w="28575">
            <a:solidFill>
              <a:srgbClr val="FF00FF"/>
            </a:solidFill>
          </a:ln>
        </p:spPr>
        <p:txBody>
          <a:bodyPr wrap="square" lIns="0" tIns="0" rIns="0" bIns="0" rtlCol="0"/>
          <a:lstStyle/>
          <a:p>
            <a:endParaRPr/>
          </a:p>
        </p:txBody>
      </p:sp>
      <p:sp>
        <p:nvSpPr>
          <p:cNvPr id="20" name="object 20"/>
          <p:cNvSpPr/>
          <p:nvPr/>
        </p:nvSpPr>
        <p:spPr>
          <a:xfrm>
            <a:off x="8763127" y="6254369"/>
            <a:ext cx="228600" cy="86360"/>
          </a:xfrm>
          <a:custGeom>
            <a:avLst/>
            <a:gdLst/>
            <a:ahLst/>
            <a:cxnLst/>
            <a:rect l="l" t="t" r="r" b="b"/>
            <a:pathLst>
              <a:path w="228600" h="86360">
                <a:moveTo>
                  <a:pt x="85344" y="28955"/>
                </a:moveTo>
                <a:lnTo>
                  <a:pt x="85344" y="0"/>
                </a:lnTo>
                <a:lnTo>
                  <a:pt x="0" y="43433"/>
                </a:lnTo>
                <a:lnTo>
                  <a:pt x="71627" y="79247"/>
                </a:lnTo>
                <a:lnTo>
                  <a:pt x="71627" y="28955"/>
                </a:lnTo>
                <a:lnTo>
                  <a:pt x="85344" y="28955"/>
                </a:lnTo>
                <a:close/>
              </a:path>
              <a:path w="228600" h="86360">
                <a:moveTo>
                  <a:pt x="228600" y="57150"/>
                </a:moveTo>
                <a:lnTo>
                  <a:pt x="228600" y="28955"/>
                </a:lnTo>
                <a:lnTo>
                  <a:pt x="71627" y="28955"/>
                </a:lnTo>
                <a:lnTo>
                  <a:pt x="71627" y="57150"/>
                </a:lnTo>
                <a:lnTo>
                  <a:pt x="228600" y="57150"/>
                </a:lnTo>
                <a:close/>
              </a:path>
              <a:path w="228600" h="86360">
                <a:moveTo>
                  <a:pt x="85344" y="86105"/>
                </a:moveTo>
                <a:lnTo>
                  <a:pt x="85344" y="57150"/>
                </a:lnTo>
                <a:lnTo>
                  <a:pt x="71627" y="57150"/>
                </a:lnTo>
                <a:lnTo>
                  <a:pt x="71627" y="79247"/>
                </a:lnTo>
                <a:lnTo>
                  <a:pt x="85344" y="86105"/>
                </a:lnTo>
                <a:close/>
              </a:path>
            </a:pathLst>
          </a:custGeom>
          <a:solidFill>
            <a:srgbClr val="FF00FF"/>
          </a:solidFill>
        </p:spPr>
        <p:txBody>
          <a:bodyPr wrap="square" lIns="0" tIns="0" rIns="0" bIns="0" rtlCol="0"/>
          <a:lstStyle/>
          <a:p>
            <a:endParaRPr/>
          </a:p>
        </p:txBody>
      </p:sp>
      <p:sp>
        <p:nvSpPr>
          <p:cNvPr id="21" name="object 21"/>
          <p:cNvSpPr txBox="1"/>
          <p:nvPr/>
        </p:nvSpPr>
        <p:spPr>
          <a:xfrm>
            <a:off x="5470304" y="5316932"/>
            <a:ext cx="3275329" cy="695325"/>
          </a:xfrm>
          <a:prstGeom prst="rect">
            <a:avLst/>
          </a:prstGeom>
        </p:spPr>
        <p:txBody>
          <a:bodyPr vert="horz" wrap="square" lIns="0" tIns="0" rIns="0" bIns="0" rtlCol="0">
            <a:spAutoFit/>
          </a:bodyPr>
          <a:lstStyle/>
          <a:p>
            <a:pPr marL="23495">
              <a:lnSpc>
                <a:spcPct val="100000"/>
              </a:lnSpc>
              <a:tabLst>
                <a:tab pos="594995" algn="l"/>
                <a:tab pos="1166495" algn="l"/>
                <a:tab pos="1737360" algn="l"/>
                <a:tab pos="2309495" algn="l"/>
                <a:tab pos="2880995" algn="l"/>
              </a:tabLst>
            </a:pPr>
            <a:r>
              <a:rPr sz="2000" b="1" spc="-10" dirty="0">
                <a:latin typeface="Times New Roman"/>
                <a:cs typeface="Times New Roman"/>
              </a:rPr>
              <a:t>98</a:t>
            </a:r>
            <a:r>
              <a:rPr sz="2000" b="1" spc="-10" dirty="0">
                <a:solidFill>
                  <a:srgbClr val="0000FF"/>
                </a:solidFill>
                <a:latin typeface="Times New Roman"/>
                <a:cs typeface="Times New Roman"/>
              </a:rPr>
              <a:t>7	</a:t>
            </a:r>
            <a:r>
              <a:rPr sz="2000" b="1" spc="-10" dirty="0">
                <a:latin typeface="Times New Roman"/>
                <a:cs typeface="Times New Roman"/>
              </a:rPr>
              <a:t>01</a:t>
            </a:r>
            <a:r>
              <a:rPr sz="2000" b="1" spc="-10" dirty="0">
                <a:solidFill>
                  <a:srgbClr val="0000FF"/>
                </a:solidFill>
                <a:latin typeface="Times New Roman"/>
                <a:cs typeface="Times New Roman"/>
              </a:rPr>
              <a:t>8	</a:t>
            </a:r>
            <a:r>
              <a:rPr sz="2000" b="1" spc="-10" dirty="0">
                <a:latin typeface="Times New Roman"/>
                <a:cs typeface="Times New Roman"/>
              </a:rPr>
              <a:t>67</a:t>
            </a:r>
            <a:r>
              <a:rPr sz="2000" b="1" spc="-10" dirty="0">
                <a:solidFill>
                  <a:srgbClr val="0000FF"/>
                </a:solidFill>
                <a:latin typeface="Times New Roman"/>
                <a:cs typeface="Times New Roman"/>
              </a:rPr>
              <a:t>8	</a:t>
            </a:r>
            <a:r>
              <a:rPr sz="2000" b="1" spc="-10" dirty="0">
                <a:latin typeface="Times New Roman"/>
                <a:cs typeface="Times New Roman"/>
              </a:rPr>
              <a:t>098	78</a:t>
            </a:r>
            <a:r>
              <a:rPr sz="2000" b="1" spc="-10" dirty="0">
                <a:solidFill>
                  <a:srgbClr val="0000FF"/>
                </a:solidFill>
                <a:latin typeface="Times New Roman"/>
                <a:cs typeface="Times New Roman"/>
              </a:rPr>
              <a:t>9	</a:t>
            </a:r>
            <a:r>
              <a:rPr sz="2000" b="1" spc="-10" dirty="0">
                <a:latin typeface="Times New Roman"/>
                <a:cs typeface="Times New Roman"/>
              </a:rPr>
              <a:t>0</a:t>
            </a:r>
            <a:r>
              <a:rPr sz="2000" b="1" spc="-15" dirty="0">
                <a:latin typeface="Times New Roman"/>
                <a:cs typeface="Times New Roman"/>
              </a:rPr>
              <a:t>1</a:t>
            </a:r>
            <a:r>
              <a:rPr sz="2000" b="1" spc="-10" dirty="0">
                <a:solidFill>
                  <a:srgbClr val="0000FF"/>
                </a:solidFill>
                <a:latin typeface="Times New Roman"/>
                <a:cs typeface="Times New Roman"/>
              </a:rPr>
              <a:t>9</a:t>
            </a:r>
            <a:endParaRPr sz="2000">
              <a:latin typeface="Times New Roman"/>
              <a:cs typeface="Times New Roman"/>
            </a:endParaRPr>
          </a:p>
          <a:p>
            <a:pPr marL="12700">
              <a:lnSpc>
                <a:spcPct val="100000"/>
              </a:lnSpc>
              <a:spcBef>
                <a:spcPts val="875"/>
              </a:spcBef>
              <a:tabLst>
                <a:tab pos="583565" algn="l"/>
                <a:tab pos="2869565" algn="l"/>
              </a:tabLst>
            </a:pPr>
            <a:r>
              <a:rPr sz="2000" b="1" spc="-10" dirty="0">
                <a:latin typeface="Times New Roman"/>
                <a:cs typeface="Times New Roman"/>
              </a:rPr>
              <a:t>6</a:t>
            </a:r>
            <a:r>
              <a:rPr sz="2000" b="1" spc="-10" dirty="0">
                <a:solidFill>
                  <a:srgbClr val="0000FF"/>
                </a:solidFill>
                <a:latin typeface="Times New Roman"/>
                <a:cs typeface="Times New Roman"/>
              </a:rPr>
              <a:t>78	</a:t>
            </a:r>
            <a:r>
              <a:rPr sz="2000" b="1" spc="-10" dirty="0">
                <a:latin typeface="Times New Roman"/>
                <a:cs typeface="Times New Roman"/>
              </a:rPr>
              <a:t>9</a:t>
            </a:r>
            <a:r>
              <a:rPr sz="2000" b="1" spc="-10" dirty="0">
                <a:solidFill>
                  <a:srgbClr val="0000FF"/>
                </a:solidFill>
                <a:latin typeface="Times New Roman"/>
                <a:cs typeface="Times New Roman"/>
              </a:rPr>
              <a:t>86	</a:t>
            </a:r>
            <a:r>
              <a:rPr sz="2000" b="1" spc="-10" dirty="0">
                <a:latin typeface="Times New Roman"/>
                <a:cs typeface="Times New Roman"/>
              </a:rPr>
              <a:t>0</a:t>
            </a:r>
            <a:r>
              <a:rPr sz="2000" b="1" spc="-10" dirty="0">
                <a:solidFill>
                  <a:srgbClr val="0000FF"/>
                </a:solidFill>
                <a:latin typeface="Times New Roman"/>
                <a:cs typeface="Times New Roman"/>
              </a:rPr>
              <a:t>98</a:t>
            </a:r>
            <a:endParaRPr sz="2000">
              <a:latin typeface="Times New Roman"/>
              <a:cs typeface="Times New Roman"/>
            </a:endParaRPr>
          </a:p>
        </p:txBody>
      </p:sp>
      <p:sp>
        <p:nvSpPr>
          <p:cNvPr id="22" name="object 22"/>
          <p:cNvSpPr txBox="1"/>
          <p:nvPr/>
        </p:nvSpPr>
        <p:spPr>
          <a:xfrm>
            <a:off x="6613176" y="5733077"/>
            <a:ext cx="1486535" cy="279400"/>
          </a:xfrm>
          <a:prstGeom prst="rect">
            <a:avLst/>
          </a:prstGeom>
        </p:spPr>
        <p:txBody>
          <a:bodyPr vert="horz" wrap="square" lIns="0" tIns="0" rIns="0" bIns="0" rtlCol="0">
            <a:spAutoFit/>
          </a:bodyPr>
          <a:lstStyle/>
          <a:p>
            <a:pPr marL="12700">
              <a:lnSpc>
                <a:spcPct val="100000"/>
              </a:lnSpc>
              <a:tabLst>
                <a:tab pos="1091565" algn="l"/>
              </a:tabLst>
            </a:pPr>
            <a:r>
              <a:rPr sz="2000" b="1" spc="-10" dirty="0">
                <a:latin typeface="Times New Roman"/>
                <a:cs typeface="Times New Roman"/>
              </a:rPr>
              <a:t>9</a:t>
            </a:r>
            <a:r>
              <a:rPr sz="2000" b="1" spc="-10" dirty="0">
                <a:solidFill>
                  <a:srgbClr val="0000FF"/>
                </a:solidFill>
                <a:latin typeface="Times New Roman"/>
                <a:cs typeface="Times New Roman"/>
              </a:rPr>
              <a:t>87 </a:t>
            </a:r>
            <a:r>
              <a:rPr sz="2000" b="1" spc="-5" dirty="0">
                <a:solidFill>
                  <a:srgbClr val="0000FF"/>
                </a:solidFill>
                <a:latin typeface="Times New Roman"/>
                <a:cs typeface="Times New Roman"/>
              </a:rPr>
              <a:t> </a:t>
            </a:r>
            <a:r>
              <a:rPr sz="2000" b="1" spc="-10" dirty="0">
                <a:latin typeface="Times New Roman"/>
                <a:cs typeface="Times New Roman"/>
              </a:rPr>
              <a:t>7</a:t>
            </a:r>
            <a:r>
              <a:rPr sz="2000" b="1" spc="-10" dirty="0">
                <a:solidFill>
                  <a:srgbClr val="0000FF"/>
                </a:solidFill>
                <a:latin typeface="Times New Roman"/>
                <a:cs typeface="Times New Roman"/>
              </a:rPr>
              <a:t>89</a:t>
            </a:r>
            <a:r>
              <a:rPr sz="2000" b="1" dirty="0">
                <a:solidFill>
                  <a:srgbClr val="0000FF"/>
                </a:solidFill>
                <a:latin typeface="Times New Roman"/>
                <a:cs typeface="Times New Roman"/>
              </a:rPr>
              <a:t>	</a:t>
            </a:r>
            <a:r>
              <a:rPr sz="2000" b="1" spc="-10" dirty="0">
                <a:latin typeface="Times New Roman"/>
                <a:cs typeface="Times New Roman"/>
              </a:rPr>
              <a:t>8</a:t>
            </a:r>
            <a:r>
              <a:rPr sz="2000" b="1" spc="-10" dirty="0">
                <a:solidFill>
                  <a:srgbClr val="0000FF"/>
                </a:solidFill>
                <a:latin typeface="Times New Roman"/>
                <a:cs typeface="Times New Roman"/>
              </a:rPr>
              <a:t>90</a:t>
            </a:r>
            <a:endParaRPr sz="2000">
              <a:latin typeface="Times New Roman"/>
              <a:cs typeface="Times New Roman"/>
            </a:endParaRPr>
          </a:p>
        </p:txBody>
      </p:sp>
      <p:sp>
        <p:nvSpPr>
          <p:cNvPr id="24" name="object 24"/>
          <p:cNvSpPr txBox="1"/>
          <p:nvPr/>
        </p:nvSpPr>
        <p:spPr>
          <a:xfrm>
            <a:off x="2877632" y="5316932"/>
            <a:ext cx="2439035"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01</a:t>
            </a:r>
            <a:r>
              <a:rPr sz="2000" b="1" spc="-10" dirty="0">
                <a:solidFill>
                  <a:srgbClr val="0000FF"/>
                </a:solidFill>
                <a:latin typeface="Times New Roman"/>
                <a:cs typeface="Times New Roman"/>
              </a:rPr>
              <a:t>2 </a:t>
            </a:r>
            <a:r>
              <a:rPr sz="2000" b="1" spc="-5" dirty="0">
                <a:solidFill>
                  <a:srgbClr val="0000FF"/>
                </a:solidFill>
                <a:latin typeface="Times New Roman"/>
                <a:cs typeface="Times New Roman"/>
              </a:rPr>
              <a:t> </a:t>
            </a:r>
            <a:r>
              <a:rPr sz="2000" b="1" spc="-10" dirty="0">
                <a:latin typeface="Times New Roman"/>
                <a:cs typeface="Times New Roman"/>
              </a:rPr>
              <a:t>12</a:t>
            </a:r>
            <a:r>
              <a:rPr sz="2000" b="1" spc="-10" dirty="0">
                <a:solidFill>
                  <a:srgbClr val="0000FF"/>
                </a:solidFill>
                <a:latin typeface="Times New Roman"/>
                <a:cs typeface="Times New Roman"/>
              </a:rPr>
              <a:t>3</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5</a:t>
            </a:r>
            <a:r>
              <a:rPr sz="2000" b="1" spc="-15" dirty="0">
                <a:latin typeface="Times New Roman"/>
                <a:cs typeface="Times New Roman"/>
              </a:rPr>
              <a:t>4</a:t>
            </a:r>
            <a:r>
              <a:rPr sz="2000" b="1" spc="-10" dirty="0">
                <a:solidFill>
                  <a:srgbClr val="0000FF"/>
                </a:solidFill>
                <a:latin typeface="Times New Roman"/>
                <a:cs typeface="Times New Roman"/>
              </a:rPr>
              <a:t>3</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76</a:t>
            </a:r>
            <a:r>
              <a:rPr sz="2000" b="1" spc="-10" dirty="0">
                <a:solidFill>
                  <a:srgbClr val="0000FF"/>
                </a:solidFill>
                <a:latin typeface="Times New Roman"/>
                <a:cs typeface="Times New Roman"/>
              </a:rPr>
              <a:t>5</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latin typeface="Times New Roman"/>
                <a:cs typeface="Times New Roman"/>
              </a:rPr>
              <a:t>98</a:t>
            </a:r>
            <a:r>
              <a:rPr sz="2000" b="1" spc="-10" dirty="0">
                <a:solidFill>
                  <a:srgbClr val="0000FF"/>
                </a:solidFill>
                <a:latin typeface="Times New Roman"/>
                <a:cs typeface="Times New Roman"/>
              </a:rPr>
              <a:t>6</a:t>
            </a:r>
            <a:endParaRPr sz="2000">
              <a:latin typeface="Times New Roman"/>
              <a:cs typeface="Times New Roman"/>
            </a:endParaRPr>
          </a:p>
        </p:txBody>
      </p:sp>
      <p:sp>
        <p:nvSpPr>
          <p:cNvPr id="25" name="object 25"/>
          <p:cNvSpPr/>
          <p:nvPr/>
        </p:nvSpPr>
        <p:spPr>
          <a:xfrm>
            <a:off x="241693" y="5427598"/>
            <a:ext cx="85725" cy="85725"/>
          </a:xfrm>
          <a:custGeom>
            <a:avLst/>
            <a:gdLst/>
            <a:ahLst/>
            <a:cxnLst/>
            <a:rect l="l" t="t" r="r" b="b"/>
            <a:pathLst>
              <a:path w="85725" h="85725">
                <a:moveTo>
                  <a:pt x="85344" y="42671"/>
                </a:moveTo>
                <a:lnTo>
                  <a:pt x="0" y="0"/>
                </a:lnTo>
                <a:lnTo>
                  <a:pt x="0" y="85344"/>
                </a:lnTo>
                <a:lnTo>
                  <a:pt x="85344" y="42671"/>
                </a:lnTo>
                <a:close/>
              </a:path>
            </a:pathLst>
          </a:custGeom>
          <a:solidFill>
            <a:srgbClr val="FF00FF"/>
          </a:solidFill>
        </p:spPr>
        <p:txBody>
          <a:bodyPr wrap="square" lIns="0" tIns="0" rIns="0" bIns="0" rtlCol="0"/>
          <a:lstStyle/>
          <a:p>
            <a:endParaRPr/>
          </a:p>
        </p:txBody>
      </p:sp>
      <p:sp>
        <p:nvSpPr>
          <p:cNvPr id="26" name="object 26"/>
          <p:cNvSpPr txBox="1"/>
          <p:nvPr/>
        </p:nvSpPr>
        <p:spPr>
          <a:xfrm>
            <a:off x="79635" y="6152037"/>
            <a:ext cx="676275" cy="307777"/>
          </a:xfrm>
          <a:prstGeom prst="rect">
            <a:avLst/>
          </a:prstGeom>
        </p:spPr>
        <p:txBody>
          <a:bodyPr vert="horz" wrap="square" lIns="0" tIns="0" rIns="0" bIns="0" rtlCol="0">
            <a:spAutoFit/>
          </a:bodyPr>
          <a:lstStyle/>
          <a:p>
            <a:pPr marL="264795">
              <a:lnSpc>
                <a:spcPct val="100000"/>
              </a:lnSpc>
            </a:pPr>
            <a:r>
              <a:rPr sz="2000" b="1" spc="-10" dirty="0" smtClean="0">
                <a:solidFill>
                  <a:srgbClr val="0000FF"/>
                </a:solidFill>
                <a:latin typeface="Times New Roman"/>
                <a:cs typeface="Times New Roman"/>
              </a:rPr>
              <a:t>012</a:t>
            </a:r>
            <a:endParaRPr sz="2000" dirty="0">
              <a:latin typeface="Times New Roman"/>
              <a:cs typeface="Times New Roman"/>
            </a:endParaRPr>
          </a:p>
        </p:txBody>
      </p:sp>
      <p:sp>
        <p:nvSpPr>
          <p:cNvPr id="27" name="object 27"/>
          <p:cNvSpPr txBox="1"/>
          <p:nvPr/>
        </p:nvSpPr>
        <p:spPr>
          <a:xfrm>
            <a:off x="902739" y="6152037"/>
            <a:ext cx="4975860" cy="307777"/>
          </a:xfrm>
          <a:prstGeom prst="rect">
            <a:avLst/>
          </a:prstGeom>
        </p:spPr>
        <p:txBody>
          <a:bodyPr vert="horz" wrap="square" lIns="0" tIns="0" rIns="0" bIns="0" rtlCol="0">
            <a:spAutoFit/>
          </a:bodyPr>
          <a:lstStyle/>
          <a:p>
            <a:pPr marL="12700">
              <a:lnSpc>
                <a:spcPct val="100000"/>
              </a:lnSpc>
            </a:pPr>
            <a:r>
              <a:rPr sz="2000" b="1" spc="-10" dirty="0">
                <a:solidFill>
                  <a:srgbClr val="0000FF"/>
                </a:solidFill>
                <a:latin typeface="Times New Roman"/>
                <a:cs typeface="Times New Roman"/>
              </a:rPr>
              <a:t>018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098</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109</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123</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310</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321</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432</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543</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678</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smtClean="0">
                <a:solidFill>
                  <a:srgbClr val="0000FF"/>
                </a:solidFill>
                <a:latin typeface="Times New Roman"/>
                <a:cs typeface="Times New Roman"/>
              </a:rPr>
              <a:t>765</a:t>
            </a:r>
            <a:endParaRPr sz="2000" dirty="0">
              <a:latin typeface="Times New Roman"/>
              <a:cs typeface="Times New Roman"/>
            </a:endParaRPr>
          </a:p>
        </p:txBody>
      </p:sp>
      <p:sp>
        <p:nvSpPr>
          <p:cNvPr id="28" name="object 28"/>
          <p:cNvSpPr txBox="1"/>
          <p:nvPr/>
        </p:nvSpPr>
        <p:spPr>
          <a:xfrm>
            <a:off x="6042694" y="6152037"/>
            <a:ext cx="407034" cy="279400"/>
          </a:xfrm>
          <a:prstGeom prst="rect">
            <a:avLst/>
          </a:prstGeom>
        </p:spPr>
        <p:txBody>
          <a:bodyPr vert="horz" wrap="square" lIns="0" tIns="0" rIns="0" bIns="0" rtlCol="0">
            <a:spAutoFit/>
          </a:bodyPr>
          <a:lstStyle/>
          <a:p>
            <a:pPr marL="12700">
              <a:lnSpc>
                <a:spcPct val="100000"/>
              </a:lnSpc>
            </a:pPr>
            <a:r>
              <a:rPr sz="2000" b="1" spc="-10" dirty="0">
                <a:solidFill>
                  <a:srgbClr val="0000FF"/>
                </a:solidFill>
                <a:latin typeface="Times New Roman"/>
                <a:cs typeface="Times New Roman"/>
              </a:rPr>
              <a:t>789</a:t>
            </a:r>
            <a:endParaRPr sz="2000">
              <a:latin typeface="Times New Roman"/>
              <a:cs typeface="Times New Roman"/>
            </a:endParaRPr>
          </a:p>
        </p:txBody>
      </p:sp>
      <p:sp>
        <p:nvSpPr>
          <p:cNvPr id="29" name="object 29"/>
          <p:cNvSpPr txBox="1"/>
          <p:nvPr/>
        </p:nvSpPr>
        <p:spPr>
          <a:xfrm>
            <a:off x="6676882" y="6152037"/>
            <a:ext cx="1422400" cy="279400"/>
          </a:xfrm>
          <a:prstGeom prst="rect">
            <a:avLst/>
          </a:prstGeom>
        </p:spPr>
        <p:txBody>
          <a:bodyPr vert="horz" wrap="square" lIns="0" tIns="0" rIns="0" bIns="0" rtlCol="0">
            <a:spAutoFit/>
          </a:bodyPr>
          <a:lstStyle/>
          <a:p>
            <a:pPr marL="12700">
              <a:lnSpc>
                <a:spcPct val="100000"/>
              </a:lnSpc>
            </a:pPr>
            <a:r>
              <a:rPr sz="2000" b="1" spc="-10" dirty="0">
                <a:solidFill>
                  <a:srgbClr val="0000FF"/>
                </a:solidFill>
                <a:latin typeface="Times New Roman"/>
                <a:cs typeface="Times New Roman"/>
              </a:rPr>
              <a:t>890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901</a:t>
            </a:r>
            <a:r>
              <a:rPr sz="2000" b="1" dirty="0">
                <a:solidFill>
                  <a:srgbClr val="0000FF"/>
                </a:solidFill>
                <a:latin typeface="Times New Roman"/>
                <a:cs typeface="Times New Roman"/>
              </a:rPr>
              <a:t> </a:t>
            </a:r>
            <a:r>
              <a:rPr sz="2000" b="1" spc="-5" dirty="0">
                <a:solidFill>
                  <a:srgbClr val="0000FF"/>
                </a:solidFill>
                <a:latin typeface="Times New Roman"/>
                <a:cs typeface="Times New Roman"/>
              </a:rPr>
              <a:t> </a:t>
            </a:r>
            <a:r>
              <a:rPr sz="2000" b="1" spc="-10" dirty="0">
                <a:solidFill>
                  <a:srgbClr val="0000FF"/>
                </a:solidFill>
                <a:latin typeface="Times New Roman"/>
                <a:cs typeface="Times New Roman"/>
              </a:rPr>
              <a:t>986</a:t>
            </a:r>
            <a:endParaRPr sz="2000">
              <a:latin typeface="Times New Roman"/>
              <a:cs typeface="Times New Roman"/>
            </a:endParaRPr>
          </a:p>
        </p:txBody>
      </p:sp>
      <p:graphicFrame>
        <p:nvGraphicFramePr>
          <p:cNvPr id="23" name="object 23"/>
          <p:cNvGraphicFramePr>
            <a:graphicFrameLocks noGrp="1"/>
          </p:cNvGraphicFramePr>
          <p:nvPr>
            <p:extLst/>
          </p:nvPr>
        </p:nvGraphicFramePr>
        <p:xfrm>
          <a:off x="236550" y="1706183"/>
          <a:ext cx="2641082" cy="4103937"/>
        </p:xfrm>
        <a:graphic>
          <a:graphicData uri="http://schemas.openxmlformats.org/drawingml/2006/table">
            <a:tbl>
              <a:tblPr firstRow="1" bandRow="1">
                <a:effectLst/>
                <a:tableStyleId>{2D5ABB26-0587-4C30-8999-92F81FD0307C}</a:tableStyleId>
              </a:tblPr>
              <a:tblGrid>
                <a:gridCol w="195276"/>
                <a:gridCol w="1095812"/>
                <a:gridCol w="130540"/>
                <a:gridCol w="604337"/>
                <a:gridCol w="615117"/>
              </a:tblGrid>
              <a:tr h="402515">
                <a:tc rowSpan="10">
                  <a:txBody>
                    <a:bodyPr/>
                    <a:lstStyle/>
                    <a:p>
                      <a:endParaRPr sz="2000" dirty="0">
                        <a:latin typeface="Times New Roman"/>
                        <a:cs typeface="Times New Roman"/>
                      </a:endParaRPr>
                    </a:p>
                  </a:txBody>
                  <a:tcPr marL="0" marR="0" marT="0" marB="0">
                    <a:lnR w="12700" cap="flat" cmpd="sng" algn="ctr">
                      <a:solidFill>
                        <a:schemeClr val="tx1"/>
                      </a:solidFill>
                      <a:prstDash val="solid"/>
                      <a:round/>
                      <a:headEnd type="none" w="med" len="med"/>
                      <a:tailEnd type="none" w="med" len="med"/>
                    </a:lnR>
                  </a:tcPr>
                </a:tc>
                <a:tc gridSpan="2">
                  <a:txBody>
                    <a:bodyPr/>
                    <a:lstStyle/>
                    <a:p>
                      <a:pPr marL="89535">
                        <a:lnSpc>
                          <a:spcPct val="100000"/>
                        </a:lnSpc>
                      </a:pPr>
                      <a:r>
                        <a:rPr sz="2000" b="1" dirty="0">
                          <a:latin typeface="Times New Roman"/>
                          <a:cs typeface="Times New Roman"/>
                        </a:rPr>
                        <a:t>Q[0]:890</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pPr marL="94615">
                        <a:lnSpc>
                          <a:spcPct val="100000"/>
                        </a:lnSpc>
                      </a:pPr>
                      <a:r>
                        <a:rPr sz="2000" b="1" dirty="0">
                          <a:latin typeface="Times New Roman"/>
                          <a:cs typeface="Times New Roman"/>
                        </a:rPr>
                        <a:t>210</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dirty="0">
                          <a:latin typeface="Times New Roman"/>
                          <a:cs typeface="Times New Roman"/>
                        </a:rPr>
                        <a:t>Q[1]:321</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pPr marL="94615">
                        <a:lnSpc>
                          <a:spcPct val="100000"/>
                        </a:lnSpc>
                      </a:pPr>
                      <a:r>
                        <a:rPr sz="2000" b="1" dirty="0">
                          <a:latin typeface="Times New Roman"/>
                          <a:cs typeface="Times New Roman"/>
                        </a:rPr>
                        <a:t>901</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dirty="0">
                          <a:latin typeface="Times New Roman"/>
                          <a:cs typeface="Times New Roman"/>
                        </a:rPr>
                        <a:t>Q[2]:432</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pPr marL="94615">
                        <a:lnSpc>
                          <a:spcPct val="100000"/>
                        </a:lnSpc>
                      </a:pPr>
                      <a:r>
                        <a:rPr sz="2000" b="1" dirty="0">
                          <a:latin typeface="Times New Roman"/>
                          <a:cs typeface="Times New Roman"/>
                        </a:rPr>
                        <a:t>012</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dirty="0">
                          <a:latin typeface="Times New Roman"/>
                          <a:cs typeface="Times New Roman"/>
                        </a:rPr>
                        <a:t>Q[3]:123</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pPr marL="94615">
                        <a:lnSpc>
                          <a:spcPct val="100000"/>
                        </a:lnSpc>
                      </a:pPr>
                      <a:r>
                        <a:rPr sz="2000" b="1" dirty="0">
                          <a:latin typeface="Times New Roman"/>
                          <a:cs typeface="Times New Roman"/>
                        </a:rPr>
                        <a:t>543</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spc="-5" dirty="0">
                          <a:latin typeface="Times New Roman"/>
                          <a:cs typeface="Times New Roman"/>
                        </a:rPr>
                        <a:t>Q[4]:</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spc="-5" dirty="0">
                          <a:latin typeface="Times New Roman"/>
                          <a:cs typeface="Times New Roman"/>
                        </a:rPr>
                        <a:t>Q[5]:765</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spc="-5" dirty="0">
                          <a:latin typeface="Times New Roman"/>
                          <a:cs typeface="Times New Roman"/>
                        </a:rPr>
                        <a:t>Q[6]:986</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spc="-5" dirty="0">
                          <a:latin typeface="Times New Roman"/>
                          <a:cs typeface="Times New Roman"/>
                        </a:rPr>
                        <a:t>Q[7]:987</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dirty="0">
                          <a:latin typeface="Times New Roman"/>
                          <a:cs typeface="Times New Roman"/>
                        </a:rPr>
                        <a:t>Q[8]:018</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pPr marL="94615">
                        <a:lnSpc>
                          <a:spcPct val="100000"/>
                        </a:lnSpc>
                      </a:pPr>
                      <a:r>
                        <a:rPr sz="2000" b="1" dirty="0">
                          <a:latin typeface="Times New Roman"/>
                          <a:cs typeface="Times New Roman"/>
                        </a:rPr>
                        <a:t>678</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4615">
                        <a:lnSpc>
                          <a:spcPct val="100000"/>
                        </a:lnSpc>
                      </a:pPr>
                      <a:r>
                        <a:rPr sz="2000" b="1" dirty="0">
                          <a:latin typeface="Times New Roman"/>
                          <a:cs typeface="Times New Roman"/>
                        </a:rPr>
                        <a:t>098</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699">
                <a:tc vMerge="1">
                  <a:txBody>
                    <a:bodyPr/>
                    <a:lstStyle/>
                    <a:p>
                      <a:endParaRPr/>
                    </a:p>
                  </a:txBody>
                  <a:tcPr marL="0" marR="0" marT="0" marB="0">
                    <a:lnR w="28575">
                      <a:solidFill>
                        <a:srgbClr val="FF00FF"/>
                      </a:solidFill>
                      <a:prstDash val="solid"/>
                    </a:lnR>
                  </a:tcPr>
                </a:tc>
                <a:tc gridSpan="2">
                  <a:txBody>
                    <a:bodyPr/>
                    <a:lstStyle/>
                    <a:p>
                      <a:pPr marL="89535">
                        <a:lnSpc>
                          <a:spcPct val="100000"/>
                        </a:lnSpc>
                      </a:pPr>
                      <a:r>
                        <a:rPr sz="2000" b="1" dirty="0">
                          <a:latin typeface="Times New Roman"/>
                          <a:cs typeface="Times New Roman"/>
                        </a:rPr>
                        <a:t>Q[9]:789</a:t>
                      </a:r>
                      <a:endParaRPr sz="200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a:p>
                  </a:txBody>
                  <a:tcPr marL="0" marR="0" marT="0" marB="0"/>
                </a:tc>
                <a:tc>
                  <a:txBody>
                    <a:bodyPr/>
                    <a:lstStyle/>
                    <a:p>
                      <a:pPr marL="94615">
                        <a:lnSpc>
                          <a:spcPct val="100000"/>
                        </a:lnSpc>
                      </a:pPr>
                      <a:r>
                        <a:rPr sz="2000" b="1" dirty="0">
                          <a:latin typeface="Times New Roman"/>
                          <a:cs typeface="Times New Roman"/>
                        </a:rPr>
                        <a:t>109</a:t>
                      </a:r>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sz="2000" dirty="0">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28">
                <a:tc gridSpan="2">
                  <a:txBody>
                    <a:bodyPr/>
                    <a:lstStyle/>
                    <a:p>
                      <a:endParaRPr sz="2000" dirty="0">
                        <a:latin typeface="Times New Roman"/>
                        <a:cs typeface="Times New Roman"/>
                      </a:endParaRPr>
                    </a:p>
                  </a:txBody>
                  <a:tcPr marL="0" marR="0" marT="0" marB="0">
                    <a:lnR w="28575">
                      <a:solidFill>
                        <a:srgbClr val="FF00FF"/>
                      </a:solidFill>
                      <a:prstDash val="solid"/>
                    </a:lnR>
                    <a:lnB w="28575">
                      <a:solidFill>
                        <a:srgbClr val="FF00FF"/>
                      </a:solidFill>
                      <a:prstDash val="solid"/>
                    </a:lnB>
                  </a:tcPr>
                </a:tc>
                <a:tc hMerge="1">
                  <a:txBody>
                    <a:bodyPr/>
                    <a:lstStyle/>
                    <a:p>
                      <a:endParaRPr/>
                    </a:p>
                  </a:txBody>
                  <a:tcPr marL="0" marR="0" marT="0" marB="0"/>
                </a:tc>
                <a:tc gridSpan="3">
                  <a:txBody>
                    <a:bodyPr/>
                    <a:lstStyle/>
                    <a:p>
                      <a:endParaRPr sz="2000" dirty="0">
                        <a:latin typeface="Times New Roman"/>
                        <a:cs typeface="Times New Roman"/>
                      </a:endParaRPr>
                    </a:p>
                  </a:txBody>
                  <a:tcPr marL="0" marR="0" marT="0" marB="0">
                    <a:lnL w="28575">
                      <a:solidFill>
                        <a:srgbClr val="FF00FF"/>
                      </a:solidFill>
                      <a:prstDash val="solid"/>
                    </a:lnL>
                    <a:lnT w="12700" cap="flat" cmpd="sng" algn="ctr">
                      <a:solidFill>
                        <a:schemeClr val="tx1"/>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r>
              <a:tr h="429771">
                <a:tc gridSpan="5">
                  <a:txBody>
                    <a:bodyPr/>
                    <a:lstStyle/>
                    <a:p>
                      <a:pPr marL="85090">
                        <a:lnSpc>
                          <a:spcPts val="1600"/>
                        </a:lnSpc>
                      </a:pPr>
                      <a:r>
                        <a:rPr sz="2000" b="1" dirty="0">
                          <a:latin typeface="Times New Roman"/>
                          <a:cs typeface="Times New Roman"/>
                        </a:rPr>
                        <a:t>89</a:t>
                      </a:r>
                      <a:r>
                        <a:rPr sz="2000" b="1" dirty="0">
                          <a:solidFill>
                            <a:srgbClr val="0000FF"/>
                          </a:solidFill>
                          <a:latin typeface="Times New Roman"/>
                          <a:cs typeface="Times New Roman"/>
                        </a:rPr>
                        <a:t>0 </a:t>
                      </a:r>
                      <a:r>
                        <a:rPr sz="2000" b="1" spc="-5" dirty="0">
                          <a:solidFill>
                            <a:srgbClr val="0000FF"/>
                          </a:solidFill>
                          <a:latin typeface="Times New Roman"/>
                          <a:cs typeface="Times New Roman"/>
                        </a:rPr>
                        <a:t> </a:t>
                      </a:r>
                      <a:r>
                        <a:rPr sz="2000" b="1" dirty="0">
                          <a:latin typeface="Times New Roman"/>
                          <a:cs typeface="Times New Roman"/>
                        </a:rPr>
                        <a:t>2</a:t>
                      </a:r>
                      <a:r>
                        <a:rPr sz="2000" b="1" spc="-5" dirty="0">
                          <a:latin typeface="Times New Roman"/>
                          <a:cs typeface="Times New Roman"/>
                        </a:rPr>
                        <a:t>1</a:t>
                      </a:r>
                      <a:r>
                        <a:rPr sz="2000" b="1" dirty="0">
                          <a:solidFill>
                            <a:srgbClr val="0000FF"/>
                          </a:solidFill>
                          <a:latin typeface="Times New Roman"/>
                          <a:cs typeface="Times New Roman"/>
                        </a:rPr>
                        <a:t>0 </a:t>
                      </a:r>
                      <a:r>
                        <a:rPr sz="2000" b="1" spc="-5" dirty="0">
                          <a:solidFill>
                            <a:srgbClr val="0000FF"/>
                          </a:solidFill>
                          <a:latin typeface="Times New Roman"/>
                          <a:cs typeface="Times New Roman"/>
                        </a:rPr>
                        <a:t> </a:t>
                      </a:r>
                      <a:r>
                        <a:rPr sz="2000" b="1" dirty="0">
                          <a:latin typeface="Times New Roman"/>
                          <a:cs typeface="Times New Roman"/>
                        </a:rPr>
                        <a:t>32</a:t>
                      </a:r>
                      <a:r>
                        <a:rPr sz="2000" b="1" dirty="0">
                          <a:solidFill>
                            <a:srgbClr val="0000FF"/>
                          </a:solidFill>
                          <a:latin typeface="Times New Roman"/>
                          <a:cs typeface="Times New Roman"/>
                        </a:rPr>
                        <a:t>1 </a:t>
                      </a:r>
                      <a:r>
                        <a:rPr sz="2000" b="1" spc="-5" dirty="0">
                          <a:solidFill>
                            <a:srgbClr val="0000FF"/>
                          </a:solidFill>
                          <a:latin typeface="Times New Roman"/>
                          <a:cs typeface="Times New Roman"/>
                        </a:rPr>
                        <a:t> </a:t>
                      </a:r>
                      <a:r>
                        <a:rPr sz="2000" b="1" dirty="0">
                          <a:latin typeface="Times New Roman"/>
                          <a:cs typeface="Times New Roman"/>
                        </a:rPr>
                        <a:t>90</a:t>
                      </a:r>
                      <a:r>
                        <a:rPr sz="2000" b="1" dirty="0">
                          <a:solidFill>
                            <a:srgbClr val="0000FF"/>
                          </a:solidFill>
                          <a:latin typeface="Times New Roman"/>
                          <a:cs typeface="Times New Roman"/>
                        </a:rPr>
                        <a:t>1 </a:t>
                      </a:r>
                      <a:r>
                        <a:rPr sz="2000" b="1" spc="-5" dirty="0">
                          <a:solidFill>
                            <a:srgbClr val="0000FF"/>
                          </a:solidFill>
                          <a:latin typeface="Times New Roman"/>
                          <a:cs typeface="Times New Roman"/>
                        </a:rPr>
                        <a:t> </a:t>
                      </a:r>
                      <a:r>
                        <a:rPr sz="2000" b="1" dirty="0">
                          <a:latin typeface="Times New Roman"/>
                          <a:cs typeface="Times New Roman"/>
                        </a:rPr>
                        <a:t>4</a:t>
                      </a:r>
                      <a:r>
                        <a:rPr sz="2000" b="1" spc="-5" dirty="0">
                          <a:latin typeface="Times New Roman"/>
                          <a:cs typeface="Times New Roman"/>
                        </a:rPr>
                        <a:t>3</a:t>
                      </a:r>
                      <a:r>
                        <a:rPr sz="2000" b="1" dirty="0">
                          <a:solidFill>
                            <a:srgbClr val="0000FF"/>
                          </a:solidFill>
                          <a:latin typeface="Times New Roman"/>
                          <a:cs typeface="Times New Roman"/>
                        </a:rPr>
                        <a:t>2</a:t>
                      </a:r>
                      <a:endParaRPr sz="2000" dirty="0">
                        <a:latin typeface="Times New Roman"/>
                        <a:cs typeface="Times New Roman"/>
                      </a:endParaRPr>
                    </a:p>
                  </a:txBody>
                  <a:tcPr marL="0" marR="0" marT="0" marB="0">
                    <a:lnL w="28575">
                      <a:solidFill>
                        <a:srgbClr val="FF00FF"/>
                      </a:solidFill>
                      <a:prstDash val="solid"/>
                    </a:lnL>
                    <a:lnT w="28575" cap="flat" cmpd="sng" algn="ctr">
                      <a:solidFill>
                        <a:srgbClr val="FF00FF"/>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
        <p:nvSpPr>
          <p:cNvPr id="30" name="标题 29"/>
          <p:cNvSpPr>
            <a:spLocks noGrp="1"/>
          </p:cNvSpPr>
          <p:nvPr>
            <p:ph type="title"/>
          </p:nvPr>
        </p:nvSpPr>
        <p:spPr/>
        <p:txBody>
          <a:bodyPr vert="horz" lIns="91440" tIns="45720" rIns="91440" bIns="45720" rtlCol="0" anchor="ctr">
            <a:normAutofit/>
          </a:bodyPr>
          <a:lstStyle/>
          <a:p>
            <a:r>
              <a:rPr lang="zh-CN" altLang="en-US" dirty="0"/>
              <a:t>算法示例：</a:t>
            </a:r>
          </a:p>
        </p:txBody>
      </p:sp>
    </p:spTree>
    <p:extLst>
      <p:ext uri="{BB962C8B-B14F-4D97-AF65-F5344CB8AC3E}">
        <p14:creationId xmlns:p14="http://schemas.microsoft.com/office/powerpoint/2010/main" val="223198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p>
        </p:txBody>
      </p:sp>
      <p:sp>
        <p:nvSpPr>
          <p:cNvPr id="4" name="object 16"/>
          <p:cNvSpPr txBox="1">
            <a:spLocks/>
          </p:cNvSpPr>
          <p:nvPr/>
        </p:nvSpPr>
        <p:spPr>
          <a:xfrm>
            <a:off x="628650" y="1410467"/>
            <a:ext cx="7886700" cy="520142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4500">
              <a:lnSpc>
                <a:spcPct val="100000"/>
              </a:lnSpc>
            </a:pPr>
            <a:r>
              <a:rPr lang="zh-CN" altLang="en-US" sz="2400" spc="10" dirty="0" smtClean="0">
                <a:solidFill>
                  <a:srgbClr val="FF0000"/>
                </a:solidFill>
              </a:rPr>
              <a:t>算法性能分析</a:t>
            </a:r>
          </a:p>
          <a:p>
            <a:pPr marL="901065">
              <a:lnSpc>
                <a:spcPct val="100000"/>
              </a:lnSpc>
              <a:spcBef>
                <a:spcPts val="844"/>
              </a:spcBef>
            </a:pPr>
            <a:r>
              <a:rPr lang="en-US" altLang="zh-CN" sz="2400" spc="-5" dirty="0" smtClean="0">
                <a:latin typeface="Times New Roman"/>
                <a:cs typeface="Times New Roman"/>
              </a:rPr>
              <a:t>n---</a:t>
            </a:r>
            <a:r>
              <a:rPr lang="en-US" altLang="zh-CN" sz="2400" spc="5" dirty="0" smtClean="0">
                <a:latin typeface="Times New Roman"/>
                <a:cs typeface="Times New Roman"/>
              </a:rPr>
              <a:t>-</a:t>
            </a:r>
            <a:r>
              <a:rPr lang="zh-CN" altLang="en-US" sz="2400" spc="10" dirty="0" smtClean="0"/>
              <a:t>记录数，</a:t>
            </a:r>
            <a:r>
              <a:rPr lang="en-US" altLang="zh-CN" sz="2400" spc="-5" dirty="0" smtClean="0">
                <a:latin typeface="Times New Roman"/>
                <a:cs typeface="Times New Roman"/>
              </a:rPr>
              <a:t>d---</a:t>
            </a:r>
            <a:r>
              <a:rPr lang="en-US" altLang="zh-CN" sz="2400" spc="5" dirty="0" smtClean="0">
                <a:latin typeface="Times New Roman"/>
                <a:cs typeface="Times New Roman"/>
              </a:rPr>
              <a:t>-</a:t>
            </a:r>
            <a:r>
              <a:rPr lang="zh-CN" altLang="en-US" sz="2400" spc="10" dirty="0" smtClean="0"/>
              <a:t>关键字（分量）个数</a:t>
            </a:r>
            <a:r>
              <a:rPr lang="zh-CN" altLang="en-US" sz="2400" spc="5" dirty="0" smtClean="0"/>
              <a:t>，</a:t>
            </a:r>
            <a:r>
              <a:rPr lang="en-US" altLang="zh-CN" sz="2400" spc="-5" dirty="0" smtClean="0">
                <a:latin typeface="Times New Roman"/>
                <a:cs typeface="Times New Roman"/>
              </a:rPr>
              <a:t>r---</a:t>
            </a:r>
            <a:r>
              <a:rPr lang="en-US" altLang="zh-CN" sz="2400" spc="5" dirty="0" smtClean="0">
                <a:latin typeface="Times New Roman"/>
                <a:cs typeface="Times New Roman"/>
              </a:rPr>
              <a:t>-</a:t>
            </a:r>
            <a:r>
              <a:rPr lang="zh-CN" altLang="en-US" sz="2400" spc="10" dirty="0" smtClean="0"/>
              <a:t>基数</a:t>
            </a:r>
          </a:p>
          <a:p>
            <a:pPr marL="901065" marR="67945">
              <a:lnSpc>
                <a:spcPct val="100000"/>
              </a:lnSpc>
              <a:spcBef>
                <a:spcPts val="1005"/>
              </a:spcBef>
            </a:pPr>
            <a:r>
              <a:rPr lang="zh-CN" altLang="en-US" sz="2400" spc="10" dirty="0" smtClean="0">
                <a:solidFill>
                  <a:srgbClr val="FF0000"/>
                </a:solidFill>
              </a:rPr>
              <a:t>时间复杂度：</a:t>
            </a:r>
            <a:r>
              <a:rPr lang="zh-CN" altLang="en-US" sz="2400" spc="10" dirty="0" smtClean="0"/>
              <a:t>分配操作</a:t>
            </a:r>
            <a:r>
              <a:rPr lang="zh-CN" altLang="en-US" sz="2400" spc="5" dirty="0" smtClean="0"/>
              <a:t>：</a:t>
            </a:r>
            <a:r>
              <a:rPr lang="en-US" altLang="zh-CN" sz="2400" dirty="0" smtClean="0">
                <a:latin typeface="Times New Roman"/>
                <a:cs typeface="Times New Roman"/>
              </a:rPr>
              <a:t>O</a:t>
            </a:r>
            <a:r>
              <a:rPr lang="zh-CN" altLang="en-US" sz="2400" spc="10" dirty="0" smtClean="0"/>
              <a:t>（</a:t>
            </a:r>
            <a:r>
              <a:rPr lang="en-US" altLang="zh-CN" sz="2400" dirty="0" smtClean="0">
                <a:latin typeface="Times New Roman"/>
                <a:cs typeface="Times New Roman"/>
              </a:rPr>
              <a:t>n</a:t>
            </a:r>
            <a:r>
              <a:rPr lang="zh-CN" altLang="en-US" sz="2400" dirty="0" smtClean="0"/>
              <a:t>）</a:t>
            </a:r>
            <a:r>
              <a:rPr lang="en-US" altLang="zh-CN" sz="2400" spc="5" dirty="0" smtClean="0">
                <a:latin typeface="Times New Roman"/>
                <a:cs typeface="Times New Roman"/>
              </a:rPr>
              <a:t>,</a:t>
            </a:r>
            <a:r>
              <a:rPr lang="zh-CN" altLang="en-US" sz="2400" spc="10" dirty="0" smtClean="0"/>
              <a:t>收集操</a:t>
            </a:r>
            <a:r>
              <a:rPr lang="zh-CN" altLang="en-US" sz="2400" dirty="0" smtClean="0"/>
              <a:t>作</a:t>
            </a:r>
            <a:r>
              <a:rPr lang="en-US" altLang="zh-CN" sz="2400" dirty="0" smtClean="0">
                <a:latin typeface="Times New Roman"/>
                <a:cs typeface="Times New Roman"/>
              </a:rPr>
              <a:t>O(r</a:t>
            </a:r>
            <a:r>
              <a:rPr lang="en-US" altLang="zh-CN" sz="2400" spc="-10" dirty="0" smtClean="0">
                <a:latin typeface="Times New Roman"/>
                <a:cs typeface="Times New Roman"/>
              </a:rPr>
              <a:t>)</a:t>
            </a:r>
            <a:r>
              <a:rPr lang="zh-CN" altLang="en-US" sz="2400" spc="10" dirty="0" smtClean="0"/>
              <a:t>，需进行</a:t>
            </a:r>
            <a:r>
              <a:rPr lang="en-US" altLang="zh-CN" sz="2400" dirty="0" smtClean="0">
                <a:latin typeface="Times New Roman"/>
                <a:cs typeface="Times New Roman"/>
              </a:rPr>
              <a:t>d </a:t>
            </a:r>
            <a:r>
              <a:rPr lang="zh-CN" altLang="en-US" sz="2400" spc="10" dirty="0" smtClean="0"/>
              <a:t>趟分配和收集。时间复杂度</a:t>
            </a:r>
            <a:r>
              <a:rPr lang="zh-CN" altLang="en-US" sz="2400" spc="5" dirty="0" smtClean="0"/>
              <a:t>：</a:t>
            </a:r>
            <a:r>
              <a:rPr lang="en-US" altLang="zh-CN" sz="2400" dirty="0" smtClean="0">
                <a:latin typeface="Times New Roman"/>
                <a:cs typeface="Times New Roman"/>
              </a:rPr>
              <a:t>O(d(</a:t>
            </a:r>
            <a:r>
              <a:rPr lang="en-US" altLang="zh-CN" sz="2400" dirty="0" err="1" smtClean="0">
                <a:latin typeface="Times New Roman"/>
                <a:cs typeface="Times New Roman"/>
              </a:rPr>
              <a:t>n+r</a:t>
            </a:r>
            <a:r>
              <a:rPr lang="en-US" altLang="zh-CN" sz="2400" dirty="0" smtClean="0">
                <a:latin typeface="Times New Roman"/>
                <a:cs typeface="Times New Roman"/>
              </a:rPr>
              <a:t>))</a:t>
            </a:r>
          </a:p>
          <a:p>
            <a:pPr marL="901065" marR="5080">
              <a:lnSpc>
                <a:spcPct val="100000"/>
              </a:lnSpc>
              <a:spcBef>
                <a:spcPts val="1010"/>
              </a:spcBef>
            </a:pPr>
            <a:r>
              <a:rPr lang="zh-CN" altLang="en-US" sz="2400" spc="10" dirty="0" smtClean="0">
                <a:solidFill>
                  <a:srgbClr val="FF0000"/>
                </a:solidFill>
              </a:rPr>
              <a:t>空间复杂度：</a:t>
            </a:r>
            <a:r>
              <a:rPr lang="zh-CN" altLang="en-US" sz="2400" spc="10" dirty="0" smtClean="0"/>
              <a:t>所需辅助空间为队首和队尾指</a:t>
            </a:r>
            <a:r>
              <a:rPr lang="zh-CN" altLang="en-US" sz="2400" dirty="0" smtClean="0"/>
              <a:t>针</a:t>
            </a:r>
            <a:r>
              <a:rPr lang="en-US" altLang="zh-CN" sz="2400" spc="5" dirty="0" smtClean="0">
                <a:latin typeface="Times New Roman"/>
                <a:cs typeface="Times New Roman"/>
              </a:rPr>
              <a:t>2</a:t>
            </a:r>
            <a:r>
              <a:rPr lang="en-US" altLang="zh-CN" sz="2400" dirty="0" smtClean="0">
                <a:latin typeface="Times New Roman"/>
                <a:cs typeface="Times New Roman"/>
              </a:rPr>
              <a:t>r</a:t>
            </a:r>
            <a:r>
              <a:rPr lang="zh-CN" altLang="en-US" sz="2400" spc="10" dirty="0" smtClean="0"/>
              <a:t>个，此外 还有为每个记录增加的链域空间</a:t>
            </a:r>
            <a:r>
              <a:rPr lang="en-US" altLang="zh-CN" sz="2400" dirty="0" smtClean="0">
                <a:latin typeface="Times New Roman"/>
                <a:cs typeface="Times New Roman"/>
              </a:rPr>
              <a:t>n</a:t>
            </a:r>
            <a:r>
              <a:rPr lang="zh-CN" altLang="en-US" sz="2400" spc="10" dirty="0" smtClean="0"/>
              <a:t>个。空间复杂度</a:t>
            </a:r>
            <a:r>
              <a:rPr lang="en-US" altLang="zh-CN" sz="2400" spc="-5" dirty="0" smtClean="0">
                <a:latin typeface="Times New Roman"/>
                <a:cs typeface="Times New Roman"/>
              </a:rPr>
              <a:t>O((</a:t>
            </a:r>
            <a:r>
              <a:rPr lang="en-US" altLang="zh-CN" sz="2400" spc="-5" dirty="0" err="1" smtClean="0">
                <a:latin typeface="Times New Roman"/>
                <a:cs typeface="Times New Roman"/>
              </a:rPr>
              <a:t>n+r</a:t>
            </a:r>
            <a:r>
              <a:rPr lang="en-US" altLang="zh-CN" sz="2400" spc="-5" dirty="0" smtClean="0">
                <a:latin typeface="Times New Roman"/>
                <a:cs typeface="Times New Roman"/>
              </a:rPr>
              <a:t>))</a:t>
            </a:r>
          </a:p>
          <a:p>
            <a:pPr marL="901065" indent="-457200">
              <a:lnSpc>
                <a:spcPct val="100000"/>
              </a:lnSpc>
              <a:spcBef>
                <a:spcPts val="1170"/>
              </a:spcBef>
            </a:pPr>
            <a:r>
              <a:rPr lang="zh-CN" altLang="en-US" sz="2400" spc="10" dirty="0" smtClean="0">
                <a:solidFill>
                  <a:srgbClr val="FF0000"/>
                </a:solidFill>
              </a:rPr>
              <a:t>算法的推广</a:t>
            </a:r>
          </a:p>
          <a:p>
            <a:pPr marL="901065" marR="70485">
              <a:lnSpc>
                <a:spcPct val="100000"/>
              </a:lnSpc>
              <a:spcBef>
                <a:spcPts val="1005"/>
              </a:spcBef>
            </a:pPr>
            <a:r>
              <a:rPr lang="zh-CN" altLang="en-US" sz="2400" spc="10" dirty="0" smtClean="0"/>
              <a:t>若被排序的数据关键字由若干域组成，可以把每个域看成 一个分量按照每个域进行基数排序。</a:t>
            </a:r>
          </a:p>
          <a:p>
            <a:pPr marL="901065" marR="70485">
              <a:lnSpc>
                <a:spcPct val="100000"/>
              </a:lnSpc>
              <a:spcBef>
                <a:spcPts val="1010"/>
              </a:spcBef>
            </a:pPr>
            <a:r>
              <a:rPr lang="zh-CN" altLang="en-US" sz="2400" spc="10" dirty="0" smtClean="0"/>
              <a:t>若关键字各分量不是整数，则把各分量所有可以取值与一 组自然数对应。</a:t>
            </a:r>
            <a:endParaRPr lang="zh-CN" altLang="en-US" sz="2400" spc="10" dirty="0"/>
          </a:p>
        </p:txBody>
      </p:sp>
    </p:spTree>
    <p:extLst>
      <p:ext uri="{BB962C8B-B14F-4D97-AF65-F5344CB8AC3E}">
        <p14:creationId xmlns:p14="http://schemas.microsoft.com/office/powerpoint/2010/main" val="252254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直接选择排序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latin typeface="+mn-ea"/>
              </a:rPr>
              <a:t>选择排序的主要操作是选择，其主要思想是：每趟排序</a:t>
            </a:r>
            <a:r>
              <a:rPr lang="zh-CN" altLang="en-US" dirty="0" smtClean="0">
                <a:latin typeface="+mn-ea"/>
              </a:rPr>
              <a:t>在当前</a:t>
            </a:r>
            <a:r>
              <a:rPr lang="zh-CN" altLang="en-US" dirty="0">
                <a:latin typeface="+mn-ea"/>
              </a:rPr>
              <a:t>待排序序列中选出关键字值最小（最大）的记录，</a:t>
            </a:r>
            <a:r>
              <a:rPr lang="zh-CN" altLang="en-US" dirty="0" smtClean="0">
                <a:latin typeface="+mn-ea"/>
              </a:rPr>
              <a:t>添加</a:t>
            </a:r>
            <a:r>
              <a:rPr lang="zh-CN" altLang="en-US" dirty="0">
                <a:latin typeface="+mn-ea"/>
              </a:rPr>
              <a:t>到有序序列中</a:t>
            </a:r>
            <a:r>
              <a:rPr lang="zh-CN" altLang="en-US" dirty="0" smtClean="0">
                <a:latin typeface="+mn-ea"/>
              </a:rPr>
              <a:t>。</a:t>
            </a:r>
            <a:endParaRPr lang="en-US" altLang="zh-CN" dirty="0" smtClean="0">
              <a:latin typeface="+mn-ea"/>
            </a:endParaRPr>
          </a:p>
          <a:p>
            <a:r>
              <a:rPr lang="zh-CN" altLang="en-US" dirty="0" smtClean="0">
                <a:latin typeface="+mn-ea"/>
              </a:rPr>
              <a:t>直接</a:t>
            </a:r>
            <a:r>
              <a:rPr lang="zh-CN" altLang="en-US" dirty="0">
                <a:latin typeface="+mn-ea"/>
              </a:rPr>
              <a:t>选择排序，对待排序的记录序列进行</a:t>
            </a:r>
            <a:r>
              <a:rPr lang="en-US" altLang="zh-CN" dirty="0">
                <a:latin typeface="+mn-ea"/>
              </a:rPr>
              <a:t>n-1</a:t>
            </a:r>
            <a:r>
              <a:rPr lang="zh-CN" altLang="en-US" dirty="0">
                <a:latin typeface="+mn-ea"/>
              </a:rPr>
              <a:t>遍的处理， </a:t>
            </a:r>
            <a:r>
              <a:rPr lang="en-US" altLang="zh-CN" dirty="0">
                <a:latin typeface="+mn-ea"/>
              </a:rPr>
              <a:t>1</a:t>
            </a:r>
            <a:r>
              <a:rPr lang="zh-CN" altLang="en-US" dirty="0">
                <a:latin typeface="+mn-ea"/>
              </a:rPr>
              <a:t>遍处理是将</a:t>
            </a:r>
            <a:r>
              <a:rPr lang="en-US" altLang="zh-CN" dirty="0">
                <a:latin typeface="+mn-ea"/>
              </a:rPr>
              <a:t>A[1…n]</a:t>
            </a:r>
            <a:r>
              <a:rPr lang="zh-CN" altLang="en-US" dirty="0">
                <a:latin typeface="+mn-ea"/>
              </a:rPr>
              <a:t>中最小者与</a:t>
            </a:r>
            <a:r>
              <a:rPr lang="en-US" altLang="zh-CN" dirty="0">
                <a:latin typeface="+mn-ea"/>
              </a:rPr>
              <a:t>A[1]</a:t>
            </a:r>
            <a:r>
              <a:rPr lang="zh-CN" altLang="en-US" dirty="0">
                <a:latin typeface="+mn-ea"/>
              </a:rPr>
              <a:t>交换位置，第</a:t>
            </a:r>
            <a:r>
              <a:rPr lang="en-US" altLang="zh-CN" dirty="0">
                <a:latin typeface="+mn-ea"/>
              </a:rPr>
              <a:t>2</a:t>
            </a:r>
            <a:r>
              <a:rPr lang="zh-CN" altLang="en-US" dirty="0">
                <a:latin typeface="+mn-ea"/>
              </a:rPr>
              <a:t>遍处 是将</a:t>
            </a:r>
            <a:r>
              <a:rPr lang="en-US" altLang="zh-CN" dirty="0">
                <a:latin typeface="+mn-ea"/>
              </a:rPr>
              <a:t>A[2…n]</a:t>
            </a:r>
            <a:r>
              <a:rPr lang="zh-CN" altLang="en-US" dirty="0">
                <a:latin typeface="+mn-ea"/>
              </a:rPr>
              <a:t>中最小者与</a:t>
            </a:r>
            <a:r>
              <a:rPr lang="en-US" altLang="zh-CN" dirty="0">
                <a:latin typeface="+mn-ea"/>
              </a:rPr>
              <a:t>A[2]</a:t>
            </a:r>
            <a:r>
              <a:rPr lang="zh-CN" altLang="en-US" dirty="0">
                <a:latin typeface="+mn-ea"/>
              </a:rPr>
              <a:t>交换</a:t>
            </a:r>
            <a:r>
              <a:rPr lang="zh-CN" altLang="en-US" dirty="0" smtClean="0">
                <a:latin typeface="+mn-ea"/>
              </a:rPr>
              <a:t>位置，</a:t>
            </a:r>
            <a:r>
              <a:rPr lang="en-US" altLang="zh-CN" dirty="0">
                <a:latin typeface="+mn-ea"/>
              </a:rPr>
              <a:t>......</a:t>
            </a:r>
            <a:r>
              <a:rPr lang="zh-CN" altLang="en-US" dirty="0">
                <a:latin typeface="+mn-ea"/>
              </a:rPr>
              <a:t>，第</a:t>
            </a:r>
            <a:r>
              <a:rPr lang="en-US" altLang="zh-CN" dirty="0" err="1">
                <a:latin typeface="+mn-ea"/>
              </a:rPr>
              <a:t>i</a:t>
            </a:r>
            <a:r>
              <a:rPr lang="zh-CN" altLang="en-US" dirty="0">
                <a:latin typeface="+mn-ea"/>
              </a:rPr>
              <a:t>遍处理是 将</a:t>
            </a:r>
            <a:r>
              <a:rPr lang="en-US" altLang="zh-CN" dirty="0">
                <a:latin typeface="+mn-ea"/>
              </a:rPr>
              <a:t>A[</a:t>
            </a:r>
            <a:r>
              <a:rPr lang="en-US" altLang="zh-CN" dirty="0" err="1">
                <a:latin typeface="+mn-ea"/>
              </a:rPr>
              <a:t>i</a:t>
            </a:r>
            <a:r>
              <a:rPr lang="en-US" altLang="zh-CN" dirty="0">
                <a:latin typeface="+mn-ea"/>
              </a:rPr>
              <a:t>…n]</a:t>
            </a:r>
            <a:r>
              <a:rPr lang="zh-CN" altLang="en-US" dirty="0">
                <a:latin typeface="+mn-ea"/>
              </a:rPr>
              <a:t>中最小者与</a:t>
            </a:r>
            <a:r>
              <a:rPr lang="en-US" altLang="zh-CN" dirty="0">
                <a:latin typeface="+mn-ea"/>
              </a:rPr>
              <a:t>A[</a:t>
            </a:r>
            <a:r>
              <a:rPr lang="en-US" altLang="zh-CN" dirty="0" err="1">
                <a:latin typeface="+mn-ea"/>
              </a:rPr>
              <a:t>i</a:t>
            </a:r>
            <a:r>
              <a:rPr lang="en-US" altLang="zh-CN" dirty="0">
                <a:latin typeface="+mn-ea"/>
              </a:rPr>
              <a:t>]</a:t>
            </a:r>
            <a:r>
              <a:rPr lang="zh-CN" altLang="en-US" dirty="0">
                <a:latin typeface="+mn-ea"/>
              </a:rPr>
              <a:t>交换位置</a:t>
            </a:r>
            <a:r>
              <a:rPr lang="zh-CN" altLang="en-US" dirty="0" smtClean="0">
                <a:latin typeface="+mn-ea"/>
              </a:rPr>
              <a:t>。</a:t>
            </a:r>
            <a:endParaRPr lang="en-US" altLang="zh-CN" dirty="0" smtClean="0">
              <a:latin typeface="+mn-ea"/>
            </a:endParaRPr>
          </a:p>
          <a:p>
            <a:r>
              <a:rPr lang="zh-CN" altLang="en-US" dirty="0" smtClean="0">
                <a:latin typeface="+mn-ea"/>
              </a:rPr>
              <a:t>直接</a:t>
            </a:r>
            <a:r>
              <a:rPr lang="zh-CN" altLang="en-US" dirty="0">
                <a:latin typeface="+mn-ea"/>
              </a:rPr>
              <a:t>选择排序与气泡排序的区别在：气泡排序每次比较后，如果发现顺序不对立即进行交换，而选择排序不立即进 行交换，而是找出最小关键字记录后再进行交换。</a:t>
            </a:r>
          </a:p>
        </p:txBody>
      </p:sp>
    </p:spTree>
    <p:extLst>
      <p:ext uri="{BB962C8B-B14F-4D97-AF65-F5344CB8AC3E}">
        <p14:creationId xmlns:p14="http://schemas.microsoft.com/office/powerpoint/2010/main" val="145890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p:txBody>
          <a:bodyPr>
            <a:normAutofit/>
          </a:bodyPr>
          <a:lstStyle/>
          <a:p>
            <a:r>
              <a:rPr lang="zh-CN" altLang="en-US" dirty="0" smtClean="0"/>
              <a:t>移动次数：</a:t>
            </a:r>
            <a:endParaRPr lang="en-US" altLang="zh-CN" dirty="0" smtClean="0"/>
          </a:p>
          <a:p>
            <a:pPr lvl="1"/>
            <a:r>
              <a:rPr lang="zh-CN" altLang="en-US" dirty="0" smtClean="0"/>
              <a:t>最好情况正序</a:t>
            </a:r>
            <a:r>
              <a:rPr lang="en-US" altLang="zh-CN" dirty="0" smtClean="0"/>
              <a:t>0</a:t>
            </a:r>
            <a:r>
              <a:rPr lang="zh-CN" altLang="en-US" dirty="0" smtClean="0"/>
              <a:t>次，最坏</a:t>
            </a:r>
            <a:r>
              <a:rPr lang="en-US" altLang="zh-CN" dirty="0" smtClean="0"/>
              <a:t>3</a:t>
            </a:r>
            <a:r>
              <a:rPr lang="zh-CN" altLang="en-US" dirty="0" smtClean="0"/>
              <a:t>（</a:t>
            </a:r>
            <a:r>
              <a:rPr lang="en-US" altLang="zh-CN" dirty="0" smtClean="0"/>
              <a:t>n-1</a:t>
            </a:r>
            <a:r>
              <a:rPr lang="zh-CN" altLang="en-US" dirty="0" smtClean="0"/>
              <a:t>）次</a:t>
            </a:r>
            <a:endParaRPr lang="en-US" altLang="zh-CN" dirty="0" smtClean="0"/>
          </a:p>
          <a:p>
            <a:r>
              <a:rPr lang="zh-CN" altLang="en-US" dirty="0" smtClean="0"/>
              <a:t>比较次数：</a:t>
            </a:r>
            <a:endParaRPr lang="en-US" altLang="zh-CN" dirty="0" smtClean="0"/>
          </a:p>
          <a:p>
            <a:endParaRPr lang="en-US" altLang="zh-CN" dirty="0"/>
          </a:p>
          <a:p>
            <a:endParaRPr lang="en-US" altLang="zh-CN" dirty="0" smtClean="0"/>
          </a:p>
          <a:p>
            <a:r>
              <a:rPr lang="zh-CN" altLang="en-US" dirty="0" smtClean="0"/>
              <a:t>时间复杂度：</a:t>
            </a:r>
            <a:r>
              <a:rPr lang="en-US" altLang="zh-CN" dirty="0" smtClean="0"/>
              <a:t>O(n</a:t>
            </a:r>
            <a:r>
              <a:rPr lang="en-US" altLang="zh-CN" baseline="30000" dirty="0" smtClean="0"/>
              <a:t>2</a:t>
            </a:r>
            <a:r>
              <a:rPr lang="en-US" altLang="zh-CN" dirty="0" smtClean="0"/>
              <a:t>)</a:t>
            </a:r>
          </a:p>
          <a:p>
            <a:r>
              <a:rPr lang="zh-CN" altLang="en-US" dirty="0" smtClean="0"/>
              <a:t>空间复杂度：</a:t>
            </a:r>
            <a:r>
              <a:rPr lang="en-US" altLang="zh-CN" dirty="0" smtClean="0"/>
              <a:t>S(1)</a:t>
            </a:r>
          </a:p>
        </p:txBody>
      </p:sp>
      <p:grpSp>
        <p:nvGrpSpPr>
          <p:cNvPr id="4" name="组合 3"/>
          <p:cNvGrpSpPr/>
          <p:nvPr/>
        </p:nvGrpSpPr>
        <p:grpSpPr>
          <a:xfrm>
            <a:off x="1642153" y="3227079"/>
            <a:ext cx="4367225" cy="774215"/>
            <a:chOff x="2230761" y="3020485"/>
            <a:chExt cx="4367225" cy="774215"/>
          </a:xfrm>
        </p:grpSpPr>
        <p:sp>
          <p:nvSpPr>
            <p:cNvPr id="5" name="object 18"/>
            <p:cNvSpPr/>
            <p:nvPr/>
          </p:nvSpPr>
          <p:spPr>
            <a:xfrm>
              <a:off x="3897769" y="3395345"/>
              <a:ext cx="247650" cy="1905"/>
            </a:xfrm>
            <a:custGeom>
              <a:avLst/>
              <a:gdLst/>
              <a:ahLst/>
              <a:cxnLst/>
              <a:rect l="l" t="t" r="r" b="b"/>
              <a:pathLst>
                <a:path w="247650" h="1904">
                  <a:moveTo>
                    <a:pt x="0" y="0"/>
                  </a:moveTo>
                  <a:lnTo>
                    <a:pt x="247650" y="1523"/>
                  </a:lnTo>
                </a:path>
              </a:pathLst>
            </a:custGeom>
            <a:ln w="20637">
              <a:solidFill>
                <a:srgbClr val="000000"/>
              </a:solidFill>
            </a:ln>
          </p:spPr>
          <p:txBody>
            <a:bodyPr wrap="square" lIns="0" tIns="0" rIns="0" bIns="0" rtlCol="0"/>
            <a:lstStyle/>
            <a:p>
              <a:endParaRPr/>
            </a:p>
          </p:txBody>
        </p:sp>
        <p:sp>
          <p:nvSpPr>
            <p:cNvPr id="6" name="object 19"/>
            <p:cNvSpPr txBox="1"/>
            <p:nvPr/>
          </p:nvSpPr>
          <p:spPr>
            <a:xfrm>
              <a:off x="3628726" y="3223190"/>
              <a:ext cx="2969260" cy="516255"/>
            </a:xfrm>
            <a:prstGeom prst="rect">
              <a:avLst/>
            </a:prstGeom>
          </p:spPr>
          <p:txBody>
            <a:bodyPr vert="horz" wrap="square" lIns="0" tIns="0" rIns="0" bIns="0" rtlCol="0">
              <a:spAutoFit/>
            </a:bodyPr>
            <a:lstStyle/>
            <a:p>
              <a:pPr marL="12700">
                <a:lnSpc>
                  <a:spcPct val="100000"/>
                </a:lnSpc>
                <a:tabLst>
                  <a:tab pos="325755" algn="l"/>
                  <a:tab pos="1215390" algn="l"/>
                  <a:tab pos="1832610" algn="l"/>
                  <a:tab pos="2854325" algn="l"/>
                </a:tabLst>
              </a:pPr>
              <a:r>
                <a:rPr sz="3600" b="1" baseline="5787" dirty="0">
                  <a:latin typeface="Symbol"/>
                  <a:cs typeface="Symbol"/>
                </a:rPr>
                <a:t></a:t>
              </a:r>
              <a:r>
                <a:rPr sz="3600" b="1" baseline="5787" dirty="0">
                  <a:latin typeface="Times New Roman"/>
                  <a:cs typeface="Times New Roman"/>
                </a:rPr>
                <a:t>	</a:t>
              </a:r>
              <a:r>
                <a:rPr sz="3600" b="1" baseline="-27777" dirty="0">
                  <a:latin typeface="Times New Roman"/>
                  <a:cs typeface="Times New Roman"/>
                </a:rPr>
                <a:t>2</a:t>
              </a:r>
              <a:r>
                <a:rPr sz="3600" b="1" spc="225" baseline="-27777" dirty="0">
                  <a:latin typeface="Times New Roman"/>
                  <a:cs typeface="Times New Roman"/>
                </a:rPr>
                <a:t> </a:t>
              </a:r>
              <a:r>
                <a:rPr sz="2400" b="1" i="1" spc="195" dirty="0">
                  <a:latin typeface="Times New Roman"/>
                  <a:cs typeface="Times New Roman"/>
                </a:rPr>
                <a:t>n</a:t>
              </a:r>
              <a:r>
                <a:rPr sz="2400" b="1" dirty="0">
                  <a:latin typeface="Times New Roman"/>
                  <a:cs typeface="Times New Roman"/>
                </a:rPr>
                <a:t>(</a:t>
              </a:r>
              <a:r>
                <a:rPr sz="2400" b="1" spc="-335" dirty="0">
                  <a:latin typeface="Times New Roman"/>
                  <a:cs typeface="Times New Roman"/>
                </a:rPr>
                <a:t> </a:t>
              </a:r>
              <a:r>
                <a:rPr sz="2400" b="1" i="1" dirty="0">
                  <a:latin typeface="Times New Roman"/>
                  <a:cs typeface="Times New Roman"/>
                </a:rPr>
                <a:t>n	</a:t>
              </a:r>
              <a:r>
                <a:rPr sz="3600" b="1" baseline="5787" dirty="0">
                  <a:latin typeface="Symbol"/>
                  <a:cs typeface="Symbol"/>
                </a:rPr>
                <a:t></a:t>
              </a:r>
              <a:r>
                <a:rPr sz="3600" b="1" spc="-494" baseline="5787" dirty="0">
                  <a:latin typeface="Times New Roman"/>
                  <a:cs typeface="Times New Roman"/>
                </a:rPr>
                <a:t> </a:t>
              </a:r>
              <a:r>
                <a:rPr sz="2400" b="1" spc="-15" dirty="0">
                  <a:latin typeface="Times New Roman"/>
                  <a:cs typeface="Times New Roman"/>
                </a:rPr>
                <a:t>1</a:t>
              </a:r>
              <a:r>
                <a:rPr sz="2400" b="1" dirty="0">
                  <a:latin typeface="Times New Roman"/>
                  <a:cs typeface="Times New Roman"/>
                </a:rPr>
                <a:t>)	</a:t>
              </a:r>
              <a:r>
                <a:rPr sz="3600" b="1" baseline="5787" dirty="0">
                  <a:latin typeface="Symbol"/>
                  <a:cs typeface="Symbol"/>
                </a:rPr>
                <a:t></a:t>
              </a:r>
              <a:r>
                <a:rPr sz="3600" b="1" spc="97" baseline="5787" dirty="0">
                  <a:latin typeface="Times New Roman"/>
                  <a:cs typeface="Times New Roman"/>
                </a:rPr>
                <a:t> </a:t>
              </a:r>
              <a:r>
                <a:rPr sz="2400" b="1" i="1" dirty="0">
                  <a:latin typeface="Times New Roman"/>
                  <a:cs typeface="Times New Roman"/>
                </a:rPr>
                <a:t>O</a:t>
              </a:r>
              <a:r>
                <a:rPr sz="2400" b="1" i="1" spc="-235" dirty="0">
                  <a:latin typeface="Times New Roman"/>
                  <a:cs typeface="Times New Roman"/>
                </a:rPr>
                <a:t> </a:t>
              </a:r>
              <a:r>
                <a:rPr sz="2400" b="1" dirty="0">
                  <a:latin typeface="Times New Roman"/>
                  <a:cs typeface="Times New Roman"/>
                </a:rPr>
                <a:t>(</a:t>
              </a:r>
              <a:r>
                <a:rPr sz="2400" b="1" spc="-330" dirty="0">
                  <a:latin typeface="Times New Roman"/>
                  <a:cs typeface="Times New Roman"/>
                </a:rPr>
                <a:t> </a:t>
              </a:r>
              <a:r>
                <a:rPr sz="2400" b="1" i="1" dirty="0">
                  <a:latin typeface="Times New Roman"/>
                  <a:cs typeface="Times New Roman"/>
                </a:rPr>
                <a:t>n	</a:t>
              </a:r>
              <a:r>
                <a:rPr sz="2400" b="1" dirty="0">
                  <a:latin typeface="Times New Roman"/>
                  <a:cs typeface="Times New Roman"/>
                </a:rPr>
                <a:t>)</a:t>
              </a:r>
              <a:endParaRPr sz="2400" dirty="0">
                <a:latin typeface="Times New Roman"/>
                <a:cs typeface="Times New Roman"/>
              </a:endParaRPr>
            </a:p>
          </p:txBody>
        </p:sp>
        <p:sp>
          <p:nvSpPr>
            <p:cNvPr id="7" name="object 20"/>
            <p:cNvSpPr txBox="1"/>
            <p:nvPr/>
          </p:nvSpPr>
          <p:spPr>
            <a:xfrm>
              <a:off x="3935507" y="3113910"/>
              <a:ext cx="177800" cy="33020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1</a:t>
              </a:r>
              <a:endParaRPr sz="2400" dirty="0">
                <a:latin typeface="Times New Roman"/>
                <a:cs typeface="Times New Roman"/>
              </a:endParaRPr>
            </a:p>
          </p:txBody>
        </p:sp>
        <p:sp>
          <p:nvSpPr>
            <p:cNvPr id="8" name="object 21"/>
            <p:cNvSpPr txBox="1"/>
            <p:nvPr/>
          </p:nvSpPr>
          <p:spPr>
            <a:xfrm>
              <a:off x="6258083" y="3207789"/>
              <a:ext cx="177800" cy="287258"/>
            </a:xfrm>
            <a:prstGeom prst="rect">
              <a:avLst/>
            </a:prstGeom>
          </p:spPr>
          <p:txBody>
            <a:bodyPr vert="horz" wrap="square" lIns="0" tIns="0" rIns="0" bIns="0" rtlCol="0">
              <a:spAutoFit/>
            </a:bodyPr>
            <a:lstStyle/>
            <a:p>
              <a:pPr marL="12700">
                <a:lnSpc>
                  <a:spcPct val="100000"/>
                </a:lnSpc>
              </a:pPr>
              <a:r>
                <a:rPr sz="2800" baseline="30000" dirty="0"/>
                <a:t>2</a:t>
              </a:r>
            </a:p>
          </p:txBody>
        </p:sp>
        <p:sp>
          <p:nvSpPr>
            <p:cNvPr id="9" name="object 22"/>
            <p:cNvSpPr txBox="1"/>
            <p:nvPr/>
          </p:nvSpPr>
          <p:spPr>
            <a:xfrm>
              <a:off x="2230761" y="3020485"/>
              <a:ext cx="480695" cy="300990"/>
            </a:xfrm>
            <a:prstGeom prst="rect">
              <a:avLst/>
            </a:prstGeom>
          </p:spPr>
          <p:txBody>
            <a:bodyPr vert="horz" wrap="square" lIns="0" tIns="0" rIns="0" bIns="0" rtlCol="0">
              <a:spAutoFit/>
            </a:bodyPr>
            <a:lstStyle/>
            <a:p>
              <a:pPr marL="12700">
                <a:lnSpc>
                  <a:spcPct val="100000"/>
                </a:lnSpc>
              </a:pPr>
              <a:r>
                <a:rPr sz="2000" b="1" i="1" spc="-15" dirty="0">
                  <a:latin typeface="Times New Roman"/>
                  <a:cs typeface="Times New Roman"/>
                </a:rPr>
                <a:t>n</a:t>
              </a:r>
              <a:r>
                <a:rPr sz="2000" b="1" i="1" spc="-225" dirty="0">
                  <a:latin typeface="Times New Roman"/>
                  <a:cs typeface="Times New Roman"/>
                </a:rPr>
                <a:t> </a:t>
              </a:r>
              <a:r>
                <a:rPr sz="3000" b="1" spc="127" baseline="4166" dirty="0">
                  <a:latin typeface="Symbol"/>
                  <a:cs typeface="Symbol"/>
                </a:rPr>
                <a:t></a:t>
              </a:r>
              <a:r>
                <a:rPr sz="2000" b="1" spc="-10" dirty="0">
                  <a:latin typeface="Times New Roman"/>
                  <a:cs typeface="Times New Roman"/>
                </a:rPr>
                <a:t>1</a:t>
              </a:r>
              <a:endParaRPr sz="2000">
                <a:latin typeface="Times New Roman"/>
                <a:cs typeface="Times New Roman"/>
              </a:endParaRPr>
            </a:p>
          </p:txBody>
        </p:sp>
        <p:sp>
          <p:nvSpPr>
            <p:cNvPr id="10" name="object 23"/>
            <p:cNvSpPr txBox="1"/>
            <p:nvPr/>
          </p:nvSpPr>
          <p:spPr>
            <a:xfrm>
              <a:off x="2252837" y="3515300"/>
              <a:ext cx="425450" cy="279400"/>
            </a:xfrm>
            <a:prstGeom prst="rect">
              <a:avLst/>
            </a:prstGeom>
          </p:spPr>
          <p:txBody>
            <a:bodyPr vert="horz" wrap="square" lIns="0" tIns="0" rIns="0" bIns="0" rtlCol="0">
              <a:spAutoFit/>
            </a:bodyPr>
            <a:lstStyle/>
            <a:p>
              <a:pPr marL="12700">
                <a:lnSpc>
                  <a:spcPct val="100000"/>
                </a:lnSpc>
                <a:tabLst>
                  <a:tab pos="285115" algn="l"/>
                </a:tabLst>
              </a:pPr>
              <a:r>
                <a:rPr sz="2000" b="1" i="1" spc="-10" dirty="0">
                  <a:latin typeface="Times New Roman"/>
                  <a:cs typeface="Times New Roman"/>
                </a:rPr>
                <a:t>i	</a:t>
              </a:r>
              <a:r>
                <a:rPr sz="2000" b="1" spc="-10" dirty="0">
                  <a:latin typeface="Times New Roman"/>
                  <a:cs typeface="Times New Roman"/>
                </a:rPr>
                <a:t>1</a:t>
              </a:r>
              <a:endParaRPr sz="2000">
                <a:latin typeface="Times New Roman"/>
                <a:cs typeface="Times New Roman"/>
              </a:endParaRPr>
            </a:p>
          </p:txBody>
        </p:sp>
        <p:sp>
          <p:nvSpPr>
            <p:cNvPr id="11" name="object 24"/>
            <p:cNvSpPr txBox="1"/>
            <p:nvPr/>
          </p:nvSpPr>
          <p:spPr>
            <a:xfrm>
              <a:off x="3205664" y="3249485"/>
              <a:ext cx="483870" cy="339090"/>
            </a:xfrm>
            <a:prstGeom prst="rect">
              <a:avLst/>
            </a:prstGeom>
          </p:spPr>
          <p:txBody>
            <a:bodyPr vert="horz" wrap="square" lIns="0" tIns="0" rIns="0" bIns="0" rtlCol="0">
              <a:spAutoFit/>
            </a:bodyPr>
            <a:lstStyle/>
            <a:p>
              <a:pPr marL="12700">
                <a:lnSpc>
                  <a:spcPct val="100000"/>
                </a:lnSpc>
              </a:pPr>
              <a:r>
                <a:rPr sz="3600" b="1" i="1" baseline="1157" dirty="0">
                  <a:latin typeface="Times New Roman"/>
                  <a:cs typeface="Times New Roman"/>
                </a:rPr>
                <a:t>i</a:t>
              </a:r>
              <a:r>
                <a:rPr sz="3600" b="1" i="1" spc="-89" baseline="1157" dirty="0">
                  <a:latin typeface="Times New Roman"/>
                  <a:cs typeface="Times New Roman"/>
                </a:rPr>
                <a:t> </a:t>
              </a:r>
              <a:r>
                <a:rPr sz="2400" b="1" spc="-25" dirty="0">
                  <a:latin typeface="宋体"/>
                  <a:cs typeface="宋体"/>
                </a:rPr>
                <a:t>）</a:t>
              </a:r>
              <a:endParaRPr sz="2400">
                <a:latin typeface="宋体"/>
                <a:cs typeface="宋体"/>
              </a:endParaRPr>
            </a:p>
          </p:txBody>
        </p:sp>
        <p:sp>
          <p:nvSpPr>
            <p:cNvPr id="12" name="object 25"/>
            <p:cNvSpPr txBox="1"/>
            <p:nvPr/>
          </p:nvSpPr>
          <p:spPr>
            <a:xfrm>
              <a:off x="2748464" y="3213580"/>
              <a:ext cx="428625" cy="340360"/>
            </a:xfrm>
            <a:prstGeom prst="rect">
              <a:avLst/>
            </a:prstGeom>
          </p:spPr>
          <p:txBody>
            <a:bodyPr vert="horz" wrap="square" lIns="0" tIns="0" rIns="0" bIns="0" rtlCol="0">
              <a:spAutoFit/>
            </a:bodyPr>
            <a:lstStyle/>
            <a:p>
              <a:pPr marL="12700">
                <a:lnSpc>
                  <a:spcPct val="100000"/>
                </a:lnSpc>
              </a:pPr>
              <a:r>
                <a:rPr sz="2400" b="1" i="1" dirty="0">
                  <a:latin typeface="Times New Roman"/>
                  <a:cs typeface="Times New Roman"/>
                </a:rPr>
                <a:t>n</a:t>
              </a:r>
              <a:r>
                <a:rPr sz="2400" b="1" i="1" spc="-80" dirty="0">
                  <a:latin typeface="Times New Roman"/>
                  <a:cs typeface="Times New Roman"/>
                </a:rPr>
                <a:t> </a:t>
              </a:r>
              <a:r>
                <a:rPr sz="3600" b="1" baseline="-2314" dirty="0">
                  <a:latin typeface="Symbol"/>
                  <a:cs typeface="Symbol"/>
                </a:rPr>
                <a:t></a:t>
              </a:r>
              <a:endParaRPr sz="3600" baseline="-2314">
                <a:latin typeface="Symbol"/>
                <a:cs typeface="Symbol"/>
              </a:endParaRPr>
            </a:p>
          </p:txBody>
        </p:sp>
        <p:sp>
          <p:nvSpPr>
            <p:cNvPr id="13" name="object 26"/>
            <p:cNvSpPr txBox="1"/>
            <p:nvPr/>
          </p:nvSpPr>
          <p:spPr>
            <a:xfrm>
              <a:off x="2314086" y="3129168"/>
              <a:ext cx="484505" cy="444500"/>
            </a:xfrm>
            <a:prstGeom prst="rect">
              <a:avLst/>
            </a:prstGeom>
          </p:spPr>
          <p:txBody>
            <a:bodyPr vert="horz" wrap="square" lIns="0" tIns="0" rIns="0" bIns="0" rtlCol="0">
              <a:spAutoFit/>
            </a:bodyPr>
            <a:lstStyle/>
            <a:p>
              <a:pPr marL="12700">
                <a:lnSpc>
                  <a:spcPct val="100000"/>
                </a:lnSpc>
              </a:pPr>
              <a:r>
                <a:rPr sz="4950" b="1" spc="-1717" baseline="-3367" dirty="0">
                  <a:latin typeface="Symbol"/>
                  <a:cs typeface="Symbol"/>
                </a:rPr>
                <a:t></a:t>
              </a:r>
              <a:r>
                <a:rPr sz="2400" b="1" spc="-25" dirty="0">
                  <a:latin typeface="宋体"/>
                  <a:cs typeface="宋体"/>
                </a:rPr>
                <a:t>（</a:t>
              </a:r>
              <a:endParaRPr sz="2400" dirty="0">
                <a:latin typeface="宋体"/>
                <a:cs typeface="宋体"/>
              </a:endParaRPr>
            </a:p>
          </p:txBody>
        </p:sp>
        <p:sp>
          <p:nvSpPr>
            <p:cNvPr id="14" name="object 27"/>
            <p:cNvSpPr txBox="1"/>
            <p:nvPr/>
          </p:nvSpPr>
          <p:spPr>
            <a:xfrm>
              <a:off x="2373288" y="3493721"/>
              <a:ext cx="165100" cy="279400"/>
            </a:xfrm>
            <a:prstGeom prst="rect">
              <a:avLst/>
            </a:prstGeom>
          </p:spPr>
          <p:txBody>
            <a:bodyPr vert="horz" wrap="square" lIns="0" tIns="0" rIns="0" bIns="0" rtlCol="0">
              <a:spAutoFit/>
            </a:bodyPr>
            <a:lstStyle/>
            <a:p>
              <a:pPr marL="12700">
                <a:lnSpc>
                  <a:spcPct val="100000"/>
                </a:lnSpc>
              </a:pPr>
              <a:r>
                <a:rPr sz="2000" b="1" spc="-15" dirty="0">
                  <a:latin typeface="Symbol"/>
                  <a:cs typeface="Symbol"/>
                </a:rPr>
                <a:t></a:t>
              </a:r>
              <a:endParaRPr sz="2000" dirty="0">
                <a:latin typeface="Symbol"/>
                <a:cs typeface="Symbol"/>
              </a:endParaRPr>
            </a:p>
          </p:txBody>
        </p:sp>
      </p:grpSp>
    </p:spTree>
    <p:extLst>
      <p:ext uri="{BB962C8B-B14F-4D97-AF65-F5344CB8AC3E}">
        <p14:creationId xmlns:p14="http://schemas.microsoft.com/office/powerpoint/2010/main" val="5864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堆排序</a:t>
            </a:r>
          </a:p>
        </p:txBody>
      </p:sp>
      <p:sp>
        <p:nvSpPr>
          <p:cNvPr id="3" name="内容占位符 2"/>
          <p:cNvSpPr>
            <a:spLocks noGrp="1"/>
          </p:cNvSpPr>
          <p:nvPr>
            <p:ph idx="1"/>
          </p:nvPr>
        </p:nvSpPr>
        <p:spPr/>
        <p:txBody>
          <a:bodyPr/>
          <a:lstStyle/>
          <a:p>
            <a:r>
              <a:rPr lang="zh-CN" altLang="en-US" dirty="0"/>
              <a:t>如何减少关键字之间的比较次数。若能利用每趟比较后的 结果，也就是在找出关键字值最小记录的同时，也找出关 键字值较小的记录，则可减少后面的选择中所用的比较</a:t>
            </a:r>
            <a:r>
              <a:rPr lang="zh-CN" altLang="en-US" dirty="0" smtClean="0"/>
              <a:t>次数</a:t>
            </a:r>
            <a:r>
              <a:rPr lang="zh-CN" altLang="en-US" dirty="0"/>
              <a:t>，从而提高整个排序过程的效率。</a:t>
            </a:r>
          </a:p>
        </p:txBody>
      </p:sp>
    </p:spTree>
    <p:extLst>
      <p:ext uri="{BB962C8B-B14F-4D97-AF65-F5344CB8AC3E}">
        <p14:creationId xmlns:p14="http://schemas.microsoft.com/office/powerpoint/2010/main" val="101158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583010" y="355726"/>
            <a:ext cx="304800" cy="248920"/>
          </a:xfrm>
          <a:custGeom>
            <a:avLst/>
            <a:gdLst/>
            <a:ahLst/>
            <a:cxnLst/>
            <a:rect l="l" t="t" r="r" b="b"/>
            <a:pathLst>
              <a:path w="304800" h="248920">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7" name="object 7"/>
          <p:cNvSpPr/>
          <p:nvPr/>
        </p:nvSpPr>
        <p:spPr>
          <a:xfrm>
            <a:off x="1049610" y="792352"/>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8" name="object 8"/>
          <p:cNvSpPr/>
          <p:nvPr/>
        </p:nvSpPr>
        <p:spPr>
          <a:xfrm>
            <a:off x="2116441" y="782447"/>
            <a:ext cx="304800" cy="248920"/>
          </a:xfrm>
          <a:custGeom>
            <a:avLst/>
            <a:gdLst/>
            <a:ahLst/>
            <a:cxnLst/>
            <a:rect l="l" t="t" r="r" b="b"/>
            <a:pathLst>
              <a:path w="304800" h="248919">
                <a:moveTo>
                  <a:pt x="152172" y="0"/>
                </a:moveTo>
                <a:lnTo>
                  <a:pt x="105654" y="5933"/>
                </a:lnTo>
                <a:lnTo>
                  <a:pt x="64866" y="22523"/>
                </a:lnTo>
                <a:lnTo>
                  <a:pt x="32120" y="47953"/>
                </a:lnTo>
                <a:lnTo>
                  <a:pt x="9727" y="80405"/>
                </a:lnTo>
                <a:lnTo>
                  <a:pt x="0" y="118064"/>
                </a:lnTo>
                <a:lnTo>
                  <a:pt x="765" y="132111"/>
                </a:lnTo>
                <a:lnTo>
                  <a:pt x="12123" y="170864"/>
                </a:lnTo>
                <a:lnTo>
                  <a:pt x="35374" y="203402"/>
                </a:lnTo>
                <a:lnTo>
                  <a:pt x="68336" y="228268"/>
                </a:lnTo>
                <a:lnTo>
                  <a:pt x="108827" y="244006"/>
                </a:lnTo>
                <a:lnTo>
                  <a:pt x="138926" y="248706"/>
                </a:lnTo>
                <a:lnTo>
                  <a:pt x="156558" y="248171"/>
                </a:lnTo>
                <a:lnTo>
                  <a:pt x="204877" y="239581"/>
                </a:lnTo>
                <a:lnTo>
                  <a:pt x="245238" y="221767"/>
                </a:lnTo>
                <a:lnTo>
                  <a:pt x="276233" y="196334"/>
                </a:lnTo>
                <a:lnTo>
                  <a:pt x="300556" y="153351"/>
                </a:lnTo>
                <a:lnTo>
                  <a:pt x="304492" y="129041"/>
                </a:lnTo>
                <a:lnTo>
                  <a:pt x="303697" y="115264"/>
                </a:lnTo>
                <a:lnTo>
                  <a:pt x="292220" y="77104"/>
                </a:lnTo>
                <a:lnTo>
                  <a:pt x="268761" y="44927"/>
                </a:lnTo>
                <a:lnTo>
                  <a:pt x="235449" y="20309"/>
                </a:lnTo>
                <a:lnTo>
                  <a:pt x="194413" y="4825"/>
                </a:lnTo>
                <a:lnTo>
                  <a:pt x="152172" y="0"/>
                </a:lnTo>
                <a:close/>
              </a:path>
            </a:pathLst>
          </a:custGeom>
          <a:ln w="28575">
            <a:solidFill>
              <a:srgbClr val="000000"/>
            </a:solidFill>
          </a:ln>
        </p:spPr>
        <p:txBody>
          <a:bodyPr wrap="square" lIns="0" tIns="0" rIns="0" bIns="0" rtlCol="0"/>
          <a:lstStyle/>
          <a:p>
            <a:endParaRPr/>
          </a:p>
        </p:txBody>
      </p:sp>
      <p:sp>
        <p:nvSpPr>
          <p:cNvPr id="9" name="object 9"/>
          <p:cNvSpPr/>
          <p:nvPr/>
        </p:nvSpPr>
        <p:spPr>
          <a:xfrm>
            <a:off x="7448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10" name="object 10"/>
          <p:cNvSpPr txBox="1"/>
          <p:nvPr/>
        </p:nvSpPr>
        <p:spPr>
          <a:xfrm>
            <a:off x="828681" y="129098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 name="object 11"/>
          <p:cNvSpPr/>
          <p:nvPr/>
        </p:nvSpPr>
        <p:spPr>
          <a:xfrm>
            <a:off x="1354410"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12" name="object 12"/>
          <p:cNvSpPr/>
          <p:nvPr/>
        </p:nvSpPr>
        <p:spPr>
          <a:xfrm>
            <a:off x="18116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13" name="object 13"/>
          <p:cNvSpPr/>
          <p:nvPr/>
        </p:nvSpPr>
        <p:spPr>
          <a:xfrm>
            <a:off x="2421210"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516181" y="1769998"/>
            <a:ext cx="304800" cy="247650"/>
          </a:xfrm>
          <a:custGeom>
            <a:avLst/>
            <a:gdLst/>
            <a:ahLst/>
            <a:cxnLst/>
            <a:rect l="l" t="t" r="r" b="b"/>
            <a:pathLst>
              <a:path w="304800" h="247650">
                <a:moveTo>
                  <a:pt x="152232" y="0"/>
                </a:moveTo>
                <a:lnTo>
                  <a:pt x="105498" y="5979"/>
                </a:lnTo>
                <a:lnTo>
                  <a:pt x="64562" y="22643"/>
                </a:lnTo>
                <a:lnTo>
                  <a:pt x="31769" y="48082"/>
                </a:lnTo>
                <a:lnTo>
                  <a:pt x="9466" y="80385"/>
                </a:lnTo>
                <a:lnTo>
                  <a:pt x="0" y="117642"/>
                </a:lnTo>
                <a:lnTo>
                  <a:pt x="782" y="131544"/>
                </a:lnTo>
                <a:lnTo>
                  <a:pt x="12248" y="169980"/>
                </a:lnTo>
                <a:lnTo>
                  <a:pt x="35676" y="202324"/>
                </a:lnTo>
                <a:lnTo>
                  <a:pt x="68863" y="227058"/>
                </a:lnTo>
                <a:lnTo>
                  <a:pt x="109604" y="242662"/>
                </a:lnTo>
                <a:lnTo>
                  <a:pt x="139872" y="247243"/>
                </a:lnTo>
                <a:lnTo>
                  <a:pt x="157412" y="246693"/>
                </a:lnTo>
                <a:lnTo>
                  <a:pt x="205531" y="238018"/>
                </a:lnTo>
                <a:lnTo>
                  <a:pt x="245763" y="220070"/>
                </a:lnTo>
                <a:lnTo>
                  <a:pt x="276653" y="194469"/>
                </a:lnTo>
                <a:lnTo>
                  <a:pt x="300788" y="151233"/>
                </a:lnTo>
                <a:lnTo>
                  <a:pt x="304577" y="126796"/>
                </a:lnTo>
                <a:lnTo>
                  <a:pt x="303766" y="113323"/>
                </a:lnTo>
                <a:lnTo>
                  <a:pt x="292115" y="75831"/>
                </a:lnTo>
                <a:lnTo>
                  <a:pt x="268329" y="44058"/>
                </a:lnTo>
                <a:lnTo>
                  <a:pt x="234585" y="19708"/>
                </a:lnTo>
                <a:lnTo>
                  <a:pt x="193057" y="4487"/>
                </a:lnTo>
                <a:lnTo>
                  <a:pt x="152232" y="0"/>
                </a:lnTo>
                <a:close/>
              </a:path>
            </a:pathLst>
          </a:custGeom>
          <a:ln w="28575">
            <a:solidFill>
              <a:srgbClr val="000000"/>
            </a:solidFill>
          </a:ln>
        </p:spPr>
        <p:txBody>
          <a:bodyPr wrap="square" lIns="0" tIns="0" rIns="0" bIns="0" rtlCol="0"/>
          <a:lstStyle/>
          <a:p>
            <a:endParaRPr/>
          </a:p>
        </p:txBody>
      </p:sp>
      <p:sp>
        <p:nvSpPr>
          <p:cNvPr id="15" name="object 15"/>
          <p:cNvSpPr/>
          <p:nvPr/>
        </p:nvSpPr>
        <p:spPr>
          <a:xfrm>
            <a:off x="897241" y="1760092"/>
            <a:ext cx="304800" cy="249554"/>
          </a:xfrm>
          <a:custGeom>
            <a:avLst/>
            <a:gdLst/>
            <a:ahLst/>
            <a:cxnLst/>
            <a:rect l="l" t="t" r="r" b="b"/>
            <a:pathLst>
              <a:path w="304800" h="249555">
                <a:moveTo>
                  <a:pt x="152172" y="0"/>
                </a:moveTo>
                <a:lnTo>
                  <a:pt x="105654" y="6002"/>
                </a:lnTo>
                <a:lnTo>
                  <a:pt x="64866" y="22733"/>
                </a:lnTo>
                <a:lnTo>
                  <a:pt x="32120" y="48276"/>
                </a:lnTo>
                <a:lnTo>
                  <a:pt x="9727" y="80715"/>
                </a:lnTo>
                <a:lnTo>
                  <a:pt x="0" y="118135"/>
                </a:lnTo>
                <a:lnTo>
                  <a:pt x="762" y="132147"/>
                </a:lnTo>
                <a:lnTo>
                  <a:pt x="12070" y="170907"/>
                </a:lnTo>
                <a:lnTo>
                  <a:pt x="35226" y="203577"/>
                </a:lnTo>
                <a:lnTo>
                  <a:pt x="68060" y="228645"/>
                </a:lnTo>
                <a:lnTo>
                  <a:pt x="108406" y="244598"/>
                </a:lnTo>
                <a:lnTo>
                  <a:pt x="138405" y="249424"/>
                </a:lnTo>
                <a:lnTo>
                  <a:pt x="156052" y="248893"/>
                </a:lnTo>
                <a:lnTo>
                  <a:pt x="204395" y="240287"/>
                </a:lnTo>
                <a:lnTo>
                  <a:pt x="244777" y="222443"/>
                </a:lnTo>
                <a:lnTo>
                  <a:pt x="275828" y="197002"/>
                </a:lnTo>
                <a:lnTo>
                  <a:pt x="300345" y="154107"/>
                </a:lnTo>
                <a:lnTo>
                  <a:pt x="304454" y="129908"/>
                </a:lnTo>
                <a:lnTo>
                  <a:pt x="303670" y="116143"/>
                </a:lnTo>
                <a:lnTo>
                  <a:pt x="292274" y="77926"/>
                </a:lnTo>
                <a:lnTo>
                  <a:pt x="268952" y="45587"/>
                </a:lnTo>
                <a:lnTo>
                  <a:pt x="235815" y="20745"/>
                </a:lnTo>
                <a:lnTo>
                  <a:pt x="194975" y="5021"/>
                </a:lnTo>
                <a:lnTo>
                  <a:pt x="152172"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1278241" y="1777619"/>
            <a:ext cx="304800" cy="248920"/>
          </a:xfrm>
          <a:custGeom>
            <a:avLst/>
            <a:gdLst/>
            <a:ahLst/>
            <a:cxnLst/>
            <a:rect l="l" t="t" r="r" b="b"/>
            <a:pathLst>
              <a:path w="304800" h="248919">
                <a:moveTo>
                  <a:pt x="152172" y="0"/>
                </a:moveTo>
                <a:lnTo>
                  <a:pt x="105654" y="6002"/>
                </a:lnTo>
                <a:lnTo>
                  <a:pt x="64866" y="22733"/>
                </a:lnTo>
                <a:lnTo>
                  <a:pt x="32120" y="48276"/>
                </a:lnTo>
                <a:lnTo>
                  <a:pt x="9727" y="80715"/>
                </a:lnTo>
                <a:lnTo>
                  <a:pt x="0" y="118135"/>
                </a:lnTo>
                <a:lnTo>
                  <a:pt x="766" y="132173"/>
                </a:lnTo>
                <a:lnTo>
                  <a:pt x="12128" y="170905"/>
                </a:lnTo>
                <a:lnTo>
                  <a:pt x="35389" y="203430"/>
                </a:lnTo>
                <a:lnTo>
                  <a:pt x="68365" y="228288"/>
                </a:lnTo>
                <a:lnTo>
                  <a:pt x="108871" y="244017"/>
                </a:lnTo>
                <a:lnTo>
                  <a:pt x="138980" y="248710"/>
                </a:lnTo>
                <a:lnTo>
                  <a:pt x="156606" y="248173"/>
                </a:lnTo>
                <a:lnTo>
                  <a:pt x="204913" y="239579"/>
                </a:lnTo>
                <a:lnTo>
                  <a:pt x="245266" y="221756"/>
                </a:lnTo>
                <a:lnTo>
                  <a:pt x="276255" y="196314"/>
                </a:lnTo>
                <a:lnTo>
                  <a:pt x="300566" y="153315"/>
                </a:lnTo>
                <a:lnTo>
                  <a:pt x="304493" y="128997"/>
                </a:lnTo>
                <a:lnTo>
                  <a:pt x="303698" y="115353"/>
                </a:lnTo>
                <a:lnTo>
                  <a:pt x="292217" y="77402"/>
                </a:lnTo>
                <a:lnTo>
                  <a:pt x="268751" y="45223"/>
                </a:lnTo>
                <a:lnTo>
                  <a:pt x="235431" y="20489"/>
                </a:lnTo>
                <a:lnTo>
                  <a:pt x="194384" y="4874"/>
                </a:lnTo>
                <a:lnTo>
                  <a:pt x="152172" y="0"/>
                </a:lnTo>
                <a:close/>
              </a:path>
            </a:pathLst>
          </a:custGeom>
          <a:ln w="28575">
            <a:solidFill>
              <a:srgbClr val="000000"/>
            </a:solidFill>
          </a:ln>
        </p:spPr>
        <p:txBody>
          <a:bodyPr wrap="square" lIns="0" tIns="0" rIns="0" bIns="0" rtlCol="0"/>
          <a:lstStyle/>
          <a:p>
            <a:endParaRPr/>
          </a:p>
        </p:txBody>
      </p:sp>
      <p:sp>
        <p:nvSpPr>
          <p:cNvPr id="17" name="object 17"/>
          <p:cNvSpPr txBox="1"/>
          <p:nvPr/>
        </p:nvSpPr>
        <p:spPr>
          <a:xfrm>
            <a:off x="1362081" y="1281844"/>
            <a:ext cx="685800" cy="783590"/>
          </a:xfrm>
          <a:prstGeom prst="rect">
            <a:avLst/>
          </a:prstGeom>
        </p:spPr>
        <p:txBody>
          <a:bodyPr vert="horz" wrap="square" lIns="0" tIns="0" rIns="0" bIns="0" rtlCol="0">
            <a:spAutoFit/>
          </a:bodyPr>
          <a:lstStyle/>
          <a:p>
            <a:pPr marL="88900">
              <a:lnSpc>
                <a:spcPct val="100000"/>
              </a:lnSpc>
              <a:tabLst>
                <a:tab pos="545465" algn="l"/>
              </a:tabLst>
            </a:pPr>
            <a:r>
              <a:rPr sz="3000" b="1" spc="-15" baseline="1388" dirty="0">
                <a:latin typeface="Times New Roman"/>
                <a:cs typeface="Times New Roman"/>
              </a:rPr>
              <a:t>5	</a:t>
            </a:r>
            <a:r>
              <a:rPr sz="2000" b="1" spc="-10" dirty="0">
                <a:latin typeface="Times New Roman"/>
                <a:cs typeface="Times New Roman"/>
              </a:rPr>
              <a:t>9</a:t>
            </a:r>
            <a:endParaRPr sz="2000">
              <a:latin typeface="Times New Roman"/>
              <a:cs typeface="Times New Roman"/>
            </a:endParaRPr>
          </a:p>
          <a:p>
            <a:pPr marL="12700">
              <a:lnSpc>
                <a:spcPct val="100000"/>
              </a:lnSpc>
              <a:spcBef>
                <a:spcPts val="1500"/>
              </a:spcBef>
            </a:pPr>
            <a:r>
              <a:rPr sz="2000" b="1" spc="-10" dirty="0">
                <a:latin typeface="Times New Roman"/>
                <a:cs typeface="Times New Roman"/>
              </a:rPr>
              <a:t>3</a:t>
            </a:r>
            <a:endParaRPr sz="2000">
              <a:latin typeface="Times New Roman"/>
              <a:cs typeface="Times New Roman"/>
            </a:endParaRPr>
          </a:p>
        </p:txBody>
      </p:sp>
      <p:sp>
        <p:nvSpPr>
          <p:cNvPr id="18" name="object 18"/>
          <p:cNvSpPr txBox="1"/>
          <p:nvPr/>
        </p:nvSpPr>
        <p:spPr>
          <a:xfrm>
            <a:off x="2505081" y="12818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9" name="object 19"/>
          <p:cNvSpPr txBox="1"/>
          <p:nvPr/>
        </p:nvSpPr>
        <p:spPr>
          <a:xfrm>
            <a:off x="600081" y="178019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20" name="object 20"/>
          <p:cNvSpPr txBox="1"/>
          <p:nvPr/>
        </p:nvSpPr>
        <p:spPr>
          <a:xfrm>
            <a:off x="981081" y="176952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1" name="object 21"/>
          <p:cNvSpPr/>
          <p:nvPr/>
        </p:nvSpPr>
        <p:spPr>
          <a:xfrm>
            <a:off x="1278013" y="604901"/>
            <a:ext cx="381000" cy="187960"/>
          </a:xfrm>
          <a:custGeom>
            <a:avLst/>
            <a:gdLst/>
            <a:ahLst/>
            <a:cxnLst/>
            <a:rect l="l" t="t" r="r" b="b"/>
            <a:pathLst>
              <a:path w="381000" h="187959">
                <a:moveTo>
                  <a:pt x="381000" y="0"/>
                </a:moveTo>
                <a:lnTo>
                  <a:pt x="0" y="187452"/>
                </a:lnTo>
              </a:path>
            </a:pathLst>
          </a:custGeom>
          <a:ln w="28575">
            <a:solidFill>
              <a:srgbClr val="000000"/>
            </a:solidFill>
          </a:ln>
        </p:spPr>
        <p:txBody>
          <a:bodyPr wrap="square" lIns="0" tIns="0" rIns="0" bIns="0" rtlCol="0"/>
          <a:lstStyle/>
          <a:p>
            <a:endParaRPr/>
          </a:p>
        </p:txBody>
      </p:sp>
      <p:sp>
        <p:nvSpPr>
          <p:cNvPr id="22" name="object 22"/>
          <p:cNvSpPr/>
          <p:nvPr/>
        </p:nvSpPr>
        <p:spPr>
          <a:xfrm>
            <a:off x="1811413" y="604901"/>
            <a:ext cx="381000" cy="187960"/>
          </a:xfrm>
          <a:custGeom>
            <a:avLst/>
            <a:gdLst/>
            <a:ahLst/>
            <a:cxnLst/>
            <a:rect l="l" t="t" r="r" b="b"/>
            <a:pathLst>
              <a:path w="381000" h="187959">
                <a:moveTo>
                  <a:pt x="0" y="0"/>
                </a:moveTo>
                <a:lnTo>
                  <a:pt x="381000" y="187451"/>
                </a:lnTo>
              </a:path>
            </a:pathLst>
          </a:custGeom>
          <a:ln w="28575">
            <a:solidFill>
              <a:srgbClr val="000000"/>
            </a:solidFill>
          </a:ln>
        </p:spPr>
        <p:txBody>
          <a:bodyPr wrap="square" lIns="0" tIns="0" rIns="0" bIns="0" rtlCol="0"/>
          <a:lstStyle/>
          <a:p>
            <a:endParaRPr/>
          </a:p>
        </p:txBody>
      </p:sp>
      <p:sp>
        <p:nvSpPr>
          <p:cNvPr id="23" name="object 23"/>
          <p:cNvSpPr/>
          <p:nvPr/>
        </p:nvSpPr>
        <p:spPr>
          <a:xfrm>
            <a:off x="973213" y="1041526"/>
            <a:ext cx="228600" cy="247650"/>
          </a:xfrm>
          <a:custGeom>
            <a:avLst/>
            <a:gdLst/>
            <a:ahLst/>
            <a:cxnLst/>
            <a:rect l="l" t="t" r="r" b="b"/>
            <a:pathLst>
              <a:path w="228600" h="247650">
                <a:moveTo>
                  <a:pt x="228600" y="0"/>
                </a:moveTo>
                <a:lnTo>
                  <a:pt x="0" y="247650"/>
                </a:lnTo>
              </a:path>
            </a:pathLst>
          </a:custGeom>
          <a:ln w="28575">
            <a:solidFill>
              <a:srgbClr val="000000"/>
            </a:solidFill>
          </a:ln>
        </p:spPr>
        <p:txBody>
          <a:bodyPr wrap="square" lIns="0" tIns="0" rIns="0" bIns="0" rtlCol="0"/>
          <a:lstStyle/>
          <a:p>
            <a:endParaRPr/>
          </a:p>
        </p:txBody>
      </p:sp>
      <p:sp>
        <p:nvSpPr>
          <p:cNvPr id="24" name="object 24"/>
          <p:cNvSpPr/>
          <p:nvPr/>
        </p:nvSpPr>
        <p:spPr>
          <a:xfrm>
            <a:off x="1201813" y="1041526"/>
            <a:ext cx="228600" cy="247650"/>
          </a:xfrm>
          <a:custGeom>
            <a:avLst/>
            <a:gdLst/>
            <a:ahLst/>
            <a:cxnLst/>
            <a:rect l="l" t="t" r="r" b="b"/>
            <a:pathLst>
              <a:path w="228600" h="247650">
                <a:moveTo>
                  <a:pt x="0" y="0"/>
                </a:moveTo>
                <a:lnTo>
                  <a:pt x="228600" y="247650"/>
                </a:lnTo>
              </a:path>
            </a:pathLst>
          </a:custGeom>
          <a:ln w="28575">
            <a:solidFill>
              <a:srgbClr val="000000"/>
            </a:solidFill>
          </a:ln>
        </p:spPr>
        <p:txBody>
          <a:bodyPr wrap="square" lIns="0" tIns="0" rIns="0" bIns="0" rtlCol="0"/>
          <a:lstStyle/>
          <a:p>
            <a:endParaRPr/>
          </a:p>
        </p:txBody>
      </p:sp>
      <p:sp>
        <p:nvSpPr>
          <p:cNvPr id="25" name="object 25"/>
          <p:cNvSpPr/>
          <p:nvPr/>
        </p:nvSpPr>
        <p:spPr>
          <a:xfrm>
            <a:off x="668413" y="1538351"/>
            <a:ext cx="228600" cy="249554"/>
          </a:xfrm>
          <a:custGeom>
            <a:avLst/>
            <a:gdLst/>
            <a:ahLst/>
            <a:cxnLst/>
            <a:rect l="l" t="t" r="r" b="b"/>
            <a:pathLst>
              <a:path w="228600" h="249555">
                <a:moveTo>
                  <a:pt x="228600" y="0"/>
                </a:moveTo>
                <a:lnTo>
                  <a:pt x="0" y="249174"/>
                </a:lnTo>
              </a:path>
            </a:pathLst>
          </a:custGeom>
          <a:ln w="28575">
            <a:solidFill>
              <a:srgbClr val="000000"/>
            </a:solidFill>
          </a:ln>
        </p:spPr>
        <p:txBody>
          <a:bodyPr wrap="square" lIns="0" tIns="0" rIns="0" bIns="0" rtlCol="0"/>
          <a:lstStyle/>
          <a:p>
            <a:endParaRPr/>
          </a:p>
        </p:txBody>
      </p:sp>
      <p:sp>
        <p:nvSpPr>
          <p:cNvPr id="26" name="object 26"/>
          <p:cNvSpPr/>
          <p:nvPr/>
        </p:nvSpPr>
        <p:spPr>
          <a:xfrm>
            <a:off x="922159" y="1538351"/>
            <a:ext cx="152400" cy="249554"/>
          </a:xfrm>
          <a:custGeom>
            <a:avLst/>
            <a:gdLst/>
            <a:ahLst/>
            <a:cxnLst/>
            <a:rect l="l" t="t" r="r" b="b"/>
            <a:pathLst>
              <a:path w="152400" h="249555">
                <a:moveTo>
                  <a:pt x="0" y="0"/>
                </a:moveTo>
                <a:lnTo>
                  <a:pt x="152400" y="249174"/>
                </a:lnTo>
              </a:path>
            </a:pathLst>
          </a:custGeom>
          <a:ln w="28575">
            <a:solidFill>
              <a:srgbClr val="000000"/>
            </a:solidFill>
          </a:ln>
        </p:spPr>
        <p:txBody>
          <a:bodyPr wrap="square" lIns="0" tIns="0" rIns="0" bIns="0" rtlCol="0"/>
          <a:lstStyle/>
          <a:p>
            <a:endParaRPr/>
          </a:p>
        </p:txBody>
      </p:sp>
      <p:sp>
        <p:nvSpPr>
          <p:cNvPr id="27" name="object 27"/>
          <p:cNvSpPr/>
          <p:nvPr/>
        </p:nvSpPr>
        <p:spPr>
          <a:xfrm>
            <a:off x="1430413" y="1528445"/>
            <a:ext cx="76200" cy="249554"/>
          </a:xfrm>
          <a:custGeom>
            <a:avLst/>
            <a:gdLst/>
            <a:ahLst/>
            <a:cxnLst/>
            <a:rect l="l" t="t" r="r" b="b"/>
            <a:pathLst>
              <a:path w="76200" h="249555">
                <a:moveTo>
                  <a:pt x="76200" y="0"/>
                </a:moveTo>
                <a:lnTo>
                  <a:pt x="0" y="249174"/>
                </a:lnTo>
              </a:path>
            </a:pathLst>
          </a:custGeom>
          <a:ln w="28575">
            <a:solidFill>
              <a:srgbClr val="000000"/>
            </a:solidFill>
          </a:ln>
        </p:spPr>
        <p:txBody>
          <a:bodyPr wrap="square" lIns="0" tIns="0" rIns="0" bIns="0" rtlCol="0"/>
          <a:lstStyle/>
          <a:p>
            <a:endParaRPr/>
          </a:p>
        </p:txBody>
      </p:sp>
      <p:sp>
        <p:nvSpPr>
          <p:cNvPr id="28" name="object 28"/>
          <p:cNvSpPr/>
          <p:nvPr/>
        </p:nvSpPr>
        <p:spPr>
          <a:xfrm>
            <a:off x="1963813" y="1041526"/>
            <a:ext cx="304800" cy="247650"/>
          </a:xfrm>
          <a:custGeom>
            <a:avLst/>
            <a:gdLst/>
            <a:ahLst/>
            <a:cxnLst/>
            <a:rect l="l" t="t" r="r" b="b"/>
            <a:pathLst>
              <a:path w="304800" h="247650">
                <a:moveTo>
                  <a:pt x="304800" y="0"/>
                </a:moveTo>
                <a:lnTo>
                  <a:pt x="0" y="247650"/>
                </a:lnTo>
              </a:path>
            </a:pathLst>
          </a:custGeom>
          <a:ln w="28575">
            <a:solidFill>
              <a:srgbClr val="000000"/>
            </a:solidFill>
          </a:ln>
        </p:spPr>
        <p:txBody>
          <a:bodyPr wrap="square" lIns="0" tIns="0" rIns="0" bIns="0" rtlCol="0"/>
          <a:lstStyle/>
          <a:p>
            <a:endParaRPr/>
          </a:p>
        </p:txBody>
      </p:sp>
      <p:sp>
        <p:nvSpPr>
          <p:cNvPr id="29" name="object 29"/>
          <p:cNvSpPr/>
          <p:nvPr/>
        </p:nvSpPr>
        <p:spPr>
          <a:xfrm>
            <a:off x="2293759" y="1041526"/>
            <a:ext cx="304800" cy="247650"/>
          </a:xfrm>
          <a:custGeom>
            <a:avLst/>
            <a:gdLst/>
            <a:ahLst/>
            <a:cxnLst/>
            <a:rect l="l" t="t" r="r" b="b"/>
            <a:pathLst>
              <a:path w="304800" h="247650">
                <a:moveTo>
                  <a:pt x="0" y="0"/>
                </a:moveTo>
                <a:lnTo>
                  <a:pt x="304800" y="247650"/>
                </a:lnTo>
              </a:path>
            </a:pathLst>
          </a:custGeom>
          <a:ln w="28575">
            <a:solidFill>
              <a:srgbClr val="000000"/>
            </a:solidFill>
          </a:ln>
        </p:spPr>
        <p:txBody>
          <a:bodyPr wrap="square" lIns="0" tIns="0" rIns="0" bIns="0" rtlCol="0"/>
          <a:lstStyle/>
          <a:p>
            <a:endParaRPr/>
          </a:p>
        </p:txBody>
      </p:sp>
      <p:sp>
        <p:nvSpPr>
          <p:cNvPr id="30" name="object 30"/>
          <p:cNvSpPr/>
          <p:nvPr/>
        </p:nvSpPr>
        <p:spPr>
          <a:xfrm>
            <a:off x="4554810" y="355726"/>
            <a:ext cx="304800" cy="248920"/>
          </a:xfrm>
          <a:custGeom>
            <a:avLst/>
            <a:gdLst/>
            <a:ahLst/>
            <a:cxnLst/>
            <a:rect l="l" t="t" r="r" b="b"/>
            <a:pathLst>
              <a:path w="304800" h="248920">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1" name="object 31"/>
          <p:cNvSpPr/>
          <p:nvPr/>
        </p:nvSpPr>
        <p:spPr>
          <a:xfrm>
            <a:off x="4021410" y="792352"/>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2" name="object 32"/>
          <p:cNvSpPr/>
          <p:nvPr/>
        </p:nvSpPr>
        <p:spPr>
          <a:xfrm>
            <a:off x="5088241" y="782447"/>
            <a:ext cx="304800" cy="248920"/>
          </a:xfrm>
          <a:custGeom>
            <a:avLst/>
            <a:gdLst/>
            <a:ahLst/>
            <a:cxnLst/>
            <a:rect l="l" t="t" r="r" b="b"/>
            <a:pathLst>
              <a:path w="304800" h="248919">
                <a:moveTo>
                  <a:pt x="152172" y="0"/>
                </a:moveTo>
                <a:lnTo>
                  <a:pt x="105654" y="5933"/>
                </a:lnTo>
                <a:lnTo>
                  <a:pt x="64866" y="22523"/>
                </a:lnTo>
                <a:lnTo>
                  <a:pt x="32120" y="47953"/>
                </a:lnTo>
                <a:lnTo>
                  <a:pt x="9727" y="80405"/>
                </a:lnTo>
                <a:lnTo>
                  <a:pt x="0" y="118064"/>
                </a:lnTo>
                <a:lnTo>
                  <a:pt x="765" y="132111"/>
                </a:lnTo>
                <a:lnTo>
                  <a:pt x="12123" y="170864"/>
                </a:lnTo>
                <a:lnTo>
                  <a:pt x="35374" y="203402"/>
                </a:lnTo>
                <a:lnTo>
                  <a:pt x="68336" y="228268"/>
                </a:lnTo>
                <a:lnTo>
                  <a:pt x="108827" y="244006"/>
                </a:lnTo>
                <a:lnTo>
                  <a:pt x="138926" y="248706"/>
                </a:lnTo>
                <a:lnTo>
                  <a:pt x="156558" y="248171"/>
                </a:lnTo>
                <a:lnTo>
                  <a:pt x="204877" y="239581"/>
                </a:lnTo>
                <a:lnTo>
                  <a:pt x="245238" y="221767"/>
                </a:lnTo>
                <a:lnTo>
                  <a:pt x="276233" y="196334"/>
                </a:lnTo>
                <a:lnTo>
                  <a:pt x="300556" y="153351"/>
                </a:lnTo>
                <a:lnTo>
                  <a:pt x="304492" y="129041"/>
                </a:lnTo>
                <a:lnTo>
                  <a:pt x="303697" y="115264"/>
                </a:lnTo>
                <a:lnTo>
                  <a:pt x="292220" y="77104"/>
                </a:lnTo>
                <a:lnTo>
                  <a:pt x="268761" y="44927"/>
                </a:lnTo>
                <a:lnTo>
                  <a:pt x="235449" y="20309"/>
                </a:lnTo>
                <a:lnTo>
                  <a:pt x="194413" y="4825"/>
                </a:lnTo>
                <a:lnTo>
                  <a:pt x="152172" y="0"/>
                </a:lnTo>
                <a:close/>
              </a:path>
            </a:pathLst>
          </a:custGeom>
          <a:ln w="28575">
            <a:solidFill>
              <a:srgbClr val="000000"/>
            </a:solidFill>
          </a:ln>
        </p:spPr>
        <p:txBody>
          <a:bodyPr wrap="square" lIns="0" tIns="0" rIns="0" bIns="0" rtlCol="0"/>
          <a:lstStyle/>
          <a:p>
            <a:endParaRPr/>
          </a:p>
        </p:txBody>
      </p:sp>
      <p:sp>
        <p:nvSpPr>
          <p:cNvPr id="33" name="object 33"/>
          <p:cNvSpPr/>
          <p:nvPr/>
        </p:nvSpPr>
        <p:spPr>
          <a:xfrm>
            <a:off x="37166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34" name="object 34"/>
          <p:cNvSpPr txBox="1"/>
          <p:nvPr/>
        </p:nvSpPr>
        <p:spPr>
          <a:xfrm>
            <a:off x="3819531" y="1352304"/>
            <a:ext cx="114300" cy="203200"/>
          </a:xfrm>
          <a:prstGeom prst="rect">
            <a:avLst/>
          </a:prstGeom>
        </p:spPr>
        <p:txBody>
          <a:bodyPr vert="horz" wrap="square" lIns="0" tIns="0" rIns="0" bIns="0" rtlCol="0">
            <a:spAutoFit/>
          </a:bodyPr>
          <a:lstStyle/>
          <a:p>
            <a:pPr marL="12700">
              <a:lnSpc>
                <a:spcPct val="100000"/>
              </a:lnSpc>
            </a:pPr>
            <a:r>
              <a:rPr sz="1400" b="1" spc="-10" dirty="0">
                <a:latin typeface="Times New Roman"/>
                <a:cs typeface="Times New Roman"/>
              </a:rPr>
              <a:t>1</a:t>
            </a:r>
            <a:endParaRPr sz="1400">
              <a:latin typeface="Times New Roman"/>
              <a:cs typeface="Times New Roman"/>
            </a:endParaRPr>
          </a:p>
        </p:txBody>
      </p:sp>
      <p:sp>
        <p:nvSpPr>
          <p:cNvPr id="35" name="object 35"/>
          <p:cNvSpPr/>
          <p:nvPr/>
        </p:nvSpPr>
        <p:spPr>
          <a:xfrm>
            <a:off x="4326210"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6" name="object 36"/>
          <p:cNvSpPr/>
          <p:nvPr/>
        </p:nvSpPr>
        <p:spPr>
          <a:xfrm>
            <a:off x="4783410" y="1280795"/>
            <a:ext cx="304800" cy="247650"/>
          </a:xfrm>
          <a:custGeom>
            <a:avLst/>
            <a:gdLst/>
            <a:ahLst/>
            <a:cxnLst/>
            <a:rect l="l" t="t" r="r" b="b"/>
            <a:pathLst>
              <a:path w="304800" h="247650">
                <a:moveTo>
                  <a:pt x="152203" y="0"/>
                </a:moveTo>
                <a:lnTo>
                  <a:pt x="105577" y="5956"/>
                </a:lnTo>
                <a:lnTo>
                  <a:pt x="64715" y="22583"/>
                </a:lnTo>
                <a:lnTo>
                  <a:pt x="31945" y="48018"/>
                </a:lnTo>
                <a:lnTo>
                  <a:pt x="9597" y="80397"/>
                </a:lnTo>
                <a:lnTo>
                  <a:pt x="0" y="117857"/>
                </a:lnTo>
                <a:lnTo>
                  <a:pt x="778" y="131857"/>
                </a:lnTo>
                <a:lnTo>
                  <a:pt x="12245" y="170421"/>
                </a:lnTo>
                <a:lnTo>
                  <a:pt x="35692" y="202715"/>
                </a:lnTo>
                <a:lnTo>
                  <a:pt x="68909" y="227303"/>
                </a:lnTo>
                <a:lnTo>
                  <a:pt x="109687" y="242749"/>
                </a:lnTo>
                <a:lnTo>
                  <a:pt x="139981" y="247257"/>
                </a:lnTo>
                <a:lnTo>
                  <a:pt x="157546" y="246710"/>
                </a:lnTo>
                <a:lnTo>
                  <a:pt x="205727" y="238090"/>
                </a:lnTo>
                <a:lnTo>
                  <a:pt x="245994" y="220231"/>
                </a:lnTo>
                <a:lnTo>
                  <a:pt x="276872" y="194711"/>
                </a:lnTo>
                <a:lnTo>
                  <a:pt x="300890" y="151492"/>
                </a:lnTo>
                <a:lnTo>
                  <a:pt x="304565" y="126993"/>
                </a:lnTo>
                <a:lnTo>
                  <a:pt x="303752" y="113493"/>
                </a:lnTo>
                <a:lnTo>
                  <a:pt x="292106" y="75939"/>
                </a:lnTo>
                <a:lnTo>
                  <a:pt x="268342" y="44129"/>
                </a:lnTo>
                <a:lnTo>
                  <a:pt x="234629" y="19755"/>
                </a:lnTo>
                <a:lnTo>
                  <a:pt x="193139" y="4513"/>
                </a:lnTo>
                <a:lnTo>
                  <a:pt x="152203" y="0"/>
                </a:lnTo>
                <a:close/>
              </a:path>
            </a:pathLst>
          </a:custGeom>
          <a:ln w="28575">
            <a:solidFill>
              <a:srgbClr val="000000"/>
            </a:solidFill>
          </a:ln>
        </p:spPr>
        <p:txBody>
          <a:bodyPr wrap="square" lIns="0" tIns="0" rIns="0" bIns="0" rtlCol="0"/>
          <a:lstStyle/>
          <a:p>
            <a:endParaRPr/>
          </a:p>
        </p:txBody>
      </p:sp>
      <p:sp>
        <p:nvSpPr>
          <p:cNvPr id="37" name="object 37"/>
          <p:cNvSpPr txBox="1"/>
          <p:nvPr/>
        </p:nvSpPr>
        <p:spPr>
          <a:xfrm>
            <a:off x="4410081" y="1281844"/>
            <a:ext cx="609600" cy="288290"/>
          </a:xfrm>
          <a:prstGeom prst="rect">
            <a:avLst/>
          </a:prstGeom>
        </p:spPr>
        <p:txBody>
          <a:bodyPr vert="horz" wrap="square" lIns="0" tIns="0" rIns="0" bIns="0" rtlCol="0">
            <a:spAutoFit/>
          </a:bodyPr>
          <a:lstStyle/>
          <a:p>
            <a:pPr marL="12700">
              <a:lnSpc>
                <a:spcPct val="100000"/>
              </a:lnSpc>
              <a:tabLst>
                <a:tab pos="469265" algn="l"/>
              </a:tabLst>
            </a:pPr>
            <a:r>
              <a:rPr sz="3000" b="1" spc="-15" baseline="1388" dirty="0">
                <a:latin typeface="Times New Roman"/>
                <a:cs typeface="Times New Roman"/>
              </a:rPr>
              <a:t>3	</a:t>
            </a:r>
            <a:r>
              <a:rPr sz="2000" b="1" spc="-10" dirty="0">
                <a:latin typeface="Times New Roman"/>
                <a:cs typeface="Times New Roman"/>
              </a:rPr>
              <a:t>9</a:t>
            </a:r>
            <a:endParaRPr sz="2000">
              <a:latin typeface="Times New Roman"/>
              <a:cs typeface="Times New Roman"/>
            </a:endParaRPr>
          </a:p>
        </p:txBody>
      </p:sp>
      <p:sp>
        <p:nvSpPr>
          <p:cNvPr id="38" name="object 38"/>
          <p:cNvSpPr/>
          <p:nvPr/>
        </p:nvSpPr>
        <p:spPr>
          <a:xfrm>
            <a:off x="5392997" y="1271651"/>
            <a:ext cx="304800" cy="248920"/>
          </a:xfrm>
          <a:custGeom>
            <a:avLst/>
            <a:gdLst/>
            <a:ahLst/>
            <a:cxnLst/>
            <a:rect l="l" t="t" r="r" b="b"/>
            <a:pathLst>
              <a:path w="304800" h="248919">
                <a:moveTo>
                  <a:pt x="152203" y="0"/>
                </a:moveTo>
                <a:lnTo>
                  <a:pt x="105577" y="5956"/>
                </a:lnTo>
                <a:lnTo>
                  <a:pt x="64715" y="22583"/>
                </a:lnTo>
                <a:lnTo>
                  <a:pt x="31945" y="48018"/>
                </a:lnTo>
                <a:lnTo>
                  <a:pt x="9597" y="80397"/>
                </a:lnTo>
                <a:lnTo>
                  <a:pt x="0" y="117857"/>
                </a:lnTo>
                <a:lnTo>
                  <a:pt x="770" y="131933"/>
                </a:lnTo>
                <a:lnTo>
                  <a:pt x="12128" y="170751"/>
                </a:lnTo>
                <a:lnTo>
                  <a:pt x="35363" y="203329"/>
                </a:lnTo>
                <a:lnTo>
                  <a:pt x="68297" y="228220"/>
                </a:lnTo>
                <a:lnTo>
                  <a:pt x="108754" y="243979"/>
                </a:lnTo>
                <a:lnTo>
                  <a:pt x="138828" y="248697"/>
                </a:lnTo>
                <a:lnTo>
                  <a:pt x="156435" y="248166"/>
                </a:lnTo>
                <a:lnTo>
                  <a:pt x="204690" y="239615"/>
                </a:lnTo>
                <a:lnTo>
                  <a:pt x="245016" y="221844"/>
                </a:lnTo>
                <a:lnTo>
                  <a:pt x="276021" y="196421"/>
                </a:lnTo>
                <a:lnTo>
                  <a:pt x="300455" y="153323"/>
                </a:lnTo>
                <a:lnTo>
                  <a:pt x="304500" y="128875"/>
                </a:lnTo>
                <a:lnTo>
                  <a:pt x="303708" y="115121"/>
                </a:lnTo>
                <a:lnTo>
                  <a:pt x="292231" y="77014"/>
                </a:lnTo>
                <a:lnTo>
                  <a:pt x="268758" y="44869"/>
                </a:lnTo>
                <a:lnTo>
                  <a:pt x="235423" y="20270"/>
                </a:lnTo>
                <a:lnTo>
                  <a:pt x="194358" y="4803"/>
                </a:lnTo>
                <a:lnTo>
                  <a:pt x="152203" y="0"/>
                </a:lnTo>
                <a:close/>
              </a:path>
            </a:pathLst>
          </a:custGeom>
          <a:ln w="28575">
            <a:solidFill>
              <a:srgbClr val="000000"/>
            </a:solidFill>
          </a:ln>
        </p:spPr>
        <p:txBody>
          <a:bodyPr wrap="square" lIns="0" tIns="0" rIns="0" bIns="0" rtlCol="0"/>
          <a:lstStyle/>
          <a:p>
            <a:endParaRPr/>
          </a:p>
        </p:txBody>
      </p:sp>
      <p:sp>
        <p:nvSpPr>
          <p:cNvPr id="39" name="object 39"/>
          <p:cNvSpPr txBox="1"/>
          <p:nvPr/>
        </p:nvSpPr>
        <p:spPr>
          <a:xfrm>
            <a:off x="5476881" y="12818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40" name="object 40"/>
          <p:cNvSpPr/>
          <p:nvPr/>
        </p:nvSpPr>
        <p:spPr>
          <a:xfrm>
            <a:off x="3487981" y="1769998"/>
            <a:ext cx="304800" cy="247650"/>
          </a:xfrm>
          <a:custGeom>
            <a:avLst/>
            <a:gdLst/>
            <a:ahLst/>
            <a:cxnLst/>
            <a:rect l="l" t="t" r="r" b="b"/>
            <a:pathLst>
              <a:path w="304800" h="247650">
                <a:moveTo>
                  <a:pt x="152232" y="0"/>
                </a:moveTo>
                <a:lnTo>
                  <a:pt x="105498" y="5979"/>
                </a:lnTo>
                <a:lnTo>
                  <a:pt x="64562" y="22643"/>
                </a:lnTo>
                <a:lnTo>
                  <a:pt x="31769" y="48082"/>
                </a:lnTo>
                <a:lnTo>
                  <a:pt x="9466" y="80385"/>
                </a:lnTo>
                <a:lnTo>
                  <a:pt x="0" y="117642"/>
                </a:lnTo>
                <a:lnTo>
                  <a:pt x="782" y="131544"/>
                </a:lnTo>
                <a:lnTo>
                  <a:pt x="12248" y="169980"/>
                </a:lnTo>
                <a:lnTo>
                  <a:pt x="35676" y="202324"/>
                </a:lnTo>
                <a:lnTo>
                  <a:pt x="68863" y="227058"/>
                </a:lnTo>
                <a:lnTo>
                  <a:pt x="109604" y="242662"/>
                </a:lnTo>
                <a:lnTo>
                  <a:pt x="139872" y="247243"/>
                </a:lnTo>
                <a:lnTo>
                  <a:pt x="157412" y="246693"/>
                </a:lnTo>
                <a:lnTo>
                  <a:pt x="205531" y="238018"/>
                </a:lnTo>
                <a:lnTo>
                  <a:pt x="245763" y="220070"/>
                </a:lnTo>
                <a:lnTo>
                  <a:pt x="276653" y="194469"/>
                </a:lnTo>
                <a:lnTo>
                  <a:pt x="300788" y="151233"/>
                </a:lnTo>
                <a:lnTo>
                  <a:pt x="304577" y="126796"/>
                </a:lnTo>
                <a:lnTo>
                  <a:pt x="303766" y="113323"/>
                </a:lnTo>
                <a:lnTo>
                  <a:pt x="292115" y="75831"/>
                </a:lnTo>
                <a:lnTo>
                  <a:pt x="268329" y="44058"/>
                </a:lnTo>
                <a:lnTo>
                  <a:pt x="234585" y="19708"/>
                </a:lnTo>
                <a:lnTo>
                  <a:pt x="193057" y="4487"/>
                </a:lnTo>
                <a:lnTo>
                  <a:pt x="152232" y="0"/>
                </a:lnTo>
                <a:close/>
              </a:path>
            </a:pathLst>
          </a:custGeom>
          <a:ln w="28575">
            <a:solidFill>
              <a:srgbClr val="000000"/>
            </a:solidFill>
          </a:ln>
        </p:spPr>
        <p:txBody>
          <a:bodyPr wrap="square" lIns="0" tIns="0" rIns="0" bIns="0" rtlCol="0"/>
          <a:lstStyle/>
          <a:p>
            <a:endParaRPr/>
          </a:p>
        </p:txBody>
      </p:sp>
      <p:sp>
        <p:nvSpPr>
          <p:cNvPr id="41" name="object 41"/>
          <p:cNvSpPr/>
          <p:nvPr/>
        </p:nvSpPr>
        <p:spPr>
          <a:xfrm>
            <a:off x="3869041" y="1760092"/>
            <a:ext cx="304800" cy="249554"/>
          </a:xfrm>
          <a:custGeom>
            <a:avLst/>
            <a:gdLst/>
            <a:ahLst/>
            <a:cxnLst/>
            <a:rect l="l" t="t" r="r" b="b"/>
            <a:pathLst>
              <a:path w="304800" h="249555">
                <a:moveTo>
                  <a:pt x="152172" y="0"/>
                </a:moveTo>
                <a:lnTo>
                  <a:pt x="105654" y="6002"/>
                </a:lnTo>
                <a:lnTo>
                  <a:pt x="64866" y="22733"/>
                </a:lnTo>
                <a:lnTo>
                  <a:pt x="32120" y="48276"/>
                </a:lnTo>
                <a:lnTo>
                  <a:pt x="9727" y="80715"/>
                </a:lnTo>
                <a:lnTo>
                  <a:pt x="0" y="118135"/>
                </a:lnTo>
                <a:lnTo>
                  <a:pt x="762" y="132147"/>
                </a:lnTo>
                <a:lnTo>
                  <a:pt x="12070" y="170907"/>
                </a:lnTo>
                <a:lnTo>
                  <a:pt x="35226" y="203577"/>
                </a:lnTo>
                <a:lnTo>
                  <a:pt x="68060" y="228645"/>
                </a:lnTo>
                <a:lnTo>
                  <a:pt x="108406" y="244598"/>
                </a:lnTo>
                <a:lnTo>
                  <a:pt x="138405" y="249424"/>
                </a:lnTo>
                <a:lnTo>
                  <a:pt x="156052" y="248893"/>
                </a:lnTo>
                <a:lnTo>
                  <a:pt x="204395" y="240287"/>
                </a:lnTo>
                <a:lnTo>
                  <a:pt x="244777" y="222443"/>
                </a:lnTo>
                <a:lnTo>
                  <a:pt x="275828" y="197002"/>
                </a:lnTo>
                <a:lnTo>
                  <a:pt x="300345" y="154107"/>
                </a:lnTo>
                <a:lnTo>
                  <a:pt x="304454" y="129908"/>
                </a:lnTo>
                <a:lnTo>
                  <a:pt x="303670" y="116143"/>
                </a:lnTo>
                <a:lnTo>
                  <a:pt x="292274" y="77926"/>
                </a:lnTo>
                <a:lnTo>
                  <a:pt x="268952" y="45587"/>
                </a:lnTo>
                <a:lnTo>
                  <a:pt x="235815" y="20745"/>
                </a:lnTo>
                <a:lnTo>
                  <a:pt x="194975" y="5021"/>
                </a:lnTo>
                <a:lnTo>
                  <a:pt x="152172" y="0"/>
                </a:lnTo>
                <a:close/>
              </a:path>
            </a:pathLst>
          </a:custGeom>
          <a:ln w="28575">
            <a:solidFill>
              <a:srgbClr val="000000"/>
            </a:solidFill>
          </a:ln>
        </p:spPr>
        <p:txBody>
          <a:bodyPr wrap="square" lIns="0" tIns="0" rIns="0" bIns="0" rtlCol="0"/>
          <a:lstStyle/>
          <a:p>
            <a:endParaRPr/>
          </a:p>
        </p:txBody>
      </p:sp>
      <p:sp>
        <p:nvSpPr>
          <p:cNvPr id="42" name="object 42"/>
          <p:cNvSpPr/>
          <p:nvPr/>
        </p:nvSpPr>
        <p:spPr>
          <a:xfrm>
            <a:off x="4250041" y="1777619"/>
            <a:ext cx="304800" cy="248920"/>
          </a:xfrm>
          <a:custGeom>
            <a:avLst/>
            <a:gdLst/>
            <a:ahLst/>
            <a:cxnLst/>
            <a:rect l="l" t="t" r="r" b="b"/>
            <a:pathLst>
              <a:path w="304800" h="248919">
                <a:moveTo>
                  <a:pt x="152172" y="0"/>
                </a:moveTo>
                <a:lnTo>
                  <a:pt x="105654" y="6002"/>
                </a:lnTo>
                <a:lnTo>
                  <a:pt x="64866" y="22733"/>
                </a:lnTo>
                <a:lnTo>
                  <a:pt x="32120" y="48276"/>
                </a:lnTo>
                <a:lnTo>
                  <a:pt x="9727" y="80715"/>
                </a:lnTo>
                <a:lnTo>
                  <a:pt x="0" y="118135"/>
                </a:lnTo>
                <a:lnTo>
                  <a:pt x="766" y="132173"/>
                </a:lnTo>
                <a:lnTo>
                  <a:pt x="12128" y="170905"/>
                </a:lnTo>
                <a:lnTo>
                  <a:pt x="35389" y="203430"/>
                </a:lnTo>
                <a:lnTo>
                  <a:pt x="68365" y="228288"/>
                </a:lnTo>
                <a:lnTo>
                  <a:pt x="108871" y="244017"/>
                </a:lnTo>
                <a:lnTo>
                  <a:pt x="138980" y="248710"/>
                </a:lnTo>
                <a:lnTo>
                  <a:pt x="156606" y="248173"/>
                </a:lnTo>
                <a:lnTo>
                  <a:pt x="204913" y="239579"/>
                </a:lnTo>
                <a:lnTo>
                  <a:pt x="245266" y="221756"/>
                </a:lnTo>
                <a:lnTo>
                  <a:pt x="276255" y="196314"/>
                </a:lnTo>
                <a:lnTo>
                  <a:pt x="300566" y="153315"/>
                </a:lnTo>
                <a:lnTo>
                  <a:pt x="304493" y="128997"/>
                </a:lnTo>
                <a:lnTo>
                  <a:pt x="303698" y="115353"/>
                </a:lnTo>
                <a:lnTo>
                  <a:pt x="292217" y="77402"/>
                </a:lnTo>
                <a:lnTo>
                  <a:pt x="268751" y="45223"/>
                </a:lnTo>
                <a:lnTo>
                  <a:pt x="235431" y="20489"/>
                </a:lnTo>
                <a:lnTo>
                  <a:pt x="194384" y="4874"/>
                </a:lnTo>
                <a:lnTo>
                  <a:pt x="152172" y="0"/>
                </a:lnTo>
                <a:close/>
              </a:path>
            </a:pathLst>
          </a:custGeom>
          <a:ln w="28575">
            <a:solidFill>
              <a:srgbClr val="000000"/>
            </a:solidFill>
          </a:ln>
        </p:spPr>
        <p:txBody>
          <a:bodyPr wrap="square" lIns="0" tIns="0" rIns="0" bIns="0" rtlCol="0"/>
          <a:lstStyle/>
          <a:p>
            <a:endParaRPr/>
          </a:p>
        </p:txBody>
      </p:sp>
      <p:sp>
        <p:nvSpPr>
          <p:cNvPr id="43" name="object 43"/>
          <p:cNvSpPr/>
          <p:nvPr/>
        </p:nvSpPr>
        <p:spPr>
          <a:xfrm>
            <a:off x="4249813" y="604901"/>
            <a:ext cx="381000" cy="187960"/>
          </a:xfrm>
          <a:custGeom>
            <a:avLst/>
            <a:gdLst/>
            <a:ahLst/>
            <a:cxnLst/>
            <a:rect l="l" t="t" r="r" b="b"/>
            <a:pathLst>
              <a:path w="381000" h="187959">
                <a:moveTo>
                  <a:pt x="381000" y="0"/>
                </a:moveTo>
                <a:lnTo>
                  <a:pt x="0" y="187452"/>
                </a:lnTo>
              </a:path>
            </a:pathLst>
          </a:custGeom>
          <a:ln w="28575">
            <a:solidFill>
              <a:srgbClr val="000000"/>
            </a:solidFill>
          </a:ln>
        </p:spPr>
        <p:txBody>
          <a:bodyPr wrap="square" lIns="0" tIns="0" rIns="0" bIns="0" rtlCol="0"/>
          <a:lstStyle/>
          <a:p>
            <a:endParaRPr/>
          </a:p>
        </p:txBody>
      </p:sp>
      <p:sp>
        <p:nvSpPr>
          <p:cNvPr id="44" name="object 44"/>
          <p:cNvSpPr/>
          <p:nvPr/>
        </p:nvSpPr>
        <p:spPr>
          <a:xfrm>
            <a:off x="4783213" y="604901"/>
            <a:ext cx="381000" cy="187960"/>
          </a:xfrm>
          <a:custGeom>
            <a:avLst/>
            <a:gdLst/>
            <a:ahLst/>
            <a:cxnLst/>
            <a:rect l="l" t="t" r="r" b="b"/>
            <a:pathLst>
              <a:path w="381000" h="187959">
                <a:moveTo>
                  <a:pt x="0" y="0"/>
                </a:moveTo>
                <a:lnTo>
                  <a:pt x="381000" y="187451"/>
                </a:lnTo>
              </a:path>
            </a:pathLst>
          </a:custGeom>
          <a:ln w="28575">
            <a:solidFill>
              <a:srgbClr val="000000"/>
            </a:solidFill>
          </a:ln>
        </p:spPr>
        <p:txBody>
          <a:bodyPr wrap="square" lIns="0" tIns="0" rIns="0" bIns="0" rtlCol="0"/>
          <a:lstStyle/>
          <a:p>
            <a:endParaRPr/>
          </a:p>
        </p:txBody>
      </p:sp>
      <p:sp>
        <p:nvSpPr>
          <p:cNvPr id="45" name="object 45"/>
          <p:cNvSpPr/>
          <p:nvPr/>
        </p:nvSpPr>
        <p:spPr>
          <a:xfrm>
            <a:off x="3945013" y="1041526"/>
            <a:ext cx="228600" cy="247650"/>
          </a:xfrm>
          <a:custGeom>
            <a:avLst/>
            <a:gdLst/>
            <a:ahLst/>
            <a:cxnLst/>
            <a:rect l="l" t="t" r="r" b="b"/>
            <a:pathLst>
              <a:path w="228600" h="247650">
                <a:moveTo>
                  <a:pt x="228600" y="0"/>
                </a:moveTo>
                <a:lnTo>
                  <a:pt x="0" y="247650"/>
                </a:lnTo>
              </a:path>
            </a:pathLst>
          </a:custGeom>
          <a:ln w="28575">
            <a:solidFill>
              <a:srgbClr val="000000"/>
            </a:solidFill>
          </a:ln>
        </p:spPr>
        <p:txBody>
          <a:bodyPr wrap="square" lIns="0" tIns="0" rIns="0" bIns="0" rtlCol="0"/>
          <a:lstStyle/>
          <a:p>
            <a:endParaRPr/>
          </a:p>
        </p:txBody>
      </p:sp>
      <p:sp>
        <p:nvSpPr>
          <p:cNvPr id="46" name="object 46"/>
          <p:cNvSpPr/>
          <p:nvPr/>
        </p:nvSpPr>
        <p:spPr>
          <a:xfrm>
            <a:off x="4173613" y="1041526"/>
            <a:ext cx="228600" cy="247650"/>
          </a:xfrm>
          <a:custGeom>
            <a:avLst/>
            <a:gdLst/>
            <a:ahLst/>
            <a:cxnLst/>
            <a:rect l="l" t="t" r="r" b="b"/>
            <a:pathLst>
              <a:path w="228600" h="247650">
                <a:moveTo>
                  <a:pt x="0" y="0"/>
                </a:moveTo>
                <a:lnTo>
                  <a:pt x="228600" y="247650"/>
                </a:lnTo>
              </a:path>
            </a:pathLst>
          </a:custGeom>
          <a:ln w="28575">
            <a:solidFill>
              <a:srgbClr val="000000"/>
            </a:solidFill>
          </a:ln>
        </p:spPr>
        <p:txBody>
          <a:bodyPr wrap="square" lIns="0" tIns="0" rIns="0" bIns="0" rtlCol="0"/>
          <a:lstStyle/>
          <a:p>
            <a:endParaRPr/>
          </a:p>
        </p:txBody>
      </p:sp>
      <p:sp>
        <p:nvSpPr>
          <p:cNvPr id="47" name="object 47"/>
          <p:cNvSpPr/>
          <p:nvPr/>
        </p:nvSpPr>
        <p:spPr>
          <a:xfrm>
            <a:off x="3640213" y="1538351"/>
            <a:ext cx="228600" cy="249554"/>
          </a:xfrm>
          <a:custGeom>
            <a:avLst/>
            <a:gdLst/>
            <a:ahLst/>
            <a:cxnLst/>
            <a:rect l="l" t="t" r="r" b="b"/>
            <a:pathLst>
              <a:path w="228600" h="249555">
                <a:moveTo>
                  <a:pt x="228600" y="0"/>
                </a:moveTo>
                <a:lnTo>
                  <a:pt x="0" y="249174"/>
                </a:lnTo>
              </a:path>
            </a:pathLst>
          </a:custGeom>
          <a:ln w="28575">
            <a:solidFill>
              <a:srgbClr val="000000"/>
            </a:solidFill>
          </a:ln>
        </p:spPr>
        <p:txBody>
          <a:bodyPr wrap="square" lIns="0" tIns="0" rIns="0" bIns="0" rtlCol="0"/>
          <a:lstStyle/>
          <a:p>
            <a:endParaRPr/>
          </a:p>
        </p:txBody>
      </p:sp>
      <p:sp>
        <p:nvSpPr>
          <p:cNvPr id="48" name="object 48"/>
          <p:cNvSpPr/>
          <p:nvPr/>
        </p:nvSpPr>
        <p:spPr>
          <a:xfrm>
            <a:off x="3893959" y="1538351"/>
            <a:ext cx="152400" cy="249554"/>
          </a:xfrm>
          <a:custGeom>
            <a:avLst/>
            <a:gdLst/>
            <a:ahLst/>
            <a:cxnLst/>
            <a:rect l="l" t="t" r="r" b="b"/>
            <a:pathLst>
              <a:path w="152400" h="249555">
                <a:moveTo>
                  <a:pt x="0" y="0"/>
                </a:moveTo>
                <a:lnTo>
                  <a:pt x="152400" y="249174"/>
                </a:lnTo>
              </a:path>
            </a:pathLst>
          </a:custGeom>
          <a:ln w="28575">
            <a:solidFill>
              <a:srgbClr val="000000"/>
            </a:solidFill>
          </a:ln>
        </p:spPr>
        <p:txBody>
          <a:bodyPr wrap="square" lIns="0" tIns="0" rIns="0" bIns="0" rtlCol="0"/>
          <a:lstStyle/>
          <a:p>
            <a:endParaRPr/>
          </a:p>
        </p:txBody>
      </p:sp>
      <p:sp>
        <p:nvSpPr>
          <p:cNvPr id="49" name="object 49"/>
          <p:cNvSpPr/>
          <p:nvPr/>
        </p:nvSpPr>
        <p:spPr>
          <a:xfrm>
            <a:off x="4402213" y="1528445"/>
            <a:ext cx="76200" cy="249554"/>
          </a:xfrm>
          <a:custGeom>
            <a:avLst/>
            <a:gdLst/>
            <a:ahLst/>
            <a:cxnLst/>
            <a:rect l="l" t="t" r="r" b="b"/>
            <a:pathLst>
              <a:path w="76200" h="249555">
                <a:moveTo>
                  <a:pt x="76200" y="0"/>
                </a:moveTo>
                <a:lnTo>
                  <a:pt x="0" y="249174"/>
                </a:lnTo>
              </a:path>
            </a:pathLst>
          </a:custGeom>
          <a:ln w="28575">
            <a:solidFill>
              <a:srgbClr val="000000"/>
            </a:solidFill>
          </a:ln>
        </p:spPr>
        <p:txBody>
          <a:bodyPr wrap="square" lIns="0" tIns="0" rIns="0" bIns="0" rtlCol="0"/>
          <a:lstStyle/>
          <a:p>
            <a:endParaRPr/>
          </a:p>
        </p:txBody>
      </p:sp>
      <p:sp>
        <p:nvSpPr>
          <p:cNvPr id="50" name="object 50"/>
          <p:cNvSpPr/>
          <p:nvPr/>
        </p:nvSpPr>
        <p:spPr>
          <a:xfrm>
            <a:off x="4935613" y="1041526"/>
            <a:ext cx="304800" cy="247650"/>
          </a:xfrm>
          <a:custGeom>
            <a:avLst/>
            <a:gdLst/>
            <a:ahLst/>
            <a:cxnLst/>
            <a:rect l="l" t="t" r="r" b="b"/>
            <a:pathLst>
              <a:path w="304800" h="247650">
                <a:moveTo>
                  <a:pt x="304800" y="0"/>
                </a:moveTo>
                <a:lnTo>
                  <a:pt x="0" y="247650"/>
                </a:lnTo>
              </a:path>
            </a:pathLst>
          </a:custGeom>
          <a:ln w="28575">
            <a:solidFill>
              <a:srgbClr val="000000"/>
            </a:solidFill>
          </a:ln>
        </p:spPr>
        <p:txBody>
          <a:bodyPr wrap="square" lIns="0" tIns="0" rIns="0" bIns="0" rtlCol="0"/>
          <a:lstStyle/>
          <a:p>
            <a:endParaRPr/>
          </a:p>
        </p:txBody>
      </p:sp>
      <p:sp>
        <p:nvSpPr>
          <p:cNvPr id="51" name="object 51"/>
          <p:cNvSpPr/>
          <p:nvPr/>
        </p:nvSpPr>
        <p:spPr>
          <a:xfrm>
            <a:off x="5265559" y="1041526"/>
            <a:ext cx="304800" cy="247650"/>
          </a:xfrm>
          <a:custGeom>
            <a:avLst/>
            <a:gdLst/>
            <a:ahLst/>
            <a:cxnLst/>
            <a:rect l="l" t="t" r="r" b="b"/>
            <a:pathLst>
              <a:path w="304800" h="247650">
                <a:moveTo>
                  <a:pt x="0" y="0"/>
                </a:moveTo>
                <a:lnTo>
                  <a:pt x="304800" y="247650"/>
                </a:lnTo>
              </a:path>
            </a:pathLst>
          </a:custGeom>
          <a:ln w="28575">
            <a:solidFill>
              <a:srgbClr val="000000"/>
            </a:solidFill>
          </a:ln>
        </p:spPr>
        <p:txBody>
          <a:bodyPr wrap="square" lIns="0" tIns="0" rIns="0" bIns="0" rtlCol="0"/>
          <a:lstStyle/>
          <a:p>
            <a:endParaRPr/>
          </a:p>
        </p:txBody>
      </p:sp>
      <p:sp>
        <p:nvSpPr>
          <p:cNvPr id="52" name="object 52"/>
          <p:cNvSpPr/>
          <p:nvPr/>
        </p:nvSpPr>
        <p:spPr>
          <a:xfrm>
            <a:off x="1246009" y="1187069"/>
            <a:ext cx="457200" cy="367665"/>
          </a:xfrm>
          <a:custGeom>
            <a:avLst/>
            <a:gdLst/>
            <a:ahLst/>
            <a:cxnLst/>
            <a:rect l="l" t="t" r="r" b="b"/>
            <a:pathLst>
              <a:path w="457200" h="367665">
                <a:moveTo>
                  <a:pt x="0" y="332232"/>
                </a:moveTo>
                <a:lnTo>
                  <a:pt x="4405" y="277749"/>
                </a:lnTo>
                <a:lnTo>
                  <a:pt x="14118" y="226283"/>
                </a:lnTo>
                <a:lnTo>
                  <a:pt x="28687" y="178475"/>
                </a:lnTo>
                <a:lnTo>
                  <a:pt x="47658" y="134965"/>
                </a:lnTo>
                <a:lnTo>
                  <a:pt x="70580" y="96393"/>
                </a:lnTo>
                <a:lnTo>
                  <a:pt x="96999" y="63398"/>
                </a:lnTo>
                <a:lnTo>
                  <a:pt x="126463" y="36621"/>
                </a:lnTo>
                <a:lnTo>
                  <a:pt x="175379" y="9515"/>
                </a:lnTo>
                <a:lnTo>
                  <a:pt x="228600" y="0"/>
                </a:lnTo>
                <a:lnTo>
                  <a:pt x="247381" y="1151"/>
                </a:lnTo>
                <a:lnTo>
                  <a:pt x="300947" y="17702"/>
                </a:lnTo>
                <a:lnTo>
                  <a:pt x="333760" y="38761"/>
                </a:lnTo>
                <a:lnTo>
                  <a:pt x="363711" y="67007"/>
                </a:lnTo>
                <a:lnTo>
                  <a:pt x="390334" y="101727"/>
                </a:lnTo>
                <a:lnTo>
                  <a:pt x="413162" y="142207"/>
                </a:lnTo>
                <a:lnTo>
                  <a:pt x="431729" y="187735"/>
                </a:lnTo>
                <a:lnTo>
                  <a:pt x="445568" y="237597"/>
                </a:lnTo>
                <a:lnTo>
                  <a:pt x="454214" y="291080"/>
                </a:lnTo>
                <a:lnTo>
                  <a:pt x="457200" y="347472"/>
                </a:lnTo>
                <a:lnTo>
                  <a:pt x="457200" y="353568"/>
                </a:lnTo>
                <a:lnTo>
                  <a:pt x="457200" y="360426"/>
                </a:lnTo>
                <a:lnTo>
                  <a:pt x="457200" y="367284"/>
                </a:lnTo>
              </a:path>
            </a:pathLst>
          </a:custGeom>
          <a:ln w="28575">
            <a:solidFill>
              <a:srgbClr val="FF0000"/>
            </a:solidFill>
            <a:prstDash val="dash"/>
          </a:ln>
        </p:spPr>
        <p:txBody>
          <a:bodyPr wrap="square" lIns="0" tIns="0" rIns="0" bIns="0" rtlCol="0"/>
          <a:lstStyle/>
          <a:p>
            <a:endParaRPr/>
          </a:p>
        </p:txBody>
      </p:sp>
      <p:sp>
        <p:nvSpPr>
          <p:cNvPr id="53" name="object 53"/>
          <p:cNvSpPr/>
          <p:nvPr/>
        </p:nvSpPr>
        <p:spPr>
          <a:xfrm>
            <a:off x="1246009" y="1498727"/>
            <a:ext cx="0" cy="563245"/>
          </a:xfrm>
          <a:custGeom>
            <a:avLst/>
            <a:gdLst/>
            <a:ahLst/>
            <a:cxnLst/>
            <a:rect l="l" t="t" r="r" b="b"/>
            <a:pathLst>
              <a:path h="563244">
                <a:moveTo>
                  <a:pt x="0" y="0"/>
                </a:moveTo>
                <a:lnTo>
                  <a:pt x="0" y="563118"/>
                </a:lnTo>
              </a:path>
            </a:pathLst>
          </a:custGeom>
          <a:ln w="28575">
            <a:solidFill>
              <a:srgbClr val="FF0000"/>
            </a:solidFill>
            <a:prstDash val="dash"/>
          </a:ln>
        </p:spPr>
        <p:txBody>
          <a:bodyPr wrap="square" lIns="0" tIns="0" rIns="0" bIns="0" rtlCol="0"/>
          <a:lstStyle/>
          <a:p>
            <a:endParaRPr/>
          </a:p>
        </p:txBody>
      </p:sp>
      <p:sp>
        <p:nvSpPr>
          <p:cNvPr id="54" name="object 54"/>
          <p:cNvSpPr/>
          <p:nvPr/>
        </p:nvSpPr>
        <p:spPr>
          <a:xfrm>
            <a:off x="1703209" y="1560449"/>
            <a:ext cx="0" cy="440055"/>
          </a:xfrm>
          <a:custGeom>
            <a:avLst/>
            <a:gdLst/>
            <a:ahLst/>
            <a:cxnLst/>
            <a:rect l="l" t="t" r="r" b="b"/>
            <a:pathLst>
              <a:path h="440055">
                <a:moveTo>
                  <a:pt x="0" y="0"/>
                </a:moveTo>
                <a:lnTo>
                  <a:pt x="0" y="439673"/>
                </a:lnTo>
              </a:path>
            </a:pathLst>
          </a:custGeom>
          <a:ln w="28575">
            <a:solidFill>
              <a:srgbClr val="FF0000"/>
            </a:solidFill>
            <a:prstDash val="dash"/>
          </a:ln>
        </p:spPr>
        <p:txBody>
          <a:bodyPr wrap="square" lIns="0" tIns="0" rIns="0" bIns="0" rtlCol="0"/>
          <a:lstStyle/>
          <a:p>
            <a:endParaRPr/>
          </a:p>
        </p:txBody>
      </p:sp>
      <p:sp>
        <p:nvSpPr>
          <p:cNvPr id="55" name="object 55"/>
          <p:cNvSpPr/>
          <p:nvPr/>
        </p:nvSpPr>
        <p:spPr>
          <a:xfrm>
            <a:off x="7404688" y="355726"/>
            <a:ext cx="304800" cy="248920"/>
          </a:xfrm>
          <a:custGeom>
            <a:avLst/>
            <a:gdLst/>
            <a:ahLst/>
            <a:cxnLst/>
            <a:rect l="l" t="t" r="r" b="b"/>
            <a:pathLst>
              <a:path w="304800" h="248920">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56" name="object 56"/>
          <p:cNvSpPr/>
          <p:nvPr/>
        </p:nvSpPr>
        <p:spPr>
          <a:xfrm>
            <a:off x="6871288" y="792352"/>
            <a:ext cx="304800" cy="248920"/>
          </a:xfrm>
          <a:custGeom>
            <a:avLst/>
            <a:gdLst/>
            <a:ahLst/>
            <a:cxnLst/>
            <a:rect l="l" t="t" r="r" b="b"/>
            <a:pathLst>
              <a:path w="304800" h="248919">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57" name="object 57"/>
          <p:cNvSpPr/>
          <p:nvPr/>
        </p:nvSpPr>
        <p:spPr>
          <a:xfrm>
            <a:off x="7938119" y="782447"/>
            <a:ext cx="304800" cy="248920"/>
          </a:xfrm>
          <a:custGeom>
            <a:avLst/>
            <a:gdLst/>
            <a:ahLst/>
            <a:cxnLst/>
            <a:rect l="l" t="t" r="r" b="b"/>
            <a:pathLst>
              <a:path w="304800" h="248919">
                <a:moveTo>
                  <a:pt x="152174" y="0"/>
                </a:moveTo>
                <a:lnTo>
                  <a:pt x="105369" y="5933"/>
                </a:lnTo>
                <a:lnTo>
                  <a:pt x="64536" y="22523"/>
                </a:lnTo>
                <a:lnTo>
                  <a:pt x="31888" y="47953"/>
                </a:lnTo>
                <a:lnTo>
                  <a:pt x="9638" y="80405"/>
                </a:lnTo>
                <a:lnTo>
                  <a:pt x="0" y="118064"/>
                </a:lnTo>
                <a:lnTo>
                  <a:pt x="757" y="132111"/>
                </a:lnTo>
                <a:lnTo>
                  <a:pt x="12016" y="170864"/>
                </a:lnTo>
                <a:lnTo>
                  <a:pt x="35127" y="203403"/>
                </a:lnTo>
                <a:lnTo>
                  <a:pt x="68004" y="228269"/>
                </a:lnTo>
                <a:lnTo>
                  <a:pt x="108555" y="244006"/>
                </a:lnTo>
                <a:lnTo>
                  <a:pt x="138822" y="248706"/>
                </a:lnTo>
                <a:lnTo>
                  <a:pt x="156341" y="248171"/>
                </a:lnTo>
                <a:lnTo>
                  <a:pt x="204490" y="239588"/>
                </a:lnTo>
                <a:lnTo>
                  <a:pt x="244866" y="221788"/>
                </a:lnTo>
                <a:lnTo>
                  <a:pt x="275983" y="196374"/>
                </a:lnTo>
                <a:lnTo>
                  <a:pt x="300498" y="153419"/>
                </a:lnTo>
                <a:lnTo>
                  <a:pt x="304490" y="129124"/>
                </a:lnTo>
                <a:lnTo>
                  <a:pt x="303688" y="115335"/>
                </a:lnTo>
                <a:lnTo>
                  <a:pt x="292117" y="77151"/>
                </a:lnTo>
                <a:lnTo>
                  <a:pt x="268531" y="44960"/>
                </a:lnTo>
                <a:lnTo>
                  <a:pt x="235150" y="20332"/>
                </a:lnTo>
                <a:lnTo>
                  <a:pt x="194198" y="4838"/>
                </a:lnTo>
                <a:lnTo>
                  <a:pt x="152174" y="0"/>
                </a:lnTo>
                <a:close/>
              </a:path>
            </a:pathLst>
          </a:custGeom>
          <a:ln w="28575">
            <a:solidFill>
              <a:srgbClr val="000000"/>
            </a:solidFill>
          </a:ln>
        </p:spPr>
        <p:txBody>
          <a:bodyPr wrap="square" lIns="0" tIns="0" rIns="0" bIns="0" rtlCol="0"/>
          <a:lstStyle/>
          <a:p>
            <a:endParaRPr/>
          </a:p>
        </p:txBody>
      </p:sp>
      <p:sp>
        <p:nvSpPr>
          <p:cNvPr id="58" name="object 58"/>
          <p:cNvSpPr/>
          <p:nvPr/>
        </p:nvSpPr>
        <p:spPr>
          <a:xfrm>
            <a:off x="6566488" y="1280795"/>
            <a:ext cx="304800" cy="247650"/>
          </a:xfrm>
          <a:custGeom>
            <a:avLst/>
            <a:gdLst/>
            <a:ahLst/>
            <a:cxnLst/>
            <a:rect l="l" t="t" r="r" b="b"/>
            <a:pathLst>
              <a:path w="304800" h="247650">
                <a:moveTo>
                  <a:pt x="152205" y="0"/>
                </a:moveTo>
                <a:lnTo>
                  <a:pt x="105291" y="5956"/>
                </a:lnTo>
                <a:lnTo>
                  <a:pt x="64385" y="22583"/>
                </a:lnTo>
                <a:lnTo>
                  <a:pt x="31714" y="48018"/>
                </a:lnTo>
                <a:lnTo>
                  <a:pt x="9509" y="80397"/>
                </a:lnTo>
                <a:lnTo>
                  <a:pt x="0" y="117857"/>
                </a:lnTo>
                <a:lnTo>
                  <a:pt x="769" y="131857"/>
                </a:lnTo>
                <a:lnTo>
                  <a:pt x="12136" y="170421"/>
                </a:lnTo>
                <a:lnTo>
                  <a:pt x="35444" y="202715"/>
                </a:lnTo>
                <a:lnTo>
                  <a:pt x="68576" y="227303"/>
                </a:lnTo>
                <a:lnTo>
                  <a:pt x="109418" y="242749"/>
                </a:lnTo>
                <a:lnTo>
                  <a:pt x="139884" y="247257"/>
                </a:lnTo>
                <a:lnTo>
                  <a:pt x="157335" y="246710"/>
                </a:lnTo>
                <a:lnTo>
                  <a:pt x="205344" y="238097"/>
                </a:lnTo>
                <a:lnTo>
                  <a:pt x="245626" y="220251"/>
                </a:lnTo>
                <a:lnTo>
                  <a:pt x="276628" y="194748"/>
                </a:lnTo>
                <a:lnTo>
                  <a:pt x="300837" y="151555"/>
                </a:lnTo>
                <a:lnTo>
                  <a:pt x="304565" y="127071"/>
                </a:lnTo>
                <a:lnTo>
                  <a:pt x="303744" y="113560"/>
                </a:lnTo>
                <a:lnTo>
                  <a:pt x="292002" y="75984"/>
                </a:lnTo>
                <a:lnTo>
                  <a:pt x="268108" y="44159"/>
                </a:lnTo>
                <a:lnTo>
                  <a:pt x="234327" y="19776"/>
                </a:lnTo>
                <a:lnTo>
                  <a:pt x="192926" y="4525"/>
                </a:lnTo>
                <a:lnTo>
                  <a:pt x="152205" y="0"/>
                </a:lnTo>
                <a:close/>
              </a:path>
            </a:pathLst>
          </a:custGeom>
          <a:ln w="28575">
            <a:solidFill>
              <a:srgbClr val="000000"/>
            </a:solidFill>
          </a:ln>
        </p:spPr>
        <p:txBody>
          <a:bodyPr wrap="square" lIns="0" tIns="0" rIns="0" bIns="0" rtlCol="0"/>
          <a:lstStyle/>
          <a:p>
            <a:endParaRPr/>
          </a:p>
        </p:txBody>
      </p:sp>
      <p:sp>
        <p:nvSpPr>
          <p:cNvPr id="59" name="object 59"/>
          <p:cNvSpPr txBox="1"/>
          <p:nvPr/>
        </p:nvSpPr>
        <p:spPr>
          <a:xfrm>
            <a:off x="6650361" y="129098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60" name="object 60"/>
          <p:cNvSpPr/>
          <p:nvPr/>
        </p:nvSpPr>
        <p:spPr>
          <a:xfrm>
            <a:off x="7176088" y="1271651"/>
            <a:ext cx="304800" cy="248920"/>
          </a:xfrm>
          <a:custGeom>
            <a:avLst/>
            <a:gdLst/>
            <a:ahLst/>
            <a:cxnLst/>
            <a:rect l="l" t="t" r="r" b="b"/>
            <a:pathLst>
              <a:path w="304800" h="248919">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61" name="object 61"/>
          <p:cNvSpPr/>
          <p:nvPr/>
        </p:nvSpPr>
        <p:spPr>
          <a:xfrm>
            <a:off x="7633288" y="1280795"/>
            <a:ext cx="304800" cy="247650"/>
          </a:xfrm>
          <a:custGeom>
            <a:avLst/>
            <a:gdLst/>
            <a:ahLst/>
            <a:cxnLst/>
            <a:rect l="l" t="t" r="r" b="b"/>
            <a:pathLst>
              <a:path w="304800" h="247650">
                <a:moveTo>
                  <a:pt x="152205" y="0"/>
                </a:moveTo>
                <a:lnTo>
                  <a:pt x="105291" y="5956"/>
                </a:lnTo>
                <a:lnTo>
                  <a:pt x="64385" y="22583"/>
                </a:lnTo>
                <a:lnTo>
                  <a:pt x="31714" y="48018"/>
                </a:lnTo>
                <a:lnTo>
                  <a:pt x="9509" y="80397"/>
                </a:lnTo>
                <a:lnTo>
                  <a:pt x="0" y="117857"/>
                </a:lnTo>
                <a:lnTo>
                  <a:pt x="769" y="131857"/>
                </a:lnTo>
                <a:lnTo>
                  <a:pt x="12136" y="170421"/>
                </a:lnTo>
                <a:lnTo>
                  <a:pt x="35444" y="202715"/>
                </a:lnTo>
                <a:lnTo>
                  <a:pt x="68576" y="227303"/>
                </a:lnTo>
                <a:lnTo>
                  <a:pt x="109418" y="242749"/>
                </a:lnTo>
                <a:lnTo>
                  <a:pt x="139884" y="247257"/>
                </a:lnTo>
                <a:lnTo>
                  <a:pt x="157335" y="246710"/>
                </a:lnTo>
                <a:lnTo>
                  <a:pt x="205344" y="238097"/>
                </a:lnTo>
                <a:lnTo>
                  <a:pt x="245626" y="220251"/>
                </a:lnTo>
                <a:lnTo>
                  <a:pt x="276628" y="194748"/>
                </a:lnTo>
                <a:lnTo>
                  <a:pt x="300837" y="151555"/>
                </a:lnTo>
                <a:lnTo>
                  <a:pt x="304565" y="127071"/>
                </a:lnTo>
                <a:lnTo>
                  <a:pt x="303744" y="113560"/>
                </a:lnTo>
                <a:lnTo>
                  <a:pt x="292002" y="75984"/>
                </a:lnTo>
                <a:lnTo>
                  <a:pt x="268108" y="44159"/>
                </a:lnTo>
                <a:lnTo>
                  <a:pt x="234327" y="19776"/>
                </a:lnTo>
                <a:lnTo>
                  <a:pt x="192926" y="4525"/>
                </a:lnTo>
                <a:lnTo>
                  <a:pt x="152205" y="0"/>
                </a:lnTo>
                <a:close/>
              </a:path>
            </a:pathLst>
          </a:custGeom>
          <a:ln w="28575">
            <a:solidFill>
              <a:srgbClr val="000000"/>
            </a:solidFill>
          </a:ln>
        </p:spPr>
        <p:txBody>
          <a:bodyPr wrap="square" lIns="0" tIns="0" rIns="0" bIns="0" rtlCol="0"/>
          <a:lstStyle/>
          <a:p>
            <a:endParaRPr/>
          </a:p>
        </p:txBody>
      </p:sp>
      <p:sp>
        <p:nvSpPr>
          <p:cNvPr id="62" name="object 62"/>
          <p:cNvSpPr txBox="1"/>
          <p:nvPr/>
        </p:nvSpPr>
        <p:spPr>
          <a:xfrm>
            <a:off x="7259961" y="1281844"/>
            <a:ext cx="609600" cy="288290"/>
          </a:xfrm>
          <a:prstGeom prst="rect">
            <a:avLst/>
          </a:prstGeom>
        </p:spPr>
        <p:txBody>
          <a:bodyPr vert="horz" wrap="square" lIns="0" tIns="0" rIns="0" bIns="0" rtlCol="0">
            <a:spAutoFit/>
          </a:bodyPr>
          <a:lstStyle/>
          <a:p>
            <a:pPr marL="12700">
              <a:lnSpc>
                <a:spcPct val="100000"/>
              </a:lnSpc>
              <a:tabLst>
                <a:tab pos="469265" algn="l"/>
              </a:tabLst>
            </a:pPr>
            <a:r>
              <a:rPr sz="3000" b="1" spc="-15" baseline="1388" dirty="0">
                <a:latin typeface="Times New Roman"/>
                <a:cs typeface="Times New Roman"/>
              </a:rPr>
              <a:t>3	</a:t>
            </a:r>
            <a:r>
              <a:rPr sz="2000" b="1" spc="-10" dirty="0">
                <a:latin typeface="Times New Roman"/>
                <a:cs typeface="Times New Roman"/>
              </a:rPr>
              <a:t>9</a:t>
            </a:r>
            <a:endParaRPr sz="2000">
              <a:latin typeface="Times New Roman"/>
              <a:cs typeface="Times New Roman"/>
            </a:endParaRPr>
          </a:p>
        </p:txBody>
      </p:sp>
      <p:sp>
        <p:nvSpPr>
          <p:cNvPr id="63" name="object 63"/>
          <p:cNvSpPr/>
          <p:nvPr/>
        </p:nvSpPr>
        <p:spPr>
          <a:xfrm>
            <a:off x="8242888" y="1271651"/>
            <a:ext cx="304800" cy="248920"/>
          </a:xfrm>
          <a:custGeom>
            <a:avLst/>
            <a:gdLst/>
            <a:ahLst/>
            <a:cxnLst/>
            <a:rect l="l" t="t" r="r" b="b"/>
            <a:pathLst>
              <a:path w="304800" h="248919">
                <a:moveTo>
                  <a:pt x="152205" y="0"/>
                </a:moveTo>
                <a:lnTo>
                  <a:pt x="105291" y="5956"/>
                </a:lnTo>
                <a:lnTo>
                  <a:pt x="64385" y="22583"/>
                </a:lnTo>
                <a:lnTo>
                  <a:pt x="31714" y="48018"/>
                </a:lnTo>
                <a:lnTo>
                  <a:pt x="9509" y="80397"/>
                </a:lnTo>
                <a:lnTo>
                  <a:pt x="0" y="117857"/>
                </a:lnTo>
                <a:lnTo>
                  <a:pt x="762" y="131933"/>
                </a:lnTo>
                <a:lnTo>
                  <a:pt x="12021" y="170751"/>
                </a:lnTo>
                <a:lnTo>
                  <a:pt x="35116" y="203329"/>
                </a:lnTo>
                <a:lnTo>
                  <a:pt x="67964" y="228221"/>
                </a:lnTo>
                <a:lnTo>
                  <a:pt x="108481" y="243979"/>
                </a:lnTo>
                <a:lnTo>
                  <a:pt x="138722" y="248697"/>
                </a:lnTo>
                <a:lnTo>
                  <a:pt x="156217" y="248166"/>
                </a:lnTo>
                <a:lnTo>
                  <a:pt x="204302" y="239622"/>
                </a:lnTo>
                <a:lnTo>
                  <a:pt x="244643" y="221866"/>
                </a:lnTo>
                <a:lnTo>
                  <a:pt x="275769" y="196460"/>
                </a:lnTo>
                <a:lnTo>
                  <a:pt x="300396" y="153392"/>
                </a:lnTo>
                <a:lnTo>
                  <a:pt x="304497" y="128959"/>
                </a:lnTo>
                <a:lnTo>
                  <a:pt x="303698" y="115194"/>
                </a:lnTo>
                <a:lnTo>
                  <a:pt x="292128" y="77062"/>
                </a:lnTo>
                <a:lnTo>
                  <a:pt x="268527" y="44902"/>
                </a:lnTo>
                <a:lnTo>
                  <a:pt x="235124" y="20294"/>
                </a:lnTo>
                <a:lnTo>
                  <a:pt x="194144" y="4817"/>
                </a:lnTo>
                <a:lnTo>
                  <a:pt x="152205" y="0"/>
                </a:lnTo>
                <a:close/>
              </a:path>
            </a:pathLst>
          </a:custGeom>
          <a:ln w="28575">
            <a:solidFill>
              <a:srgbClr val="000000"/>
            </a:solidFill>
          </a:ln>
        </p:spPr>
        <p:txBody>
          <a:bodyPr wrap="square" lIns="0" tIns="0" rIns="0" bIns="0" rtlCol="0"/>
          <a:lstStyle/>
          <a:p>
            <a:endParaRPr/>
          </a:p>
        </p:txBody>
      </p:sp>
      <p:sp>
        <p:nvSpPr>
          <p:cNvPr id="64" name="object 64"/>
          <p:cNvSpPr txBox="1"/>
          <p:nvPr/>
        </p:nvSpPr>
        <p:spPr>
          <a:xfrm>
            <a:off x="8326761" y="12818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65" name="object 65"/>
          <p:cNvSpPr/>
          <p:nvPr/>
        </p:nvSpPr>
        <p:spPr>
          <a:xfrm>
            <a:off x="6337859" y="1769998"/>
            <a:ext cx="304800" cy="247650"/>
          </a:xfrm>
          <a:custGeom>
            <a:avLst/>
            <a:gdLst/>
            <a:ahLst/>
            <a:cxnLst/>
            <a:rect l="l" t="t" r="r" b="b"/>
            <a:pathLst>
              <a:path w="304800" h="247650">
                <a:moveTo>
                  <a:pt x="152233" y="0"/>
                </a:moveTo>
                <a:lnTo>
                  <a:pt x="105212" y="5979"/>
                </a:lnTo>
                <a:lnTo>
                  <a:pt x="64231" y="22643"/>
                </a:lnTo>
                <a:lnTo>
                  <a:pt x="31539" y="48082"/>
                </a:lnTo>
                <a:lnTo>
                  <a:pt x="9380" y="80385"/>
                </a:lnTo>
                <a:lnTo>
                  <a:pt x="0" y="117642"/>
                </a:lnTo>
                <a:lnTo>
                  <a:pt x="774" y="131545"/>
                </a:lnTo>
                <a:lnTo>
                  <a:pt x="12139" y="169980"/>
                </a:lnTo>
                <a:lnTo>
                  <a:pt x="35428" y="202325"/>
                </a:lnTo>
                <a:lnTo>
                  <a:pt x="68530" y="227059"/>
                </a:lnTo>
                <a:lnTo>
                  <a:pt x="109334" y="242663"/>
                </a:lnTo>
                <a:lnTo>
                  <a:pt x="139773" y="247243"/>
                </a:lnTo>
                <a:lnTo>
                  <a:pt x="157200" y="246693"/>
                </a:lnTo>
                <a:lnTo>
                  <a:pt x="205147" y="238025"/>
                </a:lnTo>
                <a:lnTo>
                  <a:pt x="245394" y="220090"/>
                </a:lnTo>
                <a:lnTo>
                  <a:pt x="276407" y="194506"/>
                </a:lnTo>
                <a:lnTo>
                  <a:pt x="300733" y="151297"/>
                </a:lnTo>
                <a:lnTo>
                  <a:pt x="304576" y="126874"/>
                </a:lnTo>
                <a:lnTo>
                  <a:pt x="303757" y="113391"/>
                </a:lnTo>
                <a:lnTo>
                  <a:pt x="292010" y="75876"/>
                </a:lnTo>
                <a:lnTo>
                  <a:pt x="268095" y="44088"/>
                </a:lnTo>
                <a:lnTo>
                  <a:pt x="234283" y="19729"/>
                </a:lnTo>
                <a:lnTo>
                  <a:pt x="192845" y="4499"/>
                </a:lnTo>
                <a:lnTo>
                  <a:pt x="152233" y="0"/>
                </a:lnTo>
                <a:close/>
              </a:path>
            </a:pathLst>
          </a:custGeom>
          <a:ln w="28575">
            <a:solidFill>
              <a:srgbClr val="000000"/>
            </a:solidFill>
          </a:ln>
        </p:spPr>
        <p:txBody>
          <a:bodyPr wrap="square" lIns="0" tIns="0" rIns="0" bIns="0" rtlCol="0"/>
          <a:lstStyle/>
          <a:p>
            <a:endParaRPr/>
          </a:p>
        </p:txBody>
      </p:sp>
      <p:sp>
        <p:nvSpPr>
          <p:cNvPr id="66" name="object 66"/>
          <p:cNvSpPr/>
          <p:nvPr/>
        </p:nvSpPr>
        <p:spPr>
          <a:xfrm>
            <a:off x="6718919" y="1760092"/>
            <a:ext cx="304800" cy="249554"/>
          </a:xfrm>
          <a:custGeom>
            <a:avLst/>
            <a:gdLst/>
            <a:ahLst/>
            <a:cxnLst/>
            <a:rect l="l" t="t" r="r" b="b"/>
            <a:pathLst>
              <a:path w="304800" h="249555">
                <a:moveTo>
                  <a:pt x="152174" y="0"/>
                </a:moveTo>
                <a:lnTo>
                  <a:pt x="105369" y="6002"/>
                </a:lnTo>
                <a:lnTo>
                  <a:pt x="64536" y="22733"/>
                </a:lnTo>
                <a:lnTo>
                  <a:pt x="31888" y="48276"/>
                </a:lnTo>
                <a:lnTo>
                  <a:pt x="9638" y="80715"/>
                </a:lnTo>
                <a:lnTo>
                  <a:pt x="0" y="118135"/>
                </a:lnTo>
                <a:lnTo>
                  <a:pt x="754" y="132147"/>
                </a:lnTo>
                <a:lnTo>
                  <a:pt x="11964" y="170908"/>
                </a:lnTo>
                <a:lnTo>
                  <a:pt x="34980" y="203578"/>
                </a:lnTo>
                <a:lnTo>
                  <a:pt x="67728" y="228645"/>
                </a:lnTo>
                <a:lnTo>
                  <a:pt x="108132" y="244599"/>
                </a:lnTo>
                <a:lnTo>
                  <a:pt x="138297" y="249424"/>
                </a:lnTo>
                <a:lnTo>
                  <a:pt x="155832" y="248893"/>
                </a:lnTo>
                <a:lnTo>
                  <a:pt x="204005" y="240295"/>
                </a:lnTo>
                <a:lnTo>
                  <a:pt x="244402" y="222464"/>
                </a:lnTo>
                <a:lnTo>
                  <a:pt x="275575" y="197043"/>
                </a:lnTo>
                <a:lnTo>
                  <a:pt x="300285" y="154176"/>
                </a:lnTo>
                <a:lnTo>
                  <a:pt x="304451" y="129992"/>
                </a:lnTo>
                <a:lnTo>
                  <a:pt x="303660" y="116216"/>
                </a:lnTo>
                <a:lnTo>
                  <a:pt x="292172" y="77975"/>
                </a:lnTo>
                <a:lnTo>
                  <a:pt x="268723" y="45621"/>
                </a:lnTo>
                <a:lnTo>
                  <a:pt x="235517" y="20770"/>
                </a:lnTo>
                <a:lnTo>
                  <a:pt x="194760" y="5035"/>
                </a:lnTo>
                <a:lnTo>
                  <a:pt x="152174" y="0"/>
                </a:lnTo>
                <a:close/>
              </a:path>
            </a:pathLst>
          </a:custGeom>
          <a:ln w="28575">
            <a:solidFill>
              <a:srgbClr val="000000"/>
            </a:solidFill>
          </a:ln>
        </p:spPr>
        <p:txBody>
          <a:bodyPr wrap="square" lIns="0" tIns="0" rIns="0" bIns="0" rtlCol="0"/>
          <a:lstStyle/>
          <a:p>
            <a:endParaRPr/>
          </a:p>
        </p:txBody>
      </p:sp>
      <p:sp>
        <p:nvSpPr>
          <p:cNvPr id="67" name="object 67"/>
          <p:cNvSpPr/>
          <p:nvPr/>
        </p:nvSpPr>
        <p:spPr>
          <a:xfrm>
            <a:off x="7099919" y="1777619"/>
            <a:ext cx="304800" cy="248920"/>
          </a:xfrm>
          <a:custGeom>
            <a:avLst/>
            <a:gdLst/>
            <a:ahLst/>
            <a:cxnLst/>
            <a:rect l="l" t="t" r="r" b="b"/>
            <a:pathLst>
              <a:path w="304800" h="248919">
                <a:moveTo>
                  <a:pt x="152174" y="0"/>
                </a:moveTo>
                <a:lnTo>
                  <a:pt x="105369" y="6002"/>
                </a:lnTo>
                <a:lnTo>
                  <a:pt x="64536" y="22733"/>
                </a:lnTo>
                <a:lnTo>
                  <a:pt x="31888" y="48276"/>
                </a:lnTo>
                <a:lnTo>
                  <a:pt x="9638" y="80715"/>
                </a:lnTo>
                <a:lnTo>
                  <a:pt x="0" y="118135"/>
                </a:lnTo>
                <a:lnTo>
                  <a:pt x="758" y="132173"/>
                </a:lnTo>
                <a:lnTo>
                  <a:pt x="12021" y="170905"/>
                </a:lnTo>
                <a:lnTo>
                  <a:pt x="35143" y="203431"/>
                </a:lnTo>
                <a:lnTo>
                  <a:pt x="68032" y="228288"/>
                </a:lnTo>
                <a:lnTo>
                  <a:pt x="108599" y="244017"/>
                </a:lnTo>
                <a:lnTo>
                  <a:pt x="138876" y="248710"/>
                </a:lnTo>
                <a:lnTo>
                  <a:pt x="156390" y="248174"/>
                </a:lnTo>
                <a:lnTo>
                  <a:pt x="204526" y="239586"/>
                </a:lnTo>
                <a:lnTo>
                  <a:pt x="244895" y="221777"/>
                </a:lnTo>
                <a:lnTo>
                  <a:pt x="276005" y="196353"/>
                </a:lnTo>
                <a:lnTo>
                  <a:pt x="300509" y="153382"/>
                </a:lnTo>
                <a:lnTo>
                  <a:pt x="304492" y="129080"/>
                </a:lnTo>
                <a:lnTo>
                  <a:pt x="303689" y="115424"/>
                </a:lnTo>
                <a:lnTo>
                  <a:pt x="292114" y="77449"/>
                </a:lnTo>
                <a:lnTo>
                  <a:pt x="268521" y="45256"/>
                </a:lnTo>
                <a:lnTo>
                  <a:pt x="235131" y="20513"/>
                </a:lnTo>
                <a:lnTo>
                  <a:pt x="194169" y="4888"/>
                </a:lnTo>
                <a:lnTo>
                  <a:pt x="152174" y="0"/>
                </a:lnTo>
                <a:close/>
              </a:path>
            </a:pathLst>
          </a:custGeom>
          <a:ln w="28575">
            <a:solidFill>
              <a:srgbClr val="000000"/>
            </a:solidFill>
          </a:ln>
        </p:spPr>
        <p:txBody>
          <a:bodyPr wrap="square" lIns="0" tIns="0" rIns="0" bIns="0" rtlCol="0"/>
          <a:lstStyle/>
          <a:p>
            <a:endParaRPr/>
          </a:p>
        </p:txBody>
      </p:sp>
      <p:sp>
        <p:nvSpPr>
          <p:cNvPr id="68" name="object 68"/>
          <p:cNvSpPr/>
          <p:nvPr/>
        </p:nvSpPr>
        <p:spPr>
          <a:xfrm>
            <a:off x="7099693" y="604901"/>
            <a:ext cx="381000" cy="187960"/>
          </a:xfrm>
          <a:custGeom>
            <a:avLst/>
            <a:gdLst/>
            <a:ahLst/>
            <a:cxnLst/>
            <a:rect l="l" t="t" r="r" b="b"/>
            <a:pathLst>
              <a:path w="381000" h="187959">
                <a:moveTo>
                  <a:pt x="381000" y="0"/>
                </a:moveTo>
                <a:lnTo>
                  <a:pt x="0" y="187452"/>
                </a:lnTo>
              </a:path>
            </a:pathLst>
          </a:custGeom>
          <a:ln w="28575">
            <a:solidFill>
              <a:srgbClr val="000000"/>
            </a:solidFill>
          </a:ln>
        </p:spPr>
        <p:txBody>
          <a:bodyPr wrap="square" lIns="0" tIns="0" rIns="0" bIns="0" rtlCol="0"/>
          <a:lstStyle/>
          <a:p>
            <a:endParaRPr/>
          </a:p>
        </p:txBody>
      </p:sp>
      <p:sp>
        <p:nvSpPr>
          <p:cNvPr id="69" name="object 69"/>
          <p:cNvSpPr/>
          <p:nvPr/>
        </p:nvSpPr>
        <p:spPr>
          <a:xfrm>
            <a:off x="7633093" y="604901"/>
            <a:ext cx="381000" cy="187960"/>
          </a:xfrm>
          <a:custGeom>
            <a:avLst/>
            <a:gdLst/>
            <a:ahLst/>
            <a:cxnLst/>
            <a:rect l="l" t="t" r="r" b="b"/>
            <a:pathLst>
              <a:path w="381000" h="187959">
                <a:moveTo>
                  <a:pt x="0" y="0"/>
                </a:moveTo>
                <a:lnTo>
                  <a:pt x="381000" y="187451"/>
                </a:lnTo>
              </a:path>
            </a:pathLst>
          </a:custGeom>
          <a:ln w="28575">
            <a:solidFill>
              <a:srgbClr val="000000"/>
            </a:solidFill>
          </a:ln>
        </p:spPr>
        <p:txBody>
          <a:bodyPr wrap="square" lIns="0" tIns="0" rIns="0" bIns="0" rtlCol="0"/>
          <a:lstStyle/>
          <a:p>
            <a:endParaRPr/>
          </a:p>
        </p:txBody>
      </p:sp>
      <p:sp>
        <p:nvSpPr>
          <p:cNvPr id="70" name="object 70"/>
          <p:cNvSpPr/>
          <p:nvPr/>
        </p:nvSpPr>
        <p:spPr>
          <a:xfrm>
            <a:off x="6794893" y="1041526"/>
            <a:ext cx="228600" cy="247650"/>
          </a:xfrm>
          <a:custGeom>
            <a:avLst/>
            <a:gdLst/>
            <a:ahLst/>
            <a:cxnLst/>
            <a:rect l="l" t="t" r="r" b="b"/>
            <a:pathLst>
              <a:path w="228600" h="247650">
                <a:moveTo>
                  <a:pt x="228600" y="0"/>
                </a:moveTo>
                <a:lnTo>
                  <a:pt x="0" y="247650"/>
                </a:lnTo>
              </a:path>
            </a:pathLst>
          </a:custGeom>
          <a:ln w="28575">
            <a:solidFill>
              <a:srgbClr val="000000"/>
            </a:solidFill>
          </a:ln>
        </p:spPr>
        <p:txBody>
          <a:bodyPr wrap="square" lIns="0" tIns="0" rIns="0" bIns="0" rtlCol="0"/>
          <a:lstStyle/>
          <a:p>
            <a:endParaRPr/>
          </a:p>
        </p:txBody>
      </p:sp>
      <p:sp>
        <p:nvSpPr>
          <p:cNvPr id="71" name="object 71"/>
          <p:cNvSpPr/>
          <p:nvPr/>
        </p:nvSpPr>
        <p:spPr>
          <a:xfrm>
            <a:off x="7023493" y="1041526"/>
            <a:ext cx="228600" cy="247650"/>
          </a:xfrm>
          <a:custGeom>
            <a:avLst/>
            <a:gdLst/>
            <a:ahLst/>
            <a:cxnLst/>
            <a:rect l="l" t="t" r="r" b="b"/>
            <a:pathLst>
              <a:path w="228600" h="247650">
                <a:moveTo>
                  <a:pt x="0" y="0"/>
                </a:moveTo>
                <a:lnTo>
                  <a:pt x="228600" y="247650"/>
                </a:lnTo>
              </a:path>
            </a:pathLst>
          </a:custGeom>
          <a:ln w="28575">
            <a:solidFill>
              <a:srgbClr val="000000"/>
            </a:solidFill>
          </a:ln>
        </p:spPr>
        <p:txBody>
          <a:bodyPr wrap="square" lIns="0" tIns="0" rIns="0" bIns="0" rtlCol="0"/>
          <a:lstStyle/>
          <a:p>
            <a:endParaRPr/>
          </a:p>
        </p:txBody>
      </p:sp>
      <p:sp>
        <p:nvSpPr>
          <p:cNvPr id="72" name="object 72"/>
          <p:cNvSpPr/>
          <p:nvPr/>
        </p:nvSpPr>
        <p:spPr>
          <a:xfrm>
            <a:off x="6490093" y="1538351"/>
            <a:ext cx="228600" cy="249554"/>
          </a:xfrm>
          <a:custGeom>
            <a:avLst/>
            <a:gdLst/>
            <a:ahLst/>
            <a:cxnLst/>
            <a:rect l="l" t="t" r="r" b="b"/>
            <a:pathLst>
              <a:path w="228600" h="249555">
                <a:moveTo>
                  <a:pt x="228600" y="0"/>
                </a:moveTo>
                <a:lnTo>
                  <a:pt x="0" y="249174"/>
                </a:lnTo>
              </a:path>
            </a:pathLst>
          </a:custGeom>
          <a:ln w="28575">
            <a:solidFill>
              <a:srgbClr val="000000"/>
            </a:solidFill>
          </a:ln>
        </p:spPr>
        <p:txBody>
          <a:bodyPr wrap="square" lIns="0" tIns="0" rIns="0" bIns="0" rtlCol="0"/>
          <a:lstStyle/>
          <a:p>
            <a:endParaRPr/>
          </a:p>
        </p:txBody>
      </p:sp>
      <p:sp>
        <p:nvSpPr>
          <p:cNvPr id="73" name="object 73"/>
          <p:cNvSpPr/>
          <p:nvPr/>
        </p:nvSpPr>
        <p:spPr>
          <a:xfrm>
            <a:off x="6743839" y="1538351"/>
            <a:ext cx="152400" cy="249554"/>
          </a:xfrm>
          <a:custGeom>
            <a:avLst/>
            <a:gdLst/>
            <a:ahLst/>
            <a:cxnLst/>
            <a:rect l="l" t="t" r="r" b="b"/>
            <a:pathLst>
              <a:path w="152400" h="249555">
                <a:moveTo>
                  <a:pt x="0" y="0"/>
                </a:moveTo>
                <a:lnTo>
                  <a:pt x="152400" y="249174"/>
                </a:lnTo>
              </a:path>
            </a:pathLst>
          </a:custGeom>
          <a:ln w="28575">
            <a:solidFill>
              <a:srgbClr val="000000"/>
            </a:solidFill>
          </a:ln>
        </p:spPr>
        <p:txBody>
          <a:bodyPr wrap="square" lIns="0" tIns="0" rIns="0" bIns="0" rtlCol="0"/>
          <a:lstStyle/>
          <a:p>
            <a:endParaRPr/>
          </a:p>
        </p:txBody>
      </p:sp>
      <p:sp>
        <p:nvSpPr>
          <p:cNvPr id="74" name="object 74"/>
          <p:cNvSpPr/>
          <p:nvPr/>
        </p:nvSpPr>
        <p:spPr>
          <a:xfrm>
            <a:off x="7252093" y="1528445"/>
            <a:ext cx="76200" cy="249554"/>
          </a:xfrm>
          <a:custGeom>
            <a:avLst/>
            <a:gdLst/>
            <a:ahLst/>
            <a:cxnLst/>
            <a:rect l="l" t="t" r="r" b="b"/>
            <a:pathLst>
              <a:path w="76200" h="249555">
                <a:moveTo>
                  <a:pt x="76200" y="0"/>
                </a:moveTo>
                <a:lnTo>
                  <a:pt x="0" y="249174"/>
                </a:lnTo>
              </a:path>
            </a:pathLst>
          </a:custGeom>
          <a:ln w="28575">
            <a:solidFill>
              <a:srgbClr val="000000"/>
            </a:solidFill>
          </a:ln>
        </p:spPr>
        <p:txBody>
          <a:bodyPr wrap="square" lIns="0" tIns="0" rIns="0" bIns="0" rtlCol="0"/>
          <a:lstStyle/>
          <a:p>
            <a:endParaRPr/>
          </a:p>
        </p:txBody>
      </p:sp>
      <p:sp>
        <p:nvSpPr>
          <p:cNvPr id="75" name="object 75"/>
          <p:cNvSpPr/>
          <p:nvPr/>
        </p:nvSpPr>
        <p:spPr>
          <a:xfrm>
            <a:off x="7785493" y="1041526"/>
            <a:ext cx="304800" cy="247650"/>
          </a:xfrm>
          <a:custGeom>
            <a:avLst/>
            <a:gdLst/>
            <a:ahLst/>
            <a:cxnLst/>
            <a:rect l="l" t="t" r="r" b="b"/>
            <a:pathLst>
              <a:path w="304800" h="247650">
                <a:moveTo>
                  <a:pt x="304800" y="0"/>
                </a:moveTo>
                <a:lnTo>
                  <a:pt x="0" y="247650"/>
                </a:lnTo>
              </a:path>
            </a:pathLst>
          </a:custGeom>
          <a:ln w="28575">
            <a:solidFill>
              <a:srgbClr val="000000"/>
            </a:solidFill>
          </a:ln>
        </p:spPr>
        <p:txBody>
          <a:bodyPr wrap="square" lIns="0" tIns="0" rIns="0" bIns="0" rtlCol="0"/>
          <a:lstStyle/>
          <a:p>
            <a:endParaRPr/>
          </a:p>
        </p:txBody>
      </p:sp>
      <p:sp>
        <p:nvSpPr>
          <p:cNvPr id="76" name="object 76"/>
          <p:cNvSpPr/>
          <p:nvPr/>
        </p:nvSpPr>
        <p:spPr>
          <a:xfrm>
            <a:off x="8115439" y="1041526"/>
            <a:ext cx="304800" cy="247650"/>
          </a:xfrm>
          <a:custGeom>
            <a:avLst/>
            <a:gdLst/>
            <a:ahLst/>
            <a:cxnLst/>
            <a:rect l="l" t="t" r="r" b="b"/>
            <a:pathLst>
              <a:path w="304800" h="247650">
                <a:moveTo>
                  <a:pt x="0" y="0"/>
                </a:moveTo>
                <a:lnTo>
                  <a:pt x="304800" y="247650"/>
                </a:lnTo>
              </a:path>
            </a:pathLst>
          </a:custGeom>
          <a:ln w="28575">
            <a:solidFill>
              <a:srgbClr val="000000"/>
            </a:solidFill>
          </a:ln>
        </p:spPr>
        <p:txBody>
          <a:bodyPr wrap="square" lIns="0" tIns="0" rIns="0" bIns="0" rtlCol="0"/>
          <a:lstStyle/>
          <a:p>
            <a:endParaRPr/>
          </a:p>
        </p:txBody>
      </p:sp>
      <p:sp>
        <p:nvSpPr>
          <p:cNvPr id="77" name="object 77"/>
          <p:cNvSpPr/>
          <p:nvPr/>
        </p:nvSpPr>
        <p:spPr>
          <a:xfrm>
            <a:off x="3379609" y="1254125"/>
            <a:ext cx="838200" cy="342900"/>
          </a:xfrm>
          <a:custGeom>
            <a:avLst/>
            <a:gdLst/>
            <a:ahLst/>
            <a:cxnLst/>
            <a:rect l="l" t="t" r="r" b="b"/>
            <a:pathLst>
              <a:path w="838200" h="342900">
                <a:moveTo>
                  <a:pt x="0" y="310134"/>
                </a:moveTo>
                <a:lnTo>
                  <a:pt x="8093" y="259232"/>
                </a:lnTo>
                <a:lnTo>
                  <a:pt x="25883" y="211165"/>
                </a:lnTo>
                <a:lnTo>
                  <a:pt x="52552" y="166527"/>
                </a:lnTo>
                <a:lnTo>
                  <a:pt x="87282" y="125912"/>
                </a:lnTo>
                <a:lnTo>
                  <a:pt x="129254" y="89916"/>
                </a:lnTo>
                <a:lnTo>
                  <a:pt x="177649" y="59131"/>
                </a:lnTo>
                <a:lnTo>
                  <a:pt x="231650" y="34152"/>
                </a:lnTo>
                <a:lnTo>
                  <a:pt x="290437" y="15575"/>
                </a:lnTo>
                <a:lnTo>
                  <a:pt x="353193" y="3992"/>
                </a:lnTo>
                <a:lnTo>
                  <a:pt x="419100" y="0"/>
                </a:lnTo>
                <a:lnTo>
                  <a:pt x="453497" y="1077"/>
                </a:lnTo>
                <a:lnTo>
                  <a:pt x="519874" y="9446"/>
                </a:lnTo>
                <a:lnTo>
                  <a:pt x="582310" y="25538"/>
                </a:lnTo>
                <a:lnTo>
                  <a:pt x="639946" y="48684"/>
                </a:lnTo>
                <a:lnTo>
                  <a:pt x="691921" y="78209"/>
                </a:lnTo>
                <a:lnTo>
                  <a:pt x="737377" y="113443"/>
                </a:lnTo>
                <a:lnTo>
                  <a:pt x="775453" y="153712"/>
                </a:lnTo>
                <a:lnTo>
                  <a:pt x="805291" y="198346"/>
                </a:lnTo>
                <a:lnTo>
                  <a:pt x="826030" y="246671"/>
                </a:lnTo>
                <a:lnTo>
                  <a:pt x="836812" y="298016"/>
                </a:lnTo>
                <a:lnTo>
                  <a:pt x="838200" y="324612"/>
                </a:lnTo>
                <a:lnTo>
                  <a:pt x="838200" y="330708"/>
                </a:lnTo>
                <a:lnTo>
                  <a:pt x="838200" y="336804"/>
                </a:lnTo>
                <a:lnTo>
                  <a:pt x="837438" y="342900"/>
                </a:lnTo>
              </a:path>
            </a:pathLst>
          </a:custGeom>
          <a:ln w="28575">
            <a:solidFill>
              <a:srgbClr val="FF0000"/>
            </a:solidFill>
            <a:prstDash val="dash"/>
          </a:ln>
        </p:spPr>
        <p:txBody>
          <a:bodyPr wrap="square" lIns="0" tIns="0" rIns="0" bIns="0" rtlCol="0"/>
          <a:lstStyle/>
          <a:p>
            <a:endParaRPr/>
          </a:p>
        </p:txBody>
      </p:sp>
      <p:sp>
        <p:nvSpPr>
          <p:cNvPr id="78" name="object 78"/>
          <p:cNvSpPr/>
          <p:nvPr/>
        </p:nvSpPr>
        <p:spPr>
          <a:xfrm>
            <a:off x="4217809" y="1601597"/>
            <a:ext cx="0" cy="410209"/>
          </a:xfrm>
          <a:custGeom>
            <a:avLst/>
            <a:gdLst/>
            <a:ahLst/>
            <a:cxnLst/>
            <a:rect l="l" t="t" r="r" b="b"/>
            <a:pathLst>
              <a:path h="410210">
                <a:moveTo>
                  <a:pt x="0" y="0"/>
                </a:moveTo>
                <a:lnTo>
                  <a:pt x="0" y="409955"/>
                </a:lnTo>
              </a:path>
            </a:pathLst>
          </a:custGeom>
          <a:ln w="28575">
            <a:solidFill>
              <a:srgbClr val="FF0000"/>
            </a:solidFill>
            <a:prstDash val="dash"/>
          </a:ln>
        </p:spPr>
        <p:txBody>
          <a:bodyPr wrap="square" lIns="0" tIns="0" rIns="0" bIns="0" rtlCol="0"/>
          <a:lstStyle/>
          <a:p>
            <a:endParaRPr/>
          </a:p>
        </p:txBody>
      </p:sp>
      <p:sp>
        <p:nvSpPr>
          <p:cNvPr id="79" name="object 79"/>
          <p:cNvSpPr/>
          <p:nvPr/>
        </p:nvSpPr>
        <p:spPr>
          <a:xfrm>
            <a:off x="1487621" y="2487802"/>
            <a:ext cx="304800" cy="239395"/>
          </a:xfrm>
          <a:custGeom>
            <a:avLst/>
            <a:gdLst/>
            <a:ahLst/>
            <a:cxnLst/>
            <a:rect l="l" t="t" r="r" b="b"/>
            <a:pathLst>
              <a:path w="304800" h="239394">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80" name="object 80"/>
          <p:cNvSpPr txBox="1"/>
          <p:nvPr/>
        </p:nvSpPr>
        <p:spPr>
          <a:xfrm>
            <a:off x="1571631" y="24995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81" name="object 81"/>
          <p:cNvSpPr/>
          <p:nvPr/>
        </p:nvSpPr>
        <p:spPr>
          <a:xfrm>
            <a:off x="954238" y="2908426"/>
            <a:ext cx="304800" cy="240665"/>
          </a:xfrm>
          <a:custGeom>
            <a:avLst/>
            <a:gdLst/>
            <a:ahLst/>
            <a:cxnLst/>
            <a:rect l="l" t="t" r="r" b="b"/>
            <a:pathLst>
              <a:path w="304800" h="240664">
                <a:moveTo>
                  <a:pt x="152324" y="0"/>
                </a:moveTo>
                <a:lnTo>
                  <a:pt x="105158" y="5929"/>
                </a:lnTo>
                <a:lnTo>
                  <a:pt x="63926" y="22452"/>
                </a:lnTo>
                <a:lnTo>
                  <a:pt x="31044" y="47671"/>
                </a:lnTo>
                <a:lnTo>
                  <a:pt x="8930" y="79687"/>
                </a:lnTo>
                <a:lnTo>
                  <a:pt x="0" y="116601"/>
                </a:lnTo>
                <a:lnTo>
                  <a:pt x="830" y="130099"/>
                </a:lnTo>
                <a:lnTo>
                  <a:pt x="12765" y="167385"/>
                </a:lnTo>
                <a:lnTo>
                  <a:pt x="37055" y="198643"/>
                </a:lnTo>
                <a:lnTo>
                  <a:pt x="71369" y="222309"/>
                </a:lnTo>
                <a:lnTo>
                  <a:pt x="113377" y="236820"/>
                </a:lnTo>
                <a:lnTo>
                  <a:pt x="144505" y="240636"/>
                </a:lnTo>
                <a:lnTo>
                  <a:pt x="161756" y="240032"/>
                </a:lnTo>
                <a:lnTo>
                  <a:pt x="209299" y="231099"/>
                </a:lnTo>
                <a:lnTo>
                  <a:pt x="249144" y="212761"/>
                </a:lnTo>
                <a:lnTo>
                  <a:pt x="279510" y="186655"/>
                </a:lnTo>
                <a:lnTo>
                  <a:pt x="302178" y="142592"/>
                </a:lnTo>
                <a:lnTo>
                  <a:pt x="304223" y="130328"/>
                </a:lnTo>
                <a:lnTo>
                  <a:pt x="303512" y="116146"/>
                </a:lnTo>
                <a:lnTo>
                  <a:pt x="292333" y="77267"/>
                </a:lnTo>
                <a:lnTo>
                  <a:pt x="269225" y="44906"/>
                </a:lnTo>
                <a:lnTo>
                  <a:pt x="236298" y="20372"/>
                </a:lnTo>
                <a:lnTo>
                  <a:pt x="195661" y="4975"/>
                </a:lnTo>
                <a:lnTo>
                  <a:pt x="152324" y="0"/>
                </a:lnTo>
                <a:close/>
              </a:path>
            </a:pathLst>
          </a:custGeom>
          <a:ln w="28575">
            <a:solidFill>
              <a:srgbClr val="000000"/>
            </a:solidFill>
          </a:ln>
        </p:spPr>
        <p:txBody>
          <a:bodyPr wrap="square" lIns="0" tIns="0" rIns="0" bIns="0" rtlCol="0"/>
          <a:lstStyle/>
          <a:p>
            <a:endParaRPr/>
          </a:p>
        </p:txBody>
      </p:sp>
      <p:sp>
        <p:nvSpPr>
          <p:cNvPr id="82" name="object 82"/>
          <p:cNvSpPr txBox="1"/>
          <p:nvPr/>
        </p:nvSpPr>
        <p:spPr>
          <a:xfrm>
            <a:off x="1038231" y="29201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83" name="object 83"/>
          <p:cNvSpPr/>
          <p:nvPr/>
        </p:nvSpPr>
        <p:spPr>
          <a:xfrm>
            <a:off x="2021058" y="2898520"/>
            <a:ext cx="304165" cy="241935"/>
          </a:xfrm>
          <a:custGeom>
            <a:avLst/>
            <a:gdLst/>
            <a:ahLst/>
            <a:cxnLst/>
            <a:rect l="l" t="t" r="r" b="b"/>
            <a:pathLst>
              <a:path w="304164"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84" name="object 84"/>
          <p:cNvSpPr txBox="1"/>
          <p:nvPr/>
        </p:nvSpPr>
        <p:spPr>
          <a:xfrm>
            <a:off x="2105031" y="29087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85" name="object 85"/>
          <p:cNvSpPr/>
          <p:nvPr/>
        </p:nvSpPr>
        <p:spPr>
          <a:xfrm>
            <a:off x="6494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86" name="object 86"/>
          <p:cNvSpPr txBox="1"/>
          <p:nvPr/>
        </p:nvSpPr>
        <p:spPr>
          <a:xfrm>
            <a:off x="7334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87" name="object 87"/>
          <p:cNvSpPr/>
          <p:nvPr/>
        </p:nvSpPr>
        <p:spPr>
          <a:xfrm>
            <a:off x="1259038" y="3371722"/>
            <a:ext cx="304165" cy="241935"/>
          </a:xfrm>
          <a:custGeom>
            <a:avLst/>
            <a:gdLst/>
            <a:ahLst/>
            <a:cxnLst/>
            <a:rect l="l" t="t" r="r" b="b"/>
            <a:pathLst>
              <a:path w="304165"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88" name="object 88"/>
          <p:cNvSpPr/>
          <p:nvPr/>
        </p:nvSpPr>
        <p:spPr>
          <a:xfrm>
            <a:off x="17162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89" name="object 89"/>
          <p:cNvSpPr/>
          <p:nvPr/>
        </p:nvSpPr>
        <p:spPr>
          <a:xfrm>
            <a:off x="2325838" y="3371722"/>
            <a:ext cx="304165" cy="241935"/>
          </a:xfrm>
          <a:custGeom>
            <a:avLst/>
            <a:gdLst/>
            <a:ahLst/>
            <a:cxnLst/>
            <a:rect l="l" t="t" r="r" b="b"/>
            <a:pathLst>
              <a:path w="304164"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90" name="object 90"/>
          <p:cNvSpPr/>
          <p:nvPr/>
        </p:nvSpPr>
        <p:spPr>
          <a:xfrm>
            <a:off x="420858" y="3852545"/>
            <a:ext cx="304165" cy="241935"/>
          </a:xfrm>
          <a:custGeom>
            <a:avLst/>
            <a:gdLst/>
            <a:ahLst/>
            <a:cxnLst/>
            <a:rect l="l" t="t" r="r" b="b"/>
            <a:pathLst>
              <a:path w="304165"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91" name="object 91"/>
          <p:cNvSpPr/>
          <p:nvPr/>
        </p:nvSpPr>
        <p:spPr>
          <a:xfrm>
            <a:off x="801821" y="3844925"/>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92" name="object 92"/>
          <p:cNvSpPr/>
          <p:nvPr/>
        </p:nvSpPr>
        <p:spPr>
          <a:xfrm>
            <a:off x="1182821" y="3862451"/>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93" name="object 93"/>
          <p:cNvSpPr txBox="1"/>
          <p:nvPr/>
        </p:nvSpPr>
        <p:spPr>
          <a:xfrm>
            <a:off x="1266831" y="3381916"/>
            <a:ext cx="228600" cy="768350"/>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450"/>
              </a:spcBef>
            </a:pPr>
            <a:r>
              <a:rPr sz="2000" b="1" spc="-10" dirty="0">
                <a:latin typeface="Times New Roman"/>
                <a:cs typeface="Times New Roman"/>
              </a:rPr>
              <a:t>5</a:t>
            </a:r>
            <a:endParaRPr sz="2000">
              <a:latin typeface="Times New Roman"/>
              <a:cs typeface="Times New Roman"/>
            </a:endParaRPr>
          </a:p>
        </p:txBody>
      </p:sp>
      <p:sp>
        <p:nvSpPr>
          <p:cNvPr id="94" name="object 94"/>
          <p:cNvSpPr txBox="1"/>
          <p:nvPr/>
        </p:nvSpPr>
        <p:spPr>
          <a:xfrm>
            <a:off x="18002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95" name="object 95"/>
          <p:cNvSpPr txBox="1"/>
          <p:nvPr/>
        </p:nvSpPr>
        <p:spPr>
          <a:xfrm>
            <a:off x="2409831" y="33819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96" name="object 96"/>
          <p:cNvSpPr txBox="1"/>
          <p:nvPr/>
        </p:nvSpPr>
        <p:spPr>
          <a:xfrm>
            <a:off x="504831" y="38627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97" name="object 97"/>
          <p:cNvSpPr txBox="1"/>
          <p:nvPr/>
        </p:nvSpPr>
        <p:spPr>
          <a:xfrm>
            <a:off x="885831" y="3850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98" name="object 98"/>
          <p:cNvSpPr/>
          <p:nvPr/>
        </p:nvSpPr>
        <p:spPr>
          <a:xfrm>
            <a:off x="1182763" y="2727070"/>
            <a:ext cx="381000" cy="181610"/>
          </a:xfrm>
          <a:custGeom>
            <a:avLst/>
            <a:gdLst/>
            <a:ahLst/>
            <a:cxnLst/>
            <a:rect l="l" t="t" r="r" b="b"/>
            <a:pathLst>
              <a:path w="381000" h="181610">
                <a:moveTo>
                  <a:pt x="381000" y="0"/>
                </a:moveTo>
                <a:lnTo>
                  <a:pt x="0" y="181356"/>
                </a:lnTo>
              </a:path>
            </a:pathLst>
          </a:custGeom>
          <a:ln w="28575">
            <a:solidFill>
              <a:srgbClr val="000000"/>
            </a:solidFill>
          </a:ln>
        </p:spPr>
        <p:txBody>
          <a:bodyPr wrap="square" lIns="0" tIns="0" rIns="0" bIns="0" rtlCol="0"/>
          <a:lstStyle/>
          <a:p>
            <a:endParaRPr/>
          </a:p>
        </p:txBody>
      </p:sp>
      <p:sp>
        <p:nvSpPr>
          <p:cNvPr id="99" name="object 99"/>
          <p:cNvSpPr/>
          <p:nvPr/>
        </p:nvSpPr>
        <p:spPr>
          <a:xfrm>
            <a:off x="1716163" y="2727070"/>
            <a:ext cx="381000" cy="181610"/>
          </a:xfrm>
          <a:custGeom>
            <a:avLst/>
            <a:gdLst/>
            <a:ahLst/>
            <a:cxnLst/>
            <a:rect l="l" t="t" r="r" b="b"/>
            <a:pathLst>
              <a:path w="381000" h="181610">
                <a:moveTo>
                  <a:pt x="0" y="0"/>
                </a:moveTo>
                <a:lnTo>
                  <a:pt x="381000" y="181355"/>
                </a:lnTo>
              </a:path>
            </a:pathLst>
          </a:custGeom>
          <a:ln w="28574">
            <a:solidFill>
              <a:srgbClr val="000000"/>
            </a:solidFill>
          </a:ln>
        </p:spPr>
        <p:txBody>
          <a:bodyPr wrap="square" lIns="0" tIns="0" rIns="0" bIns="0" rtlCol="0"/>
          <a:lstStyle/>
          <a:p>
            <a:endParaRPr/>
          </a:p>
        </p:txBody>
      </p:sp>
      <p:sp>
        <p:nvSpPr>
          <p:cNvPr id="100" name="object 100"/>
          <p:cNvSpPr/>
          <p:nvPr/>
        </p:nvSpPr>
        <p:spPr>
          <a:xfrm>
            <a:off x="877963" y="3149219"/>
            <a:ext cx="228600" cy="240029"/>
          </a:xfrm>
          <a:custGeom>
            <a:avLst/>
            <a:gdLst/>
            <a:ahLst/>
            <a:cxnLst/>
            <a:rect l="l" t="t" r="r" b="b"/>
            <a:pathLst>
              <a:path w="228600" h="240029">
                <a:moveTo>
                  <a:pt x="228600" y="0"/>
                </a:moveTo>
                <a:lnTo>
                  <a:pt x="0" y="240029"/>
                </a:lnTo>
              </a:path>
            </a:pathLst>
          </a:custGeom>
          <a:ln w="28575">
            <a:solidFill>
              <a:srgbClr val="000000"/>
            </a:solidFill>
          </a:ln>
        </p:spPr>
        <p:txBody>
          <a:bodyPr wrap="square" lIns="0" tIns="0" rIns="0" bIns="0" rtlCol="0"/>
          <a:lstStyle/>
          <a:p>
            <a:endParaRPr/>
          </a:p>
        </p:txBody>
      </p:sp>
      <p:sp>
        <p:nvSpPr>
          <p:cNvPr id="101" name="object 101"/>
          <p:cNvSpPr/>
          <p:nvPr/>
        </p:nvSpPr>
        <p:spPr>
          <a:xfrm>
            <a:off x="1106563" y="3149219"/>
            <a:ext cx="228600" cy="240029"/>
          </a:xfrm>
          <a:custGeom>
            <a:avLst/>
            <a:gdLst/>
            <a:ahLst/>
            <a:cxnLst/>
            <a:rect l="l" t="t" r="r" b="b"/>
            <a:pathLst>
              <a:path w="228600" h="240029">
                <a:moveTo>
                  <a:pt x="0" y="0"/>
                </a:moveTo>
                <a:lnTo>
                  <a:pt x="228600" y="240029"/>
                </a:lnTo>
              </a:path>
            </a:pathLst>
          </a:custGeom>
          <a:ln w="28575">
            <a:solidFill>
              <a:srgbClr val="000000"/>
            </a:solidFill>
          </a:ln>
        </p:spPr>
        <p:txBody>
          <a:bodyPr wrap="square" lIns="0" tIns="0" rIns="0" bIns="0" rtlCol="0"/>
          <a:lstStyle/>
          <a:p>
            <a:endParaRPr/>
          </a:p>
        </p:txBody>
      </p:sp>
      <p:sp>
        <p:nvSpPr>
          <p:cNvPr id="102" name="object 102"/>
          <p:cNvSpPr/>
          <p:nvPr/>
        </p:nvSpPr>
        <p:spPr>
          <a:xfrm>
            <a:off x="573163" y="3630803"/>
            <a:ext cx="228600" cy="239395"/>
          </a:xfrm>
          <a:custGeom>
            <a:avLst/>
            <a:gdLst/>
            <a:ahLst/>
            <a:cxnLst/>
            <a:rect l="l" t="t" r="r" b="b"/>
            <a:pathLst>
              <a:path w="228600" h="239395">
                <a:moveTo>
                  <a:pt x="228600" y="0"/>
                </a:moveTo>
                <a:lnTo>
                  <a:pt x="0" y="239268"/>
                </a:lnTo>
              </a:path>
            </a:pathLst>
          </a:custGeom>
          <a:ln w="28575">
            <a:solidFill>
              <a:srgbClr val="000000"/>
            </a:solidFill>
          </a:ln>
        </p:spPr>
        <p:txBody>
          <a:bodyPr wrap="square" lIns="0" tIns="0" rIns="0" bIns="0" rtlCol="0"/>
          <a:lstStyle/>
          <a:p>
            <a:endParaRPr/>
          </a:p>
        </p:txBody>
      </p:sp>
      <p:sp>
        <p:nvSpPr>
          <p:cNvPr id="103" name="object 103"/>
          <p:cNvSpPr/>
          <p:nvPr/>
        </p:nvSpPr>
        <p:spPr>
          <a:xfrm>
            <a:off x="826909" y="3630803"/>
            <a:ext cx="152400" cy="239395"/>
          </a:xfrm>
          <a:custGeom>
            <a:avLst/>
            <a:gdLst/>
            <a:ahLst/>
            <a:cxnLst/>
            <a:rect l="l" t="t" r="r" b="b"/>
            <a:pathLst>
              <a:path w="152400" h="239395">
                <a:moveTo>
                  <a:pt x="0" y="0"/>
                </a:moveTo>
                <a:lnTo>
                  <a:pt x="152400" y="239268"/>
                </a:lnTo>
              </a:path>
            </a:pathLst>
          </a:custGeom>
          <a:ln w="28575">
            <a:solidFill>
              <a:srgbClr val="000000"/>
            </a:solidFill>
          </a:ln>
        </p:spPr>
        <p:txBody>
          <a:bodyPr wrap="square" lIns="0" tIns="0" rIns="0" bIns="0" rtlCol="0"/>
          <a:lstStyle/>
          <a:p>
            <a:endParaRPr/>
          </a:p>
        </p:txBody>
      </p:sp>
      <p:sp>
        <p:nvSpPr>
          <p:cNvPr id="104" name="object 104"/>
          <p:cNvSpPr/>
          <p:nvPr/>
        </p:nvSpPr>
        <p:spPr>
          <a:xfrm>
            <a:off x="1335163" y="3619372"/>
            <a:ext cx="76200" cy="241935"/>
          </a:xfrm>
          <a:custGeom>
            <a:avLst/>
            <a:gdLst/>
            <a:ahLst/>
            <a:cxnLst/>
            <a:rect l="l" t="t" r="r" b="b"/>
            <a:pathLst>
              <a:path w="76200" h="241935">
                <a:moveTo>
                  <a:pt x="76200" y="0"/>
                </a:moveTo>
                <a:lnTo>
                  <a:pt x="0" y="241554"/>
                </a:lnTo>
              </a:path>
            </a:pathLst>
          </a:custGeom>
          <a:ln w="28575">
            <a:solidFill>
              <a:srgbClr val="000000"/>
            </a:solidFill>
          </a:ln>
        </p:spPr>
        <p:txBody>
          <a:bodyPr wrap="square" lIns="0" tIns="0" rIns="0" bIns="0" rtlCol="0"/>
          <a:lstStyle/>
          <a:p>
            <a:endParaRPr/>
          </a:p>
        </p:txBody>
      </p:sp>
      <p:sp>
        <p:nvSpPr>
          <p:cNvPr id="105" name="object 105"/>
          <p:cNvSpPr/>
          <p:nvPr/>
        </p:nvSpPr>
        <p:spPr>
          <a:xfrm>
            <a:off x="1868563" y="3149219"/>
            <a:ext cx="304800" cy="240029"/>
          </a:xfrm>
          <a:custGeom>
            <a:avLst/>
            <a:gdLst/>
            <a:ahLst/>
            <a:cxnLst/>
            <a:rect l="l" t="t" r="r" b="b"/>
            <a:pathLst>
              <a:path w="304800" h="240029">
                <a:moveTo>
                  <a:pt x="304800" y="0"/>
                </a:moveTo>
                <a:lnTo>
                  <a:pt x="0" y="240029"/>
                </a:lnTo>
              </a:path>
            </a:pathLst>
          </a:custGeom>
          <a:ln w="28575">
            <a:solidFill>
              <a:srgbClr val="000000"/>
            </a:solidFill>
          </a:ln>
        </p:spPr>
        <p:txBody>
          <a:bodyPr wrap="square" lIns="0" tIns="0" rIns="0" bIns="0" rtlCol="0"/>
          <a:lstStyle/>
          <a:p>
            <a:endParaRPr/>
          </a:p>
        </p:txBody>
      </p:sp>
      <p:sp>
        <p:nvSpPr>
          <p:cNvPr id="106" name="object 106"/>
          <p:cNvSpPr/>
          <p:nvPr/>
        </p:nvSpPr>
        <p:spPr>
          <a:xfrm>
            <a:off x="2198509" y="3149219"/>
            <a:ext cx="304800" cy="240029"/>
          </a:xfrm>
          <a:custGeom>
            <a:avLst/>
            <a:gdLst/>
            <a:ahLst/>
            <a:cxnLst/>
            <a:rect l="l" t="t" r="r" b="b"/>
            <a:pathLst>
              <a:path w="304800" h="240029">
                <a:moveTo>
                  <a:pt x="0" y="0"/>
                </a:moveTo>
                <a:lnTo>
                  <a:pt x="304800" y="240029"/>
                </a:lnTo>
              </a:path>
            </a:pathLst>
          </a:custGeom>
          <a:ln w="28575">
            <a:solidFill>
              <a:srgbClr val="000000"/>
            </a:solidFill>
          </a:ln>
        </p:spPr>
        <p:txBody>
          <a:bodyPr wrap="square" lIns="0" tIns="0" rIns="0" bIns="0" rtlCol="0"/>
          <a:lstStyle/>
          <a:p>
            <a:endParaRPr/>
          </a:p>
        </p:txBody>
      </p:sp>
      <p:sp>
        <p:nvSpPr>
          <p:cNvPr id="107" name="object 107"/>
          <p:cNvSpPr/>
          <p:nvPr/>
        </p:nvSpPr>
        <p:spPr>
          <a:xfrm>
            <a:off x="268363" y="2822320"/>
            <a:ext cx="1371600" cy="503555"/>
          </a:xfrm>
          <a:custGeom>
            <a:avLst/>
            <a:gdLst/>
            <a:ahLst/>
            <a:cxnLst/>
            <a:rect l="l" t="t" r="r" b="b"/>
            <a:pathLst>
              <a:path w="1371600" h="503554">
                <a:moveTo>
                  <a:pt x="0" y="457200"/>
                </a:moveTo>
                <a:lnTo>
                  <a:pt x="4521" y="419224"/>
                </a:lnTo>
                <a:lnTo>
                  <a:pt x="25792" y="346182"/>
                </a:lnTo>
                <a:lnTo>
                  <a:pt x="42208" y="311334"/>
                </a:lnTo>
                <a:lnTo>
                  <a:pt x="62257" y="277748"/>
                </a:lnTo>
                <a:lnTo>
                  <a:pt x="85773" y="245534"/>
                </a:lnTo>
                <a:lnTo>
                  <a:pt x="112588" y="214801"/>
                </a:lnTo>
                <a:lnTo>
                  <a:pt x="142536" y="185659"/>
                </a:lnTo>
                <a:lnTo>
                  <a:pt x="175452" y="158218"/>
                </a:lnTo>
                <a:lnTo>
                  <a:pt x="211169" y="132587"/>
                </a:lnTo>
                <a:lnTo>
                  <a:pt x="249520" y="108877"/>
                </a:lnTo>
                <a:lnTo>
                  <a:pt x="290340" y="87197"/>
                </a:lnTo>
                <a:lnTo>
                  <a:pt x="333461" y="67656"/>
                </a:lnTo>
                <a:lnTo>
                  <a:pt x="378719" y="50365"/>
                </a:lnTo>
                <a:lnTo>
                  <a:pt x="425946" y="35432"/>
                </a:lnTo>
                <a:lnTo>
                  <a:pt x="474975" y="22969"/>
                </a:lnTo>
                <a:lnTo>
                  <a:pt x="525642" y="13085"/>
                </a:lnTo>
                <a:lnTo>
                  <a:pt x="577779" y="5888"/>
                </a:lnTo>
                <a:lnTo>
                  <a:pt x="631220" y="1490"/>
                </a:lnTo>
                <a:lnTo>
                  <a:pt x="685800" y="0"/>
                </a:lnTo>
                <a:lnTo>
                  <a:pt x="742040" y="1585"/>
                </a:lnTo>
                <a:lnTo>
                  <a:pt x="797029" y="6259"/>
                </a:lnTo>
                <a:lnTo>
                  <a:pt x="850591" y="13897"/>
                </a:lnTo>
                <a:lnTo>
                  <a:pt x="902549" y="24377"/>
                </a:lnTo>
                <a:lnTo>
                  <a:pt x="952726" y="37576"/>
                </a:lnTo>
                <a:lnTo>
                  <a:pt x="1000945" y="53368"/>
                </a:lnTo>
                <a:lnTo>
                  <a:pt x="1047031" y="71632"/>
                </a:lnTo>
                <a:lnTo>
                  <a:pt x="1090806" y="92244"/>
                </a:lnTo>
                <a:lnTo>
                  <a:pt x="1132093" y="115080"/>
                </a:lnTo>
                <a:lnTo>
                  <a:pt x="1170717" y="140017"/>
                </a:lnTo>
                <a:lnTo>
                  <a:pt x="1206501" y="166931"/>
                </a:lnTo>
                <a:lnTo>
                  <a:pt x="1239268" y="195699"/>
                </a:lnTo>
                <a:lnTo>
                  <a:pt x="1268841" y="226198"/>
                </a:lnTo>
                <a:lnTo>
                  <a:pt x="1295044" y="258304"/>
                </a:lnTo>
                <a:lnTo>
                  <a:pt x="1317700" y="291893"/>
                </a:lnTo>
                <a:lnTo>
                  <a:pt x="1336633" y="326843"/>
                </a:lnTo>
                <a:lnTo>
                  <a:pt x="1351666" y="363029"/>
                </a:lnTo>
                <a:lnTo>
                  <a:pt x="1362622" y="400328"/>
                </a:lnTo>
                <a:lnTo>
                  <a:pt x="1369326" y="438618"/>
                </a:lnTo>
                <a:lnTo>
                  <a:pt x="1371600" y="477773"/>
                </a:lnTo>
                <a:lnTo>
                  <a:pt x="1371524" y="490469"/>
                </a:lnTo>
                <a:lnTo>
                  <a:pt x="1370995" y="503164"/>
                </a:lnTo>
              </a:path>
            </a:pathLst>
          </a:custGeom>
          <a:ln w="28575">
            <a:solidFill>
              <a:srgbClr val="FF0000"/>
            </a:solidFill>
            <a:prstDash val="dash"/>
          </a:ln>
        </p:spPr>
        <p:txBody>
          <a:bodyPr wrap="square" lIns="0" tIns="0" rIns="0" bIns="0" rtlCol="0"/>
          <a:lstStyle/>
          <a:p>
            <a:endParaRPr/>
          </a:p>
        </p:txBody>
      </p:sp>
      <p:sp>
        <p:nvSpPr>
          <p:cNvPr id="108" name="object 108"/>
          <p:cNvSpPr/>
          <p:nvPr/>
        </p:nvSpPr>
        <p:spPr>
          <a:xfrm>
            <a:off x="268363" y="3249802"/>
            <a:ext cx="0" cy="775970"/>
          </a:xfrm>
          <a:custGeom>
            <a:avLst/>
            <a:gdLst/>
            <a:ahLst/>
            <a:cxnLst/>
            <a:rect l="l" t="t" r="r" b="b"/>
            <a:pathLst>
              <a:path h="775970">
                <a:moveTo>
                  <a:pt x="0" y="0"/>
                </a:moveTo>
                <a:lnTo>
                  <a:pt x="0" y="775715"/>
                </a:lnTo>
              </a:path>
            </a:pathLst>
          </a:custGeom>
          <a:ln w="28575">
            <a:solidFill>
              <a:srgbClr val="FF0000"/>
            </a:solidFill>
            <a:prstDash val="dash"/>
          </a:ln>
        </p:spPr>
        <p:txBody>
          <a:bodyPr wrap="square" lIns="0" tIns="0" rIns="0" bIns="0" rtlCol="0"/>
          <a:lstStyle/>
          <a:p>
            <a:endParaRPr/>
          </a:p>
        </p:txBody>
      </p:sp>
      <p:sp>
        <p:nvSpPr>
          <p:cNvPr id="109" name="object 109"/>
          <p:cNvSpPr/>
          <p:nvPr/>
        </p:nvSpPr>
        <p:spPr>
          <a:xfrm>
            <a:off x="1639963" y="3336671"/>
            <a:ext cx="0" cy="603885"/>
          </a:xfrm>
          <a:custGeom>
            <a:avLst/>
            <a:gdLst/>
            <a:ahLst/>
            <a:cxnLst/>
            <a:rect l="l" t="t" r="r" b="b"/>
            <a:pathLst>
              <a:path h="603885">
                <a:moveTo>
                  <a:pt x="0" y="0"/>
                </a:moveTo>
                <a:lnTo>
                  <a:pt x="0" y="603504"/>
                </a:lnTo>
              </a:path>
            </a:pathLst>
          </a:custGeom>
          <a:ln w="28575">
            <a:solidFill>
              <a:srgbClr val="FF0000"/>
            </a:solidFill>
            <a:prstDash val="dash"/>
          </a:ln>
        </p:spPr>
        <p:txBody>
          <a:bodyPr wrap="square" lIns="0" tIns="0" rIns="0" bIns="0" rtlCol="0"/>
          <a:lstStyle/>
          <a:p>
            <a:endParaRPr/>
          </a:p>
        </p:txBody>
      </p:sp>
      <p:sp>
        <p:nvSpPr>
          <p:cNvPr id="110" name="object 110"/>
          <p:cNvSpPr/>
          <p:nvPr/>
        </p:nvSpPr>
        <p:spPr>
          <a:xfrm>
            <a:off x="4459421" y="2487802"/>
            <a:ext cx="304800" cy="239395"/>
          </a:xfrm>
          <a:custGeom>
            <a:avLst/>
            <a:gdLst/>
            <a:ahLst/>
            <a:cxnLst/>
            <a:rect l="l" t="t" r="r" b="b"/>
            <a:pathLst>
              <a:path w="304800" h="239394">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11" name="object 111"/>
          <p:cNvSpPr txBox="1"/>
          <p:nvPr/>
        </p:nvSpPr>
        <p:spPr>
          <a:xfrm>
            <a:off x="4543431" y="24995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12" name="object 112"/>
          <p:cNvSpPr/>
          <p:nvPr/>
        </p:nvSpPr>
        <p:spPr>
          <a:xfrm>
            <a:off x="3926038" y="2908426"/>
            <a:ext cx="304800" cy="240665"/>
          </a:xfrm>
          <a:custGeom>
            <a:avLst/>
            <a:gdLst/>
            <a:ahLst/>
            <a:cxnLst/>
            <a:rect l="l" t="t" r="r" b="b"/>
            <a:pathLst>
              <a:path w="304800" h="240664">
                <a:moveTo>
                  <a:pt x="152324" y="0"/>
                </a:moveTo>
                <a:lnTo>
                  <a:pt x="105158" y="5929"/>
                </a:lnTo>
                <a:lnTo>
                  <a:pt x="63926" y="22452"/>
                </a:lnTo>
                <a:lnTo>
                  <a:pt x="31044" y="47671"/>
                </a:lnTo>
                <a:lnTo>
                  <a:pt x="8930" y="79687"/>
                </a:lnTo>
                <a:lnTo>
                  <a:pt x="0" y="116601"/>
                </a:lnTo>
                <a:lnTo>
                  <a:pt x="830" y="130099"/>
                </a:lnTo>
                <a:lnTo>
                  <a:pt x="12765" y="167385"/>
                </a:lnTo>
                <a:lnTo>
                  <a:pt x="37055" y="198643"/>
                </a:lnTo>
                <a:lnTo>
                  <a:pt x="71369" y="222309"/>
                </a:lnTo>
                <a:lnTo>
                  <a:pt x="113377" y="236820"/>
                </a:lnTo>
                <a:lnTo>
                  <a:pt x="144505" y="240636"/>
                </a:lnTo>
                <a:lnTo>
                  <a:pt x="161756" y="240032"/>
                </a:lnTo>
                <a:lnTo>
                  <a:pt x="209299" y="231099"/>
                </a:lnTo>
                <a:lnTo>
                  <a:pt x="249144" y="212761"/>
                </a:lnTo>
                <a:lnTo>
                  <a:pt x="279510" y="186655"/>
                </a:lnTo>
                <a:lnTo>
                  <a:pt x="302178" y="142592"/>
                </a:lnTo>
                <a:lnTo>
                  <a:pt x="304223" y="130328"/>
                </a:lnTo>
                <a:lnTo>
                  <a:pt x="303512" y="116146"/>
                </a:lnTo>
                <a:lnTo>
                  <a:pt x="292333" y="77267"/>
                </a:lnTo>
                <a:lnTo>
                  <a:pt x="269225" y="44906"/>
                </a:lnTo>
                <a:lnTo>
                  <a:pt x="236298" y="20372"/>
                </a:lnTo>
                <a:lnTo>
                  <a:pt x="195661" y="4975"/>
                </a:lnTo>
                <a:lnTo>
                  <a:pt x="152324" y="0"/>
                </a:lnTo>
                <a:close/>
              </a:path>
            </a:pathLst>
          </a:custGeom>
          <a:ln w="28575">
            <a:solidFill>
              <a:srgbClr val="000000"/>
            </a:solidFill>
          </a:ln>
        </p:spPr>
        <p:txBody>
          <a:bodyPr wrap="square" lIns="0" tIns="0" rIns="0" bIns="0" rtlCol="0"/>
          <a:lstStyle/>
          <a:p>
            <a:endParaRPr/>
          </a:p>
        </p:txBody>
      </p:sp>
      <p:sp>
        <p:nvSpPr>
          <p:cNvPr id="113" name="object 113"/>
          <p:cNvSpPr txBox="1"/>
          <p:nvPr/>
        </p:nvSpPr>
        <p:spPr>
          <a:xfrm>
            <a:off x="4010031" y="29201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4" name="object 114"/>
          <p:cNvSpPr/>
          <p:nvPr/>
        </p:nvSpPr>
        <p:spPr>
          <a:xfrm>
            <a:off x="4992858" y="2898520"/>
            <a:ext cx="304165" cy="241935"/>
          </a:xfrm>
          <a:custGeom>
            <a:avLst/>
            <a:gdLst/>
            <a:ahLst/>
            <a:cxnLst/>
            <a:rect l="l" t="t" r="r" b="b"/>
            <a:pathLst>
              <a:path w="304164"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115" name="object 115"/>
          <p:cNvSpPr txBox="1"/>
          <p:nvPr/>
        </p:nvSpPr>
        <p:spPr>
          <a:xfrm>
            <a:off x="5076831" y="29087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16" name="object 116"/>
          <p:cNvSpPr/>
          <p:nvPr/>
        </p:nvSpPr>
        <p:spPr>
          <a:xfrm>
            <a:off x="36212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17" name="object 117"/>
          <p:cNvSpPr txBox="1"/>
          <p:nvPr/>
        </p:nvSpPr>
        <p:spPr>
          <a:xfrm>
            <a:off x="37052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8" name="object 118"/>
          <p:cNvSpPr/>
          <p:nvPr/>
        </p:nvSpPr>
        <p:spPr>
          <a:xfrm>
            <a:off x="4230838" y="3371722"/>
            <a:ext cx="304165" cy="241935"/>
          </a:xfrm>
          <a:custGeom>
            <a:avLst/>
            <a:gdLst/>
            <a:ahLst/>
            <a:cxnLst/>
            <a:rect l="l" t="t" r="r" b="b"/>
            <a:pathLst>
              <a:path w="304164"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119" name="object 119"/>
          <p:cNvSpPr/>
          <p:nvPr/>
        </p:nvSpPr>
        <p:spPr>
          <a:xfrm>
            <a:off x="4688021" y="3381629"/>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20" name="object 120"/>
          <p:cNvSpPr/>
          <p:nvPr/>
        </p:nvSpPr>
        <p:spPr>
          <a:xfrm>
            <a:off x="5297638" y="3371722"/>
            <a:ext cx="304165" cy="241935"/>
          </a:xfrm>
          <a:custGeom>
            <a:avLst/>
            <a:gdLst/>
            <a:ahLst/>
            <a:cxnLst/>
            <a:rect l="l" t="t" r="r" b="b"/>
            <a:pathLst>
              <a:path w="304164" h="241935">
                <a:moveTo>
                  <a:pt x="152324" y="0"/>
                </a:moveTo>
                <a:lnTo>
                  <a:pt x="105158" y="5929"/>
                </a:lnTo>
                <a:lnTo>
                  <a:pt x="63926" y="22452"/>
                </a:lnTo>
                <a:lnTo>
                  <a:pt x="31044" y="47671"/>
                </a:lnTo>
                <a:lnTo>
                  <a:pt x="8930" y="79687"/>
                </a:lnTo>
                <a:lnTo>
                  <a:pt x="0" y="116601"/>
                </a:lnTo>
                <a:lnTo>
                  <a:pt x="826" y="130076"/>
                </a:lnTo>
                <a:lnTo>
                  <a:pt x="12705" y="167398"/>
                </a:lnTo>
                <a:lnTo>
                  <a:pt x="36886" y="198810"/>
                </a:lnTo>
                <a:lnTo>
                  <a:pt x="71055" y="222692"/>
                </a:lnTo>
                <a:lnTo>
                  <a:pt x="112899" y="237428"/>
                </a:lnTo>
                <a:lnTo>
                  <a:pt x="143916" y="241371"/>
                </a:lnTo>
                <a:lnTo>
                  <a:pt x="161192" y="240769"/>
                </a:lnTo>
                <a:lnTo>
                  <a:pt x="208778" y="231816"/>
                </a:lnTo>
                <a:lnTo>
                  <a:pt x="248654" y="213450"/>
                </a:lnTo>
                <a:lnTo>
                  <a:pt x="279088" y="187348"/>
                </a:lnTo>
                <a:lnTo>
                  <a:pt x="301989" y="143411"/>
                </a:lnTo>
                <a:lnTo>
                  <a:pt x="304130" y="131210"/>
                </a:lnTo>
                <a:lnTo>
                  <a:pt x="303440" y="116916"/>
                </a:lnTo>
                <a:lnTo>
                  <a:pt x="292369" y="77788"/>
                </a:lnTo>
                <a:lnTo>
                  <a:pt x="269420" y="45274"/>
                </a:lnTo>
                <a:lnTo>
                  <a:pt x="236688" y="20633"/>
                </a:lnTo>
                <a:lnTo>
                  <a:pt x="196266" y="5125"/>
                </a:lnTo>
                <a:lnTo>
                  <a:pt x="152324" y="0"/>
                </a:lnTo>
                <a:close/>
              </a:path>
            </a:pathLst>
          </a:custGeom>
          <a:ln w="28575">
            <a:solidFill>
              <a:srgbClr val="000000"/>
            </a:solidFill>
          </a:ln>
        </p:spPr>
        <p:txBody>
          <a:bodyPr wrap="square" lIns="0" tIns="0" rIns="0" bIns="0" rtlCol="0"/>
          <a:lstStyle/>
          <a:p>
            <a:endParaRPr/>
          </a:p>
        </p:txBody>
      </p:sp>
      <p:sp>
        <p:nvSpPr>
          <p:cNvPr id="121" name="object 121"/>
          <p:cNvSpPr/>
          <p:nvPr/>
        </p:nvSpPr>
        <p:spPr>
          <a:xfrm>
            <a:off x="3392658" y="3852545"/>
            <a:ext cx="304165" cy="241935"/>
          </a:xfrm>
          <a:custGeom>
            <a:avLst/>
            <a:gdLst/>
            <a:ahLst/>
            <a:cxnLst/>
            <a:rect l="l" t="t" r="r" b="b"/>
            <a:pathLst>
              <a:path w="304164" h="241935">
                <a:moveTo>
                  <a:pt x="152305" y="0"/>
                </a:moveTo>
                <a:lnTo>
                  <a:pt x="105246" y="5907"/>
                </a:lnTo>
                <a:lnTo>
                  <a:pt x="64088" y="22395"/>
                </a:lnTo>
                <a:lnTo>
                  <a:pt x="31228" y="47614"/>
                </a:lnTo>
                <a:lnTo>
                  <a:pt x="9066" y="79714"/>
                </a:lnTo>
                <a:lnTo>
                  <a:pt x="0" y="116844"/>
                </a:lnTo>
                <a:lnTo>
                  <a:pt x="823" y="130284"/>
                </a:lnTo>
                <a:lnTo>
                  <a:pt x="12710" y="167530"/>
                </a:lnTo>
                <a:lnTo>
                  <a:pt x="36918" y="198896"/>
                </a:lnTo>
                <a:lnTo>
                  <a:pt x="71126" y="222749"/>
                </a:lnTo>
                <a:lnTo>
                  <a:pt x="113017" y="237458"/>
                </a:lnTo>
                <a:lnTo>
                  <a:pt x="144065" y="241378"/>
                </a:lnTo>
                <a:lnTo>
                  <a:pt x="161362" y="240771"/>
                </a:lnTo>
                <a:lnTo>
                  <a:pt x="209004" y="231776"/>
                </a:lnTo>
                <a:lnTo>
                  <a:pt x="248909" y="213361"/>
                </a:lnTo>
                <a:lnTo>
                  <a:pt x="279326" y="187249"/>
                </a:lnTo>
                <a:lnTo>
                  <a:pt x="302089" y="143440"/>
                </a:lnTo>
                <a:lnTo>
                  <a:pt x="304170" y="131307"/>
                </a:lnTo>
                <a:lnTo>
                  <a:pt x="303470" y="116997"/>
                </a:lnTo>
                <a:lnTo>
                  <a:pt x="292376" y="77833"/>
                </a:lnTo>
                <a:lnTo>
                  <a:pt x="269417" y="45297"/>
                </a:lnTo>
                <a:lnTo>
                  <a:pt x="236682" y="20643"/>
                </a:lnTo>
                <a:lnTo>
                  <a:pt x="196263" y="5129"/>
                </a:lnTo>
                <a:lnTo>
                  <a:pt x="152305" y="0"/>
                </a:lnTo>
                <a:close/>
              </a:path>
            </a:pathLst>
          </a:custGeom>
          <a:ln w="28575">
            <a:solidFill>
              <a:srgbClr val="000000"/>
            </a:solidFill>
          </a:ln>
        </p:spPr>
        <p:txBody>
          <a:bodyPr wrap="square" lIns="0" tIns="0" rIns="0" bIns="0" rtlCol="0"/>
          <a:lstStyle/>
          <a:p>
            <a:endParaRPr/>
          </a:p>
        </p:txBody>
      </p:sp>
      <p:sp>
        <p:nvSpPr>
          <p:cNvPr id="122" name="object 122"/>
          <p:cNvSpPr/>
          <p:nvPr/>
        </p:nvSpPr>
        <p:spPr>
          <a:xfrm>
            <a:off x="3773621" y="3844925"/>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23" name="object 123"/>
          <p:cNvSpPr/>
          <p:nvPr/>
        </p:nvSpPr>
        <p:spPr>
          <a:xfrm>
            <a:off x="4154621" y="3862451"/>
            <a:ext cx="304800" cy="239395"/>
          </a:xfrm>
          <a:custGeom>
            <a:avLst/>
            <a:gdLst/>
            <a:ahLst/>
            <a:cxnLst/>
            <a:rect l="l" t="t" r="r" b="b"/>
            <a:pathLst>
              <a:path w="304800" h="239395">
                <a:moveTo>
                  <a:pt x="152342" y="0"/>
                </a:moveTo>
                <a:lnTo>
                  <a:pt x="105067" y="5880"/>
                </a:lnTo>
                <a:lnTo>
                  <a:pt x="63761" y="22295"/>
                </a:lnTo>
                <a:lnTo>
                  <a:pt x="30859" y="47400"/>
                </a:lnTo>
                <a:lnTo>
                  <a:pt x="8794" y="79353"/>
                </a:lnTo>
                <a:lnTo>
                  <a:pt x="0" y="116311"/>
                </a:lnTo>
                <a:lnTo>
                  <a:pt x="840" y="129638"/>
                </a:lnTo>
                <a:lnTo>
                  <a:pt x="12875" y="166548"/>
                </a:lnTo>
                <a:lnTo>
                  <a:pt x="37350" y="197581"/>
                </a:lnTo>
                <a:lnTo>
                  <a:pt x="71905" y="221098"/>
                </a:lnTo>
                <a:lnTo>
                  <a:pt x="114183" y="235464"/>
                </a:lnTo>
                <a:lnTo>
                  <a:pt x="145494" y="239148"/>
                </a:lnTo>
                <a:lnTo>
                  <a:pt x="162678" y="238530"/>
                </a:lnTo>
                <a:lnTo>
                  <a:pt x="210089" y="229486"/>
                </a:lnTo>
                <a:lnTo>
                  <a:pt x="249847" y="210979"/>
                </a:lnTo>
                <a:lnTo>
                  <a:pt x="280098" y="184709"/>
                </a:lnTo>
                <a:lnTo>
                  <a:pt x="302439" y="140543"/>
                </a:lnTo>
                <a:lnTo>
                  <a:pt x="304353" y="128289"/>
                </a:lnTo>
                <a:lnTo>
                  <a:pt x="303612" y="114247"/>
                </a:lnTo>
                <a:lnTo>
                  <a:pt x="292233" y="75763"/>
                </a:lnTo>
                <a:lnTo>
                  <a:pt x="268795" y="43776"/>
                </a:lnTo>
                <a:lnTo>
                  <a:pt x="235448" y="19612"/>
                </a:lnTo>
                <a:lnTo>
                  <a:pt x="194342" y="4596"/>
                </a:lnTo>
                <a:lnTo>
                  <a:pt x="152342" y="0"/>
                </a:lnTo>
                <a:close/>
              </a:path>
            </a:pathLst>
          </a:custGeom>
          <a:ln w="28575">
            <a:solidFill>
              <a:srgbClr val="000000"/>
            </a:solidFill>
          </a:ln>
        </p:spPr>
        <p:txBody>
          <a:bodyPr wrap="square" lIns="0" tIns="0" rIns="0" bIns="0" rtlCol="0"/>
          <a:lstStyle/>
          <a:p>
            <a:endParaRPr/>
          </a:p>
        </p:txBody>
      </p:sp>
      <p:sp>
        <p:nvSpPr>
          <p:cNvPr id="124" name="object 124"/>
          <p:cNvSpPr txBox="1"/>
          <p:nvPr/>
        </p:nvSpPr>
        <p:spPr>
          <a:xfrm>
            <a:off x="4238631" y="3381916"/>
            <a:ext cx="228600" cy="768350"/>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450"/>
              </a:spcBef>
            </a:pPr>
            <a:r>
              <a:rPr sz="2000" b="1" spc="-10" dirty="0">
                <a:latin typeface="Times New Roman"/>
                <a:cs typeface="Times New Roman"/>
              </a:rPr>
              <a:t>5</a:t>
            </a:r>
            <a:endParaRPr sz="2000">
              <a:latin typeface="Times New Roman"/>
              <a:cs typeface="Times New Roman"/>
            </a:endParaRPr>
          </a:p>
        </p:txBody>
      </p:sp>
      <p:sp>
        <p:nvSpPr>
          <p:cNvPr id="125" name="object 125"/>
          <p:cNvSpPr txBox="1"/>
          <p:nvPr/>
        </p:nvSpPr>
        <p:spPr>
          <a:xfrm>
            <a:off x="477203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26" name="object 126"/>
          <p:cNvSpPr txBox="1"/>
          <p:nvPr/>
        </p:nvSpPr>
        <p:spPr>
          <a:xfrm>
            <a:off x="5381631" y="33819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27" name="object 127"/>
          <p:cNvSpPr txBox="1"/>
          <p:nvPr/>
        </p:nvSpPr>
        <p:spPr>
          <a:xfrm>
            <a:off x="3476631" y="38627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28" name="object 128"/>
          <p:cNvSpPr txBox="1"/>
          <p:nvPr/>
        </p:nvSpPr>
        <p:spPr>
          <a:xfrm>
            <a:off x="3857631" y="3850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29" name="object 129"/>
          <p:cNvSpPr/>
          <p:nvPr/>
        </p:nvSpPr>
        <p:spPr>
          <a:xfrm>
            <a:off x="4154563" y="2727070"/>
            <a:ext cx="381000" cy="181610"/>
          </a:xfrm>
          <a:custGeom>
            <a:avLst/>
            <a:gdLst/>
            <a:ahLst/>
            <a:cxnLst/>
            <a:rect l="l" t="t" r="r" b="b"/>
            <a:pathLst>
              <a:path w="381000" h="181610">
                <a:moveTo>
                  <a:pt x="381000" y="0"/>
                </a:moveTo>
                <a:lnTo>
                  <a:pt x="0" y="181356"/>
                </a:lnTo>
              </a:path>
            </a:pathLst>
          </a:custGeom>
          <a:ln w="28575">
            <a:solidFill>
              <a:srgbClr val="000000"/>
            </a:solidFill>
          </a:ln>
        </p:spPr>
        <p:txBody>
          <a:bodyPr wrap="square" lIns="0" tIns="0" rIns="0" bIns="0" rtlCol="0"/>
          <a:lstStyle/>
          <a:p>
            <a:endParaRPr/>
          </a:p>
        </p:txBody>
      </p:sp>
      <p:sp>
        <p:nvSpPr>
          <p:cNvPr id="130" name="object 130"/>
          <p:cNvSpPr/>
          <p:nvPr/>
        </p:nvSpPr>
        <p:spPr>
          <a:xfrm>
            <a:off x="4687963" y="2727070"/>
            <a:ext cx="381000" cy="181610"/>
          </a:xfrm>
          <a:custGeom>
            <a:avLst/>
            <a:gdLst/>
            <a:ahLst/>
            <a:cxnLst/>
            <a:rect l="l" t="t" r="r" b="b"/>
            <a:pathLst>
              <a:path w="381000" h="181610">
                <a:moveTo>
                  <a:pt x="0" y="0"/>
                </a:moveTo>
                <a:lnTo>
                  <a:pt x="381000" y="181355"/>
                </a:lnTo>
              </a:path>
            </a:pathLst>
          </a:custGeom>
          <a:ln w="28574">
            <a:solidFill>
              <a:srgbClr val="000000"/>
            </a:solidFill>
          </a:ln>
        </p:spPr>
        <p:txBody>
          <a:bodyPr wrap="square" lIns="0" tIns="0" rIns="0" bIns="0" rtlCol="0"/>
          <a:lstStyle/>
          <a:p>
            <a:endParaRPr/>
          </a:p>
        </p:txBody>
      </p:sp>
      <p:sp>
        <p:nvSpPr>
          <p:cNvPr id="131" name="object 131"/>
          <p:cNvSpPr/>
          <p:nvPr/>
        </p:nvSpPr>
        <p:spPr>
          <a:xfrm>
            <a:off x="3849763" y="3149219"/>
            <a:ext cx="228600" cy="240029"/>
          </a:xfrm>
          <a:custGeom>
            <a:avLst/>
            <a:gdLst/>
            <a:ahLst/>
            <a:cxnLst/>
            <a:rect l="l" t="t" r="r" b="b"/>
            <a:pathLst>
              <a:path w="228600" h="240029">
                <a:moveTo>
                  <a:pt x="228600" y="0"/>
                </a:moveTo>
                <a:lnTo>
                  <a:pt x="0" y="240029"/>
                </a:lnTo>
              </a:path>
            </a:pathLst>
          </a:custGeom>
          <a:ln w="28575">
            <a:solidFill>
              <a:srgbClr val="000000"/>
            </a:solidFill>
          </a:ln>
        </p:spPr>
        <p:txBody>
          <a:bodyPr wrap="square" lIns="0" tIns="0" rIns="0" bIns="0" rtlCol="0"/>
          <a:lstStyle/>
          <a:p>
            <a:endParaRPr/>
          </a:p>
        </p:txBody>
      </p:sp>
      <p:sp>
        <p:nvSpPr>
          <p:cNvPr id="132" name="object 132"/>
          <p:cNvSpPr/>
          <p:nvPr/>
        </p:nvSpPr>
        <p:spPr>
          <a:xfrm>
            <a:off x="4078363" y="3149219"/>
            <a:ext cx="228600" cy="240029"/>
          </a:xfrm>
          <a:custGeom>
            <a:avLst/>
            <a:gdLst/>
            <a:ahLst/>
            <a:cxnLst/>
            <a:rect l="l" t="t" r="r" b="b"/>
            <a:pathLst>
              <a:path w="228600" h="240029">
                <a:moveTo>
                  <a:pt x="0" y="0"/>
                </a:moveTo>
                <a:lnTo>
                  <a:pt x="228600" y="240029"/>
                </a:lnTo>
              </a:path>
            </a:pathLst>
          </a:custGeom>
          <a:ln w="28575">
            <a:solidFill>
              <a:srgbClr val="000000"/>
            </a:solidFill>
          </a:ln>
        </p:spPr>
        <p:txBody>
          <a:bodyPr wrap="square" lIns="0" tIns="0" rIns="0" bIns="0" rtlCol="0"/>
          <a:lstStyle/>
          <a:p>
            <a:endParaRPr/>
          </a:p>
        </p:txBody>
      </p:sp>
      <p:sp>
        <p:nvSpPr>
          <p:cNvPr id="133" name="object 133"/>
          <p:cNvSpPr/>
          <p:nvPr/>
        </p:nvSpPr>
        <p:spPr>
          <a:xfrm>
            <a:off x="3544963" y="3630803"/>
            <a:ext cx="228600" cy="239395"/>
          </a:xfrm>
          <a:custGeom>
            <a:avLst/>
            <a:gdLst/>
            <a:ahLst/>
            <a:cxnLst/>
            <a:rect l="l" t="t" r="r" b="b"/>
            <a:pathLst>
              <a:path w="228600" h="239395">
                <a:moveTo>
                  <a:pt x="228600" y="0"/>
                </a:moveTo>
                <a:lnTo>
                  <a:pt x="0" y="239268"/>
                </a:lnTo>
              </a:path>
            </a:pathLst>
          </a:custGeom>
          <a:ln w="28575">
            <a:solidFill>
              <a:srgbClr val="000000"/>
            </a:solidFill>
          </a:ln>
        </p:spPr>
        <p:txBody>
          <a:bodyPr wrap="square" lIns="0" tIns="0" rIns="0" bIns="0" rtlCol="0"/>
          <a:lstStyle/>
          <a:p>
            <a:endParaRPr/>
          </a:p>
        </p:txBody>
      </p:sp>
      <p:sp>
        <p:nvSpPr>
          <p:cNvPr id="134" name="object 134"/>
          <p:cNvSpPr/>
          <p:nvPr/>
        </p:nvSpPr>
        <p:spPr>
          <a:xfrm>
            <a:off x="3798709" y="3630803"/>
            <a:ext cx="152400" cy="239395"/>
          </a:xfrm>
          <a:custGeom>
            <a:avLst/>
            <a:gdLst/>
            <a:ahLst/>
            <a:cxnLst/>
            <a:rect l="l" t="t" r="r" b="b"/>
            <a:pathLst>
              <a:path w="152400" h="239395">
                <a:moveTo>
                  <a:pt x="0" y="0"/>
                </a:moveTo>
                <a:lnTo>
                  <a:pt x="152400" y="239268"/>
                </a:lnTo>
              </a:path>
            </a:pathLst>
          </a:custGeom>
          <a:ln w="28575">
            <a:solidFill>
              <a:srgbClr val="000000"/>
            </a:solidFill>
          </a:ln>
        </p:spPr>
        <p:txBody>
          <a:bodyPr wrap="square" lIns="0" tIns="0" rIns="0" bIns="0" rtlCol="0"/>
          <a:lstStyle/>
          <a:p>
            <a:endParaRPr/>
          </a:p>
        </p:txBody>
      </p:sp>
      <p:sp>
        <p:nvSpPr>
          <p:cNvPr id="135" name="object 135"/>
          <p:cNvSpPr/>
          <p:nvPr/>
        </p:nvSpPr>
        <p:spPr>
          <a:xfrm>
            <a:off x="4306963" y="3619372"/>
            <a:ext cx="76200" cy="241935"/>
          </a:xfrm>
          <a:custGeom>
            <a:avLst/>
            <a:gdLst/>
            <a:ahLst/>
            <a:cxnLst/>
            <a:rect l="l" t="t" r="r" b="b"/>
            <a:pathLst>
              <a:path w="76200" h="241935">
                <a:moveTo>
                  <a:pt x="76200" y="0"/>
                </a:moveTo>
                <a:lnTo>
                  <a:pt x="0" y="241554"/>
                </a:lnTo>
              </a:path>
            </a:pathLst>
          </a:custGeom>
          <a:ln w="28575">
            <a:solidFill>
              <a:srgbClr val="000000"/>
            </a:solidFill>
          </a:ln>
        </p:spPr>
        <p:txBody>
          <a:bodyPr wrap="square" lIns="0" tIns="0" rIns="0" bIns="0" rtlCol="0"/>
          <a:lstStyle/>
          <a:p>
            <a:endParaRPr/>
          </a:p>
        </p:txBody>
      </p:sp>
      <p:sp>
        <p:nvSpPr>
          <p:cNvPr id="136" name="object 136"/>
          <p:cNvSpPr/>
          <p:nvPr/>
        </p:nvSpPr>
        <p:spPr>
          <a:xfrm>
            <a:off x="4840363" y="3149219"/>
            <a:ext cx="304800" cy="240029"/>
          </a:xfrm>
          <a:custGeom>
            <a:avLst/>
            <a:gdLst/>
            <a:ahLst/>
            <a:cxnLst/>
            <a:rect l="l" t="t" r="r" b="b"/>
            <a:pathLst>
              <a:path w="304800" h="240029">
                <a:moveTo>
                  <a:pt x="304800" y="0"/>
                </a:moveTo>
                <a:lnTo>
                  <a:pt x="0" y="240029"/>
                </a:lnTo>
              </a:path>
            </a:pathLst>
          </a:custGeom>
          <a:ln w="28575">
            <a:solidFill>
              <a:srgbClr val="000000"/>
            </a:solidFill>
          </a:ln>
        </p:spPr>
        <p:txBody>
          <a:bodyPr wrap="square" lIns="0" tIns="0" rIns="0" bIns="0" rtlCol="0"/>
          <a:lstStyle/>
          <a:p>
            <a:endParaRPr/>
          </a:p>
        </p:txBody>
      </p:sp>
      <p:sp>
        <p:nvSpPr>
          <p:cNvPr id="137" name="object 137"/>
          <p:cNvSpPr/>
          <p:nvPr/>
        </p:nvSpPr>
        <p:spPr>
          <a:xfrm>
            <a:off x="5170309" y="3149219"/>
            <a:ext cx="304800" cy="240029"/>
          </a:xfrm>
          <a:custGeom>
            <a:avLst/>
            <a:gdLst/>
            <a:ahLst/>
            <a:cxnLst/>
            <a:rect l="l" t="t" r="r" b="b"/>
            <a:pathLst>
              <a:path w="304800" h="240029">
                <a:moveTo>
                  <a:pt x="0" y="0"/>
                </a:moveTo>
                <a:lnTo>
                  <a:pt x="304800" y="240029"/>
                </a:lnTo>
              </a:path>
            </a:pathLst>
          </a:custGeom>
          <a:ln w="28575">
            <a:solidFill>
              <a:srgbClr val="000000"/>
            </a:solidFill>
          </a:ln>
        </p:spPr>
        <p:txBody>
          <a:bodyPr wrap="square" lIns="0" tIns="0" rIns="0" bIns="0" rtlCol="0"/>
          <a:lstStyle/>
          <a:p>
            <a:endParaRPr/>
          </a:p>
        </p:txBody>
      </p:sp>
      <p:sp>
        <p:nvSpPr>
          <p:cNvPr id="138" name="object 138"/>
          <p:cNvSpPr/>
          <p:nvPr/>
        </p:nvSpPr>
        <p:spPr>
          <a:xfrm>
            <a:off x="7558417" y="703198"/>
            <a:ext cx="1066800" cy="392430"/>
          </a:xfrm>
          <a:custGeom>
            <a:avLst/>
            <a:gdLst/>
            <a:ahLst/>
            <a:cxnLst/>
            <a:rect l="l" t="t" r="r" b="b"/>
            <a:pathLst>
              <a:path w="1066800" h="392430">
                <a:moveTo>
                  <a:pt x="0" y="355091"/>
                </a:moveTo>
                <a:lnTo>
                  <a:pt x="10158" y="296821"/>
                </a:lnTo>
                <a:lnTo>
                  <a:pt x="32639" y="241791"/>
                </a:lnTo>
                <a:lnTo>
                  <a:pt x="66414" y="190685"/>
                </a:lnTo>
                <a:lnTo>
                  <a:pt x="110454" y="144182"/>
                </a:lnTo>
                <a:lnTo>
                  <a:pt x="163729" y="102965"/>
                </a:lnTo>
                <a:lnTo>
                  <a:pt x="225213" y="67714"/>
                </a:lnTo>
                <a:lnTo>
                  <a:pt x="293874" y="39111"/>
                </a:lnTo>
                <a:lnTo>
                  <a:pt x="330575" y="27515"/>
                </a:lnTo>
                <a:lnTo>
                  <a:pt x="368684" y="17836"/>
                </a:lnTo>
                <a:lnTo>
                  <a:pt x="408074" y="10160"/>
                </a:lnTo>
                <a:lnTo>
                  <a:pt x="448615" y="4572"/>
                </a:lnTo>
                <a:lnTo>
                  <a:pt x="490179" y="1157"/>
                </a:lnTo>
                <a:lnTo>
                  <a:pt x="532638" y="0"/>
                </a:lnTo>
                <a:lnTo>
                  <a:pt x="576431" y="1229"/>
                </a:lnTo>
                <a:lnTo>
                  <a:pt x="619253" y="4856"/>
                </a:lnTo>
                <a:lnTo>
                  <a:pt x="660965" y="10783"/>
                </a:lnTo>
                <a:lnTo>
                  <a:pt x="701430" y="18915"/>
                </a:lnTo>
                <a:lnTo>
                  <a:pt x="740509" y="29158"/>
                </a:lnTo>
                <a:lnTo>
                  <a:pt x="778065" y="41415"/>
                </a:lnTo>
                <a:lnTo>
                  <a:pt x="813960" y="55591"/>
                </a:lnTo>
                <a:lnTo>
                  <a:pt x="880217" y="89319"/>
                </a:lnTo>
                <a:lnTo>
                  <a:pt x="938179" y="129578"/>
                </a:lnTo>
                <a:lnTo>
                  <a:pt x="986742" y="175604"/>
                </a:lnTo>
                <a:lnTo>
                  <a:pt x="1024806" y="226635"/>
                </a:lnTo>
                <a:lnTo>
                  <a:pt x="1051269" y="281906"/>
                </a:lnTo>
                <a:lnTo>
                  <a:pt x="1065028" y="340654"/>
                </a:lnTo>
                <a:lnTo>
                  <a:pt x="1066800" y="371093"/>
                </a:lnTo>
                <a:lnTo>
                  <a:pt x="1066800" y="377951"/>
                </a:lnTo>
                <a:lnTo>
                  <a:pt x="1066038" y="384809"/>
                </a:lnTo>
                <a:lnTo>
                  <a:pt x="1066038" y="392429"/>
                </a:lnTo>
              </a:path>
            </a:pathLst>
          </a:custGeom>
          <a:ln w="28575">
            <a:solidFill>
              <a:srgbClr val="FF0000"/>
            </a:solidFill>
            <a:prstDash val="dash"/>
          </a:ln>
        </p:spPr>
        <p:txBody>
          <a:bodyPr wrap="square" lIns="0" tIns="0" rIns="0" bIns="0" rtlCol="0"/>
          <a:lstStyle/>
          <a:p>
            <a:endParaRPr/>
          </a:p>
        </p:txBody>
      </p:sp>
      <p:sp>
        <p:nvSpPr>
          <p:cNvPr id="139" name="object 139"/>
          <p:cNvSpPr/>
          <p:nvPr/>
        </p:nvSpPr>
        <p:spPr>
          <a:xfrm>
            <a:off x="7558417" y="1034669"/>
            <a:ext cx="0" cy="601980"/>
          </a:xfrm>
          <a:custGeom>
            <a:avLst/>
            <a:gdLst/>
            <a:ahLst/>
            <a:cxnLst/>
            <a:rect l="l" t="t" r="r" b="b"/>
            <a:pathLst>
              <a:path h="601980">
                <a:moveTo>
                  <a:pt x="0" y="0"/>
                </a:moveTo>
                <a:lnTo>
                  <a:pt x="0" y="601980"/>
                </a:lnTo>
              </a:path>
            </a:pathLst>
          </a:custGeom>
          <a:ln w="28575">
            <a:solidFill>
              <a:srgbClr val="FF0000"/>
            </a:solidFill>
            <a:prstDash val="dash"/>
          </a:ln>
        </p:spPr>
        <p:txBody>
          <a:bodyPr wrap="square" lIns="0" tIns="0" rIns="0" bIns="0" rtlCol="0"/>
          <a:lstStyle/>
          <a:p>
            <a:endParaRPr/>
          </a:p>
        </p:txBody>
      </p:sp>
      <p:sp>
        <p:nvSpPr>
          <p:cNvPr id="140" name="object 140"/>
          <p:cNvSpPr/>
          <p:nvPr/>
        </p:nvSpPr>
        <p:spPr>
          <a:xfrm>
            <a:off x="8625217" y="1101725"/>
            <a:ext cx="0" cy="467995"/>
          </a:xfrm>
          <a:custGeom>
            <a:avLst/>
            <a:gdLst/>
            <a:ahLst/>
            <a:cxnLst/>
            <a:rect l="l" t="t" r="r" b="b"/>
            <a:pathLst>
              <a:path h="467994">
                <a:moveTo>
                  <a:pt x="0" y="0"/>
                </a:moveTo>
                <a:lnTo>
                  <a:pt x="0" y="467867"/>
                </a:lnTo>
              </a:path>
            </a:pathLst>
          </a:custGeom>
          <a:ln w="28575">
            <a:solidFill>
              <a:srgbClr val="FF0000"/>
            </a:solidFill>
            <a:prstDash val="dash"/>
          </a:ln>
        </p:spPr>
        <p:txBody>
          <a:bodyPr wrap="square" lIns="0" tIns="0" rIns="0" bIns="0" rtlCol="0"/>
          <a:lstStyle/>
          <a:p>
            <a:endParaRPr/>
          </a:p>
        </p:txBody>
      </p:sp>
      <p:sp>
        <p:nvSpPr>
          <p:cNvPr id="141" name="object 141"/>
          <p:cNvSpPr/>
          <p:nvPr/>
        </p:nvSpPr>
        <p:spPr>
          <a:xfrm>
            <a:off x="3544963" y="2509901"/>
            <a:ext cx="2133600" cy="503555"/>
          </a:xfrm>
          <a:custGeom>
            <a:avLst/>
            <a:gdLst/>
            <a:ahLst/>
            <a:cxnLst/>
            <a:rect l="l" t="t" r="r" b="b"/>
            <a:pathLst>
              <a:path w="2133600" h="503555">
                <a:moveTo>
                  <a:pt x="0" y="456438"/>
                </a:moveTo>
                <a:lnTo>
                  <a:pt x="7066" y="418571"/>
                </a:lnTo>
                <a:lnTo>
                  <a:pt x="20549" y="381627"/>
                </a:lnTo>
                <a:lnTo>
                  <a:pt x="40191" y="345714"/>
                </a:lnTo>
                <a:lnTo>
                  <a:pt x="65733" y="310944"/>
                </a:lnTo>
                <a:lnTo>
                  <a:pt x="96916" y="277427"/>
                </a:lnTo>
                <a:lnTo>
                  <a:pt x="133484" y="245273"/>
                </a:lnTo>
                <a:lnTo>
                  <a:pt x="175176" y="214592"/>
                </a:lnTo>
                <a:lnTo>
                  <a:pt x="221735" y="185495"/>
                </a:lnTo>
                <a:lnTo>
                  <a:pt x="272903" y="158091"/>
                </a:lnTo>
                <a:lnTo>
                  <a:pt x="328422" y="132492"/>
                </a:lnTo>
                <a:lnTo>
                  <a:pt x="388032" y="108808"/>
                </a:lnTo>
                <a:lnTo>
                  <a:pt x="451475" y="87148"/>
                </a:lnTo>
                <a:lnTo>
                  <a:pt x="518494" y="67623"/>
                </a:lnTo>
                <a:lnTo>
                  <a:pt x="588830" y="50344"/>
                </a:lnTo>
                <a:lnTo>
                  <a:pt x="662225" y="35421"/>
                </a:lnTo>
                <a:lnTo>
                  <a:pt x="738420" y="22963"/>
                </a:lnTo>
                <a:lnTo>
                  <a:pt x="817157" y="13082"/>
                </a:lnTo>
                <a:lnTo>
                  <a:pt x="898178" y="5887"/>
                </a:lnTo>
                <a:lnTo>
                  <a:pt x="981224" y="1490"/>
                </a:lnTo>
                <a:lnTo>
                  <a:pt x="1066037" y="0"/>
                </a:lnTo>
                <a:lnTo>
                  <a:pt x="1153620" y="1579"/>
                </a:lnTo>
                <a:lnTo>
                  <a:pt x="1239247" y="6238"/>
                </a:lnTo>
                <a:lnTo>
                  <a:pt x="1322646" y="13854"/>
                </a:lnTo>
                <a:lnTo>
                  <a:pt x="1403541" y="24304"/>
                </a:lnTo>
                <a:lnTo>
                  <a:pt x="1481659" y="37468"/>
                </a:lnTo>
                <a:lnTo>
                  <a:pt x="1556725" y="53224"/>
                </a:lnTo>
                <a:lnTo>
                  <a:pt x="1628464" y="71450"/>
                </a:lnTo>
                <a:lnTo>
                  <a:pt x="1696603" y="92025"/>
                </a:lnTo>
                <a:lnTo>
                  <a:pt x="1760868" y="114826"/>
                </a:lnTo>
                <a:lnTo>
                  <a:pt x="1820983" y="139731"/>
                </a:lnTo>
                <a:lnTo>
                  <a:pt x="1876674" y="166620"/>
                </a:lnTo>
                <a:lnTo>
                  <a:pt x="1927668" y="195370"/>
                </a:lnTo>
                <a:lnTo>
                  <a:pt x="1973690" y="225860"/>
                </a:lnTo>
                <a:lnTo>
                  <a:pt x="2014466" y="257968"/>
                </a:lnTo>
                <a:lnTo>
                  <a:pt x="2049721" y="291572"/>
                </a:lnTo>
                <a:lnTo>
                  <a:pt x="2079181" y="326550"/>
                </a:lnTo>
                <a:lnTo>
                  <a:pt x="2102572" y="362781"/>
                </a:lnTo>
                <a:lnTo>
                  <a:pt x="2119620" y="400143"/>
                </a:lnTo>
                <a:lnTo>
                  <a:pt x="2130049" y="438515"/>
                </a:lnTo>
                <a:lnTo>
                  <a:pt x="2133587" y="477773"/>
                </a:lnTo>
                <a:lnTo>
                  <a:pt x="2133152" y="490462"/>
                </a:lnTo>
                <a:lnTo>
                  <a:pt x="2132175" y="503100"/>
                </a:lnTo>
              </a:path>
            </a:pathLst>
          </a:custGeom>
          <a:ln w="28575">
            <a:solidFill>
              <a:srgbClr val="FF0000"/>
            </a:solidFill>
            <a:prstDash val="dash"/>
          </a:ln>
        </p:spPr>
        <p:txBody>
          <a:bodyPr wrap="square" lIns="0" tIns="0" rIns="0" bIns="0" rtlCol="0"/>
          <a:lstStyle/>
          <a:p>
            <a:endParaRPr/>
          </a:p>
        </p:txBody>
      </p:sp>
      <p:sp>
        <p:nvSpPr>
          <p:cNvPr id="142" name="object 142"/>
          <p:cNvSpPr/>
          <p:nvPr/>
        </p:nvSpPr>
        <p:spPr>
          <a:xfrm>
            <a:off x="3544963" y="2936620"/>
            <a:ext cx="0" cy="776605"/>
          </a:xfrm>
          <a:custGeom>
            <a:avLst/>
            <a:gdLst/>
            <a:ahLst/>
            <a:cxnLst/>
            <a:rect l="l" t="t" r="r" b="b"/>
            <a:pathLst>
              <a:path h="776604">
                <a:moveTo>
                  <a:pt x="0" y="0"/>
                </a:moveTo>
                <a:lnTo>
                  <a:pt x="0" y="776477"/>
                </a:lnTo>
              </a:path>
            </a:pathLst>
          </a:custGeom>
          <a:ln w="28575">
            <a:solidFill>
              <a:srgbClr val="FF0000"/>
            </a:solidFill>
            <a:prstDash val="dash"/>
          </a:ln>
        </p:spPr>
        <p:txBody>
          <a:bodyPr wrap="square" lIns="0" tIns="0" rIns="0" bIns="0" rtlCol="0"/>
          <a:lstStyle/>
          <a:p>
            <a:endParaRPr/>
          </a:p>
        </p:txBody>
      </p:sp>
      <p:sp>
        <p:nvSpPr>
          <p:cNvPr id="143" name="object 143"/>
          <p:cNvSpPr/>
          <p:nvPr/>
        </p:nvSpPr>
        <p:spPr>
          <a:xfrm>
            <a:off x="5678551" y="3024251"/>
            <a:ext cx="0" cy="603250"/>
          </a:xfrm>
          <a:custGeom>
            <a:avLst/>
            <a:gdLst/>
            <a:ahLst/>
            <a:cxnLst/>
            <a:rect l="l" t="t" r="r" b="b"/>
            <a:pathLst>
              <a:path h="603250">
                <a:moveTo>
                  <a:pt x="0" y="0"/>
                </a:moveTo>
                <a:lnTo>
                  <a:pt x="0" y="602741"/>
                </a:lnTo>
              </a:path>
            </a:pathLst>
          </a:custGeom>
          <a:ln w="28575">
            <a:solidFill>
              <a:srgbClr val="FF0000"/>
            </a:solidFill>
            <a:prstDash val="dash"/>
          </a:ln>
        </p:spPr>
        <p:txBody>
          <a:bodyPr wrap="square" lIns="0" tIns="0" rIns="0" bIns="0" rtlCol="0"/>
          <a:lstStyle/>
          <a:p>
            <a:endParaRPr/>
          </a:p>
        </p:txBody>
      </p:sp>
      <p:sp>
        <p:nvSpPr>
          <p:cNvPr id="144" name="object 144"/>
          <p:cNvSpPr/>
          <p:nvPr/>
        </p:nvSpPr>
        <p:spPr>
          <a:xfrm>
            <a:off x="7404550" y="2487802"/>
            <a:ext cx="304800" cy="239395"/>
          </a:xfrm>
          <a:custGeom>
            <a:avLst/>
            <a:gdLst/>
            <a:ahLst/>
            <a:cxnLst/>
            <a:rect l="l" t="t" r="r" b="b"/>
            <a:pathLst>
              <a:path w="304800" h="239394">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45" name="object 145"/>
          <p:cNvSpPr txBox="1"/>
          <p:nvPr/>
        </p:nvSpPr>
        <p:spPr>
          <a:xfrm>
            <a:off x="7488561" y="24995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46" name="object 146"/>
          <p:cNvSpPr/>
          <p:nvPr/>
        </p:nvSpPr>
        <p:spPr>
          <a:xfrm>
            <a:off x="6871168" y="2908426"/>
            <a:ext cx="304800" cy="240665"/>
          </a:xfrm>
          <a:custGeom>
            <a:avLst/>
            <a:gdLst/>
            <a:ahLst/>
            <a:cxnLst/>
            <a:rect l="l" t="t" r="r" b="b"/>
            <a:pathLst>
              <a:path w="304800" h="240664">
                <a:moveTo>
                  <a:pt x="152325" y="0"/>
                </a:moveTo>
                <a:lnTo>
                  <a:pt x="104869" y="5929"/>
                </a:lnTo>
                <a:lnTo>
                  <a:pt x="63595" y="22452"/>
                </a:lnTo>
                <a:lnTo>
                  <a:pt x="30818" y="47671"/>
                </a:lnTo>
                <a:lnTo>
                  <a:pt x="8848" y="79687"/>
                </a:lnTo>
                <a:lnTo>
                  <a:pt x="0" y="116601"/>
                </a:lnTo>
                <a:lnTo>
                  <a:pt x="821" y="130099"/>
                </a:lnTo>
                <a:lnTo>
                  <a:pt x="12652" y="167385"/>
                </a:lnTo>
                <a:lnTo>
                  <a:pt x="36800" y="198643"/>
                </a:lnTo>
                <a:lnTo>
                  <a:pt x="71033" y="222309"/>
                </a:lnTo>
                <a:lnTo>
                  <a:pt x="113120" y="236820"/>
                </a:lnTo>
                <a:lnTo>
                  <a:pt x="144439" y="240636"/>
                </a:lnTo>
                <a:lnTo>
                  <a:pt x="161571" y="240032"/>
                </a:lnTo>
                <a:lnTo>
                  <a:pt x="208934" y="231104"/>
                </a:lnTo>
                <a:lnTo>
                  <a:pt x="248798" y="212775"/>
                </a:lnTo>
                <a:lnTo>
                  <a:pt x="279291" y="186680"/>
                </a:lnTo>
                <a:lnTo>
                  <a:pt x="302142" y="142636"/>
                </a:lnTo>
                <a:lnTo>
                  <a:pt x="304213" y="130377"/>
                </a:lnTo>
                <a:lnTo>
                  <a:pt x="303496" y="116189"/>
                </a:lnTo>
                <a:lnTo>
                  <a:pt x="292225" y="77297"/>
                </a:lnTo>
                <a:lnTo>
                  <a:pt x="268988" y="44928"/>
                </a:lnTo>
                <a:lnTo>
                  <a:pt x="235987" y="20388"/>
                </a:lnTo>
                <a:lnTo>
                  <a:pt x="195424" y="4984"/>
                </a:lnTo>
                <a:lnTo>
                  <a:pt x="152325" y="0"/>
                </a:lnTo>
                <a:close/>
              </a:path>
            </a:pathLst>
          </a:custGeom>
          <a:ln w="28575">
            <a:solidFill>
              <a:srgbClr val="000000"/>
            </a:solidFill>
          </a:ln>
        </p:spPr>
        <p:txBody>
          <a:bodyPr wrap="square" lIns="0" tIns="0" rIns="0" bIns="0" rtlCol="0"/>
          <a:lstStyle/>
          <a:p>
            <a:endParaRPr/>
          </a:p>
        </p:txBody>
      </p:sp>
      <p:sp>
        <p:nvSpPr>
          <p:cNvPr id="147" name="object 147"/>
          <p:cNvSpPr txBox="1"/>
          <p:nvPr/>
        </p:nvSpPr>
        <p:spPr>
          <a:xfrm>
            <a:off x="6955161" y="29201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48" name="object 148"/>
          <p:cNvSpPr/>
          <p:nvPr/>
        </p:nvSpPr>
        <p:spPr>
          <a:xfrm>
            <a:off x="7937987" y="2898520"/>
            <a:ext cx="304165" cy="241935"/>
          </a:xfrm>
          <a:custGeom>
            <a:avLst/>
            <a:gdLst/>
            <a:ahLst/>
            <a:cxnLst/>
            <a:rect l="l" t="t" r="r" b="b"/>
            <a:pathLst>
              <a:path w="304165" h="241935">
                <a:moveTo>
                  <a:pt x="152306" y="0"/>
                </a:moveTo>
                <a:lnTo>
                  <a:pt x="104958" y="5907"/>
                </a:lnTo>
                <a:lnTo>
                  <a:pt x="63758" y="22395"/>
                </a:lnTo>
                <a:lnTo>
                  <a:pt x="31001" y="47614"/>
                </a:lnTo>
                <a:lnTo>
                  <a:pt x="8983" y="79714"/>
                </a:lnTo>
                <a:lnTo>
                  <a:pt x="0" y="116844"/>
                </a:lnTo>
                <a:lnTo>
                  <a:pt x="814" y="130284"/>
                </a:lnTo>
                <a:lnTo>
                  <a:pt x="12598" y="167530"/>
                </a:lnTo>
                <a:lnTo>
                  <a:pt x="36664" y="198896"/>
                </a:lnTo>
                <a:lnTo>
                  <a:pt x="70790" y="222749"/>
                </a:lnTo>
                <a:lnTo>
                  <a:pt x="112758" y="237459"/>
                </a:lnTo>
                <a:lnTo>
                  <a:pt x="143997" y="241378"/>
                </a:lnTo>
                <a:lnTo>
                  <a:pt x="161174" y="240772"/>
                </a:lnTo>
                <a:lnTo>
                  <a:pt x="208637" y="231781"/>
                </a:lnTo>
                <a:lnTo>
                  <a:pt x="248561" y="213375"/>
                </a:lnTo>
                <a:lnTo>
                  <a:pt x="279104" y="187276"/>
                </a:lnTo>
                <a:lnTo>
                  <a:pt x="302052" y="143486"/>
                </a:lnTo>
                <a:lnTo>
                  <a:pt x="304160" y="131358"/>
                </a:lnTo>
                <a:lnTo>
                  <a:pt x="303453" y="117042"/>
                </a:lnTo>
                <a:lnTo>
                  <a:pt x="292268" y="77865"/>
                </a:lnTo>
                <a:lnTo>
                  <a:pt x="269181" y="45320"/>
                </a:lnTo>
                <a:lnTo>
                  <a:pt x="236373" y="20660"/>
                </a:lnTo>
                <a:lnTo>
                  <a:pt x="196026" y="5139"/>
                </a:lnTo>
                <a:lnTo>
                  <a:pt x="152306" y="0"/>
                </a:lnTo>
                <a:close/>
              </a:path>
            </a:pathLst>
          </a:custGeom>
          <a:ln w="28575">
            <a:solidFill>
              <a:srgbClr val="000000"/>
            </a:solidFill>
          </a:ln>
        </p:spPr>
        <p:txBody>
          <a:bodyPr wrap="square" lIns="0" tIns="0" rIns="0" bIns="0" rtlCol="0"/>
          <a:lstStyle/>
          <a:p>
            <a:endParaRPr/>
          </a:p>
        </p:txBody>
      </p:sp>
      <p:sp>
        <p:nvSpPr>
          <p:cNvPr id="149" name="object 149"/>
          <p:cNvSpPr/>
          <p:nvPr/>
        </p:nvSpPr>
        <p:spPr>
          <a:xfrm>
            <a:off x="7929498" y="2835275"/>
            <a:ext cx="337185" cy="425450"/>
          </a:xfrm>
          <a:custGeom>
            <a:avLst/>
            <a:gdLst/>
            <a:ahLst/>
            <a:cxnLst/>
            <a:rect l="l" t="t" r="r" b="b"/>
            <a:pathLst>
              <a:path w="337184" h="425450">
                <a:moveTo>
                  <a:pt x="0" y="0"/>
                </a:moveTo>
                <a:lnTo>
                  <a:pt x="0" y="425196"/>
                </a:lnTo>
                <a:lnTo>
                  <a:pt x="336803" y="425196"/>
                </a:lnTo>
                <a:lnTo>
                  <a:pt x="336803" y="0"/>
                </a:lnTo>
                <a:lnTo>
                  <a:pt x="0" y="0"/>
                </a:lnTo>
                <a:close/>
              </a:path>
            </a:pathLst>
          </a:custGeom>
          <a:ln w="28575">
            <a:solidFill>
              <a:srgbClr val="000000"/>
            </a:solidFill>
          </a:ln>
        </p:spPr>
        <p:txBody>
          <a:bodyPr wrap="square" lIns="0" tIns="0" rIns="0" bIns="0" rtlCol="0"/>
          <a:lstStyle/>
          <a:p>
            <a:endParaRPr/>
          </a:p>
        </p:txBody>
      </p:sp>
      <p:sp>
        <p:nvSpPr>
          <p:cNvPr id="150" name="object 150"/>
          <p:cNvSpPr txBox="1"/>
          <p:nvPr/>
        </p:nvSpPr>
        <p:spPr>
          <a:xfrm>
            <a:off x="8021961" y="292319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51" name="object 151"/>
          <p:cNvSpPr/>
          <p:nvPr/>
        </p:nvSpPr>
        <p:spPr>
          <a:xfrm>
            <a:off x="6566350" y="3381629"/>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2" name="object 152"/>
          <p:cNvSpPr txBox="1"/>
          <p:nvPr/>
        </p:nvSpPr>
        <p:spPr>
          <a:xfrm>
            <a:off x="665036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53" name="object 153"/>
          <p:cNvSpPr/>
          <p:nvPr/>
        </p:nvSpPr>
        <p:spPr>
          <a:xfrm>
            <a:off x="7175968" y="3371722"/>
            <a:ext cx="304165" cy="241935"/>
          </a:xfrm>
          <a:custGeom>
            <a:avLst/>
            <a:gdLst/>
            <a:ahLst/>
            <a:cxnLst/>
            <a:rect l="l" t="t" r="r" b="b"/>
            <a:pathLst>
              <a:path w="304165" h="241935">
                <a:moveTo>
                  <a:pt x="152325" y="0"/>
                </a:moveTo>
                <a:lnTo>
                  <a:pt x="104869" y="5929"/>
                </a:lnTo>
                <a:lnTo>
                  <a:pt x="63595" y="22452"/>
                </a:lnTo>
                <a:lnTo>
                  <a:pt x="30818" y="47671"/>
                </a:lnTo>
                <a:lnTo>
                  <a:pt x="8848" y="79687"/>
                </a:lnTo>
                <a:lnTo>
                  <a:pt x="0" y="116601"/>
                </a:lnTo>
                <a:lnTo>
                  <a:pt x="817" y="130076"/>
                </a:lnTo>
                <a:lnTo>
                  <a:pt x="12593" y="167398"/>
                </a:lnTo>
                <a:lnTo>
                  <a:pt x="36631" y="198810"/>
                </a:lnTo>
                <a:lnTo>
                  <a:pt x="70719" y="222693"/>
                </a:lnTo>
                <a:lnTo>
                  <a:pt x="112640" y="237428"/>
                </a:lnTo>
                <a:lnTo>
                  <a:pt x="143846" y="241371"/>
                </a:lnTo>
                <a:lnTo>
                  <a:pt x="161004" y="240769"/>
                </a:lnTo>
                <a:lnTo>
                  <a:pt x="208411" y="231821"/>
                </a:lnTo>
                <a:lnTo>
                  <a:pt x="248304" y="213465"/>
                </a:lnTo>
                <a:lnTo>
                  <a:pt x="278865" y="187376"/>
                </a:lnTo>
                <a:lnTo>
                  <a:pt x="301950" y="143459"/>
                </a:lnTo>
                <a:lnTo>
                  <a:pt x="304119" y="131263"/>
                </a:lnTo>
                <a:lnTo>
                  <a:pt x="303423" y="116962"/>
                </a:lnTo>
                <a:lnTo>
                  <a:pt x="292261" y="77821"/>
                </a:lnTo>
                <a:lnTo>
                  <a:pt x="269184" y="45298"/>
                </a:lnTo>
                <a:lnTo>
                  <a:pt x="236379" y="20650"/>
                </a:lnTo>
                <a:lnTo>
                  <a:pt x="196030" y="5135"/>
                </a:lnTo>
                <a:lnTo>
                  <a:pt x="152325" y="0"/>
                </a:lnTo>
                <a:close/>
              </a:path>
            </a:pathLst>
          </a:custGeom>
          <a:ln w="28575">
            <a:solidFill>
              <a:srgbClr val="000000"/>
            </a:solidFill>
          </a:ln>
        </p:spPr>
        <p:txBody>
          <a:bodyPr wrap="square" lIns="0" tIns="0" rIns="0" bIns="0" rtlCol="0"/>
          <a:lstStyle/>
          <a:p>
            <a:endParaRPr/>
          </a:p>
        </p:txBody>
      </p:sp>
      <p:sp>
        <p:nvSpPr>
          <p:cNvPr id="154" name="object 154"/>
          <p:cNvSpPr/>
          <p:nvPr/>
        </p:nvSpPr>
        <p:spPr>
          <a:xfrm>
            <a:off x="7633150" y="3381629"/>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5" name="object 155"/>
          <p:cNvSpPr/>
          <p:nvPr/>
        </p:nvSpPr>
        <p:spPr>
          <a:xfrm>
            <a:off x="8242768" y="3371722"/>
            <a:ext cx="304165" cy="241935"/>
          </a:xfrm>
          <a:custGeom>
            <a:avLst/>
            <a:gdLst/>
            <a:ahLst/>
            <a:cxnLst/>
            <a:rect l="l" t="t" r="r" b="b"/>
            <a:pathLst>
              <a:path w="304165" h="241935">
                <a:moveTo>
                  <a:pt x="152325" y="0"/>
                </a:moveTo>
                <a:lnTo>
                  <a:pt x="104869" y="5929"/>
                </a:lnTo>
                <a:lnTo>
                  <a:pt x="63595" y="22452"/>
                </a:lnTo>
                <a:lnTo>
                  <a:pt x="30818" y="47671"/>
                </a:lnTo>
                <a:lnTo>
                  <a:pt x="8848" y="79687"/>
                </a:lnTo>
                <a:lnTo>
                  <a:pt x="0" y="116601"/>
                </a:lnTo>
                <a:lnTo>
                  <a:pt x="817" y="130076"/>
                </a:lnTo>
                <a:lnTo>
                  <a:pt x="12593" y="167398"/>
                </a:lnTo>
                <a:lnTo>
                  <a:pt x="36631" y="198810"/>
                </a:lnTo>
                <a:lnTo>
                  <a:pt x="70719" y="222693"/>
                </a:lnTo>
                <a:lnTo>
                  <a:pt x="112640" y="237428"/>
                </a:lnTo>
                <a:lnTo>
                  <a:pt x="143846" y="241371"/>
                </a:lnTo>
                <a:lnTo>
                  <a:pt x="161004" y="240769"/>
                </a:lnTo>
                <a:lnTo>
                  <a:pt x="208411" y="231821"/>
                </a:lnTo>
                <a:lnTo>
                  <a:pt x="248304" y="213465"/>
                </a:lnTo>
                <a:lnTo>
                  <a:pt x="278865" y="187376"/>
                </a:lnTo>
                <a:lnTo>
                  <a:pt x="301950" y="143459"/>
                </a:lnTo>
                <a:lnTo>
                  <a:pt x="304119" y="131263"/>
                </a:lnTo>
                <a:lnTo>
                  <a:pt x="303423" y="116962"/>
                </a:lnTo>
                <a:lnTo>
                  <a:pt x="292261" y="77821"/>
                </a:lnTo>
                <a:lnTo>
                  <a:pt x="269184" y="45298"/>
                </a:lnTo>
                <a:lnTo>
                  <a:pt x="236379" y="20650"/>
                </a:lnTo>
                <a:lnTo>
                  <a:pt x="196030" y="5135"/>
                </a:lnTo>
                <a:lnTo>
                  <a:pt x="152325" y="0"/>
                </a:lnTo>
                <a:close/>
              </a:path>
            </a:pathLst>
          </a:custGeom>
          <a:ln w="28575">
            <a:solidFill>
              <a:srgbClr val="000000"/>
            </a:solidFill>
          </a:ln>
        </p:spPr>
        <p:txBody>
          <a:bodyPr wrap="square" lIns="0" tIns="0" rIns="0" bIns="0" rtlCol="0"/>
          <a:lstStyle/>
          <a:p>
            <a:endParaRPr/>
          </a:p>
        </p:txBody>
      </p:sp>
      <p:sp>
        <p:nvSpPr>
          <p:cNvPr id="156" name="object 156"/>
          <p:cNvSpPr/>
          <p:nvPr/>
        </p:nvSpPr>
        <p:spPr>
          <a:xfrm>
            <a:off x="6337787" y="3852545"/>
            <a:ext cx="304165" cy="241935"/>
          </a:xfrm>
          <a:custGeom>
            <a:avLst/>
            <a:gdLst/>
            <a:ahLst/>
            <a:cxnLst/>
            <a:rect l="l" t="t" r="r" b="b"/>
            <a:pathLst>
              <a:path w="304165" h="241935">
                <a:moveTo>
                  <a:pt x="152306" y="0"/>
                </a:moveTo>
                <a:lnTo>
                  <a:pt x="104958" y="5907"/>
                </a:lnTo>
                <a:lnTo>
                  <a:pt x="63758" y="22395"/>
                </a:lnTo>
                <a:lnTo>
                  <a:pt x="31001" y="47614"/>
                </a:lnTo>
                <a:lnTo>
                  <a:pt x="8983" y="79714"/>
                </a:lnTo>
                <a:lnTo>
                  <a:pt x="0" y="116844"/>
                </a:lnTo>
                <a:lnTo>
                  <a:pt x="814" y="130284"/>
                </a:lnTo>
                <a:lnTo>
                  <a:pt x="12598" y="167530"/>
                </a:lnTo>
                <a:lnTo>
                  <a:pt x="36664" y="198896"/>
                </a:lnTo>
                <a:lnTo>
                  <a:pt x="70790" y="222749"/>
                </a:lnTo>
                <a:lnTo>
                  <a:pt x="112758" y="237459"/>
                </a:lnTo>
                <a:lnTo>
                  <a:pt x="143997" y="241378"/>
                </a:lnTo>
                <a:lnTo>
                  <a:pt x="161174" y="240772"/>
                </a:lnTo>
                <a:lnTo>
                  <a:pt x="208637" y="231781"/>
                </a:lnTo>
                <a:lnTo>
                  <a:pt x="248561" y="213375"/>
                </a:lnTo>
                <a:lnTo>
                  <a:pt x="279104" y="187276"/>
                </a:lnTo>
                <a:lnTo>
                  <a:pt x="302052" y="143486"/>
                </a:lnTo>
                <a:lnTo>
                  <a:pt x="304160" y="131358"/>
                </a:lnTo>
                <a:lnTo>
                  <a:pt x="303453" y="117042"/>
                </a:lnTo>
                <a:lnTo>
                  <a:pt x="292268" y="77865"/>
                </a:lnTo>
                <a:lnTo>
                  <a:pt x="269181" y="45320"/>
                </a:lnTo>
                <a:lnTo>
                  <a:pt x="236373" y="20660"/>
                </a:lnTo>
                <a:lnTo>
                  <a:pt x="196026" y="5139"/>
                </a:lnTo>
                <a:lnTo>
                  <a:pt x="152306" y="0"/>
                </a:lnTo>
                <a:close/>
              </a:path>
            </a:pathLst>
          </a:custGeom>
          <a:ln w="28575">
            <a:solidFill>
              <a:srgbClr val="000000"/>
            </a:solidFill>
          </a:ln>
        </p:spPr>
        <p:txBody>
          <a:bodyPr wrap="square" lIns="0" tIns="0" rIns="0" bIns="0" rtlCol="0"/>
          <a:lstStyle/>
          <a:p>
            <a:endParaRPr/>
          </a:p>
        </p:txBody>
      </p:sp>
      <p:sp>
        <p:nvSpPr>
          <p:cNvPr id="157" name="object 157"/>
          <p:cNvSpPr/>
          <p:nvPr/>
        </p:nvSpPr>
        <p:spPr>
          <a:xfrm>
            <a:off x="6718750" y="3844925"/>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8" name="object 158"/>
          <p:cNvSpPr/>
          <p:nvPr/>
        </p:nvSpPr>
        <p:spPr>
          <a:xfrm>
            <a:off x="7099750" y="3862451"/>
            <a:ext cx="304800" cy="239395"/>
          </a:xfrm>
          <a:custGeom>
            <a:avLst/>
            <a:gdLst/>
            <a:ahLst/>
            <a:cxnLst/>
            <a:rect l="l" t="t" r="r" b="b"/>
            <a:pathLst>
              <a:path w="304800" h="239395">
                <a:moveTo>
                  <a:pt x="152343" y="0"/>
                </a:moveTo>
                <a:lnTo>
                  <a:pt x="104777" y="5880"/>
                </a:lnTo>
                <a:lnTo>
                  <a:pt x="63431" y="22295"/>
                </a:lnTo>
                <a:lnTo>
                  <a:pt x="30632" y="47400"/>
                </a:lnTo>
                <a:lnTo>
                  <a:pt x="8712" y="79353"/>
                </a:lnTo>
                <a:lnTo>
                  <a:pt x="0" y="116311"/>
                </a:lnTo>
                <a:lnTo>
                  <a:pt x="831" y="129638"/>
                </a:lnTo>
                <a:lnTo>
                  <a:pt x="12762" y="166548"/>
                </a:lnTo>
                <a:lnTo>
                  <a:pt x="37093" y="197581"/>
                </a:lnTo>
                <a:lnTo>
                  <a:pt x="71568" y="221098"/>
                </a:lnTo>
                <a:lnTo>
                  <a:pt x="113929" y="235464"/>
                </a:lnTo>
                <a:lnTo>
                  <a:pt x="145436" y="239148"/>
                </a:lnTo>
                <a:lnTo>
                  <a:pt x="162499" y="238530"/>
                </a:lnTo>
                <a:lnTo>
                  <a:pt x="209728" y="229490"/>
                </a:lnTo>
                <a:lnTo>
                  <a:pt x="249506" y="210992"/>
                </a:lnTo>
                <a:lnTo>
                  <a:pt x="279885" y="184732"/>
                </a:lnTo>
                <a:lnTo>
                  <a:pt x="302407" y="140583"/>
                </a:lnTo>
                <a:lnTo>
                  <a:pt x="304346" y="128333"/>
                </a:lnTo>
                <a:lnTo>
                  <a:pt x="303597" y="114285"/>
                </a:lnTo>
                <a:lnTo>
                  <a:pt x="292124" y="75789"/>
                </a:lnTo>
                <a:lnTo>
                  <a:pt x="268554" y="43795"/>
                </a:lnTo>
                <a:lnTo>
                  <a:pt x="235134" y="19625"/>
                </a:lnTo>
                <a:lnTo>
                  <a:pt x="194106" y="4604"/>
                </a:lnTo>
                <a:lnTo>
                  <a:pt x="152343" y="0"/>
                </a:lnTo>
                <a:close/>
              </a:path>
            </a:pathLst>
          </a:custGeom>
          <a:ln w="28575">
            <a:solidFill>
              <a:srgbClr val="000000"/>
            </a:solidFill>
          </a:ln>
        </p:spPr>
        <p:txBody>
          <a:bodyPr wrap="square" lIns="0" tIns="0" rIns="0" bIns="0" rtlCol="0"/>
          <a:lstStyle/>
          <a:p>
            <a:endParaRPr/>
          </a:p>
        </p:txBody>
      </p:sp>
      <p:sp>
        <p:nvSpPr>
          <p:cNvPr id="159" name="object 159"/>
          <p:cNvSpPr txBox="1"/>
          <p:nvPr/>
        </p:nvSpPr>
        <p:spPr>
          <a:xfrm>
            <a:off x="7183761" y="3381916"/>
            <a:ext cx="228600" cy="768350"/>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450"/>
              </a:spcBef>
            </a:pPr>
            <a:r>
              <a:rPr sz="2000" b="1" spc="-10" dirty="0">
                <a:latin typeface="Times New Roman"/>
                <a:cs typeface="Times New Roman"/>
              </a:rPr>
              <a:t>5</a:t>
            </a:r>
            <a:endParaRPr sz="2000">
              <a:latin typeface="Times New Roman"/>
              <a:cs typeface="Times New Roman"/>
            </a:endParaRPr>
          </a:p>
        </p:txBody>
      </p:sp>
      <p:sp>
        <p:nvSpPr>
          <p:cNvPr id="160" name="object 160"/>
          <p:cNvSpPr txBox="1"/>
          <p:nvPr/>
        </p:nvSpPr>
        <p:spPr>
          <a:xfrm>
            <a:off x="7717161" y="3391822"/>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61" name="object 161"/>
          <p:cNvSpPr txBox="1"/>
          <p:nvPr/>
        </p:nvSpPr>
        <p:spPr>
          <a:xfrm>
            <a:off x="8326761" y="33819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62" name="object 162"/>
          <p:cNvSpPr txBox="1"/>
          <p:nvPr/>
        </p:nvSpPr>
        <p:spPr>
          <a:xfrm>
            <a:off x="6421761" y="38627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63" name="object 163"/>
          <p:cNvSpPr txBox="1"/>
          <p:nvPr/>
        </p:nvSpPr>
        <p:spPr>
          <a:xfrm>
            <a:off x="6802761" y="3850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64" name="object 164"/>
          <p:cNvSpPr/>
          <p:nvPr/>
        </p:nvSpPr>
        <p:spPr>
          <a:xfrm>
            <a:off x="7099693" y="2727070"/>
            <a:ext cx="381000" cy="181610"/>
          </a:xfrm>
          <a:custGeom>
            <a:avLst/>
            <a:gdLst/>
            <a:ahLst/>
            <a:cxnLst/>
            <a:rect l="l" t="t" r="r" b="b"/>
            <a:pathLst>
              <a:path w="381000" h="181610">
                <a:moveTo>
                  <a:pt x="381000" y="0"/>
                </a:moveTo>
                <a:lnTo>
                  <a:pt x="0" y="181356"/>
                </a:lnTo>
              </a:path>
            </a:pathLst>
          </a:custGeom>
          <a:ln w="28575">
            <a:solidFill>
              <a:srgbClr val="000000"/>
            </a:solidFill>
          </a:ln>
        </p:spPr>
        <p:txBody>
          <a:bodyPr wrap="square" lIns="0" tIns="0" rIns="0" bIns="0" rtlCol="0"/>
          <a:lstStyle/>
          <a:p>
            <a:endParaRPr/>
          </a:p>
        </p:txBody>
      </p:sp>
      <p:sp>
        <p:nvSpPr>
          <p:cNvPr id="165" name="object 165"/>
          <p:cNvSpPr/>
          <p:nvPr/>
        </p:nvSpPr>
        <p:spPr>
          <a:xfrm>
            <a:off x="7633093" y="2727070"/>
            <a:ext cx="381000" cy="181610"/>
          </a:xfrm>
          <a:custGeom>
            <a:avLst/>
            <a:gdLst/>
            <a:ahLst/>
            <a:cxnLst/>
            <a:rect l="l" t="t" r="r" b="b"/>
            <a:pathLst>
              <a:path w="381000" h="181610">
                <a:moveTo>
                  <a:pt x="0" y="0"/>
                </a:moveTo>
                <a:lnTo>
                  <a:pt x="381000" y="181355"/>
                </a:lnTo>
              </a:path>
            </a:pathLst>
          </a:custGeom>
          <a:ln w="28574">
            <a:solidFill>
              <a:srgbClr val="000000"/>
            </a:solidFill>
          </a:ln>
        </p:spPr>
        <p:txBody>
          <a:bodyPr wrap="square" lIns="0" tIns="0" rIns="0" bIns="0" rtlCol="0"/>
          <a:lstStyle/>
          <a:p>
            <a:endParaRPr/>
          </a:p>
        </p:txBody>
      </p:sp>
      <p:sp>
        <p:nvSpPr>
          <p:cNvPr id="166" name="object 166"/>
          <p:cNvSpPr/>
          <p:nvPr/>
        </p:nvSpPr>
        <p:spPr>
          <a:xfrm>
            <a:off x="6794893" y="3149219"/>
            <a:ext cx="228600" cy="240029"/>
          </a:xfrm>
          <a:custGeom>
            <a:avLst/>
            <a:gdLst/>
            <a:ahLst/>
            <a:cxnLst/>
            <a:rect l="l" t="t" r="r" b="b"/>
            <a:pathLst>
              <a:path w="228600" h="240029">
                <a:moveTo>
                  <a:pt x="228600" y="0"/>
                </a:moveTo>
                <a:lnTo>
                  <a:pt x="0" y="240029"/>
                </a:lnTo>
              </a:path>
            </a:pathLst>
          </a:custGeom>
          <a:ln w="28575">
            <a:solidFill>
              <a:srgbClr val="000000"/>
            </a:solidFill>
          </a:ln>
        </p:spPr>
        <p:txBody>
          <a:bodyPr wrap="square" lIns="0" tIns="0" rIns="0" bIns="0" rtlCol="0"/>
          <a:lstStyle/>
          <a:p>
            <a:endParaRPr/>
          </a:p>
        </p:txBody>
      </p:sp>
      <p:sp>
        <p:nvSpPr>
          <p:cNvPr id="167" name="object 167"/>
          <p:cNvSpPr/>
          <p:nvPr/>
        </p:nvSpPr>
        <p:spPr>
          <a:xfrm>
            <a:off x="7023493" y="3149219"/>
            <a:ext cx="228600" cy="240029"/>
          </a:xfrm>
          <a:custGeom>
            <a:avLst/>
            <a:gdLst/>
            <a:ahLst/>
            <a:cxnLst/>
            <a:rect l="l" t="t" r="r" b="b"/>
            <a:pathLst>
              <a:path w="228600" h="240029">
                <a:moveTo>
                  <a:pt x="0" y="0"/>
                </a:moveTo>
                <a:lnTo>
                  <a:pt x="228600" y="240029"/>
                </a:lnTo>
              </a:path>
            </a:pathLst>
          </a:custGeom>
          <a:ln w="28575">
            <a:solidFill>
              <a:srgbClr val="000000"/>
            </a:solidFill>
          </a:ln>
        </p:spPr>
        <p:txBody>
          <a:bodyPr wrap="square" lIns="0" tIns="0" rIns="0" bIns="0" rtlCol="0"/>
          <a:lstStyle/>
          <a:p>
            <a:endParaRPr/>
          </a:p>
        </p:txBody>
      </p:sp>
      <p:sp>
        <p:nvSpPr>
          <p:cNvPr id="168" name="object 168"/>
          <p:cNvSpPr/>
          <p:nvPr/>
        </p:nvSpPr>
        <p:spPr>
          <a:xfrm>
            <a:off x="6490093" y="3630802"/>
            <a:ext cx="228600" cy="239395"/>
          </a:xfrm>
          <a:custGeom>
            <a:avLst/>
            <a:gdLst/>
            <a:ahLst/>
            <a:cxnLst/>
            <a:rect l="l" t="t" r="r" b="b"/>
            <a:pathLst>
              <a:path w="228600" h="239395">
                <a:moveTo>
                  <a:pt x="228600" y="0"/>
                </a:moveTo>
                <a:lnTo>
                  <a:pt x="0" y="239268"/>
                </a:lnTo>
              </a:path>
            </a:pathLst>
          </a:custGeom>
          <a:ln w="28575">
            <a:solidFill>
              <a:srgbClr val="000000"/>
            </a:solidFill>
          </a:ln>
        </p:spPr>
        <p:txBody>
          <a:bodyPr wrap="square" lIns="0" tIns="0" rIns="0" bIns="0" rtlCol="0"/>
          <a:lstStyle/>
          <a:p>
            <a:endParaRPr/>
          </a:p>
        </p:txBody>
      </p:sp>
      <p:sp>
        <p:nvSpPr>
          <p:cNvPr id="169" name="object 169"/>
          <p:cNvSpPr/>
          <p:nvPr/>
        </p:nvSpPr>
        <p:spPr>
          <a:xfrm>
            <a:off x="6743839" y="3630802"/>
            <a:ext cx="152400" cy="239395"/>
          </a:xfrm>
          <a:custGeom>
            <a:avLst/>
            <a:gdLst/>
            <a:ahLst/>
            <a:cxnLst/>
            <a:rect l="l" t="t" r="r" b="b"/>
            <a:pathLst>
              <a:path w="152400" h="239395">
                <a:moveTo>
                  <a:pt x="0" y="0"/>
                </a:moveTo>
                <a:lnTo>
                  <a:pt x="152400" y="239268"/>
                </a:lnTo>
              </a:path>
            </a:pathLst>
          </a:custGeom>
          <a:ln w="28575">
            <a:solidFill>
              <a:srgbClr val="000000"/>
            </a:solidFill>
          </a:ln>
        </p:spPr>
        <p:txBody>
          <a:bodyPr wrap="square" lIns="0" tIns="0" rIns="0" bIns="0" rtlCol="0"/>
          <a:lstStyle/>
          <a:p>
            <a:endParaRPr/>
          </a:p>
        </p:txBody>
      </p:sp>
      <p:sp>
        <p:nvSpPr>
          <p:cNvPr id="170" name="object 170"/>
          <p:cNvSpPr/>
          <p:nvPr/>
        </p:nvSpPr>
        <p:spPr>
          <a:xfrm>
            <a:off x="7252093" y="3619372"/>
            <a:ext cx="76200" cy="241935"/>
          </a:xfrm>
          <a:custGeom>
            <a:avLst/>
            <a:gdLst/>
            <a:ahLst/>
            <a:cxnLst/>
            <a:rect l="l" t="t" r="r" b="b"/>
            <a:pathLst>
              <a:path w="76200" h="241935">
                <a:moveTo>
                  <a:pt x="76200" y="0"/>
                </a:moveTo>
                <a:lnTo>
                  <a:pt x="0" y="241554"/>
                </a:lnTo>
              </a:path>
            </a:pathLst>
          </a:custGeom>
          <a:ln w="28575">
            <a:solidFill>
              <a:srgbClr val="000000"/>
            </a:solidFill>
          </a:ln>
        </p:spPr>
        <p:txBody>
          <a:bodyPr wrap="square" lIns="0" tIns="0" rIns="0" bIns="0" rtlCol="0"/>
          <a:lstStyle/>
          <a:p>
            <a:endParaRPr/>
          </a:p>
        </p:txBody>
      </p:sp>
      <p:sp>
        <p:nvSpPr>
          <p:cNvPr id="171" name="object 171"/>
          <p:cNvSpPr/>
          <p:nvPr/>
        </p:nvSpPr>
        <p:spPr>
          <a:xfrm>
            <a:off x="7785493" y="3149219"/>
            <a:ext cx="304800" cy="240029"/>
          </a:xfrm>
          <a:custGeom>
            <a:avLst/>
            <a:gdLst/>
            <a:ahLst/>
            <a:cxnLst/>
            <a:rect l="l" t="t" r="r" b="b"/>
            <a:pathLst>
              <a:path w="304800" h="240029">
                <a:moveTo>
                  <a:pt x="304800" y="0"/>
                </a:moveTo>
                <a:lnTo>
                  <a:pt x="0" y="240029"/>
                </a:lnTo>
              </a:path>
            </a:pathLst>
          </a:custGeom>
          <a:ln w="28575">
            <a:solidFill>
              <a:srgbClr val="000000"/>
            </a:solidFill>
          </a:ln>
        </p:spPr>
        <p:txBody>
          <a:bodyPr wrap="square" lIns="0" tIns="0" rIns="0" bIns="0" rtlCol="0"/>
          <a:lstStyle/>
          <a:p>
            <a:endParaRPr/>
          </a:p>
        </p:txBody>
      </p:sp>
      <p:sp>
        <p:nvSpPr>
          <p:cNvPr id="172" name="object 172"/>
          <p:cNvSpPr/>
          <p:nvPr/>
        </p:nvSpPr>
        <p:spPr>
          <a:xfrm>
            <a:off x="8115439" y="3149219"/>
            <a:ext cx="304800" cy="240029"/>
          </a:xfrm>
          <a:custGeom>
            <a:avLst/>
            <a:gdLst/>
            <a:ahLst/>
            <a:cxnLst/>
            <a:rect l="l" t="t" r="r" b="b"/>
            <a:pathLst>
              <a:path w="304800" h="240029">
                <a:moveTo>
                  <a:pt x="0" y="0"/>
                </a:moveTo>
                <a:lnTo>
                  <a:pt x="304800" y="240029"/>
                </a:lnTo>
              </a:path>
            </a:pathLst>
          </a:custGeom>
          <a:ln w="28575">
            <a:solidFill>
              <a:srgbClr val="000000"/>
            </a:solidFill>
          </a:ln>
        </p:spPr>
        <p:txBody>
          <a:bodyPr wrap="square" lIns="0" tIns="0" rIns="0" bIns="0" rtlCol="0"/>
          <a:lstStyle/>
          <a:p>
            <a:endParaRPr/>
          </a:p>
        </p:txBody>
      </p:sp>
      <p:sp>
        <p:nvSpPr>
          <p:cNvPr id="173" name="object 173"/>
          <p:cNvSpPr/>
          <p:nvPr/>
        </p:nvSpPr>
        <p:spPr>
          <a:xfrm>
            <a:off x="6211951" y="2733929"/>
            <a:ext cx="1371600" cy="502920"/>
          </a:xfrm>
          <a:custGeom>
            <a:avLst/>
            <a:gdLst/>
            <a:ahLst/>
            <a:cxnLst/>
            <a:rect l="l" t="t" r="r" b="b"/>
            <a:pathLst>
              <a:path w="1371600" h="502919">
                <a:moveTo>
                  <a:pt x="0" y="456438"/>
                </a:moveTo>
                <a:lnTo>
                  <a:pt x="4523" y="418571"/>
                </a:lnTo>
                <a:lnTo>
                  <a:pt x="25796" y="345714"/>
                </a:lnTo>
                <a:lnTo>
                  <a:pt x="42214" y="310944"/>
                </a:lnTo>
                <a:lnTo>
                  <a:pt x="62264" y="277427"/>
                </a:lnTo>
                <a:lnTo>
                  <a:pt x="85781" y="245273"/>
                </a:lnTo>
                <a:lnTo>
                  <a:pt x="112596" y="214592"/>
                </a:lnTo>
                <a:lnTo>
                  <a:pt x="142545" y="185495"/>
                </a:lnTo>
                <a:lnTo>
                  <a:pt x="175461" y="158091"/>
                </a:lnTo>
                <a:lnTo>
                  <a:pt x="211178" y="132492"/>
                </a:lnTo>
                <a:lnTo>
                  <a:pt x="249530" y="108808"/>
                </a:lnTo>
                <a:lnTo>
                  <a:pt x="290349" y="87148"/>
                </a:lnTo>
                <a:lnTo>
                  <a:pt x="333470" y="67623"/>
                </a:lnTo>
                <a:lnTo>
                  <a:pt x="378727" y="50344"/>
                </a:lnTo>
                <a:lnTo>
                  <a:pt x="425953" y="35421"/>
                </a:lnTo>
                <a:lnTo>
                  <a:pt x="474982" y="22963"/>
                </a:lnTo>
                <a:lnTo>
                  <a:pt x="525647" y="13082"/>
                </a:lnTo>
                <a:lnTo>
                  <a:pt x="577783" y="5887"/>
                </a:lnTo>
                <a:lnTo>
                  <a:pt x="631222" y="1490"/>
                </a:lnTo>
                <a:lnTo>
                  <a:pt x="685800" y="0"/>
                </a:lnTo>
                <a:lnTo>
                  <a:pt x="742042" y="1579"/>
                </a:lnTo>
                <a:lnTo>
                  <a:pt x="797032" y="6237"/>
                </a:lnTo>
                <a:lnTo>
                  <a:pt x="850595" y="13851"/>
                </a:lnTo>
                <a:lnTo>
                  <a:pt x="902554" y="24298"/>
                </a:lnTo>
                <a:lnTo>
                  <a:pt x="952731" y="37457"/>
                </a:lnTo>
                <a:lnTo>
                  <a:pt x="1000951" y="53204"/>
                </a:lnTo>
                <a:lnTo>
                  <a:pt x="1047036" y="71418"/>
                </a:lnTo>
                <a:lnTo>
                  <a:pt x="1090811" y="91976"/>
                </a:lnTo>
                <a:lnTo>
                  <a:pt x="1132098" y="114756"/>
                </a:lnTo>
                <a:lnTo>
                  <a:pt x="1170722" y="139636"/>
                </a:lnTo>
                <a:lnTo>
                  <a:pt x="1206505" y="166493"/>
                </a:lnTo>
                <a:lnTo>
                  <a:pt x="1239271" y="195206"/>
                </a:lnTo>
                <a:lnTo>
                  <a:pt x="1268844" y="225651"/>
                </a:lnTo>
                <a:lnTo>
                  <a:pt x="1295046" y="257706"/>
                </a:lnTo>
                <a:lnTo>
                  <a:pt x="1317702" y="291250"/>
                </a:lnTo>
                <a:lnTo>
                  <a:pt x="1336634" y="326160"/>
                </a:lnTo>
                <a:lnTo>
                  <a:pt x="1351667" y="362313"/>
                </a:lnTo>
                <a:lnTo>
                  <a:pt x="1362623" y="399588"/>
                </a:lnTo>
                <a:lnTo>
                  <a:pt x="1369326" y="437861"/>
                </a:lnTo>
                <a:lnTo>
                  <a:pt x="1371600" y="477011"/>
                </a:lnTo>
                <a:lnTo>
                  <a:pt x="1371524" y="489707"/>
                </a:lnTo>
                <a:lnTo>
                  <a:pt x="1370995" y="502402"/>
                </a:lnTo>
              </a:path>
            </a:pathLst>
          </a:custGeom>
          <a:ln w="28575">
            <a:solidFill>
              <a:srgbClr val="FF0000"/>
            </a:solidFill>
            <a:prstDash val="dash"/>
          </a:ln>
        </p:spPr>
        <p:txBody>
          <a:bodyPr wrap="square" lIns="0" tIns="0" rIns="0" bIns="0" rtlCol="0"/>
          <a:lstStyle/>
          <a:p>
            <a:endParaRPr/>
          </a:p>
        </p:txBody>
      </p:sp>
      <p:sp>
        <p:nvSpPr>
          <p:cNvPr id="174" name="object 174"/>
          <p:cNvSpPr/>
          <p:nvPr/>
        </p:nvSpPr>
        <p:spPr>
          <a:xfrm>
            <a:off x="6211951" y="3160648"/>
            <a:ext cx="0" cy="776605"/>
          </a:xfrm>
          <a:custGeom>
            <a:avLst/>
            <a:gdLst/>
            <a:ahLst/>
            <a:cxnLst/>
            <a:rect l="l" t="t" r="r" b="b"/>
            <a:pathLst>
              <a:path h="776604">
                <a:moveTo>
                  <a:pt x="0" y="0"/>
                </a:moveTo>
                <a:lnTo>
                  <a:pt x="0" y="776477"/>
                </a:lnTo>
              </a:path>
            </a:pathLst>
          </a:custGeom>
          <a:ln w="28575">
            <a:solidFill>
              <a:srgbClr val="FF0000"/>
            </a:solidFill>
            <a:prstDash val="dash"/>
          </a:ln>
        </p:spPr>
        <p:txBody>
          <a:bodyPr wrap="square" lIns="0" tIns="0" rIns="0" bIns="0" rtlCol="0"/>
          <a:lstStyle/>
          <a:p>
            <a:endParaRPr/>
          </a:p>
        </p:txBody>
      </p:sp>
      <p:sp>
        <p:nvSpPr>
          <p:cNvPr id="175" name="object 175"/>
          <p:cNvSpPr/>
          <p:nvPr/>
        </p:nvSpPr>
        <p:spPr>
          <a:xfrm>
            <a:off x="7583551" y="3248279"/>
            <a:ext cx="0" cy="603250"/>
          </a:xfrm>
          <a:custGeom>
            <a:avLst/>
            <a:gdLst/>
            <a:ahLst/>
            <a:cxnLst/>
            <a:rect l="l" t="t" r="r" b="b"/>
            <a:pathLst>
              <a:path h="603250">
                <a:moveTo>
                  <a:pt x="0" y="0"/>
                </a:moveTo>
                <a:lnTo>
                  <a:pt x="0" y="602741"/>
                </a:lnTo>
              </a:path>
            </a:pathLst>
          </a:custGeom>
          <a:ln w="28575">
            <a:solidFill>
              <a:srgbClr val="FF0000"/>
            </a:solidFill>
            <a:prstDash val="dash"/>
          </a:ln>
        </p:spPr>
        <p:txBody>
          <a:bodyPr wrap="square" lIns="0" tIns="0" rIns="0" bIns="0" rtlCol="0"/>
          <a:lstStyle/>
          <a:p>
            <a:endParaRPr/>
          </a:p>
        </p:txBody>
      </p:sp>
      <p:sp>
        <p:nvSpPr>
          <p:cNvPr id="176" name="object 176"/>
          <p:cNvSpPr/>
          <p:nvPr/>
        </p:nvSpPr>
        <p:spPr>
          <a:xfrm>
            <a:off x="4320394" y="4584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77" name="object 177"/>
          <p:cNvSpPr txBox="1"/>
          <p:nvPr/>
        </p:nvSpPr>
        <p:spPr>
          <a:xfrm>
            <a:off x="4403985" y="45950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78" name="object 178"/>
          <p:cNvSpPr/>
          <p:nvPr/>
        </p:nvSpPr>
        <p:spPr>
          <a:xfrm>
            <a:off x="3786994" y="4965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79" name="object 179"/>
          <p:cNvSpPr txBox="1"/>
          <p:nvPr/>
        </p:nvSpPr>
        <p:spPr>
          <a:xfrm>
            <a:off x="3870585" y="49744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80" name="object 180"/>
          <p:cNvSpPr/>
          <p:nvPr/>
        </p:nvSpPr>
        <p:spPr>
          <a:xfrm>
            <a:off x="4853839" y="4957445"/>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1" name="object 181"/>
          <p:cNvSpPr txBox="1"/>
          <p:nvPr/>
        </p:nvSpPr>
        <p:spPr>
          <a:xfrm>
            <a:off x="4937385" y="49661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82" name="object 182"/>
          <p:cNvSpPr/>
          <p:nvPr/>
        </p:nvSpPr>
        <p:spPr>
          <a:xfrm>
            <a:off x="34822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3" name="object 183"/>
          <p:cNvSpPr txBox="1"/>
          <p:nvPr/>
        </p:nvSpPr>
        <p:spPr>
          <a:xfrm>
            <a:off x="35657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84" name="object 184"/>
          <p:cNvSpPr/>
          <p:nvPr/>
        </p:nvSpPr>
        <p:spPr>
          <a:xfrm>
            <a:off x="40917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85" name="object 185"/>
          <p:cNvSpPr/>
          <p:nvPr/>
        </p:nvSpPr>
        <p:spPr>
          <a:xfrm>
            <a:off x="45490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6" name="object 186"/>
          <p:cNvSpPr/>
          <p:nvPr/>
        </p:nvSpPr>
        <p:spPr>
          <a:xfrm>
            <a:off x="51585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187" name="object 187"/>
          <p:cNvSpPr/>
          <p:nvPr/>
        </p:nvSpPr>
        <p:spPr>
          <a:xfrm>
            <a:off x="3253594" y="5820029"/>
            <a:ext cx="303530" cy="217170"/>
          </a:xfrm>
          <a:custGeom>
            <a:avLst/>
            <a:gdLst/>
            <a:ahLst/>
            <a:cxnLst/>
            <a:rect l="l" t="t" r="r" b="b"/>
            <a:pathLst>
              <a:path w="303529" h="217170">
                <a:moveTo>
                  <a:pt x="151922" y="0"/>
                </a:moveTo>
                <a:lnTo>
                  <a:pt x="102720" y="5681"/>
                </a:lnTo>
                <a:lnTo>
                  <a:pt x="60291" y="21510"/>
                </a:lnTo>
                <a:lnTo>
                  <a:pt x="27232" y="45668"/>
                </a:lnTo>
                <a:lnTo>
                  <a:pt x="2211" y="87689"/>
                </a:lnTo>
                <a:lnTo>
                  <a:pt x="0" y="99496"/>
                </a:lnTo>
                <a:lnTo>
                  <a:pt x="778" y="112834"/>
                </a:lnTo>
                <a:lnTo>
                  <a:pt x="12888" y="149217"/>
                </a:lnTo>
                <a:lnTo>
                  <a:pt x="37804" y="179123"/>
                </a:lnTo>
                <a:lnTo>
                  <a:pt x="73146" y="201230"/>
                </a:lnTo>
                <a:lnTo>
                  <a:pt x="116531" y="214213"/>
                </a:lnTo>
                <a:lnTo>
                  <a:pt x="148746" y="217147"/>
                </a:lnTo>
                <a:lnTo>
                  <a:pt x="165934" y="216508"/>
                </a:lnTo>
                <a:lnTo>
                  <a:pt x="213632" y="207411"/>
                </a:lnTo>
                <a:lnTo>
                  <a:pt x="253648" y="188948"/>
                </a:lnTo>
                <a:lnTo>
                  <a:pt x="283551" y="162929"/>
                </a:lnTo>
                <a:lnTo>
                  <a:pt x="303493" y="119608"/>
                </a:lnTo>
                <a:lnTo>
                  <a:pt x="302782" y="105883"/>
                </a:lnTo>
                <a:lnTo>
                  <a:pt x="290889" y="68741"/>
                </a:lnTo>
                <a:lnTo>
                  <a:pt x="266260" y="38509"/>
                </a:lnTo>
                <a:lnTo>
                  <a:pt x="231342" y="16289"/>
                </a:lnTo>
                <a:lnTo>
                  <a:pt x="188583" y="3185"/>
                </a:lnTo>
                <a:lnTo>
                  <a:pt x="151922" y="0"/>
                </a:lnTo>
                <a:close/>
              </a:path>
            </a:pathLst>
          </a:custGeom>
          <a:ln w="28575">
            <a:solidFill>
              <a:srgbClr val="000000"/>
            </a:solidFill>
          </a:ln>
        </p:spPr>
        <p:txBody>
          <a:bodyPr wrap="square" lIns="0" tIns="0" rIns="0" bIns="0" rtlCol="0"/>
          <a:lstStyle/>
          <a:p>
            <a:endParaRPr/>
          </a:p>
        </p:txBody>
      </p:sp>
      <p:sp>
        <p:nvSpPr>
          <p:cNvPr id="188" name="object 188"/>
          <p:cNvSpPr/>
          <p:nvPr/>
        </p:nvSpPr>
        <p:spPr>
          <a:xfrm>
            <a:off x="3634639" y="58116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189" name="object 189"/>
          <p:cNvSpPr/>
          <p:nvPr/>
        </p:nvSpPr>
        <p:spPr>
          <a:xfrm>
            <a:off x="4015639" y="5827648"/>
            <a:ext cx="303530" cy="217170"/>
          </a:xfrm>
          <a:custGeom>
            <a:avLst/>
            <a:gdLst/>
            <a:ahLst/>
            <a:cxnLst/>
            <a:rect l="l" t="t" r="r" b="b"/>
            <a:pathLst>
              <a:path w="303529" h="217170">
                <a:moveTo>
                  <a:pt x="151878" y="0"/>
                </a:moveTo>
                <a:lnTo>
                  <a:pt x="102784" y="5736"/>
                </a:lnTo>
                <a:lnTo>
                  <a:pt x="60427" y="21690"/>
                </a:lnTo>
                <a:lnTo>
                  <a:pt x="27382" y="45977"/>
                </a:lnTo>
                <a:lnTo>
                  <a:pt x="2261" y="88065"/>
                </a:lnTo>
                <a:lnTo>
                  <a:pt x="0" y="99856"/>
                </a:lnTo>
                <a:lnTo>
                  <a:pt x="772" y="113140"/>
                </a:lnTo>
                <a:lnTo>
                  <a:pt x="12885" y="149403"/>
                </a:lnTo>
                <a:lnTo>
                  <a:pt x="37835" y="179238"/>
                </a:lnTo>
                <a:lnTo>
                  <a:pt x="73229" y="201300"/>
                </a:lnTo>
                <a:lnTo>
                  <a:pt x="116679" y="214247"/>
                </a:lnTo>
                <a:lnTo>
                  <a:pt x="148939" y="217150"/>
                </a:lnTo>
                <a:lnTo>
                  <a:pt x="166138" y="216507"/>
                </a:lnTo>
                <a:lnTo>
                  <a:pt x="213878" y="207364"/>
                </a:lnTo>
                <a:lnTo>
                  <a:pt x="253914" y="188852"/>
                </a:lnTo>
                <a:lnTo>
                  <a:pt x="283782" y="162833"/>
                </a:lnTo>
                <a:lnTo>
                  <a:pt x="303527" y="119689"/>
                </a:lnTo>
                <a:lnTo>
                  <a:pt x="302802" y="106079"/>
                </a:lnTo>
                <a:lnTo>
                  <a:pt x="290874" y="69097"/>
                </a:lnTo>
                <a:lnTo>
                  <a:pt x="266223" y="38826"/>
                </a:lnTo>
                <a:lnTo>
                  <a:pt x="231292" y="16468"/>
                </a:lnTo>
                <a:lnTo>
                  <a:pt x="188526" y="3227"/>
                </a:lnTo>
                <a:lnTo>
                  <a:pt x="151878" y="0"/>
                </a:lnTo>
                <a:close/>
              </a:path>
            </a:pathLst>
          </a:custGeom>
          <a:ln w="28575">
            <a:solidFill>
              <a:srgbClr val="000000"/>
            </a:solidFill>
          </a:ln>
        </p:spPr>
        <p:txBody>
          <a:bodyPr wrap="square" lIns="0" tIns="0" rIns="0" bIns="0" rtlCol="0"/>
          <a:lstStyle/>
          <a:p>
            <a:endParaRPr/>
          </a:p>
        </p:txBody>
      </p:sp>
      <p:sp>
        <p:nvSpPr>
          <p:cNvPr id="190" name="object 190"/>
          <p:cNvSpPr txBox="1"/>
          <p:nvPr/>
        </p:nvSpPr>
        <p:spPr>
          <a:xfrm>
            <a:off x="4099185" y="5393596"/>
            <a:ext cx="228600" cy="720725"/>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070"/>
              </a:spcBef>
            </a:pPr>
            <a:r>
              <a:rPr sz="2000" b="1" spc="-10" dirty="0">
                <a:latin typeface="Times New Roman"/>
                <a:cs typeface="Times New Roman"/>
              </a:rPr>
              <a:t>5</a:t>
            </a:r>
            <a:endParaRPr sz="2000">
              <a:latin typeface="Times New Roman"/>
              <a:cs typeface="Times New Roman"/>
            </a:endParaRPr>
          </a:p>
        </p:txBody>
      </p:sp>
      <p:sp>
        <p:nvSpPr>
          <p:cNvPr id="191" name="object 191"/>
          <p:cNvSpPr txBox="1"/>
          <p:nvPr/>
        </p:nvSpPr>
        <p:spPr>
          <a:xfrm>
            <a:off x="46325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92" name="object 192"/>
          <p:cNvSpPr txBox="1"/>
          <p:nvPr/>
        </p:nvSpPr>
        <p:spPr>
          <a:xfrm>
            <a:off x="5242185" y="53935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93" name="object 193"/>
          <p:cNvSpPr txBox="1"/>
          <p:nvPr/>
        </p:nvSpPr>
        <p:spPr>
          <a:xfrm>
            <a:off x="3337185" y="5828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94" name="object 194"/>
          <p:cNvSpPr txBox="1"/>
          <p:nvPr/>
        </p:nvSpPr>
        <p:spPr>
          <a:xfrm>
            <a:off x="3718185" y="5817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95" name="object 195"/>
          <p:cNvSpPr/>
          <p:nvPr/>
        </p:nvSpPr>
        <p:spPr>
          <a:xfrm>
            <a:off x="4015117" y="4801996"/>
            <a:ext cx="381000" cy="163830"/>
          </a:xfrm>
          <a:custGeom>
            <a:avLst/>
            <a:gdLst/>
            <a:ahLst/>
            <a:cxnLst/>
            <a:rect l="l" t="t" r="r" b="b"/>
            <a:pathLst>
              <a:path w="381000" h="163829">
                <a:moveTo>
                  <a:pt x="381000" y="0"/>
                </a:moveTo>
                <a:lnTo>
                  <a:pt x="0" y="163830"/>
                </a:lnTo>
              </a:path>
            </a:pathLst>
          </a:custGeom>
          <a:ln w="28575">
            <a:solidFill>
              <a:srgbClr val="000000"/>
            </a:solidFill>
          </a:ln>
        </p:spPr>
        <p:txBody>
          <a:bodyPr wrap="square" lIns="0" tIns="0" rIns="0" bIns="0" rtlCol="0"/>
          <a:lstStyle/>
          <a:p>
            <a:endParaRPr/>
          </a:p>
        </p:txBody>
      </p:sp>
      <p:sp>
        <p:nvSpPr>
          <p:cNvPr id="196" name="object 196"/>
          <p:cNvSpPr/>
          <p:nvPr/>
        </p:nvSpPr>
        <p:spPr>
          <a:xfrm>
            <a:off x="4548517" y="4801996"/>
            <a:ext cx="381000" cy="163830"/>
          </a:xfrm>
          <a:custGeom>
            <a:avLst/>
            <a:gdLst/>
            <a:ahLst/>
            <a:cxnLst/>
            <a:rect l="l" t="t" r="r" b="b"/>
            <a:pathLst>
              <a:path w="381000" h="163829">
                <a:moveTo>
                  <a:pt x="0" y="0"/>
                </a:moveTo>
                <a:lnTo>
                  <a:pt x="381000" y="163829"/>
                </a:lnTo>
              </a:path>
            </a:pathLst>
          </a:custGeom>
          <a:ln w="28575">
            <a:solidFill>
              <a:srgbClr val="000000"/>
            </a:solidFill>
          </a:ln>
        </p:spPr>
        <p:txBody>
          <a:bodyPr wrap="square" lIns="0" tIns="0" rIns="0" bIns="0" rtlCol="0"/>
          <a:lstStyle/>
          <a:p>
            <a:endParaRPr/>
          </a:p>
        </p:txBody>
      </p:sp>
      <p:sp>
        <p:nvSpPr>
          <p:cNvPr id="197" name="object 197"/>
          <p:cNvSpPr/>
          <p:nvPr/>
        </p:nvSpPr>
        <p:spPr>
          <a:xfrm>
            <a:off x="3710317" y="5182996"/>
            <a:ext cx="228600" cy="218440"/>
          </a:xfrm>
          <a:custGeom>
            <a:avLst/>
            <a:gdLst/>
            <a:ahLst/>
            <a:cxnLst/>
            <a:rect l="l" t="t" r="r" b="b"/>
            <a:pathLst>
              <a:path w="228600" h="218439">
                <a:moveTo>
                  <a:pt x="228600" y="0"/>
                </a:moveTo>
                <a:lnTo>
                  <a:pt x="0" y="217932"/>
                </a:lnTo>
              </a:path>
            </a:pathLst>
          </a:custGeom>
          <a:ln w="28575">
            <a:solidFill>
              <a:srgbClr val="000000"/>
            </a:solidFill>
          </a:ln>
        </p:spPr>
        <p:txBody>
          <a:bodyPr wrap="square" lIns="0" tIns="0" rIns="0" bIns="0" rtlCol="0"/>
          <a:lstStyle/>
          <a:p>
            <a:endParaRPr/>
          </a:p>
        </p:txBody>
      </p:sp>
      <p:sp>
        <p:nvSpPr>
          <p:cNvPr id="198" name="object 198"/>
          <p:cNvSpPr/>
          <p:nvPr/>
        </p:nvSpPr>
        <p:spPr>
          <a:xfrm>
            <a:off x="3938917" y="5182996"/>
            <a:ext cx="228600" cy="218440"/>
          </a:xfrm>
          <a:custGeom>
            <a:avLst/>
            <a:gdLst/>
            <a:ahLst/>
            <a:cxnLst/>
            <a:rect l="l" t="t" r="r" b="b"/>
            <a:pathLst>
              <a:path w="228600" h="218439">
                <a:moveTo>
                  <a:pt x="0" y="0"/>
                </a:moveTo>
                <a:lnTo>
                  <a:pt x="228600" y="217932"/>
                </a:lnTo>
              </a:path>
            </a:pathLst>
          </a:custGeom>
          <a:ln w="28575">
            <a:solidFill>
              <a:srgbClr val="000000"/>
            </a:solidFill>
          </a:ln>
        </p:spPr>
        <p:txBody>
          <a:bodyPr wrap="square" lIns="0" tIns="0" rIns="0" bIns="0" rtlCol="0"/>
          <a:lstStyle/>
          <a:p>
            <a:endParaRPr/>
          </a:p>
        </p:txBody>
      </p:sp>
      <p:sp>
        <p:nvSpPr>
          <p:cNvPr id="199" name="object 199"/>
          <p:cNvSpPr/>
          <p:nvPr/>
        </p:nvSpPr>
        <p:spPr>
          <a:xfrm>
            <a:off x="3405517" y="5618098"/>
            <a:ext cx="228600" cy="217170"/>
          </a:xfrm>
          <a:custGeom>
            <a:avLst/>
            <a:gdLst/>
            <a:ahLst/>
            <a:cxnLst/>
            <a:rect l="l" t="t" r="r" b="b"/>
            <a:pathLst>
              <a:path w="228600" h="217170">
                <a:moveTo>
                  <a:pt x="228600" y="0"/>
                </a:moveTo>
                <a:lnTo>
                  <a:pt x="0" y="217170"/>
                </a:lnTo>
              </a:path>
            </a:pathLst>
          </a:custGeom>
          <a:ln w="28574">
            <a:solidFill>
              <a:srgbClr val="000000"/>
            </a:solidFill>
          </a:ln>
        </p:spPr>
        <p:txBody>
          <a:bodyPr wrap="square" lIns="0" tIns="0" rIns="0" bIns="0" rtlCol="0"/>
          <a:lstStyle/>
          <a:p>
            <a:endParaRPr/>
          </a:p>
        </p:txBody>
      </p:sp>
      <p:sp>
        <p:nvSpPr>
          <p:cNvPr id="200" name="object 200"/>
          <p:cNvSpPr/>
          <p:nvPr/>
        </p:nvSpPr>
        <p:spPr>
          <a:xfrm>
            <a:off x="3659263" y="5618098"/>
            <a:ext cx="152400" cy="217170"/>
          </a:xfrm>
          <a:custGeom>
            <a:avLst/>
            <a:gdLst/>
            <a:ahLst/>
            <a:cxnLst/>
            <a:rect l="l" t="t" r="r" b="b"/>
            <a:pathLst>
              <a:path w="152400" h="217170">
                <a:moveTo>
                  <a:pt x="0" y="0"/>
                </a:moveTo>
                <a:lnTo>
                  <a:pt x="152400" y="217170"/>
                </a:lnTo>
              </a:path>
            </a:pathLst>
          </a:custGeom>
          <a:ln w="28575">
            <a:solidFill>
              <a:srgbClr val="000000"/>
            </a:solidFill>
          </a:ln>
        </p:spPr>
        <p:txBody>
          <a:bodyPr wrap="square" lIns="0" tIns="0" rIns="0" bIns="0" rtlCol="0"/>
          <a:lstStyle/>
          <a:p>
            <a:endParaRPr/>
          </a:p>
        </p:txBody>
      </p:sp>
      <p:sp>
        <p:nvSpPr>
          <p:cNvPr id="201" name="object 201"/>
          <p:cNvSpPr/>
          <p:nvPr/>
        </p:nvSpPr>
        <p:spPr>
          <a:xfrm>
            <a:off x="4167517" y="5608192"/>
            <a:ext cx="76200" cy="218440"/>
          </a:xfrm>
          <a:custGeom>
            <a:avLst/>
            <a:gdLst/>
            <a:ahLst/>
            <a:cxnLst/>
            <a:rect l="l" t="t" r="r" b="b"/>
            <a:pathLst>
              <a:path w="76200" h="218439">
                <a:moveTo>
                  <a:pt x="76200" y="0"/>
                </a:moveTo>
                <a:lnTo>
                  <a:pt x="0" y="217932"/>
                </a:lnTo>
              </a:path>
            </a:pathLst>
          </a:custGeom>
          <a:ln w="28575">
            <a:solidFill>
              <a:srgbClr val="000000"/>
            </a:solidFill>
          </a:ln>
        </p:spPr>
        <p:txBody>
          <a:bodyPr wrap="square" lIns="0" tIns="0" rIns="0" bIns="0" rtlCol="0"/>
          <a:lstStyle/>
          <a:p>
            <a:endParaRPr/>
          </a:p>
        </p:txBody>
      </p:sp>
      <p:sp>
        <p:nvSpPr>
          <p:cNvPr id="202" name="object 202"/>
          <p:cNvSpPr/>
          <p:nvPr/>
        </p:nvSpPr>
        <p:spPr>
          <a:xfrm>
            <a:off x="4700917" y="5182996"/>
            <a:ext cx="304800" cy="218440"/>
          </a:xfrm>
          <a:custGeom>
            <a:avLst/>
            <a:gdLst/>
            <a:ahLst/>
            <a:cxnLst/>
            <a:rect l="l" t="t" r="r" b="b"/>
            <a:pathLst>
              <a:path w="304800" h="218439">
                <a:moveTo>
                  <a:pt x="304800" y="0"/>
                </a:moveTo>
                <a:lnTo>
                  <a:pt x="0" y="217932"/>
                </a:lnTo>
              </a:path>
            </a:pathLst>
          </a:custGeom>
          <a:ln w="28575">
            <a:solidFill>
              <a:srgbClr val="000000"/>
            </a:solidFill>
          </a:ln>
        </p:spPr>
        <p:txBody>
          <a:bodyPr wrap="square" lIns="0" tIns="0" rIns="0" bIns="0" rtlCol="0"/>
          <a:lstStyle/>
          <a:p>
            <a:endParaRPr/>
          </a:p>
        </p:txBody>
      </p:sp>
      <p:sp>
        <p:nvSpPr>
          <p:cNvPr id="203" name="object 203"/>
          <p:cNvSpPr/>
          <p:nvPr/>
        </p:nvSpPr>
        <p:spPr>
          <a:xfrm>
            <a:off x="5030863" y="5182996"/>
            <a:ext cx="304800" cy="218440"/>
          </a:xfrm>
          <a:custGeom>
            <a:avLst/>
            <a:gdLst/>
            <a:ahLst/>
            <a:cxnLst/>
            <a:rect l="l" t="t" r="r" b="b"/>
            <a:pathLst>
              <a:path w="304800" h="218439">
                <a:moveTo>
                  <a:pt x="0" y="0"/>
                </a:moveTo>
                <a:lnTo>
                  <a:pt x="304800" y="217932"/>
                </a:lnTo>
              </a:path>
            </a:pathLst>
          </a:custGeom>
          <a:ln w="28575">
            <a:solidFill>
              <a:srgbClr val="000000"/>
            </a:solidFill>
          </a:ln>
        </p:spPr>
        <p:txBody>
          <a:bodyPr wrap="square" lIns="0" tIns="0" rIns="0" bIns="0" rtlCol="0"/>
          <a:lstStyle/>
          <a:p>
            <a:endParaRPr/>
          </a:p>
        </p:txBody>
      </p:sp>
      <p:sp>
        <p:nvSpPr>
          <p:cNvPr id="204" name="object 204"/>
          <p:cNvSpPr/>
          <p:nvPr/>
        </p:nvSpPr>
        <p:spPr>
          <a:xfrm>
            <a:off x="3176917" y="5253101"/>
            <a:ext cx="838200" cy="317500"/>
          </a:xfrm>
          <a:custGeom>
            <a:avLst/>
            <a:gdLst/>
            <a:ahLst/>
            <a:cxnLst/>
            <a:rect l="l" t="t" r="r" b="b"/>
            <a:pathLst>
              <a:path w="838200" h="317500">
                <a:moveTo>
                  <a:pt x="0" y="287274"/>
                </a:moveTo>
                <a:lnTo>
                  <a:pt x="8071" y="240160"/>
                </a:lnTo>
                <a:lnTo>
                  <a:pt x="25804" y="195657"/>
                </a:lnTo>
                <a:lnTo>
                  <a:pt x="52388" y="154317"/>
                </a:lnTo>
                <a:lnTo>
                  <a:pt x="87014" y="116695"/>
                </a:lnTo>
                <a:lnTo>
                  <a:pt x="128873" y="83343"/>
                </a:lnTo>
                <a:lnTo>
                  <a:pt x="177155" y="54815"/>
                </a:lnTo>
                <a:lnTo>
                  <a:pt x="231052" y="31663"/>
                </a:lnTo>
                <a:lnTo>
                  <a:pt x="289755" y="14441"/>
                </a:lnTo>
                <a:lnTo>
                  <a:pt x="352453" y="3702"/>
                </a:lnTo>
                <a:lnTo>
                  <a:pt x="418338" y="0"/>
                </a:lnTo>
                <a:lnTo>
                  <a:pt x="452741" y="993"/>
                </a:lnTo>
                <a:lnTo>
                  <a:pt x="519159" y="8707"/>
                </a:lnTo>
                <a:lnTo>
                  <a:pt x="581667" y="23550"/>
                </a:lnTo>
                <a:lnTo>
                  <a:pt x="639398" y="44908"/>
                </a:lnTo>
                <a:lnTo>
                  <a:pt x="691483" y="72168"/>
                </a:lnTo>
                <a:lnTo>
                  <a:pt x="737053" y="104718"/>
                </a:lnTo>
                <a:lnTo>
                  <a:pt x="775238" y="141945"/>
                </a:lnTo>
                <a:lnTo>
                  <a:pt x="805172" y="183237"/>
                </a:lnTo>
                <a:lnTo>
                  <a:pt x="825984" y="227980"/>
                </a:lnTo>
                <a:lnTo>
                  <a:pt x="836806" y="275563"/>
                </a:lnTo>
                <a:lnTo>
                  <a:pt x="838200" y="300228"/>
                </a:lnTo>
                <a:lnTo>
                  <a:pt x="838200" y="306324"/>
                </a:lnTo>
                <a:lnTo>
                  <a:pt x="837438" y="311658"/>
                </a:lnTo>
                <a:lnTo>
                  <a:pt x="837438" y="316992"/>
                </a:lnTo>
              </a:path>
            </a:pathLst>
          </a:custGeom>
          <a:ln w="28575">
            <a:solidFill>
              <a:srgbClr val="FF0000"/>
            </a:solidFill>
            <a:prstDash val="dash"/>
          </a:ln>
        </p:spPr>
        <p:txBody>
          <a:bodyPr wrap="square" lIns="0" tIns="0" rIns="0" bIns="0" rtlCol="0"/>
          <a:lstStyle/>
          <a:p>
            <a:endParaRPr/>
          </a:p>
        </p:txBody>
      </p:sp>
      <p:sp>
        <p:nvSpPr>
          <p:cNvPr id="205" name="object 205"/>
          <p:cNvSpPr/>
          <p:nvPr/>
        </p:nvSpPr>
        <p:spPr>
          <a:xfrm>
            <a:off x="3176917" y="5522848"/>
            <a:ext cx="0" cy="489584"/>
          </a:xfrm>
          <a:custGeom>
            <a:avLst/>
            <a:gdLst/>
            <a:ahLst/>
            <a:cxnLst/>
            <a:rect l="l" t="t" r="r" b="b"/>
            <a:pathLst>
              <a:path h="489585">
                <a:moveTo>
                  <a:pt x="0" y="0"/>
                </a:moveTo>
                <a:lnTo>
                  <a:pt x="0" y="489203"/>
                </a:lnTo>
              </a:path>
            </a:pathLst>
          </a:custGeom>
          <a:ln w="28575">
            <a:solidFill>
              <a:srgbClr val="FF0000"/>
            </a:solidFill>
            <a:prstDash val="dash"/>
          </a:ln>
        </p:spPr>
        <p:txBody>
          <a:bodyPr wrap="square" lIns="0" tIns="0" rIns="0" bIns="0" rtlCol="0"/>
          <a:lstStyle/>
          <a:p>
            <a:endParaRPr/>
          </a:p>
        </p:txBody>
      </p:sp>
      <p:sp>
        <p:nvSpPr>
          <p:cNvPr id="206" name="object 206"/>
          <p:cNvSpPr/>
          <p:nvPr/>
        </p:nvSpPr>
        <p:spPr>
          <a:xfrm>
            <a:off x="4015117" y="5576951"/>
            <a:ext cx="0" cy="381000"/>
          </a:xfrm>
          <a:custGeom>
            <a:avLst/>
            <a:gdLst/>
            <a:ahLst/>
            <a:cxnLst/>
            <a:rect l="l" t="t" r="r" b="b"/>
            <a:pathLst>
              <a:path h="381000">
                <a:moveTo>
                  <a:pt x="0" y="0"/>
                </a:moveTo>
                <a:lnTo>
                  <a:pt x="0" y="381000"/>
                </a:lnTo>
              </a:path>
            </a:pathLst>
          </a:custGeom>
          <a:ln w="28575">
            <a:solidFill>
              <a:srgbClr val="FF0000"/>
            </a:solidFill>
            <a:prstDash val="dash"/>
          </a:ln>
        </p:spPr>
        <p:txBody>
          <a:bodyPr wrap="square" lIns="0" tIns="0" rIns="0" bIns="0" rtlCol="0"/>
          <a:lstStyle/>
          <a:p>
            <a:endParaRPr/>
          </a:p>
        </p:txBody>
      </p:sp>
      <p:sp>
        <p:nvSpPr>
          <p:cNvPr id="207" name="object 207"/>
          <p:cNvSpPr/>
          <p:nvPr/>
        </p:nvSpPr>
        <p:spPr>
          <a:xfrm>
            <a:off x="7368394" y="4584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08" name="object 208"/>
          <p:cNvSpPr txBox="1"/>
          <p:nvPr/>
        </p:nvSpPr>
        <p:spPr>
          <a:xfrm>
            <a:off x="7451985" y="459502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09" name="object 209"/>
          <p:cNvSpPr/>
          <p:nvPr/>
        </p:nvSpPr>
        <p:spPr>
          <a:xfrm>
            <a:off x="6834994" y="49658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10" name="object 210"/>
          <p:cNvSpPr txBox="1"/>
          <p:nvPr/>
        </p:nvSpPr>
        <p:spPr>
          <a:xfrm>
            <a:off x="6918585" y="49744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11" name="object 211"/>
          <p:cNvSpPr/>
          <p:nvPr/>
        </p:nvSpPr>
        <p:spPr>
          <a:xfrm>
            <a:off x="7901839" y="4957445"/>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12" name="object 212"/>
          <p:cNvSpPr txBox="1"/>
          <p:nvPr/>
        </p:nvSpPr>
        <p:spPr>
          <a:xfrm>
            <a:off x="7985385" y="496611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213" name="object 213"/>
          <p:cNvSpPr/>
          <p:nvPr/>
        </p:nvSpPr>
        <p:spPr>
          <a:xfrm>
            <a:off x="65302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14" name="object 214"/>
          <p:cNvSpPr txBox="1"/>
          <p:nvPr/>
        </p:nvSpPr>
        <p:spPr>
          <a:xfrm>
            <a:off x="66137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15" name="object 215"/>
          <p:cNvSpPr/>
          <p:nvPr/>
        </p:nvSpPr>
        <p:spPr>
          <a:xfrm>
            <a:off x="71397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16" name="object 216"/>
          <p:cNvSpPr/>
          <p:nvPr/>
        </p:nvSpPr>
        <p:spPr>
          <a:xfrm>
            <a:off x="7597039" y="53925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17" name="object 217"/>
          <p:cNvSpPr/>
          <p:nvPr/>
        </p:nvSpPr>
        <p:spPr>
          <a:xfrm>
            <a:off x="8206594" y="5384926"/>
            <a:ext cx="303530" cy="217170"/>
          </a:xfrm>
          <a:custGeom>
            <a:avLst/>
            <a:gdLst/>
            <a:ahLst/>
            <a:cxnLst/>
            <a:rect l="l" t="t" r="r" b="b"/>
            <a:pathLst>
              <a:path w="303529" h="217170">
                <a:moveTo>
                  <a:pt x="151922" y="0"/>
                </a:moveTo>
                <a:lnTo>
                  <a:pt x="102720" y="5756"/>
                </a:lnTo>
                <a:lnTo>
                  <a:pt x="60291" y="21735"/>
                </a:lnTo>
                <a:lnTo>
                  <a:pt x="27232" y="46000"/>
                </a:lnTo>
                <a:lnTo>
                  <a:pt x="2211" y="87897"/>
                </a:lnTo>
                <a:lnTo>
                  <a:pt x="0" y="99597"/>
                </a:lnTo>
                <a:lnTo>
                  <a:pt x="779" y="112920"/>
                </a:lnTo>
                <a:lnTo>
                  <a:pt x="12896" y="149272"/>
                </a:lnTo>
                <a:lnTo>
                  <a:pt x="37827" y="179159"/>
                </a:lnTo>
                <a:lnTo>
                  <a:pt x="73188" y="201252"/>
                </a:lnTo>
                <a:lnTo>
                  <a:pt x="116595" y="214224"/>
                </a:lnTo>
                <a:lnTo>
                  <a:pt x="148826" y="217148"/>
                </a:lnTo>
                <a:lnTo>
                  <a:pt x="166004" y="216508"/>
                </a:lnTo>
                <a:lnTo>
                  <a:pt x="213684" y="207405"/>
                </a:lnTo>
                <a:lnTo>
                  <a:pt x="253688" y="188930"/>
                </a:lnTo>
                <a:lnTo>
                  <a:pt x="283581" y="162895"/>
                </a:lnTo>
                <a:lnTo>
                  <a:pt x="303502" y="119551"/>
                </a:lnTo>
                <a:lnTo>
                  <a:pt x="302789" y="105964"/>
                </a:lnTo>
                <a:lnTo>
                  <a:pt x="290887" y="69035"/>
                </a:lnTo>
                <a:lnTo>
                  <a:pt x="266246" y="38795"/>
                </a:lnTo>
                <a:lnTo>
                  <a:pt x="231314" y="16454"/>
                </a:lnTo>
                <a:lnTo>
                  <a:pt x="188540" y="3221"/>
                </a:lnTo>
                <a:lnTo>
                  <a:pt x="151922" y="0"/>
                </a:lnTo>
                <a:close/>
              </a:path>
            </a:pathLst>
          </a:custGeom>
          <a:ln w="28575">
            <a:solidFill>
              <a:srgbClr val="000000"/>
            </a:solidFill>
          </a:ln>
        </p:spPr>
        <p:txBody>
          <a:bodyPr wrap="square" lIns="0" tIns="0" rIns="0" bIns="0" rtlCol="0"/>
          <a:lstStyle/>
          <a:p>
            <a:endParaRPr/>
          </a:p>
        </p:txBody>
      </p:sp>
      <p:sp>
        <p:nvSpPr>
          <p:cNvPr id="218" name="object 218"/>
          <p:cNvSpPr/>
          <p:nvPr/>
        </p:nvSpPr>
        <p:spPr>
          <a:xfrm>
            <a:off x="6301594" y="5820029"/>
            <a:ext cx="303530" cy="217170"/>
          </a:xfrm>
          <a:custGeom>
            <a:avLst/>
            <a:gdLst/>
            <a:ahLst/>
            <a:cxnLst/>
            <a:rect l="l" t="t" r="r" b="b"/>
            <a:pathLst>
              <a:path w="303529" h="217170">
                <a:moveTo>
                  <a:pt x="151922" y="0"/>
                </a:moveTo>
                <a:lnTo>
                  <a:pt x="102720" y="5681"/>
                </a:lnTo>
                <a:lnTo>
                  <a:pt x="60291" y="21510"/>
                </a:lnTo>
                <a:lnTo>
                  <a:pt x="27232" y="45668"/>
                </a:lnTo>
                <a:lnTo>
                  <a:pt x="2211" y="87689"/>
                </a:lnTo>
                <a:lnTo>
                  <a:pt x="0" y="99496"/>
                </a:lnTo>
                <a:lnTo>
                  <a:pt x="778" y="112834"/>
                </a:lnTo>
                <a:lnTo>
                  <a:pt x="12888" y="149217"/>
                </a:lnTo>
                <a:lnTo>
                  <a:pt x="37804" y="179123"/>
                </a:lnTo>
                <a:lnTo>
                  <a:pt x="73146" y="201230"/>
                </a:lnTo>
                <a:lnTo>
                  <a:pt x="116531" y="214213"/>
                </a:lnTo>
                <a:lnTo>
                  <a:pt x="148746" y="217147"/>
                </a:lnTo>
                <a:lnTo>
                  <a:pt x="165934" y="216508"/>
                </a:lnTo>
                <a:lnTo>
                  <a:pt x="213632" y="207411"/>
                </a:lnTo>
                <a:lnTo>
                  <a:pt x="253648" y="188948"/>
                </a:lnTo>
                <a:lnTo>
                  <a:pt x="283551" y="162929"/>
                </a:lnTo>
                <a:lnTo>
                  <a:pt x="303493" y="119608"/>
                </a:lnTo>
                <a:lnTo>
                  <a:pt x="302782" y="105883"/>
                </a:lnTo>
                <a:lnTo>
                  <a:pt x="290889" y="68741"/>
                </a:lnTo>
                <a:lnTo>
                  <a:pt x="266260" y="38509"/>
                </a:lnTo>
                <a:lnTo>
                  <a:pt x="231342" y="16289"/>
                </a:lnTo>
                <a:lnTo>
                  <a:pt x="188583" y="3185"/>
                </a:lnTo>
                <a:lnTo>
                  <a:pt x="151922" y="0"/>
                </a:lnTo>
                <a:close/>
              </a:path>
            </a:pathLst>
          </a:custGeom>
          <a:ln w="28575">
            <a:solidFill>
              <a:srgbClr val="000000"/>
            </a:solidFill>
          </a:ln>
        </p:spPr>
        <p:txBody>
          <a:bodyPr wrap="square" lIns="0" tIns="0" rIns="0" bIns="0" rtlCol="0"/>
          <a:lstStyle/>
          <a:p>
            <a:endParaRPr/>
          </a:p>
        </p:txBody>
      </p:sp>
      <p:sp>
        <p:nvSpPr>
          <p:cNvPr id="219" name="object 219"/>
          <p:cNvSpPr/>
          <p:nvPr/>
        </p:nvSpPr>
        <p:spPr>
          <a:xfrm>
            <a:off x="6682639" y="5811646"/>
            <a:ext cx="303530" cy="218440"/>
          </a:xfrm>
          <a:custGeom>
            <a:avLst/>
            <a:gdLst/>
            <a:ahLst/>
            <a:cxnLst/>
            <a:rect l="l" t="t" r="r" b="b"/>
            <a:pathLst>
              <a:path w="303529" h="218439">
                <a:moveTo>
                  <a:pt x="151878" y="0"/>
                </a:moveTo>
                <a:lnTo>
                  <a:pt x="102784" y="5736"/>
                </a:lnTo>
                <a:lnTo>
                  <a:pt x="60427" y="21690"/>
                </a:lnTo>
                <a:lnTo>
                  <a:pt x="27382" y="45977"/>
                </a:lnTo>
                <a:lnTo>
                  <a:pt x="2261" y="88065"/>
                </a:lnTo>
                <a:lnTo>
                  <a:pt x="0" y="99856"/>
                </a:lnTo>
                <a:lnTo>
                  <a:pt x="768" y="113249"/>
                </a:lnTo>
                <a:lnTo>
                  <a:pt x="12825" y="149753"/>
                </a:lnTo>
                <a:lnTo>
                  <a:pt x="37663" y="179733"/>
                </a:lnTo>
                <a:lnTo>
                  <a:pt x="72910" y="201889"/>
                </a:lnTo>
                <a:lnTo>
                  <a:pt x="116192" y="214923"/>
                </a:lnTo>
                <a:lnTo>
                  <a:pt x="148339" y="217903"/>
                </a:lnTo>
                <a:lnTo>
                  <a:pt x="165568" y="217267"/>
                </a:lnTo>
                <a:lnTo>
                  <a:pt x="213352" y="208200"/>
                </a:lnTo>
                <a:lnTo>
                  <a:pt x="253418" y="189792"/>
                </a:lnTo>
                <a:lnTo>
                  <a:pt x="283366" y="163844"/>
                </a:lnTo>
                <a:lnTo>
                  <a:pt x="303410" y="120630"/>
                </a:lnTo>
                <a:lnTo>
                  <a:pt x="302711" y="106893"/>
                </a:lnTo>
                <a:lnTo>
                  <a:pt x="290913" y="69633"/>
                </a:lnTo>
                <a:lnTo>
                  <a:pt x="266447" y="39191"/>
                </a:lnTo>
                <a:lnTo>
                  <a:pt x="231738" y="16716"/>
                </a:lnTo>
                <a:lnTo>
                  <a:pt x="189211" y="3355"/>
                </a:lnTo>
                <a:lnTo>
                  <a:pt x="151878" y="0"/>
                </a:lnTo>
                <a:close/>
              </a:path>
            </a:pathLst>
          </a:custGeom>
          <a:ln w="28575">
            <a:solidFill>
              <a:srgbClr val="000000"/>
            </a:solidFill>
          </a:ln>
        </p:spPr>
        <p:txBody>
          <a:bodyPr wrap="square" lIns="0" tIns="0" rIns="0" bIns="0" rtlCol="0"/>
          <a:lstStyle/>
          <a:p>
            <a:endParaRPr/>
          </a:p>
        </p:txBody>
      </p:sp>
      <p:sp>
        <p:nvSpPr>
          <p:cNvPr id="220" name="object 220"/>
          <p:cNvSpPr/>
          <p:nvPr/>
        </p:nvSpPr>
        <p:spPr>
          <a:xfrm>
            <a:off x="7063639" y="5827648"/>
            <a:ext cx="303530" cy="217170"/>
          </a:xfrm>
          <a:custGeom>
            <a:avLst/>
            <a:gdLst/>
            <a:ahLst/>
            <a:cxnLst/>
            <a:rect l="l" t="t" r="r" b="b"/>
            <a:pathLst>
              <a:path w="303529" h="217170">
                <a:moveTo>
                  <a:pt x="151878" y="0"/>
                </a:moveTo>
                <a:lnTo>
                  <a:pt x="102784" y="5736"/>
                </a:lnTo>
                <a:lnTo>
                  <a:pt x="60427" y="21690"/>
                </a:lnTo>
                <a:lnTo>
                  <a:pt x="27382" y="45977"/>
                </a:lnTo>
                <a:lnTo>
                  <a:pt x="2261" y="88065"/>
                </a:lnTo>
                <a:lnTo>
                  <a:pt x="0" y="99856"/>
                </a:lnTo>
                <a:lnTo>
                  <a:pt x="772" y="113140"/>
                </a:lnTo>
                <a:lnTo>
                  <a:pt x="12885" y="149403"/>
                </a:lnTo>
                <a:lnTo>
                  <a:pt x="37835" y="179238"/>
                </a:lnTo>
                <a:lnTo>
                  <a:pt x="73229" y="201300"/>
                </a:lnTo>
                <a:lnTo>
                  <a:pt x="116679" y="214247"/>
                </a:lnTo>
                <a:lnTo>
                  <a:pt x="148939" y="217150"/>
                </a:lnTo>
                <a:lnTo>
                  <a:pt x="166138" y="216507"/>
                </a:lnTo>
                <a:lnTo>
                  <a:pt x="213878" y="207364"/>
                </a:lnTo>
                <a:lnTo>
                  <a:pt x="253914" y="188852"/>
                </a:lnTo>
                <a:lnTo>
                  <a:pt x="283782" y="162833"/>
                </a:lnTo>
                <a:lnTo>
                  <a:pt x="303527" y="119689"/>
                </a:lnTo>
                <a:lnTo>
                  <a:pt x="302802" y="106079"/>
                </a:lnTo>
                <a:lnTo>
                  <a:pt x="290874" y="69097"/>
                </a:lnTo>
                <a:lnTo>
                  <a:pt x="266223" y="38826"/>
                </a:lnTo>
                <a:lnTo>
                  <a:pt x="231292" y="16468"/>
                </a:lnTo>
                <a:lnTo>
                  <a:pt x="188526" y="3227"/>
                </a:lnTo>
                <a:lnTo>
                  <a:pt x="151878" y="0"/>
                </a:lnTo>
                <a:close/>
              </a:path>
            </a:pathLst>
          </a:custGeom>
          <a:ln w="28575">
            <a:solidFill>
              <a:srgbClr val="000000"/>
            </a:solidFill>
          </a:ln>
        </p:spPr>
        <p:txBody>
          <a:bodyPr wrap="square" lIns="0" tIns="0" rIns="0" bIns="0" rtlCol="0"/>
          <a:lstStyle/>
          <a:p>
            <a:endParaRPr/>
          </a:p>
        </p:txBody>
      </p:sp>
      <p:sp>
        <p:nvSpPr>
          <p:cNvPr id="221" name="object 221"/>
          <p:cNvSpPr txBox="1"/>
          <p:nvPr/>
        </p:nvSpPr>
        <p:spPr>
          <a:xfrm>
            <a:off x="7147185" y="5393596"/>
            <a:ext cx="228600" cy="720725"/>
          </a:xfrm>
          <a:prstGeom prst="rect">
            <a:avLst/>
          </a:prstGeom>
        </p:spPr>
        <p:txBody>
          <a:bodyPr vert="horz" wrap="square" lIns="0" tIns="0" rIns="0" bIns="0" rtlCol="0">
            <a:spAutoFit/>
          </a:bodyPr>
          <a:lstStyle/>
          <a:p>
            <a:pPr marL="88900">
              <a:lnSpc>
                <a:spcPct val="100000"/>
              </a:lnSpc>
            </a:pPr>
            <a:r>
              <a:rPr sz="2000" b="1" spc="-10" dirty="0">
                <a:latin typeface="Times New Roman"/>
                <a:cs typeface="Times New Roman"/>
              </a:rPr>
              <a:t>3</a:t>
            </a:r>
            <a:endParaRPr sz="2000">
              <a:latin typeface="Times New Roman"/>
              <a:cs typeface="Times New Roman"/>
            </a:endParaRPr>
          </a:p>
          <a:p>
            <a:pPr marL="12700">
              <a:lnSpc>
                <a:spcPct val="100000"/>
              </a:lnSpc>
              <a:spcBef>
                <a:spcPts val="1070"/>
              </a:spcBef>
            </a:pPr>
            <a:r>
              <a:rPr sz="2000" b="1" spc="-10" dirty="0">
                <a:latin typeface="Times New Roman"/>
                <a:cs typeface="Times New Roman"/>
              </a:rPr>
              <a:t>5</a:t>
            </a:r>
            <a:endParaRPr sz="2000">
              <a:latin typeface="Times New Roman"/>
              <a:cs typeface="Times New Roman"/>
            </a:endParaRPr>
          </a:p>
        </p:txBody>
      </p:sp>
      <p:sp>
        <p:nvSpPr>
          <p:cNvPr id="222" name="object 222"/>
          <p:cNvSpPr txBox="1"/>
          <p:nvPr/>
        </p:nvSpPr>
        <p:spPr>
          <a:xfrm>
            <a:off x="7680585" y="54012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223" name="object 223"/>
          <p:cNvSpPr txBox="1"/>
          <p:nvPr/>
        </p:nvSpPr>
        <p:spPr>
          <a:xfrm>
            <a:off x="8290185" y="539359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24" name="object 224"/>
          <p:cNvSpPr txBox="1"/>
          <p:nvPr/>
        </p:nvSpPr>
        <p:spPr>
          <a:xfrm>
            <a:off x="6385185" y="5828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225" name="object 225"/>
          <p:cNvSpPr txBox="1"/>
          <p:nvPr/>
        </p:nvSpPr>
        <p:spPr>
          <a:xfrm>
            <a:off x="6766185" y="5817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26" name="object 226"/>
          <p:cNvSpPr/>
          <p:nvPr/>
        </p:nvSpPr>
        <p:spPr>
          <a:xfrm>
            <a:off x="7063117" y="4801996"/>
            <a:ext cx="381000" cy="163830"/>
          </a:xfrm>
          <a:custGeom>
            <a:avLst/>
            <a:gdLst/>
            <a:ahLst/>
            <a:cxnLst/>
            <a:rect l="l" t="t" r="r" b="b"/>
            <a:pathLst>
              <a:path w="381000" h="163829">
                <a:moveTo>
                  <a:pt x="381000" y="0"/>
                </a:moveTo>
                <a:lnTo>
                  <a:pt x="0" y="163830"/>
                </a:lnTo>
              </a:path>
            </a:pathLst>
          </a:custGeom>
          <a:ln w="28575">
            <a:solidFill>
              <a:srgbClr val="000000"/>
            </a:solidFill>
          </a:ln>
        </p:spPr>
        <p:txBody>
          <a:bodyPr wrap="square" lIns="0" tIns="0" rIns="0" bIns="0" rtlCol="0"/>
          <a:lstStyle/>
          <a:p>
            <a:endParaRPr/>
          </a:p>
        </p:txBody>
      </p:sp>
      <p:sp>
        <p:nvSpPr>
          <p:cNvPr id="227" name="object 227"/>
          <p:cNvSpPr/>
          <p:nvPr/>
        </p:nvSpPr>
        <p:spPr>
          <a:xfrm>
            <a:off x="7596517" y="4801996"/>
            <a:ext cx="381000" cy="163830"/>
          </a:xfrm>
          <a:custGeom>
            <a:avLst/>
            <a:gdLst/>
            <a:ahLst/>
            <a:cxnLst/>
            <a:rect l="l" t="t" r="r" b="b"/>
            <a:pathLst>
              <a:path w="381000" h="163829">
                <a:moveTo>
                  <a:pt x="0" y="0"/>
                </a:moveTo>
                <a:lnTo>
                  <a:pt x="381000" y="163829"/>
                </a:lnTo>
              </a:path>
            </a:pathLst>
          </a:custGeom>
          <a:ln w="28575">
            <a:solidFill>
              <a:srgbClr val="000000"/>
            </a:solidFill>
          </a:ln>
        </p:spPr>
        <p:txBody>
          <a:bodyPr wrap="square" lIns="0" tIns="0" rIns="0" bIns="0" rtlCol="0"/>
          <a:lstStyle/>
          <a:p>
            <a:endParaRPr/>
          </a:p>
        </p:txBody>
      </p:sp>
      <p:sp>
        <p:nvSpPr>
          <p:cNvPr id="228" name="object 228"/>
          <p:cNvSpPr/>
          <p:nvPr/>
        </p:nvSpPr>
        <p:spPr>
          <a:xfrm>
            <a:off x="6758317" y="5182996"/>
            <a:ext cx="228600" cy="218440"/>
          </a:xfrm>
          <a:custGeom>
            <a:avLst/>
            <a:gdLst/>
            <a:ahLst/>
            <a:cxnLst/>
            <a:rect l="l" t="t" r="r" b="b"/>
            <a:pathLst>
              <a:path w="228600" h="218439">
                <a:moveTo>
                  <a:pt x="228600" y="0"/>
                </a:moveTo>
                <a:lnTo>
                  <a:pt x="0" y="217932"/>
                </a:lnTo>
              </a:path>
            </a:pathLst>
          </a:custGeom>
          <a:ln w="28575">
            <a:solidFill>
              <a:srgbClr val="000000"/>
            </a:solidFill>
          </a:ln>
        </p:spPr>
        <p:txBody>
          <a:bodyPr wrap="square" lIns="0" tIns="0" rIns="0" bIns="0" rtlCol="0"/>
          <a:lstStyle/>
          <a:p>
            <a:endParaRPr/>
          </a:p>
        </p:txBody>
      </p:sp>
      <p:sp>
        <p:nvSpPr>
          <p:cNvPr id="229" name="object 229"/>
          <p:cNvSpPr/>
          <p:nvPr/>
        </p:nvSpPr>
        <p:spPr>
          <a:xfrm>
            <a:off x="6986917" y="5182996"/>
            <a:ext cx="228600" cy="218440"/>
          </a:xfrm>
          <a:custGeom>
            <a:avLst/>
            <a:gdLst/>
            <a:ahLst/>
            <a:cxnLst/>
            <a:rect l="l" t="t" r="r" b="b"/>
            <a:pathLst>
              <a:path w="228600" h="218439">
                <a:moveTo>
                  <a:pt x="0" y="0"/>
                </a:moveTo>
                <a:lnTo>
                  <a:pt x="228600" y="217932"/>
                </a:lnTo>
              </a:path>
            </a:pathLst>
          </a:custGeom>
          <a:ln w="28575">
            <a:solidFill>
              <a:srgbClr val="000000"/>
            </a:solidFill>
          </a:ln>
        </p:spPr>
        <p:txBody>
          <a:bodyPr wrap="square" lIns="0" tIns="0" rIns="0" bIns="0" rtlCol="0"/>
          <a:lstStyle/>
          <a:p>
            <a:endParaRPr/>
          </a:p>
        </p:txBody>
      </p:sp>
      <p:sp>
        <p:nvSpPr>
          <p:cNvPr id="230" name="object 230"/>
          <p:cNvSpPr/>
          <p:nvPr/>
        </p:nvSpPr>
        <p:spPr>
          <a:xfrm>
            <a:off x="6453517" y="5618098"/>
            <a:ext cx="228600" cy="217170"/>
          </a:xfrm>
          <a:custGeom>
            <a:avLst/>
            <a:gdLst/>
            <a:ahLst/>
            <a:cxnLst/>
            <a:rect l="l" t="t" r="r" b="b"/>
            <a:pathLst>
              <a:path w="228600" h="217170">
                <a:moveTo>
                  <a:pt x="228600" y="0"/>
                </a:moveTo>
                <a:lnTo>
                  <a:pt x="0" y="217170"/>
                </a:lnTo>
              </a:path>
            </a:pathLst>
          </a:custGeom>
          <a:ln w="28574">
            <a:solidFill>
              <a:srgbClr val="000000"/>
            </a:solidFill>
          </a:ln>
        </p:spPr>
        <p:txBody>
          <a:bodyPr wrap="square" lIns="0" tIns="0" rIns="0" bIns="0" rtlCol="0"/>
          <a:lstStyle/>
          <a:p>
            <a:endParaRPr/>
          </a:p>
        </p:txBody>
      </p:sp>
      <p:sp>
        <p:nvSpPr>
          <p:cNvPr id="231" name="object 231"/>
          <p:cNvSpPr/>
          <p:nvPr/>
        </p:nvSpPr>
        <p:spPr>
          <a:xfrm>
            <a:off x="6707263" y="5618098"/>
            <a:ext cx="152400" cy="217170"/>
          </a:xfrm>
          <a:custGeom>
            <a:avLst/>
            <a:gdLst/>
            <a:ahLst/>
            <a:cxnLst/>
            <a:rect l="l" t="t" r="r" b="b"/>
            <a:pathLst>
              <a:path w="152400" h="217170">
                <a:moveTo>
                  <a:pt x="0" y="0"/>
                </a:moveTo>
                <a:lnTo>
                  <a:pt x="152400" y="217170"/>
                </a:lnTo>
              </a:path>
            </a:pathLst>
          </a:custGeom>
          <a:ln w="28575">
            <a:solidFill>
              <a:srgbClr val="000000"/>
            </a:solidFill>
          </a:ln>
        </p:spPr>
        <p:txBody>
          <a:bodyPr wrap="square" lIns="0" tIns="0" rIns="0" bIns="0" rtlCol="0"/>
          <a:lstStyle/>
          <a:p>
            <a:endParaRPr/>
          </a:p>
        </p:txBody>
      </p:sp>
      <p:sp>
        <p:nvSpPr>
          <p:cNvPr id="232" name="object 232"/>
          <p:cNvSpPr/>
          <p:nvPr/>
        </p:nvSpPr>
        <p:spPr>
          <a:xfrm>
            <a:off x="7215517" y="5608192"/>
            <a:ext cx="76200" cy="218440"/>
          </a:xfrm>
          <a:custGeom>
            <a:avLst/>
            <a:gdLst/>
            <a:ahLst/>
            <a:cxnLst/>
            <a:rect l="l" t="t" r="r" b="b"/>
            <a:pathLst>
              <a:path w="76200" h="218439">
                <a:moveTo>
                  <a:pt x="76200" y="0"/>
                </a:moveTo>
                <a:lnTo>
                  <a:pt x="0" y="217932"/>
                </a:lnTo>
              </a:path>
            </a:pathLst>
          </a:custGeom>
          <a:ln w="28575">
            <a:solidFill>
              <a:srgbClr val="000000"/>
            </a:solidFill>
          </a:ln>
        </p:spPr>
        <p:txBody>
          <a:bodyPr wrap="square" lIns="0" tIns="0" rIns="0" bIns="0" rtlCol="0"/>
          <a:lstStyle/>
          <a:p>
            <a:endParaRPr/>
          </a:p>
        </p:txBody>
      </p:sp>
      <p:sp>
        <p:nvSpPr>
          <p:cNvPr id="233" name="object 233"/>
          <p:cNvSpPr/>
          <p:nvPr/>
        </p:nvSpPr>
        <p:spPr>
          <a:xfrm>
            <a:off x="7748917" y="5182996"/>
            <a:ext cx="304800" cy="218440"/>
          </a:xfrm>
          <a:custGeom>
            <a:avLst/>
            <a:gdLst/>
            <a:ahLst/>
            <a:cxnLst/>
            <a:rect l="l" t="t" r="r" b="b"/>
            <a:pathLst>
              <a:path w="304800" h="218439">
                <a:moveTo>
                  <a:pt x="304800" y="0"/>
                </a:moveTo>
                <a:lnTo>
                  <a:pt x="0" y="217932"/>
                </a:lnTo>
              </a:path>
            </a:pathLst>
          </a:custGeom>
          <a:ln w="28575">
            <a:solidFill>
              <a:srgbClr val="000000"/>
            </a:solidFill>
          </a:ln>
        </p:spPr>
        <p:txBody>
          <a:bodyPr wrap="square" lIns="0" tIns="0" rIns="0" bIns="0" rtlCol="0"/>
          <a:lstStyle/>
          <a:p>
            <a:endParaRPr/>
          </a:p>
        </p:txBody>
      </p:sp>
      <p:sp>
        <p:nvSpPr>
          <p:cNvPr id="234" name="object 234"/>
          <p:cNvSpPr/>
          <p:nvPr/>
        </p:nvSpPr>
        <p:spPr>
          <a:xfrm>
            <a:off x="8078863" y="5182996"/>
            <a:ext cx="304800" cy="218440"/>
          </a:xfrm>
          <a:custGeom>
            <a:avLst/>
            <a:gdLst/>
            <a:ahLst/>
            <a:cxnLst/>
            <a:rect l="l" t="t" r="r" b="b"/>
            <a:pathLst>
              <a:path w="304800" h="218439">
                <a:moveTo>
                  <a:pt x="0" y="0"/>
                </a:moveTo>
                <a:lnTo>
                  <a:pt x="304800" y="217932"/>
                </a:lnTo>
              </a:path>
            </a:pathLst>
          </a:custGeom>
          <a:ln w="28575">
            <a:solidFill>
              <a:srgbClr val="000000"/>
            </a:solidFill>
          </a:ln>
        </p:spPr>
        <p:txBody>
          <a:bodyPr wrap="square" lIns="0" tIns="0" rIns="0" bIns="0" rtlCol="0"/>
          <a:lstStyle/>
          <a:p>
            <a:endParaRPr/>
          </a:p>
        </p:txBody>
      </p:sp>
      <p:sp>
        <p:nvSpPr>
          <p:cNvPr id="236" name="object 236"/>
          <p:cNvSpPr txBox="1"/>
          <p:nvPr/>
        </p:nvSpPr>
        <p:spPr>
          <a:xfrm>
            <a:off x="1666881" y="3674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37" name="object 237"/>
          <p:cNvSpPr txBox="1"/>
          <p:nvPr/>
        </p:nvSpPr>
        <p:spPr>
          <a:xfrm>
            <a:off x="1133481" y="802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38" name="object 238"/>
          <p:cNvSpPr txBox="1"/>
          <p:nvPr/>
        </p:nvSpPr>
        <p:spPr>
          <a:xfrm>
            <a:off x="2200281" y="79416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40" name="object 240"/>
          <p:cNvSpPr txBox="1"/>
          <p:nvPr/>
        </p:nvSpPr>
        <p:spPr>
          <a:xfrm>
            <a:off x="4638681" y="3674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41" name="object 241"/>
          <p:cNvSpPr txBox="1"/>
          <p:nvPr/>
        </p:nvSpPr>
        <p:spPr>
          <a:xfrm>
            <a:off x="4105281" y="802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42" name="object 242"/>
          <p:cNvSpPr txBox="1"/>
          <p:nvPr/>
        </p:nvSpPr>
        <p:spPr>
          <a:xfrm>
            <a:off x="5172081" y="79264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44" name="object 244"/>
          <p:cNvSpPr txBox="1"/>
          <p:nvPr/>
        </p:nvSpPr>
        <p:spPr>
          <a:xfrm>
            <a:off x="7488561" y="367444"/>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245" name="object 245"/>
          <p:cNvSpPr txBox="1"/>
          <p:nvPr/>
        </p:nvSpPr>
        <p:spPr>
          <a:xfrm>
            <a:off x="6955161" y="80254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246" name="object 246"/>
          <p:cNvSpPr txBox="1"/>
          <p:nvPr/>
        </p:nvSpPr>
        <p:spPr>
          <a:xfrm>
            <a:off x="8021961" y="79264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49" name="object 249"/>
          <p:cNvSpPr txBox="1"/>
          <p:nvPr/>
        </p:nvSpPr>
        <p:spPr>
          <a:xfrm>
            <a:off x="347611" y="5270627"/>
            <a:ext cx="2048510" cy="48577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95250">
              <a:lnSpc>
                <a:spcPct val="100000"/>
              </a:lnSpc>
            </a:pPr>
            <a:r>
              <a:rPr sz="2400" b="1" spc="-15" dirty="0">
                <a:latin typeface="宋体"/>
                <a:cs typeface="宋体"/>
              </a:rPr>
              <a:t>初始建堆过</a:t>
            </a:r>
            <a:endParaRPr sz="2400" dirty="0">
              <a:latin typeface="宋体"/>
              <a:cs typeface="宋体"/>
            </a:endParaRPr>
          </a:p>
        </p:txBody>
      </p:sp>
      <p:graphicFrame>
        <p:nvGraphicFramePr>
          <p:cNvPr id="235" name="object 235"/>
          <p:cNvGraphicFramePr>
            <a:graphicFrameLocks noGrp="1"/>
          </p:cNvGraphicFramePr>
          <p:nvPr>
            <p:extLst>
              <p:ext uri="{D42A27DB-BD31-4B8C-83A1-F6EECF244321}">
                <p14:modId xmlns:p14="http://schemas.microsoft.com/office/powerpoint/2010/main" val="806731650"/>
              </p:ext>
            </p:extLst>
          </p:nvPr>
        </p:nvGraphicFramePr>
        <p:xfrm>
          <a:off x="185125" y="6177024"/>
          <a:ext cx="8739369" cy="490220"/>
        </p:xfrm>
        <a:graphic>
          <a:graphicData uri="http://schemas.openxmlformats.org/drawingml/2006/table">
            <a:tbl>
              <a:tblPr firstRow="1" bandRow="1">
                <a:tableStyleId>{2D5ABB26-0587-4C30-8999-92F81FD0307C}</a:tableStyleId>
              </a:tblPr>
              <a:tblGrid>
                <a:gridCol w="2795777"/>
                <a:gridCol w="282701"/>
                <a:gridCol w="278892"/>
                <a:gridCol w="304800"/>
                <a:gridCol w="279654"/>
                <a:gridCol w="279653"/>
                <a:gridCol w="304800"/>
                <a:gridCol w="278892"/>
                <a:gridCol w="279654"/>
                <a:gridCol w="304800"/>
                <a:gridCol w="301751"/>
                <a:gridCol w="152399"/>
                <a:gridCol w="282701"/>
                <a:gridCol w="278892"/>
                <a:gridCol w="304799"/>
                <a:gridCol w="279654"/>
                <a:gridCol w="279653"/>
                <a:gridCol w="304800"/>
                <a:gridCol w="278892"/>
                <a:gridCol w="279654"/>
                <a:gridCol w="304800"/>
                <a:gridCol w="301751"/>
              </a:tblGrid>
              <a:tr h="0">
                <a:tc rowSpan="2">
                  <a:txBody>
                    <a:bodyPr/>
                    <a:lstStyle/>
                    <a:p>
                      <a:endParaRPr sz="2000">
                        <a:latin typeface="Times New Roman"/>
                        <a:cs typeface="Times New Roman"/>
                      </a:endParaRPr>
                    </a:p>
                  </a:txBody>
                  <a:tcPr marL="0" marR="0" marT="0" marB="0">
                    <a:lnR w="28575">
                      <a:solidFill>
                        <a:srgbClr val="000000"/>
                      </a:solidFill>
                      <a:prstDash val="solid"/>
                    </a:lnR>
                    <a:lnB w="9525">
                      <a:solidFill>
                        <a:srgbClr val="000000"/>
                      </a:solidFill>
                      <a:prstDash val="solid"/>
                    </a:lnB>
                  </a:tcPr>
                </a:tc>
                <a:tc>
                  <a:txBody>
                    <a:bodyPr/>
                    <a:lstStyle/>
                    <a:p>
                      <a:pPr marL="89535">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9695">
                        <a:lnSpc>
                          <a:spcPts val="1739"/>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73660">
                        <a:lnSpc>
                          <a:spcPts val="1739"/>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6794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rowSpan="2">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B w="9525">
                      <a:solidFill>
                        <a:srgbClr val="000000"/>
                      </a:solidFill>
                      <a:prstDash val="solid"/>
                    </a:lnB>
                  </a:tcPr>
                </a:tc>
                <a:tc>
                  <a:txBody>
                    <a:bodyPr/>
                    <a:lstStyle/>
                    <a:p>
                      <a:pPr marL="89535">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9695">
                        <a:lnSpc>
                          <a:spcPts val="1739"/>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92710">
                        <a:lnSpc>
                          <a:spcPts val="1739"/>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73660">
                        <a:lnSpc>
                          <a:spcPts val="1739"/>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0645">
                        <a:lnSpc>
                          <a:spcPts val="1739"/>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8699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a:txBody>
                    <a:bodyPr/>
                    <a:lstStyle/>
                    <a:p>
                      <a:pPr marL="67945">
                        <a:lnSpc>
                          <a:spcPts val="1739"/>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r>
              <a:tr h="99985">
                <a:tc vMerge="1">
                  <a:txBody>
                    <a:bodyPr/>
                    <a:lstStyle/>
                    <a:p>
                      <a:endParaRPr/>
                    </a:p>
                  </a:txBody>
                  <a:tcPr marL="0" marR="0" marT="0" marB="0">
                    <a:lnR w="28575">
                      <a:solidFill>
                        <a:srgbClr val="000000"/>
                      </a:solidFill>
                      <a:prstDash val="solid"/>
                    </a:lnR>
                    <a:lnB w="9525">
                      <a:solidFill>
                        <a:srgbClr val="000000"/>
                      </a:solidFill>
                      <a:prstDash val="solid"/>
                    </a:lnB>
                  </a:tcPr>
                </a:tc>
                <a:tc gridSpan="10">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28575">
                      <a:solidFill>
                        <a:srgbClr val="000000"/>
                      </a:solidFill>
                      <a:prstDash val="solid"/>
                    </a:lnL>
                    <a:lnR w="28575">
                      <a:solidFill>
                        <a:srgbClr val="000000"/>
                      </a:solidFill>
                      <a:prstDash val="solid"/>
                    </a:lnR>
                    <a:lnB w="9525">
                      <a:solidFill>
                        <a:srgbClr val="000000"/>
                      </a:solidFill>
                      <a:prstDash val="solid"/>
                    </a:lnB>
                  </a:tcPr>
                </a:tc>
                <a:tc gridSpan="10">
                  <a:txBody>
                    <a:bodyPr/>
                    <a:lstStyle/>
                    <a:p>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graphicFrame>
        <p:nvGraphicFramePr>
          <p:cNvPr id="239" name="object 239"/>
          <p:cNvGraphicFramePr>
            <a:graphicFrameLocks noGrp="1"/>
          </p:cNvGraphicFramePr>
          <p:nvPr>
            <p:extLst>
              <p:ext uri="{D42A27DB-BD31-4B8C-83A1-F6EECF244321}">
                <p14:modId xmlns:p14="http://schemas.microsoft.com/office/powerpoint/2010/main" val="3962802363"/>
              </p:ext>
            </p:extLst>
          </p:nvPr>
        </p:nvGraphicFramePr>
        <p:xfrm>
          <a:off x="273126" y="2186152"/>
          <a:ext cx="2895596" cy="288886"/>
        </p:xfrm>
        <a:graphic>
          <a:graphicData uri="http://schemas.openxmlformats.org/drawingml/2006/table">
            <a:tbl>
              <a:tblPr firstRow="1" bandRow="1">
                <a:tableStyleId>{2D5ABB26-0587-4C30-8999-92F81FD0307C}</a:tableStyleId>
              </a:tblPr>
              <a:tblGrid>
                <a:gridCol w="282702"/>
                <a:gridCol w="279653"/>
                <a:gridCol w="583692"/>
                <a:gridCol w="279654"/>
                <a:gridCol w="304799"/>
                <a:gridCol w="279653"/>
                <a:gridCol w="278892"/>
                <a:gridCol w="304800"/>
                <a:gridCol w="301751"/>
              </a:tblGrid>
              <a:tr h="288886">
                <a:tc>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tabLst>
                          <a:tab pos="385445" algn="l"/>
                        </a:tabLst>
                      </a:pPr>
                      <a:r>
                        <a:rPr sz="1800" b="1" dirty="0">
                          <a:latin typeface="Times New Roman"/>
                          <a:cs typeface="Times New Roman"/>
                        </a:rPr>
                        <a:t>4	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3</a:t>
                      </a:r>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243" name="object 243"/>
          <p:cNvGraphicFramePr>
            <a:graphicFrameLocks noGrp="1"/>
          </p:cNvGraphicFramePr>
          <p:nvPr>
            <p:extLst>
              <p:ext uri="{D42A27DB-BD31-4B8C-83A1-F6EECF244321}">
                <p14:modId xmlns:p14="http://schemas.microsoft.com/office/powerpoint/2010/main" val="4180242092"/>
              </p:ext>
            </p:extLst>
          </p:nvPr>
        </p:nvGraphicFramePr>
        <p:xfrm>
          <a:off x="3244926" y="1760092"/>
          <a:ext cx="5745475" cy="729234"/>
        </p:xfrm>
        <a:graphic>
          <a:graphicData uri="http://schemas.openxmlformats.org/drawingml/2006/table">
            <a:tbl>
              <a:tblPr firstRow="1" bandRow="1">
                <a:tableStyleId>{2D5ABB26-0587-4C30-8999-92F81FD0307C}</a:tableStyleId>
              </a:tblPr>
              <a:tblGrid>
                <a:gridCol w="120396"/>
                <a:gridCol w="162306"/>
                <a:gridCol w="279653"/>
                <a:gridCol w="304800"/>
                <a:gridCol w="278892"/>
                <a:gridCol w="279654"/>
                <a:gridCol w="304800"/>
                <a:gridCol w="279653"/>
                <a:gridCol w="278892"/>
                <a:gridCol w="304800"/>
                <a:gridCol w="256031"/>
                <a:gridCol w="45720"/>
                <a:gridCol w="236207"/>
                <a:gridCol w="279654"/>
                <a:gridCol w="304800"/>
                <a:gridCol w="279654"/>
                <a:gridCol w="278891"/>
                <a:gridCol w="304800"/>
                <a:gridCol w="279654"/>
                <a:gridCol w="279654"/>
                <a:gridCol w="304800"/>
                <a:gridCol w="301764"/>
              </a:tblGrid>
              <a:tr h="424014">
                <a:tc>
                  <a:txBody>
                    <a:bodyPr/>
                    <a:lstStyle/>
                    <a:p>
                      <a:endParaRPr sz="2000" dirty="0">
                        <a:latin typeface="Times New Roman"/>
                        <a:cs typeface="Times New Roman"/>
                      </a:endParaRPr>
                    </a:p>
                  </a:txBody>
                  <a:tcPr marL="0" marR="0" marT="0" marB="0">
                    <a:lnR w="28575">
                      <a:solidFill>
                        <a:srgbClr val="FF0000"/>
                      </a:solidFill>
                      <a:prstDash val="solid"/>
                    </a:lnR>
                    <a:lnB w="28575">
                      <a:solidFill>
                        <a:srgbClr val="000000"/>
                      </a:solidFill>
                      <a:prstDash val="solid"/>
                    </a:lnB>
                  </a:tcPr>
                </a:tc>
                <a:tc gridSpan="21">
                  <a:txBody>
                    <a:bodyPr/>
                    <a:lstStyle/>
                    <a:p>
                      <a:pPr marL="190500">
                        <a:lnSpc>
                          <a:spcPct val="100000"/>
                        </a:lnSpc>
                        <a:tabLst>
                          <a:tab pos="571500" algn="l"/>
                          <a:tab pos="952500" algn="l"/>
                          <a:tab pos="3040380" algn="l"/>
                          <a:tab pos="3421379" algn="l"/>
                          <a:tab pos="3802379" algn="l"/>
                        </a:tabLst>
                      </a:pPr>
                      <a:r>
                        <a:rPr sz="3000" b="1" baseline="1388" dirty="0">
                          <a:latin typeface="Times New Roman"/>
                          <a:cs typeface="Times New Roman"/>
                        </a:rPr>
                        <a:t>6	</a:t>
                      </a:r>
                      <a:r>
                        <a:rPr sz="3000" b="1" baseline="4166" dirty="0">
                          <a:latin typeface="Times New Roman"/>
                          <a:cs typeface="Times New Roman"/>
                        </a:rPr>
                        <a:t>5	</a:t>
                      </a:r>
                      <a:r>
                        <a:rPr sz="2000" b="1" dirty="0">
                          <a:latin typeface="Times New Roman"/>
                          <a:cs typeface="Times New Roman"/>
                        </a:rPr>
                        <a:t>5	</a:t>
                      </a:r>
                      <a:r>
                        <a:rPr sz="3000" b="1" baseline="1388" dirty="0">
                          <a:latin typeface="Times New Roman"/>
                          <a:cs typeface="Times New Roman"/>
                        </a:rPr>
                        <a:t>6	</a:t>
                      </a:r>
                      <a:r>
                        <a:rPr sz="3000" b="1" baseline="4166" dirty="0">
                          <a:latin typeface="Times New Roman"/>
                          <a:cs typeface="Times New Roman"/>
                        </a:rPr>
                        <a:t>5	</a:t>
                      </a:r>
                      <a:r>
                        <a:rPr sz="2000" b="1" dirty="0">
                          <a:latin typeface="Times New Roman"/>
                          <a:cs typeface="Times New Roman"/>
                        </a:rPr>
                        <a:t>5</a:t>
                      </a:r>
                      <a:endParaRPr sz="2000" dirty="0">
                        <a:latin typeface="Times New Roman"/>
                        <a:cs typeface="Times New Roman"/>
                      </a:endParaRPr>
                    </a:p>
                  </a:txBody>
                  <a:tcPr marL="0" marR="0" marT="0" marB="0">
                    <a:lnL w="28575">
                      <a:solidFill>
                        <a:srgbClr val="FF0000"/>
                      </a:solidFill>
                      <a:prstDash val="solid"/>
                    </a:ln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305220">
                <a:tc gridSpan="2">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381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latin typeface="Times New Roman"/>
                          <a:cs typeface="Times New Roman"/>
                        </a:rPr>
                        <a:t>5</a:t>
                      </a:r>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247" name="object 247"/>
          <p:cNvGraphicFramePr>
            <a:graphicFrameLocks noGrp="1"/>
          </p:cNvGraphicFramePr>
          <p:nvPr/>
        </p:nvGraphicFramePr>
        <p:xfrm>
          <a:off x="177876" y="4154487"/>
          <a:ext cx="2895597" cy="395477"/>
        </p:xfrm>
        <a:graphic>
          <a:graphicData uri="http://schemas.openxmlformats.org/drawingml/2006/table">
            <a:tbl>
              <a:tblPr firstRow="1" bandRow="1">
                <a:tableStyleId>{2D5ABB26-0587-4C30-8999-92F81FD0307C}</a:tableStyleId>
              </a:tblPr>
              <a:tblGrid>
                <a:gridCol w="282702"/>
                <a:gridCol w="279653"/>
                <a:gridCol w="304800"/>
                <a:gridCol w="278892"/>
                <a:gridCol w="279654"/>
                <a:gridCol w="304800"/>
                <a:gridCol w="279653"/>
                <a:gridCol w="278892"/>
                <a:gridCol w="304800"/>
                <a:gridCol w="301751"/>
              </a:tblGrid>
              <a:tr h="395477">
                <a:tc>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248" name="object 248"/>
          <p:cNvGraphicFramePr>
            <a:graphicFrameLocks noGrp="1"/>
          </p:cNvGraphicFramePr>
          <p:nvPr/>
        </p:nvGraphicFramePr>
        <p:xfrm>
          <a:off x="3149676" y="4154487"/>
          <a:ext cx="5840724" cy="395477"/>
        </p:xfrm>
        <a:graphic>
          <a:graphicData uri="http://schemas.openxmlformats.org/drawingml/2006/table">
            <a:tbl>
              <a:tblPr firstRow="1" bandRow="1">
                <a:tableStyleId>{2D5ABB26-0587-4C30-8999-92F81FD0307C}</a:tableStyleId>
              </a:tblPr>
              <a:tblGrid>
                <a:gridCol w="282702"/>
                <a:gridCol w="279653"/>
                <a:gridCol w="304800"/>
                <a:gridCol w="278892"/>
                <a:gridCol w="279654"/>
                <a:gridCol w="304800"/>
                <a:gridCol w="279653"/>
                <a:gridCol w="278892"/>
                <a:gridCol w="304800"/>
                <a:gridCol w="301751"/>
                <a:gridCol w="49529"/>
                <a:gridCol w="281927"/>
                <a:gridCol w="279654"/>
                <a:gridCol w="304800"/>
                <a:gridCol w="279654"/>
                <a:gridCol w="278891"/>
                <a:gridCol w="304800"/>
                <a:gridCol w="279654"/>
                <a:gridCol w="279654"/>
                <a:gridCol w="304800"/>
                <a:gridCol w="301764"/>
              </a:tblGrid>
              <a:tr h="395477">
                <a:tc>
                  <a:txBody>
                    <a:bodyPr/>
                    <a:lstStyle/>
                    <a:p>
                      <a:pPr marL="9080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763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858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a:txBody>
                    <a:bodyPr/>
                    <a:lstStyle/>
                    <a:p>
                      <a:pPr marL="8953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extLst>
      <p:ext uri="{BB962C8B-B14F-4D97-AF65-F5344CB8AC3E}">
        <p14:creationId xmlns:p14="http://schemas.microsoft.com/office/powerpoint/2010/main" val="2414961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517787" y="540893"/>
            <a:ext cx="1390650" cy="486409"/>
          </a:xfrm>
          <a:prstGeom prst="rect">
            <a:avLst/>
          </a:prstGeom>
          <a:ln w="28575">
            <a:solidFill>
              <a:schemeClr val="bg1"/>
            </a:solidFill>
          </a:ln>
        </p:spPr>
        <p:txBody>
          <a:bodyPr vert="horz" wrap="square" lIns="0" tIns="0" rIns="0" bIns="0" rtlCol="0">
            <a:spAutoFit/>
          </a:bodyPr>
          <a:lstStyle/>
          <a:p>
            <a:pPr marL="221615">
              <a:lnSpc>
                <a:spcPct val="100000"/>
              </a:lnSpc>
            </a:pPr>
            <a:r>
              <a:rPr sz="2400" b="1" spc="-15" dirty="0">
                <a:latin typeface="宋体"/>
                <a:cs typeface="宋体"/>
              </a:rPr>
              <a:t>堆排序</a:t>
            </a:r>
            <a:endParaRPr sz="2400">
              <a:latin typeface="宋体"/>
              <a:cs typeface="宋体"/>
            </a:endParaRPr>
          </a:p>
        </p:txBody>
      </p:sp>
      <p:sp>
        <p:nvSpPr>
          <p:cNvPr id="9" name="object 9"/>
          <p:cNvSpPr/>
          <p:nvPr/>
        </p:nvSpPr>
        <p:spPr>
          <a:xfrm>
            <a:off x="1558323" y="3298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0" name="object 10"/>
          <p:cNvSpPr txBox="1"/>
          <p:nvPr/>
        </p:nvSpPr>
        <p:spPr>
          <a:xfrm>
            <a:off x="1641735" y="3422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1" name="object 11"/>
          <p:cNvSpPr/>
          <p:nvPr/>
        </p:nvSpPr>
        <p:spPr>
          <a:xfrm>
            <a:off x="1024923" y="8632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2" name="object 12"/>
          <p:cNvSpPr txBox="1"/>
          <p:nvPr/>
        </p:nvSpPr>
        <p:spPr>
          <a:xfrm>
            <a:off x="1108335" y="875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13" name="object 13"/>
          <p:cNvSpPr/>
          <p:nvPr/>
        </p:nvSpPr>
        <p:spPr>
          <a:xfrm>
            <a:off x="2091723" y="8525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4" name="object 14"/>
          <p:cNvSpPr txBox="1"/>
          <p:nvPr/>
        </p:nvSpPr>
        <p:spPr>
          <a:xfrm>
            <a:off x="2175135" y="864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15" name="object 15"/>
          <p:cNvSpPr/>
          <p:nvPr/>
        </p:nvSpPr>
        <p:spPr>
          <a:xfrm>
            <a:off x="720123" y="14621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6" name="object 16"/>
          <p:cNvSpPr txBox="1"/>
          <p:nvPr/>
        </p:nvSpPr>
        <p:spPr>
          <a:xfrm>
            <a:off x="80353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7" name="object 17"/>
          <p:cNvSpPr/>
          <p:nvPr/>
        </p:nvSpPr>
        <p:spPr>
          <a:xfrm>
            <a:off x="132972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8" name="object 18"/>
          <p:cNvSpPr txBox="1"/>
          <p:nvPr/>
        </p:nvSpPr>
        <p:spPr>
          <a:xfrm>
            <a:off x="141313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9" name="object 19"/>
          <p:cNvSpPr/>
          <p:nvPr/>
        </p:nvSpPr>
        <p:spPr>
          <a:xfrm>
            <a:off x="1786923" y="14621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20" name="object 20"/>
          <p:cNvSpPr txBox="1"/>
          <p:nvPr/>
        </p:nvSpPr>
        <p:spPr>
          <a:xfrm>
            <a:off x="187033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21" name="object 21"/>
          <p:cNvSpPr/>
          <p:nvPr/>
        </p:nvSpPr>
        <p:spPr>
          <a:xfrm>
            <a:off x="239652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22" name="object 22"/>
          <p:cNvSpPr txBox="1"/>
          <p:nvPr/>
        </p:nvSpPr>
        <p:spPr>
          <a:xfrm>
            <a:off x="247993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23" name="object 23"/>
          <p:cNvSpPr/>
          <p:nvPr/>
        </p:nvSpPr>
        <p:spPr>
          <a:xfrm>
            <a:off x="491523" y="20603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24" name="object 24"/>
          <p:cNvSpPr txBox="1"/>
          <p:nvPr/>
        </p:nvSpPr>
        <p:spPr>
          <a:xfrm>
            <a:off x="574935" y="20720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25" name="object 25"/>
          <p:cNvSpPr/>
          <p:nvPr/>
        </p:nvSpPr>
        <p:spPr>
          <a:xfrm>
            <a:off x="872523" y="2049652"/>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26" name="object 26"/>
          <p:cNvSpPr txBox="1"/>
          <p:nvPr/>
        </p:nvSpPr>
        <p:spPr>
          <a:xfrm>
            <a:off x="955935" y="206137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7" name="object 27"/>
          <p:cNvSpPr/>
          <p:nvPr/>
        </p:nvSpPr>
        <p:spPr>
          <a:xfrm>
            <a:off x="1253523" y="20717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28" name="object 28"/>
          <p:cNvSpPr txBox="1"/>
          <p:nvPr/>
        </p:nvSpPr>
        <p:spPr>
          <a:xfrm>
            <a:off x="1336935" y="20834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29" name="object 29"/>
          <p:cNvSpPr/>
          <p:nvPr/>
        </p:nvSpPr>
        <p:spPr>
          <a:xfrm>
            <a:off x="1252867" y="6346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30" name="object 30"/>
          <p:cNvSpPr/>
          <p:nvPr/>
        </p:nvSpPr>
        <p:spPr>
          <a:xfrm>
            <a:off x="1786267" y="6346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31" name="object 31"/>
          <p:cNvSpPr/>
          <p:nvPr/>
        </p:nvSpPr>
        <p:spPr>
          <a:xfrm>
            <a:off x="948067" y="11680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32" name="object 32"/>
          <p:cNvSpPr/>
          <p:nvPr/>
        </p:nvSpPr>
        <p:spPr>
          <a:xfrm>
            <a:off x="1176667" y="11680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33" name="object 33"/>
          <p:cNvSpPr/>
          <p:nvPr/>
        </p:nvSpPr>
        <p:spPr>
          <a:xfrm>
            <a:off x="643267" y="17776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34" name="object 34"/>
          <p:cNvSpPr/>
          <p:nvPr/>
        </p:nvSpPr>
        <p:spPr>
          <a:xfrm>
            <a:off x="897013" y="1777619"/>
            <a:ext cx="160020" cy="300355"/>
          </a:xfrm>
          <a:custGeom>
            <a:avLst/>
            <a:gdLst/>
            <a:ahLst/>
            <a:cxnLst/>
            <a:rect l="l" t="t" r="r" b="b"/>
            <a:pathLst>
              <a:path w="160019" h="300355">
                <a:moveTo>
                  <a:pt x="0" y="0"/>
                </a:moveTo>
                <a:lnTo>
                  <a:pt x="160020" y="300228"/>
                </a:lnTo>
              </a:path>
            </a:pathLst>
          </a:custGeom>
          <a:ln w="28575">
            <a:solidFill>
              <a:srgbClr val="000000"/>
            </a:solidFill>
          </a:ln>
        </p:spPr>
        <p:txBody>
          <a:bodyPr wrap="square" lIns="0" tIns="0" rIns="0" bIns="0" rtlCol="0"/>
          <a:lstStyle/>
          <a:p>
            <a:endParaRPr/>
          </a:p>
        </p:txBody>
      </p:sp>
      <p:sp>
        <p:nvSpPr>
          <p:cNvPr id="35" name="object 35"/>
          <p:cNvSpPr/>
          <p:nvPr/>
        </p:nvSpPr>
        <p:spPr>
          <a:xfrm>
            <a:off x="1405267" y="1765426"/>
            <a:ext cx="76200" cy="304800"/>
          </a:xfrm>
          <a:custGeom>
            <a:avLst/>
            <a:gdLst/>
            <a:ahLst/>
            <a:cxnLst/>
            <a:rect l="l" t="t" r="r" b="b"/>
            <a:pathLst>
              <a:path w="76200" h="304800">
                <a:moveTo>
                  <a:pt x="76200" y="0"/>
                </a:moveTo>
                <a:lnTo>
                  <a:pt x="0" y="304800"/>
                </a:lnTo>
              </a:path>
            </a:pathLst>
          </a:custGeom>
          <a:ln w="28575">
            <a:solidFill>
              <a:srgbClr val="000000"/>
            </a:solidFill>
          </a:ln>
        </p:spPr>
        <p:txBody>
          <a:bodyPr wrap="square" lIns="0" tIns="0" rIns="0" bIns="0" rtlCol="0"/>
          <a:lstStyle/>
          <a:p>
            <a:endParaRPr/>
          </a:p>
        </p:txBody>
      </p:sp>
      <p:sp>
        <p:nvSpPr>
          <p:cNvPr id="36" name="object 36"/>
          <p:cNvSpPr/>
          <p:nvPr/>
        </p:nvSpPr>
        <p:spPr>
          <a:xfrm>
            <a:off x="1938667" y="11680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37" name="object 37"/>
          <p:cNvSpPr/>
          <p:nvPr/>
        </p:nvSpPr>
        <p:spPr>
          <a:xfrm>
            <a:off x="2268613" y="11680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38" name="object 38"/>
          <p:cNvSpPr/>
          <p:nvPr/>
        </p:nvSpPr>
        <p:spPr>
          <a:xfrm>
            <a:off x="4511073" y="3298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39" name="object 39"/>
          <p:cNvSpPr txBox="1"/>
          <p:nvPr/>
        </p:nvSpPr>
        <p:spPr>
          <a:xfrm>
            <a:off x="4594485" y="3422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1</a:t>
            </a:r>
            <a:endParaRPr sz="2000">
              <a:latin typeface="Times New Roman"/>
              <a:cs typeface="Times New Roman"/>
            </a:endParaRPr>
          </a:p>
        </p:txBody>
      </p:sp>
      <p:sp>
        <p:nvSpPr>
          <p:cNvPr id="40" name="object 40"/>
          <p:cNvSpPr/>
          <p:nvPr/>
        </p:nvSpPr>
        <p:spPr>
          <a:xfrm>
            <a:off x="3977673" y="8632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41" name="object 41"/>
          <p:cNvSpPr txBox="1"/>
          <p:nvPr/>
        </p:nvSpPr>
        <p:spPr>
          <a:xfrm>
            <a:off x="4061085" y="875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42" name="object 42"/>
          <p:cNvSpPr/>
          <p:nvPr/>
        </p:nvSpPr>
        <p:spPr>
          <a:xfrm>
            <a:off x="5044473" y="8525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43" name="object 43"/>
          <p:cNvSpPr txBox="1"/>
          <p:nvPr/>
        </p:nvSpPr>
        <p:spPr>
          <a:xfrm>
            <a:off x="5127885" y="864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44" name="object 44"/>
          <p:cNvSpPr/>
          <p:nvPr/>
        </p:nvSpPr>
        <p:spPr>
          <a:xfrm>
            <a:off x="3672873" y="14621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45" name="object 45"/>
          <p:cNvSpPr txBox="1"/>
          <p:nvPr/>
        </p:nvSpPr>
        <p:spPr>
          <a:xfrm>
            <a:off x="375628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46" name="object 46"/>
          <p:cNvSpPr/>
          <p:nvPr/>
        </p:nvSpPr>
        <p:spPr>
          <a:xfrm>
            <a:off x="428247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47" name="object 47"/>
          <p:cNvSpPr txBox="1"/>
          <p:nvPr/>
        </p:nvSpPr>
        <p:spPr>
          <a:xfrm>
            <a:off x="436588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48" name="object 48"/>
          <p:cNvSpPr/>
          <p:nvPr/>
        </p:nvSpPr>
        <p:spPr>
          <a:xfrm>
            <a:off x="4739673" y="14621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49" name="object 49"/>
          <p:cNvSpPr txBox="1"/>
          <p:nvPr/>
        </p:nvSpPr>
        <p:spPr>
          <a:xfrm>
            <a:off x="4823085"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50" name="object 50"/>
          <p:cNvSpPr/>
          <p:nvPr/>
        </p:nvSpPr>
        <p:spPr>
          <a:xfrm>
            <a:off x="5349273" y="14507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51" name="object 51"/>
          <p:cNvSpPr txBox="1"/>
          <p:nvPr/>
        </p:nvSpPr>
        <p:spPr>
          <a:xfrm>
            <a:off x="5432685"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52" name="object 52"/>
          <p:cNvSpPr/>
          <p:nvPr/>
        </p:nvSpPr>
        <p:spPr>
          <a:xfrm>
            <a:off x="3444273" y="20603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53" name="object 53"/>
          <p:cNvSpPr txBox="1"/>
          <p:nvPr/>
        </p:nvSpPr>
        <p:spPr>
          <a:xfrm>
            <a:off x="3527685" y="20720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54" name="object 54"/>
          <p:cNvSpPr/>
          <p:nvPr/>
        </p:nvSpPr>
        <p:spPr>
          <a:xfrm>
            <a:off x="3825273" y="2049652"/>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55" name="object 55"/>
          <p:cNvSpPr txBox="1"/>
          <p:nvPr/>
        </p:nvSpPr>
        <p:spPr>
          <a:xfrm>
            <a:off x="3908685" y="206137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56" name="object 56"/>
          <p:cNvSpPr/>
          <p:nvPr/>
        </p:nvSpPr>
        <p:spPr>
          <a:xfrm>
            <a:off x="4205617" y="6346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57" name="object 57"/>
          <p:cNvSpPr/>
          <p:nvPr/>
        </p:nvSpPr>
        <p:spPr>
          <a:xfrm>
            <a:off x="4739017" y="6346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58" name="object 58"/>
          <p:cNvSpPr/>
          <p:nvPr/>
        </p:nvSpPr>
        <p:spPr>
          <a:xfrm>
            <a:off x="3900817" y="11680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59" name="object 59"/>
          <p:cNvSpPr/>
          <p:nvPr/>
        </p:nvSpPr>
        <p:spPr>
          <a:xfrm>
            <a:off x="4129417" y="11680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60" name="object 60"/>
          <p:cNvSpPr/>
          <p:nvPr/>
        </p:nvSpPr>
        <p:spPr>
          <a:xfrm>
            <a:off x="3596017" y="17776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61" name="object 61"/>
          <p:cNvSpPr/>
          <p:nvPr/>
        </p:nvSpPr>
        <p:spPr>
          <a:xfrm>
            <a:off x="3849763" y="1777619"/>
            <a:ext cx="152400" cy="304800"/>
          </a:xfrm>
          <a:custGeom>
            <a:avLst/>
            <a:gdLst/>
            <a:ahLst/>
            <a:cxnLst/>
            <a:rect l="l" t="t" r="r" b="b"/>
            <a:pathLst>
              <a:path w="152400" h="304800">
                <a:moveTo>
                  <a:pt x="0" y="0"/>
                </a:moveTo>
                <a:lnTo>
                  <a:pt x="152400" y="304800"/>
                </a:lnTo>
              </a:path>
            </a:pathLst>
          </a:custGeom>
          <a:ln w="28575">
            <a:solidFill>
              <a:srgbClr val="000000"/>
            </a:solidFill>
          </a:ln>
        </p:spPr>
        <p:txBody>
          <a:bodyPr wrap="square" lIns="0" tIns="0" rIns="0" bIns="0" rtlCol="0"/>
          <a:lstStyle/>
          <a:p>
            <a:endParaRPr/>
          </a:p>
        </p:txBody>
      </p:sp>
      <p:sp>
        <p:nvSpPr>
          <p:cNvPr id="62" name="object 62"/>
          <p:cNvSpPr/>
          <p:nvPr/>
        </p:nvSpPr>
        <p:spPr>
          <a:xfrm>
            <a:off x="4891417" y="11680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63" name="object 63"/>
          <p:cNvSpPr/>
          <p:nvPr/>
        </p:nvSpPr>
        <p:spPr>
          <a:xfrm>
            <a:off x="5221363" y="11680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65" name="object 65"/>
          <p:cNvSpPr/>
          <p:nvPr/>
        </p:nvSpPr>
        <p:spPr>
          <a:xfrm>
            <a:off x="7481349" y="3298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66" name="object 66"/>
          <p:cNvSpPr txBox="1"/>
          <p:nvPr/>
        </p:nvSpPr>
        <p:spPr>
          <a:xfrm>
            <a:off x="7564761" y="3422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2</a:t>
            </a:r>
            <a:endParaRPr sz="2000">
              <a:latin typeface="Times New Roman"/>
              <a:cs typeface="Times New Roman"/>
            </a:endParaRPr>
          </a:p>
        </p:txBody>
      </p:sp>
      <p:sp>
        <p:nvSpPr>
          <p:cNvPr id="67" name="object 67"/>
          <p:cNvSpPr/>
          <p:nvPr/>
        </p:nvSpPr>
        <p:spPr>
          <a:xfrm>
            <a:off x="6947949" y="8632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68" name="object 68"/>
          <p:cNvSpPr txBox="1"/>
          <p:nvPr/>
        </p:nvSpPr>
        <p:spPr>
          <a:xfrm>
            <a:off x="7031361" y="8756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69" name="object 69"/>
          <p:cNvSpPr/>
          <p:nvPr/>
        </p:nvSpPr>
        <p:spPr>
          <a:xfrm>
            <a:off x="8014749" y="8525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70" name="object 70"/>
          <p:cNvSpPr txBox="1"/>
          <p:nvPr/>
        </p:nvSpPr>
        <p:spPr>
          <a:xfrm>
            <a:off x="8098161" y="8642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71" name="object 71"/>
          <p:cNvSpPr/>
          <p:nvPr/>
        </p:nvSpPr>
        <p:spPr>
          <a:xfrm>
            <a:off x="6643149" y="14621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72" name="object 72"/>
          <p:cNvSpPr txBox="1"/>
          <p:nvPr/>
        </p:nvSpPr>
        <p:spPr>
          <a:xfrm>
            <a:off x="6726561"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73" name="object 73"/>
          <p:cNvSpPr/>
          <p:nvPr/>
        </p:nvSpPr>
        <p:spPr>
          <a:xfrm>
            <a:off x="7252749" y="14507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74" name="object 74"/>
          <p:cNvSpPr txBox="1"/>
          <p:nvPr/>
        </p:nvSpPr>
        <p:spPr>
          <a:xfrm>
            <a:off x="7336161"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75" name="object 75"/>
          <p:cNvSpPr/>
          <p:nvPr/>
        </p:nvSpPr>
        <p:spPr>
          <a:xfrm>
            <a:off x="7709949" y="14621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76" name="object 76"/>
          <p:cNvSpPr txBox="1"/>
          <p:nvPr/>
        </p:nvSpPr>
        <p:spPr>
          <a:xfrm>
            <a:off x="7793361" y="14738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77" name="object 77"/>
          <p:cNvSpPr/>
          <p:nvPr/>
        </p:nvSpPr>
        <p:spPr>
          <a:xfrm>
            <a:off x="8319549" y="14507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78" name="object 78"/>
          <p:cNvSpPr txBox="1"/>
          <p:nvPr/>
        </p:nvSpPr>
        <p:spPr>
          <a:xfrm>
            <a:off x="8402961" y="14624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79" name="object 79"/>
          <p:cNvSpPr/>
          <p:nvPr/>
        </p:nvSpPr>
        <p:spPr>
          <a:xfrm>
            <a:off x="6414549" y="2060320"/>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80" name="object 80"/>
          <p:cNvSpPr txBox="1"/>
          <p:nvPr/>
        </p:nvSpPr>
        <p:spPr>
          <a:xfrm>
            <a:off x="6497961" y="20720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81" name="object 81"/>
          <p:cNvSpPr/>
          <p:nvPr/>
        </p:nvSpPr>
        <p:spPr>
          <a:xfrm>
            <a:off x="7175893" y="6346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82" name="object 82"/>
          <p:cNvSpPr/>
          <p:nvPr/>
        </p:nvSpPr>
        <p:spPr>
          <a:xfrm>
            <a:off x="7709293" y="6346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83" name="object 83"/>
          <p:cNvSpPr/>
          <p:nvPr/>
        </p:nvSpPr>
        <p:spPr>
          <a:xfrm>
            <a:off x="6871093" y="11680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84" name="object 84"/>
          <p:cNvSpPr/>
          <p:nvPr/>
        </p:nvSpPr>
        <p:spPr>
          <a:xfrm>
            <a:off x="7099693" y="11680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85" name="object 85"/>
          <p:cNvSpPr/>
          <p:nvPr/>
        </p:nvSpPr>
        <p:spPr>
          <a:xfrm>
            <a:off x="6566293" y="17776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86" name="object 86"/>
          <p:cNvSpPr/>
          <p:nvPr/>
        </p:nvSpPr>
        <p:spPr>
          <a:xfrm>
            <a:off x="7861693" y="11680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87" name="object 87"/>
          <p:cNvSpPr/>
          <p:nvPr/>
        </p:nvSpPr>
        <p:spPr>
          <a:xfrm>
            <a:off x="8191639" y="11680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89" name="object 89"/>
          <p:cNvSpPr/>
          <p:nvPr/>
        </p:nvSpPr>
        <p:spPr>
          <a:xfrm>
            <a:off x="1558323" y="29206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90" name="object 90"/>
          <p:cNvSpPr txBox="1"/>
          <p:nvPr/>
        </p:nvSpPr>
        <p:spPr>
          <a:xfrm>
            <a:off x="1641735" y="29330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91" name="object 91"/>
          <p:cNvSpPr/>
          <p:nvPr/>
        </p:nvSpPr>
        <p:spPr>
          <a:xfrm>
            <a:off x="1024923" y="345401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92" name="object 92"/>
          <p:cNvSpPr txBox="1"/>
          <p:nvPr/>
        </p:nvSpPr>
        <p:spPr>
          <a:xfrm>
            <a:off x="1108335" y="34664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93" name="object 93"/>
          <p:cNvSpPr/>
          <p:nvPr/>
        </p:nvSpPr>
        <p:spPr>
          <a:xfrm>
            <a:off x="2091723" y="34433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94" name="object 94"/>
          <p:cNvSpPr txBox="1"/>
          <p:nvPr/>
        </p:nvSpPr>
        <p:spPr>
          <a:xfrm>
            <a:off x="2175135" y="34550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95" name="object 95"/>
          <p:cNvSpPr/>
          <p:nvPr/>
        </p:nvSpPr>
        <p:spPr>
          <a:xfrm>
            <a:off x="720123" y="4052951"/>
            <a:ext cx="304165" cy="304800"/>
          </a:xfrm>
          <a:custGeom>
            <a:avLst/>
            <a:gdLst/>
            <a:ahLst/>
            <a:cxnLst/>
            <a:rect l="l" t="t" r="r" b="b"/>
            <a:pathLst>
              <a:path w="304165"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96" name="object 96"/>
          <p:cNvSpPr txBox="1"/>
          <p:nvPr/>
        </p:nvSpPr>
        <p:spPr>
          <a:xfrm>
            <a:off x="8035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97" name="object 97"/>
          <p:cNvSpPr/>
          <p:nvPr/>
        </p:nvSpPr>
        <p:spPr>
          <a:xfrm>
            <a:off x="1329723" y="40415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98" name="object 98"/>
          <p:cNvSpPr txBox="1"/>
          <p:nvPr/>
        </p:nvSpPr>
        <p:spPr>
          <a:xfrm>
            <a:off x="1413135"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99" name="object 99"/>
          <p:cNvSpPr/>
          <p:nvPr/>
        </p:nvSpPr>
        <p:spPr>
          <a:xfrm>
            <a:off x="1786923" y="40529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00" name="object 100"/>
          <p:cNvSpPr txBox="1"/>
          <p:nvPr/>
        </p:nvSpPr>
        <p:spPr>
          <a:xfrm>
            <a:off x="18703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01" name="object 101"/>
          <p:cNvSpPr/>
          <p:nvPr/>
        </p:nvSpPr>
        <p:spPr>
          <a:xfrm>
            <a:off x="2396523" y="40415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02" name="object 102"/>
          <p:cNvSpPr txBox="1"/>
          <p:nvPr/>
        </p:nvSpPr>
        <p:spPr>
          <a:xfrm>
            <a:off x="2479935"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03" name="object 103"/>
          <p:cNvSpPr/>
          <p:nvPr/>
        </p:nvSpPr>
        <p:spPr>
          <a:xfrm>
            <a:off x="1252867" y="32254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04" name="object 104"/>
          <p:cNvSpPr/>
          <p:nvPr/>
        </p:nvSpPr>
        <p:spPr>
          <a:xfrm>
            <a:off x="1786267" y="32254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05" name="object 105"/>
          <p:cNvSpPr/>
          <p:nvPr/>
        </p:nvSpPr>
        <p:spPr>
          <a:xfrm>
            <a:off x="948067" y="37588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06" name="object 106"/>
          <p:cNvSpPr/>
          <p:nvPr/>
        </p:nvSpPr>
        <p:spPr>
          <a:xfrm>
            <a:off x="1176667" y="37588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107" name="object 107"/>
          <p:cNvSpPr/>
          <p:nvPr/>
        </p:nvSpPr>
        <p:spPr>
          <a:xfrm>
            <a:off x="1938667" y="37588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108" name="object 108"/>
          <p:cNvSpPr/>
          <p:nvPr/>
        </p:nvSpPr>
        <p:spPr>
          <a:xfrm>
            <a:off x="2268613" y="3758819"/>
            <a:ext cx="304800" cy="304800"/>
          </a:xfrm>
          <a:custGeom>
            <a:avLst/>
            <a:gdLst/>
            <a:ahLst/>
            <a:cxnLst/>
            <a:rect l="l" t="t" r="r" b="b"/>
            <a:pathLst>
              <a:path w="304800" h="304800">
                <a:moveTo>
                  <a:pt x="0" y="0"/>
                </a:moveTo>
                <a:lnTo>
                  <a:pt x="304800" y="304800"/>
                </a:lnTo>
              </a:path>
            </a:pathLst>
          </a:custGeom>
          <a:ln w="28575">
            <a:solidFill>
              <a:srgbClr val="000000"/>
            </a:solidFill>
          </a:ln>
        </p:spPr>
        <p:txBody>
          <a:bodyPr wrap="square" lIns="0" tIns="0" rIns="0" bIns="0" rtlCol="0"/>
          <a:lstStyle/>
          <a:p>
            <a:endParaRPr/>
          </a:p>
        </p:txBody>
      </p:sp>
      <p:sp>
        <p:nvSpPr>
          <p:cNvPr id="110" name="object 110"/>
          <p:cNvSpPr/>
          <p:nvPr/>
        </p:nvSpPr>
        <p:spPr>
          <a:xfrm>
            <a:off x="4530123" y="29206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11" name="object 111"/>
          <p:cNvSpPr txBox="1"/>
          <p:nvPr/>
        </p:nvSpPr>
        <p:spPr>
          <a:xfrm>
            <a:off x="4613535" y="29330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3</a:t>
            </a:r>
            <a:endParaRPr sz="2000">
              <a:latin typeface="Times New Roman"/>
              <a:cs typeface="Times New Roman"/>
            </a:endParaRPr>
          </a:p>
        </p:txBody>
      </p:sp>
      <p:sp>
        <p:nvSpPr>
          <p:cNvPr id="112" name="object 112"/>
          <p:cNvSpPr/>
          <p:nvPr/>
        </p:nvSpPr>
        <p:spPr>
          <a:xfrm>
            <a:off x="3996723" y="345401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13" name="object 113"/>
          <p:cNvSpPr txBox="1"/>
          <p:nvPr/>
        </p:nvSpPr>
        <p:spPr>
          <a:xfrm>
            <a:off x="4080135" y="34664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14" name="object 114"/>
          <p:cNvSpPr/>
          <p:nvPr/>
        </p:nvSpPr>
        <p:spPr>
          <a:xfrm>
            <a:off x="5063523" y="34433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15" name="object 115"/>
          <p:cNvSpPr txBox="1"/>
          <p:nvPr/>
        </p:nvSpPr>
        <p:spPr>
          <a:xfrm>
            <a:off x="5146935" y="34550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16" name="object 116"/>
          <p:cNvSpPr/>
          <p:nvPr/>
        </p:nvSpPr>
        <p:spPr>
          <a:xfrm>
            <a:off x="3691923" y="40529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17" name="object 117"/>
          <p:cNvSpPr txBox="1"/>
          <p:nvPr/>
        </p:nvSpPr>
        <p:spPr>
          <a:xfrm>
            <a:off x="37753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18" name="object 118"/>
          <p:cNvSpPr/>
          <p:nvPr/>
        </p:nvSpPr>
        <p:spPr>
          <a:xfrm>
            <a:off x="4301523" y="4041520"/>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19" name="object 119"/>
          <p:cNvSpPr txBox="1"/>
          <p:nvPr/>
        </p:nvSpPr>
        <p:spPr>
          <a:xfrm>
            <a:off x="4384935"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20" name="object 120"/>
          <p:cNvSpPr/>
          <p:nvPr/>
        </p:nvSpPr>
        <p:spPr>
          <a:xfrm>
            <a:off x="4758723" y="4052951"/>
            <a:ext cx="304165" cy="304800"/>
          </a:xfrm>
          <a:custGeom>
            <a:avLst/>
            <a:gdLst/>
            <a:ahLst/>
            <a:cxnLst/>
            <a:rect l="l" t="t" r="r" b="b"/>
            <a:pathLst>
              <a:path w="304164" h="304800">
                <a:moveTo>
                  <a:pt x="151744" y="0"/>
                </a:moveTo>
                <a:lnTo>
                  <a:pt x="108741" y="6075"/>
                </a:lnTo>
                <a:lnTo>
                  <a:pt x="70574" y="23175"/>
                </a:lnTo>
                <a:lnTo>
                  <a:pt x="38934" y="49606"/>
                </a:lnTo>
                <a:lnTo>
                  <a:pt x="15514" y="83676"/>
                </a:lnTo>
                <a:lnTo>
                  <a:pt x="2007" y="123693"/>
                </a:lnTo>
                <a:lnTo>
                  <a:pt x="0" y="138062"/>
                </a:lnTo>
                <a:lnTo>
                  <a:pt x="527" y="154299"/>
                </a:lnTo>
                <a:lnTo>
                  <a:pt x="9321" y="199244"/>
                </a:lnTo>
                <a:lnTo>
                  <a:pt x="27785" y="237672"/>
                </a:lnTo>
                <a:lnTo>
                  <a:pt x="54437" y="268467"/>
                </a:lnTo>
                <a:lnTo>
                  <a:pt x="87798" y="290512"/>
                </a:lnTo>
                <a:lnTo>
                  <a:pt x="126387" y="302692"/>
                </a:lnTo>
                <a:lnTo>
                  <a:pt x="140157" y="304366"/>
                </a:lnTo>
                <a:lnTo>
                  <a:pt x="156106" y="303785"/>
                </a:lnTo>
                <a:lnTo>
                  <a:pt x="200401" y="294654"/>
                </a:lnTo>
                <a:lnTo>
                  <a:pt x="238405" y="275673"/>
                </a:lnTo>
                <a:lnTo>
                  <a:pt x="268889" y="248426"/>
                </a:lnTo>
                <a:lnTo>
                  <a:pt x="290624" y="214498"/>
                </a:lnTo>
                <a:lnTo>
                  <a:pt x="302378" y="175473"/>
                </a:lnTo>
                <a:lnTo>
                  <a:pt x="303866" y="161606"/>
                </a:lnTo>
                <a:lnTo>
                  <a:pt x="303249" y="145795"/>
                </a:lnTo>
                <a:lnTo>
                  <a:pt x="293911" y="101882"/>
                </a:lnTo>
                <a:lnTo>
                  <a:pt x="274597" y="64230"/>
                </a:lnTo>
                <a:lnTo>
                  <a:pt x="246928" y="34102"/>
                </a:lnTo>
                <a:lnTo>
                  <a:pt x="212522" y="12764"/>
                </a:lnTo>
                <a:lnTo>
                  <a:pt x="172999" y="1478"/>
                </a:lnTo>
                <a:lnTo>
                  <a:pt x="151744" y="0"/>
                </a:lnTo>
                <a:close/>
              </a:path>
            </a:pathLst>
          </a:custGeom>
          <a:ln w="28575">
            <a:solidFill>
              <a:srgbClr val="000000"/>
            </a:solidFill>
          </a:ln>
        </p:spPr>
        <p:txBody>
          <a:bodyPr wrap="square" lIns="0" tIns="0" rIns="0" bIns="0" rtlCol="0"/>
          <a:lstStyle/>
          <a:p>
            <a:endParaRPr/>
          </a:p>
        </p:txBody>
      </p:sp>
      <p:sp>
        <p:nvSpPr>
          <p:cNvPr id="121" name="object 121"/>
          <p:cNvSpPr txBox="1"/>
          <p:nvPr/>
        </p:nvSpPr>
        <p:spPr>
          <a:xfrm>
            <a:off x="4842135"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22" name="object 122"/>
          <p:cNvSpPr/>
          <p:nvPr/>
        </p:nvSpPr>
        <p:spPr>
          <a:xfrm>
            <a:off x="4224667" y="32254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23" name="object 123"/>
          <p:cNvSpPr/>
          <p:nvPr/>
        </p:nvSpPr>
        <p:spPr>
          <a:xfrm>
            <a:off x="4758067" y="32254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24" name="object 124"/>
          <p:cNvSpPr/>
          <p:nvPr/>
        </p:nvSpPr>
        <p:spPr>
          <a:xfrm>
            <a:off x="3919867" y="37588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25" name="object 125"/>
          <p:cNvSpPr/>
          <p:nvPr/>
        </p:nvSpPr>
        <p:spPr>
          <a:xfrm>
            <a:off x="4148467" y="37588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126" name="object 126"/>
          <p:cNvSpPr/>
          <p:nvPr/>
        </p:nvSpPr>
        <p:spPr>
          <a:xfrm>
            <a:off x="4910467" y="3758819"/>
            <a:ext cx="304800" cy="304800"/>
          </a:xfrm>
          <a:custGeom>
            <a:avLst/>
            <a:gdLst/>
            <a:ahLst/>
            <a:cxnLst/>
            <a:rect l="l" t="t" r="r" b="b"/>
            <a:pathLst>
              <a:path w="304800" h="304800">
                <a:moveTo>
                  <a:pt x="304800" y="0"/>
                </a:moveTo>
                <a:lnTo>
                  <a:pt x="0" y="304800"/>
                </a:lnTo>
              </a:path>
            </a:pathLst>
          </a:custGeom>
          <a:ln w="28575">
            <a:solidFill>
              <a:srgbClr val="000000"/>
            </a:solidFill>
          </a:ln>
        </p:spPr>
        <p:txBody>
          <a:bodyPr wrap="square" lIns="0" tIns="0" rIns="0" bIns="0" rtlCol="0"/>
          <a:lstStyle/>
          <a:p>
            <a:endParaRPr/>
          </a:p>
        </p:txBody>
      </p:sp>
      <p:sp>
        <p:nvSpPr>
          <p:cNvPr id="128" name="object 128"/>
          <p:cNvSpPr/>
          <p:nvPr/>
        </p:nvSpPr>
        <p:spPr>
          <a:xfrm>
            <a:off x="7544589" y="2920619"/>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260" y="303800"/>
                </a:lnTo>
                <a:lnTo>
                  <a:pt x="200511" y="294738"/>
                </a:lnTo>
                <a:lnTo>
                  <a:pt x="238487" y="275858"/>
                </a:lnTo>
                <a:lnTo>
                  <a:pt x="268951" y="248682"/>
                </a:lnTo>
                <a:lnTo>
                  <a:pt x="290665" y="214726"/>
                </a:lnTo>
                <a:lnTo>
                  <a:pt x="302392" y="175512"/>
                </a:lnTo>
                <a:lnTo>
                  <a:pt x="303868" y="161534"/>
                </a:lnTo>
                <a:lnTo>
                  <a:pt x="303250" y="145847"/>
                </a:lnTo>
                <a:lnTo>
                  <a:pt x="293903" y="102146"/>
                </a:lnTo>
                <a:lnTo>
                  <a:pt x="274577" y="64523"/>
                </a:lnTo>
                <a:lnTo>
                  <a:pt x="246894" y="34314"/>
                </a:lnTo>
                <a:lnTo>
                  <a:pt x="212473" y="12856"/>
                </a:lnTo>
                <a:lnTo>
                  <a:pt x="172935" y="1485"/>
                </a:lnTo>
                <a:lnTo>
                  <a:pt x="151737" y="0"/>
                </a:lnTo>
                <a:close/>
              </a:path>
            </a:pathLst>
          </a:custGeom>
          <a:ln w="28575">
            <a:solidFill>
              <a:srgbClr val="000000"/>
            </a:solidFill>
          </a:ln>
        </p:spPr>
        <p:txBody>
          <a:bodyPr wrap="square" lIns="0" tIns="0" rIns="0" bIns="0" rtlCol="0"/>
          <a:lstStyle/>
          <a:p>
            <a:endParaRPr/>
          </a:p>
        </p:txBody>
      </p:sp>
      <p:sp>
        <p:nvSpPr>
          <p:cNvPr id="129" name="object 129"/>
          <p:cNvSpPr txBox="1"/>
          <p:nvPr/>
        </p:nvSpPr>
        <p:spPr>
          <a:xfrm>
            <a:off x="7628007" y="29330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4</a:t>
            </a:r>
            <a:endParaRPr sz="2000">
              <a:latin typeface="Times New Roman"/>
              <a:cs typeface="Times New Roman"/>
            </a:endParaRPr>
          </a:p>
        </p:txBody>
      </p:sp>
      <p:sp>
        <p:nvSpPr>
          <p:cNvPr id="130" name="object 130"/>
          <p:cNvSpPr/>
          <p:nvPr/>
        </p:nvSpPr>
        <p:spPr>
          <a:xfrm>
            <a:off x="7011189" y="3454019"/>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260" y="303800"/>
                </a:lnTo>
                <a:lnTo>
                  <a:pt x="200511" y="294738"/>
                </a:lnTo>
                <a:lnTo>
                  <a:pt x="238487" y="275858"/>
                </a:lnTo>
                <a:lnTo>
                  <a:pt x="268951" y="248682"/>
                </a:lnTo>
                <a:lnTo>
                  <a:pt x="290665" y="214726"/>
                </a:lnTo>
                <a:lnTo>
                  <a:pt x="302392" y="175512"/>
                </a:lnTo>
                <a:lnTo>
                  <a:pt x="303868" y="161534"/>
                </a:lnTo>
                <a:lnTo>
                  <a:pt x="303250" y="145847"/>
                </a:lnTo>
                <a:lnTo>
                  <a:pt x="293903" y="102146"/>
                </a:lnTo>
                <a:lnTo>
                  <a:pt x="274577" y="64523"/>
                </a:lnTo>
                <a:lnTo>
                  <a:pt x="246894" y="34314"/>
                </a:lnTo>
                <a:lnTo>
                  <a:pt x="212473" y="12856"/>
                </a:lnTo>
                <a:lnTo>
                  <a:pt x="172935" y="1485"/>
                </a:lnTo>
                <a:lnTo>
                  <a:pt x="151737" y="0"/>
                </a:lnTo>
                <a:close/>
              </a:path>
            </a:pathLst>
          </a:custGeom>
          <a:ln w="28575">
            <a:solidFill>
              <a:srgbClr val="000000"/>
            </a:solidFill>
          </a:ln>
        </p:spPr>
        <p:txBody>
          <a:bodyPr wrap="square" lIns="0" tIns="0" rIns="0" bIns="0" rtlCol="0"/>
          <a:lstStyle/>
          <a:p>
            <a:endParaRPr/>
          </a:p>
        </p:txBody>
      </p:sp>
      <p:sp>
        <p:nvSpPr>
          <p:cNvPr id="131" name="object 131"/>
          <p:cNvSpPr txBox="1"/>
          <p:nvPr/>
        </p:nvSpPr>
        <p:spPr>
          <a:xfrm>
            <a:off x="7094607" y="34664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32" name="object 132"/>
          <p:cNvSpPr/>
          <p:nvPr/>
        </p:nvSpPr>
        <p:spPr>
          <a:xfrm>
            <a:off x="8077989" y="3443351"/>
            <a:ext cx="304165" cy="304800"/>
          </a:xfrm>
          <a:custGeom>
            <a:avLst/>
            <a:gdLst/>
            <a:ahLst/>
            <a:cxnLst/>
            <a:rect l="l" t="t" r="r" b="b"/>
            <a:pathLst>
              <a:path w="304165" h="304800">
                <a:moveTo>
                  <a:pt x="151737" y="0"/>
                </a:moveTo>
                <a:lnTo>
                  <a:pt x="109008" y="6075"/>
                </a:lnTo>
                <a:lnTo>
                  <a:pt x="70904" y="23175"/>
                </a:lnTo>
                <a:lnTo>
                  <a:pt x="39194" y="49606"/>
                </a:lnTo>
                <a:lnTo>
                  <a:pt x="15646" y="83676"/>
                </a:lnTo>
                <a:lnTo>
                  <a:pt x="2027" y="123693"/>
                </a:lnTo>
                <a:lnTo>
                  <a:pt x="0" y="138062"/>
                </a:lnTo>
                <a:lnTo>
                  <a:pt x="532" y="154298"/>
                </a:lnTo>
                <a:lnTo>
                  <a:pt x="9407" y="199243"/>
                </a:lnTo>
                <a:lnTo>
                  <a:pt x="27992" y="237670"/>
                </a:lnTo>
                <a:lnTo>
                  <a:pt x="54744" y="268465"/>
                </a:lnTo>
                <a:lnTo>
                  <a:pt x="88117" y="290511"/>
                </a:lnTo>
                <a:lnTo>
                  <a:pt x="126564" y="302691"/>
                </a:lnTo>
                <a:lnTo>
                  <a:pt x="140240" y="304366"/>
                </a:lnTo>
                <a:lnTo>
                  <a:pt x="156180" y="303784"/>
                </a:lnTo>
                <a:lnTo>
                  <a:pt x="200452" y="294648"/>
                </a:lnTo>
                <a:lnTo>
                  <a:pt x="238442" y="275657"/>
                </a:lnTo>
                <a:lnTo>
                  <a:pt x="268915" y="248396"/>
                </a:lnTo>
                <a:lnTo>
                  <a:pt x="290640" y="214451"/>
                </a:lnTo>
                <a:lnTo>
                  <a:pt x="302381" y="175408"/>
                </a:lnTo>
                <a:lnTo>
                  <a:pt x="303863" y="161535"/>
                </a:lnTo>
                <a:lnTo>
                  <a:pt x="303246" y="145732"/>
                </a:lnTo>
                <a:lnTo>
                  <a:pt x="293901" y="101836"/>
                </a:lnTo>
                <a:lnTo>
                  <a:pt x="274577" y="64195"/>
                </a:lnTo>
                <a:lnTo>
                  <a:pt x="246896" y="34076"/>
                </a:lnTo>
                <a:lnTo>
                  <a:pt x="212476" y="12745"/>
                </a:lnTo>
                <a:lnTo>
                  <a:pt x="172938" y="1470"/>
                </a:lnTo>
                <a:lnTo>
                  <a:pt x="151737" y="0"/>
                </a:lnTo>
                <a:close/>
              </a:path>
            </a:pathLst>
          </a:custGeom>
          <a:ln w="28575">
            <a:solidFill>
              <a:srgbClr val="000000"/>
            </a:solidFill>
          </a:ln>
        </p:spPr>
        <p:txBody>
          <a:bodyPr wrap="square" lIns="0" tIns="0" rIns="0" bIns="0" rtlCol="0"/>
          <a:lstStyle/>
          <a:p>
            <a:endParaRPr/>
          </a:p>
        </p:txBody>
      </p:sp>
      <p:sp>
        <p:nvSpPr>
          <p:cNvPr id="133" name="object 133"/>
          <p:cNvSpPr txBox="1"/>
          <p:nvPr/>
        </p:nvSpPr>
        <p:spPr>
          <a:xfrm>
            <a:off x="8161407" y="34550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34" name="object 134"/>
          <p:cNvSpPr/>
          <p:nvPr/>
        </p:nvSpPr>
        <p:spPr>
          <a:xfrm>
            <a:off x="6706389" y="4052951"/>
            <a:ext cx="304165" cy="304800"/>
          </a:xfrm>
          <a:custGeom>
            <a:avLst/>
            <a:gdLst/>
            <a:ahLst/>
            <a:cxnLst/>
            <a:rect l="l" t="t" r="r" b="b"/>
            <a:pathLst>
              <a:path w="304165" h="304800">
                <a:moveTo>
                  <a:pt x="151737" y="0"/>
                </a:moveTo>
                <a:lnTo>
                  <a:pt x="109008" y="6075"/>
                </a:lnTo>
                <a:lnTo>
                  <a:pt x="70904" y="23175"/>
                </a:lnTo>
                <a:lnTo>
                  <a:pt x="39194" y="49606"/>
                </a:lnTo>
                <a:lnTo>
                  <a:pt x="15646" y="83676"/>
                </a:lnTo>
                <a:lnTo>
                  <a:pt x="2027" y="123693"/>
                </a:lnTo>
                <a:lnTo>
                  <a:pt x="0" y="138062"/>
                </a:lnTo>
                <a:lnTo>
                  <a:pt x="532" y="154298"/>
                </a:lnTo>
                <a:lnTo>
                  <a:pt x="9407" y="199243"/>
                </a:lnTo>
                <a:lnTo>
                  <a:pt x="27992" y="237670"/>
                </a:lnTo>
                <a:lnTo>
                  <a:pt x="54744" y="268465"/>
                </a:lnTo>
                <a:lnTo>
                  <a:pt x="88117" y="290511"/>
                </a:lnTo>
                <a:lnTo>
                  <a:pt x="126564" y="302691"/>
                </a:lnTo>
                <a:lnTo>
                  <a:pt x="140240" y="304366"/>
                </a:lnTo>
                <a:lnTo>
                  <a:pt x="156180" y="303784"/>
                </a:lnTo>
                <a:lnTo>
                  <a:pt x="200452" y="294648"/>
                </a:lnTo>
                <a:lnTo>
                  <a:pt x="238442" y="275657"/>
                </a:lnTo>
                <a:lnTo>
                  <a:pt x="268915" y="248396"/>
                </a:lnTo>
                <a:lnTo>
                  <a:pt x="290640" y="214451"/>
                </a:lnTo>
                <a:lnTo>
                  <a:pt x="302381" y="175408"/>
                </a:lnTo>
                <a:lnTo>
                  <a:pt x="303863" y="161535"/>
                </a:lnTo>
                <a:lnTo>
                  <a:pt x="303246" y="145732"/>
                </a:lnTo>
                <a:lnTo>
                  <a:pt x="293901" y="101836"/>
                </a:lnTo>
                <a:lnTo>
                  <a:pt x="274577" y="64195"/>
                </a:lnTo>
                <a:lnTo>
                  <a:pt x="246896" y="34076"/>
                </a:lnTo>
                <a:lnTo>
                  <a:pt x="212476" y="12745"/>
                </a:lnTo>
                <a:lnTo>
                  <a:pt x="172938" y="1470"/>
                </a:lnTo>
                <a:lnTo>
                  <a:pt x="151737" y="0"/>
                </a:lnTo>
                <a:close/>
              </a:path>
            </a:pathLst>
          </a:custGeom>
          <a:ln w="28575">
            <a:solidFill>
              <a:srgbClr val="000000"/>
            </a:solidFill>
          </a:ln>
        </p:spPr>
        <p:txBody>
          <a:bodyPr wrap="square" lIns="0" tIns="0" rIns="0" bIns="0" rtlCol="0"/>
          <a:lstStyle/>
          <a:p>
            <a:endParaRPr/>
          </a:p>
        </p:txBody>
      </p:sp>
      <p:sp>
        <p:nvSpPr>
          <p:cNvPr id="135" name="object 135"/>
          <p:cNvSpPr txBox="1"/>
          <p:nvPr/>
        </p:nvSpPr>
        <p:spPr>
          <a:xfrm>
            <a:off x="6789807" y="40646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36" name="object 136"/>
          <p:cNvSpPr/>
          <p:nvPr/>
        </p:nvSpPr>
        <p:spPr>
          <a:xfrm>
            <a:off x="7315989" y="4041520"/>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260" y="303800"/>
                </a:lnTo>
                <a:lnTo>
                  <a:pt x="200511" y="294738"/>
                </a:lnTo>
                <a:lnTo>
                  <a:pt x="238487" y="275858"/>
                </a:lnTo>
                <a:lnTo>
                  <a:pt x="268951" y="248682"/>
                </a:lnTo>
                <a:lnTo>
                  <a:pt x="290665" y="214726"/>
                </a:lnTo>
                <a:lnTo>
                  <a:pt x="302392" y="175512"/>
                </a:lnTo>
                <a:lnTo>
                  <a:pt x="303868" y="161534"/>
                </a:lnTo>
                <a:lnTo>
                  <a:pt x="303250" y="145847"/>
                </a:lnTo>
                <a:lnTo>
                  <a:pt x="293903" y="102146"/>
                </a:lnTo>
                <a:lnTo>
                  <a:pt x="274577" y="64523"/>
                </a:lnTo>
                <a:lnTo>
                  <a:pt x="246894" y="34314"/>
                </a:lnTo>
                <a:lnTo>
                  <a:pt x="212473" y="12856"/>
                </a:lnTo>
                <a:lnTo>
                  <a:pt x="172935" y="1485"/>
                </a:lnTo>
                <a:lnTo>
                  <a:pt x="151737" y="0"/>
                </a:lnTo>
                <a:close/>
              </a:path>
            </a:pathLst>
          </a:custGeom>
          <a:ln w="28575">
            <a:solidFill>
              <a:srgbClr val="000000"/>
            </a:solidFill>
          </a:ln>
        </p:spPr>
        <p:txBody>
          <a:bodyPr wrap="square" lIns="0" tIns="0" rIns="0" bIns="0" rtlCol="0"/>
          <a:lstStyle/>
          <a:p>
            <a:endParaRPr/>
          </a:p>
        </p:txBody>
      </p:sp>
      <p:sp>
        <p:nvSpPr>
          <p:cNvPr id="137" name="object 137"/>
          <p:cNvSpPr txBox="1"/>
          <p:nvPr/>
        </p:nvSpPr>
        <p:spPr>
          <a:xfrm>
            <a:off x="7399407" y="405323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38" name="object 138"/>
          <p:cNvSpPr/>
          <p:nvPr/>
        </p:nvSpPr>
        <p:spPr>
          <a:xfrm>
            <a:off x="7239127" y="32254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39" name="object 139"/>
          <p:cNvSpPr/>
          <p:nvPr/>
        </p:nvSpPr>
        <p:spPr>
          <a:xfrm>
            <a:off x="7772527" y="32254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40" name="object 140"/>
          <p:cNvSpPr/>
          <p:nvPr/>
        </p:nvSpPr>
        <p:spPr>
          <a:xfrm>
            <a:off x="6934327" y="3758819"/>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41" name="object 141"/>
          <p:cNvSpPr/>
          <p:nvPr/>
        </p:nvSpPr>
        <p:spPr>
          <a:xfrm>
            <a:off x="7162927" y="3758819"/>
            <a:ext cx="228600" cy="304800"/>
          </a:xfrm>
          <a:custGeom>
            <a:avLst/>
            <a:gdLst/>
            <a:ahLst/>
            <a:cxnLst/>
            <a:rect l="l" t="t" r="r" b="b"/>
            <a:pathLst>
              <a:path w="228600" h="304800">
                <a:moveTo>
                  <a:pt x="0" y="0"/>
                </a:moveTo>
                <a:lnTo>
                  <a:pt x="228600" y="304800"/>
                </a:lnTo>
              </a:path>
            </a:pathLst>
          </a:custGeom>
          <a:ln w="28575">
            <a:solidFill>
              <a:srgbClr val="000000"/>
            </a:solidFill>
          </a:ln>
        </p:spPr>
        <p:txBody>
          <a:bodyPr wrap="square" lIns="0" tIns="0" rIns="0" bIns="0" rtlCol="0"/>
          <a:lstStyle/>
          <a:p>
            <a:endParaRPr/>
          </a:p>
        </p:txBody>
      </p:sp>
      <p:sp>
        <p:nvSpPr>
          <p:cNvPr id="142" name="object 142"/>
          <p:cNvSpPr/>
          <p:nvPr/>
        </p:nvSpPr>
        <p:spPr>
          <a:xfrm>
            <a:off x="6248527" y="4520819"/>
            <a:ext cx="2895600" cy="395605"/>
          </a:xfrm>
          <a:custGeom>
            <a:avLst/>
            <a:gdLst/>
            <a:ahLst/>
            <a:cxnLst/>
            <a:rect l="l" t="t" r="r" b="b"/>
            <a:pathLst>
              <a:path w="2895600" h="395604">
                <a:moveTo>
                  <a:pt x="0" y="0"/>
                </a:moveTo>
                <a:lnTo>
                  <a:pt x="0" y="395477"/>
                </a:lnTo>
                <a:lnTo>
                  <a:pt x="2895473" y="395477"/>
                </a:lnTo>
              </a:path>
              <a:path w="2895600" h="395604">
                <a:moveTo>
                  <a:pt x="2895473" y="0"/>
                </a:moveTo>
                <a:lnTo>
                  <a:pt x="0" y="0"/>
                </a:lnTo>
              </a:path>
            </a:pathLst>
          </a:custGeom>
          <a:ln w="28575">
            <a:solidFill>
              <a:srgbClr val="000000"/>
            </a:solidFill>
          </a:ln>
        </p:spPr>
        <p:txBody>
          <a:bodyPr wrap="square" lIns="0" tIns="0" rIns="0" bIns="0" rtlCol="0"/>
          <a:lstStyle/>
          <a:p>
            <a:endParaRPr/>
          </a:p>
        </p:txBody>
      </p:sp>
      <p:sp>
        <p:nvSpPr>
          <p:cNvPr id="143" name="object 143"/>
          <p:cNvSpPr txBox="1"/>
          <p:nvPr/>
        </p:nvSpPr>
        <p:spPr>
          <a:xfrm>
            <a:off x="6340989" y="4605348"/>
            <a:ext cx="2711450" cy="254000"/>
          </a:xfrm>
          <a:prstGeom prst="rect">
            <a:avLst/>
          </a:prstGeom>
        </p:spPr>
        <p:txBody>
          <a:bodyPr vert="horz" wrap="square" lIns="0" tIns="0" rIns="0" bIns="0" rtlCol="0">
            <a:spAutoFit/>
          </a:bodyPr>
          <a:lstStyle/>
          <a:p>
            <a:pPr marL="12700">
              <a:lnSpc>
                <a:spcPct val="100000"/>
              </a:lnSpc>
              <a:tabLst>
                <a:tab pos="297815" algn="l"/>
                <a:tab pos="583565" algn="l"/>
                <a:tab pos="869315" algn="l"/>
                <a:tab pos="1155065" algn="l"/>
                <a:tab pos="1440815" algn="l"/>
                <a:tab pos="1726564" algn="l"/>
                <a:tab pos="2012314" algn="l"/>
                <a:tab pos="2298065" algn="l"/>
                <a:tab pos="2583815" algn="l"/>
              </a:tabLst>
            </a:pPr>
            <a:r>
              <a:rPr sz="1800" b="1" dirty="0">
                <a:latin typeface="Times New Roman"/>
                <a:cs typeface="Times New Roman"/>
              </a:rPr>
              <a:t>4	5	9	5	6	</a:t>
            </a:r>
            <a:r>
              <a:rPr sz="1800" b="1" dirty="0">
                <a:solidFill>
                  <a:srgbClr val="FF0000"/>
                </a:solidFill>
                <a:latin typeface="Times New Roman"/>
                <a:cs typeface="Times New Roman"/>
              </a:rPr>
              <a:t>3	3	2	1	1</a:t>
            </a:r>
            <a:endParaRPr sz="1800" dirty="0">
              <a:latin typeface="Times New Roman"/>
              <a:cs typeface="Times New Roman"/>
            </a:endParaRPr>
          </a:p>
        </p:txBody>
      </p:sp>
      <p:sp>
        <p:nvSpPr>
          <p:cNvPr id="144" name="object 144"/>
          <p:cNvSpPr/>
          <p:nvPr/>
        </p:nvSpPr>
        <p:spPr>
          <a:xfrm>
            <a:off x="6531241"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5" name="object 145"/>
          <p:cNvSpPr/>
          <p:nvPr/>
        </p:nvSpPr>
        <p:spPr>
          <a:xfrm>
            <a:off x="6810133"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6" name="object 146"/>
          <p:cNvSpPr/>
          <p:nvPr/>
        </p:nvSpPr>
        <p:spPr>
          <a:xfrm>
            <a:off x="7114933"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7" name="object 147"/>
          <p:cNvSpPr/>
          <p:nvPr/>
        </p:nvSpPr>
        <p:spPr>
          <a:xfrm>
            <a:off x="7394588"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8" name="object 148"/>
          <p:cNvSpPr/>
          <p:nvPr/>
        </p:nvSpPr>
        <p:spPr>
          <a:xfrm>
            <a:off x="7674241"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49" name="object 149"/>
          <p:cNvSpPr/>
          <p:nvPr/>
        </p:nvSpPr>
        <p:spPr>
          <a:xfrm>
            <a:off x="7979041"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0" name="object 150"/>
          <p:cNvSpPr/>
          <p:nvPr/>
        </p:nvSpPr>
        <p:spPr>
          <a:xfrm>
            <a:off x="8257933"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1" name="object 151"/>
          <p:cNvSpPr/>
          <p:nvPr/>
        </p:nvSpPr>
        <p:spPr>
          <a:xfrm>
            <a:off x="8537588"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2" name="object 152"/>
          <p:cNvSpPr/>
          <p:nvPr/>
        </p:nvSpPr>
        <p:spPr>
          <a:xfrm>
            <a:off x="8842388" y="4524629"/>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53" name="object 153"/>
          <p:cNvSpPr/>
          <p:nvPr/>
        </p:nvSpPr>
        <p:spPr>
          <a:xfrm>
            <a:off x="1005873" y="5046598"/>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402"/>
                </a:lnTo>
                <a:lnTo>
                  <a:pt x="9328" y="199319"/>
                </a:lnTo>
                <a:lnTo>
                  <a:pt x="27805" y="237729"/>
                </a:lnTo>
                <a:lnTo>
                  <a:pt x="54475" y="268510"/>
                </a:lnTo>
                <a:lnTo>
                  <a:pt x="87857" y="290543"/>
                </a:lnTo>
                <a:lnTo>
                  <a:pt x="126469" y="302705"/>
                </a:lnTo>
                <a:lnTo>
                  <a:pt x="140246" y="304373"/>
                </a:lnTo>
                <a:lnTo>
                  <a:pt x="156187" y="303790"/>
                </a:lnTo>
                <a:lnTo>
                  <a:pt x="200459" y="294651"/>
                </a:lnTo>
                <a:lnTo>
                  <a:pt x="238450" y="275657"/>
                </a:lnTo>
                <a:lnTo>
                  <a:pt x="268924" y="248395"/>
                </a:lnTo>
                <a:lnTo>
                  <a:pt x="290648" y="214449"/>
                </a:lnTo>
                <a:lnTo>
                  <a:pt x="302389" y="175404"/>
                </a:lnTo>
                <a:lnTo>
                  <a:pt x="303871" y="161531"/>
                </a:lnTo>
                <a:lnTo>
                  <a:pt x="303253" y="145844"/>
                </a:lnTo>
                <a:lnTo>
                  <a:pt x="293908" y="102144"/>
                </a:lnTo>
                <a:lnTo>
                  <a:pt x="274584" y="64522"/>
                </a:lnTo>
                <a:lnTo>
                  <a:pt x="246901" y="34314"/>
                </a:lnTo>
                <a:lnTo>
                  <a:pt x="212480" y="12857"/>
                </a:lnTo>
                <a:lnTo>
                  <a:pt x="172942" y="1485"/>
                </a:lnTo>
                <a:lnTo>
                  <a:pt x="151744" y="0"/>
                </a:lnTo>
                <a:close/>
              </a:path>
            </a:pathLst>
          </a:custGeom>
          <a:ln w="28575">
            <a:solidFill>
              <a:srgbClr val="000000"/>
            </a:solidFill>
          </a:ln>
        </p:spPr>
        <p:txBody>
          <a:bodyPr wrap="square" lIns="0" tIns="0" rIns="0" bIns="0" rtlCol="0"/>
          <a:lstStyle/>
          <a:p>
            <a:endParaRPr/>
          </a:p>
        </p:txBody>
      </p:sp>
      <p:sp>
        <p:nvSpPr>
          <p:cNvPr id="154" name="object 154"/>
          <p:cNvSpPr txBox="1"/>
          <p:nvPr/>
        </p:nvSpPr>
        <p:spPr>
          <a:xfrm>
            <a:off x="1089285" y="50583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55" name="object 155"/>
          <p:cNvSpPr/>
          <p:nvPr/>
        </p:nvSpPr>
        <p:spPr>
          <a:xfrm>
            <a:off x="472473" y="5579998"/>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402"/>
                </a:lnTo>
                <a:lnTo>
                  <a:pt x="9328" y="199319"/>
                </a:lnTo>
                <a:lnTo>
                  <a:pt x="27805" y="237729"/>
                </a:lnTo>
                <a:lnTo>
                  <a:pt x="54475" y="268510"/>
                </a:lnTo>
                <a:lnTo>
                  <a:pt x="87857" y="290543"/>
                </a:lnTo>
                <a:lnTo>
                  <a:pt x="126469" y="302705"/>
                </a:lnTo>
                <a:lnTo>
                  <a:pt x="140246" y="304373"/>
                </a:lnTo>
                <a:lnTo>
                  <a:pt x="156187" y="303790"/>
                </a:lnTo>
                <a:lnTo>
                  <a:pt x="200459" y="294651"/>
                </a:lnTo>
                <a:lnTo>
                  <a:pt x="238450" y="275657"/>
                </a:lnTo>
                <a:lnTo>
                  <a:pt x="268924" y="248395"/>
                </a:lnTo>
                <a:lnTo>
                  <a:pt x="290648" y="214449"/>
                </a:lnTo>
                <a:lnTo>
                  <a:pt x="302389" y="175404"/>
                </a:lnTo>
                <a:lnTo>
                  <a:pt x="303871" y="161531"/>
                </a:lnTo>
                <a:lnTo>
                  <a:pt x="303253" y="145844"/>
                </a:lnTo>
                <a:lnTo>
                  <a:pt x="293908" y="102144"/>
                </a:lnTo>
                <a:lnTo>
                  <a:pt x="274584" y="64522"/>
                </a:lnTo>
                <a:lnTo>
                  <a:pt x="246901" y="34314"/>
                </a:lnTo>
                <a:lnTo>
                  <a:pt x="212480" y="12857"/>
                </a:lnTo>
                <a:lnTo>
                  <a:pt x="172942" y="1485"/>
                </a:lnTo>
                <a:lnTo>
                  <a:pt x="151744" y="0"/>
                </a:lnTo>
                <a:close/>
              </a:path>
            </a:pathLst>
          </a:custGeom>
          <a:ln w="28575">
            <a:solidFill>
              <a:srgbClr val="000000"/>
            </a:solidFill>
          </a:ln>
        </p:spPr>
        <p:txBody>
          <a:bodyPr wrap="square" lIns="0" tIns="0" rIns="0" bIns="0" rtlCol="0"/>
          <a:lstStyle/>
          <a:p>
            <a:endParaRPr/>
          </a:p>
        </p:txBody>
      </p:sp>
      <p:sp>
        <p:nvSpPr>
          <p:cNvPr id="156" name="object 156"/>
          <p:cNvSpPr txBox="1"/>
          <p:nvPr/>
        </p:nvSpPr>
        <p:spPr>
          <a:xfrm>
            <a:off x="555885" y="5591716"/>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57" name="object 157"/>
          <p:cNvSpPr/>
          <p:nvPr/>
        </p:nvSpPr>
        <p:spPr>
          <a:xfrm>
            <a:off x="1539273" y="5568569"/>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58" name="object 158"/>
          <p:cNvSpPr txBox="1"/>
          <p:nvPr/>
        </p:nvSpPr>
        <p:spPr>
          <a:xfrm>
            <a:off x="1622685" y="558104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59" name="object 159"/>
          <p:cNvSpPr/>
          <p:nvPr/>
        </p:nvSpPr>
        <p:spPr>
          <a:xfrm>
            <a:off x="167673" y="6178169"/>
            <a:ext cx="304165" cy="304800"/>
          </a:xfrm>
          <a:custGeom>
            <a:avLst/>
            <a:gdLst/>
            <a:ahLst/>
            <a:cxnLst/>
            <a:rect l="l" t="t" r="r" b="b"/>
            <a:pathLst>
              <a:path w="304165"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60" name="object 160"/>
          <p:cNvSpPr txBox="1"/>
          <p:nvPr/>
        </p:nvSpPr>
        <p:spPr>
          <a:xfrm>
            <a:off x="251085" y="619064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61" name="object 161"/>
          <p:cNvSpPr/>
          <p:nvPr/>
        </p:nvSpPr>
        <p:spPr>
          <a:xfrm>
            <a:off x="700417" y="5351398"/>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62" name="object 162"/>
          <p:cNvSpPr/>
          <p:nvPr/>
        </p:nvSpPr>
        <p:spPr>
          <a:xfrm>
            <a:off x="1233817" y="5351398"/>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63" name="object 163"/>
          <p:cNvSpPr/>
          <p:nvPr/>
        </p:nvSpPr>
        <p:spPr>
          <a:xfrm>
            <a:off x="395617" y="5884798"/>
            <a:ext cx="228600" cy="304800"/>
          </a:xfrm>
          <a:custGeom>
            <a:avLst/>
            <a:gdLst/>
            <a:ahLst/>
            <a:cxnLst/>
            <a:rect l="l" t="t" r="r" b="b"/>
            <a:pathLst>
              <a:path w="228600" h="304800">
                <a:moveTo>
                  <a:pt x="228600" y="0"/>
                </a:moveTo>
                <a:lnTo>
                  <a:pt x="0" y="304800"/>
                </a:lnTo>
              </a:path>
            </a:pathLst>
          </a:custGeom>
          <a:ln w="28575">
            <a:solidFill>
              <a:srgbClr val="000000"/>
            </a:solidFill>
          </a:ln>
        </p:spPr>
        <p:txBody>
          <a:bodyPr wrap="square" lIns="0" tIns="0" rIns="0" bIns="0" rtlCol="0"/>
          <a:lstStyle/>
          <a:p>
            <a:endParaRPr/>
          </a:p>
        </p:txBody>
      </p:sp>
      <p:sp>
        <p:nvSpPr>
          <p:cNvPr id="165" name="object 165"/>
          <p:cNvSpPr/>
          <p:nvPr/>
        </p:nvSpPr>
        <p:spPr>
          <a:xfrm>
            <a:off x="4764826" y="5016119"/>
            <a:ext cx="304165" cy="304800"/>
          </a:xfrm>
          <a:custGeom>
            <a:avLst/>
            <a:gdLst/>
            <a:ahLst/>
            <a:cxnLst/>
            <a:rect l="l" t="t" r="r" b="b"/>
            <a:pathLst>
              <a:path w="304164"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66" name="object 166"/>
          <p:cNvSpPr txBox="1"/>
          <p:nvPr/>
        </p:nvSpPr>
        <p:spPr>
          <a:xfrm>
            <a:off x="4848231" y="50285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5</a:t>
            </a:r>
            <a:endParaRPr sz="2000">
              <a:latin typeface="Times New Roman"/>
              <a:cs typeface="Times New Roman"/>
            </a:endParaRPr>
          </a:p>
        </p:txBody>
      </p:sp>
      <p:sp>
        <p:nvSpPr>
          <p:cNvPr id="167" name="object 167"/>
          <p:cNvSpPr/>
          <p:nvPr/>
        </p:nvSpPr>
        <p:spPr>
          <a:xfrm>
            <a:off x="4231426" y="5549519"/>
            <a:ext cx="304165" cy="304800"/>
          </a:xfrm>
          <a:custGeom>
            <a:avLst/>
            <a:gdLst/>
            <a:ahLst/>
            <a:cxnLst/>
            <a:rect l="l" t="t" r="r" b="b"/>
            <a:pathLst>
              <a:path w="304164"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68" name="object 168"/>
          <p:cNvSpPr txBox="1"/>
          <p:nvPr/>
        </p:nvSpPr>
        <p:spPr>
          <a:xfrm>
            <a:off x="4314831" y="556199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69" name="object 169"/>
          <p:cNvSpPr/>
          <p:nvPr/>
        </p:nvSpPr>
        <p:spPr>
          <a:xfrm>
            <a:off x="5298226" y="5538851"/>
            <a:ext cx="304165" cy="304800"/>
          </a:xfrm>
          <a:custGeom>
            <a:avLst/>
            <a:gdLst/>
            <a:ahLst/>
            <a:cxnLst/>
            <a:rect l="l" t="t" r="r" b="b"/>
            <a:pathLst>
              <a:path w="304164" h="304800">
                <a:moveTo>
                  <a:pt x="151737" y="0"/>
                </a:moveTo>
                <a:lnTo>
                  <a:pt x="109008" y="6075"/>
                </a:lnTo>
                <a:lnTo>
                  <a:pt x="70904" y="23175"/>
                </a:lnTo>
                <a:lnTo>
                  <a:pt x="39194" y="49606"/>
                </a:lnTo>
                <a:lnTo>
                  <a:pt x="15646" y="83676"/>
                </a:lnTo>
                <a:lnTo>
                  <a:pt x="2027" y="123693"/>
                </a:lnTo>
                <a:lnTo>
                  <a:pt x="0" y="138062"/>
                </a:lnTo>
                <a:lnTo>
                  <a:pt x="532" y="154298"/>
                </a:lnTo>
                <a:lnTo>
                  <a:pt x="9407" y="199243"/>
                </a:lnTo>
                <a:lnTo>
                  <a:pt x="27992" y="237670"/>
                </a:lnTo>
                <a:lnTo>
                  <a:pt x="54744" y="268465"/>
                </a:lnTo>
                <a:lnTo>
                  <a:pt x="88117" y="290511"/>
                </a:lnTo>
                <a:lnTo>
                  <a:pt x="126564" y="302691"/>
                </a:lnTo>
                <a:lnTo>
                  <a:pt x="140240" y="304366"/>
                </a:lnTo>
                <a:lnTo>
                  <a:pt x="156296" y="303784"/>
                </a:lnTo>
                <a:lnTo>
                  <a:pt x="200762" y="294648"/>
                </a:lnTo>
                <a:lnTo>
                  <a:pt x="238772" y="275657"/>
                </a:lnTo>
                <a:lnTo>
                  <a:pt x="269159" y="248396"/>
                </a:lnTo>
                <a:lnTo>
                  <a:pt x="290757" y="214451"/>
                </a:lnTo>
                <a:lnTo>
                  <a:pt x="302399" y="175408"/>
                </a:lnTo>
                <a:lnTo>
                  <a:pt x="303866" y="161535"/>
                </a:lnTo>
                <a:lnTo>
                  <a:pt x="303255" y="145732"/>
                </a:lnTo>
                <a:lnTo>
                  <a:pt x="293994" y="101835"/>
                </a:lnTo>
                <a:lnTo>
                  <a:pt x="274797" y="64194"/>
                </a:lnTo>
                <a:lnTo>
                  <a:pt x="247215" y="34075"/>
                </a:lnTo>
                <a:lnTo>
                  <a:pt x="212799" y="12745"/>
                </a:lnTo>
                <a:lnTo>
                  <a:pt x="173100" y="1470"/>
                </a:lnTo>
                <a:lnTo>
                  <a:pt x="151737" y="0"/>
                </a:lnTo>
                <a:close/>
              </a:path>
            </a:pathLst>
          </a:custGeom>
          <a:ln w="28575">
            <a:solidFill>
              <a:srgbClr val="000000"/>
            </a:solidFill>
          </a:ln>
        </p:spPr>
        <p:txBody>
          <a:bodyPr wrap="square" lIns="0" tIns="0" rIns="0" bIns="0" rtlCol="0"/>
          <a:lstStyle/>
          <a:p>
            <a:endParaRPr/>
          </a:p>
        </p:txBody>
      </p:sp>
      <p:sp>
        <p:nvSpPr>
          <p:cNvPr id="170" name="object 170"/>
          <p:cNvSpPr txBox="1"/>
          <p:nvPr/>
        </p:nvSpPr>
        <p:spPr>
          <a:xfrm>
            <a:off x="5381631" y="5550568"/>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71" name="object 171"/>
          <p:cNvSpPr/>
          <p:nvPr/>
        </p:nvSpPr>
        <p:spPr>
          <a:xfrm>
            <a:off x="4459363" y="5320919"/>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72" name="object 172"/>
          <p:cNvSpPr/>
          <p:nvPr/>
        </p:nvSpPr>
        <p:spPr>
          <a:xfrm>
            <a:off x="4992763" y="5320919"/>
            <a:ext cx="381000" cy="228600"/>
          </a:xfrm>
          <a:custGeom>
            <a:avLst/>
            <a:gdLst/>
            <a:ahLst/>
            <a:cxnLst/>
            <a:rect l="l" t="t" r="r" b="b"/>
            <a:pathLst>
              <a:path w="381000" h="228600">
                <a:moveTo>
                  <a:pt x="0" y="0"/>
                </a:moveTo>
                <a:lnTo>
                  <a:pt x="381000" y="228599"/>
                </a:lnTo>
              </a:path>
            </a:pathLst>
          </a:custGeom>
          <a:ln w="28575">
            <a:solidFill>
              <a:srgbClr val="000000"/>
            </a:solidFill>
          </a:ln>
        </p:spPr>
        <p:txBody>
          <a:bodyPr wrap="square" lIns="0" tIns="0" rIns="0" bIns="0" rtlCol="0"/>
          <a:lstStyle/>
          <a:p>
            <a:endParaRPr/>
          </a:p>
        </p:txBody>
      </p:sp>
      <p:sp>
        <p:nvSpPr>
          <p:cNvPr id="174" name="object 174"/>
          <p:cNvSpPr/>
          <p:nvPr/>
        </p:nvSpPr>
        <p:spPr>
          <a:xfrm>
            <a:off x="6274336" y="4990972"/>
            <a:ext cx="304165" cy="304800"/>
          </a:xfrm>
          <a:custGeom>
            <a:avLst/>
            <a:gdLst/>
            <a:ahLst/>
            <a:cxnLst/>
            <a:rect l="l" t="t" r="r" b="b"/>
            <a:pathLst>
              <a:path w="304165"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75" name="object 175"/>
          <p:cNvSpPr txBox="1"/>
          <p:nvPr/>
        </p:nvSpPr>
        <p:spPr>
          <a:xfrm>
            <a:off x="6357753" y="500269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6</a:t>
            </a:r>
            <a:endParaRPr sz="2000">
              <a:latin typeface="Times New Roman"/>
              <a:cs typeface="Times New Roman"/>
            </a:endParaRPr>
          </a:p>
        </p:txBody>
      </p:sp>
      <p:sp>
        <p:nvSpPr>
          <p:cNvPr id="176" name="object 176"/>
          <p:cNvSpPr/>
          <p:nvPr/>
        </p:nvSpPr>
        <p:spPr>
          <a:xfrm>
            <a:off x="5728749" y="5524372"/>
            <a:ext cx="304165" cy="304800"/>
          </a:xfrm>
          <a:custGeom>
            <a:avLst/>
            <a:gdLst/>
            <a:ahLst/>
            <a:cxnLst/>
            <a:rect l="l" t="t" r="r" b="b"/>
            <a:pathLst>
              <a:path w="304164" h="304800">
                <a:moveTo>
                  <a:pt x="151744" y="0"/>
                </a:moveTo>
                <a:lnTo>
                  <a:pt x="108741" y="6134"/>
                </a:lnTo>
                <a:lnTo>
                  <a:pt x="70574" y="23360"/>
                </a:lnTo>
                <a:lnTo>
                  <a:pt x="38934" y="49908"/>
                </a:lnTo>
                <a:lnTo>
                  <a:pt x="15514" y="84011"/>
                </a:lnTo>
                <a:lnTo>
                  <a:pt x="2007" y="123901"/>
                </a:lnTo>
                <a:lnTo>
                  <a:pt x="0" y="138178"/>
                </a:lnTo>
                <a:lnTo>
                  <a:pt x="527" y="154517"/>
                </a:lnTo>
                <a:lnTo>
                  <a:pt x="9328" y="199628"/>
                </a:lnTo>
                <a:lnTo>
                  <a:pt x="27805" y="238060"/>
                </a:lnTo>
                <a:lnTo>
                  <a:pt x="54475" y="268757"/>
                </a:lnTo>
                <a:lnTo>
                  <a:pt x="87857" y="290665"/>
                </a:lnTo>
                <a:lnTo>
                  <a:pt x="126469" y="302727"/>
                </a:lnTo>
                <a:lnTo>
                  <a:pt x="140246" y="304377"/>
                </a:lnTo>
                <a:lnTo>
                  <a:pt x="156187" y="303801"/>
                </a:lnTo>
                <a:lnTo>
                  <a:pt x="200460" y="294744"/>
                </a:lnTo>
                <a:lnTo>
                  <a:pt x="238451" y="275875"/>
                </a:lnTo>
                <a:lnTo>
                  <a:pt x="268925" y="248712"/>
                </a:lnTo>
                <a:lnTo>
                  <a:pt x="290649" y="214773"/>
                </a:lnTo>
                <a:lnTo>
                  <a:pt x="302389" y="175577"/>
                </a:lnTo>
                <a:lnTo>
                  <a:pt x="303871" y="161605"/>
                </a:lnTo>
                <a:lnTo>
                  <a:pt x="303253" y="145910"/>
                </a:lnTo>
                <a:lnTo>
                  <a:pt x="293912" y="102191"/>
                </a:lnTo>
                <a:lnTo>
                  <a:pt x="274597" y="64557"/>
                </a:lnTo>
                <a:lnTo>
                  <a:pt x="246926" y="34341"/>
                </a:lnTo>
                <a:lnTo>
                  <a:pt x="212520" y="12875"/>
                </a:lnTo>
                <a:lnTo>
                  <a:pt x="172996" y="1493"/>
                </a:lnTo>
                <a:lnTo>
                  <a:pt x="151744" y="0"/>
                </a:lnTo>
                <a:close/>
              </a:path>
            </a:pathLst>
          </a:custGeom>
          <a:ln w="28575">
            <a:solidFill>
              <a:srgbClr val="000000"/>
            </a:solidFill>
          </a:ln>
        </p:spPr>
        <p:txBody>
          <a:bodyPr wrap="square" lIns="0" tIns="0" rIns="0" bIns="0" rtlCol="0"/>
          <a:lstStyle/>
          <a:p>
            <a:endParaRPr/>
          </a:p>
        </p:txBody>
      </p:sp>
      <p:sp>
        <p:nvSpPr>
          <p:cNvPr id="177" name="object 177"/>
          <p:cNvSpPr txBox="1"/>
          <p:nvPr/>
        </p:nvSpPr>
        <p:spPr>
          <a:xfrm>
            <a:off x="5824353" y="553609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sp>
        <p:nvSpPr>
          <p:cNvPr id="178" name="object 178"/>
          <p:cNvSpPr/>
          <p:nvPr/>
        </p:nvSpPr>
        <p:spPr>
          <a:xfrm>
            <a:off x="5968873" y="5295772"/>
            <a:ext cx="381000" cy="228600"/>
          </a:xfrm>
          <a:custGeom>
            <a:avLst/>
            <a:gdLst/>
            <a:ahLst/>
            <a:cxnLst/>
            <a:rect l="l" t="t" r="r" b="b"/>
            <a:pathLst>
              <a:path w="381000" h="228600">
                <a:moveTo>
                  <a:pt x="381000" y="0"/>
                </a:moveTo>
                <a:lnTo>
                  <a:pt x="0" y="228600"/>
                </a:lnTo>
              </a:path>
            </a:pathLst>
          </a:custGeom>
          <a:ln w="28575">
            <a:solidFill>
              <a:srgbClr val="000000"/>
            </a:solidFill>
          </a:ln>
        </p:spPr>
        <p:txBody>
          <a:bodyPr wrap="square" lIns="0" tIns="0" rIns="0" bIns="0" rtlCol="0"/>
          <a:lstStyle/>
          <a:p>
            <a:endParaRPr/>
          </a:p>
        </p:txBody>
      </p:sp>
      <p:sp>
        <p:nvSpPr>
          <p:cNvPr id="179" name="object 179"/>
          <p:cNvSpPr/>
          <p:nvPr/>
        </p:nvSpPr>
        <p:spPr>
          <a:xfrm>
            <a:off x="6248527" y="5410072"/>
            <a:ext cx="2895600" cy="395605"/>
          </a:xfrm>
          <a:custGeom>
            <a:avLst/>
            <a:gdLst/>
            <a:ahLst/>
            <a:cxnLst/>
            <a:rect l="l" t="t" r="r" b="b"/>
            <a:pathLst>
              <a:path w="2895600" h="395604">
                <a:moveTo>
                  <a:pt x="0" y="0"/>
                </a:moveTo>
                <a:lnTo>
                  <a:pt x="0" y="395477"/>
                </a:lnTo>
                <a:lnTo>
                  <a:pt x="2895473" y="395477"/>
                </a:lnTo>
              </a:path>
              <a:path w="2895600" h="395604">
                <a:moveTo>
                  <a:pt x="2895473" y="0"/>
                </a:moveTo>
                <a:lnTo>
                  <a:pt x="0" y="0"/>
                </a:lnTo>
              </a:path>
            </a:pathLst>
          </a:custGeom>
          <a:ln w="28575">
            <a:solidFill>
              <a:srgbClr val="000000"/>
            </a:solidFill>
          </a:ln>
        </p:spPr>
        <p:txBody>
          <a:bodyPr wrap="square" lIns="0" tIns="0" rIns="0" bIns="0" rtlCol="0"/>
          <a:lstStyle/>
          <a:p>
            <a:endParaRPr/>
          </a:p>
        </p:txBody>
      </p:sp>
      <p:sp>
        <p:nvSpPr>
          <p:cNvPr id="180" name="object 180"/>
          <p:cNvSpPr txBox="1"/>
          <p:nvPr/>
        </p:nvSpPr>
        <p:spPr>
          <a:xfrm>
            <a:off x="6340989" y="5494602"/>
            <a:ext cx="2711450" cy="254000"/>
          </a:xfrm>
          <a:prstGeom prst="rect">
            <a:avLst/>
          </a:prstGeom>
        </p:spPr>
        <p:txBody>
          <a:bodyPr vert="horz" wrap="square" lIns="0" tIns="0" rIns="0" bIns="0" rtlCol="0">
            <a:spAutoFit/>
          </a:bodyPr>
          <a:lstStyle/>
          <a:p>
            <a:pPr marL="12700">
              <a:lnSpc>
                <a:spcPct val="100000"/>
              </a:lnSpc>
              <a:tabLst>
                <a:tab pos="297815" algn="l"/>
                <a:tab pos="583565" algn="l"/>
                <a:tab pos="869315" algn="l"/>
                <a:tab pos="1155065" algn="l"/>
                <a:tab pos="1440815" algn="l"/>
                <a:tab pos="1726564" algn="l"/>
                <a:tab pos="2012314" algn="l"/>
                <a:tab pos="2298065" algn="l"/>
                <a:tab pos="2583815" algn="l"/>
              </a:tabLst>
            </a:pPr>
            <a:r>
              <a:rPr sz="1800" b="1" dirty="0">
                <a:latin typeface="Times New Roman"/>
                <a:cs typeface="Times New Roman"/>
              </a:rPr>
              <a:t>6	9	</a:t>
            </a:r>
            <a:r>
              <a:rPr sz="1800" b="1" dirty="0">
                <a:solidFill>
                  <a:srgbClr val="FF0000"/>
                </a:solidFill>
                <a:latin typeface="Times New Roman"/>
                <a:cs typeface="Times New Roman"/>
              </a:rPr>
              <a:t>5	5	4	3	3	2	1	1</a:t>
            </a:r>
            <a:endParaRPr sz="1800">
              <a:latin typeface="Times New Roman"/>
              <a:cs typeface="Times New Roman"/>
            </a:endParaRPr>
          </a:p>
        </p:txBody>
      </p:sp>
      <p:sp>
        <p:nvSpPr>
          <p:cNvPr id="181" name="object 181"/>
          <p:cNvSpPr/>
          <p:nvPr/>
        </p:nvSpPr>
        <p:spPr>
          <a:xfrm>
            <a:off x="6531241"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2" name="object 182"/>
          <p:cNvSpPr/>
          <p:nvPr/>
        </p:nvSpPr>
        <p:spPr>
          <a:xfrm>
            <a:off x="6810133"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3" name="object 183"/>
          <p:cNvSpPr/>
          <p:nvPr/>
        </p:nvSpPr>
        <p:spPr>
          <a:xfrm>
            <a:off x="7114933"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4" name="object 184"/>
          <p:cNvSpPr/>
          <p:nvPr/>
        </p:nvSpPr>
        <p:spPr>
          <a:xfrm>
            <a:off x="7394588"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5" name="object 185"/>
          <p:cNvSpPr/>
          <p:nvPr/>
        </p:nvSpPr>
        <p:spPr>
          <a:xfrm>
            <a:off x="7674241"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6" name="object 186"/>
          <p:cNvSpPr/>
          <p:nvPr/>
        </p:nvSpPr>
        <p:spPr>
          <a:xfrm>
            <a:off x="7979041"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7" name="object 187"/>
          <p:cNvSpPr/>
          <p:nvPr/>
        </p:nvSpPr>
        <p:spPr>
          <a:xfrm>
            <a:off x="8257933"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8" name="object 188"/>
          <p:cNvSpPr/>
          <p:nvPr/>
        </p:nvSpPr>
        <p:spPr>
          <a:xfrm>
            <a:off x="8537588"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89" name="object 189"/>
          <p:cNvSpPr/>
          <p:nvPr/>
        </p:nvSpPr>
        <p:spPr>
          <a:xfrm>
            <a:off x="8842388" y="5413120"/>
            <a:ext cx="0" cy="381000"/>
          </a:xfrm>
          <a:custGeom>
            <a:avLst/>
            <a:gdLst/>
            <a:ahLst/>
            <a:cxnLst/>
            <a:rect l="l" t="t" r="r" b="b"/>
            <a:pathLst>
              <a:path h="381000">
                <a:moveTo>
                  <a:pt x="0" y="0"/>
                </a:moveTo>
                <a:lnTo>
                  <a:pt x="0" y="381000"/>
                </a:lnTo>
              </a:path>
            </a:pathLst>
          </a:custGeom>
          <a:ln w="28575">
            <a:solidFill>
              <a:srgbClr val="000000"/>
            </a:solidFill>
          </a:ln>
        </p:spPr>
        <p:txBody>
          <a:bodyPr wrap="square" lIns="0" tIns="0" rIns="0" bIns="0" rtlCol="0"/>
          <a:lstStyle/>
          <a:p>
            <a:endParaRPr/>
          </a:p>
        </p:txBody>
      </p:sp>
      <p:sp>
        <p:nvSpPr>
          <p:cNvPr id="190" name="object 190"/>
          <p:cNvSpPr/>
          <p:nvPr/>
        </p:nvSpPr>
        <p:spPr>
          <a:xfrm>
            <a:off x="5031526" y="6057772"/>
            <a:ext cx="304165" cy="304800"/>
          </a:xfrm>
          <a:custGeom>
            <a:avLst/>
            <a:gdLst/>
            <a:ahLst/>
            <a:cxnLst/>
            <a:rect l="l" t="t" r="r" b="b"/>
            <a:pathLst>
              <a:path w="304164" h="304800">
                <a:moveTo>
                  <a:pt x="151737" y="0"/>
                </a:moveTo>
                <a:lnTo>
                  <a:pt x="109008" y="6134"/>
                </a:lnTo>
                <a:lnTo>
                  <a:pt x="70904" y="23360"/>
                </a:lnTo>
                <a:lnTo>
                  <a:pt x="39194" y="49908"/>
                </a:lnTo>
                <a:lnTo>
                  <a:pt x="15646" y="84011"/>
                </a:lnTo>
                <a:lnTo>
                  <a:pt x="2027" y="123901"/>
                </a:lnTo>
                <a:lnTo>
                  <a:pt x="0" y="138178"/>
                </a:lnTo>
                <a:lnTo>
                  <a:pt x="533" y="154516"/>
                </a:lnTo>
                <a:lnTo>
                  <a:pt x="9414" y="199627"/>
                </a:lnTo>
                <a:lnTo>
                  <a:pt x="28013" y="238058"/>
                </a:lnTo>
                <a:lnTo>
                  <a:pt x="54782" y="268755"/>
                </a:lnTo>
                <a:lnTo>
                  <a:pt x="88176" y="290663"/>
                </a:lnTo>
                <a:lnTo>
                  <a:pt x="126646" y="302726"/>
                </a:lnTo>
                <a:lnTo>
                  <a:pt x="140330" y="304377"/>
                </a:lnTo>
                <a:lnTo>
                  <a:pt x="156376" y="303800"/>
                </a:lnTo>
                <a:lnTo>
                  <a:pt x="200821" y="294738"/>
                </a:lnTo>
                <a:lnTo>
                  <a:pt x="238817" y="275858"/>
                </a:lnTo>
                <a:lnTo>
                  <a:pt x="269194" y="248682"/>
                </a:lnTo>
                <a:lnTo>
                  <a:pt x="290782" y="214726"/>
                </a:lnTo>
                <a:lnTo>
                  <a:pt x="302410" y="175512"/>
                </a:lnTo>
                <a:lnTo>
                  <a:pt x="303871" y="161534"/>
                </a:lnTo>
                <a:lnTo>
                  <a:pt x="303259" y="145847"/>
                </a:lnTo>
                <a:lnTo>
                  <a:pt x="293996" y="102145"/>
                </a:lnTo>
                <a:lnTo>
                  <a:pt x="274797" y="64522"/>
                </a:lnTo>
                <a:lnTo>
                  <a:pt x="247213" y="34313"/>
                </a:lnTo>
                <a:lnTo>
                  <a:pt x="212796" y="12856"/>
                </a:lnTo>
                <a:lnTo>
                  <a:pt x="173096" y="1485"/>
                </a:lnTo>
                <a:lnTo>
                  <a:pt x="151737" y="0"/>
                </a:lnTo>
                <a:close/>
              </a:path>
            </a:pathLst>
          </a:custGeom>
          <a:ln w="28575">
            <a:solidFill>
              <a:srgbClr val="000000"/>
            </a:solidFill>
          </a:ln>
        </p:spPr>
        <p:txBody>
          <a:bodyPr wrap="square" lIns="0" tIns="0" rIns="0" bIns="0" rtlCol="0"/>
          <a:lstStyle/>
          <a:p>
            <a:endParaRPr/>
          </a:p>
        </p:txBody>
      </p:sp>
      <p:sp>
        <p:nvSpPr>
          <p:cNvPr id="191" name="object 191"/>
          <p:cNvSpPr txBox="1"/>
          <p:nvPr/>
        </p:nvSpPr>
        <p:spPr>
          <a:xfrm>
            <a:off x="5114931" y="6069490"/>
            <a:ext cx="152400" cy="279400"/>
          </a:xfrm>
          <a:prstGeom prst="rect">
            <a:avLst/>
          </a:prstGeom>
        </p:spPr>
        <p:txBody>
          <a:bodyPr vert="horz" wrap="square" lIns="0" tIns="0" rIns="0" bIns="0" rtlCol="0">
            <a:spAutoFit/>
          </a:bodyPr>
          <a:lstStyle/>
          <a:p>
            <a:pPr marL="12700">
              <a:lnSpc>
                <a:spcPct val="100000"/>
              </a:lnSpc>
            </a:pPr>
            <a:r>
              <a:rPr sz="2000" b="1" spc="-10" dirty="0">
                <a:latin typeface="Times New Roman"/>
                <a:cs typeface="Times New Roman"/>
              </a:rPr>
              <a:t>9</a:t>
            </a:r>
            <a:endParaRPr sz="2000">
              <a:latin typeface="Times New Roman"/>
              <a:cs typeface="Times New Roman"/>
            </a:endParaRPr>
          </a:p>
        </p:txBody>
      </p:sp>
      <p:graphicFrame>
        <p:nvGraphicFramePr>
          <p:cNvPr id="64" name="object 64"/>
          <p:cNvGraphicFramePr>
            <a:graphicFrameLocks noGrp="1"/>
          </p:cNvGraphicFramePr>
          <p:nvPr/>
        </p:nvGraphicFramePr>
        <p:xfrm>
          <a:off x="247980" y="2446083"/>
          <a:ext cx="5848343" cy="395477"/>
        </p:xfrm>
        <a:graphic>
          <a:graphicData uri="http://schemas.openxmlformats.org/drawingml/2006/table">
            <a:tbl>
              <a:tblPr firstRow="1" bandRow="1">
                <a:tableStyleId>{2D5ABB26-0587-4C30-8999-92F81FD0307C}</a:tableStyleId>
              </a:tblPr>
              <a:tblGrid>
                <a:gridCol w="282701"/>
                <a:gridCol w="278892"/>
                <a:gridCol w="304799"/>
                <a:gridCol w="279654"/>
                <a:gridCol w="279653"/>
                <a:gridCol w="304800"/>
                <a:gridCol w="278892"/>
                <a:gridCol w="279654"/>
                <a:gridCol w="304800"/>
                <a:gridCol w="301751"/>
                <a:gridCol w="57150"/>
                <a:gridCol w="282701"/>
                <a:gridCol w="278892"/>
                <a:gridCol w="304800"/>
                <a:gridCol w="279654"/>
                <a:gridCol w="279653"/>
                <a:gridCol w="304800"/>
                <a:gridCol w="278892"/>
                <a:gridCol w="279654"/>
                <a:gridCol w="304800"/>
                <a:gridCol w="301751"/>
              </a:tblGrid>
              <a:tr h="395477">
                <a:tc>
                  <a:txBody>
                    <a:bodyPr/>
                    <a:lstStyle/>
                    <a:p>
                      <a:pPr marL="8953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a:txBody>
                    <a:bodyPr/>
                    <a:lstStyle/>
                    <a:p>
                      <a:pPr marL="89535">
                        <a:lnSpc>
                          <a:spcPct val="100000"/>
                        </a:lnSpc>
                      </a:pPr>
                      <a:r>
                        <a:rPr sz="1800" b="1" dirty="0">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88" name="object 88"/>
          <p:cNvGraphicFramePr>
            <a:graphicFrameLocks noGrp="1"/>
          </p:cNvGraphicFramePr>
          <p:nvPr/>
        </p:nvGraphicFramePr>
        <p:xfrm>
          <a:off x="6171006" y="2446083"/>
          <a:ext cx="2895598" cy="395478"/>
        </p:xfrm>
        <a:graphic>
          <a:graphicData uri="http://schemas.openxmlformats.org/drawingml/2006/table">
            <a:tbl>
              <a:tblPr firstRow="1" bandRow="1">
                <a:tableStyleId>{2D5ABB26-0587-4C30-8999-92F81FD0307C}</a:tableStyleId>
              </a:tblPr>
              <a:tblGrid>
                <a:gridCol w="281927"/>
                <a:gridCol w="279654"/>
                <a:gridCol w="304800"/>
                <a:gridCol w="279654"/>
                <a:gridCol w="278891"/>
                <a:gridCol w="304800"/>
                <a:gridCol w="279654"/>
                <a:gridCol w="279654"/>
                <a:gridCol w="304800"/>
                <a:gridCol w="301764"/>
              </a:tblGrid>
              <a:tr h="395478">
                <a:tc>
                  <a:txBody>
                    <a:bodyPr/>
                    <a:lstStyle/>
                    <a:p>
                      <a:pPr marL="89535">
                        <a:lnSpc>
                          <a:spcPct val="100000"/>
                        </a:lnSpc>
                      </a:pPr>
                      <a:r>
                        <a:rPr sz="1800" b="1" dirty="0">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09" name="object 109"/>
          <p:cNvGraphicFramePr>
            <a:graphicFrameLocks noGrp="1"/>
          </p:cNvGraphicFramePr>
          <p:nvPr/>
        </p:nvGraphicFramePr>
        <p:xfrm>
          <a:off x="247980" y="4506531"/>
          <a:ext cx="2895595" cy="395477"/>
        </p:xfrm>
        <a:graphic>
          <a:graphicData uri="http://schemas.openxmlformats.org/drawingml/2006/table">
            <a:tbl>
              <a:tblPr firstRow="1" bandRow="1">
                <a:tableStyleId>{2D5ABB26-0587-4C30-8999-92F81FD0307C}</a:tableStyleId>
              </a:tblPr>
              <a:tblGrid>
                <a:gridCol w="282701"/>
                <a:gridCol w="278892"/>
                <a:gridCol w="304799"/>
                <a:gridCol w="279654"/>
                <a:gridCol w="279653"/>
                <a:gridCol w="304799"/>
                <a:gridCol w="278892"/>
                <a:gridCol w="279654"/>
                <a:gridCol w="304800"/>
                <a:gridCol w="301751"/>
              </a:tblGrid>
              <a:tr h="395477">
                <a:tc>
                  <a:txBody>
                    <a:bodyPr/>
                    <a:lstStyle/>
                    <a:p>
                      <a:pPr marL="8953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27" name="object 127"/>
          <p:cNvGraphicFramePr>
            <a:graphicFrameLocks noGrp="1"/>
          </p:cNvGraphicFramePr>
          <p:nvPr/>
        </p:nvGraphicFramePr>
        <p:xfrm>
          <a:off x="3219780" y="4506531"/>
          <a:ext cx="2895596" cy="395477"/>
        </p:xfrm>
        <a:graphic>
          <a:graphicData uri="http://schemas.openxmlformats.org/drawingml/2006/table">
            <a:tbl>
              <a:tblPr firstRow="1" bandRow="1">
                <a:tableStyleId>{2D5ABB26-0587-4C30-8999-92F81FD0307C}</a:tableStyleId>
              </a:tblPr>
              <a:tblGrid>
                <a:gridCol w="282701"/>
                <a:gridCol w="278892"/>
                <a:gridCol w="304800"/>
                <a:gridCol w="279654"/>
                <a:gridCol w="279653"/>
                <a:gridCol w="304800"/>
                <a:gridCol w="278892"/>
                <a:gridCol w="279654"/>
                <a:gridCol w="293750"/>
                <a:gridCol w="312800"/>
              </a:tblGrid>
              <a:tr h="395477">
                <a:tc>
                  <a:txBody>
                    <a:bodyPr/>
                    <a:lstStyle/>
                    <a:p>
                      <a:pPr marL="89535">
                        <a:lnSpc>
                          <a:spcPct val="100000"/>
                        </a:lnSpc>
                      </a:pPr>
                      <a:r>
                        <a:rPr sz="1800" b="1" dirty="0">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50673">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50673">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64" name="object 164"/>
          <p:cNvGraphicFramePr>
            <a:graphicFrameLocks noGrp="1"/>
          </p:cNvGraphicFramePr>
          <p:nvPr/>
        </p:nvGraphicFramePr>
        <p:xfrm>
          <a:off x="552780" y="5946711"/>
          <a:ext cx="2895596" cy="395477"/>
        </p:xfrm>
        <a:graphic>
          <a:graphicData uri="http://schemas.openxmlformats.org/drawingml/2006/table">
            <a:tbl>
              <a:tblPr firstRow="1" bandRow="1">
                <a:tableStyleId>{2D5ABB26-0587-4C30-8999-92F81FD0307C}</a:tableStyleId>
              </a:tblPr>
              <a:tblGrid>
                <a:gridCol w="282701"/>
                <a:gridCol w="278892"/>
                <a:gridCol w="304800"/>
                <a:gridCol w="279654"/>
                <a:gridCol w="279653"/>
                <a:gridCol w="304799"/>
                <a:gridCol w="278892"/>
                <a:gridCol w="279654"/>
                <a:gridCol w="304800"/>
                <a:gridCol w="301751"/>
              </a:tblGrid>
              <a:tr h="395477">
                <a:tc>
                  <a:txBody>
                    <a:bodyPr/>
                    <a:lstStyle/>
                    <a:p>
                      <a:pPr marL="8953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73" name="object 173"/>
          <p:cNvGraphicFramePr>
            <a:graphicFrameLocks noGrp="1"/>
          </p:cNvGraphicFramePr>
          <p:nvPr/>
        </p:nvGraphicFramePr>
        <p:xfrm>
          <a:off x="1631772" y="5024691"/>
          <a:ext cx="2895597" cy="394715"/>
        </p:xfrm>
        <a:graphic>
          <a:graphicData uri="http://schemas.openxmlformats.org/drawingml/2006/table">
            <a:tbl>
              <a:tblPr firstRow="1" bandRow="1">
                <a:tableStyleId>{2D5ABB26-0587-4C30-8999-92F81FD0307C}</a:tableStyleId>
              </a:tblPr>
              <a:tblGrid>
                <a:gridCol w="282702"/>
                <a:gridCol w="279654"/>
                <a:gridCol w="304799"/>
                <a:gridCol w="279653"/>
                <a:gridCol w="278892"/>
                <a:gridCol w="304800"/>
                <a:gridCol w="279654"/>
                <a:gridCol w="279653"/>
                <a:gridCol w="304800"/>
                <a:gridCol w="300990"/>
              </a:tblGrid>
              <a:tr h="394715">
                <a:tc>
                  <a:txBody>
                    <a:bodyPr/>
                    <a:lstStyle/>
                    <a:p>
                      <a:pPr marL="90805">
                        <a:lnSpc>
                          <a:spcPct val="100000"/>
                        </a:lnSpc>
                      </a:pPr>
                      <a:r>
                        <a:rPr sz="1800" b="1" dirty="0">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3345">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4295">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192" name="object 192"/>
          <p:cNvGraphicFramePr>
            <a:graphicFrameLocks noGrp="1"/>
          </p:cNvGraphicFramePr>
          <p:nvPr/>
        </p:nvGraphicFramePr>
        <p:xfrm>
          <a:off x="5410530" y="6005385"/>
          <a:ext cx="2895597" cy="395478"/>
        </p:xfrm>
        <a:graphic>
          <a:graphicData uri="http://schemas.openxmlformats.org/drawingml/2006/table">
            <a:tbl>
              <a:tblPr firstRow="1" bandRow="1">
                <a:tableStyleId>{2D5ABB26-0587-4C30-8999-92F81FD0307C}</a:tableStyleId>
              </a:tblPr>
              <a:tblGrid>
                <a:gridCol w="282689"/>
                <a:gridCol w="278891"/>
                <a:gridCol w="304800"/>
                <a:gridCol w="279654"/>
                <a:gridCol w="279654"/>
                <a:gridCol w="304800"/>
                <a:gridCol w="278891"/>
                <a:gridCol w="279654"/>
                <a:gridCol w="304800"/>
                <a:gridCol w="301764"/>
              </a:tblGrid>
              <a:tr h="395478">
                <a:tc>
                  <a:txBody>
                    <a:bodyPr/>
                    <a:lstStyle/>
                    <a:p>
                      <a:pPr marL="89535">
                        <a:lnSpc>
                          <a:spcPct val="100000"/>
                        </a:lnSpc>
                      </a:pPr>
                      <a:r>
                        <a:rPr sz="1800" b="1" dirty="0">
                          <a:latin typeface="Times New Roman"/>
                          <a:cs typeface="Times New Roman"/>
                        </a:rPr>
                        <a:t>9</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solidFill>
                            <a:srgbClr val="FF0000"/>
                          </a:solidFill>
                          <a:latin typeface="Times New Roman"/>
                          <a:cs typeface="Times New Roman"/>
                        </a:rPr>
                        <a:t>6</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9695">
                        <a:lnSpc>
                          <a:spcPct val="100000"/>
                        </a:lnSpc>
                      </a:pPr>
                      <a:r>
                        <a:rPr sz="1800" b="1" dirty="0">
                          <a:solidFill>
                            <a:srgbClr val="FF0000"/>
                          </a:solidFill>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5</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4</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71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3660">
                        <a:lnSpc>
                          <a:spcPct val="100000"/>
                        </a:lnSpc>
                      </a:pPr>
                      <a:r>
                        <a:rPr sz="1800" b="1" dirty="0">
                          <a:solidFill>
                            <a:srgbClr val="FF0000"/>
                          </a:solidFill>
                          <a:latin typeface="Times New Roman"/>
                          <a:cs typeface="Times New Roman"/>
                        </a:rPr>
                        <a:t>3</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0645">
                        <a:lnSpc>
                          <a:spcPct val="100000"/>
                        </a:lnSpc>
                      </a:pPr>
                      <a:r>
                        <a:rPr sz="1800" b="1" dirty="0">
                          <a:solidFill>
                            <a:srgbClr val="FF0000"/>
                          </a:solidFill>
                          <a:latin typeface="Times New Roman"/>
                          <a:cs typeface="Times New Roman"/>
                        </a:rPr>
                        <a:t>2</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6995">
                        <a:lnSpc>
                          <a:spcPct val="100000"/>
                        </a:lnSpc>
                      </a:pPr>
                      <a:r>
                        <a:rPr sz="1800" b="1" dirty="0">
                          <a:solidFill>
                            <a:srgbClr val="FF0000"/>
                          </a:solidFill>
                          <a:latin typeface="Times New Roman"/>
                          <a:cs typeface="Times New Roman"/>
                        </a:rPr>
                        <a:t>1</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7945">
                        <a:lnSpc>
                          <a:spcPct val="100000"/>
                        </a:lnSpc>
                      </a:pPr>
                      <a:r>
                        <a:rPr sz="1800" b="1" dirty="0">
                          <a:solidFill>
                            <a:srgbClr val="FF0000"/>
                          </a:solidFill>
                          <a:latin typeface="Times New Roman"/>
                          <a:cs typeface="Times New Roman"/>
                        </a:rPr>
                        <a:t>1</a:t>
                      </a:r>
                      <a:endParaRPr sz="18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extLst>
      <p:ext uri="{BB962C8B-B14F-4D97-AF65-F5344CB8AC3E}">
        <p14:creationId xmlns:p14="http://schemas.microsoft.com/office/powerpoint/2010/main" val="297390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已经学过的查找方法（</a:t>
            </a:r>
            <a:r>
              <a:rPr lang="en-US" altLang="zh-CN" smtClean="0"/>
              <a:t>5</a:t>
            </a:r>
            <a:r>
              <a:rPr lang="zh-CN" altLang="en-US" smtClean="0"/>
              <a:t>种）</a:t>
            </a:r>
          </a:p>
        </p:txBody>
      </p:sp>
      <p:sp>
        <p:nvSpPr>
          <p:cNvPr id="26627" name="内容占位符 2"/>
          <p:cNvSpPr>
            <a:spLocks noGrp="1"/>
          </p:cNvSpPr>
          <p:nvPr>
            <p:ph idx="1"/>
          </p:nvPr>
        </p:nvSpPr>
        <p:spPr>
          <a:xfrm>
            <a:off x="917575" y="1370013"/>
            <a:ext cx="7369175" cy="4570412"/>
          </a:xfrm>
        </p:spPr>
        <p:txBody>
          <a:bodyPr/>
          <a:lstStyle/>
          <a:p>
            <a:r>
              <a:rPr lang="zh-CN" altLang="en-US" dirty="0" smtClean="0"/>
              <a:t>散列</a:t>
            </a:r>
            <a:endParaRPr lang="en-US" altLang="zh-CN" dirty="0" smtClean="0"/>
          </a:p>
          <a:p>
            <a:pPr lvl="1"/>
            <a:r>
              <a:rPr lang="zh-CN" altLang="en-US" dirty="0" smtClean="0"/>
              <a:t>哈希查找</a:t>
            </a:r>
            <a:endParaRPr lang="en-US" altLang="zh-CN" dirty="0" smtClean="0"/>
          </a:p>
          <a:p>
            <a:r>
              <a:rPr lang="zh-CN" altLang="en-US" dirty="0" smtClean="0"/>
              <a:t>树</a:t>
            </a:r>
            <a:endParaRPr lang="en-US" altLang="zh-CN" dirty="0" smtClean="0"/>
          </a:p>
          <a:p>
            <a:pPr lvl="1"/>
            <a:r>
              <a:rPr lang="en-US" altLang="zh-CN" dirty="0" smtClean="0"/>
              <a:t>BST</a:t>
            </a:r>
            <a:r>
              <a:rPr lang="zh-CN" altLang="en-US" dirty="0" smtClean="0"/>
              <a:t>查找</a:t>
            </a:r>
            <a:endParaRPr lang="en-US" altLang="zh-CN" dirty="0" smtClean="0"/>
          </a:p>
          <a:p>
            <a:pPr lvl="1"/>
            <a:r>
              <a:rPr lang="en-US" altLang="zh-CN" dirty="0" smtClean="0"/>
              <a:t>AVL</a:t>
            </a:r>
            <a:r>
              <a:rPr lang="zh-CN" altLang="en-US" dirty="0" smtClean="0"/>
              <a:t>查找</a:t>
            </a:r>
            <a:endParaRPr lang="en-US" altLang="zh-CN" dirty="0" smtClean="0"/>
          </a:p>
          <a:p>
            <a:pPr lvl="1"/>
            <a:r>
              <a:rPr lang="zh-CN" altLang="en-US" dirty="0" smtClean="0"/>
              <a:t>红黑树查找</a:t>
            </a:r>
            <a:endParaRPr lang="en-US" altLang="zh-CN" dirty="0" smtClean="0"/>
          </a:p>
          <a:p>
            <a:pPr lvl="1"/>
            <a:r>
              <a:rPr lang="en-US" altLang="zh-CN" dirty="0" smtClean="0"/>
              <a:t>B</a:t>
            </a:r>
            <a:r>
              <a:rPr lang="zh-CN" altLang="en-US" dirty="0" smtClean="0"/>
              <a:t>树查找</a:t>
            </a:r>
          </a:p>
        </p:txBody>
      </p:sp>
    </p:spTree>
    <p:extLst>
      <p:ext uri="{BB962C8B-B14F-4D97-AF65-F5344CB8AC3E}">
        <p14:creationId xmlns:p14="http://schemas.microsoft.com/office/powerpoint/2010/main" val="378309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p:txBody>
          <a:bodyPr/>
          <a:lstStyle/>
          <a:p>
            <a:r>
              <a:rPr lang="zh-CN" altLang="en-US" dirty="0" smtClean="0"/>
              <a:t>根据完全二叉树的特点</a:t>
            </a:r>
            <a:endParaRPr lang="en-US" altLang="zh-CN" dirty="0" smtClean="0"/>
          </a:p>
          <a:p>
            <a:pPr lvl="1"/>
            <a:r>
              <a:rPr lang="zh-CN" altLang="en-US" dirty="0" smtClean="0"/>
              <a:t>最好，最差平均的时间复杂度均为</a:t>
            </a:r>
            <a:r>
              <a:rPr lang="en-US" altLang="zh-CN" dirty="0" smtClean="0"/>
              <a:t>O(</a:t>
            </a:r>
            <a:r>
              <a:rPr lang="en-US" altLang="zh-CN" dirty="0" err="1" smtClean="0"/>
              <a:t>nlogn</a:t>
            </a:r>
            <a:r>
              <a:rPr lang="en-US" altLang="zh-CN" dirty="0" smtClean="0"/>
              <a:t>)</a:t>
            </a:r>
          </a:p>
          <a:p>
            <a:pPr lvl="1"/>
            <a:r>
              <a:rPr lang="zh-CN" altLang="en-US" dirty="0" smtClean="0"/>
              <a:t>空间复杂度为</a:t>
            </a:r>
            <a:r>
              <a:rPr lang="en-US" altLang="zh-CN" dirty="0" smtClean="0"/>
              <a:t>S(1)</a:t>
            </a:r>
          </a:p>
        </p:txBody>
      </p:sp>
    </p:spTree>
    <p:extLst>
      <p:ext uri="{BB962C8B-B14F-4D97-AF65-F5344CB8AC3E}">
        <p14:creationId xmlns:p14="http://schemas.microsoft.com/office/powerpoint/2010/main" val="34005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直接插入排序</a:t>
            </a:r>
            <a:endParaRPr lang="zh-CN" altLang="en-US" dirty="0"/>
          </a:p>
        </p:txBody>
      </p:sp>
      <p:sp>
        <p:nvSpPr>
          <p:cNvPr id="3" name="内容占位符 2"/>
          <p:cNvSpPr>
            <a:spLocks noGrp="1"/>
          </p:cNvSpPr>
          <p:nvPr>
            <p:ph idx="1"/>
          </p:nvPr>
        </p:nvSpPr>
        <p:spPr/>
        <p:txBody>
          <a:bodyPr>
            <a:normAutofit fontScale="92500"/>
          </a:bodyPr>
          <a:lstStyle/>
          <a:p>
            <a:r>
              <a:rPr lang="zh-CN" altLang="en-US" dirty="0"/>
              <a:t>算法的基本思想</a:t>
            </a:r>
            <a:r>
              <a:rPr lang="zh-CN" altLang="en-US" dirty="0" smtClean="0"/>
              <a:t>：</a:t>
            </a:r>
            <a:r>
              <a:rPr lang="en-US" altLang="zh-CN" dirty="0" smtClean="0"/>
              <a:t/>
            </a:r>
            <a:br>
              <a:rPr lang="en-US" altLang="zh-CN" dirty="0" smtClean="0"/>
            </a:br>
            <a:r>
              <a:rPr lang="zh-CN" altLang="en-US" dirty="0" smtClean="0"/>
              <a:t>每次</a:t>
            </a:r>
            <a:r>
              <a:rPr lang="zh-CN" altLang="en-US" dirty="0"/>
              <a:t>将一个 待排序的记录按其关键字的大小插入到一个已经排好序的 有序序列中，直到全部记录排好序为止</a:t>
            </a:r>
            <a:r>
              <a:rPr lang="zh-CN" altLang="en-US" dirty="0" smtClean="0"/>
              <a:t>。</a:t>
            </a:r>
            <a:r>
              <a:rPr lang="en-US" altLang="zh-CN" dirty="0" smtClean="0"/>
              <a:t/>
            </a:r>
            <a:br>
              <a:rPr lang="en-US" altLang="zh-CN" dirty="0" smtClean="0"/>
            </a:br>
            <a:r>
              <a:rPr lang="zh-CN" altLang="en-US" dirty="0" smtClean="0"/>
              <a:t>经过</a:t>
            </a:r>
            <a:r>
              <a:rPr lang="en-US" altLang="zh-CN" dirty="0"/>
              <a:t>i-1</a:t>
            </a:r>
            <a:r>
              <a:rPr lang="zh-CN" altLang="en-US" dirty="0"/>
              <a:t>遍处理后，</a:t>
            </a:r>
            <a:r>
              <a:rPr lang="en-US" altLang="zh-CN" dirty="0"/>
              <a:t>A[1…i-1]</a:t>
            </a:r>
            <a:r>
              <a:rPr lang="zh-CN" altLang="en-US" dirty="0"/>
              <a:t>己排好序。第</a:t>
            </a:r>
            <a:r>
              <a:rPr lang="en-US" altLang="zh-CN" dirty="0" err="1"/>
              <a:t>i</a:t>
            </a:r>
            <a:r>
              <a:rPr lang="zh-CN" altLang="en-US" dirty="0"/>
              <a:t>遍处理仅将</a:t>
            </a:r>
            <a:r>
              <a:rPr lang="en-US" altLang="zh-CN" dirty="0"/>
              <a:t>A[</a:t>
            </a:r>
            <a:r>
              <a:rPr lang="en-US" altLang="zh-CN" dirty="0" err="1"/>
              <a:t>i</a:t>
            </a:r>
            <a:r>
              <a:rPr lang="en-US" altLang="zh-CN" dirty="0"/>
              <a:t>] </a:t>
            </a:r>
            <a:r>
              <a:rPr lang="zh-CN" altLang="en-US" dirty="0"/>
              <a:t>插入</a:t>
            </a:r>
            <a:r>
              <a:rPr lang="en-US" altLang="zh-CN" dirty="0"/>
              <a:t>A[1…i-1,i]</a:t>
            </a:r>
            <a:r>
              <a:rPr lang="zh-CN" altLang="en-US" dirty="0"/>
              <a:t>的适当位置，使得</a:t>
            </a:r>
            <a:r>
              <a:rPr lang="en-US" altLang="zh-CN" dirty="0"/>
              <a:t>A[1…</a:t>
            </a:r>
            <a:r>
              <a:rPr lang="en-US" altLang="zh-CN" dirty="0" err="1"/>
              <a:t>i</a:t>
            </a:r>
            <a:r>
              <a:rPr lang="en-US" altLang="zh-CN" dirty="0"/>
              <a:t>]</a:t>
            </a:r>
            <a:r>
              <a:rPr lang="zh-CN" altLang="en-US" dirty="0"/>
              <a:t>又是排好序的序 列</a:t>
            </a:r>
            <a:r>
              <a:rPr lang="zh-CN" altLang="en-US" dirty="0" smtClean="0"/>
              <a:t>。</a:t>
            </a:r>
            <a:endParaRPr lang="en-US" altLang="zh-CN" dirty="0" smtClean="0"/>
          </a:p>
          <a:p>
            <a:r>
              <a:rPr lang="zh-CN" altLang="en-US" dirty="0" smtClean="0"/>
              <a:t>实现方法：</a:t>
            </a:r>
            <a:endParaRPr lang="en-US" altLang="zh-CN" dirty="0" smtClean="0"/>
          </a:p>
          <a:p>
            <a:pPr lvl="1"/>
            <a:r>
              <a:rPr lang="zh-CN" altLang="en-US" dirty="0" smtClean="0"/>
              <a:t>首先</a:t>
            </a:r>
            <a:r>
              <a:rPr lang="zh-CN" altLang="en-US" dirty="0"/>
              <a:t>比较 </a:t>
            </a:r>
            <a:r>
              <a:rPr lang="en-US" altLang="zh-CN" dirty="0"/>
              <a:t>A[</a:t>
            </a:r>
            <a:r>
              <a:rPr lang="en-US" altLang="zh-CN" dirty="0" err="1"/>
              <a:t>i</a:t>
            </a:r>
            <a:r>
              <a:rPr lang="en-US" altLang="zh-CN" dirty="0"/>
              <a:t>]</a:t>
            </a:r>
            <a:r>
              <a:rPr lang="zh-CN" altLang="en-US" dirty="0"/>
              <a:t>和</a:t>
            </a:r>
            <a:r>
              <a:rPr lang="en-US" altLang="zh-CN" dirty="0"/>
              <a:t>A[i-1]</a:t>
            </a:r>
            <a:r>
              <a:rPr lang="zh-CN" altLang="en-US" dirty="0"/>
              <a:t>的关键字，如果</a:t>
            </a:r>
            <a:r>
              <a:rPr lang="en-US" altLang="zh-CN" dirty="0"/>
              <a:t>A[i-1].</a:t>
            </a:r>
            <a:r>
              <a:rPr lang="en-US" altLang="zh-CN" dirty="0" err="1"/>
              <a:t>key≤A</a:t>
            </a:r>
            <a:r>
              <a:rPr lang="en-US" altLang="zh-CN" dirty="0"/>
              <a:t>[</a:t>
            </a:r>
            <a:r>
              <a:rPr lang="en-US" altLang="zh-CN" dirty="0" err="1"/>
              <a:t>i</a:t>
            </a:r>
            <a:r>
              <a:rPr lang="en-US" altLang="zh-CN" dirty="0"/>
              <a:t>].key</a:t>
            </a:r>
            <a:r>
              <a:rPr lang="zh-CN" altLang="en-US" dirty="0"/>
              <a:t>，由于 </a:t>
            </a:r>
            <a:r>
              <a:rPr lang="en-US" altLang="zh-CN" dirty="0"/>
              <a:t>A[1…</a:t>
            </a:r>
            <a:r>
              <a:rPr lang="en-US" altLang="zh-CN" dirty="0" err="1"/>
              <a:t>i</a:t>
            </a:r>
            <a:r>
              <a:rPr lang="en-US" altLang="zh-CN" dirty="0"/>
              <a:t>]</a:t>
            </a:r>
            <a:r>
              <a:rPr lang="zh-CN" altLang="en-US" dirty="0"/>
              <a:t>已排好序，第</a:t>
            </a:r>
            <a:r>
              <a:rPr lang="en-US" altLang="zh-CN" dirty="0" err="1"/>
              <a:t>i</a:t>
            </a:r>
            <a:r>
              <a:rPr lang="zh-CN" altLang="en-US" dirty="0"/>
              <a:t>遍处理就结束了；否则交换</a:t>
            </a:r>
            <a:r>
              <a:rPr lang="en-US" altLang="zh-CN" dirty="0"/>
              <a:t>A[</a:t>
            </a:r>
            <a:r>
              <a:rPr lang="en-US" altLang="zh-CN" dirty="0" err="1"/>
              <a:t>i</a:t>
            </a:r>
            <a:r>
              <a:rPr lang="en-US" altLang="zh-CN" dirty="0"/>
              <a:t>]</a:t>
            </a:r>
            <a:r>
              <a:rPr lang="zh-CN" altLang="en-US" dirty="0"/>
              <a:t>与 </a:t>
            </a:r>
            <a:r>
              <a:rPr lang="en-US" altLang="zh-CN" dirty="0"/>
              <a:t>A[i-1]</a:t>
            </a:r>
            <a:r>
              <a:rPr lang="zh-CN" altLang="en-US" dirty="0"/>
              <a:t>的位置，继续比较</a:t>
            </a:r>
            <a:r>
              <a:rPr lang="en-US" altLang="zh-CN" dirty="0"/>
              <a:t>A[i-1]</a:t>
            </a:r>
            <a:r>
              <a:rPr lang="zh-CN" altLang="en-US" dirty="0"/>
              <a:t>和</a:t>
            </a:r>
            <a:r>
              <a:rPr lang="en-US" altLang="zh-CN" dirty="0"/>
              <a:t>A[i-2]</a:t>
            </a:r>
            <a:r>
              <a:rPr lang="zh-CN" altLang="en-US" dirty="0"/>
              <a:t>的关键字，直到找 到某一个位置</a:t>
            </a:r>
            <a:r>
              <a:rPr lang="en-US" altLang="zh-CN" dirty="0"/>
              <a:t>j(1≤j≤i-1)</a:t>
            </a:r>
            <a:r>
              <a:rPr lang="zh-CN" altLang="en-US" dirty="0"/>
              <a:t>，使得</a:t>
            </a:r>
            <a:r>
              <a:rPr lang="en-US" altLang="zh-CN" dirty="0"/>
              <a:t>A[j].</a:t>
            </a:r>
            <a:r>
              <a:rPr lang="en-US" altLang="zh-CN" dirty="0" err="1"/>
              <a:t>key≤A</a:t>
            </a:r>
            <a:r>
              <a:rPr lang="en-US" altLang="zh-CN" dirty="0"/>
              <a:t>[j+1].key</a:t>
            </a:r>
            <a:r>
              <a:rPr lang="zh-CN" altLang="en-US" dirty="0"/>
              <a:t>时为 止。</a:t>
            </a:r>
          </a:p>
        </p:txBody>
      </p:sp>
    </p:spTree>
    <p:extLst>
      <p:ext uri="{BB962C8B-B14F-4D97-AF65-F5344CB8AC3E}">
        <p14:creationId xmlns:p14="http://schemas.microsoft.com/office/powerpoint/2010/main" val="53852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10" dirty="0">
                <a:latin typeface="微软雅黑"/>
                <a:cs typeface="微软雅黑"/>
              </a:rPr>
              <a:t>算法的</a:t>
            </a:r>
            <a:r>
              <a:rPr lang="zh-CN" altLang="en-US" spc="10" dirty="0" smtClean="0">
                <a:latin typeface="微软雅黑"/>
                <a:cs typeface="微软雅黑"/>
              </a:rPr>
              <a:t>实现</a:t>
            </a:r>
            <a:endParaRPr lang="zh-CN" altLang="en-US" dirty="0"/>
          </a:p>
        </p:txBody>
      </p:sp>
      <p:sp>
        <p:nvSpPr>
          <p:cNvPr id="4" name="object 9"/>
          <p:cNvSpPr txBox="1"/>
          <p:nvPr/>
        </p:nvSpPr>
        <p:spPr>
          <a:xfrm>
            <a:off x="797650" y="1501503"/>
            <a:ext cx="8056880" cy="4970591"/>
          </a:xfrm>
          <a:prstGeom prst="rect">
            <a:avLst/>
          </a:prstGeom>
        </p:spPr>
        <p:txBody>
          <a:bodyPr vert="horz" wrap="square" lIns="0" tIns="0" rIns="0" bIns="0" rtlCol="0">
            <a:spAutoFit/>
          </a:bodyPr>
          <a:lstStyle/>
          <a:p>
            <a:pPr marL="12700">
              <a:lnSpc>
                <a:spcPct val="100000"/>
              </a:lnSpc>
              <a:spcBef>
                <a:spcPts val="560"/>
              </a:spcBef>
              <a:tabLst>
                <a:tab pos="724535" algn="l"/>
              </a:tabLst>
            </a:pPr>
            <a:r>
              <a:rPr sz="2400" dirty="0" smtClean="0">
                <a:latin typeface="Times New Roman"/>
                <a:cs typeface="Times New Roman"/>
              </a:rPr>
              <a:t>void</a:t>
            </a:r>
            <a:r>
              <a:rPr sz="2400" dirty="0">
                <a:latin typeface="Times New Roman"/>
                <a:cs typeface="Times New Roman"/>
              </a:rPr>
              <a:t>	InsertSort</a:t>
            </a:r>
            <a:r>
              <a:rPr sz="2400" spc="-5" dirty="0">
                <a:latin typeface="Times New Roman"/>
                <a:cs typeface="Times New Roman"/>
              </a:rPr>
              <a:t> </a:t>
            </a:r>
            <a:r>
              <a:rPr sz="2400" dirty="0">
                <a:latin typeface="Times New Roman"/>
                <a:cs typeface="Times New Roman"/>
              </a:rPr>
              <a:t>(int</a:t>
            </a:r>
            <a:r>
              <a:rPr sz="2400" spc="5" dirty="0">
                <a:latin typeface="Times New Roman"/>
                <a:cs typeface="Times New Roman"/>
              </a:rPr>
              <a:t> </a:t>
            </a:r>
            <a:r>
              <a:rPr sz="2400" dirty="0">
                <a:latin typeface="Times New Roman"/>
                <a:cs typeface="Times New Roman"/>
              </a:rPr>
              <a:t>n, LIST A )</a:t>
            </a:r>
          </a:p>
          <a:p>
            <a:pPr marL="12700">
              <a:lnSpc>
                <a:spcPct val="100000"/>
              </a:lnSpc>
              <a:spcBef>
                <a:spcPts val="720"/>
              </a:spcBef>
              <a:tabLst>
                <a:tab pos="360680" algn="l"/>
                <a:tab pos="869315" algn="l"/>
              </a:tabLst>
            </a:pPr>
            <a:r>
              <a:rPr sz="2400" dirty="0">
                <a:latin typeface="Times New Roman"/>
                <a:cs typeface="Times New Roman"/>
              </a:rPr>
              <a:t>{	</a:t>
            </a:r>
            <a:r>
              <a:rPr sz="2400" spc="-5" dirty="0">
                <a:latin typeface="Times New Roman"/>
                <a:cs typeface="Times New Roman"/>
              </a:rPr>
              <a:t>in</a:t>
            </a:r>
            <a:r>
              <a:rPr sz="2400" dirty="0">
                <a:latin typeface="Times New Roman"/>
                <a:cs typeface="Times New Roman"/>
              </a:rPr>
              <a:t>t	</a:t>
            </a:r>
            <a:r>
              <a:rPr sz="2400" spc="-5" dirty="0">
                <a:latin typeface="Times New Roman"/>
                <a:cs typeface="Times New Roman"/>
              </a:rPr>
              <a:t>i</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j</a:t>
            </a:r>
            <a:r>
              <a:rPr sz="2400" spc="-5" dirty="0">
                <a:latin typeface="Times New Roman"/>
                <a:cs typeface="Times New Roman"/>
              </a:rPr>
              <a:t> </a:t>
            </a:r>
            <a:r>
              <a:rPr sz="2400" dirty="0">
                <a:latin typeface="Times New Roman"/>
                <a:cs typeface="Times New Roman"/>
              </a:rPr>
              <a:t>;</a:t>
            </a:r>
          </a:p>
          <a:p>
            <a:pPr marL="317500" marR="4929505">
              <a:lnSpc>
                <a:spcPct val="125000"/>
              </a:lnSpc>
            </a:pPr>
            <a:r>
              <a:rPr sz="2400" dirty="0">
                <a:latin typeface="Times New Roman"/>
                <a:cs typeface="Times New Roman"/>
              </a:rPr>
              <a:t>A[0].key = -</a:t>
            </a:r>
            <a:r>
              <a:rPr sz="2400" spc="-25" dirty="0">
                <a:latin typeface="宋体"/>
                <a:cs typeface="宋体"/>
              </a:rPr>
              <a:t>∞</a:t>
            </a:r>
            <a:r>
              <a:rPr sz="2400" spc="-600" dirty="0">
                <a:latin typeface="宋体"/>
                <a:cs typeface="宋体"/>
              </a:rPr>
              <a:t> </a:t>
            </a:r>
            <a:r>
              <a:rPr sz="2400" spc="-5" dirty="0">
                <a:latin typeface="Times New Roman"/>
                <a:cs typeface="Times New Roman"/>
              </a:rPr>
              <a:t>;//</a:t>
            </a:r>
            <a:r>
              <a:rPr sz="2400" spc="-15" dirty="0">
                <a:latin typeface="宋体"/>
                <a:cs typeface="宋体"/>
              </a:rPr>
              <a:t>哨兵 </a:t>
            </a:r>
            <a:r>
              <a:rPr sz="2400" spc="-5" dirty="0">
                <a:latin typeface="Times New Roman"/>
                <a:cs typeface="Times New Roman"/>
              </a:rPr>
              <a:t>for(i=1</a:t>
            </a:r>
            <a:r>
              <a:rPr sz="2400" dirty="0">
                <a:latin typeface="Times New Roman"/>
                <a:cs typeface="Times New Roman"/>
              </a:rPr>
              <a:t>;</a:t>
            </a:r>
            <a:r>
              <a:rPr sz="2400" spc="-5" dirty="0">
                <a:latin typeface="Times New Roman"/>
                <a:cs typeface="Times New Roman"/>
              </a:rPr>
              <a:t> i&lt;=n</a:t>
            </a:r>
            <a:r>
              <a:rPr sz="2400" dirty="0">
                <a:latin typeface="Times New Roman"/>
                <a:cs typeface="Times New Roman"/>
              </a:rPr>
              <a:t>;</a:t>
            </a:r>
            <a:r>
              <a:rPr sz="2400" spc="-5" dirty="0">
                <a:latin typeface="Times New Roman"/>
                <a:cs typeface="Times New Roman"/>
              </a:rPr>
              <a:t> i++</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a:t>
            </a:r>
          </a:p>
          <a:p>
            <a:pPr marL="622300">
              <a:lnSpc>
                <a:spcPct val="100000"/>
              </a:lnSpc>
              <a:spcBef>
                <a:spcPts val="720"/>
              </a:spcBef>
            </a:pPr>
            <a:r>
              <a:rPr sz="2400" spc="-5" dirty="0">
                <a:latin typeface="Times New Roman"/>
                <a:cs typeface="Times New Roman"/>
              </a:rPr>
              <a:t>j=i;</a:t>
            </a:r>
            <a:endParaRPr sz="2400" dirty="0">
              <a:latin typeface="Times New Roman"/>
              <a:cs typeface="Times New Roman"/>
            </a:endParaRPr>
          </a:p>
          <a:p>
            <a:pPr marL="927100" marR="5080" indent="-304800">
              <a:lnSpc>
                <a:spcPct val="125000"/>
              </a:lnSpc>
            </a:pPr>
            <a:r>
              <a:rPr sz="2400" dirty="0">
                <a:latin typeface="Times New Roman"/>
                <a:cs typeface="Times New Roman"/>
              </a:rPr>
              <a:t>while(A[j].key&lt;A[j-1].key) { /</a:t>
            </a:r>
            <a:r>
              <a:rPr sz="2400" spc="-5" dirty="0">
                <a:latin typeface="Times New Roman"/>
                <a:cs typeface="Times New Roman"/>
              </a:rPr>
              <a:t>/</a:t>
            </a:r>
            <a:r>
              <a:rPr sz="2400" spc="-15" dirty="0">
                <a:latin typeface="宋体"/>
                <a:cs typeface="宋体"/>
              </a:rPr>
              <a:t>不必检查当前位置是否为</a:t>
            </a:r>
            <a:r>
              <a:rPr sz="2400" dirty="0">
                <a:latin typeface="Arial"/>
                <a:cs typeface="Arial"/>
              </a:rPr>
              <a:t>1 </a:t>
            </a:r>
            <a:r>
              <a:rPr sz="2400" dirty="0">
                <a:latin typeface="Times New Roman"/>
                <a:cs typeface="Times New Roman"/>
              </a:rPr>
              <a:t>swap(A[j],A[j-1]) ;</a:t>
            </a:r>
          </a:p>
          <a:p>
            <a:pPr marL="927100">
              <a:lnSpc>
                <a:spcPct val="100000"/>
              </a:lnSpc>
              <a:spcBef>
                <a:spcPts val="720"/>
              </a:spcBef>
            </a:pPr>
            <a:r>
              <a:rPr sz="2400" spc="-5" dirty="0">
                <a:latin typeface="Times New Roman"/>
                <a:cs typeface="Times New Roman"/>
              </a:rPr>
              <a:t>j=j-1;</a:t>
            </a:r>
            <a:endParaRPr sz="2400" dirty="0">
              <a:latin typeface="Times New Roman"/>
              <a:cs typeface="Times New Roman"/>
            </a:endParaRPr>
          </a:p>
          <a:p>
            <a:pPr marL="622300">
              <a:lnSpc>
                <a:spcPct val="100000"/>
              </a:lnSpc>
              <a:spcBef>
                <a:spcPts val="720"/>
              </a:spcBef>
            </a:pPr>
            <a:r>
              <a:rPr sz="2400" dirty="0">
                <a:latin typeface="Times New Roman"/>
                <a:cs typeface="Times New Roman"/>
              </a:rPr>
              <a:t>}</a:t>
            </a:r>
          </a:p>
          <a:p>
            <a:pPr marL="317500">
              <a:lnSpc>
                <a:spcPct val="100000"/>
              </a:lnSpc>
              <a:spcBef>
                <a:spcPts val="720"/>
              </a:spcBef>
            </a:pPr>
            <a:r>
              <a:rPr sz="2400" dirty="0">
                <a:latin typeface="Times New Roman"/>
                <a:cs typeface="Times New Roman"/>
              </a:rPr>
              <a:t>}</a:t>
            </a:r>
          </a:p>
          <a:p>
            <a:pPr marL="12700">
              <a:lnSpc>
                <a:spcPct val="100000"/>
              </a:lnSpc>
              <a:spcBef>
                <a:spcPts val="720"/>
              </a:spcBef>
            </a:pPr>
            <a:r>
              <a:rPr sz="2400" dirty="0">
                <a:latin typeface="Times New Roman"/>
                <a:cs typeface="Times New Roman"/>
              </a:rPr>
              <a:t>}</a:t>
            </a:r>
          </a:p>
        </p:txBody>
      </p:sp>
    </p:spTree>
    <p:extLst>
      <p:ext uri="{BB962C8B-B14F-4D97-AF65-F5344CB8AC3E}">
        <p14:creationId xmlns:p14="http://schemas.microsoft.com/office/powerpoint/2010/main" val="63608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直接插入排序</a:t>
            </a:r>
            <a:endParaRPr lang="zh-CN" altLang="en-US" dirty="0"/>
          </a:p>
        </p:txBody>
      </p:sp>
      <p:sp>
        <p:nvSpPr>
          <p:cNvPr id="4" name="object 17"/>
          <p:cNvSpPr txBox="1"/>
          <p:nvPr/>
        </p:nvSpPr>
        <p:spPr>
          <a:xfrm>
            <a:off x="628650" y="1377304"/>
            <a:ext cx="3619500" cy="2072362"/>
          </a:xfrm>
          <a:prstGeom prst="rect">
            <a:avLst/>
          </a:prstGeom>
        </p:spPr>
        <p:txBody>
          <a:bodyPr vert="horz" wrap="square" lIns="0" tIns="0" rIns="0" bIns="0" rtlCol="0">
            <a:spAutoFit/>
          </a:bodyPr>
          <a:lstStyle/>
          <a:p>
            <a:pPr marL="469265" marR="78105" indent="-457200">
              <a:lnSpc>
                <a:spcPct val="109800"/>
              </a:lnSpc>
            </a:pPr>
            <a:r>
              <a:rPr sz="2000" spc="10" dirty="0" smtClean="0">
                <a:latin typeface="微软雅黑"/>
                <a:cs typeface="微软雅黑"/>
              </a:rPr>
              <a:t> </a:t>
            </a:r>
            <a:endParaRPr lang="en-US" sz="2000" spc="10" dirty="0" smtClean="0">
              <a:latin typeface="微软雅黑"/>
              <a:cs typeface="微软雅黑"/>
            </a:endParaRPr>
          </a:p>
          <a:p>
            <a:pPr marL="469265" marR="78105" indent="-457200">
              <a:lnSpc>
                <a:spcPct val="109800"/>
              </a:lnSpc>
            </a:pPr>
            <a:r>
              <a:rPr lang="en-US" sz="2000" spc="10" dirty="0" smtClean="0">
                <a:latin typeface="微软雅黑"/>
                <a:cs typeface="微软雅黑"/>
              </a:rPr>
              <a:t>     </a:t>
            </a:r>
            <a:r>
              <a:rPr sz="2000" spc="10" dirty="0" err="1" smtClean="0">
                <a:latin typeface="微软雅黑"/>
                <a:cs typeface="微软雅黑"/>
              </a:rPr>
              <a:t>最好情况下（正序</a:t>
            </a:r>
            <a:r>
              <a:rPr sz="2000" spc="10" dirty="0" smtClean="0">
                <a:latin typeface="微软雅黑"/>
                <a:cs typeface="微软雅黑"/>
              </a:rPr>
              <a:t>）：</a:t>
            </a:r>
            <a:endParaRPr sz="2000" dirty="0" smtClean="0">
              <a:latin typeface="微软雅黑"/>
              <a:cs typeface="微软雅黑"/>
            </a:endParaRPr>
          </a:p>
          <a:p>
            <a:pPr marL="869315">
              <a:lnSpc>
                <a:spcPct val="100000"/>
              </a:lnSpc>
              <a:spcBef>
                <a:spcPts val="125"/>
              </a:spcBef>
            </a:pPr>
            <a:r>
              <a:rPr sz="2000" spc="10" dirty="0" smtClean="0">
                <a:latin typeface="微软雅黑"/>
                <a:cs typeface="微软雅黑"/>
              </a:rPr>
              <a:t>比较次数</a:t>
            </a:r>
            <a:r>
              <a:rPr sz="2000" spc="10" dirty="0">
                <a:latin typeface="微软雅黑"/>
                <a:cs typeface="微软雅黑"/>
              </a:rPr>
              <a:t>：</a:t>
            </a:r>
            <a:r>
              <a:rPr sz="2000" i="1" spc="-5" dirty="0">
                <a:latin typeface="Times New Roman"/>
                <a:cs typeface="Times New Roman"/>
              </a:rPr>
              <a:t>n</a:t>
            </a:r>
            <a:r>
              <a:rPr sz="2000" spc="-5" dirty="0">
                <a:latin typeface="Times New Roman"/>
                <a:cs typeface="Times New Roman"/>
              </a:rPr>
              <a:t>-1</a:t>
            </a:r>
            <a:endParaRPr sz="2000" dirty="0">
              <a:latin typeface="Times New Roman"/>
              <a:cs typeface="Times New Roman"/>
            </a:endParaRPr>
          </a:p>
          <a:p>
            <a:pPr marL="869315" marR="5080">
              <a:lnSpc>
                <a:spcPct val="109800"/>
              </a:lnSpc>
            </a:pPr>
            <a:r>
              <a:rPr sz="2000" spc="10" dirty="0">
                <a:latin typeface="微软雅黑"/>
                <a:cs typeface="微软雅黑"/>
              </a:rPr>
              <a:t>移动次数</a:t>
            </a:r>
            <a:r>
              <a:rPr sz="2000" dirty="0">
                <a:latin typeface="微软雅黑"/>
                <a:cs typeface="微软雅黑"/>
              </a:rPr>
              <a:t>：</a:t>
            </a:r>
            <a:r>
              <a:rPr sz="2000" dirty="0">
                <a:latin typeface="Times New Roman"/>
                <a:cs typeface="Times New Roman"/>
              </a:rPr>
              <a:t>2(</a:t>
            </a:r>
            <a:r>
              <a:rPr sz="2000" i="1" dirty="0">
                <a:latin typeface="Times New Roman"/>
                <a:cs typeface="Times New Roman"/>
              </a:rPr>
              <a:t>n</a:t>
            </a:r>
            <a:r>
              <a:rPr sz="2000" spc="-5" dirty="0">
                <a:latin typeface="Times New Roman"/>
                <a:cs typeface="Times New Roman"/>
              </a:rPr>
              <a:t>-1) </a:t>
            </a:r>
            <a:r>
              <a:rPr lang="en-US" sz="2000" spc="-5" dirty="0" smtClean="0">
                <a:latin typeface="Times New Roman"/>
                <a:cs typeface="Times New Roman"/>
              </a:rPr>
              <a:t/>
            </a:r>
            <a:br>
              <a:rPr lang="en-US" sz="2000" spc="-5" dirty="0" smtClean="0">
                <a:latin typeface="Times New Roman"/>
                <a:cs typeface="Times New Roman"/>
              </a:rPr>
            </a:br>
            <a:r>
              <a:rPr sz="2000" spc="10" dirty="0" err="1" smtClean="0">
                <a:latin typeface="微软雅黑"/>
                <a:cs typeface="微软雅黑"/>
              </a:rPr>
              <a:t>时间复杂度为</a:t>
            </a:r>
            <a:r>
              <a:rPr sz="2000" i="1" dirty="0" err="1">
                <a:latin typeface="Times New Roman"/>
                <a:cs typeface="Times New Roman"/>
              </a:rPr>
              <a:t>O</a:t>
            </a:r>
            <a:r>
              <a:rPr sz="2000" spc="5" dirty="0">
                <a:latin typeface="Times New Roman"/>
                <a:cs typeface="Times New Roman"/>
              </a:rPr>
              <a:t>(</a:t>
            </a:r>
            <a:r>
              <a:rPr sz="2000" i="1" spc="-5" dirty="0">
                <a:latin typeface="Times New Roman"/>
                <a:cs typeface="Times New Roman"/>
              </a:rPr>
              <a:t>n</a:t>
            </a:r>
            <a:r>
              <a:rPr sz="2000" dirty="0">
                <a:latin typeface="Times New Roman"/>
                <a:cs typeface="Times New Roman"/>
              </a:rPr>
              <a:t>)</a:t>
            </a:r>
            <a:r>
              <a:rPr sz="2000" dirty="0">
                <a:latin typeface="微软雅黑"/>
                <a:cs typeface="微软雅黑"/>
              </a:rPr>
              <a:t>。</a:t>
            </a:r>
          </a:p>
          <a:p>
            <a:pPr marL="469265">
              <a:lnSpc>
                <a:spcPts val="2735"/>
              </a:lnSpc>
              <a:spcBef>
                <a:spcPts val="445"/>
              </a:spcBef>
            </a:pPr>
            <a:r>
              <a:rPr sz="2000" spc="10" dirty="0">
                <a:latin typeface="微软雅黑"/>
                <a:cs typeface="微软雅黑"/>
              </a:rPr>
              <a:t>最坏情况下（反序）：</a:t>
            </a:r>
            <a:endParaRPr sz="2000" dirty="0">
              <a:latin typeface="微软雅黑"/>
              <a:cs typeface="微软雅黑"/>
            </a:endParaRPr>
          </a:p>
        </p:txBody>
      </p:sp>
      <p:sp>
        <p:nvSpPr>
          <p:cNvPr id="5" name="object 22"/>
          <p:cNvSpPr txBox="1"/>
          <p:nvPr/>
        </p:nvSpPr>
        <p:spPr>
          <a:xfrm>
            <a:off x="1692407" y="3460215"/>
            <a:ext cx="1557020" cy="1015663"/>
          </a:xfrm>
          <a:prstGeom prst="rect">
            <a:avLst/>
          </a:prstGeom>
        </p:spPr>
        <p:txBody>
          <a:bodyPr vert="horz" wrap="square" lIns="0" tIns="0" rIns="0" bIns="0" rtlCol="0">
            <a:spAutoFit/>
          </a:bodyPr>
          <a:lstStyle/>
          <a:p>
            <a:pPr marL="12700" marR="5080">
              <a:lnSpc>
                <a:spcPct val="109800"/>
              </a:lnSpc>
            </a:pPr>
            <a:r>
              <a:rPr sz="2000" spc="10" dirty="0" err="1">
                <a:latin typeface="微软雅黑"/>
                <a:cs typeface="微软雅黑"/>
              </a:rPr>
              <a:t>比较次数</a:t>
            </a:r>
            <a:r>
              <a:rPr sz="2000" spc="10" dirty="0" smtClean="0">
                <a:latin typeface="微软雅黑"/>
                <a:cs typeface="微软雅黑"/>
              </a:rPr>
              <a:t>：</a:t>
            </a:r>
            <a:endParaRPr lang="en-US" sz="2000" spc="10" dirty="0" smtClean="0">
              <a:latin typeface="微软雅黑"/>
              <a:cs typeface="微软雅黑"/>
            </a:endParaRPr>
          </a:p>
          <a:p>
            <a:pPr marL="12700" marR="5080">
              <a:lnSpc>
                <a:spcPct val="109800"/>
              </a:lnSpc>
            </a:pPr>
            <a:endParaRPr lang="en-US" sz="2000" spc="10" dirty="0" smtClean="0">
              <a:latin typeface="微软雅黑"/>
              <a:cs typeface="微软雅黑"/>
            </a:endParaRPr>
          </a:p>
          <a:p>
            <a:pPr marL="12700" marR="5080">
              <a:lnSpc>
                <a:spcPct val="109800"/>
              </a:lnSpc>
            </a:pPr>
            <a:r>
              <a:rPr sz="2000" spc="10" dirty="0" err="1" smtClean="0">
                <a:latin typeface="微软雅黑"/>
                <a:cs typeface="微软雅黑"/>
              </a:rPr>
              <a:t>移动次数</a:t>
            </a:r>
            <a:r>
              <a:rPr sz="2000" spc="10" dirty="0">
                <a:latin typeface="微软雅黑"/>
                <a:cs typeface="微软雅黑"/>
              </a:rPr>
              <a:t>：</a:t>
            </a:r>
            <a:endParaRPr sz="2000" dirty="0">
              <a:latin typeface="微软雅黑"/>
              <a:cs typeface="微软雅黑"/>
            </a:endParaRPr>
          </a:p>
        </p:txBody>
      </p:sp>
      <p:sp>
        <p:nvSpPr>
          <p:cNvPr id="7" name="object 33"/>
          <p:cNvSpPr txBox="1"/>
          <p:nvPr/>
        </p:nvSpPr>
        <p:spPr>
          <a:xfrm>
            <a:off x="1373515" y="4489682"/>
            <a:ext cx="3140075" cy="307777"/>
          </a:xfrm>
          <a:prstGeom prst="rect">
            <a:avLst/>
          </a:prstGeom>
        </p:spPr>
        <p:txBody>
          <a:bodyPr vert="horz" wrap="square" lIns="0" tIns="0" rIns="0" bIns="0" rtlCol="0">
            <a:spAutoFit/>
          </a:bodyPr>
          <a:lstStyle/>
          <a:p>
            <a:pPr marL="12700">
              <a:lnSpc>
                <a:spcPct val="100000"/>
              </a:lnSpc>
            </a:pPr>
            <a:r>
              <a:rPr sz="2000" spc="10" dirty="0">
                <a:latin typeface="微软雅黑"/>
                <a:cs typeface="微软雅黑"/>
              </a:rPr>
              <a:t>时间复杂度为</a:t>
            </a:r>
            <a:r>
              <a:rPr sz="2000" i="1" dirty="0">
                <a:latin typeface="Times New Roman"/>
                <a:cs typeface="Times New Roman"/>
              </a:rPr>
              <a:t>O</a:t>
            </a:r>
            <a:r>
              <a:rPr sz="2000" spc="5" dirty="0">
                <a:latin typeface="Times New Roman"/>
                <a:cs typeface="Times New Roman"/>
              </a:rPr>
              <a:t>(</a:t>
            </a:r>
            <a:r>
              <a:rPr sz="2000" i="1" spc="-5" dirty="0">
                <a:latin typeface="Times New Roman"/>
                <a:cs typeface="Times New Roman"/>
              </a:rPr>
              <a:t>n</a:t>
            </a:r>
            <a:r>
              <a:rPr sz="2000" i="1" baseline="24305" dirty="0">
                <a:latin typeface="Times New Roman"/>
                <a:cs typeface="Times New Roman"/>
              </a:rPr>
              <a:t>2</a:t>
            </a:r>
            <a:r>
              <a:rPr sz="2000" dirty="0">
                <a:latin typeface="Times New Roman"/>
                <a:cs typeface="Times New Roman"/>
              </a:rPr>
              <a:t>)</a:t>
            </a:r>
            <a:r>
              <a:rPr sz="2000" spc="-520" dirty="0">
                <a:latin typeface="微软雅黑"/>
                <a:cs typeface="微软雅黑"/>
              </a:rPr>
              <a:t>。</a:t>
            </a:r>
            <a:r>
              <a:rPr sz="2800" i="1" spc="-22" baseline="25000" dirty="0">
                <a:latin typeface="Times New Roman"/>
                <a:cs typeface="Times New Roman"/>
              </a:rPr>
              <a:t>i=2</a:t>
            </a:r>
            <a:endParaRPr sz="2800" baseline="25000" dirty="0">
              <a:latin typeface="Times New Roman"/>
              <a:cs typeface="Times New Roman"/>
            </a:endParaRPr>
          </a:p>
        </p:txBody>
      </p:sp>
      <p:sp>
        <p:nvSpPr>
          <p:cNvPr id="8" name="object 34"/>
          <p:cNvSpPr txBox="1"/>
          <p:nvPr/>
        </p:nvSpPr>
        <p:spPr>
          <a:xfrm>
            <a:off x="1162884" y="5004240"/>
            <a:ext cx="3673475" cy="307777"/>
          </a:xfrm>
          <a:prstGeom prst="rect">
            <a:avLst/>
          </a:prstGeom>
        </p:spPr>
        <p:txBody>
          <a:bodyPr vert="horz" wrap="square" lIns="0" tIns="0" rIns="0" bIns="0" rtlCol="0">
            <a:spAutoFit/>
          </a:bodyPr>
          <a:lstStyle/>
          <a:p>
            <a:pPr marL="12700">
              <a:lnSpc>
                <a:spcPct val="100000"/>
              </a:lnSpc>
              <a:tabLst>
                <a:tab pos="3519170" algn="l"/>
              </a:tabLst>
            </a:pPr>
            <a:r>
              <a:rPr sz="2000" spc="10" dirty="0">
                <a:latin typeface="微软雅黑"/>
                <a:cs typeface="微软雅黑"/>
              </a:rPr>
              <a:t>平均情况下（随机排列</a:t>
            </a:r>
            <a:r>
              <a:rPr sz="2000" dirty="0">
                <a:latin typeface="微软雅黑"/>
                <a:cs typeface="微软雅黑"/>
              </a:rPr>
              <a:t>）	</a:t>
            </a:r>
            <a:r>
              <a:rPr sz="2800" i="1" spc="-22" baseline="-16666" dirty="0">
                <a:latin typeface="Times New Roman"/>
                <a:cs typeface="Times New Roman"/>
              </a:rPr>
              <a:t>n</a:t>
            </a:r>
            <a:endParaRPr sz="2800" baseline="-16666">
              <a:latin typeface="Times New Roman"/>
              <a:cs typeface="Times New Roman"/>
            </a:endParaRPr>
          </a:p>
        </p:txBody>
      </p:sp>
      <p:sp>
        <p:nvSpPr>
          <p:cNvPr id="9" name="object 35"/>
          <p:cNvSpPr txBox="1"/>
          <p:nvPr/>
        </p:nvSpPr>
        <p:spPr>
          <a:xfrm>
            <a:off x="1562934" y="5405814"/>
            <a:ext cx="1557020" cy="677108"/>
          </a:xfrm>
          <a:prstGeom prst="rect">
            <a:avLst/>
          </a:prstGeom>
        </p:spPr>
        <p:txBody>
          <a:bodyPr vert="horz" wrap="square" lIns="0" tIns="0" rIns="0" bIns="0" rtlCol="0">
            <a:spAutoFit/>
          </a:bodyPr>
          <a:lstStyle/>
          <a:p>
            <a:pPr marL="12700" marR="5080">
              <a:lnSpc>
                <a:spcPct val="109800"/>
              </a:lnSpc>
            </a:pPr>
            <a:r>
              <a:rPr sz="2000" spc="10" dirty="0">
                <a:latin typeface="微软雅黑"/>
                <a:cs typeface="微软雅黑"/>
              </a:rPr>
              <a:t>比较次数： 移动次数：</a:t>
            </a:r>
            <a:endParaRPr sz="2000">
              <a:latin typeface="微软雅黑"/>
              <a:cs typeface="微软雅黑"/>
            </a:endParaRPr>
          </a:p>
        </p:txBody>
      </p:sp>
      <p:sp>
        <p:nvSpPr>
          <p:cNvPr id="10" name="object 36"/>
          <p:cNvSpPr txBox="1"/>
          <p:nvPr/>
        </p:nvSpPr>
        <p:spPr>
          <a:xfrm>
            <a:off x="1533612" y="6217643"/>
            <a:ext cx="3345179" cy="307777"/>
          </a:xfrm>
          <a:prstGeom prst="rect">
            <a:avLst/>
          </a:prstGeom>
        </p:spPr>
        <p:txBody>
          <a:bodyPr vert="horz" wrap="square" lIns="0" tIns="0" rIns="0" bIns="0" rtlCol="0">
            <a:spAutoFit/>
          </a:bodyPr>
          <a:lstStyle/>
          <a:p>
            <a:pPr marL="12700">
              <a:lnSpc>
                <a:spcPct val="100000"/>
              </a:lnSpc>
              <a:tabLst>
                <a:tab pos="2990215" algn="l"/>
              </a:tabLst>
            </a:pPr>
            <a:r>
              <a:rPr sz="2000" spc="10" dirty="0">
                <a:latin typeface="微软雅黑"/>
                <a:cs typeface="微软雅黑"/>
              </a:rPr>
              <a:t>时间复杂度为</a:t>
            </a:r>
            <a:r>
              <a:rPr sz="2000" i="1" dirty="0">
                <a:latin typeface="Times New Roman"/>
                <a:cs typeface="Times New Roman"/>
              </a:rPr>
              <a:t>O</a:t>
            </a:r>
            <a:r>
              <a:rPr sz="2000" spc="5" dirty="0">
                <a:latin typeface="Times New Roman"/>
                <a:cs typeface="Times New Roman"/>
              </a:rPr>
              <a:t>(</a:t>
            </a:r>
            <a:r>
              <a:rPr sz="2000" i="1" spc="-5" dirty="0">
                <a:latin typeface="Times New Roman"/>
                <a:cs typeface="Times New Roman"/>
              </a:rPr>
              <a:t>n</a:t>
            </a:r>
            <a:r>
              <a:rPr sz="2000" i="1" baseline="24305" dirty="0">
                <a:latin typeface="Times New Roman"/>
                <a:cs typeface="Times New Roman"/>
              </a:rPr>
              <a:t>2</a:t>
            </a:r>
            <a:r>
              <a:rPr sz="2000" dirty="0">
                <a:latin typeface="Times New Roman"/>
                <a:cs typeface="Times New Roman"/>
              </a:rPr>
              <a:t>)</a:t>
            </a:r>
            <a:r>
              <a:rPr sz="2000" dirty="0">
                <a:latin typeface="微软雅黑"/>
                <a:cs typeface="微软雅黑"/>
              </a:rPr>
              <a:t>。	</a:t>
            </a:r>
            <a:r>
              <a:rPr sz="2800" i="1" spc="-22" baseline="19444" dirty="0">
                <a:latin typeface="Times New Roman"/>
                <a:cs typeface="Times New Roman"/>
              </a:rPr>
              <a:t>i=2</a:t>
            </a:r>
            <a:endParaRPr sz="2800" baseline="19444" dirty="0">
              <a:latin typeface="Times New Roman"/>
              <a:cs typeface="Times New Roman"/>
            </a:endParaRPr>
          </a:p>
        </p:txBody>
      </p:sp>
      <p:grpSp>
        <p:nvGrpSpPr>
          <p:cNvPr id="26" name="组合 25"/>
          <p:cNvGrpSpPr/>
          <p:nvPr/>
        </p:nvGrpSpPr>
        <p:grpSpPr>
          <a:xfrm>
            <a:off x="3703244" y="3335033"/>
            <a:ext cx="2679608" cy="1274150"/>
            <a:chOff x="3883531" y="3433558"/>
            <a:chExt cx="2679608" cy="1274150"/>
          </a:xfrm>
        </p:grpSpPr>
        <p:sp>
          <p:nvSpPr>
            <p:cNvPr id="6" name="object 32"/>
            <p:cNvSpPr/>
            <p:nvPr/>
          </p:nvSpPr>
          <p:spPr>
            <a:xfrm>
              <a:off x="4610114" y="3847036"/>
              <a:ext cx="1440180" cy="1905"/>
            </a:xfrm>
            <a:custGeom>
              <a:avLst/>
              <a:gdLst/>
              <a:ahLst/>
              <a:cxnLst/>
              <a:rect l="l" t="t" r="r" b="b"/>
              <a:pathLst>
                <a:path w="1440179" h="1904">
                  <a:moveTo>
                    <a:pt x="0" y="0"/>
                  </a:moveTo>
                  <a:lnTo>
                    <a:pt x="1440180" y="1523"/>
                  </a:lnTo>
                </a:path>
              </a:pathLst>
            </a:custGeom>
            <a:ln w="14350">
              <a:solidFill>
                <a:srgbClr val="000000"/>
              </a:solidFill>
            </a:ln>
          </p:spPr>
          <p:txBody>
            <a:bodyPr wrap="square" lIns="0" tIns="0" rIns="0" bIns="0" rtlCol="0"/>
            <a:lstStyle/>
            <a:p>
              <a:endParaRPr sz="1600"/>
            </a:p>
          </p:txBody>
        </p:sp>
        <p:sp>
          <p:nvSpPr>
            <p:cNvPr id="11" name="object 37"/>
            <p:cNvSpPr txBox="1"/>
            <p:nvPr/>
          </p:nvSpPr>
          <p:spPr>
            <a:xfrm>
              <a:off x="4664616" y="3498860"/>
              <a:ext cx="1376045" cy="320601"/>
            </a:xfrm>
            <a:prstGeom prst="rect">
              <a:avLst/>
            </a:prstGeom>
          </p:spPr>
          <p:txBody>
            <a:bodyPr vert="horz" wrap="square" lIns="0" tIns="0" rIns="0" bIns="0" rtlCol="0">
              <a:spAutoFit/>
            </a:bodyPr>
            <a:lstStyle/>
            <a:p>
              <a:pPr marL="612140" marR="5080" indent="-600075">
                <a:lnSpc>
                  <a:spcPts val="2470"/>
                </a:lnSpc>
              </a:pPr>
              <a:r>
                <a:rPr sz="2000" spc="-180" dirty="0">
                  <a:latin typeface="Times New Roman"/>
                  <a:cs typeface="Times New Roman"/>
                </a:rPr>
                <a:t>(</a:t>
              </a:r>
              <a:r>
                <a:rPr sz="2000" i="1" dirty="0">
                  <a:latin typeface="Times New Roman"/>
                  <a:cs typeface="Times New Roman"/>
                </a:rPr>
                <a:t>n</a:t>
              </a:r>
              <a:r>
                <a:rPr sz="2000" i="1" spc="-215" dirty="0">
                  <a:latin typeface="Times New Roman"/>
                  <a:cs typeface="Times New Roman"/>
                </a:rPr>
                <a:t> </a:t>
              </a:r>
              <a:r>
                <a:rPr sz="2000" spc="60" dirty="0">
                  <a:latin typeface="Symbol"/>
                  <a:cs typeface="Symbol"/>
                </a:rPr>
                <a:t></a:t>
              </a:r>
              <a:r>
                <a:rPr sz="2000" spc="-204" dirty="0">
                  <a:latin typeface="Times New Roman"/>
                  <a:cs typeface="Times New Roman"/>
                </a:rPr>
                <a:t>2</a:t>
              </a:r>
              <a:r>
                <a:rPr sz="2000" spc="-5" dirty="0">
                  <a:latin typeface="Times New Roman"/>
                  <a:cs typeface="Times New Roman"/>
                </a:rPr>
                <a:t>)</a:t>
              </a:r>
              <a:r>
                <a:rPr sz="2000" spc="-235" dirty="0">
                  <a:latin typeface="Times New Roman"/>
                  <a:cs typeface="Times New Roman"/>
                </a:rPr>
                <a:t>(</a:t>
              </a:r>
              <a:r>
                <a:rPr sz="2000" i="1" dirty="0">
                  <a:latin typeface="Times New Roman"/>
                  <a:cs typeface="Times New Roman"/>
                </a:rPr>
                <a:t>n</a:t>
              </a:r>
              <a:r>
                <a:rPr sz="2000" i="1" spc="-310" dirty="0">
                  <a:latin typeface="Times New Roman"/>
                  <a:cs typeface="Times New Roman"/>
                </a:rPr>
                <a:t> </a:t>
              </a:r>
              <a:r>
                <a:rPr sz="3200" spc="-165" baseline="-2314" dirty="0">
                  <a:latin typeface="Symbol"/>
                  <a:cs typeface="Symbol"/>
                </a:rPr>
                <a:t></a:t>
              </a:r>
              <a:r>
                <a:rPr sz="2000" spc="-290" dirty="0">
                  <a:latin typeface="Times New Roman"/>
                  <a:cs typeface="Times New Roman"/>
                </a:rPr>
                <a:t>1</a:t>
              </a:r>
              <a:r>
                <a:rPr sz="2000" dirty="0" smtClean="0">
                  <a:latin typeface="Times New Roman"/>
                  <a:cs typeface="Times New Roman"/>
                </a:rPr>
                <a:t>)</a:t>
              </a:r>
              <a:endParaRPr sz="2000" dirty="0">
                <a:latin typeface="Times New Roman"/>
                <a:cs typeface="Times New Roman"/>
              </a:endParaRPr>
            </a:p>
          </p:txBody>
        </p:sp>
        <p:sp>
          <p:nvSpPr>
            <p:cNvPr id="12" name="object 38"/>
            <p:cNvSpPr txBox="1"/>
            <p:nvPr/>
          </p:nvSpPr>
          <p:spPr>
            <a:xfrm>
              <a:off x="3926390" y="3625648"/>
              <a:ext cx="641350" cy="328295"/>
            </a:xfrm>
            <a:prstGeom prst="rect">
              <a:avLst/>
            </a:prstGeom>
          </p:spPr>
          <p:txBody>
            <a:bodyPr vert="horz" wrap="square" lIns="0" tIns="0" rIns="0" bIns="0" rtlCol="0">
              <a:spAutoFit/>
            </a:bodyPr>
            <a:lstStyle/>
            <a:p>
              <a:pPr marL="12700">
                <a:lnSpc>
                  <a:spcPct val="100000"/>
                </a:lnSpc>
              </a:pPr>
              <a:r>
                <a:rPr sz="2000" dirty="0">
                  <a:latin typeface="Symbol"/>
                  <a:cs typeface="Symbol"/>
                </a:rPr>
                <a:t></a:t>
              </a:r>
              <a:r>
                <a:rPr sz="2000" spc="40" dirty="0">
                  <a:latin typeface="Times New Roman"/>
                  <a:cs typeface="Times New Roman"/>
                </a:rPr>
                <a:t> </a:t>
              </a:r>
              <a:r>
                <a:rPr sz="3200" i="1" baseline="2314" dirty="0">
                  <a:latin typeface="Times New Roman"/>
                  <a:cs typeface="Times New Roman"/>
                </a:rPr>
                <a:t>i</a:t>
              </a:r>
              <a:r>
                <a:rPr sz="3200" i="1" spc="-142" baseline="2314" dirty="0">
                  <a:latin typeface="Times New Roman"/>
                  <a:cs typeface="Times New Roman"/>
                </a:rPr>
                <a:t> </a:t>
              </a:r>
              <a:r>
                <a:rPr sz="2000" dirty="0">
                  <a:latin typeface="Symbol"/>
                  <a:cs typeface="Symbol"/>
                </a:rPr>
                <a:t></a:t>
              </a:r>
            </a:p>
          </p:txBody>
        </p:sp>
        <p:sp>
          <p:nvSpPr>
            <p:cNvPr id="13" name="object 39"/>
            <p:cNvSpPr txBox="1"/>
            <p:nvPr/>
          </p:nvSpPr>
          <p:spPr>
            <a:xfrm>
              <a:off x="4000762" y="3433558"/>
              <a:ext cx="16700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n</a:t>
              </a:r>
              <a:endParaRPr>
                <a:latin typeface="Times New Roman"/>
                <a:cs typeface="Times New Roman"/>
              </a:endParaRPr>
            </a:p>
          </p:txBody>
        </p:sp>
        <p:sp>
          <p:nvSpPr>
            <p:cNvPr id="14" name="object 40"/>
            <p:cNvSpPr txBox="1"/>
            <p:nvPr/>
          </p:nvSpPr>
          <p:spPr>
            <a:xfrm>
              <a:off x="3883531" y="3864926"/>
              <a:ext cx="36766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i=2</a:t>
              </a:r>
              <a:endParaRPr dirty="0">
                <a:latin typeface="Times New Roman"/>
                <a:cs typeface="Times New Roman"/>
              </a:endParaRPr>
            </a:p>
          </p:txBody>
        </p:sp>
        <p:sp>
          <p:nvSpPr>
            <p:cNvPr id="15" name="object 41"/>
            <p:cNvSpPr txBox="1"/>
            <p:nvPr/>
          </p:nvSpPr>
          <p:spPr>
            <a:xfrm>
              <a:off x="3989343" y="4018950"/>
              <a:ext cx="16700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n</a:t>
              </a:r>
              <a:endParaRPr>
                <a:latin typeface="Times New Roman"/>
                <a:cs typeface="Times New Roman"/>
              </a:endParaRPr>
            </a:p>
          </p:txBody>
        </p:sp>
        <p:sp>
          <p:nvSpPr>
            <p:cNvPr id="16" name="object 42"/>
            <p:cNvSpPr txBox="1"/>
            <p:nvPr/>
          </p:nvSpPr>
          <p:spPr>
            <a:xfrm>
              <a:off x="5633308" y="4399931"/>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2</a:t>
              </a:r>
            </a:p>
          </p:txBody>
        </p:sp>
        <p:sp>
          <p:nvSpPr>
            <p:cNvPr id="17" name="object 43"/>
            <p:cNvSpPr txBox="1"/>
            <p:nvPr/>
          </p:nvSpPr>
          <p:spPr>
            <a:xfrm>
              <a:off x="4896264" y="4085142"/>
              <a:ext cx="1666875" cy="328295"/>
            </a:xfrm>
            <a:prstGeom prst="rect">
              <a:avLst/>
            </a:prstGeom>
          </p:spPr>
          <p:txBody>
            <a:bodyPr vert="horz" wrap="square" lIns="0" tIns="0" rIns="0" bIns="0" rtlCol="0">
              <a:spAutoFit/>
            </a:bodyPr>
            <a:lstStyle/>
            <a:p>
              <a:pPr marL="12700">
                <a:lnSpc>
                  <a:spcPct val="100000"/>
                </a:lnSpc>
              </a:pPr>
              <a:r>
                <a:rPr sz="3200" baseline="-24305" dirty="0">
                  <a:latin typeface="Symbol"/>
                  <a:cs typeface="Symbol"/>
                </a:rPr>
                <a:t></a:t>
              </a:r>
              <a:r>
                <a:rPr sz="3200" spc="-232" baseline="-24305" dirty="0">
                  <a:latin typeface="Times New Roman"/>
                  <a:cs typeface="Times New Roman"/>
                </a:rPr>
                <a:t> </a:t>
              </a:r>
              <a:r>
                <a:rPr sz="2000" u="heavy" spc="-80" dirty="0">
                  <a:latin typeface="Times New Roman"/>
                  <a:cs typeface="Times New Roman"/>
                </a:rPr>
                <a:t> </a:t>
              </a:r>
              <a:r>
                <a:rPr sz="2000" u="heavy" spc="-180" dirty="0">
                  <a:latin typeface="Times New Roman"/>
                  <a:cs typeface="Times New Roman"/>
                </a:rPr>
                <a:t>(</a:t>
              </a:r>
              <a:r>
                <a:rPr sz="2000" i="1" u="heavy" dirty="0">
                  <a:latin typeface="Times New Roman"/>
                  <a:cs typeface="Times New Roman"/>
                </a:rPr>
                <a:t>n</a:t>
              </a:r>
              <a:r>
                <a:rPr sz="2000" i="1" u="heavy" spc="-204" dirty="0">
                  <a:latin typeface="Times New Roman"/>
                  <a:cs typeface="Times New Roman"/>
                </a:rPr>
                <a:t> </a:t>
              </a:r>
              <a:r>
                <a:rPr sz="2000" u="heavy" spc="55" dirty="0">
                  <a:latin typeface="Symbol"/>
                  <a:cs typeface="Symbol"/>
                </a:rPr>
                <a:t></a:t>
              </a:r>
              <a:r>
                <a:rPr sz="2000" u="heavy" spc="-200" dirty="0">
                  <a:latin typeface="Times New Roman"/>
                  <a:cs typeface="Times New Roman"/>
                </a:rPr>
                <a:t>4</a:t>
              </a:r>
              <a:r>
                <a:rPr sz="2000" u="heavy" spc="-5" dirty="0">
                  <a:latin typeface="Times New Roman"/>
                  <a:cs typeface="Times New Roman"/>
                </a:rPr>
                <a:t>)</a:t>
              </a:r>
              <a:r>
                <a:rPr sz="2000" u="heavy" spc="-235" dirty="0">
                  <a:latin typeface="Times New Roman"/>
                  <a:cs typeface="Times New Roman"/>
                </a:rPr>
                <a:t>(</a:t>
              </a:r>
              <a:r>
                <a:rPr sz="2000" i="1" u="heavy" dirty="0">
                  <a:latin typeface="Times New Roman"/>
                  <a:cs typeface="Times New Roman"/>
                </a:rPr>
                <a:t>n</a:t>
              </a:r>
              <a:r>
                <a:rPr sz="2000" i="1" u="heavy" spc="-310" dirty="0">
                  <a:latin typeface="Times New Roman"/>
                  <a:cs typeface="Times New Roman"/>
                </a:rPr>
                <a:t> </a:t>
              </a:r>
              <a:r>
                <a:rPr sz="3200" u="heavy" spc="-165" baseline="-2314" dirty="0">
                  <a:latin typeface="Symbol"/>
                  <a:cs typeface="Symbol"/>
                </a:rPr>
                <a:t></a:t>
              </a:r>
              <a:r>
                <a:rPr sz="2000" u="heavy" spc="-290" dirty="0">
                  <a:latin typeface="Times New Roman"/>
                  <a:cs typeface="Times New Roman"/>
                </a:rPr>
                <a:t>1</a:t>
              </a:r>
              <a:r>
                <a:rPr sz="2000" u="heavy" dirty="0">
                  <a:latin typeface="Times New Roman"/>
                  <a:cs typeface="Times New Roman"/>
                </a:rPr>
                <a:t>)</a:t>
              </a:r>
              <a:endParaRPr sz="2000">
                <a:latin typeface="Times New Roman"/>
                <a:cs typeface="Times New Roman"/>
              </a:endParaRPr>
            </a:p>
          </p:txBody>
        </p:sp>
        <p:sp>
          <p:nvSpPr>
            <p:cNvPr id="18" name="object 44"/>
            <p:cNvSpPr txBox="1"/>
            <p:nvPr/>
          </p:nvSpPr>
          <p:spPr>
            <a:xfrm>
              <a:off x="3914808" y="4219864"/>
              <a:ext cx="1144270" cy="328295"/>
            </a:xfrm>
            <a:prstGeom prst="rect">
              <a:avLst/>
            </a:prstGeom>
          </p:spPr>
          <p:txBody>
            <a:bodyPr vert="horz" wrap="square" lIns="0" tIns="0" rIns="0" bIns="0" rtlCol="0">
              <a:spAutoFit/>
            </a:bodyPr>
            <a:lstStyle/>
            <a:p>
              <a:pPr marL="12700">
                <a:lnSpc>
                  <a:spcPct val="100000"/>
                </a:lnSpc>
              </a:pPr>
              <a:r>
                <a:rPr sz="3200" spc="-1417" baseline="4629" dirty="0">
                  <a:latin typeface="Symbol"/>
                  <a:cs typeface="Symbol"/>
                </a:rPr>
                <a:t></a:t>
              </a:r>
              <a:r>
                <a:rPr sz="2000" spc="-25" dirty="0">
                  <a:latin typeface="宋体"/>
                  <a:cs typeface="宋体"/>
                </a:rPr>
                <a:t>（</a:t>
              </a:r>
              <a:r>
                <a:rPr sz="2000" i="1" spc="-5" dirty="0">
                  <a:latin typeface="Times New Roman"/>
                  <a:cs typeface="Times New Roman"/>
                </a:rPr>
                <a:t>i+</a:t>
              </a:r>
              <a:r>
                <a:rPr sz="2000" dirty="0">
                  <a:latin typeface="Times New Roman"/>
                  <a:cs typeface="Times New Roman"/>
                </a:rPr>
                <a:t>1</a:t>
              </a:r>
              <a:r>
                <a:rPr sz="2000" spc="-25" dirty="0">
                  <a:latin typeface="宋体"/>
                  <a:cs typeface="宋体"/>
                </a:rPr>
                <a:t>）</a:t>
              </a:r>
              <a:endParaRPr sz="2000" dirty="0">
                <a:latin typeface="宋体"/>
                <a:cs typeface="宋体"/>
              </a:endParaRPr>
            </a:p>
          </p:txBody>
        </p:sp>
      </p:grpSp>
      <p:grpSp>
        <p:nvGrpSpPr>
          <p:cNvPr id="27" name="组合 26"/>
          <p:cNvGrpSpPr/>
          <p:nvPr/>
        </p:nvGrpSpPr>
        <p:grpSpPr>
          <a:xfrm>
            <a:off x="4552377" y="5204563"/>
            <a:ext cx="2844200" cy="1217946"/>
            <a:chOff x="4552377" y="5204563"/>
            <a:chExt cx="2844200" cy="1217946"/>
          </a:xfrm>
        </p:grpSpPr>
        <p:sp>
          <p:nvSpPr>
            <p:cNvPr id="19" name="object 45"/>
            <p:cNvSpPr txBox="1"/>
            <p:nvPr/>
          </p:nvSpPr>
          <p:spPr>
            <a:xfrm>
              <a:off x="5977190" y="5491181"/>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4</a:t>
              </a:r>
            </a:p>
          </p:txBody>
        </p:sp>
        <p:sp>
          <p:nvSpPr>
            <p:cNvPr id="20" name="object 46"/>
            <p:cNvSpPr txBox="1"/>
            <p:nvPr/>
          </p:nvSpPr>
          <p:spPr>
            <a:xfrm>
              <a:off x="4595389" y="5204563"/>
              <a:ext cx="2418715" cy="328295"/>
            </a:xfrm>
            <a:prstGeom prst="rect">
              <a:avLst/>
            </a:prstGeom>
          </p:spPr>
          <p:txBody>
            <a:bodyPr vert="horz" wrap="square" lIns="0" tIns="0" rIns="0" bIns="0" rtlCol="0">
              <a:spAutoFit/>
            </a:bodyPr>
            <a:lstStyle/>
            <a:p>
              <a:pPr marL="12700">
                <a:lnSpc>
                  <a:spcPct val="100000"/>
                </a:lnSpc>
                <a:tabLst>
                  <a:tab pos="396240" algn="l"/>
                </a:tabLst>
              </a:pPr>
              <a:r>
                <a:rPr sz="3200" baseline="-24305" dirty="0">
                  <a:latin typeface="Symbol"/>
                  <a:cs typeface="Symbol"/>
                </a:rPr>
                <a:t></a:t>
              </a:r>
              <a:r>
                <a:rPr sz="3200" baseline="-24305" dirty="0">
                  <a:latin typeface="Times New Roman"/>
                  <a:cs typeface="Times New Roman"/>
                </a:rPr>
                <a:t>	</a:t>
              </a:r>
              <a:r>
                <a:rPr sz="3200" i="1" spc="-7" baseline="-21990" dirty="0">
                  <a:latin typeface="Times New Roman"/>
                  <a:cs typeface="Times New Roman"/>
                </a:rPr>
                <a:t>i/</a:t>
              </a:r>
              <a:r>
                <a:rPr sz="3200" i="1" baseline="-21990" dirty="0">
                  <a:latin typeface="Times New Roman"/>
                  <a:cs typeface="Times New Roman"/>
                </a:rPr>
                <a:t>2</a:t>
              </a:r>
              <a:r>
                <a:rPr sz="3200" i="1" spc="-352" baseline="-21990" dirty="0">
                  <a:latin typeface="Times New Roman"/>
                  <a:cs typeface="Times New Roman"/>
                </a:rPr>
                <a:t> </a:t>
              </a:r>
              <a:r>
                <a:rPr sz="3200" baseline="-24305" dirty="0">
                  <a:latin typeface="Symbol"/>
                  <a:cs typeface="Symbol"/>
                </a:rPr>
                <a:t></a:t>
              </a:r>
              <a:r>
                <a:rPr sz="3200" spc="-240" baseline="-24305" dirty="0">
                  <a:latin typeface="Times New Roman"/>
                  <a:cs typeface="Times New Roman"/>
                </a:rPr>
                <a:t> </a:t>
              </a:r>
              <a:r>
                <a:rPr sz="2000" u="heavy" spc="-70" dirty="0">
                  <a:latin typeface="Times New Roman"/>
                  <a:cs typeface="Times New Roman"/>
                </a:rPr>
                <a:t> </a:t>
              </a:r>
              <a:r>
                <a:rPr sz="2000" u="heavy" spc="-180" dirty="0">
                  <a:latin typeface="Times New Roman"/>
                  <a:cs typeface="Times New Roman"/>
                </a:rPr>
                <a:t>(</a:t>
              </a:r>
              <a:r>
                <a:rPr sz="2000" i="1" u="heavy" dirty="0">
                  <a:latin typeface="Times New Roman"/>
                  <a:cs typeface="Times New Roman"/>
                </a:rPr>
                <a:t>n</a:t>
              </a:r>
              <a:r>
                <a:rPr sz="2000" i="1" u="heavy" spc="-215" dirty="0">
                  <a:latin typeface="Times New Roman"/>
                  <a:cs typeface="Times New Roman"/>
                </a:rPr>
                <a:t> </a:t>
              </a:r>
              <a:r>
                <a:rPr sz="2000" u="heavy" spc="55" dirty="0">
                  <a:latin typeface="Symbol"/>
                  <a:cs typeface="Symbol"/>
                </a:rPr>
                <a:t></a:t>
              </a:r>
              <a:r>
                <a:rPr sz="2000" u="heavy" spc="-200" dirty="0">
                  <a:latin typeface="Times New Roman"/>
                  <a:cs typeface="Times New Roman"/>
                </a:rPr>
                <a:t>2</a:t>
              </a:r>
              <a:r>
                <a:rPr sz="2000" u="heavy" spc="-5" dirty="0">
                  <a:latin typeface="Times New Roman"/>
                  <a:cs typeface="Times New Roman"/>
                </a:rPr>
                <a:t>)</a:t>
              </a:r>
              <a:r>
                <a:rPr sz="2000" u="heavy" spc="-235" dirty="0">
                  <a:latin typeface="Times New Roman"/>
                  <a:cs typeface="Times New Roman"/>
                </a:rPr>
                <a:t>(</a:t>
              </a:r>
              <a:r>
                <a:rPr sz="2000" i="1" u="heavy" dirty="0">
                  <a:latin typeface="Times New Roman"/>
                  <a:cs typeface="Times New Roman"/>
                </a:rPr>
                <a:t>n</a:t>
              </a:r>
              <a:r>
                <a:rPr sz="2000" i="1" u="heavy" spc="-310" dirty="0">
                  <a:latin typeface="Times New Roman"/>
                  <a:cs typeface="Times New Roman"/>
                </a:rPr>
                <a:t> </a:t>
              </a:r>
              <a:r>
                <a:rPr sz="3200" u="heavy" spc="-165" baseline="-2314" dirty="0">
                  <a:latin typeface="Symbol"/>
                  <a:cs typeface="Symbol"/>
                </a:rPr>
                <a:t></a:t>
              </a:r>
              <a:r>
                <a:rPr sz="2000" u="heavy" spc="-290" dirty="0">
                  <a:latin typeface="Times New Roman"/>
                  <a:cs typeface="Times New Roman"/>
                </a:rPr>
                <a:t>1</a:t>
              </a:r>
              <a:r>
                <a:rPr sz="2000" u="heavy" dirty="0">
                  <a:latin typeface="Times New Roman"/>
                  <a:cs typeface="Times New Roman"/>
                </a:rPr>
                <a:t>)</a:t>
              </a:r>
              <a:endParaRPr sz="2000">
                <a:latin typeface="Times New Roman"/>
                <a:cs typeface="Times New Roman"/>
              </a:endParaRPr>
            </a:p>
          </p:txBody>
        </p:sp>
        <p:sp>
          <p:nvSpPr>
            <p:cNvPr id="21" name="object 47"/>
            <p:cNvSpPr txBox="1"/>
            <p:nvPr/>
          </p:nvSpPr>
          <p:spPr>
            <a:xfrm>
              <a:off x="4552377" y="5570324"/>
              <a:ext cx="36766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i=2</a:t>
              </a:r>
              <a:endParaRPr>
                <a:latin typeface="Times New Roman"/>
                <a:cs typeface="Times New Roman"/>
              </a:endParaRPr>
            </a:p>
          </p:txBody>
        </p:sp>
        <p:sp>
          <p:nvSpPr>
            <p:cNvPr id="22" name="object 48"/>
            <p:cNvSpPr txBox="1"/>
            <p:nvPr/>
          </p:nvSpPr>
          <p:spPr>
            <a:xfrm>
              <a:off x="4658189" y="5724348"/>
              <a:ext cx="167005" cy="276999"/>
            </a:xfrm>
            <a:prstGeom prst="rect">
              <a:avLst/>
            </a:prstGeom>
          </p:spPr>
          <p:txBody>
            <a:bodyPr vert="horz" wrap="square" lIns="0" tIns="0" rIns="0" bIns="0" rtlCol="0">
              <a:spAutoFit/>
            </a:bodyPr>
            <a:lstStyle/>
            <a:p>
              <a:pPr marL="12700">
                <a:lnSpc>
                  <a:spcPct val="100000"/>
                </a:lnSpc>
              </a:pPr>
              <a:r>
                <a:rPr i="1" spc="-15" dirty="0">
                  <a:latin typeface="Times New Roman"/>
                  <a:cs typeface="Times New Roman"/>
                </a:rPr>
                <a:t>n</a:t>
              </a:r>
              <a:endParaRPr>
                <a:latin typeface="Times New Roman"/>
                <a:cs typeface="Times New Roman"/>
              </a:endParaRPr>
            </a:p>
          </p:txBody>
        </p:sp>
        <p:sp>
          <p:nvSpPr>
            <p:cNvPr id="23" name="object 49"/>
            <p:cNvSpPr txBox="1"/>
            <p:nvPr/>
          </p:nvSpPr>
          <p:spPr>
            <a:xfrm>
              <a:off x="6466464" y="6114732"/>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4</a:t>
              </a:r>
            </a:p>
          </p:txBody>
        </p:sp>
        <p:sp>
          <p:nvSpPr>
            <p:cNvPr id="24" name="object 50"/>
            <p:cNvSpPr txBox="1"/>
            <p:nvPr/>
          </p:nvSpPr>
          <p:spPr>
            <a:xfrm>
              <a:off x="5729702" y="5789475"/>
              <a:ext cx="1666875" cy="328295"/>
            </a:xfrm>
            <a:prstGeom prst="rect">
              <a:avLst/>
            </a:prstGeom>
          </p:spPr>
          <p:txBody>
            <a:bodyPr vert="horz" wrap="square" lIns="0" tIns="0" rIns="0" bIns="0" rtlCol="0">
              <a:spAutoFit/>
            </a:bodyPr>
            <a:lstStyle/>
            <a:p>
              <a:pPr marL="12700">
                <a:lnSpc>
                  <a:spcPct val="100000"/>
                </a:lnSpc>
              </a:pPr>
              <a:r>
                <a:rPr sz="3200" baseline="-24305" dirty="0">
                  <a:latin typeface="Symbol"/>
                  <a:cs typeface="Symbol"/>
                </a:rPr>
                <a:t></a:t>
              </a:r>
              <a:r>
                <a:rPr sz="3200" spc="-232" baseline="-24305" dirty="0">
                  <a:latin typeface="Times New Roman"/>
                  <a:cs typeface="Times New Roman"/>
                </a:rPr>
                <a:t> </a:t>
              </a:r>
              <a:r>
                <a:rPr sz="2000" u="heavy" spc="-75" dirty="0">
                  <a:latin typeface="Times New Roman"/>
                  <a:cs typeface="Times New Roman"/>
                </a:rPr>
                <a:t> </a:t>
              </a:r>
              <a:r>
                <a:rPr sz="2000" u="heavy" spc="-180" dirty="0">
                  <a:latin typeface="Times New Roman"/>
                  <a:cs typeface="Times New Roman"/>
                </a:rPr>
                <a:t>(</a:t>
              </a:r>
              <a:r>
                <a:rPr sz="2000" i="1" u="heavy" dirty="0">
                  <a:latin typeface="Times New Roman"/>
                  <a:cs typeface="Times New Roman"/>
                </a:rPr>
                <a:t>n</a:t>
              </a:r>
              <a:r>
                <a:rPr sz="2000" i="1" u="heavy" spc="-215" dirty="0">
                  <a:latin typeface="Times New Roman"/>
                  <a:cs typeface="Times New Roman"/>
                </a:rPr>
                <a:t> </a:t>
              </a:r>
              <a:r>
                <a:rPr sz="2000" u="heavy" spc="55" dirty="0">
                  <a:latin typeface="Symbol"/>
                  <a:cs typeface="Symbol"/>
                </a:rPr>
                <a:t></a:t>
              </a:r>
              <a:r>
                <a:rPr sz="2000" u="heavy" spc="-200" dirty="0">
                  <a:latin typeface="Times New Roman"/>
                  <a:cs typeface="Times New Roman"/>
                </a:rPr>
                <a:t>4</a:t>
              </a:r>
              <a:r>
                <a:rPr sz="2000" u="heavy" spc="-5" dirty="0">
                  <a:latin typeface="Times New Roman"/>
                  <a:cs typeface="Times New Roman"/>
                </a:rPr>
                <a:t>)</a:t>
              </a:r>
              <a:r>
                <a:rPr sz="2000" u="heavy" spc="-235" dirty="0">
                  <a:latin typeface="Times New Roman"/>
                  <a:cs typeface="Times New Roman"/>
                </a:rPr>
                <a:t>(</a:t>
              </a:r>
              <a:r>
                <a:rPr sz="2000" i="1" u="heavy" dirty="0">
                  <a:latin typeface="Times New Roman"/>
                  <a:cs typeface="Times New Roman"/>
                </a:rPr>
                <a:t>n</a:t>
              </a:r>
              <a:r>
                <a:rPr sz="2000" i="1" u="heavy" spc="-310" dirty="0">
                  <a:latin typeface="Times New Roman"/>
                  <a:cs typeface="Times New Roman"/>
                </a:rPr>
                <a:t> </a:t>
              </a:r>
              <a:r>
                <a:rPr sz="3200" u="heavy" spc="-165" baseline="-2314" dirty="0">
                  <a:latin typeface="Symbol"/>
                  <a:cs typeface="Symbol"/>
                </a:rPr>
                <a:t></a:t>
              </a:r>
              <a:r>
                <a:rPr sz="2000" u="heavy" spc="-290" dirty="0">
                  <a:latin typeface="Times New Roman"/>
                  <a:cs typeface="Times New Roman"/>
                </a:rPr>
                <a:t>1</a:t>
              </a:r>
              <a:r>
                <a:rPr sz="2000" u="heavy" dirty="0">
                  <a:latin typeface="Times New Roman"/>
                  <a:cs typeface="Times New Roman"/>
                </a:rPr>
                <a:t>)</a:t>
              </a:r>
              <a:endParaRPr sz="2000">
                <a:latin typeface="Times New Roman"/>
                <a:cs typeface="Times New Roman"/>
              </a:endParaRPr>
            </a:p>
          </p:txBody>
        </p:sp>
        <p:sp>
          <p:nvSpPr>
            <p:cNvPr id="25" name="object 51"/>
            <p:cNvSpPr txBox="1"/>
            <p:nvPr/>
          </p:nvSpPr>
          <p:spPr>
            <a:xfrm>
              <a:off x="4583654" y="5924196"/>
              <a:ext cx="1162050" cy="328295"/>
            </a:xfrm>
            <a:prstGeom prst="rect">
              <a:avLst/>
            </a:prstGeom>
          </p:spPr>
          <p:txBody>
            <a:bodyPr vert="horz" wrap="square" lIns="0" tIns="0" rIns="0" bIns="0" rtlCol="0">
              <a:spAutoFit/>
            </a:bodyPr>
            <a:lstStyle/>
            <a:p>
              <a:pPr marL="12700">
                <a:lnSpc>
                  <a:spcPct val="100000"/>
                </a:lnSpc>
              </a:pPr>
              <a:r>
                <a:rPr sz="3200" baseline="2314" dirty="0">
                  <a:latin typeface="Symbol"/>
                  <a:cs typeface="Symbol"/>
                </a:rPr>
                <a:t></a:t>
              </a:r>
              <a:r>
                <a:rPr sz="3200" spc="-82" baseline="2314" dirty="0">
                  <a:latin typeface="Times New Roman"/>
                  <a:cs typeface="Times New Roman"/>
                </a:rPr>
                <a:t> </a:t>
              </a:r>
              <a:r>
                <a:rPr sz="2000" dirty="0">
                  <a:latin typeface="Times New Roman"/>
                  <a:cs typeface="Times New Roman"/>
                </a:rPr>
                <a:t>(</a:t>
              </a:r>
              <a:r>
                <a:rPr sz="2000" i="1" spc="-5" dirty="0">
                  <a:latin typeface="Times New Roman"/>
                  <a:cs typeface="Times New Roman"/>
                </a:rPr>
                <a:t>i+</a:t>
              </a:r>
              <a:r>
                <a:rPr sz="2000" spc="-5" dirty="0">
                  <a:latin typeface="Times New Roman"/>
                  <a:cs typeface="Times New Roman"/>
                </a:rPr>
                <a:t>1)/2</a:t>
              </a:r>
              <a:endParaRPr sz="2000">
                <a:latin typeface="Times New Roman"/>
                <a:cs typeface="Times New Roman"/>
              </a:endParaRPr>
            </a:p>
          </p:txBody>
        </p:sp>
      </p:grpSp>
      <p:sp>
        <p:nvSpPr>
          <p:cNvPr id="28" name="object 42"/>
          <p:cNvSpPr txBox="1"/>
          <p:nvPr/>
        </p:nvSpPr>
        <p:spPr>
          <a:xfrm>
            <a:off x="4972117" y="3698006"/>
            <a:ext cx="177800" cy="307777"/>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2</a:t>
            </a:r>
          </a:p>
        </p:txBody>
      </p:sp>
    </p:spTree>
    <p:extLst>
      <p:ext uri="{BB962C8B-B14F-4D97-AF65-F5344CB8AC3E}">
        <p14:creationId xmlns:p14="http://schemas.microsoft.com/office/powerpoint/2010/main" val="64959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vert="horz" lIns="91440" tIns="45720" rIns="91440" bIns="45720" rtlCol="0" anchor="ctr">
            <a:normAutofit/>
          </a:bodyPr>
          <a:lstStyle/>
          <a:p>
            <a:r>
              <a:rPr lang="zh-CN" altLang="en-US" dirty="0"/>
              <a:t>算法的性能分析</a:t>
            </a:r>
          </a:p>
        </p:txBody>
      </p:sp>
      <p:sp>
        <p:nvSpPr>
          <p:cNvPr id="6" name="内容占位符 5"/>
          <p:cNvSpPr>
            <a:spLocks noGrp="1"/>
          </p:cNvSpPr>
          <p:nvPr>
            <p:ph idx="1"/>
          </p:nvPr>
        </p:nvSpPr>
        <p:spPr/>
        <p:txBody>
          <a:bodyPr>
            <a:normAutofit fontScale="85000" lnSpcReduction="10000"/>
          </a:bodyPr>
          <a:lstStyle/>
          <a:p>
            <a:pPr marL="12065" marR="5233035" indent="0">
              <a:lnSpc>
                <a:spcPct val="129400"/>
              </a:lnSpc>
              <a:buNone/>
            </a:pPr>
            <a:r>
              <a:rPr lang="zh-CN" altLang="en-US" spc="10" dirty="0" smtClean="0">
                <a:latin typeface="微软雅黑"/>
                <a:cs typeface="微软雅黑"/>
              </a:rPr>
              <a:t> </a:t>
            </a:r>
            <a:r>
              <a:rPr lang="zh-CN" altLang="en-US" spc="10" dirty="0">
                <a:latin typeface="微软雅黑"/>
                <a:cs typeface="微软雅黑"/>
              </a:rPr>
              <a:t>空间复杂度：</a:t>
            </a:r>
            <a:r>
              <a:rPr lang="en-US" altLang="zh-CN" spc="-5" dirty="0">
                <a:latin typeface="Times New Roman"/>
                <a:cs typeface="Times New Roman"/>
              </a:rPr>
              <a:t>O(1)</a:t>
            </a:r>
            <a:endParaRPr lang="zh-CN" altLang="en-US" dirty="0">
              <a:latin typeface="Times New Roman"/>
              <a:cs typeface="Times New Roman"/>
            </a:endParaRPr>
          </a:p>
          <a:p>
            <a:pPr marL="469265" marR="5080">
              <a:lnSpc>
                <a:spcPct val="100000"/>
              </a:lnSpc>
              <a:spcBef>
                <a:spcPts val="1170"/>
              </a:spcBef>
            </a:pPr>
            <a:r>
              <a:rPr lang="zh-CN" altLang="en-US" spc="10" dirty="0">
                <a:latin typeface="微软雅黑"/>
                <a:cs typeface="微软雅黑"/>
              </a:rPr>
              <a:t>直接插入排序算法简单、容易实现，适用于待排序记录</a:t>
            </a:r>
            <a:r>
              <a:rPr lang="zh-CN" altLang="en-US" dirty="0" smtClean="0">
                <a:latin typeface="微软雅黑"/>
                <a:cs typeface="微软雅黑"/>
              </a:rPr>
              <a:t>基</a:t>
            </a:r>
            <a:r>
              <a:rPr lang="zh-CN" altLang="en-US" spc="10" dirty="0" smtClean="0">
                <a:latin typeface="微软雅黑"/>
                <a:cs typeface="微软雅黑"/>
              </a:rPr>
              <a:t>本</a:t>
            </a:r>
            <a:r>
              <a:rPr lang="zh-CN" altLang="en-US" spc="10" dirty="0">
                <a:latin typeface="微软雅黑"/>
                <a:cs typeface="微软雅黑"/>
              </a:rPr>
              <a:t>有序或待排序记录较小时。</a:t>
            </a:r>
            <a:endParaRPr lang="zh-CN" altLang="en-US" dirty="0">
              <a:latin typeface="微软雅黑"/>
              <a:cs typeface="微软雅黑"/>
            </a:endParaRPr>
          </a:p>
          <a:p>
            <a:pPr marL="469265" marR="5080">
              <a:lnSpc>
                <a:spcPct val="100000"/>
              </a:lnSpc>
              <a:spcBef>
                <a:spcPts val="1010"/>
              </a:spcBef>
            </a:pPr>
            <a:r>
              <a:rPr lang="zh-CN" altLang="en-US" spc="10" dirty="0">
                <a:latin typeface="微软雅黑"/>
                <a:cs typeface="微软雅黑"/>
              </a:rPr>
              <a:t>当待排序的记录个数较多时，大量的比较和移动操作使直 接插入排序算法的效率降低。</a:t>
            </a:r>
            <a:endParaRPr lang="zh-CN" altLang="en-US" dirty="0">
              <a:latin typeface="微软雅黑"/>
              <a:cs typeface="微软雅黑"/>
            </a:endParaRPr>
          </a:p>
          <a:p>
            <a:pPr marL="469265" marR="5080" indent="-457200">
              <a:lnSpc>
                <a:spcPts val="3890"/>
              </a:lnSpc>
              <a:spcBef>
                <a:spcPts val="135"/>
              </a:spcBef>
            </a:pPr>
            <a:r>
              <a:rPr lang="zh-CN" altLang="en-US" spc="10" dirty="0">
                <a:latin typeface="微软雅黑"/>
                <a:cs typeface="微软雅黑"/>
              </a:rPr>
              <a:t>改进的直接插入排</a:t>
            </a:r>
            <a:r>
              <a:rPr lang="zh-CN" altLang="en-US" spc="5" dirty="0">
                <a:latin typeface="微软雅黑"/>
                <a:cs typeface="微软雅黑"/>
              </a:rPr>
              <a:t>序</a:t>
            </a:r>
            <a:r>
              <a:rPr lang="en-US" altLang="zh-CN" dirty="0">
                <a:latin typeface="Times New Roman"/>
                <a:cs typeface="Times New Roman"/>
              </a:rPr>
              <a:t>----</a:t>
            </a:r>
            <a:r>
              <a:rPr lang="en-US" altLang="zh-CN" spc="-5" dirty="0">
                <a:latin typeface="Times New Roman"/>
                <a:cs typeface="Times New Roman"/>
              </a:rPr>
              <a:t>-</a:t>
            </a:r>
            <a:r>
              <a:rPr lang="zh-CN" altLang="en-US" spc="10" dirty="0">
                <a:latin typeface="微软雅黑"/>
                <a:cs typeface="微软雅黑"/>
              </a:rPr>
              <a:t>折半</a:t>
            </a:r>
            <a:r>
              <a:rPr lang="zh-CN" altLang="en-US" spc="10" dirty="0" smtClean="0">
                <a:latin typeface="微软雅黑"/>
                <a:cs typeface="微软雅黑"/>
              </a:rPr>
              <a:t>插入排序</a:t>
            </a:r>
            <a:r>
              <a:rPr lang="en-US" altLang="zh-CN" spc="10" dirty="0" smtClean="0">
                <a:latin typeface="微软雅黑"/>
                <a:cs typeface="微软雅黑"/>
              </a:rPr>
              <a:t/>
            </a:r>
            <a:br>
              <a:rPr lang="en-US" altLang="zh-CN" spc="10" dirty="0" smtClean="0">
                <a:latin typeface="微软雅黑"/>
                <a:cs typeface="微软雅黑"/>
              </a:rPr>
            </a:br>
            <a:r>
              <a:rPr lang="zh-CN" altLang="en-US" spc="10" dirty="0" smtClean="0">
                <a:latin typeface="微软雅黑"/>
                <a:cs typeface="微软雅黑"/>
              </a:rPr>
              <a:t>直接</a:t>
            </a:r>
            <a:r>
              <a:rPr lang="zh-CN" altLang="en-US" spc="10" dirty="0">
                <a:latin typeface="微软雅黑"/>
                <a:cs typeface="微软雅黑"/>
              </a:rPr>
              <a:t>插入排序，在插入</a:t>
            </a:r>
            <a:r>
              <a:rPr lang="zh-CN" altLang="en-US" dirty="0">
                <a:latin typeface="微软雅黑"/>
                <a:cs typeface="微软雅黑"/>
              </a:rPr>
              <a:t>第</a:t>
            </a:r>
            <a:r>
              <a:rPr lang="zh-CN" altLang="en-US" spc="-110" dirty="0">
                <a:latin typeface="微软雅黑"/>
                <a:cs typeface="微软雅黑"/>
              </a:rPr>
              <a:t> </a:t>
            </a:r>
            <a:r>
              <a:rPr lang="en-US" altLang="zh-CN" i="1" dirty="0" err="1">
                <a:latin typeface="Times New Roman"/>
                <a:cs typeface="Times New Roman"/>
              </a:rPr>
              <a:t>i</a:t>
            </a:r>
            <a:r>
              <a:rPr lang="zh-CN" altLang="en-US" spc="10" dirty="0">
                <a:latin typeface="微软雅黑"/>
                <a:cs typeface="微软雅黑"/>
              </a:rPr>
              <a:t>（</a:t>
            </a:r>
            <a:r>
              <a:rPr lang="en-US" altLang="zh-CN" i="1" dirty="0" err="1">
                <a:latin typeface="Times New Roman"/>
                <a:cs typeface="Times New Roman"/>
              </a:rPr>
              <a:t>i</a:t>
            </a:r>
            <a:r>
              <a:rPr lang="zh-CN" altLang="en-US" dirty="0">
                <a:latin typeface="微软雅黑"/>
                <a:cs typeface="微软雅黑"/>
              </a:rPr>
              <a:t>＞</a:t>
            </a:r>
            <a:r>
              <a:rPr lang="en-US" altLang="zh-CN" dirty="0">
                <a:latin typeface="Times New Roman"/>
                <a:cs typeface="Times New Roman"/>
              </a:rPr>
              <a:t>1</a:t>
            </a:r>
            <a:r>
              <a:rPr lang="zh-CN" altLang="en-US" spc="10" dirty="0">
                <a:latin typeface="微软雅黑"/>
                <a:cs typeface="微软雅黑"/>
              </a:rPr>
              <a:t>）个记录时，前面</a:t>
            </a:r>
            <a:r>
              <a:rPr lang="zh-CN" altLang="en-US" dirty="0">
                <a:latin typeface="微软雅黑"/>
                <a:cs typeface="微软雅黑"/>
              </a:rPr>
              <a:t>的</a:t>
            </a:r>
            <a:r>
              <a:rPr lang="zh-CN" altLang="en-US" spc="-110" dirty="0">
                <a:latin typeface="微软雅黑"/>
                <a:cs typeface="微软雅黑"/>
              </a:rPr>
              <a:t> </a:t>
            </a:r>
            <a:r>
              <a:rPr lang="en-US" altLang="zh-CN" i="1" dirty="0" smtClean="0">
                <a:latin typeface="Times New Roman"/>
                <a:cs typeface="Times New Roman"/>
              </a:rPr>
              <a:t>i</a:t>
            </a:r>
            <a:r>
              <a:rPr lang="en-US" altLang="zh-CN" dirty="0" smtClean="0">
                <a:latin typeface="Times New Roman"/>
                <a:cs typeface="Times New Roman"/>
              </a:rPr>
              <a:t>-1</a:t>
            </a:r>
            <a:r>
              <a:rPr lang="zh-CN" altLang="en-US" spc="10" dirty="0" smtClean="0">
                <a:latin typeface="微软雅黑"/>
                <a:cs typeface="微软雅黑"/>
              </a:rPr>
              <a:t>个</a:t>
            </a:r>
            <a:r>
              <a:rPr lang="zh-CN" altLang="en-US" spc="10" dirty="0">
                <a:latin typeface="微软雅黑"/>
                <a:cs typeface="微软雅黑"/>
              </a:rPr>
              <a:t>记录已经排好序，则在寻找插入位置时，可以用折半</a:t>
            </a:r>
            <a:r>
              <a:rPr lang="zh-CN" altLang="en-US" spc="10" dirty="0" smtClean="0">
                <a:latin typeface="微软雅黑"/>
                <a:cs typeface="微软雅黑"/>
              </a:rPr>
              <a:t>查找</a:t>
            </a:r>
            <a:r>
              <a:rPr lang="zh-CN" altLang="en-US" spc="10" dirty="0">
                <a:latin typeface="微软雅黑"/>
                <a:cs typeface="微软雅黑"/>
              </a:rPr>
              <a:t>来代替顺序查找，从而较少比较次数。</a:t>
            </a:r>
            <a:endParaRPr lang="zh-CN" altLang="en-US" dirty="0">
              <a:latin typeface="微软雅黑"/>
              <a:cs typeface="微软雅黑"/>
            </a:endParaRPr>
          </a:p>
          <a:p>
            <a:endParaRPr lang="zh-CN" altLang="en-US" dirty="0"/>
          </a:p>
        </p:txBody>
      </p:sp>
    </p:spTree>
    <p:extLst>
      <p:ext uri="{BB962C8B-B14F-4D97-AF65-F5344CB8AC3E}">
        <p14:creationId xmlns:p14="http://schemas.microsoft.com/office/powerpoint/2010/main" val="330756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希尔排序</a:t>
            </a:r>
            <a:r>
              <a:rPr lang="en-US" altLang="zh-CN" dirty="0"/>
              <a:t>----</a:t>
            </a:r>
            <a:r>
              <a:rPr lang="zh-CN" altLang="en-US" dirty="0"/>
              <a:t>分组插入排序</a:t>
            </a:r>
          </a:p>
        </p:txBody>
      </p:sp>
      <p:sp>
        <p:nvSpPr>
          <p:cNvPr id="3" name="内容占位符 2"/>
          <p:cNvSpPr>
            <a:spLocks noGrp="1"/>
          </p:cNvSpPr>
          <p:nvPr>
            <p:ph idx="1"/>
          </p:nvPr>
        </p:nvSpPr>
        <p:spPr/>
        <p:txBody>
          <a:bodyPr>
            <a:normAutofit fontScale="92500"/>
          </a:bodyPr>
          <a:lstStyle/>
          <a:p>
            <a:r>
              <a:rPr lang="zh-CN" altLang="en-US" dirty="0"/>
              <a:t>若待排序记录按关键字值基本有序时，直接插入排序的效 率可以大大提高； 由于直接插入排序算法简单，则在待排序记录数量</a:t>
            </a:r>
            <a:r>
              <a:rPr lang="en-US" altLang="zh-CN" dirty="0"/>
              <a:t>n</a:t>
            </a:r>
            <a:r>
              <a:rPr lang="zh-CN" altLang="en-US" dirty="0"/>
              <a:t>较小时效率也很高</a:t>
            </a:r>
            <a:r>
              <a:rPr lang="zh-CN" altLang="en-US" dirty="0" smtClean="0"/>
              <a:t>。</a:t>
            </a:r>
            <a:endParaRPr lang="en-US" altLang="zh-CN" dirty="0" smtClean="0"/>
          </a:p>
          <a:p>
            <a:r>
              <a:rPr lang="zh-CN" altLang="en-US" dirty="0" smtClean="0"/>
              <a:t>希尔</a:t>
            </a:r>
            <a:r>
              <a:rPr lang="zh-CN" altLang="en-US" dirty="0"/>
              <a:t>排序的基本思想：将整个待排序记录分割成若干个子序列，在子序列内分别 进行直接插入排序，待整个序列中的记录基本有序时，对 全体记录进行直接插入排序</a:t>
            </a:r>
            <a:r>
              <a:rPr lang="zh-CN" altLang="en-US" dirty="0" smtClean="0"/>
              <a:t>。</a:t>
            </a:r>
            <a:endParaRPr lang="en-US" altLang="zh-CN" dirty="0" smtClean="0"/>
          </a:p>
          <a:p>
            <a:r>
              <a:rPr lang="zh-CN" altLang="en-US" dirty="0" smtClean="0"/>
              <a:t>需</a:t>
            </a:r>
            <a:r>
              <a:rPr lang="zh-CN" altLang="en-US" dirty="0"/>
              <a:t>解决的关键问题</a:t>
            </a:r>
            <a:r>
              <a:rPr lang="zh-CN" altLang="en-US" dirty="0" smtClean="0"/>
              <a:t>？</a:t>
            </a:r>
            <a:endParaRPr lang="en-US" altLang="zh-CN" dirty="0" smtClean="0"/>
          </a:p>
          <a:p>
            <a:pPr lvl="1"/>
            <a:r>
              <a:rPr lang="zh-CN" altLang="en-US" dirty="0" smtClean="0"/>
              <a:t>分组</a:t>
            </a:r>
            <a:r>
              <a:rPr lang="zh-CN" altLang="en-US" dirty="0"/>
              <a:t>：应如何分割待排序记录，才能保证整个序列逐步向 基本有序发展</a:t>
            </a:r>
            <a:r>
              <a:rPr lang="zh-CN" altLang="en-US" dirty="0" smtClean="0"/>
              <a:t>？</a:t>
            </a:r>
            <a:endParaRPr lang="en-US" altLang="zh-CN" dirty="0" smtClean="0"/>
          </a:p>
          <a:p>
            <a:pPr lvl="1"/>
            <a:r>
              <a:rPr lang="zh-CN" altLang="en-US" dirty="0" smtClean="0"/>
              <a:t>组</a:t>
            </a:r>
            <a:r>
              <a:rPr lang="zh-CN" altLang="en-US" dirty="0"/>
              <a:t>内直接插入排序：子序列内如何进行直接插入排序？</a:t>
            </a:r>
          </a:p>
        </p:txBody>
      </p:sp>
    </p:spTree>
    <p:extLst>
      <p:ext uri="{BB962C8B-B14F-4D97-AF65-F5344CB8AC3E}">
        <p14:creationId xmlns:p14="http://schemas.microsoft.com/office/powerpoint/2010/main" val="202496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希尔排序</a:t>
            </a:r>
          </a:p>
        </p:txBody>
      </p:sp>
      <p:sp>
        <p:nvSpPr>
          <p:cNvPr id="48131" name="内容占位符 2"/>
          <p:cNvSpPr>
            <a:spLocks noGrp="1"/>
          </p:cNvSpPr>
          <p:nvPr>
            <p:ph idx="1"/>
          </p:nvPr>
        </p:nvSpPr>
        <p:spPr/>
        <p:txBody>
          <a:bodyPr/>
          <a:lstStyle/>
          <a:p>
            <a:r>
              <a:rPr lang="zh-CN" altLang="en-US" smtClean="0"/>
              <a:t>又叫缩小增量排序</a:t>
            </a:r>
            <a:endParaRPr lang="en-US" altLang="zh-CN" smtClean="0"/>
          </a:p>
          <a:p>
            <a:r>
              <a:rPr lang="zh-CN" altLang="en-US" smtClean="0"/>
              <a:t>算法思想：设待排序列含</a:t>
            </a:r>
            <a:r>
              <a:rPr lang="en-US" altLang="zh-CN" smtClean="0"/>
              <a:t>n</a:t>
            </a:r>
            <a:r>
              <a:rPr lang="zh-CN" altLang="en-US" smtClean="0"/>
              <a:t>个元素</a:t>
            </a:r>
            <a:endParaRPr lang="en-US" altLang="zh-CN" smtClean="0"/>
          </a:p>
          <a:p>
            <a:pPr lvl="1"/>
            <a:r>
              <a:rPr lang="zh-CN" altLang="en-US" smtClean="0"/>
              <a:t>取整数</a:t>
            </a:r>
            <a:r>
              <a:rPr lang="en-US" altLang="zh-CN" smtClean="0"/>
              <a:t>gap=floor(n/3)+1</a:t>
            </a:r>
            <a:r>
              <a:rPr lang="zh-CN" altLang="en-US" smtClean="0"/>
              <a:t>，将每隔</a:t>
            </a:r>
            <a:r>
              <a:rPr lang="en-US" altLang="zh-CN" smtClean="0"/>
              <a:t>gap</a:t>
            </a:r>
            <a:r>
              <a:rPr lang="zh-CN" altLang="en-US" smtClean="0"/>
              <a:t>的元素放在一个子序列中，对子序列插入排序</a:t>
            </a:r>
            <a:endParaRPr lang="en-US" altLang="zh-CN" smtClean="0"/>
          </a:p>
          <a:p>
            <a:pPr lvl="1"/>
            <a:r>
              <a:rPr lang="zh-CN" altLang="en-US" smtClean="0"/>
              <a:t>然后缩小间隔，令</a:t>
            </a:r>
            <a:r>
              <a:rPr lang="en-US" altLang="zh-CN" smtClean="0"/>
              <a:t>gap=floor(gap/3)+1</a:t>
            </a:r>
            <a:r>
              <a:rPr lang="zh-CN" altLang="en-US" smtClean="0"/>
              <a:t>，对新的子序列插入排序</a:t>
            </a:r>
            <a:endParaRPr lang="en-US" altLang="zh-CN" smtClean="0"/>
          </a:p>
          <a:p>
            <a:pPr lvl="1"/>
            <a:r>
              <a:rPr lang="zh-CN" altLang="en-US" smtClean="0"/>
              <a:t>重复上述过程，直至</a:t>
            </a:r>
            <a:r>
              <a:rPr lang="en-US" altLang="zh-CN" smtClean="0"/>
              <a:t>gap=1</a:t>
            </a:r>
            <a:r>
              <a:rPr lang="zh-CN" altLang="en-US" smtClean="0"/>
              <a:t>时最后执行一次</a:t>
            </a:r>
          </a:p>
        </p:txBody>
      </p:sp>
    </p:spTree>
    <p:extLst>
      <p:ext uri="{BB962C8B-B14F-4D97-AF65-F5344CB8AC3E}">
        <p14:creationId xmlns:p14="http://schemas.microsoft.com/office/powerpoint/2010/main" val="403372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442861" y="1220215"/>
            <a:ext cx="14604" cy="0"/>
          </a:xfrm>
          <a:custGeom>
            <a:avLst/>
            <a:gdLst/>
            <a:ahLst/>
            <a:cxnLst/>
            <a:rect l="l" t="t" r="r" b="b"/>
            <a:pathLst>
              <a:path w="14604">
                <a:moveTo>
                  <a:pt x="0" y="0"/>
                </a:moveTo>
                <a:lnTo>
                  <a:pt x="14477" y="0"/>
                </a:lnTo>
              </a:path>
            </a:pathLst>
          </a:custGeom>
          <a:ln w="14477">
            <a:solidFill>
              <a:srgbClr val="E0B3B3"/>
            </a:solidFill>
          </a:ln>
        </p:spPr>
        <p:txBody>
          <a:bodyPr wrap="square" lIns="0" tIns="0" rIns="0" bIns="0" rtlCol="0"/>
          <a:lstStyle/>
          <a:p>
            <a:endParaRPr/>
          </a:p>
        </p:txBody>
      </p:sp>
      <p:sp>
        <p:nvSpPr>
          <p:cNvPr id="10" name="object 10"/>
          <p:cNvSpPr txBox="1"/>
          <p:nvPr/>
        </p:nvSpPr>
        <p:spPr>
          <a:xfrm>
            <a:off x="684664" y="1152207"/>
            <a:ext cx="2782570" cy="304800"/>
          </a:xfrm>
          <a:prstGeom prst="rect">
            <a:avLst/>
          </a:prstGeom>
        </p:spPr>
        <p:txBody>
          <a:bodyPr vert="horz" wrap="square" lIns="0" tIns="0" rIns="0" bIns="0" rtlCol="0">
            <a:spAutoFit/>
          </a:bodyPr>
          <a:lstStyle/>
          <a:p>
            <a:pPr marL="12700">
              <a:lnSpc>
                <a:spcPts val="2740"/>
              </a:lnSpc>
            </a:pPr>
            <a:r>
              <a:rPr sz="2400" b="1" spc="10" dirty="0">
                <a:solidFill>
                  <a:srgbClr val="FF0000"/>
                </a:solidFill>
                <a:latin typeface="微软雅黑"/>
                <a:cs typeface="微软雅黑"/>
              </a:rPr>
              <a:t>示例：缩小增量排序</a:t>
            </a:r>
            <a:endParaRPr sz="2400">
              <a:latin typeface="微软雅黑"/>
              <a:cs typeface="微软雅黑"/>
            </a:endParaRPr>
          </a:p>
        </p:txBody>
      </p:sp>
      <p:sp>
        <p:nvSpPr>
          <p:cNvPr id="11" name="object 11"/>
          <p:cNvSpPr/>
          <p:nvPr/>
        </p:nvSpPr>
        <p:spPr>
          <a:xfrm>
            <a:off x="1660537" y="1859152"/>
            <a:ext cx="533400" cy="53340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470525" y="1859152"/>
            <a:ext cx="533400" cy="5334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446159" y="1859152"/>
            <a:ext cx="533400" cy="5334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213493" y="1859152"/>
            <a:ext cx="533400" cy="53340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994543" y="1859152"/>
            <a:ext cx="533400" cy="533400"/>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737493" y="1859152"/>
            <a:ext cx="533400" cy="533400"/>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6985393" y="1853819"/>
            <a:ext cx="533400" cy="533400"/>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6251575" y="1853819"/>
            <a:ext cx="533400" cy="533400"/>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7762633" y="1860676"/>
            <a:ext cx="533387" cy="533400"/>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1643011" y="2473325"/>
            <a:ext cx="533400" cy="533400"/>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5453011" y="2473325"/>
            <a:ext cx="533387" cy="533399"/>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2428633" y="2473325"/>
            <a:ext cx="533399" cy="533400"/>
          </a:xfrm>
          <a:prstGeom prst="rect">
            <a:avLst/>
          </a:prstGeom>
          <a:blipFill>
            <a:blip r:embed="rId13" cstate="print"/>
            <a:stretch>
              <a:fillRect/>
            </a:stretch>
          </a:blipFill>
        </p:spPr>
        <p:txBody>
          <a:bodyPr wrap="square" lIns="0" tIns="0" rIns="0" bIns="0" rtlCol="0"/>
          <a:lstStyle/>
          <a:p>
            <a:endParaRPr/>
          </a:p>
        </p:txBody>
      </p:sp>
      <p:sp>
        <p:nvSpPr>
          <p:cNvPr id="23" name="object 23"/>
          <p:cNvSpPr/>
          <p:nvPr/>
        </p:nvSpPr>
        <p:spPr>
          <a:xfrm>
            <a:off x="3195967" y="2473325"/>
            <a:ext cx="533400" cy="533400"/>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3977017" y="2473325"/>
            <a:ext cx="533400" cy="533400"/>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4719967" y="2473325"/>
            <a:ext cx="533400" cy="533400"/>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6967867" y="2468752"/>
            <a:ext cx="533400" cy="533399"/>
          </a:xfrm>
          <a:prstGeom prst="rect">
            <a:avLst/>
          </a:prstGeom>
          <a:blipFill>
            <a:blip r:embed="rId17" cstate="print"/>
            <a:stretch>
              <a:fillRect/>
            </a:stretch>
          </a:blipFill>
        </p:spPr>
        <p:txBody>
          <a:bodyPr wrap="square" lIns="0" tIns="0" rIns="0" bIns="0" rtlCol="0"/>
          <a:lstStyle/>
          <a:p>
            <a:endParaRPr/>
          </a:p>
        </p:txBody>
      </p:sp>
      <p:sp>
        <p:nvSpPr>
          <p:cNvPr id="27" name="object 27"/>
          <p:cNvSpPr/>
          <p:nvPr/>
        </p:nvSpPr>
        <p:spPr>
          <a:xfrm>
            <a:off x="6234048" y="2468752"/>
            <a:ext cx="533400" cy="533399"/>
          </a:xfrm>
          <a:prstGeom prst="rect">
            <a:avLst/>
          </a:prstGeom>
          <a:blipFill>
            <a:blip r:embed="rId18" cstate="print"/>
            <a:stretch>
              <a:fillRect/>
            </a:stretch>
          </a:blipFill>
        </p:spPr>
        <p:txBody>
          <a:bodyPr wrap="square" lIns="0" tIns="0" rIns="0" bIns="0" rtlCol="0"/>
          <a:lstStyle/>
          <a:p>
            <a:endParaRPr/>
          </a:p>
        </p:txBody>
      </p:sp>
      <p:sp>
        <p:nvSpPr>
          <p:cNvPr id="28" name="object 28"/>
          <p:cNvSpPr/>
          <p:nvPr/>
        </p:nvSpPr>
        <p:spPr>
          <a:xfrm>
            <a:off x="7748917" y="2461895"/>
            <a:ext cx="533400" cy="533399"/>
          </a:xfrm>
          <a:prstGeom prst="rect">
            <a:avLst/>
          </a:prstGeom>
          <a:blipFill>
            <a:blip r:embed="rId19" cstate="print"/>
            <a:stretch>
              <a:fillRect/>
            </a:stretch>
          </a:blipFill>
        </p:spPr>
        <p:txBody>
          <a:bodyPr wrap="square" lIns="0" tIns="0" rIns="0" bIns="0" rtlCol="0"/>
          <a:lstStyle/>
          <a:p>
            <a:endParaRPr/>
          </a:p>
        </p:txBody>
      </p:sp>
      <p:sp>
        <p:nvSpPr>
          <p:cNvPr id="29" name="object 29"/>
          <p:cNvSpPr txBox="1"/>
          <p:nvPr/>
        </p:nvSpPr>
        <p:spPr>
          <a:xfrm>
            <a:off x="1727079" y="1514930"/>
            <a:ext cx="6485890" cy="1410335"/>
          </a:xfrm>
          <a:prstGeom prst="rect">
            <a:avLst/>
          </a:prstGeom>
        </p:spPr>
        <p:txBody>
          <a:bodyPr vert="horz" wrap="square" lIns="0" tIns="0" rIns="0" bIns="0" rtlCol="0">
            <a:spAutoFit/>
          </a:bodyPr>
          <a:lstStyle/>
          <a:p>
            <a:pPr algn="ctr">
              <a:lnSpc>
                <a:spcPct val="100000"/>
              </a:lnSpc>
              <a:tabLst>
                <a:tab pos="761365" algn="l"/>
                <a:tab pos="1523365" algn="l"/>
                <a:tab pos="2285365" algn="l"/>
                <a:tab pos="3047365" algn="l"/>
                <a:tab pos="3809365" algn="l"/>
                <a:tab pos="4571365" algn="l"/>
                <a:tab pos="5333365" algn="l"/>
                <a:tab pos="6095365" algn="l"/>
              </a:tabLst>
            </a:pPr>
            <a:r>
              <a:rPr sz="2400" b="1" dirty="0">
                <a:latin typeface="Times New Roman"/>
                <a:cs typeface="Times New Roman"/>
              </a:rPr>
              <a:t>1	2	3	4	5	6	7	8	9</a:t>
            </a:r>
            <a:endParaRPr sz="2400">
              <a:latin typeface="Times New Roman"/>
              <a:cs typeface="Times New Roman"/>
            </a:endParaRPr>
          </a:p>
          <a:p>
            <a:pPr marL="17145" algn="ctr">
              <a:lnSpc>
                <a:spcPct val="100000"/>
              </a:lnSpc>
              <a:spcBef>
                <a:spcPts val="805"/>
              </a:spcBef>
              <a:tabLst>
                <a:tab pos="803275" algn="l"/>
                <a:tab pos="1570355" algn="l"/>
                <a:tab pos="2292350" algn="l"/>
                <a:tab pos="3094355" algn="l"/>
                <a:tab pos="3827145" algn="l"/>
                <a:tab pos="4608195" algn="l"/>
                <a:tab pos="5342255" algn="l"/>
                <a:tab pos="6120130" algn="l"/>
              </a:tabLst>
            </a:pPr>
            <a:r>
              <a:rPr sz="2400" b="1" dirty="0">
                <a:solidFill>
                  <a:srgbClr val="FFFFCC"/>
                </a:solidFill>
                <a:latin typeface="Arial"/>
                <a:cs typeface="Arial"/>
              </a:rPr>
              <a:t>40	25	49	25*	16	21	</a:t>
            </a:r>
            <a:r>
              <a:rPr sz="3600" b="1" baseline="1157" dirty="0">
                <a:solidFill>
                  <a:srgbClr val="FFFFCC"/>
                </a:solidFill>
                <a:latin typeface="Arial"/>
                <a:cs typeface="Arial"/>
              </a:rPr>
              <a:t>08	30	</a:t>
            </a:r>
            <a:r>
              <a:rPr sz="2400" b="1" dirty="0">
                <a:solidFill>
                  <a:srgbClr val="FFFFCC"/>
                </a:solidFill>
                <a:latin typeface="Arial"/>
                <a:cs typeface="Arial"/>
              </a:rPr>
              <a:t>13</a:t>
            </a:r>
            <a:endParaRPr sz="2400">
              <a:latin typeface="Arial"/>
              <a:cs typeface="Arial"/>
            </a:endParaRPr>
          </a:p>
          <a:p>
            <a:pPr marR="6350" algn="ctr">
              <a:lnSpc>
                <a:spcPct val="100000"/>
              </a:lnSpc>
              <a:spcBef>
                <a:spcPts val="1950"/>
              </a:spcBef>
              <a:tabLst>
                <a:tab pos="786130" algn="l"/>
                <a:tab pos="1552575" algn="l"/>
                <a:tab pos="2275205" algn="l"/>
                <a:tab pos="3076575" algn="l"/>
                <a:tab pos="3809365" algn="l"/>
                <a:tab pos="4590415" algn="l"/>
                <a:tab pos="5324475" algn="l"/>
                <a:tab pos="6105525" algn="l"/>
              </a:tabLst>
            </a:pPr>
            <a:r>
              <a:rPr sz="2400" b="1" dirty="0">
                <a:solidFill>
                  <a:srgbClr val="FFFFCC"/>
                </a:solidFill>
                <a:latin typeface="Arial"/>
                <a:cs typeface="Arial"/>
              </a:rPr>
              <a:t>40	25	49	25*	16	21	</a:t>
            </a:r>
            <a:r>
              <a:rPr sz="3600" b="1" baseline="1157" dirty="0">
                <a:solidFill>
                  <a:srgbClr val="FFFFCC"/>
                </a:solidFill>
                <a:latin typeface="Arial"/>
                <a:cs typeface="Arial"/>
              </a:rPr>
              <a:t>08	30	</a:t>
            </a:r>
            <a:r>
              <a:rPr sz="3600" b="1" baseline="2314" dirty="0">
                <a:solidFill>
                  <a:srgbClr val="FFFFCC"/>
                </a:solidFill>
                <a:latin typeface="Arial"/>
                <a:cs typeface="Arial"/>
              </a:rPr>
              <a:t>13</a:t>
            </a:r>
            <a:endParaRPr sz="3600" baseline="2314">
              <a:latin typeface="Arial"/>
              <a:cs typeface="Arial"/>
            </a:endParaRPr>
          </a:p>
        </p:txBody>
      </p:sp>
      <p:sp>
        <p:nvSpPr>
          <p:cNvPr id="30" name="object 30"/>
          <p:cNvSpPr txBox="1"/>
          <p:nvPr/>
        </p:nvSpPr>
        <p:spPr>
          <a:xfrm>
            <a:off x="220605" y="2002853"/>
            <a:ext cx="1250950" cy="937894"/>
          </a:xfrm>
          <a:prstGeom prst="rect">
            <a:avLst/>
          </a:prstGeom>
        </p:spPr>
        <p:txBody>
          <a:bodyPr vert="horz" wrap="square" lIns="0" tIns="0" rIns="0" bIns="0" rtlCol="0">
            <a:spAutoFit/>
          </a:bodyPr>
          <a:lstStyle/>
          <a:p>
            <a:pPr marL="12700">
              <a:lnSpc>
                <a:spcPct val="100000"/>
              </a:lnSpc>
            </a:pPr>
            <a:r>
              <a:rPr sz="2400" b="1" spc="-15" dirty="0">
                <a:latin typeface="宋体"/>
                <a:cs typeface="宋体"/>
              </a:rPr>
              <a:t>初始序列</a:t>
            </a:r>
            <a:endParaRPr sz="2400">
              <a:latin typeface="宋体"/>
              <a:cs typeface="宋体"/>
            </a:endParaRPr>
          </a:p>
          <a:p>
            <a:pPr marL="168275">
              <a:lnSpc>
                <a:spcPct val="100000"/>
              </a:lnSpc>
              <a:spcBef>
                <a:spcPts val="1770"/>
              </a:spcBef>
            </a:pPr>
            <a:r>
              <a:rPr sz="2400" b="1" dirty="0">
                <a:solidFill>
                  <a:srgbClr val="FF0000"/>
                </a:solidFill>
                <a:latin typeface="Times New Roman"/>
                <a:cs typeface="Times New Roman"/>
              </a:rPr>
              <a:t>d</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4</a:t>
            </a:r>
            <a:endParaRPr sz="2400">
              <a:latin typeface="Times New Roman"/>
              <a:cs typeface="Times New Roman"/>
            </a:endParaRPr>
          </a:p>
        </p:txBody>
      </p:sp>
      <p:sp>
        <p:nvSpPr>
          <p:cNvPr id="31" name="object 31"/>
          <p:cNvSpPr/>
          <p:nvPr/>
        </p:nvSpPr>
        <p:spPr>
          <a:xfrm>
            <a:off x="5449963" y="3153029"/>
            <a:ext cx="533387" cy="533400"/>
          </a:xfrm>
          <a:prstGeom prst="rect">
            <a:avLst/>
          </a:prstGeom>
          <a:blipFill>
            <a:blip r:embed="rId20" cstate="print"/>
            <a:stretch>
              <a:fillRect/>
            </a:stretch>
          </a:blipFill>
        </p:spPr>
        <p:txBody>
          <a:bodyPr wrap="square" lIns="0" tIns="0" rIns="0" bIns="0" rtlCol="0"/>
          <a:lstStyle/>
          <a:p>
            <a:endParaRPr/>
          </a:p>
        </p:txBody>
      </p:sp>
      <p:sp>
        <p:nvSpPr>
          <p:cNvPr id="32" name="object 32"/>
          <p:cNvSpPr/>
          <p:nvPr/>
        </p:nvSpPr>
        <p:spPr>
          <a:xfrm>
            <a:off x="2425585" y="3153029"/>
            <a:ext cx="533399" cy="533400"/>
          </a:xfrm>
          <a:prstGeom prst="rect">
            <a:avLst/>
          </a:prstGeom>
          <a:blipFill>
            <a:blip r:embed="rId21" cstate="print"/>
            <a:stretch>
              <a:fillRect/>
            </a:stretch>
          </a:blipFill>
        </p:spPr>
        <p:txBody>
          <a:bodyPr wrap="square" lIns="0" tIns="0" rIns="0" bIns="0" rtlCol="0"/>
          <a:lstStyle/>
          <a:p>
            <a:endParaRPr/>
          </a:p>
        </p:txBody>
      </p:sp>
      <p:sp>
        <p:nvSpPr>
          <p:cNvPr id="33" name="object 33"/>
          <p:cNvSpPr/>
          <p:nvPr/>
        </p:nvSpPr>
        <p:spPr>
          <a:xfrm>
            <a:off x="3973969" y="3153029"/>
            <a:ext cx="533400" cy="533400"/>
          </a:xfrm>
          <a:prstGeom prst="rect">
            <a:avLst/>
          </a:prstGeom>
          <a:blipFill>
            <a:blip r:embed="rId22" cstate="print"/>
            <a:stretch>
              <a:fillRect/>
            </a:stretch>
          </a:blipFill>
        </p:spPr>
        <p:txBody>
          <a:bodyPr wrap="square" lIns="0" tIns="0" rIns="0" bIns="0" rtlCol="0"/>
          <a:lstStyle/>
          <a:p>
            <a:endParaRPr/>
          </a:p>
        </p:txBody>
      </p:sp>
      <p:sp>
        <p:nvSpPr>
          <p:cNvPr id="34" name="object 34"/>
          <p:cNvSpPr/>
          <p:nvPr/>
        </p:nvSpPr>
        <p:spPr>
          <a:xfrm>
            <a:off x="6964819" y="3147695"/>
            <a:ext cx="533400" cy="533400"/>
          </a:xfrm>
          <a:prstGeom prst="rect">
            <a:avLst/>
          </a:prstGeom>
          <a:blipFill>
            <a:blip r:embed="rId23" cstate="print"/>
            <a:stretch>
              <a:fillRect/>
            </a:stretch>
          </a:blipFill>
        </p:spPr>
        <p:txBody>
          <a:bodyPr wrap="square" lIns="0" tIns="0" rIns="0" bIns="0" rtlCol="0"/>
          <a:lstStyle/>
          <a:p>
            <a:endParaRPr/>
          </a:p>
        </p:txBody>
      </p:sp>
      <p:sp>
        <p:nvSpPr>
          <p:cNvPr id="35" name="object 35"/>
          <p:cNvSpPr/>
          <p:nvPr/>
        </p:nvSpPr>
        <p:spPr>
          <a:xfrm>
            <a:off x="3192919" y="3153029"/>
            <a:ext cx="533400" cy="533400"/>
          </a:xfrm>
          <a:prstGeom prst="rect">
            <a:avLst/>
          </a:prstGeom>
          <a:blipFill>
            <a:blip r:embed="rId24" cstate="print"/>
            <a:stretch>
              <a:fillRect/>
            </a:stretch>
          </a:blipFill>
        </p:spPr>
        <p:txBody>
          <a:bodyPr wrap="square" lIns="0" tIns="0" rIns="0" bIns="0" rtlCol="0"/>
          <a:lstStyle/>
          <a:p>
            <a:endParaRPr/>
          </a:p>
        </p:txBody>
      </p:sp>
      <p:sp>
        <p:nvSpPr>
          <p:cNvPr id="36" name="object 36"/>
          <p:cNvSpPr/>
          <p:nvPr/>
        </p:nvSpPr>
        <p:spPr>
          <a:xfrm>
            <a:off x="6231001" y="3147695"/>
            <a:ext cx="533400" cy="533400"/>
          </a:xfrm>
          <a:prstGeom prst="rect">
            <a:avLst/>
          </a:prstGeom>
          <a:blipFill>
            <a:blip r:embed="rId25" cstate="print"/>
            <a:stretch>
              <a:fillRect/>
            </a:stretch>
          </a:blipFill>
        </p:spPr>
        <p:txBody>
          <a:bodyPr wrap="square" lIns="0" tIns="0" rIns="0" bIns="0" rtlCol="0"/>
          <a:lstStyle/>
          <a:p>
            <a:endParaRPr/>
          </a:p>
        </p:txBody>
      </p:sp>
      <p:sp>
        <p:nvSpPr>
          <p:cNvPr id="37" name="object 37"/>
          <p:cNvSpPr/>
          <p:nvPr/>
        </p:nvSpPr>
        <p:spPr>
          <a:xfrm>
            <a:off x="1639963" y="3153029"/>
            <a:ext cx="533400" cy="533400"/>
          </a:xfrm>
          <a:prstGeom prst="rect">
            <a:avLst/>
          </a:prstGeom>
          <a:blipFill>
            <a:blip r:embed="rId26" cstate="print"/>
            <a:stretch>
              <a:fillRect/>
            </a:stretch>
          </a:blipFill>
        </p:spPr>
        <p:txBody>
          <a:bodyPr wrap="square" lIns="0" tIns="0" rIns="0" bIns="0" rtlCol="0"/>
          <a:lstStyle/>
          <a:p>
            <a:endParaRPr/>
          </a:p>
        </p:txBody>
      </p:sp>
      <p:sp>
        <p:nvSpPr>
          <p:cNvPr id="38" name="object 38"/>
          <p:cNvSpPr/>
          <p:nvPr/>
        </p:nvSpPr>
        <p:spPr>
          <a:xfrm>
            <a:off x="4716919" y="3153029"/>
            <a:ext cx="533400" cy="533400"/>
          </a:xfrm>
          <a:prstGeom prst="rect">
            <a:avLst/>
          </a:prstGeom>
          <a:blipFill>
            <a:blip r:embed="rId27" cstate="print"/>
            <a:stretch>
              <a:fillRect/>
            </a:stretch>
          </a:blipFill>
        </p:spPr>
        <p:txBody>
          <a:bodyPr wrap="square" lIns="0" tIns="0" rIns="0" bIns="0" rtlCol="0"/>
          <a:lstStyle/>
          <a:p>
            <a:endParaRPr/>
          </a:p>
        </p:txBody>
      </p:sp>
      <p:sp>
        <p:nvSpPr>
          <p:cNvPr id="39" name="object 39"/>
          <p:cNvSpPr txBox="1"/>
          <p:nvPr/>
        </p:nvSpPr>
        <p:spPr>
          <a:xfrm>
            <a:off x="1724031" y="3273583"/>
            <a:ext cx="4175125" cy="330200"/>
          </a:xfrm>
          <a:prstGeom prst="rect">
            <a:avLst/>
          </a:prstGeom>
        </p:spPr>
        <p:txBody>
          <a:bodyPr vert="horz" wrap="square" lIns="0" tIns="0" rIns="0" bIns="0" rtlCol="0">
            <a:spAutoFit/>
          </a:bodyPr>
          <a:lstStyle/>
          <a:p>
            <a:pPr marL="12700">
              <a:lnSpc>
                <a:spcPct val="100000"/>
              </a:lnSpc>
              <a:tabLst>
                <a:tab pos="798195" algn="l"/>
                <a:tab pos="1565275" algn="l"/>
                <a:tab pos="2287905" algn="l"/>
                <a:tab pos="3089275" algn="l"/>
                <a:tab pos="3822065" algn="l"/>
              </a:tabLst>
            </a:pPr>
            <a:r>
              <a:rPr sz="2400" b="1" dirty="0">
                <a:solidFill>
                  <a:srgbClr val="FFFFCC"/>
                </a:solidFill>
                <a:latin typeface="Arial"/>
                <a:cs typeface="Arial"/>
              </a:rPr>
              <a:t>13	21	08	25*	16	25</a:t>
            </a:r>
            <a:endParaRPr sz="2400">
              <a:latin typeface="Arial"/>
              <a:cs typeface="Arial"/>
            </a:endParaRPr>
          </a:p>
        </p:txBody>
      </p:sp>
      <p:sp>
        <p:nvSpPr>
          <p:cNvPr id="40" name="object 40"/>
          <p:cNvSpPr/>
          <p:nvPr/>
        </p:nvSpPr>
        <p:spPr>
          <a:xfrm>
            <a:off x="7745869" y="3141598"/>
            <a:ext cx="533400" cy="533400"/>
          </a:xfrm>
          <a:prstGeom prst="rect">
            <a:avLst/>
          </a:prstGeom>
          <a:blipFill>
            <a:blip r:embed="rId28" cstate="print"/>
            <a:stretch>
              <a:fillRect/>
            </a:stretch>
          </a:blipFill>
        </p:spPr>
        <p:txBody>
          <a:bodyPr wrap="square" lIns="0" tIns="0" rIns="0" bIns="0" rtlCol="0"/>
          <a:lstStyle/>
          <a:p>
            <a:endParaRPr/>
          </a:p>
        </p:txBody>
      </p:sp>
      <p:sp>
        <p:nvSpPr>
          <p:cNvPr id="41" name="object 41"/>
          <p:cNvSpPr txBox="1"/>
          <p:nvPr/>
        </p:nvSpPr>
        <p:spPr>
          <a:xfrm>
            <a:off x="6315081" y="3262915"/>
            <a:ext cx="1880235" cy="336550"/>
          </a:xfrm>
          <a:prstGeom prst="rect">
            <a:avLst/>
          </a:prstGeom>
        </p:spPr>
        <p:txBody>
          <a:bodyPr vert="horz" wrap="square" lIns="0" tIns="0" rIns="0" bIns="0" rtlCol="0">
            <a:spAutoFit/>
          </a:bodyPr>
          <a:lstStyle/>
          <a:p>
            <a:pPr marL="12700">
              <a:lnSpc>
                <a:spcPct val="100000"/>
              </a:lnSpc>
              <a:tabLst>
                <a:tab pos="746125" algn="l"/>
                <a:tab pos="1527175" algn="l"/>
              </a:tabLst>
            </a:pPr>
            <a:r>
              <a:rPr sz="2400" b="1" dirty="0">
                <a:solidFill>
                  <a:srgbClr val="FFFFCC"/>
                </a:solidFill>
                <a:latin typeface="Arial"/>
                <a:cs typeface="Arial"/>
              </a:rPr>
              <a:t>49	30	</a:t>
            </a:r>
            <a:r>
              <a:rPr sz="3600" b="1" baseline="1157" dirty="0">
                <a:solidFill>
                  <a:srgbClr val="FFFFCC"/>
                </a:solidFill>
                <a:latin typeface="Arial"/>
                <a:cs typeface="Arial"/>
              </a:rPr>
              <a:t>40</a:t>
            </a:r>
            <a:endParaRPr sz="3600" baseline="1157">
              <a:latin typeface="Arial"/>
              <a:cs typeface="Arial"/>
            </a:endParaRPr>
          </a:p>
        </p:txBody>
      </p:sp>
      <p:sp>
        <p:nvSpPr>
          <p:cNvPr id="42" name="object 42"/>
          <p:cNvSpPr txBox="1"/>
          <p:nvPr/>
        </p:nvSpPr>
        <p:spPr>
          <a:xfrm>
            <a:off x="376053" y="3956530"/>
            <a:ext cx="673100" cy="33020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d</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2</a:t>
            </a:r>
            <a:endParaRPr sz="2400">
              <a:latin typeface="Times New Roman"/>
              <a:cs typeface="Times New Roman"/>
            </a:endParaRPr>
          </a:p>
        </p:txBody>
      </p:sp>
      <p:sp>
        <p:nvSpPr>
          <p:cNvPr id="43" name="object 43"/>
          <p:cNvSpPr/>
          <p:nvPr/>
        </p:nvSpPr>
        <p:spPr>
          <a:xfrm>
            <a:off x="1646059" y="3873119"/>
            <a:ext cx="533400" cy="533400"/>
          </a:xfrm>
          <a:prstGeom prst="rect">
            <a:avLst/>
          </a:prstGeom>
          <a:blipFill>
            <a:blip r:embed="rId29" cstate="print"/>
            <a:stretch>
              <a:fillRect/>
            </a:stretch>
          </a:blipFill>
        </p:spPr>
        <p:txBody>
          <a:bodyPr wrap="square" lIns="0" tIns="0" rIns="0" bIns="0" rtlCol="0"/>
          <a:lstStyle/>
          <a:p>
            <a:endParaRPr/>
          </a:p>
        </p:txBody>
      </p:sp>
      <p:sp>
        <p:nvSpPr>
          <p:cNvPr id="44" name="object 44"/>
          <p:cNvSpPr/>
          <p:nvPr/>
        </p:nvSpPr>
        <p:spPr>
          <a:xfrm>
            <a:off x="5456059" y="3873119"/>
            <a:ext cx="533387" cy="533400"/>
          </a:xfrm>
          <a:prstGeom prst="rect">
            <a:avLst/>
          </a:prstGeom>
          <a:blipFill>
            <a:blip r:embed="rId30" cstate="print"/>
            <a:stretch>
              <a:fillRect/>
            </a:stretch>
          </a:blipFill>
        </p:spPr>
        <p:txBody>
          <a:bodyPr wrap="square" lIns="0" tIns="0" rIns="0" bIns="0" rtlCol="0"/>
          <a:lstStyle/>
          <a:p>
            <a:endParaRPr/>
          </a:p>
        </p:txBody>
      </p:sp>
      <p:sp>
        <p:nvSpPr>
          <p:cNvPr id="45" name="object 45"/>
          <p:cNvSpPr/>
          <p:nvPr/>
        </p:nvSpPr>
        <p:spPr>
          <a:xfrm>
            <a:off x="2432443" y="3873119"/>
            <a:ext cx="533399" cy="533400"/>
          </a:xfrm>
          <a:prstGeom prst="rect">
            <a:avLst/>
          </a:prstGeom>
          <a:blipFill>
            <a:blip r:embed="rId31" cstate="print"/>
            <a:stretch>
              <a:fillRect/>
            </a:stretch>
          </a:blipFill>
        </p:spPr>
        <p:txBody>
          <a:bodyPr wrap="square" lIns="0" tIns="0" rIns="0" bIns="0" rtlCol="0"/>
          <a:lstStyle/>
          <a:p>
            <a:endParaRPr/>
          </a:p>
        </p:txBody>
      </p:sp>
      <p:sp>
        <p:nvSpPr>
          <p:cNvPr id="46" name="object 46"/>
          <p:cNvSpPr/>
          <p:nvPr/>
        </p:nvSpPr>
        <p:spPr>
          <a:xfrm>
            <a:off x="3199015" y="3873119"/>
            <a:ext cx="533400" cy="533400"/>
          </a:xfrm>
          <a:prstGeom prst="rect">
            <a:avLst/>
          </a:prstGeom>
          <a:blipFill>
            <a:blip r:embed="rId32" cstate="print"/>
            <a:stretch>
              <a:fillRect/>
            </a:stretch>
          </a:blipFill>
        </p:spPr>
        <p:txBody>
          <a:bodyPr wrap="square" lIns="0" tIns="0" rIns="0" bIns="0" rtlCol="0"/>
          <a:lstStyle/>
          <a:p>
            <a:endParaRPr/>
          </a:p>
        </p:txBody>
      </p:sp>
      <p:sp>
        <p:nvSpPr>
          <p:cNvPr id="47" name="object 47"/>
          <p:cNvSpPr/>
          <p:nvPr/>
        </p:nvSpPr>
        <p:spPr>
          <a:xfrm>
            <a:off x="3980065" y="3873119"/>
            <a:ext cx="533400" cy="533400"/>
          </a:xfrm>
          <a:prstGeom prst="rect">
            <a:avLst/>
          </a:prstGeom>
          <a:blipFill>
            <a:blip r:embed="rId33" cstate="print"/>
            <a:stretch>
              <a:fillRect/>
            </a:stretch>
          </a:blipFill>
        </p:spPr>
        <p:txBody>
          <a:bodyPr wrap="square" lIns="0" tIns="0" rIns="0" bIns="0" rtlCol="0"/>
          <a:lstStyle/>
          <a:p>
            <a:endParaRPr/>
          </a:p>
        </p:txBody>
      </p:sp>
      <p:sp>
        <p:nvSpPr>
          <p:cNvPr id="48" name="object 48"/>
          <p:cNvSpPr/>
          <p:nvPr/>
        </p:nvSpPr>
        <p:spPr>
          <a:xfrm>
            <a:off x="4723015" y="3873119"/>
            <a:ext cx="533400" cy="533400"/>
          </a:xfrm>
          <a:prstGeom prst="rect">
            <a:avLst/>
          </a:prstGeom>
          <a:blipFill>
            <a:blip r:embed="rId32" cstate="print"/>
            <a:stretch>
              <a:fillRect/>
            </a:stretch>
          </a:blipFill>
        </p:spPr>
        <p:txBody>
          <a:bodyPr wrap="square" lIns="0" tIns="0" rIns="0" bIns="0" rtlCol="0"/>
          <a:lstStyle/>
          <a:p>
            <a:endParaRPr/>
          </a:p>
        </p:txBody>
      </p:sp>
      <p:sp>
        <p:nvSpPr>
          <p:cNvPr id="49" name="object 49"/>
          <p:cNvSpPr/>
          <p:nvPr/>
        </p:nvSpPr>
        <p:spPr>
          <a:xfrm>
            <a:off x="6970915" y="3868546"/>
            <a:ext cx="533400" cy="533400"/>
          </a:xfrm>
          <a:prstGeom prst="rect">
            <a:avLst/>
          </a:prstGeom>
          <a:blipFill>
            <a:blip r:embed="rId34" cstate="print"/>
            <a:stretch>
              <a:fillRect/>
            </a:stretch>
          </a:blipFill>
        </p:spPr>
        <p:txBody>
          <a:bodyPr wrap="square" lIns="0" tIns="0" rIns="0" bIns="0" rtlCol="0"/>
          <a:lstStyle/>
          <a:p>
            <a:endParaRPr/>
          </a:p>
        </p:txBody>
      </p:sp>
      <p:sp>
        <p:nvSpPr>
          <p:cNvPr id="50" name="object 50"/>
          <p:cNvSpPr/>
          <p:nvPr/>
        </p:nvSpPr>
        <p:spPr>
          <a:xfrm>
            <a:off x="6237096" y="3868546"/>
            <a:ext cx="533400" cy="533400"/>
          </a:xfrm>
          <a:prstGeom prst="rect">
            <a:avLst/>
          </a:prstGeom>
          <a:blipFill>
            <a:blip r:embed="rId35" cstate="print"/>
            <a:stretch>
              <a:fillRect/>
            </a:stretch>
          </a:blipFill>
        </p:spPr>
        <p:txBody>
          <a:bodyPr wrap="square" lIns="0" tIns="0" rIns="0" bIns="0" rtlCol="0"/>
          <a:lstStyle/>
          <a:p>
            <a:endParaRPr/>
          </a:p>
        </p:txBody>
      </p:sp>
      <p:sp>
        <p:nvSpPr>
          <p:cNvPr id="51" name="object 51"/>
          <p:cNvSpPr/>
          <p:nvPr/>
        </p:nvSpPr>
        <p:spPr>
          <a:xfrm>
            <a:off x="7751965" y="3862451"/>
            <a:ext cx="533400" cy="533400"/>
          </a:xfrm>
          <a:prstGeom prst="rect">
            <a:avLst/>
          </a:prstGeom>
          <a:blipFill>
            <a:blip r:embed="rId36" cstate="print"/>
            <a:stretch>
              <a:fillRect/>
            </a:stretch>
          </a:blipFill>
        </p:spPr>
        <p:txBody>
          <a:bodyPr wrap="square" lIns="0" tIns="0" rIns="0" bIns="0" rtlCol="0"/>
          <a:lstStyle/>
          <a:p>
            <a:endParaRPr/>
          </a:p>
        </p:txBody>
      </p:sp>
      <p:sp>
        <p:nvSpPr>
          <p:cNvPr id="52" name="object 52"/>
          <p:cNvSpPr txBox="1"/>
          <p:nvPr/>
        </p:nvSpPr>
        <p:spPr>
          <a:xfrm>
            <a:off x="1730889" y="3983766"/>
            <a:ext cx="6470650" cy="340995"/>
          </a:xfrm>
          <a:prstGeom prst="rect">
            <a:avLst/>
          </a:prstGeom>
        </p:spPr>
        <p:txBody>
          <a:bodyPr vert="horz" wrap="square" lIns="0" tIns="0" rIns="0" bIns="0" rtlCol="0">
            <a:spAutoFit/>
          </a:bodyPr>
          <a:lstStyle/>
          <a:p>
            <a:pPr marL="12700">
              <a:lnSpc>
                <a:spcPct val="100000"/>
              </a:lnSpc>
              <a:tabLst>
                <a:tab pos="798195" algn="l"/>
                <a:tab pos="1564640" algn="l"/>
                <a:tab pos="2286635" algn="l"/>
                <a:tab pos="3088640" algn="l"/>
                <a:tab pos="3822065" algn="l"/>
                <a:tab pos="4603115" algn="l"/>
                <a:tab pos="5336540" algn="l"/>
                <a:tab pos="6117590" algn="l"/>
              </a:tabLst>
            </a:pPr>
            <a:r>
              <a:rPr sz="2400" b="1" dirty="0">
                <a:solidFill>
                  <a:srgbClr val="FFFFCC"/>
                </a:solidFill>
                <a:latin typeface="Arial"/>
                <a:cs typeface="Arial"/>
              </a:rPr>
              <a:t>13	21	08	25*	16	25	</a:t>
            </a:r>
            <a:r>
              <a:rPr sz="3600" b="1" baseline="1157" dirty="0">
                <a:solidFill>
                  <a:srgbClr val="FFFFCC"/>
                </a:solidFill>
                <a:latin typeface="Arial"/>
                <a:cs typeface="Arial"/>
              </a:rPr>
              <a:t>49	30	</a:t>
            </a:r>
            <a:r>
              <a:rPr sz="3600" b="1" baseline="2314" dirty="0">
                <a:solidFill>
                  <a:srgbClr val="FFFFCC"/>
                </a:solidFill>
                <a:latin typeface="Arial"/>
                <a:cs typeface="Arial"/>
              </a:rPr>
              <a:t>40</a:t>
            </a:r>
            <a:endParaRPr sz="3600" baseline="2314">
              <a:latin typeface="Arial"/>
              <a:cs typeface="Arial"/>
            </a:endParaRPr>
          </a:p>
        </p:txBody>
      </p:sp>
      <p:sp>
        <p:nvSpPr>
          <p:cNvPr id="53" name="object 53"/>
          <p:cNvSpPr/>
          <p:nvPr/>
        </p:nvSpPr>
        <p:spPr>
          <a:xfrm>
            <a:off x="5449963" y="4503292"/>
            <a:ext cx="533387" cy="533400"/>
          </a:xfrm>
          <a:prstGeom prst="rect">
            <a:avLst/>
          </a:prstGeom>
          <a:blipFill>
            <a:blip r:embed="rId37" cstate="print"/>
            <a:stretch>
              <a:fillRect/>
            </a:stretch>
          </a:blipFill>
        </p:spPr>
        <p:txBody>
          <a:bodyPr wrap="square" lIns="0" tIns="0" rIns="0" bIns="0" rtlCol="0"/>
          <a:lstStyle/>
          <a:p>
            <a:endParaRPr/>
          </a:p>
        </p:txBody>
      </p:sp>
      <p:sp>
        <p:nvSpPr>
          <p:cNvPr id="54" name="object 54"/>
          <p:cNvSpPr/>
          <p:nvPr/>
        </p:nvSpPr>
        <p:spPr>
          <a:xfrm>
            <a:off x="2425585" y="4503292"/>
            <a:ext cx="533399" cy="533400"/>
          </a:xfrm>
          <a:prstGeom prst="rect">
            <a:avLst/>
          </a:prstGeom>
          <a:blipFill>
            <a:blip r:embed="rId38" cstate="print"/>
            <a:stretch>
              <a:fillRect/>
            </a:stretch>
          </a:blipFill>
        </p:spPr>
        <p:txBody>
          <a:bodyPr wrap="square" lIns="0" tIns="0" rIns="0" bIns="0" rtlCol="0"/>
          <a:lstStyle/>
          <a:p>
            <a:endParaRPr/>
          </a:p>
        </p:txBody>
      </p:sp>
      <p:sp>
        <p:nvSpPr>
          <p:cNvPr id="55" name="object 55"/>
          <p:cNvSpPr/>
          <p:nvPr/>
        </p:nvSpPr>
        <p:spPr>
          <a:xfrm>
            <a:off x="3973969" y="4503292"/>
            <a:ext cx="533400" cy="533400"/>
          </a:xfrm>
          <a:prstGeom prst="rect">
            <a:avLst/>
          </a:prstGeom>
          <a:blipFill>
            <a:blip r:embed="rId39" cstate="print"/>
            <a:stretch>
              <a:fillRect/>
            </a:stretch>
          </a:blipFill>
        </p:spPr>
        <p:txBody>
          <a:bodyPr wrap="square" lIns="0" tIns="0" rIns="0" bIns="0" rtlCol="0"/>
          <a:lstStyle/>
          <a:p>
            <a:endParaRPr/>
          </a:p>
        </p:txBody>
      </p:sp>
      <p:sp>
        <p:nvSpPr>
          <p:cNvPr id="56" name="object 56"/>
          <p:cNvSpPr/>
          <p:nvPr/>
        </p:nvSpPr>
        <p:spPr>
          <a:xfrm>
            <a:off x="6964819" y="4498721"/>
            <a:ext cx="533400" cy="533400"/>
          </a:xfrm>
          <a:prstGeom prst="rect">
            <a:avLst/>
          </a:prstGeom>
          <a:blipFill>
            <a:blip r:embed="rId40" cstate="print"/>
            <a:stretch>
              <a:fillRect/>
            </a:stretch>
          </a:blipFill>
        </p:spPr>
        <p:txBody>
          <a:bodyPr wrap="square" lIns="0" tIns="0" rIns="0" bIns="0" rtlCol="0"/>
          <a:lstStyle/>
          <a:p>
            <a:endParaRPr/>
          </a:p>
        </p:txBody>
      </p:sp>
      <p:sp>
        <p:nvSpPr>
          <p:cNvPr id="57" name="object 57"/>
          <p:cNvSpPr/>
          <p:nvPr/>
        </p:nvSpPr>
        <p:spPr>
          <a:xfrm>
            <a:off x="1639963" y="4503292"/>
            <a:ext cx="533400" cy="533400"/>
          </a:xfrm>
          <a:prstGeom prst="rect">
            <a:avLst/>
          </a:prstGeom>
          <a:blipFill>
            <a:blip r:embed="rId41" cstate="print"/>
            <a:stretch>
              <a:fillRect/>
            </a:stretch>
          </a:blipFill>
        </p:spPr>
        <p:txBody>
          <a:bodyPr wrap="square" lIns="0" tIns="0" rIns="0" bIns="0" rtlCol="0"/>
          <a:lstStyle/>
          <a:p>
            <a:endParaRPr/>
          </a:p>
        </p:txBody>
      </p:sp>
      <p:sp>
        <p:nvSpPr>
          <p:cNvPr id="58" name="object 58"/>
          <p:cNvSpPr/>
          <p:nvPr/>
        </p:nvSpPr>
        <p:spPr>
          <a:xfrm>
            <a:off x="3192919" y="4503292"/>
            <a:ext cx="533400" cy="533400"/>
          </a:xfrm>
          <a:prstGeom prst="rect">
            <a:avLst/>
          </a:prstGeom>
          <a:blipFill>
            <a:blip r:embed="rId42" cstate="print"/>
            <a:stretch>
              <a:fillRect/>
            </a:stretch>
          </a:blipFill>
        </p:spPr>
        <p:txBody>
          <a:bodyPr wrap="square" lIns="0" tIns="0" rIns="0" bIns="0" rtlCol="0"/>
          <a:lstStyle/>
          <a:p>
            <a:endParaRPr/>
          </a:p>
        </p:txBody>
      </p:sp>
      <p:sp>
        <p:nvSpPr>
          <p:cNvPr id="59" name="object 59"/>
          <p:cNvSpPr/>
          <p:nvPr/>
        </p:nvSpPr>
        <p:spPr>
          <a:xfrm>
            <a:off x="4716919" y="4503292"/>
            <a:ext cx="533400" cy="533400"/>
          </a:xfrm>
          <a:prstGeom prst="rect">
            <a:avLst/>
          </a:prstGeom>
          <a:blipFill>
            <a:blip r:embed="rId43" cstate="print"/>
            <a:stretch>
              <a:fillRect/>
            </a:stretch>
          </a:blipFill>
        </p:spPr>
        <p:txBody>
          <a:bodyPr wrap="square" lIns="0" tIns="0" rIns="0" bIns="0" rtlCol="0"/>
          <a:lstStyle/>
          <a:p>
            <a:endParaRPr/>
          </a:p>
        </p:txBody>
      </p:sp>
      <p:sp>
        <p:nvSpPr>
          <p:cNvPr id="60" name="object 60"/>
          <p:cNvSpPr/>
          <p:nvPr/>
        </p:nvSpPr>
        <p:spPr>
          <a:xfrm>
            <a:off x="6231001" y="4498721"/>
            <a:ext cx="533400" cy="533400"/>
          </a:xfrm>
          <a:prstGeom prst="rect">
            <a:avLst/>
          </a:prstGeom>
          <a:blipFill>
            <a:blip r:embed="rId44" cstate="print"/>
            <a:stretch>
              <a:fillRect/>
            </a:stretch>
          </a:blipFill>
        </p:spPr>
        <p:txBody>
          <a:bodyPr wrap="square" lIns="0" tIns="0" rIns="0" bIns="0" rtlCol="0"/>
          <a:lstStyle/>
          <a:p>
            <a:endParaRPr/>
          </a:p>
        </p:txBody>
      </p:sp>
      <p:sp>
        <p:nvSpPr>
          <p:cNvPr id="61" name="object 61"/>
          <p:cNvSpPr txBox="1"/>
          <p:nvPr/>
        </p:nvSpPr>
        <p:spPr>
          <a:xfrm>
            <a:off x="1724031" y="4620036"/>
            <a:ext cx="5690235" cy="335280"/>
          </a:xfrm>
          <a:prstGeom prst="rect">
            <a:avLst/>
          </a:prstGeom>
        </p:spPr>
        <p:txBody>
          <a:bodyPr vert="horz" wrap="square" lIns="0" tIns="0" rIns="0" bIns="0" rtlCol="0">
            <a:spAutoFit/>
          </a:bodyPr>
          <a:lstStyle/>
          <a:p>
            <a:pPr marL="12700">
              <a:lnSpc>
                <a:spcPct val="100000"/>
              </a:lnSpc>
              <a:tabLst>
                <a:tab pos="798195" algn="l"/>
                <a:tab pos="1565275" algn="l"/>
                <a:tab pos="2287905" algn="l"/>
                <a:tab pos="3089275" algn="l"/>
                <a:tab pos="3822065" algn="l"/>
                <a:tab pos="4603115" algn="l"/>
                <a:tab pos="5337175" algn="l"/>
              </a:tabLst>
            </a:pPr>
            <a:r>
              <a:rPr sz="2400" b="1" dirty="0">
                <a:solidFill>
                  <a:srgbClr val="FFFFCC"/>
                </a:solidFill>
                <a:latin typeface="Arial"/>
                <a:cs typeface="Arial"/>
              </a:rPr>
              <a:t>08	21	13	25*	16	25	</a:t>
            </a:r>
            <a:r>
              <a:rPr sz="3600" b="1" baseline="1157" dirty="0">
                <a:solidFill>
                  <a:srgbClr val="FFFFCC"/>
                </a:solidFill>
                <a:latin typeface="Arial"/>
                <a:cs typeface="Arial"/>
              </a:rPr>
              <a:t>40	30</a:t>
            </a:r>
            <a:endParaRPr sz="3600" baseline="1157">
              <a:latin typeface="Arial"/>
              <a:cs typeface="Arial"/>
            </a:endParaRPr>
          </a:p>
        </p:txBody>
      </p:sp>
      <p:sp>
        <p:nvSpPr>
          <p:cNvPr id="62" name="object 62"/>
          <p:cNvSpPr/>
          <p:nvPr/>
        </p:nvSpPr>
        <p:spPr>
          <a:xfrm>
            <a:off x="7745869" y="4492625"/>
            <a:ext cx="533400" cy="533400"/>
          </a:xfrm>
          <a:prstGeom prst="rect">
            <a:avLst/>
          </a:prstGeom>
          <a:blipFill>
            <a:blip r:embed="rId45" cstate="print"/>
            <a:stretch>
              <a:fillRect/>
            </a:stretch>
          </a:blipFill>
        </p:spPr>
        <p:txBody>
          <a:bodyPr wrap="square" lIns="0" tIns="0" rIns="0" bIns="0" rtlCol="0"/>
          <a:lstStyle/>
          <a:p>
            <a:endParaRPr/>
          </a:p>
        </p:txBody>
      </p:sp>
      <p:sp>
        <p:nvSpPr>
          <p:cNvPr id="63" name="object 63"/>
          <p:cNvSpPr txBox="1"/>
          <p:nvPr/>
        </p:nvSpPr>
        <p:spPr>
          <a:xfrm>
            <a:off x="7829937" y="4613941"/>
            <a:ext cx="365125" cy="330200"/>
          </a:xfrm>
          <a:prstGeom prst="rect">
            <a:avLst/>
          </a:prstGeom>
        </p:spPr>
        <p:txBody>
          <a:bodyPr vert="horz" wrap="square" lIns="0" tIns="0" rIns="0" bIns="0" rtlCol="0">
            <a:spAutoFit/>
          </a:bodyPr>
          <a:lstStyle/>
          <a:p>
            <a:pPr marL="12700">
              <a:lnSpc>
                <a:spcPct val="100000"/>
              </a:lnSpc>
            </a:pPr>
            <a:r>
              <a:rPr sz="2400" b="1" dirty="0">
                <a:solidFill>
                  <a:srgbClr val="FFFFCC"/>
                </a:solidFill>
                <a:latin typeface="Arial"/>
                <a:cs typeface="Arial"/>
              </a:rPr>
              <a:t>49</a:t>
            </a:r>
            <a:endParaRPr sz="2400">
              <a:latin typeface="Arial"/>
              <a:cs typeface="Arial"/>
            </a:endParaRPr>
          </a:p>
        </p:txBody>
      </p:sp>
      <p:sp>
        <p:nvSpPr>
          <p:cNvPr id="64" name="object 64"/>
          <p:cNvSpPr txBox="1"/>
          <p:nvPr/>
        </p:nvSpPr>
        <p:spPr>
          <a:xfrm>
            <a:off x="376053" y="5261836"/>
            <a:ext cx="673100" cy="33020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d</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1</a:t>
            </a:r>
            <a:endParaRPr sz="2400">
              <a:latin typeface="Times New Roman"/>
              <a:cs typeface="Times New Roman"/>
            </a:endParaRPr>
          </a:p>
        </p:txBody>
      </p:sp>
      <p:sp>
        <p:nvSpPr>
          <p:cNvPr id="65" name="object 65"/>
          <p:cNvSpPr/>
          <p:nvPr/>
        </p:nvSpPr>
        <p:spPr>
          <a:xfrm>
            <a:off x="1639963" y="5134228"/>
            <a:ext cx="533400" cy="533400"/>
          </a:xfrm>
          <a:prstGeom prst="rect">
            <a:avLst/>
          </a:prstGeom>
          <a:blipFill>
            <a:blip r:embed="rId46" cstate="print"/>
            <a:stretch>
              <a:fillRect/>
            </a:stretch>
          </a:blipFill>
        </p:spPr>
        <p:txBody>
          <a:bodyPr wrap="square" lIns="0" tIns="0" rIns="0" bIns="0" rtlCol="0"/>
          <a:lstStyle/>
          <a:p>
            <a:endParaRPr/>
          </a:p>
        </p:txBody>
      </p:sp>
      <p:sp>
        <p:nvSpPr>
          <p:cNvPr id="66" name="object 66"/>
          <p:cNvSpPr/>
          <p:nvPr/>
        </p:nvSpPr>
        <p:spPr>
          <a:xfrm>
            <a:off x="5449963" y="5134228"/>
            <a:ext cx="533387" cy="533400"/>
          </a:xfrm>
          <a:prstGeom prst="rect">
            <a:avLst/>
          </a:prstGeom>
          <a:blipFill>
            <a:blip r:embed="rId47" cstate="print"/>
            <a:stretch>
              <a:fillRect/>
            </a:stretch>
          </a:blipFill>
        </p:spPr>
        <p:txBody>
          <a:bodyPr wrap="square" lIns="0" tIns="0" rIns="0" bIns="0" rtlCol="0"/>
          <a:lstStyle/>
          <a:p>
            <a:endParaRPr/>
          </a:p>
        </p:txBody>
      </p:sp>
      <p:sp>
        <p:nvSpPr>
          <p:cNvPr id="67" name="object 67"/>
          <p:cNvSpPr/>
          <p:nvPr/>
        </p:nvSpPr>
        <p:spPr>
          <a:xfrm>
            <a:off x="2425585" y="5134228"/>
            <a:ext cx="533399" cy="533400"/>
          </a:xfrm>
          <a:prstGeom prst="rect">
            <a:avLst/>
          </a:prstGeom>
          <a:blipFill>
            <a:blip r:embed="rId48" cstate="print"/>
            <a:stretch>
              <a:fillRect/>
            </a:stretch>
          </a:blipFill>
        </p:spPr>
        <p:txBody>
          <a:bodyPr wrap="square" lIns="0" tIns="0" rIns="0" bIns="0" rtlCol="0"/>
          <a:lstStyle/>
          <a:p>
            <a:endParaRPr/>
          </a:p>
        </p:txBody>
      </p:sp>
      <p:sp>
        <p:nvSpPr>
          <p:cNvPr id="68" name="object 68"/>
          <p:cNvSpPr/>
          <p:nvPr/>
        </p:nvSpPr>
        <p:spPr>
          <a:xfrm>
            <a:off x="3192919" y="5134228"/>
            <a:ext cx="533400" cy="533400"/>
          </a:xfrm>
          <a:prstGeom prst="rect">
            <a:avLst/>
          </a:prstGeom>
          <a:blipFill>
            <a:blip r:embed="rId49" cstate="print"/>
            <a:stretch>
              <a:fillRect/>
            </a:stretch>
          </a:blipFill>
        </p:spPr>
        <p:txBody>
          <a:bodyPr wrap="square" lIns="0" tIns="0" rIns="0" bIns="0" rtlCol="0"/>
          <a:lstStyle/>
          <a:p>
            <a:endParaRPr/>
          </a:p>
        </p:txBody>
      </p:sp>
      <p:sp>
        <p:nvSpPr>
          <p:cNvPr id="69" name="object 69"/>
          <p:cNvSpPr/>
          <p:nvPr/>
        </p:nvSpPr>
        <p:spPr>
          <a:xfrm>
            <a:off x="3973969" y="5134228"/>
            <a:ext cx="533400" cy="533400"/>
          </a:xfrm>
          <a:prstGeom prst="rect">
            <a:avLst/>
          </a:prstGeom>
          <a:blipFill>
            <a:blip r:embed="rId50" cstate="print"/>
            <a:stretch>
              <a:fillRect/>
            </a:stretch>
          </a:blipFill>
        </p:spPr>
        <p:txBody>
          <a:bodyPr wrap="square" lIns="0" tIns="0" rIns="0" bIns="0" rtlCol="0"/>
          <a:lstStyle/>
          <a:p>
            <a:endParaRPr/>
          </a:p>
        </p:txBody>
      </p:sp>
      <p:sp>
        <p:nvSpPr>
          <p:cNvPr id="70" name="object 70"/>
          <p:cNvSpPr/>
          <p:nvPr/>
        </p:nvSpPr>
        <p:spPr>
          <a:xfrm>
            <a:off x="4716919" y="5134228"/>
            <a:ext cx="533400" cy="533400"/>
          </a:xfrm>
          <a:prstGeom prst="rect">
            <a:avLst/>
          </a:prstGeom>
          <a:blipFill>
            <a:blip r:embed="rId51" cstate="print"/>
            <a:stretch>
              <a:fillRect/>
            </a:stretch>
          </a:blipFill>
        </p:spPr>
        <p:txBody>
          <a:bodyPr wrap="square" lIns="0" tIns="0" rIns="0" bIns="0" rtlCol="0"/>
          <a:lstStyle/>
          <a:p>
            <a:endParaRPr/>
          </a:p>
        </p:txBody>
      </p:sp>
      <p:sp>
        <p:nvSpPr>
          <p:cNvPr id="71" name="object 71"/>
          <p:cNvSpPr txBox="1"/>
          <p:nvPr/>
        </p:nvSpPr>
        <p:spPr>
          <a:xfrm>
            <a:off x="1724031" y="5254783"/>
            <a:ext cx="4175125" cy="330200"/>
          </a:xfrm>
          <a:prstGeom prst="rect">
            <a:avLst/>
          </a:prstGeom>
        </p:spPr>
        <p:txBody>
          <a:bodyPr vert="horz" wrap="square" lIns="0" tIns="0" rIns="0" bIns="0" rtlCol="0">
            <a:spAutoFit/>
          </a:bodyPr>
          <a:lstStyle/>
          <a:p>
            <a:pPr marL="12700">
              <a:lnSpc>
                <a:spcPct val="100000"/>
              </a:lnSpc>
              <a:tabLst>
                <a:tab pos="798195" algn="l"/>
                <a:tab pos="1565275" algn="l"/>
                <a:tab pos="2287905" algn="l"/>
                <a:tab pos="3089275" algn="l"/>
                <a:tab pos="3822065" algn="l"/>
              </a:tabLst>
            </a:pPr>
            <a:r>
              <a:rPr sz="2400" b="1" dirty="0">
                <a:solidFill>
                  <a:srgbClr val="FFFFCC"/>
                </a:solidFill>
                <a:latin typeface="Arial"/>
                <a:cs typeface="Arial"/>
              </a:rPr>
              <a:t>08	21	13	25*	16	25</a:t>
            </a:r>
            <a:endParaRPr sz="2400">
              <a:latin typeface="Arial"/>
              <a:cs typeface="Arial"/>
            </a:endParaRPr>
          </a:p>
        </p:txBody>
      </p:sp>
      <p:sp>
        <p:nvSpPr>
          <p:cNvPr id="72" name="object 72"/>
          <p:cNvSpPr/>
          <p:nvPr/>
        </p:nvSpPr>
        <p:spPr>
          <a:xfrm>
            <a:off x="6964819" y="5128895"/>
            <a:ext cx="533400" cy="533400"/>
          </a:xfrm>
          <a:prstGeom prst="rect">
            <a:avLst/>
          </a:prstGeom>
          <a:blipFill>
            <a:blip r:embed="rId52" cstate="print"/>
            <a:stretch>
              <a:fillRect/>
            </a:stretch>
          </a:blipFill>
        </p:spPr>
        <p:txBody>
          <a:bodyPr wrap="square" lIns="0" tIns="0" rIns="0" bIns="0" rtlCol="0"/>
          <a:lstStyle/>
          <a:p>
            <a:endParaRPr/>
          </a:p>
        </p:txBody>
      </p:sp>
      <p:sp>
        <p:nvSpPr>
          <p:cNvPr id="73" name="object 73"/>
          <p:cNvSpPr/>
          <p:nvPr/>
        </p:nvSpPr>
        <p:spPr>
          <a:xfrm>
            <a:off x="6231001" y="5128895"/>
            <a:ext cx="533400" cy="533400"/>
          </a:xfrm>
          <a:prstGeom prst="rect">
            <a:avLst/>
          </a:prstGeom>
          <a:blipFill>
            <a:blip r:embed="rId53" cstate="print"/>
            <a:stretch>
              <a:fillRect/>
            </a:stretch>
          </a:blipFill>
        </p:spPr>
        <p:txBody>
          <a:bodyPr wrap="square" lIns="0" tIns="0" rIns="0" bIns="0" rtlCol="0"/>
          <a:lstStyle/>
          <a:p>
            <a:endParaRPr/>
          </a:p>
        </p:txBody>
      </p:sp>
      <p:sp>
        <p:nvSpPr>
          <p:cNvPr id="74" name="object 74"/>
          <p:cNvSpPr/>
          <p:nvPr/>
        </p:nvSpPr>
        <p:spPr>
          <a:xfrm>
            <a:off x="7745869" y="5122798"/>
            <a:ext cx="533400" cy="533400"/>
          </a:xfrm>
          <a:prstGeom prst="rect">
            <a:avLst/>
          </a:prstGeom>
          <a:blipFill>
            <a:blip r:embed="rId54" cstate="print"/>
            <a:stretch>
              <a:fillRect/>
            </a:stretch>
          </a:blipFill>
        </p:spPr>
        <p:txBody>
          <a:bodyPr wrap="square" lIns="0" tIns="0" rIns="0" bIns="0" rtlCol="0"/>
          <a:lstStyle/>
          <a:p>
            <a:endParaRPr/>
          </a:p>
        </p:txBody>
      </p:sp>
      <p:sp>
        <p:nvSpPr>
          <p:cNvPr id="75" name="object 75"/>
          <p:cNvSpPr txBox="1"/>
          <p:nvPr/>
        </p:nvSpPr>
        <p:spPr>
          <a:xfrm>
            <a:off x="6315081" y="5244115"/>
            <a:ext cx="1880235" cy="336550"/>
          </a:xfrm>
          <a:prstGeom prst="rect">
            <a:avLst/>
          </a:prstGeom>
        </p:spPr>
        <p:txBody>
          <a:bodyPr vert="horz" wrap="square" lIns="0" tIns="0" rIns="0" bIns="0" rtlCol="0">
            <a:spAutoFit/>
          </a:bodyPr>
          <a:lstStyle/>
          <a:p>
            <a:pPr marL="12700">
              <a:lnSpc>
                <a:spcPct val="100000"/>
              </a:lnSpc>
              <a:tabLst>
                <a:tab pos="746125" algn="l"/>
                <a:tab pos="1527175" algn="l"/>
              </a:tabLst>
            </a:pPr>
            <a:r>
              <a:rPr sz="2400" b="1" dirty="0">
                <a:solidFill>
                  <a:srgbClr val="FFFFCC"/>
                </a:solidFill>
                <a:latin typeface="Arial"/>
                <a:cs typeface="Arial"/>
              </a:rPr>
              <a:t>40	30	</a:t>
            </a:r>
            <a:r>
              <a:rPr sz="3600" b="1" baseline="1157" dirty="0">
                <a:solidFill>
                  <a:srgbClr val="FFFFCC"/>
                </a:solidFill>
                <a:latin typeface="Arial"/>
                <a:cs typeface="Arial"/>
              </a:rPr>
              <a:t>49</a:t>
            </a:r>
            <a:endParaRPr sz="3600" baseline="1157">
              <a:latin typeface="Arial"/>
              <a:cs typeface="Arial"/>
            </a:endParaRPr>
          </a:p>
        </p:txBody>
      </p:sp>
      <p:sp>
        <p:nvSpPr>
          <p:cNvPr id="76" name="object 76"/>
          <p:cNvSpPr/>
          <p:nvPr/>
        </p:nvSpPr>
        <p:spPr>
          <a:xfrm>
            <a:off x="1646059" y="5788025"/>
            <a:ext cx="533400" cy="533400"/>
          </a:xfrm>
          <a:prstGeom prst="rect">
            <a:avLst/>
          </a:prstGeom>
          <a:blipFill>
            <a:blip r:embed="rId55" cstate="print"/>
            <a:stretch>
              <a:fillRect/>
            </a:stretch>
          </a:blipFill>
        </p:spPr>
        <p:txBody>
          <a:bodyPr wrap="square" lIns="0" tIns="0" rIns="0" bIns="0" rtlCol="0"/>
          <a:lstStyle/>
          <a:p>
            <a:endParaRPr/>
          </a:p>
        </p:txBody>
      </p:sp>
      <p:sp>
        <p:nvSpPr>
          <p:cNvPr id="77" name="object 77"/>
          <p:cNvSpPr/>
          <p:nvPr/>
        </p:nvSpPr>
        <p:spPr>
          <a:xfrm>
            <a:off x="5456059" y="5788025"/>
            <a:ext cx="533387" cy="533400"/>
          </a:xfrm>
          <a:prstGeom prst="rect">
            <a:avLst/>
          </a:prstGeom>
          <a:blipFill>
            <a:blip r:embed="rId55" cstate="print"/>
            <a:stretch>
              <a:fillRect/>
            </a:stretch>
          </a:blipFill>
        </p:spPr>
        <p:txBody>
          <a:bodyPr wrap="square" lIns="0" tIns="0" rIns="0" bIns="0" rtlCol="0"/>
          <a:lstStyle/>
          <a:p>
            <a:endParaRPr/>
          </a:p>
        </p:txBody>
      </p:sp>
      <p:sp>
        <p:nvSpPr>
          <p:cNvPr id="78" name="object 78"/>
          <p:cNvSpPr/>
          <p:nvPr/>
        </p:nvSpPr>
        <p:spPr>
          <a:xfrm>
            <a:off x="2432443" y="5788025"/>
            <a:ext cx="533400" cy="533400"/>
          </a:xfrm>
          <a:prstGeom prst="rect">
            <a:avLst/>
          </a:prstGeom>
          <a:blipFill>
            <a:blip r:embed="rId56" cstate="print"/>
            <a:stretch>
              <a:fillRect/>
            </a:stretch>
          </a:blipFill>
        </p:spPr>
        <p:txBody>
          <a:bodyPr wrap="square" lIns="0" tIns="0" rIns="0" bIns="0" rtlCol="0"/>
          <a:lstStyle/>
          <a:p>
            <a:endParaRPr/>
          </a:p>
        </p:txBody>
      </p:sp>
      <p:sp>
        <p:nvSpPr>
          <p:cNvPr id="79" name="object 79"/>
          <p:cNvSpPr/>
          <p:nvPr/>
        </p:nvSpPr>
        <p:spPr>
          <a:xfrm>
            <a:off x="3199015" y="5788025"/>
            <a:ext cx="533400" cy="533400"/>
          </a:xfrm>
          <a:prstGeom prst="rect">
            <a:avLst/>
          </a:prstGeom>
          <a:blipFill>
            <a:blip r:embed="rId57" cstate="print"/>
            <a:stretch>
              <a:fillRect/>
            </a:stretch>
          </a:blipFill>
        </p:spPr>
        <p:txBody>
          <a:bodyPr wrap="square" lIns="0" tIns="0" rIns="0" bIns="0" rtlCol="0"/>
          <a:lstStyle/>
          <a:p>
            <a:endParaRPr/>
          </a:p>
        </p:txBody>
      </p:sp>
      <p:sp>
        <p:nvSpPr>
          <p:cNvPr id="80" name="object 80"/>
          <p:cNvSpPr/>
          <p:nvPr/>
        </p:nvSpPr>
        <p:spPr>
          <a:xfrm>
            <a:off x="3980065" y="5788025"/>
            <a:ext cx="533400" cy="533400"/>
          </a:xfrm>
          <a:prstGeom prst="rect">
            <a:avLst/>
          </a:prstGeom>
          <a:blipFill>
            <a:blip r:embed="rId57" cstate="print"/>
            <a:stretch>
              <a:fillRect/>
            </a:stretch>
          </a:blipFill>
        </p:spPr>
        <p:txBody>
          <a:bodyPr wrap="square" lIns="0" tIns="0" rIns="0" bIns="0" rtlCol="0"/>
          <a:lstStyle/>
          <a:p>
            <a:endParaRPr/>
          </a:p>
        </p:txBody>
      </p:sp>
      <p:sp>
        <p:nvSpPr>
          <p:cNvPr id="81" name="object 81"/>
          <p:cNvSpPr/>
          <p:nvPr/>
        </p:nvSpPr>
        <p:spPr>
          <a:xfrm>
            <a:off x="4723015" y="5788025"/>
            <a:ext cx="533400" cy="533400"/>
          </a:xfrm>
          <a:prstGeom prst="rect">
            <a:avLst/>
          </a:prstGeom>
          <a:blipFill>
            <a:blip r:embed="rId57" cstate="print"/>
            <a:stretch>
              <a:fillRect/>
            </a:stretch>
          </a:blipFill>
        </p:spPr>
        <p:txBody>
          <a:bodyPr wrap="square" lIns="0" tIns="0" rIns="0" bIns="0" rtlCol="0"/>
          <a:lstStyle/>
          <a:p>
            <a:endParaRPr/>
          </a:p>
        </p:txBody>
      </p:sp>
      <p:sp>
        <p:nvSpPr>
          <p:cNvPr id="82" name="object 82"/>
          <p:cNvSpPr/>
          <p:nvPr/>
        </p:nvSpPr>
        <p:spPr>
          <a:xfrm>
            <a:off x="6970915" y="5783452"/>
            <a:ext cx="533400" cy="533400"/>
          </a:xfrm>
          <a:prstGeom prst="rect">
            <a:avLst/>
          </a:prstGeom>
          <a:blipFill>
            <a:blip r:embed="rId57" cstate="print"/>
            <a:stretch>
              <a:fillRect/>
            </a:stretch>
          </a:blipFill>
        </p:spPr>
        <p:txBody>
          <a:bodyPr wrap="square" lIns="0" tIns="0" rIns="0" bIns="0" rtlCol="0"/>
          <a:lstStyle/>
          <a:p>
            <a:endParaRPr/>
          </a:p>
        </p:txBody>
      </p:sp>
      <p:sp>
        <p:nvSpPr>
          <p:cNvPr id="83" name="object 83"/>
          <p:cNvSpPr/>
          <p:nvPr/>
        </p:nvSpPr>
        <p:spPr>
          <a:xfrm>
            <a:off x="6237096" y="5783452"/>
            <a:ext cx="533400" cy="533400"/>
          </a:xfrm>
          <a:prstGeom prst="rect">
            <a:avLst/>
          </a:prstGeom>
          <a:blipFill>
            <a:blip r:embed="rId58" cstate="print"/>
            <a:stretch>
              <a:fillRect/>
            </a:stretch>
          </a:blipFill>
        </p:spPr>
        <p:txBody>
          <a:bodyPr wrap="square" lIns="0" tIns="0" rIns="0" bIns="0" rtlCol="0"/>
          <a:lstStyle/>
          <a:p>
            <a:endParaRPr/>
          </a:p>
        </p:txBody>
      </p:sp>
      <p:sp>
        <p:nvSpPr>
          <p:cNvPr id="84" name="object 84"/>
          <p:cNvSpPr txBox="1"/>
          <p:nvPr/>
        </p:nvSpPr>
        <p:spPr>
          <a:xfrm>
            <a:off x="1730889" y="5904007"/>
            <a:ext cx="5689600" cy="335915"/>
          </a:xfrm>
          <a:prstGeom prst="rect">
            <a:avLst/>
          </a:prstGeom>
        </p:spPr>
        <p:txBody>
          <a:bodyPr vert="horz" wrap="square" lIns="0" tIns="0" rIns="0" bIns="0" rtlCol="0">
            <a:spAutoFit/>
          </a:bodyPr>
          <a:lstStyle/>
          <a:p>
            <a:pPr marL="12700">
              <a:lnSpc>
                <a:spcPct val="100000"/>
              </a:lnSpc>
              <a:tabLst>
                <a:tab pos="798195" algn="l"/>
                <a:tab pos="1564640" algn="l"/>
                <a:tab pos="2345690" algn="l"/>
                <a:tab pos="3029585" algn="l"/>
                <a:tab pos="3822065" algn="l"/>
                <a:tab pos="4603115" algn="l"/>
                <a:tab pos="5336540" algn="l"/>
              </a:tabLst>
            </a:pPr>
            <a:r>
              <a:rPr sz="2400" b="1" dirty="0">
                <a:solidFill>
                  <a:srgbClr val="FFFFCC"/>
                </a:solidFill>
                <a:latin typeface="Arial"/>
                <a:cs typeface="Arial"/>
              </a:rPr>
              <a:t>08	13	16	21	25*	25	</a:t>
            </a:r>
            <a:r>
              <a:rPr sz="3600" b="1" baseline="1157" dirty="0">
                <a:solidFill>
                  <a:srgbClr val="FFFFCC"/>
                </a:solidFill>
                <a:latin typeface="Arial"/>
                <a:cs typeface="Arial"/>
              </a:rPr>
              <a:t>30	40</a:t>
            </a:r>
            <a:endParaRPr sz="3600" baseline="1157">
              <a:latin typeface="Arial"/>
              <a:cs typeface="Arial"/>
            </a:endParaRPr>
          </a:p>
        </p:txBody>
      </p:sp>
      <p:sp>
        <p:nvSpPr>
          <p:cNvPr id="85" name="object 85"/>
          <p:cNvSpPr/>
          <p:nvPr/>
        </p:nvSpPr>
        <p:spPr>
          <a:xfrm>
            <a:off x="7751965" y="5776595"/>
            <a:ext cx="533400" cy="533400"/>
          </a:xfrm>
          <a:prstGeom prst="rect">
            <a:avLst/>
          </a:prstGeom>
          <a:blipFill>
            <a:blip r:embed="rId59" cstate="print"/>
            <a:stretch>
              <a:fillRect/>
            </a:stretch>
          </a:blipFill>
        </p:spPr>
        <p:txBody>
          <a:bodyPr wrap="square" lIns="0" tIns="0" rIns="0" bIns="0" rtlCol="0"/>
          <a:lstStyle/>
          <a:p>
            <a:endParaRPr/>
          </a:p>
        </p:txBody>
      </p:sp>
      <p:sp>
        <p:nvSpPr>
          <p:cNvPr id="86" name="object 86"/>
          <p:cNvSpPr txBox="1"/>
          <p:nvPr/>
        </p:nvSpPr>
        <p:spPr>
          <a:xfrm>
            <a:off x="7836033" y="5897909"/>
            <a:ext cx="365125" cy="330200"/>
          </a:xfrm>
          <a:prstGeom prst="rect">
            <a:avLst/>
          </a:prstGeom>
        </p:spPr>
        <p:txBody>
          <a:bodyPr vert="horz" wrap="square" lIns="0" tIns="0" rIns="0" bIns="0" rtlCol="0">
            <a:spAutoFit/>
          </a:bodyPr>
          <a:lstStyle/>
          <a:p>
            <a:pPr marL="12700">
              <a:lnSpc>
                <a:spcPct val="100000"/>
              </a:lnSpc>
            </a:pPr>
            <a:r>
              <a:rPr sz="2400" b="1" dirty="0">
                <a:solidFill>
                  <a:srgbClr val="FFFFCC"/>
                </a:solidFill>
                <a:latin typeface="Arial"/>
                <a:cs typeface="Arial"/>
              </a:rPr>
              <a:t>49</a:t>
            </a:r>
            <a:endParaRPr sz="2400">
              <a:latin typeface="Arial"/>
              <a:cs typeface="Arial"/>
            </a:endParaRPr>
          </a:p>
        </p:txBody>
      </p:sp>
      <p:sp>
        <p:nvSpPr>
          <p:cNvPr id="90" name="标题 89"/>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0108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sp>
        <p:nvSpPr>
          <p:cNvPr id="4" name="矩形 3"/>
          <p:cNvSpPr/>
          <p:nvPr/>
        </p:nvSpPr>
        <p:spPr>
          <a:xfrm>
            <a:off x="-662152" y="2064582"/>
            <a:ext cx="9806152" cy="4247317"/>
          </a:xfrm>
          <a:prstGeom prst="rect">
            <a:avLst/>
          </a:prstGeom>
        </p:spPr>
        <p:txBody>
          <a:bodyPr wrap="square">
            <a:spAutoFit/>
          </a:bodyPr>
          <a:lstStyle/>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void</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ShellSort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n, List A)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err="1">
                <a:solidFill>
                  <a:srgbClr val="7F0055"/>
                </a:solidFill>
                <a:latin typeface="Courier New" panose="02070309020205020404" pitchFamily="49" charset="0"/>
                <a:ea typeface="等线" panose="02010600030101010101" pitchFamily="2" charset="-122"/>
                <a:cs typeface="Times New Roman" panose="02020603050405020304" pitchFamily="18" charset="0"/>
              </a:rPr>
              <a:t>int</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j, 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(d = n / 2; d &gt;= 1; d = d / 2)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d + 1;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&lt;= n;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a:t>
            </a:r>
            <a:r>
              <a:rPr lang="en-US" altLang="zh-CN" kern="0" dirty="0" smtClean="0">
                <a:solidFill>
                  <a:srgbClr val="000000"/>
                </a:solidFill>
                <a:latin typeface="Courier New" panose="02070309020205020404" pitchFamily="49" charset="0"/>
                <a:ea typeface="等线" panose="02010600030101010101" pitchFamily="2" charset="-122"/>
                <a:cs typeface="Times New Roman" panose="02020603050405020304" pitchFamily="18" charset="0"/>
              </a:rPr>
              <a:t/>
            </a:r>
            <a:br>
              <a:rPr lang="en-US" altLang="zh-CN" kern="0" dirty="0" smtClean="0">
                <a:solidFill>
                  <a:srgbClr val="000000"/>
                </a:solidFill>
                <a:latin typeface="Courier New" panose="02070309020205020404" pitchFamily="49" charset="0"/>
                <a:ea typeface="等线" panose="02010600030101010101" pitchFamily="2" charset="-122"/>
                <a:cs typeface="Times New Roman" panose="02020603050405020304" pitchFamily="18" charset="0"/>
              </a:rPr>
            </a:br>
            <a:r>
              <a:rPr lang="en-US" altLang="zh-CN" kern="0" dirty="0" smtClean="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smtClean="0">
                <a:solidFill>
                  <a:srgbClr val="3F7F5F"/>
                </a:solidFill>
                <a:latin typeface="Courier New" panose="02070309020205020404" pitchFamily="49" charset="0"/>
                <a:ea typeface="等线" panose="02010600030101010101" pitchFamily="2" charset="-122"/>
                <a:cs typeface="Times New Roman" panose="02020603050405020304" pitchFamily="18" charset="0"/>
              </a:rPr>
              <a:t>// </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将</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a:t>
            </a:r>
            <a:r>
              <a:rPr lang="en-US" altLang="zh-CN" kern="0" dirty="0" err="1">
                <a:solidFill>
                  <a:srgbClr val="3F7F5F"/>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插入到所属的子序列中</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A[0].key = A[</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].key;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 </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暂存待插入记录</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j = </a:t>
            </a:r>
            <a:r>
              <a:rPr lang="en-US" altLang="zh-CN"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 d;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 j</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指向所属子序列的最后一个记录</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7F0055"/>
                </a:solidFill>
                <a:latin typeface="Courier New" panose="02070309020205020404" pitchFamily="49" charset="0"/>
                <a:ea typeface="等线"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(j &gt; 0 &amp;&amp; A[0].key &lt; A[j].key)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A[j + d] = A[j];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 </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记录后移</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d</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个位置</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j = j - d; </a:t>
            </a:r>
            <a:r>
              <a:rPr lang="en-US" altLang="zh-CN" kern="0" dirty="0">
                <a:solidFill>
                  <a:srgbClr val="3F7F5F"/>
                </a:solidFill>
                <a:latin typeface="Courier New" panose="02070309020205020404" pitchFamily="49" charset="0"/>
                <a:ea typeface="等线" panose="02010600030101010101" pitchFamily="2" charset="-122"/>
                <a:cs typeface="Times New Roman" panose="02020603050405020304" pitchFamily="18" charset="0"/>
              </a:rPr>
              <a:t>//</a:t>
            </a:r>
            <a:r>
              <a:rPr lang="zh-CN" altLang="zh-CN" kern="0" dirty="0">
                <a:solidFill>
                  <a:srgbClr val="3F7F5F"/>
                </a:solidFill>
                <a:latin typeface="Courier New" panose="02070309020205020404" pitchFamily="49" charset="0"/>
                <a:ea typeface="等线" panose="02010600030101010101" pitchFamily="2" charset="-122"/>
                <a:cs typeface="Courier New" panose="02070309020205020404" pitchFamily="49" charset="0"/>
              </a:rPr>
              <a:t>比较同一子序列的前一个记录</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A[j + d] = A[0];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61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Shell</a:t>
            </a:r>
            <a:r>
              <a:rPr lang="zh-CN" altLang="en-US" smtClean="0"/>
              <a:t>排序例</a:t>
            </a:r>
          </a:p>
        </p:txBody>
      </p:sp>
      <p:pic>
        <p:nvPicPr>
          <p:cNvPr id="49155" name="Picture 4" descr="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82332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11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排序分类</a:t>
            </a:r>
            <a:endParaRPr lang="zh-CN" altLang="en-US" dirty="0"/>
          </a:p>
        </p:txBody>
      </p:sp>
      <p:sp>
        <p:nvSpPr>
          <p:cNvPr id="4" name="object 21"/>
          <p:cNvSpPr txBox="1">
            <a:spLocks noGrp="1"/>
          </p:cNvSpPr>
          <p:nvPr>
            <p:ph idx="1"/>
          </p:nvPr>
        </p:nvSpPr>
        <p:spPr>
          <a:xfrm>
            <a:off x="628650" y="1825625"/>
            <a:ext cx="7886700" cy="4659674"/>
          </a:xfrm>
          <a:prstGeom prst="rect">
            <a:avLst/>
          </a:prstGeom>
        </p:spPr>
        <p:txBody>
          <a:bodyPr vert="horz" wrap="square" lIns="0" tIns="0" rIns="0" bIns="0" rtlCol="0">
            <a:spAutoFit/>
          </a:bodyPr>
          <a:lstStyle/>
          <a:p>
            <a:pPr marL="412115" marR="5080" indent="0">
              <a:lnSpc>
                <a:spcPct val="122600"/>
              </a:lnSpc>
              <a:spcBef>
                <a:spcPts val="70"/>
              </a:spcBef>
              <a:buNone/>
            </a:pPr>
            <a:r>
              <a:rPr sz="2400" b="1" spc="-15" dirty="0" err="1" smtClean="0">
                <a:latin typeface="宋体"/>
                <a:cs typeface="宋体"/>
              </a:rPr>
              <a:t>按照排序时排序对象存放的设备</a:t>
            </a:r>
            <a:endParaRPr lang="en-US" sz="2400" b="1" spc="-15" dirty="0" smtClean="0">
              <a:latin typeface="宋体"/>
              <a:cs typeface="宋体"/>
            </a:endParaRPr>
          </a:p>
          <a:p>
            <a:pPr marL="1212215" marR="5080" lvl="1" indent="-342900">
              <a:lnSpc>
                <a:spcPct val="122600"/>
              </a:lnSpc>
              <a:spcBef>
                <a:spcPts val="70"/>
              </a:spcBef>
            </a:pPr>
            <a:r>
              <a:rPr sz="2000" b="1" spc="-15" dirty="0" err="1" smtClean="0">
                <a:latin typeface="宋体"/>
                <a:cs typeface="宋体"/>
              </a:rPr>
              <a:t>内部排序</a:t>
            </a:r>
            <a:r>
              <a:rPr sz="2000" b="1" dirty="0" err="1">
                <a:latin typeface="Arial"/>
                <a:cs typeface="Arial"/>
              </a:rPr>
              <a:t>:</a:t>
            </a:r>
            <a:r>
              <a:rPr sz="2000" b="1" spc="-15" dirty="0" err="1">
                <a:latin typeface="宋体"/>
                <a:cs typeface="宋体"/>
              </a:rPr>
              <a:t>排序过程中数据对象全部在内存中的排序</a:t>
            </a:r>
            <a:r>
              <a:rPr sz="2000" b="1" spc="-15" dirty="0" smtClean="0">
                <a:latin typeface="宋体"/>
                <a:cs typeface="宋体"/>
              </a:rPr>
              <a:t>。</a:t>
            </a:r>
            <a:endParaRPr lang="en-US" sz="2000" b="1" spc="-15" dirty="0" smtClean="0">
              <a:latin typeface="宋体"/>
              <a:cs typeface="宋体"/>
            </a:endParaRPr>
          </a:p>
          <a:p>
            <a:pPr marL="1212215" marR="5080" lvl="1" indent="-342900">
              <a:lnSpc>
                <a:spcPct val="122600"/>
              </a:lnSpc>
              <a:spcBef>
                <a:spcPts val="70"/>
              </a:spcBef>
            </a:pPr>
            <a:r>
              <a:rPr sz="2000" b="1" spc="-15" dirty="0" err="1" smtClean="0">
                <a:latin typeface="宋体"/>
                <a:cs typeface="宋体"/>
              </a:rPr>
              <a:t>外部排序</a:t>
            </a:r>
            <a:r>
              <a:rPr sz="2000" b="1" dirty="0" err="1">
                <a:latin typeface="Arial"/>
                <a:cs typeface="Arial"/>
              </a:rPr>
              <a:t>:</a:t>
            </a:r>
            <a:r>
              <a:rPr sz="2000" b="1" spc="-15" dirty="0" err="1">
                <a:latin typeface="宋体"/>
                <a:cs typeface="宋体"/>
              </a:rPr>
              <a:t>排序过程数据对象并非完全在内存中的排序</a:t>
            </a:r>
            <a:endParaRPr sz="2000" dirty="0">
              <a:latin typeface="宋体"/>
              <a:cs typeface="宋体"/>
            </a:endParaRPr>
          </a:p>
          <a:p>
            <a:pPr marL="412115" marR="109855" indent="0">
              <a:lnSpc>
                <a:spcPct val="125000"/>
              </a:lnSpc>
              <a:buNone/>
            </a:pPr>
            <a:r>
              <a:rPr sz="2400" b="1" spc="-15" dirty="0" err="1" smtClean="0">
                <a:latin typeface="宋体"/>
                <a:cs typeface="宋体"/>
              </a:rPr>
              <a:t>按照排序是的基本操作是否基于关键字的比较</a:t>
            </a:r>
            <a:endParaRPr lang="en-US" sz="2400" b="1" spc="-15" dirty="0">
              <a:latin typeface="宋体"/>
              <a:cs typeface="宋体"/>
            </a:endParaRPr>
          </a:p>
          <a:p>
            <a:pPr marL="1212215" marR="5080" lvl="1" indent="-342900">
              <a:lnSpc>
                <a:spcPct val="122600"/>
              </a:lnSpc>
              <a:spcBef>
                <a:spcPts val="70"/>
              </a:spcBef>
            </a:pPr>
            <a:r>
              <a:rPr sz="2000" b="1" spc="-15" dirty="0" err="1">
                <a:latin typeface="宋体"/>
                <a:cs typeface="宋体"/>
              </a:rPr>
              <a:t>基于比较：基本操作</a:t>
            </a:r>
            <a:r>
              <a:rPr sz="2000" b="1" spc="-15" dirty="0">
                <a:latin typeface="宋体"/>
                <a:cs typeface="宋体"/>
              </a:rPr>
              <a:t>——</a:t>
            </a:r>
            <a:r>
              <a:rPr sz="2000" b="1" spc="-15" dirty="0" err="1">
                <a:latin typeface="宋体"/>
                <a:cs typeface="宋体"/>
              </a:rPr>
              <a:t>关键字的比较和记录的移动，其最差时间下限已经被证明为</a:t>
            </a:r>
            <a:r>
              <a:rPr sz="2000" b="1" spc="-15" dirty="0" err="1" smtClean="0">
                <a:latin typeface="宋体"/>
                <a:cs typeface="宋体"/>
              </a:rPr>
              <a:t>Ω（nlogn</a:t>
            </a:r>
            <a:r>
              <a:rPr sz="2000" b="1" spc="-15" dirty="0">
                <a:latin typeface="宋体"/>
                <a:cs typeface="宋体"/>
              </a:rPr>
              <a:t>）。</a:t>
            </a:r>
          </a:p>
          <a:p>
            <a:pPr marL="1669415" lvl="2">
              <a:lnSpc>
                <a:spcPts val="2730"/>
              </a:lnSpc>
              <a:spcBef>
                <a:spcPts val="835"/>
              </a:spcBef>
            </a:pPr>
            <a:r>
              <a:rPr lang="zh-CN" altLang="en-US" sz="1600" b="1" spc="-15" dirty="0">
                <a:solidFill>
                  <a:srgbClr val="FF0000"/>
                </a:solidFill>
                <a:latin typeface="宋体"/>
                <a:cs typeface="宋体"/>
              </a:rPr>
              <a:t>交换排序</a:t>
            </a:r>
            <a:r>
              <a:rPr lang="zh-CN" altLang="en-US" sz="1600" b="1" spc="-15" dirty="0">
                <a:latin typeface="宋体"/>
                <a:cs typeface="宋体"/>
              </a:rPr>
              <a:t>（</a:t>
            </a:r>
            <a:r>
              <a:rPr lang="zh-CN" altLang="en-US" sz="1600" b="1" spc="-15" dirty="0">
                <a:solidFill>
                  <a:srgbClr val="0000FF"/>
                </a:solidFill>
                <a:latin typeface="宋体"/>
                <a:cs typeface="宋体"/>
              </a:rPr>
              <a:t>气泡、快速排序</a:t>
            </a:r>
            <a:r>
              <a:rPr lang="zh-CN" altLang="en-US" sz="1600" b="1" spc="-15" dirty="0">
                <a:latin typeface="宋体"/>
                <a:cs typeface="宋体"/>
              </a:rPr>
              <a:t>）；</a:t>
            </a:r>
            <a:r>
              <a:rPr lang="zh-CN" altLang="en-US" sz="1600" b="1" spc="-15" dirty="0">
                <a:solidFill>
                  <a:srgbClr val="FF0000"/>
                </a:solidFill>
                <a:latin typeface="宋体"/>
                <a:cs typeface="宋体"/>
              </a:rPr>
              <a:t>选择排序</a:t>
            </a:r>
            <a:r>
              <a:rPr lang="zh-CN" altLang="en-US" sz="1600" b="1" spc="-15" dirty="0">
                <a:latin typeface="宋体"/>
                <a:cs typeface="宋体"/>
              </a:rPr>
              <a:t>（</a:t>
            </a:r>
            <a:r>
              <a:rPr lang="zh-CN" altLang="en-US" sz="1600" b="1" spc="-15" dirty="0">
                <a:solidFill>
                  <a:srgbClr val="0000FF"/>
                </a:solidFill>
                <a:latin typeface="宋体"/>
                <a:cs typeface="宋体"/>
              </a:rPr>
              <a:t>直接</a:t>
            </a:r>
            <a:r>
              <a:rPr lang="zh-CN" altLang="en-US" sz="1600" b="1" spc="-15" dirty="0" smtClean="0">
                <a:solidFill>
                  <a:srgbClr val="0000FF"/>
                </a:solidFill>
                <a:latin typeface="宋体"/>
                <a:cs typeface="宋体"/>
              </a:rPr>
              <a:t>选择</a:t>
            </a:r>
            <a:r>
              <a:rPr lang="zh-CN" altLang="en-US" sz="1600" b="1" spc="-15" dirty="0">
                <a:solidFill>
                  <a:srgbClr val="0000FF"/>
                </a:solidFill>
                <a:latin typeface="宋体"/>
                <a:cs typeface="宋体"/>
              </a:rPr>
              <a:t>排序</a:t>
            </a:r>
            <a:r>
              <a:rPr lang="zh-CN" altLang="en-US" sz="1600" b="1" spc="-15" dirty="0" smtClean="0">
                <a:solidFill>
                  <a:srgbClr val="0000FF"/>
                </a:solidFill>
                <a:latin typeface="宋体"/>
                <a:cs typeface="宋体"/>
              </a:rPr>
              <a:t>、</a:t>
            </a:r>
            <a:r>
              <a:rPr lang="zh-CN" altLang="en-US" sz="1600" b="1" spc="-15" dirty="0">
                <a:solidFill>
                  <a:srgbClr val="0000FF"/>
                </a:solidFill>
                <a:latin typeface="宋体"/>
                <a:cs typeface="宋体"/>
              </a:rPr>
              <a:t>堆排序</a:t>
            </a:r>
            <a:r>
              <a:rPr lang="zh-CN" altLang="en-US" sz="1600" b="1" spc="-15" dirty="0">
                <a:latin typeface="宋体"/>
                <a:cs typeface="宋体"/>
              </a:rPr>
              <a:t>）；</a:t>
            </a:r>
            <a:r>
              <a:rPr lang="zh-CN" altLang="en-US" sz="1600" b="1" spc="-15" dirty="0">
                <a:solidFill>
                  <a:srgbClr val="FF0000"/>
                </a:solidFill>
                <a:latin typeface="宋体"/>
                <a:cs typeface="宋体"/>
              </a:rPr>
              <a:t>插入排序</a:t>
            </a:r>
            <a:r>
              <a:rPr lang="zh-CN" altLang="en-US" sz="1600" b="1" spc="-15" dirty="0">
                <a:latin typeface="宋体"/>
                <a:cs typeface="宋体"/>
              </a:rPr>
              <a:t>（</a:t>
            </a:r>
            <a:r>
              <a:rPr lang="zh-CN" altLang="en-US" sz="1600" b="1" spc="-15" dirty="0">
                <a:solidFill>
                  <a:srgbClr val="0000FF"/>
                </a:solidFill>
                <a:latin typeface="宋体"/>
                <a:cs typeface="宋体"/>
              </a:rPr>
              <a:t>直接插入、折半插入、希</a:t>
            </a:r>
            <a:r>
              <a:rPr lang="zh-CN" altLang="en-US" sz="1600" b="1" spc="-15" dirty="0" smtClean="0">
                <a:solidFill>
                  <a:srgbClr val="0000FF"/>
                </a:solidFill>
                <a:latin typeface="宋体"/>
                <a:cs typeface="宋体"/>
              </a:rPr>
              <a:t>尔</a:t>
            </a:r>
            <a:r>
              <a:rPr lang="zh-CN" altLang="en-US" sz="1600" b="1" spc="-10" dirty="0" smtClean="0">
                <a:solidFill>
                  <a:srgbClr val="0000FF"/>
                </a:solidFill>
                <a:latin typeface="宋体"/>
                <a:cs typeface="宋体"/>
              </a:rPr>
              <a:t>排序</a:t>
            </a:r>
            <a:r>
              <a:rPr lang="zh-CN" altLang="en-US" sz="1600" b="1" spc="-15" dirty="0">
                <a:latin typeface="宋体"/>
                <a:cs typeface="宋体"/>
              </a:rPr>
              <a:t>）、</a:t>
            </a:r>
            <a:r>
              <a:rPr lang="zh-CN" altLang="en-US" sz="1600" b="1" spc="-15" dirty="0">
                <a:solidFill>
                  <a:srgbClr val="FF0000"/>
                </a:solidFill>
                <a:latin typeface="宋体"/>
                <a:cs typeface="宋体"/>
              </a:rPr>
              <a:t>归并排序</a:t>
            </a:r>
            <a:r>
              <a:rPr lang="zh-CN" altLang="en-US" sz="1600" b="1" spc="-15" dirty="0">
                <a:latin typeface="宋体"/>
                <a:cs typeface="宋体"/>
              </a:rPr>
              <a:t>（</a:t>
            </a:r>
            <a:r>
              <a:rPr lang="zh-CN" altLang="en-US" sz="1600" b="1" spc="-15" dirty="0">
                <a:solidFill>
                  <a:srgbClr val="0000FF"/>
                </a:solidFill>
                <a:latin typeface="宋体"/>
                <a:cs typeface="宋体"/>
              </a:rPr>
              <a:t>二路归并排序</a:t>
            </a:r>
            <a:r>
              <a:rPr lang="zh-CN" altLang="en-US" sz="1600" b="1" spc="-15" dirty="0">
                <a:latin typeface="宋体"/>
                <a:cs typeface="宋体"/>
              </a:rPr>
              <a:t>）。</a:t>
            </a:r>
            <a:endParaRPr lang="zh-CN" altLang="en-US" sz="1600" dirty="0">
              <a:latin typeface="宋体"/>
              <a:cs typeface="宋体"/>
            </a:endParaRPr>
          </a:p>
          <a:p>
            <a:pPr marL="1212215" marR="5080" lvl="1" indent="-342900">
              <a:lnSpc>
                <a:spcPct val="122600"/>
              </a:lnSpc>
              <a:spcBef>
                <a:spcPts val="70"/>
              </a:spcBef>
            </a:pPr>
            <a:r>
              <a:rPr sz="2000" b="1" spc="-15" dirty="0" err="1">
                <a:latin typeface="宋体"/>
                <a:cs typeface="宋体"/>
              </a:rPr>
              <a:t>不基于比较：</a:t>
            </a:r>
            <a:r>
              <a:rPr sz="2000" b="1" spc="-15" dirty="0" err="1" smtClean="0">
                <a:latin typeface="宋体"/>
                <a:cs typeface="宋体"/>
              </a:rPr>
              <a:t>根据根据组成关键字的的分量及其分布特征</a:t>
            </a:r>
            <a:r>
              <a:rPr sz="2000" b="1" spc="-15" dirty="0" err="1">
                <a:latin typeface="宋体"/>
                <a:cs typeface="宋体"/>
              </a:rPr>
              <a:t>，</a:t>
            </a:r>
            <a:r>
              <a:rPr sz="2000" b="1" spc="-15" dirty="0" err="1" smtClean="0">
                <a:latin typeface="宋体"/>
                <a:cs typeface="宋体"/>
              </a:rPr>
              <a:t>如基数排序</a:t>
            </a:r>
            <a:r>
              <a:rPr lang="en-US" altLang="zh-CN" sz="2000" b="1" spc="-15" dirty="0" smtClean="0">
                <a:latin typeface="宋体"/>
                <a:cs typeface="宋体"/>
              </a:rPr>
              <a:t>(</a:t>
            </a:r>
            <a:r>
              <a:rPr lang="zh-CN" altLang="en-US" sz="2000" b="1" spc="-15" dirty="0" smtClean="0">
                <a:latin typeface="宋体"/>
                <a:cs typeface="宋体"/>
              </a:rPr>
              <a:t>箱子排序</a:t>
            </a:r>
            <a:r>
              <a:rPr lang="en-US" altLang="zh-CN" sz="2000" b="1" spc="-15" dirty="0" smtClean="0">
                <a:latin typeface="宋体"/>
                <a:cs typeface="宋体"/>
              </a:rPr>
              <a:t>)</a:t>
            </a:r>
            <a:r>
              <a:rPr lang="zh-CN" altLang="en-US" sz="2000" b="1" spc="-15" dirty="0" smtClean="0">
                <a:latin typeface="宋体"/>
                <a:cs typeface="宋体"/>
              </a:rPr>
              <a:t>、计数排序</a:t>
            </a:r>
            <a:r>
              <a:rPr sz="2000" b="1" spc="-15" dirty="0" smtClean="0">
                <a:latin typeface="宋体"/>
                <a:cs typeface="宋体"/>
              </a:rPr>
              <a:t>。</a:t>
            </a:r>
            <a:endParaRPr sz="2000" b="1" spc="-15" dirty="0">
              <a:latin typeface="宋体"/>
              <a:cs typeface="宋体"/>
            </a:endParaRPr>
          </a:p>
        </p:txBody>
      </p:sp>
    </p:spTree>
    <p:extLst>
      <p:ext uri="{BB962C8B-B14F-4D97-AF65-F5344CB8AC3E}">
        <p14:creationId xmlns:p14="http://schemas.microsoft.com/office/powerpoint/2010/main" val="367209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t>Shell</a:t>
            </a:r>
            <a:r>
              <a:rPr lang="zh-CN" altLang="en-US" smtClean="0"/>
              <a:t>排序例（续）</a:t>
            </a:r>
          </a:p>
        </p:txBody>
      </p:sp>
      <p:pic>
        <p:nvPicPr>
          <p:cNvPr id="50179" name="Picture 4" descr="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80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865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4" name="object 13"/>
          <p:cNvSpPr txBox="1"/>
          <p:nvPr/>
        </p:nvSpPr>
        <p:spPr>
          <a:xfrm>
            <a:off x="628650" y="1866190"/>
            <a:ext cx="8140700" cy="3580467"/>
          </a:xfrm>
          <a:prstGeom prst="rect">
            <a:avLst/>
          </a:prstGeom>
        </p:spPr>
        <p:txBody>
          <a:bodyPr vert="horz" wrap="square" lIns="0" tIns="0" rIns="0" bIns="0" rtlCol="0">
            <a:spAutoFit/>
          </a:bodyPr>
          <a:lstStyle/>
          <a:p>
            <a:pPr marL="469265" marR="5080" indent="-457200">
              <a:spcBef>
                <a:spcPts val="1170"/>
              </a:spcBef>
            </a:pPr>
            <a:r>
              <a:rPr lang="en-US" sz="2400" spc="10" dirty="0">
                <a:latin typeface="微软雅黑"/>
                <a:cs typeface="微软雅黑"/>
              </a:rPr>
              <a:t>     </a:t>
            </a:r>
            <a:r>
              <a:rPr sz="2400" spc="10" dirty="0">
                <a:latin typeface="微软雅黑"/>
                <a:cs typeface="微软雅黑"/>
              </a:rPr>
              <a:t> </a:t>
            </a:r>
            <a:r>
              <a:rPr sz="2400" spc="10" dirty="0" err="1">
                <a:latin typeface="微软雅黑"/>
                <a:cs typeface="微软雅黑"/>
              </a:rPr>
              <a:t>希尔排序开始时增量较大，</a:t>
            </a:r>
            <a:r>
              <a:rPr sz="2400" spc="10" dirty="0" err="1">
                <a:latin typeface="微软雅黑"/>
                <a:cs typeface="微软雅黑"/>
              </a:rPr>
              <a:t>每个子序列中的记录个数较少，</a:t>
            </a:r>
            <a:r>
              <a:rPr sz="2400" spc="10" dirty="0" err="1">
                <a:latin typeface="微软雅黑"/>
                <a:cs typeface="微软雅黑"/>
              </a:rPr>
              <a:t>从而排序速度较快；当增量较小时，虽然每个子序列中</a:t>
            </a:r>
            <a:r>
              <a:rPr sz="2400" spc="10" dirty="0">
                <a:latin typeface="微软雅黑"/>
                <a:cs typeface="微软雅黑"/>
              </a:rPr>
              <a:t> </a:t>
            </a:r>
            <a:r>
              <a:rPr sz="2400" spc="10" dirty="0" err="1">
                <a:latin typeface="微软雅黑"/>
                <a:cs typeface="微软雅黑"/>
              </a:rPr>
              <a:t>记录个数较多，但整个序列已基本有序，</a:t>
            </a:r>
            <a:r>
              <a:rPr sz="2400" spc="10" dirty="0" err="1">
                <a:latin typeface="微软雅黑"/>
                <a:cs typeface="微软雅黑"/>
              </a:rPr>
              <a:t>排序速度也较快</a:t>
            </a:r>
            <a:r>
              <a:rPr sz="2400" spc="10" dirty="0">
                <a:latin typeface="微软雅黑"/>
                <a:cs typeface="微软雅黑"/>
              </a:rPr>
              <a:t>。</a:t>
            </a:r>
            <a:endParaRPr sz="2400" spc="10" dirty="0">
              <a:latin typeface="微软雅黑"/>
              <a:cs typeface="微软雅黑"/>
            </a:endParaRPr>
          </a:p>
          <a:p>
            <a:pPr marL="469265" marR="5080">
              <a:lnSpc>
                <a:spcPct val="100000"/>
              </a:lnSpc>
              <a:spcBef>
                <a:spcPts val="1170"/>
              </a:spcBef>
            </a:pPr>
            <a:r>
              <a:rPr sz="2400" spc="10" dirty="0">
                <a:latin typeface="微软雅黑"/>
                <a:cs typeface="微软雅黑"/>
              </a:rPr>
              <a:t>希尔排序算法的时间性能是所取增量的函数，而到目前为 止尚未有人求得一种最好的增量序列。</a:t>
            </a:r>
            <a:endParaRPr sz="2400" dirty="0">
              <a:latin typeface="微软雅黑"/>
              <a:cs typeface="微软雅黑"/>
            </a:endParaRPr>
          </a:p>
          <a:p>
            <a:pPr marL="469900" marR="140970" indent="-635" algn="just">
              <a:lnSpc>
                <a:spcPct val="100000"/>
              </a:lnSpc>
              <a:spcBef>
                <a:spcPts val="840"/>
              </a:spcBef>
            </a:pPr>
            <a:r>
              <a:rPr sz="2400" spc="10" dirty="0">
                <a:latin typeface="微软雅黑"/>
                <a:cs typeface="微软雅黑"/>
              </a:rPr>
              <a:t>研究表明，希尔排序的时间性能在</a:t>
            </a:r>
            <a:r>
              <a:rPr sz="2400" i="1" dirty="0">
                <a:latin typeface="Times New Roman"/>
                <a:cs typeface="Times New Roman"/>
              </a:rPr>
              <a:t>O</a:t>
            </a:r>
            <a:r>
              <a:rPr sz="2400" dirty="0">
                <a:latin typeface="Times New Roman"/>
                <a:cs typeface="Times New Roman"/>
              </a:rPr>
              <a:t>(</a:t>
            </a:r>
            <a:r>
              <a:rPr sz="2400" i="1" spc="-5" dirty="0">
                <a:latin typeface="Times New Roman"/>
                <a:cs typeface="Times New Roman"/>
              </a:rPr>
              <a:t>n</a:t>
            </a:r>
            <a:r>
              <a:rPr sz="2400" baseline="24305" dirty="0">
                <a:latin typeface="Times New Roman"/>
                <a:cs typeface="Times New Roman"/>
              </a:rPr>
              <a:t>2</a:t>
            </a:r>
            <a:r>
              <a:rPr sz="2400" dirty="0">
                <a:latin typeface="Times New Roman"/>
                <a:cs typeface="Times New Roman"/>
              </a:rPr>
              <a:t>)</a:t>
            </a:r>
            <a:r>
              <a:rPr sz="2400" spc="10" dirty="0">
                <a:latin typeface="微软雅黑"/>
                <a:cs typeface="微软雅黑"/>
              </a:rPr>
              <a:t>和</a:t>
            </a:r>
            <a:r>
              <a:rPr sz="2400" i="1" dirty="0">
                <a:latin typeface="Times New Roman"/>
                <a:cs typeface="Times New Roman"/>
              </a:rPr>
              <a:t>O</a:t>
            </a:r>
            <a:r>
              <a:rPr sz="2400" spc="5" dirty="0">
                <a:latin typeface="Times New Roman"/>
                <a:cs typeface="Times New Roman"/>
              </a:rPr>
              <a:t>(</a:t>
            </a:r>
            <a:r>
              <a:rPr sz="2400" i="1" spc="-5" dirty="0">
                <a:latin typeface="Times New Roman"/>
                <a:cs typeface="Times New Roman"/>
              </a:rPr>
              <a:t>nlog</a:t>
            </a:r>
            <a:r>
              <a:rPr sz="2400" baseline="-20833" dirty="0">
                <a:latin typeface="Times New Roman"/>
                <a:cs typeface="Times New Roman"/>
              </a:rPr>
              <a:t>2</a:t>
            </a:r>
            <a:r>
              <a:rPr sz="2400" i="1" spc="-5" dirty="0">
                <a:latin typeface="Times New Roman"/>
                <a:cs typeface="Times New Roman"/>
              </a:rPr>
              <a:t>n</a:t>
            </a:r>
            <a:r>
              <a:rPr sz="2400" dirty="0">
                <a:latin typeface="Times New Roman"/>
                <a:cs typeface="Times New Roman"/>
              </a:rPr>
              <a:t>)</a:t>
            </a:r>
            <a:r>
              <a:rPr sz="2400" spc="10" dirty="0">
                <a:latin typeface="微软雅黑"/>
                <a:cs typeface="微软雅黑"/>
              </a:rPr>
              <a:t>之间 当</a:t>
            </a:r>
            <a:r>
              <a:rPr sz="2400" i="1" dirty="0">
                <a:latin typeface="Times New Roman"/>
                <a:cs typeface="Times New Roman"/>
              </a:rPr>
              <a:t>n</a:t>
            </a:r>
            <a:r>
              <a:rPr sz="2400" spc="10" dirty="0">
                <a:latin typeface="微软雅黑"/>
                <a:cs typeface="微软雅黑"/>
              </a:rPr>
              <a:t>在某个特定范围内，希尔排序所需的比较次数和记录 的移动次数约为</a:t>
            </a:r>
            <a:r>
              <a:rPr sz="2400" i="1" dirty="0">
                <a:latin typeface="Times New Roman"/>
                <a:cs typeface="Times New Roman"/>
              </a:rPr>
              <a:t>O</a:t>
            </a:r>
            <a:r>
              <a:rPr sz="2400" dirty="0">
                <a:latin typeface="Times New Roman"/>
                <a:cs typeface="Times New Roman"/>
              </a:rPr>
              <a:t>(</a:t>
            </a:r>
            <a:r>
              <a:rPr sz="2400" i="1" spc="-5" dirty="0">
                <a:latin typeface="Times New Roman"/>
                <a:cs typeface="Times New Roman"/>
              </a:rPr>
              <a:t>n</a:t>
            </a:r>
            <a:r>
              <a:rPr sz="2400" baseline="24305" dirty="0">
                <a:latin typeface="Times New Roman"/>
                <a:cs typeface="Times New Roman"/>
              </a:rPr>
              <a:t>1.3 </a:t>
            </a:r>
            <a:r>
              <a:rPr sz="2400" spc="-300" baseline="24305"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dirty="0">
                <a:latin typeface="微软雅黑"/>
                <a:cs typeface="微软雅黑"/>
              </a:rPr>
              <a:t>。</a:t>
            </a:r>
          </a:p>
        </p:txBody>
      </p:sp>
    </p:spTree>
    <p:extLst>
      <p:ext uri="{BB962C8B-B14F-4D97-AF65-F5344CB8AC3E}">
        <p14:creationId xmlns:p14="http://schemas.microsoft.com/office/powerpoint/2010/main" val="4902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归并排序</a:t>
            </a:r>
          </a:p>
        </p:txBody>
      </p:sp>
      <p:sp>
        <p:nvSpPr>
          <p:cNvPr id="28675" name="Rectangle 3"/>
          <p:cNvSpPr>
            <a:spLocks noGrp="1" noChangeArrowheads="1"/>
          </p:cNvSpPr>
          <p:nvPr>
            <p:ph type="body" idx="1"/>
          </p:nvPr>
        </p:nvSpPr>
        <p:spPr>
          <a:xfrm>
            <a:off x="1182688" y="1371600"/>
            <a:ext cx="7772400" cy="5181600"/>
          </a:xfrm>
        </p:spPr>
        <p:txBody>
          <a:bodyPr/>
          <a:lstStyle/>
          <a:p>
            <a:r>
              <a:rPr lang="zh-CN" altLang="en-US" smtClean="0"/>
              <a:t>考虑用分治方法解决排序问题</a:t>
            </a:r>
          </a:p>
          <a:p>
            <a:pPr lvl="1"/>
            <a:r>
              <a:rPr lang="zh-CN" altLang="en-US" smtClean="0"/>
              <a:t>原子问题</a:t>
            </a:r>
            <a:r>
              <a:rPr lang="en-US" altLang="zh-CN" smtClean="0"/>
              <a:t>——n=1</a:t>
            </a:r>
          </a:p>
          <a:p>
            <a:pPr lvl="1"/>
            <a:r>
              <a:rPr lang="zh-CN" altLang="en-US" smtClean="0"/>
              <a:t>分解方法一</a:t>
            </a:r>
          </a:p>
          <a:p>
            <a:pPr lvl="2"/>
            <a:r>
              <a:rPr lang="zh-CN" altLang="en-US" smtClean="0"/>
              <a:t>前</a:t>
            </a:r>
            <a:r>
              <a:rPr lang="en-US" altLang="zh-CN" smtClean="0"/>
              <a:t>n-1</a:t>
            </a:r>
            <a:r>
              <a:rPr lang="zh-CN" altLang="en-US" smtClean="0"/>
              <a:t>个元素为集合</a:t>
            </a:r>
            <a:r>
              <a:rPr lang="en-US" altLang="zh-CN" smtClean="0"/>
              <a:t>A</a:t>
            </a:r>
            <a:r>
              <a:rPr lang="zh-CN" altLang="en-US" smtClean="0"/>
              <a:t>，最后一个为集合</a:t>
            </a:r>
            <a:r>
              <a:rPr lang="en-US" altLang="zh-CN" smtClean="0"/>
              <a:t>B</a:t>
            </a:r>
          </a:p>
          <a:p>
            <a:pPr lvl="2"/>
            <a:r>
              <a:rPr lang="zh-CN" altLang="en-US" smtClean="0"/>
              <a:t>对</a:t>
            </a:r>
            <a:r>
              <a:rPr lang="en-US" altLang="zh-CN" smtClean="0"/>
              <a:t>A</a:t>
            </a:r>
            <a:r>
              <a:rPr lang="zh-CN" altLang="en-US" smtClean="0"/>
              <a:t>递归地使用分治方法进行排序，</a:t>
            </a:r>
            <a:r>
              <a:rPr lang="en-US" altLang="zh-CN" smtClean="0"/>
              <a:t>B</a:t>
            </a:r>
            <a:r>
              <a:rPr lang="zh-CN" altLang="en-US" smtClean="0"/>
              <a:t>自然有序</a:t>
            </a:r>
          </a:p>
          <a:p>
            <a:pPr lvl="2"/>
            <a:r>
              <a:rPr lang="en-US" altLang="zh-CN" smtClean="0"/>
              <a:t>A</a:t>
            </a:r>
            <a:r>
              <a:rPr lang="zh-CN" altLang="en-US" smtClean="0"/>
              <a:t>、</a:t>
            </a:r>
            <a:r>
              <a:rPr lang="en-US" altLang="zh-CN" smtClean="0"/>
              <a:t>B</a:t>
            </a:r>
            <a:r>
              <a:rPr lang="zh-CN" altLang="en-US" smtClean="0"/>
              <a:t>合并</a:t>
            </a:r>
            <a:r>
              <a:rPr lang="en-US" altLang="zh-CN" smtClean="0"/>
              <a:t>——</a:t>
            </a:r>
          </a:p>
        </p:txBody>
      </p:sp>
      <p:sp>
        <p:nvSpPr>
          <p:cNvPr id="1636356" name="Rectangle 4"/>
          <p:cNvSpPr>
            <a:spLocks noChangeArrowheads="1"/>
          </p:cNvSpPr>
          <p:nvPr/>
        </p:nvSpPr>
        <p:spPr bwMode="ltGray">
          <a:xfrm>
            <a:off x="4343400" y="3857625"/>
            <a:ext cx="118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Times New Roman" panose="02020603050405020304" pitchFamily="18" charset="0"/>
              </a:rPr>
              <a:t>插入排序</a:t>
            </a:r>
            <a:r>
              <a:rPr lang="en-US" altLang="zh-CN">
                <a:solidFill>
                  <a:srgbClr val="FF0000"/>
                </a:solidFill>
                <a:latin typeface="Times New Roman" panose="02020603050405020304" pitchFamily="18" charset="0"/>
              </a:rPr>
              <a:t>!</a:t>
            </a:r>
          </a:p>
        </p:txBody>
      </p:sp>
    </p:spTree>
    <p:extLst>
      <p:ext uri="{BB962C8B-B14F-4D97-AF65-F5344CB8AC3E}">
        <p14:creationId xmlns:p14="http://schemas.microsoft.com/office/powerpoint/2010/main" val="3119283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6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635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简单分治排序</a:t>
            </a:r>
          </a:p>
        </p:txBody>
      </p:sp>
      <p:sp>
        <p:nvSpPr>
          <p:cNvPr id="29699" name="Rectangle 3"/>
          <p:cNvSpPr>
            <a:spLocks noGrp="1" noChangeArrowheads="1"/>
          </p:cNvSpPr>
          <p:nvPr>
            <p:ph type="body" idx="1"/>
          </p:nvPr>
        </p:nvSpPr>
        <p:spPr>
          <a:xfrm>
            <a:off x="1182688" y="1371600"/>
            <a:ext cx="7772400" cy="5181600"/>
          </a:xfrm>
        </p:spPr>
        <p:txBody>
          <a:bodyPr/>
          <a:lstStyle/>
          <a:p>
            <a:pPr lvl="1"/>
            <a:r>
              <a:rPr lang="zh-CN" altLang="en-US" smtClean="0"/>
              <a:t>分解方法二</a:t>
            </a:r>
          </a:p>
          <a:p>
            <a:pPr lvl="2"/>
            <a:r>
              <a:rPr lang="zh-CN" altLang="en-US" smtClean="0"/>
              <a:t>选出最大的元素作为</a:t>
            </a:r>
            <a:r>
              <a:rPr lang="en-US" altLang="zh-CN" smtClean="0"/>
              <a:t>B</a:t>
            </a:r>
            <a:r>
              <a:rPr lang="zh-CN" altLang="en-US" smtClean="0"/>
              <a:t>，剩余的作为</a:t>
            </a:r>
            <a:r>
              <a:rPr lang="en-US" altLang="zh-CN" smtClean="0"/>
              <a:t>A</a:t>
            </a:r>
          </a:p>
          <a:p>
            <a:pPr lvl="2"/>
            <a:r>
              <a:rPr lang="zh-CN" altLang="en-US" smtClean="0"/>
              <a:t>对</a:t>
            </a:r>
            <a:r>
              <a:rPr lang="en-US" altLang="zh-CN" smtClean="0"/>
              <a:t>A</a:t>
            </a:r>
            <a:r>
              <a:rPr lang="zh-CN" altLang="en-US" smtClean="0"/>
              <a:t>递归地进行排序</a:t>
            </a:r>
          </a:p>
          <a:p>
            <a:pPr lvl="2"/>
            <a:r>
              <a:rPr lang="zh-CN" altLang="en-US" smtClean="0"/>
              <a:t>无需合并</a:t>
            </a:r>
            <a:r>
              <a:rPr lang="en-US" altLang="zh-CN" smtClean="0"/>
              <a:t>——</a:t>
            </a:r>
          </a:p>
          <a:p>
            <a:r>
              <a:rPr lang="zh-CN" altLang="en-US" smtClean="0"/>
              <a:t>性能差</a:t>
            </a:r>
            <a:r>
              <a:rPr lang="en-US" altLang="zh-CN" smtClean="0"/>
              <a:t>——</a:t>
            </a:r>
            <a:r>
              <a:rPr lang="zh-CN" altLang="en-US" smtClean="0"/>
              <a:t>划分不平衡</a:t>
            </a:r>
          </a:p>
        </p:txBody>
      </p:sp>
      <p:sp>
        <p:nvSpPr>
          <p:cNvPr id="1705988" name="Rectangle 4"/>
          <p:cNvSpPr>
            <a:spLocks noChangeArrowheads="1"/>
          </p:cNvSpPr>
          <p:nvPr/>
        </p:nvSpPr>
        <p:spPr bwMode="ltGray">
          <a:xfrm>
            <a:off x="3426372" y="3777456"/>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FF0000"/>
                </a:solidFill>
                <a:latin typeface="Times New Roman" panose="02020603050405020304" pitchFamily="18" charset="0"/>
              </a:rPr>
              <a:t>选择排序！</a:t>
            </a:r>
          </a:p>
        </p:txBody>
      </p:sp>
    </p:spTree>
    <p:extLst>
      <p:ext uri="{BB962C8B-B14F-4D97-AF65-F5344CB8AC3E}">
        <p14:creationId xmlns:p14="http://schemas.microsoft.com/office/powerpoint/2010/main" val="413756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0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平衡划分</a:t>
            </a:r>
            <a:r>
              <a:rPr lang="en-US" altLang="zh-CN" smtClean="0"/>
              <a:t>——</a:t>
            </a:r>
            <a:r>
              <a:rPr lang="zh-CN" altLang="en-US" smtClean="0"/>
              <a:t>归并排序</a:t>
            </a:r>
          </a:p>
        </p:txBody>
      </p:sp>
      <p:sp>
        <p:nvSpPr>
          <p:cNvPr id="30723" name="Rectangle 3"/>
          <p:cNvSpPr>
            <a:spLocks noGrp="1" noChangeArrowheads="1"/>
          </p:cNvSpPr>
          <p:nvPr>
            <p:ph type="body" idx="1"/>
          </p:nvPr>
        </p:nvSpPr>
        <p:spPr/>
        <p:txBody>
          <a:bodyPr/>
          <a:lstStyle/>
          <a:p>
            <a:r>
              <a:rPr lang="en-US" altLang="zh-CN" smtClean="0"/>
              <a:t>A——n/k</a:t>
            </a:r>
            <a:r>
              <a:rPr lang="zh-CN" altLang="en-US" smtClean="0"/>
              <a:t>个元素，</a:t>
            </a:r>
            <a:r>
              <a:rPr lang="en-US" altLang="zh-CN" smtClean="0"/>
              <a:t>B——n - n/k</a:t>
            </a:r>
            <a:r>
              <a:rPr lang="zh-CN" altLang="en-US" smtClean="0"/>
              <a:t>个元素</a:t>
            </a:r>
          </a:p>
          <a:p>
            <a:r>
              <a:rPr lang="en-US" altLang="zh-CN" smtClean="0"/>
              <a:t>k=2</a:t>
            </a:r>
            <a:r>
              <a:rPr lang="zh-CN" altLang="en-US" smtClean="0"/>
              <a:t>时，均匀划分</a:t>
            </a:r>
          </a:p>
          <a:p>
            <a:r>
              <a:rPr lang="en-US" altLang="zh-CN" smtClean="0"/>
              <a:t>A</a:t>
            </a:r>
            <a:r>
              <a:rPr lang="zh-CN" altLang="en-US" smtClean="0"/>
              <a:t>、</a:t>
            </a:r>
            <a:r>
              <a:rPr lang="en-US" altLang="zh-CN" smtClean="0"/>
              <a:t>B</a:t>
            </a:r>
            <a:r>
              <a:rPr lang="zh-CN" altLang="en-US" smtClean="0"/>
              <a:t>排序完成后，合并（</a:t>
            </a:r>
            <a:r>
              <a:rPr lang="en-US" altLang="zh-CN" smtClean="0">
                <a:solidFill>
                  <a:schemeClr val="hlink"/>
                </a:solidFill>
              </a:rPr>
              <a:t>merge</a:t>
            </a:r>
            <a:r>
              <a:rPr lang="zh-CN" altLang="en-US" smtClean="0"/>
              <a:t>）它们</a:t>
            </a:r>
          </a:p>
        </p:txBody>
      </p:sp>
    </p:spTree>
    <p:extLst>
      <p:ext uri="{BB962C8B-B14F-4D97-AF65-F5344CB8AC3E}">
        <p14:creationId xmlns:p14="http://schemas.microsoft.com/office/powerpoint/2010/main" val="4031077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lstStyle/>
          <a:p>
            <a:pPr eaLnBrk="1" hangingPunct="1"/>
            <a:r>
              <a:rPr lang="zh-CN" altLang="en-US" smtClean="0"/>
              <a:t>思想</a:t>
            </a:r>
            <a:endParaRPr lang="en-US" altLang="zh-CN" smtClean="0"/>
          </a:p>
          <a:p>
            <a:pPr lvl="1" eaLnBrk="1" hangingPunct="1"/>
            <a:r>
              <a:rPr lang="zh-CN" altLang="en-US" smtClean="0"/>
              <a:t>对于一个需要排序的数组</a:t>
            </a:r>
            <a:r>
              <a:rPr lang="en-US" altLang="zh-CN" smtClean="0"/>
              <a:t>A[0…n-1]</a:t>
            </a:r>
            <a:r>
              <a:rPr lang="zh-CN" altLang="en-US" smtClean="0"/>
              <a:t>，把它一分为二：</a:t>
            </a:r>
            <a:r>
              <a:rPr lang="en-US" altLang="zh-CN" smtClean="0"/>
              <a:t> A[0…n/2-1]</a:t>
            </a:r>
            <a:r>
              <a:rPr lang="zh-CN" altLang="en-US" smtClean="0"/>
              <a:t>和</a:t>
            </a:r>
            <a:r>
              <a:rPr lang="en-US" altLang="zh-CN" smtClean="0"/>
              <a:t>A[n/2…n-1]</a:t>
            </a:r>
            <a:r>
              <a:rPr lang="zh-CN" altLang="en-US" smtClean="0"/>
              <a:t>，并对每个子数组递归排序</a:t>
            </a:r>
            <a:endParaRPr lang="en-US" altLang="zh-CN" smtClean="0"/>
          </a:p>
          <a:p>
            <a:pPr lvl="1" eaLnBrk="1" hangingPunct="1"/>
            <a:r>
              <a:rPr lang="zh-CN" altLang="en-US" smtClean="0"/>
              <a:t>然后把这两个排好序的子数组合并为一个有序数组</a:t>
            </a:r>
            <a:endParaRPr lang="en-US" altLang="zh-CN" smtClean="0"/>
          </a:p>
        </p:txBody>
      </p:sp>
      <p:sp>
        <p:nvSpPr>
          <p:cNvPr id="31747" name="标题 1"/>
          <p:cNvSpPr>
            <a:spLocks noGrp="1"/>
          </p:cNvSpPr>
          <p:nvPr>
            <p:ph type="title"/>
          </p:nvPr>
        </p:nvSpPr>
        <p:spPr/>
        <p:txBody>
          <a:bodyPr/>
          <a:lstStyle/>
          <a:p>
            <a:pPr eaLnBrk="1" hangingPunct="1"/>
            <a:r>
              <a:rPr lang="zh-CN" altLang="en-US" smtClean="0"/>
              <a:t>归并排序</a:t>
            </a:r>
          </a:p>
        </p:txBody>
      </p:sp>
    </p:spTree>
    <p:extLst>
      <p:ext uri="{BB962C8B-B14F-4D97-AF65-F5344CB8AC3E}">
        <p14:creationId xmlns:p14="http://schemas.microsoft.com/office/powerpoint/2010/main" val="3019665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内容占位符 2"/>
          <p:cNvSpPr>
            <a:spLocks noGrp="1"/>
          </p:cNvSpPr>
          <p:nvPr>
            <p:ph idx="1"/>
          </p:nvPr>
        </p:nvSpPr>
        <p:spPr/>
        <p:txBody>
          <a:bodyPr/>
          <a:lstStyle/>
          <a:p>
            <a:pPr eaLnBrk="1" hangingPunct="1">
              <a:buFont typeface="Wingdings 3" panose="05040102010807070707" pitchFamily="18" charset="2"/>
              <a:buNone/>
            </a:pPr>
            <a:r>
              <a:rPr lang="en-US" altLang="zh-CN" sz="2000" smtClean="0"/>
              <a:t>//Mergesort</a:t>
            </a:r>
          </a:p>
          <a:p>
            <a:pPr eaLnBrk="1" hangingPunct="1">
              <a:buFont typeface="Wingdings 3" panose="05040102010807070707" pitchFamily="18" charset="2"/>
              <a:buNone/>
            </a:pPr>
            <a:r>
              <a:rPr lang="en-US" altLang="zh-CN" sz="2000" smtClean="0"/>
              <a:t>if n&gt;1</a:t>
            </a:r>
          </a:p>
          <a:p>
            <a:pPr eaLnBrk="1" hangingPunct="1">
              <a:buFont typeface="Wingdings 3" panose="05040102010807070707" pitchFamily="18" charset="2"/>
              <a:buNone/>
            </a:pPr>
            <a:r>
              <a:rPr lang="en-US" altLang="zh-CN" sz="2000" smtClean="0"/>
              <a:t>	copy A[0…n/2-1] to B[0…n/2-1]</a:t>
            </a:r>
          </a:p>
          <a:p>
            <a:pPr eaLnBrk="1" hangingPunct="1">
              <a:buFont typeface="Wingdings 3" panose="05040102010807070707" pitchFamily="18" charset="2"/>
              <a:buNone/>
            </a:pPr>
            <a:r>
              <a:rPr lang="en-US" altLang="zh-CN" sz="2000" smtClean="0"/>
              <a:t>	copy A[n/2…n-1] to C[0…n/2-1]</a:t>
            </a:r>
          </a:p>
          <a:p>
            <a:pPr eaLnBrk="1" hangingPunct="1">
              <a:buFont typeface="Wingdings 3" panose="05040102010807070707" pitchFamily="18" charset="2"/>
              <a:buNone/>
            </a:pPr>
            <a:r>
              <a:rPr lang="en-US" altLang="zh-CN" sz="2000" smtClean="0"/>
              <a:t>	Mergesort(B[0…n/2-1])</a:t>
            </a:r>
          </a:p>
          <a:p>
            <a:pPr eaLnBrk="1" hangingPunct="1">
              <a:buFont typeface="Wingdings 3" panose="05040102010807070707" pitchFamily="18" charset="2"/>
              <a:buNone/>
            </a:pPr>
            <a:r>
              <a:rPr lang="en-US" altLang="zh-CN" sz="2000" smtClean="0"/>
              <a:t>	Mergesort(C[0…n/2-1])</a:t>
            </a:r>
            <a:endParaRPr lang="zh-CN" altLang="en-US" sz="2000" smtClean="0"/>
          </a:p>
          <a:p>
            <a:pPr eaLnBrk="1" hangingPunct="1">
              <a:buFont typeface="Wingdings 3" panose="05040102010807070707" pitchFamily="18" charset="2"/>
              <a:buNone/>
            </a:pPr>
            <a:r>
              <a:rPr lang="en-US" altLang="zh-CN" sz="2000" smtClean="0"/>
              <a:t>	Merge(B,C,A)</a:t>
            </a:r>
            <a:endParaRPr lang="zh-CN" altLang="en-US" sz="2000" smtClean="0"/>
          </a:p>
        </p:txBody>
      </p:sp>
      <p:sp>
        <p:nvSpPr>
          <p:cNvPr id="1028" name="标题 1"/>
          <p:cNvSpPr>
            <a:spLocks noGrp="1"/>
          </p:cNvSpPr>
          <p:nvPr>
            <p:ph type="title"/>
          </p:nvPr>
        </p:nvSpPr>
        <p:spPr/>
        <p:txBody>
          <a:bodyPr/>
          <a:lstStyle/>
          <a:p>
            <a:pPr eaLnBrk="1" hangingPunct="1"/>
            <a:r>
              <a:rPr lang="zh-CN" altLang="en-US" smtClean="0"/>
              <a:t>算法描述</a:t>
            </a:r>
          </a:p>
        </p:txBody>
      </p:sp>
      <p:sp>
        <p:nvSpPr>
          <p:cNvPr id="1029" name="TextBox 5"/>
          <p:cNvSpPr txBox="1">
            <a:spLocks noChangeArrowheads="1"/>
          </p:cNvSpPr>
          <p:nvPr/>
        </p:nvSpPr>
        <p:spPr bwMode="auto">
          <a:xfrm>
            <a:off x="4562475" y="3902075"/>
            <a:ext cx="39846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ea typeface="黑体" panose="02010609060101010101" pitchFamily="49" charset="-122"/>
              </a:rPr>
              <a:t>时间代价较小，空间消耗较多</a:t>
            </a:r>
          </a:p>
        </p:txBody>
      </p:sp>
      <p:graphicFrame>
        <p:nvGraphicFramePr>
          <p:cNvPr id="1026" name="Object 2"/>
          <p:cNvGraphicFramePr>
            <a:graphicFrameLocks noChangeAspect="1"/>
          </p:cNvGraphicFramePr>
          <p:nvPr/>
        </p:nvGraphicFramePr>
        <p:xfrm>
          <a:off x="2803525" y="4759325"/>
          <a:ext cx="2889250" cy="595313"/>
        </p:xfrm>
        <a:graphic>
          <a:graphicData uri="http://schemas.openxmlformats.org/presentationml/2006/ole">
            <mc:AlternateContent xmlns:mc="http://schemas.openxmlformats.org/markup-compatibility/2006">
              <mc:Choice xmlns:v="urn:schemas-microsoft-com:vml" Requires="v">
                <p:oleObj spid="_x0000_s1049" name="Equation" r:id="rId3" imgW="799920" imgH="164880" progId="Equation.3">
                  <p:embed/>
                </p:oleObj>
              </mc:Choice>
              <mc:Fallback>
                <p:oleObj name="Equation" r:id="rId3" imgW="79992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4759325"/>
                        <a:ext cx="288925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54690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p:txBody>
          <a:bodyPr/>
          <a:lstStyle/>
          <a:p>
            <a:pPr eaLnBrk="1" hangingPunct="1"/>
            <a:r>
              <a:rPr lang="zh-CN" altLang="en-US" smtClean="0"/>
              <a:t>思想</a:t>
            </a:r>
            <a:endParaRPr lang="en-US" altLang="zh-CN" smtClean="0"/>
          </a:p>
          <a:p>
            <a:pPr lvl="1" eaLnBrk="1" hangingPunct="1"/>
            <a:r>
              <a:rPr lang="zh-CN" altLang="en-US" smtClean="0"/>
              <a:t>对两个有序数组的合并</a:t>
            </a:r>
            <a:endParaRPr lang="en-US" altLang="zh-CN" smtClean="0"/>
          </a:p>
          <a:p>
            <a:pPr lvl="1" eaLnBrk="1" hangingPunct="1"/>
            <a:r>
              <a:rPr lang="zh-CN" altLang="en-US" smtClean="0"/>
              <a:t>初始状态下，关注两个待合并数组的第一个元素</a:t>
            </a:r>
            <a:endParaRPr lang="en-US" altLang="zh-CN" smtClean="0"/>
          </a:p>
          <a:p>
            <a:pPr lvl="1" eaLnBrk="1" hangingPunct="1"/>
            <a:r>
              <a:rPr lang="zh-CN" altLang="en-US" smtClean="0"/>
              <a:t>然后比较这两个元素的大小，将较小的元素添加到一个新创建的数组中</a:t>
            </a:r>
            <a:endParaRPr lang="en-US" altLang="zh-CN" smtClean="0"/>
          </a:p>
          <a:p>
            <a:pPr lvl="1" eaLnBrk="1" hangingPunct="1"/>
            <a:r>
              <a:rPr lang="zh-CN" altLang="en-US" smtClean="0"/>
              <a:t>接着被复制数组中的下标后移，指向该较小元素的后继元素</a:t>
            </a:r>
            <a:endParaRPr lang="en-US" altLang="zh-CN" smtClean="0"/>
          </a:p>
          <a:p>
            <a:pPr lvl="1" eaLnBrk="1" hangingPunct="1"/>
            <a:r>
              <a:rPr lang="zh-CN" altLang="en-US" smtClean="0"/>
              <a:t>上述操作一直持续到两个数组中的一个被处理完为止</a:t>
            </a:r>
            <a:endParaRPr lang="en-US" altLang="zh-CN" smtClean="0"/>
          </a:p>
          <a:p>
            <a:pPr lvl="1" eaLnBrk="1" hangingPunct="1"/>
            <a:r>
              <a:rPr lang="zh-CN" altLang="en-US" smtClean="0"/>
              <a:t>然后在未处理完的数组中，剩下的元素被复制到新数组的尾部</a:t>
            </a:r>
          </a:p>
        </p:txBody>
      </p:sp>
      <p:sp>
        <p:nvSpPr>
          <p:cNvPr id="32772" name="标题 1"/>
          <p:cNvSpPr>
            <a:spLocks noGrp="1"/>
          </p:cNvSpPr>
          <p:nvPr>
            <p:ph type="title"/>
          </p:nvPr>
        </p:nvSpPr>
        <p:spPr/>
        <p:txBody>
          <a:bodyPr/>
          <a:lstStyle/>
          <a:p>
            <a:pPr eaLnBrk="1" hangingPunct="1"/>
            <a:r>
              <a:rPr lang="en-US" altLang="zh-CN" smtClean="0"/>
              <a:t>Merge</a:t>
            </a:r>
            <a:r>
              <a:rPr lang="zh-CN" altLang="en-US" smtClean="0"/>
              <a:t>算法</a:t>
            </a:r>
          </a:p>
        </p:txBody>
      </p:sp>
    </p:spTree>
    <p:extLst>
      <p:ext uri="{BB962C8B-B14F-4D97-AF65-F5344CB8AC3E}">
        <p14:creationId xmlns:p14="http://schemas.microsoft.com/office/powerpoint/2010/main" val="2481390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457200" y="1346200"/>
            <a:ext cx="8229600" cy="4953000"/>
          </a:xfrm>
        </p:spPr>
        <p:txBody>
          <a:bodyPr>
            <a:normAutofit lnSpcReduction="10000"/>
          </a:bodyPr>
          <a:lstStyle/>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rPr>
              <a:t>//Merge(B[0…p-1],C[0…q-1],A[0…p+q-1])</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rPr>
              <a:t>i</a:t>
            </a:r>
            <a:r>
              <a:rPr lang="en-US" altLang="zh-CN" sz="1700" smtClean="0">
                <a:latin typeface="Verdana" panose="020B0604030504040204" pitchFamily="34" charset="0"/>
                <a:sym typeface="Wingdings" panose="05000000000000000000" pitchFamily="2" charset="2"/>
              </a:rPr>
              <a:t>0,j0,k0</a:t>
            </a:r>
            <a:endParaRPr lang="en-US" altLang="zh-CN" sz="1700" smtClean="0">
              <a:latin typeface="Verdana" panose="020B0604030504040204" pitchFamily="34" charset="0"/>
            </a:endParaRP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rPr>
              <a:t>while i&lt;p and j&lt;q do</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rPr>
              <a:t>	if B[i]&lt;=C[j]</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rPr>
              <a:t>		A[k]</a:t>
            </a:r>
            <a:r>
              <a:rPr lang="en-US" altLang="zh-CN" sz="1700" smtClean="0">
                <a:latin typeface="Verdana" panose="020B0604030504040204" pitchFamily="34" charset="0"/>
                <a:sym typeface="Wingdings" panose="05000000000000000000" pitchFamily="2" charset="2"/>
              </a:rPr>
              <a:t>B[i]</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		ii+1</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	else</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		A[k]C[j]</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		jj+1</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	kk+1</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if i=p</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	copy C[j…q-1] to A[k…p+q-1]</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else</a:t>
            </a:r>
          </a:p>
          <a:p>
            <a:pPr marL="365125" indent="-255588" eaLnBrk="1" hangingPunct="1">
              <a:lnSpc>
                <a:spcPct val="90000"/>
              </a:lnSpc>
              <a:buFont typeface="Wingdings 3" panose="05040102010807070707" pitchFamily="18" charset="2"/>
              <a:buNone/>
            </a:pPr>
            <a:r>
              <a:rPr lang="en-US" altLang="zh-CN" sz="1700" smtClean="0">
                <a:latin typeface="Verdana" panose="020B0604030504040204" pitchFamily="34" charset="0"/>
                <a:sym typeface="Wingdings" panose="05000000000000000000" pitchFamily="2" charset="2"/>
              </a:rPr>
              <a:t>	copy B[i…p-1] to A[k…p+q-1]</a:t>
            </a:r>
            <a:endParaRPr lang="zh-CN" altLang="en-US" sz="1700" smtClean="0">
              <a:latin typeface="Verdana" panose="020B0604030504040204" pitchFamily="34" charset="0"/>
            </a:endParaRPr>
          </a:p>
        </p:txBody>
      </p:sp>
      <p:sp>
        <p:nvSpPr>
          <p:cNvPr id="33795" name="标题 1"/>
          <p:cNvSpPr>
            <a:spLocks noGrp="1"/>
          </p:cNvSpPr>
          <p:nvPr>
            <p:ph type="title"/>
          </p:nvPr>
        </p:nvSpPr>
        <p:spPr/>
        <p:txBody>
          <a:bodyPr/>
          <a:lstStyle/>
          <a:p>
            <a:pPr eaLnBrk="1" hangingPunct="1"/>
            <a:r>
              <a:rPr lang="en-US" altLang="zh-CN" smtClean="0"/>
              <a:t>Merge</a:t>
            </a:r>
            <a:r>
              <a:rPr lang="zh-CN" altLang="en-US" smtClean="0"/>
              <a:t>算法描述</a:t>
            </a:r>
          </a:p>
        </p:txBody>
      </p:sp>
    </p:spTree>
    <p:extLst>
      <p:ext uri="{BB962C8B-B14F-4D97-AF65-F5344CB8AC3E}">
        <p14:creationId xmlns:p14="http://schemas.microsoft.com/office/powerpoint/2010/main" val="1075756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p:txBody>
          <a:bodyPr/>
          <a:lstStyle/>
          <a:p>
            <a:pPr eaLnBrk="1" hangingPunct="1"/>
            <a:endParaRPr lang="zh-CN" altLang="en-US" smtClean="0"/>
          </a:p>
        </p:txBody>
      </p:sp>
      <p:sp>
        <p:nvSpPr>
          <p:cNvPr id="34819" name="标题 1"/>
          <p:cNvSpPr>
            <a:spLocks noGrp="1"/>
          </p:cNvSpPr>
          <p:nvPr>
            <p:ph type="title"/>
          </p:nvPr>
        </p:nvSpPr>
        <p:spPr/>
        <p:txBody>
          <a:bodyPr/>
          <a:lstStyle/>
          <a:p>
            <a:pPr eaLnBrk="1" hangingPunct="1"/>
            <a:r>
              <a:rPr lang="zh-CN" altLang="en-US" smtClean="0"/>
              <a:t>算法演示</a:t>
            </a: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77800"/>
            <a:ext cx="7126287"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941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排序算法性能</a:t>
            </a:r>
            <a:endParaRPr lang="zh-CN" altLang="en-US" dirty="0"/>
          </a:p>
        </p:txBody>
      </p:sp>
      <p:sp>
        <p:nvSpPr>
          <p:cNvPr id="3" name="内容占位符 2"/>
          <p:cNvSpPr>
            <a:spLocks noGrp="1"/>
          </p:cNvSpPr>
          <p:nvPr>
            <p:ph idx="1"/>
          </p:nvPr>
        </p:nvSpPr>
        <p:spPr/>
        <p:txBody>
          <a:bodyPr/>
          <a:lstStyle/>
          <a:p>
            <a:r>
              <a:rPr lang="zh-CN" altLang="en-US" dirty="0"/>
              <a:t>基本</a:t>
            </a:r>
            <a:r>
              <a:rPr lang="zh-CN" altLang="en-US" dirty="0" smtClean="0"/>
              <a:t>操作</a:t>
            </a:r>
            <a:endParaRPr lang="en-US" altLang="zh-CN" dirty="0" smtClean="0"/>
          </a:p>
          <a:p>
            <a:pPr lvl="1"/>
            <a:r>
              <a:rPr lang="zh-CN" altLang="en-US" dirty="0" smtClean="0"/>
              <a:t>比较</a:t>
            </a:r>
            <a:endParaRPr lang="en-US" altLang="zh-CN" dirty="0" smtClean="0"/>
          </a:p>
          <a:p>
            <a:pPr lvl="1"/>
            <a:r>
              <a:rPr lang="zh-CN" altLang="en-US" dirty="0" smtClean="0"/>
              <a:t>移动</a:t>
            </a:r>
            <a:endParaRPr lang="en-US" altLang="zh-CN" dirty="0" smtClean="0"/>
          </a:p>
          <a:p>
            <a:r>
              <a:rPr lang="zh-CN" altLang="en-US" dirty="0" smtClean="0"/>
              <a:t>辅助空间</a:t>
            </a:r>
            <a:endParaRPr lang="en-US" altLang="zh-CN" dirty="0" smtClean="0"/>
          </a:p>
          <a:p>
            <a:pPr lvl="1"/>
            <a:r>
              <a:rPr lang="zh-CN" altLang="en-US" dirty="0"/>
              <a:t>在数据规模一定的条件下，除了</a:t>
            </a:r>
            <a:r>
              <a:rPr lang="zh-CN" altLang="en-US" dirty="0" smtClean="0"/>
              <a:t>存放</a:t>
            </a:r>
            <a:r>
              <a:rPr lang="zh-CN" altLang="en-US" dirty="0"/>
              <a:t>待排序记录占用的存储空间之外，执行算法所</a:t>
            </a:r>
            <a:r>
              <a:rPr lang="zh-CN" altLang="en-US" dirty="0" smtClean="0"/>
              <a:t>需要的</a:t>
            </a:r>
            <a:r>
              <a:rPr lang="zh-CN" altLang="en-US" dirty="0"/>
              <a:t>其他额外存储空间</a:t>
            </a:r>
            <a:r>
              <a:rPr lang="zh-CN" altLang="en-US" dirty="0" smtClean="0"/>
              <a:t>。</a:t>
            </a:r>
            <a:endParaRPr lang="en-US" altLang="zh-CN" dirty="0" smtClean="0"/>
          </a:p>
          <a:p>
            <a:r>
              <a:rPr lang="zh-CN" altLang="en-US" dirty="0"/>
              <a:t>算法本身的复杂度</a:t>
            </a:r>
          </a:p>
        </p:txBody>
      </p:sp>
    </p:spTree>
    <p:extLst>
      <p:ext uri="{BB962C8B-B14F-4D97-AF65-F5344CB8AC3E}">
        <p14:creationId xmlns:p14="http://schemas.microsoft.com/office/powerpoint/2010/main" val="292517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例题</a:t>
            </a:r>
          </a:p>
        </p:txBody>
      </p:sp>
      <p:sp>
        <p:nvSpPr>
          <p:cNvPr id="35843" name="内容占位符 2"/>
          <p:cNvSpPr>
            <a:spLocks noGrp="1"/>
          </p:cNvSpPr>
          <p:nvPr>
            <p:ph idx="1"/>
          </p:nvPr>
        </p:nvSpPr>
        <p:spPr/>
        <p:txBody>
          <a:bodyPr/>
          <a:lstStyle/>
          <a:p>
            <a:r>
              <a:rPr lang="zh-CN" altLang="en-US" smtClean="0"/>
              <a:t>有</a:t>
            </a:r>
            <a:r>
              <a:rPr lang="en-US" altLang="zh-CN" smtClean="0"/>
              <a:t>8</a:t>
            </a:r>
            <a:r>
              <a:rPr lang="zh-CN" altLang="en-US" smtClean="0"/>
              <a:t>个关键字</a:t>
            </a:r>
            <a:r>
              <a:rPr lang="en-US" altLang="zh-CN" smtClean="0"/>
              <a:t>8,3,2,9,7,1,5,4</a:t>
            </a:r>
            <a:r>
              <a:rPr lang="zh-CN" altLang="en-US" smtClean="0"/>
              <a:t>，使用归并排序方法将其排列为升序序列，给出排序过程</a:t>
            </a:r>
            <a:endParaRPr lang="en-US" altLang="zh-CN" smtClean="0"/>
          </a:p>
          <a:p>
            <a:pPr>
              <a:buFontTx/>
              <a:buNone/>
            </a:pPr>
            <a:r>
              <a:rPr lang="zh-CN" altLang="en-US" smtClean="0"/>
              <a:t>解：</a:t>
            </a:r>
            <a:endParaRPr lang="en-US" altLang="zh-CN" smtClean="0"/>
          </a:p>
          <a:p>
            <a:pPr>
              <a:buFontTx/>
              <a:buNone/>
            </a:pPr>
            <a:r>
              <a:rPr lang="zh-CN" altLang="en-US" smtClean="0"/>
              <a:t>初  始：</a:t>
            </a:r>
            <a:r>
              <a:rPr lang="en-US" altLang="zh-CN" smtClean="0"/>
              <a:t> 8, 3, 2, 9, 7, 1, 5, 4</a:t>
            </a:r>
          </a:p>
          <a:p>
            <a:pPr>
              <a:buFontTx/>
              <a:buNone/>
            </a:pPr>
            <a:r>
              <a:rPr lang="zh-CN" altLang="en-US" smtClean="0"/>
              <a:t>第一趟： </a:t>
            </a:r>
            <a:r>
              <a:rPr lang="en-US" altLang="zh-CN" smtClean="0"/>
              <a:t>3, 8, 2, 9, 1, 7, 4, 5</a:t>
            </a:r>
          </a:p>
          <a:p>
            <a:pPr>
              <a:buFontTx/>
              <a:buNone/>
            </a:pPr>
            <a:r>
              <a:rPr lang="zh-CN" altLang="en-US" smtClean="0"/>
              <a:t>第二趟： </a:t>
            </a:r>
            <a:r>
              <a:rPr lang="en-US" altLang="zh-CN" smtClean="0"/>
              <a:t>2, 3, 8, 9, 1, 4, 5, 7</a:t>
            </a:r>
          </a:p>
          <a:p>
            <a:pPr>
              <a:buFontTx/>
              <a:buNone/>
            </a:pPr>
            <a:r>
              <a:rPr lang="zh-CN" altLang="en-US" smtClean="0"/>
              <a:t>第三趟： </a:t>
            </a:r>
            <a:r>
              <a:rPr lang="en-US" altLang="zh-CN" smtClean="0"/>
              <a:t>1, 2, 3, 4, 5, 7, 8, 9</a:t>
            </a:r>
          </a:p>
          <a:p>
            <a:pPr>
              <a:buFontTx/>
              <a:buNone/>
            </a:pPr>
            <a:r>
              <a:rPr lang="zh-CN" altLang="en-US" smtClean="0">
                <a:solidFill>
                  <a:srgbClr val="FF0000"/>
                </a:solidFill>
              </a:rPr>
              <a:t>排序结束。</a:t>
            </a:r>
          </a:p>
        </p:txBody>
      </p:sp>
    </p:spTree>
    <p:extLst>
      <p:ext uri="{BB962C8B-B14F-4D97-AF65-F5344CB8AC3E}">
        <p14:creationId xmlns:p14="http://schemas.microsoft.com/office/powerpoint/2010/main" val="31930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自然归并排序</a:t>
            </a:r>
          </a:p>
        </p:txBody>
      </p:sp>
      <p:sp>
        <p:nvSpPr>
          <p:cNvPr id="36867" name="Rectangle 3"/>
          <p:cNvSpPr>
            <a:spLocks noGrp="1" noChangeArrowheads="1"/>
          </p:cNvSpPr>
          <p:nvPr>
            <p:ph type="body" idx="1"/>
          </p:nvPr>
        </p:nvSpPr>
        <p:spPr/>
        <p:txBody>
          <a:bodyPr/>
          <a:lstStyle/>
          <a:p>
            <a:r>
              <a:rPr lang="en-US" altLang="zh-CN" smtClean="0">
                <a:solidFill>
                  <a:schemeClr val="hlink"/>
                </a:solidFill>
              </a:rPr>
              <a:t>natural merge sort</a:t>
            </a:r>
          </a:p>
          <a:p>
            <a:r>
              <a:rPr lang="zh-CN" altLang="en-US" smtClean="0"/>
              <a:t>进一步改进：若原始序列中存在有序子序列，则不进行分解</a:t>
            </a:r>
          </a:p>
          <a:p>
            <a:r>
              <a:rPr lang="en-US" altLang="zh-CN" smtClean="0"/>
              <a:t>[4, 8, 3, 7, 1, 5, 6, 2]</a:t>
            </a:r>
            <a:br>
              <a:rPr lang="en-US" altLang="zh-CN" smtClean="0"/>
            </a:br>
            <a:r>
              <a:rPr lang="en-US" altLang="zh-CN" smtClean="0">
                <a:sym typeface="Wingdings" panose="05000000000000000000" pitchFamily="2" charset="2"/>
              </a:rPr>
              <a:t>[4, 8], [3, 7], [1, 5, 6], [2]</a:t>
            </a:r>
            <a:br>
              <a:rPr lang="en-US" altLang="zh-CN" smtClean="0">
                <a:sym typeface="Wingdings" panose="05000000000000000000" pitchFamily="2" charset="2"/>
              </a:rPr>
            </a:br>
            <a:r>
              <a:rPr lang="en-US" altLang="zh-CN" smtClean="0">
                <a:sym typeface="Wingdings" panose="05000000000000000000" pitchFamily="2" charset="2"/>
              </a:rPr>
              <a:t>[3, 4, 7, 8], [1, 2, 5, 6]</a:t>
            </a:r>
            <a:br>
              <a:rPr lang="en-US" altLang="zh-CN" smtClean="0">
                <a:sym typeface="Wingdings" panose="05000000000000000000" pitchFamily="2" charset="2"/>
              </a:rPr>
            </a:br>
            <a:r>
              <a:rPr lang="en-US" altLang="zh-CN" smtClean="0">
                <a:sym typeface="Wingdings" panose="05000000000000000000" pitchFamily="2" charset="2"/>
              </a:rPr>
              <a:t>[1, 2, 3, 4, 5, 6, 7, 8]</a:t>
            </a:r>
            <a:endParaRPr lang="en-US" altLang="zh-CN" smtClean="0"/>
          </a:p>
        </p:txBody>
      </p:sp>
    </p:spTree>
    <p:extLst>
      <p:ext uri="{BB962C8B-B14F-4D97-AF65-F5344CB8AC3E}">
        <p14:creationId xmlns:p14="http://schemas.microsoft.com/office/powerpoint/2010/main" val="1098451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时间复杂度比较</a:t>
            </a:r>
          </a:p>
        </p:txBody>
      </p:sp>
      <p:pic>
        <p:nvPicPr>
          <p:cNvPr id="55300" name="Picture 4" descr="comp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4863" y="1814513"/>
            <a:ext cx="7369175" cy="2573337"/>
          </a:xfrm>
          <a:noFill/>
        </p:spPr>
      </p:pic>
      <p:sp>
        <p:nvSpPr>
          <p:cNvPr id="55301" name="圆角矩形 5"/>
          <p:cNvSpPr>
            <a:spLocks noChangeArrowheads="1"/>
          </p:cNvSpPr>
          <p:nvPr/>
        </p:nvSpPr>
        <p:spPr bwMode="auto">
          <a:xfrm>
            <a:off x="4033838" y="3967163"/>
            <a:ext cx="896937" cy="35877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8" name="直接箭头连接符 7"/>
          <p:cNvCxnSpPr/>
          <p:nvPr/>
        </p:nvCxnSpPr>
        <p:spPr bwMode="auto">
          <a:xfrm rot="5400000">
            <a:off x="3675063" y="4325938"/>
            <a:ext cx="538162" cy="53816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55303" name="TextBox 8"/>
          <p:cNvSpPr txBox="1">
            <a:spLocks noChangeArrowheads="1"/>
          </p:cNvSpPr>
          <p:nvPr/>
        </p:nvSpPr>
        <p:spPr bwMode="auto">
          <a:xfrm>
            <a:off x="3136900" y="5043488"/>
            <a:ext cx="1973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初始序列有序时</a:t>
            </a:r>
          </a:p>
        </p:txBody>
      </p:sp>
    </p:spTree>
    <p:extLst>
      <p:ext uri="{BB962C8B-B14F-4D97-AF65-F5344CB8AC3E}">
        <p14:creationId xmlns:p14="http://schemas.microsoft.com/office/powerpoint/2010/main" val="417486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部分结论</a:t>
            </a:r>
          </a:p>
        </p:txBody>
      </p:sp>
      <p:sp>
        <p:nvSpPr>
          <p:cNvPr id="56323" name="内容占位符 2"/>
          <p:cNvSpPr>
            <a:spLocks noGrp="1"/>
          </p:cNvSpPr>
          <p:nvPr>
            <p:ph idx="1"/>
          </p:nvPr>
        </p:nvSpPr>
        <p:spPr>
          <a:xfrm>
            <a:off x="917575" y="1525588"/>
            <a:ext cx="7780338" cy="4570412"/>
          </a:xfrm>
        </p:spPr>
        <p:txBody>
          <a:bodyPr/>
          <a:lstStyle/>
          <a:p>
            <a:pPr>
              <a:buFontTx/>
              <a:buNone/>
            </a:pPr>
            <a:r>
              <a:rPr lang="zh-CN" altLang="en-US" smtClean="0"/>
              <a:t>（</a:t>
            </a:r>
            <a:r>
              <a:rPr lang="en-US" altLang="zh-CN" smtClean="0"/>
              <a:t>1</a:t>
            </a:r>
            <a:r>
              <a:rPr lang="zh-CN" altLang="en-US" smtClean="0"/>
              <a:t>）平均来看，快排最优，但若初始序列有序，则快排性能降至</a:t>
            </a:r>
            <a:r>
              <a:rPr lang="en-US" altLang="zh-CN" smtClean="0"/>
              <a:t>n</a:t>
            </a:r>
            <a:r>
              <a:rPr lang="en-US" altLang="zh-CN" baseline="30000" smtClean="0"/>
              <a:t>2</a:t>
            </a:r>
            <a:r>
              <a:rPr lang="zh-CN" altLang="en-US" smtClean="0"/>
              <a:t>级。使用三平均选中轴法可避免最差情况，结合插入排序效果更好。</a:t>
            </a:r>
            <a:endParaRPr lang="en-US" altLang="zh-CN" smtClean="0"/>
          </a:p>
          <a:p>
            <a:pPr>
              <a:buFontTx/>
              <a:buNone/>
            </a:pPr>
            <a:endParaRPr lang="en-US" altLang="zh-CN" smtClean="0"/>
          </a:p>
          <a:p>
            <a:pPr>
              <a:buFontTx/>
              <a:buNone/>
            </a:pPr>
            <a:r>
              <a:rPr lang="zh-CN" altLang="en-US" smtClean="0"/>
              <a:t>（</a:t>
            </a:r>
            <a:r>
              <a:rPr lang="en-US" altLang="zh-CN" smtClean="0"/>
              <a:t>2</a:t>
            </a:r>
            <a:r>
              <a:rPr lang="zh-CN" altLang="en-US" smtClean="0"/>
              <a:t>）插入、选择、冒泡都属“简单排序”，复杂度是</a:t>
            </a:r>
            <a:r>
              <a:rPr lang="en-US" altLang="zh-CN" smtClean="0"/>
              <a:t>n</a:t>
            </a:r>
            <a:r>
              <a:rPr lang="en-US" altLang="zh-CN" baseline="30000" smtClean="0"/>
              <a:t>2</a:t>
            </a:r>
            <a:r>
              <a:rPr lang="zh-CN" altLang="en-US" smtClean="0"/>
              <a:t>，它们中间当待排序列基本有序或</a:t>
            </a:r>
            <a:r>
              <a:rPr lang="en-US" altLang="zh-CN" smtClean="0"/>
              <a:t>n</a:t>
            </a:r>
            <a:r>
              <a:rPr lang="zh-CN" altLang="en-US" smtClean="0"/>
              <a:t>较小时，插入排序更好。</a:t>
            </a:r>
          </a:p>
        </p:txBody>
      </p:sp>
    </p:spTree>
    <p:extLst>
      <p:ext uri="{BB962C8B-B14F-4D97-AF65-F5344CB8AC3E}">
        <p14:creationId xmlns:p14="http://schemas.microsoft.com/office/powerpoint/2010/main" val="20803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部分结论</a:t>
            </a:r>
          </a:p>
        </p:txBody>
      </p:sp>
      <p:sp>
        <p:nvSpPr>
          <p:cNvPr id="57347" name="内容占位符 2"/>
          <p:cNvSpPr>
            <a:spLocks noGrp="1"/>
          </p:cNvSpPr>
          <p:nvPr>
            <p:ph idx="1"/>
          </p:nvPr>
        </p:nvSpPr>
        <p:spPr/>
        <p:txBody>
          <a:bodyPr/>
          <a:lstStyle/>
          <a:p>
            <a:pPr>
              <a:buFontTx/>
              <a:buNone/>
            </a:pPr>
            <a:r>
              <a:rPr lang="zh-CN" altLang="en-US" smtClean="0"/>
              <a:t>（</a:t>
            </a:r>
            <a:r>
              <a:rPr lang="en-US" altLang="zh-CN" smtClean="0"/>
              <a:t>3</a:t>
            </a:r>
            <a:r>
              <a:rPr lang="zh-CN" altLang="en-US" smtClean="0"/>
              <a:t>）稳定排序算法有：插入、冒泡、归并、基数</a:t>
            </a:r>
            <a:endParaRPr lang="en-US" altLang="zh-CN" smtClean="0"/>
          </a:p>
          <a:p>
            <a:pPr>
              <a:buFontTx/>
              <a:buNone/>
            </a:pPr>
            <a:endParaRPr lang="en-US" altLang="zh-CN" smtClean="0"/>
          </a:p>
          <a:p>
            <a:pPr>
              <a:buFontTx/>
              <a:buNone/>
            </a:pPr>
            <a:r>
              <a:rPr lang="zh-CN" altLang="en-US" smtClean="0"/>
              <a:t>（</a:t>
            </a:r>
            <a:r>
              <a:rPr lang="en-US" altLang="zh-CN" smtClean="0"/>
              <a:t>4</a:t>
            </a:r>
            <a:r>
              <a:rPr lang="zh-CN" altLang="en-US" smtClean="0"/>
              <a:t>）不稳定排序算法有：简单选择、希尔、快速、堆排序</a:t>
            </a:r>
          </a:p>
        </p:txBody>
      </p:sp>
    </p:spTree>
    <p:extLst>
      <p:ext uri="{BB962C8B-B14F-4D97-AF65-F5344CB8AC3E}">
        <p14:creationId xmlns:p14="http://schemas.microsoft.com/office/powerpoint/2010/main" val="331755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normAutofit lnSpcReduction="10000"/>
          </a:bodyPr>
          <a:lstStyle/>
          <a:p>
            <a:pPr marL="428625">
              <a:lnSpc>
                <a:spcPct val="100000"/>
              </a:lnSpc>
            </a:pPr>
            <a:r>
              <a:rPr lang="zh-CN" altLang="en-US" spc="-15" dirty="0">
                <a:latin typeface="宋体"/>
                <a:cs typeface="宋体"/>
              </a:rPr>
              <a:t>对排序算法应该从以下几个方面综合考虑：</a:t>
            </a:r>
          </a:p>
          <a:p>
            <a:pPr marL="599440" indent="0">
              <a:lnSpc>
                <a:spcPct val="100000"/>
              </a:lnSpc>
              <a:spcBef>
                <a:spcPts val="1005"/>
              </a:spcBef>
              <a:buNone/>
            </a:pPr>
            <a:r>
              <a:rPr lang="zh-CN" altLang="en-US" spc="-15" dirty="0">
                <a:latin typeface="宋体"/>
                <a:cs typeface="宋体"/>
              </a:rPr>
              <a:t>⑴时间复杂度；</a:t>
            </a:r>
          </a:p>
          <a:p>
            <a:pPr marL="599440" indent="0">
              <a:lnSpc>
                <a:spcPct val="100000"/>
              </a:lnSpc>
              <a:spcBef>
                <a:spcPts val="1005"/>
              </a:spcBef>
              <a:buNone/>
            </a:pPr>
            <a:r>
              <a:rPr lang="zh-CN" altLang="en-US" spc="-15" dirty="0">
                <a:latin typeface="宋体"/>
                <a:cs typeface="宋体"/>
              </a:rPr>
              <a:t>⑵空间复杂度；</a:t>
            </a:r>
          </a:p>
          <a:p>
            <a:pPr marL="599440" indent="0">
              <a:lnSpc>
                <a:spcPct val="100000"/>
              </a:lnSpc>
              <a:spcBef>
                <a:spcPts val="1005"/>
              </a:spcBef>
              <a:buNone/>
            </a:pPr>
            <a:r>
              <a:rPr lang="zh-CN" altLang="en-US" spc="-15" dirty="0">
                <a:latin typeface="宋体"/>
                <a:cs typeface="宋体"/>
              </a:rPr>
              <a:t>⑶稳定性；</a:t>
            </a:r>
          </a:p>
          <a:p>
            <a:pPr marL="599440" indent="0">
              <a:lnSpc>
                <a:spcPct val="100000"/>
              </a:lnSpc>
              <a:spcBef>
                <a:spcPts val="1005"/>
              </a:spcBef>
              <a:buNone/>
            </a:pPr>
            <a:r>
              <a:rPr lang="zh-CN" altLang="en-US" spc="-15" dirty="0">
                <a:latin typeface="宋体"/>
                <a:cs typeface="宋体"/>
              </a:rPr>
              <a:t>⑷算法简单性；</a:t>
            </a:r>
          </a:p>
          <a:p>
            <a:pPr marL="599440" indent="0">
              <a:lnSpc>
                <a:spcPct val="100000"/>
              </a:lnSpc>
              <a:spcBef>
                <a:spcPts val="1005"/>
              </a:spcBef>
              <a:buNone/>
            </a:pPr>
            <a:r>
              <a:rPr lang="zh-CN" altLang="en-US" spc="-15" dirty="0">
                <a:latin typeface="宋体"/>
                <a:cs typeface="宋体"/>
              </a:rPr>
              <a:t>⑸待排序记录个数</a:t>
            </a:r>
            <a:r>
              <a:rPr lang="en-US" altLang="zh-CN" spc="-15" dirty="0">
                <a:latin typeface="宋体"/>
                <a:cs typeface="宋体"/>
              </a:rPr>
              <a:t>n</a:t>
            </a:r>
            <a:r>
              <a:rPr lang="zh-CN" altLang="en-US" spc="-15" dirty="0">
                <a:latin typeface="宋体"/>
                <a:cs typeface="宋体"/>
              </a:rPr>
              <a:t>的大小；</a:t>
            </a:r>
          </a:p>
          <a:p>
            <a:pPr marL="599440" indent="0">
              <a:lnSpc>
                <a:spcPct val="100000"/>
              </a:lnSpc>
              <a:spcBef>
                <a:spcPts val="1005"/>
              </a:spcBef>
              <a:buNone/>
            </a:pPr>
            <a:r>
              <a:rPr lang="zh-CN" altLang="en-US" spc="-15" dirty="0">
                <a:latin typeface="宋体"/>
                <a:cs typeface="宋体"/>
              </a:rPr>
              <a:t>⑹记录本身信息量的大小；</a:t>
            </a:r>
          </a:p>
          <a:p>
            <a:pPr marL="599440" indent="0">
              <a:lnSpc>
                <a:spcPct val="100000"/>
              </a:lnSpc>
              <a:spcBef>
                <a:spcPts val="1005"/>
              </a:spcBef>
              <a:buNone/>
            </a:pPr>
            <a:r>
              <a:rPr lang="zh-CN" altLang="en-US" spc="-15" dirty="0">
                <a:latin typeface="宋体"/>
                <a:cs typeface="宋体"/>
              </a:rPr>
              <a:t>⑺关键字值的分布情况。</a:t>
            </a:r>
          </a:p>
          <a:p>
            <a:pPr marL="0" indent="0">
              <a:buNone/>
            </a:pPr>
            <a:endParaRPr lang="zh-CN" altLang="en-US" dirty="0"/>
          </a:p>
        </p:txBody>
      </p:sp>
    </p:spTree>
    <p:extLst>
      <p:ext uri="{BB962C8B-B14F-4D97-AF65-F5344CB8AC3E}">
        <p14:creationId xmlns:p14="http://schemas.microsoft.com/office/powerpoint/2010/main" val="3824749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p:graphicFrame>
        <p:nvGraphicFramePr>
          <p:cNvPr id="4" name="object 9"/>
          <p:cNvGraphicFramePr>
            <a:graphicFrameLocks noGrp="1"/>
          </p:cNvGraphicFramePr>
          <p:nvPr>
            <p:extLst>
              <p:ext uri="{D42A27DB-BD31-4B8C-83A1-F6EECF244321}">
                <p14:modId xmlns:p14="http://schemas.microsoft.com/office/powerpoint/2010/main" val="3890974571"/>
              </p:ext>
            </p:extLst>
          </p:nvPr>
        </p:nvGraphicFramePr>
        <p:xfrm>
          <a:off x="737946" y="1576450"/>
          <a:ext cx="7769344" cy="5215124"/>
        </p:xfrm>
        <a:graphic>
          <a:graphicData uri="http://schemas.openxmlformats.org/drawingml/2006/table">
            <a:tbl>
              <a:tblPr firstRow="1" bandRow="1">
                <a:tableStyleId>{2D5ABB26-0587-4C30-8999-92F81FD0307C}</a:tableStyleId>
              </a:tblPr>
              <a:tblGrid>
                <a:gridCol w="2282951"/>
                <a:gridCol w="1760982"/>
                <a:gridCol w="1869948"/>
                <a:gridCol w="1855463"/>
              </a:tblGrid>
              <a:tr h="582168">
                <a:tc>
                  <a:txBody>
                    <a:bodyPr/>
                    <a:lstStyle/>
                    <a:p>
                      <a:pPr marL="77470">
                        <a:lnSpc>
                          <a:spcPct val="100000"/>
                        </a:lnSpc>
                      </a:pPr>
                      <a:r>
                        <a:rPr sz="2400" b="1" spc="10" dirty="0">
                          <a:latin typeface="宋体"/>
                          <a:cs typeface="宋体"/>
                        </a:rPr>
                        <a:t>排序方法</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54000">
                        <a:lnSpc>
                          <a:spcPct val="100000"/>
                        </a:lnSpc>
                      </a:pPr>
                      <a:r>
                        <a:rPr sz="2400" b="1" spc="10" dirty="0">
                          <a:latin typeface="宋体"/>
                          <a:cs typeface="宋体"/>
                        </a:rPr>
                        <a:t>平均情况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08610">
                        <a:lnSpc>
                          <a:spcPct val="100000"/>
                        </a:lnSpc>
                      </a:pPr>
                      <a:r>
                        <a:rPr sz="2400" b="1" spc="10" dirty="0">
                          <a:latin typeface="宋体"/>
                          <a:cs typeface="宋体"/>
                        </a:rPr>
                        <a:t>最好情况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00990">
                        <a:lnSpc>
                          <a:spcPct val="100000"/>
                        </a:lnSpc>
                      </a:pPr>
                      <a:r>
                        <a:rPr sz="2400" b="1" spc="10" dirty="0">
                          <a:latin typeface="宋体"/>
                          <a:cs typeface="宋体"/>
                        </a:rPr>
                        <a:t>最坏情况</a:t>
                      </a:r>
                      <a:endParaRPr sz="2400" dirty="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499109">
                <a:tc>
                  <a:txBody>
                    <a:bodyPr/>
                    <a:lstStyle/>
                    <a:p>
                      <a:pPr marL="77470">
                        <a:lnSpc>
                          <a:spcPct val="100000"/>
                        </a:lnSpc>
                      </a:pPr>
                      <a:r>
                        <a:rPr sz="2400" b="1" spc="10" dirty="0">
                          <a:latin typeface="宋体"/>
                          <a:cs typeface="宋体"/>
                        </a:rPr>
                        <a:t>直接插入排序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181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26541">
                <a:tc>
                  <a:txBody>
                    <a:bodyPr/>
                    <a:lstStyle/>
                    <a:p>
                      <a:pPr marL="77470">
                        <a:lnSpc>
                          <a:spcPct val="100000"/>
                        </a:lnSpc>
                      </a:pPr>
                      <a:r>
                        <a:rPr sz="2400" b="1" spc="10" dirty="0">
                          <a:latin typeface="宋体"/>
                          <a:cs typeface="宋体"/>
                        </a:rPr>
                        <a:t>希尔排序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9657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1.</a:t>
                      </a:r>
                      <a:r>
                        <a:rPr sz="2400" b="1" spc="-7" baseline="24305" dirty="0">
                          <a:latin typeface="Times New Roman"/>
                          <a:cs typeface="Times New Roman"/>
                        </a:rPr>
                        <a:t>3</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455676">
                <a:tc>
                  <a:txBody>
                    <a:bodyPr/>
                    <a:lstStyle/>
                    <a:p>
                      <a:pPr marL="77470">
                        <a:lnSpc>
                          <a:spcPct val="100000"/>
                        </a:lnSpc>
                      </a:pPr>
                      <a:r>
                        <a:rPr sz="2400" b="1" spc="10" dirty="0">
                          <a:latin typeface="宋体"/>
                          <a:cs typeface="宋体"/>
                        </a:rPr>
                        <a:t>起泡排序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181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5470">
                        <a:lnSpc>
                          <a:spcPct val="100000"/>
                        </a:lnSpc>
                      </a:pPr>
                      <a:r>
                        <a:rPr sz="2400" b="1" i="1" dirty="0">
                          <a:latin typeface="Times New Roman"/>
                          <a:cs typeface="Times New Roman"/>
                        </a:rPr>
                        <a:t>O </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498348">
                <a:tc>
                  <a:txBody>
                    <a:bodyPr/>
                    <a:lstStyle/>
                    <a:p>
                      <a:pPr marL="77470">
                        <a:lnSpc>
                          <a:spcPct val="100000"/>
                        </a:lnSpc>
                      </a:pPr>
                      <a:r>
                        <a:rPr sz="2400" b="1" spc="10" dirty="0">
                          <a:latin typeface="宋体"/>
                          <a:cs typeface="宋体"/>
                        </a:rPr>
                        <a:t>快速排序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400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68451">
                <a:tc>
                  <a:txBody>
                    <a:bodyPr/>
                    <a:lstStyle/>
                    <a:p>
                      <a:pPr marL="77470">
                        <a:lnSpc>
                          <a:spcPct val="100000"/>
                        </a:lnSpc>
                      </a:pPr>
                      <a:r>
                        <a:rPr sz="2400" b="1" spc="10" dirty="0">
                          <a:latin typeface="宋体"/>
                          <a:cs typeface="宋体"/>
                        </a:rPr>
                        <a:t>直接选择排序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181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7277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6515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27304">
                <a:tc>
                  <a:txBody>
                    <a:bodyPr/>
                    <a:lstStyle/>
                    <a:p>
                      <a:pPr marL="77470">
                        <a:lnSpc>
                          <a:spcPct val="100000"/>
                        </a:lnSpc>
                      </a:pPr>
                      <a:r>
                        <a:rPr sz="2400" b="1" spc="10" dirty="0">
                          <a:latin typeface="宋体"/>
                          <a:cs typeface="宋体"/>
                        </a:rPr>
                        <a:t>堆排序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400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48285">
                        <a:lnSpc>
                          <a:spcPct val="100000"/>
                        </a:lnSpc>
                      </a:pPr>
                      <a:r>
                        <a:rPr sz="2400" b="1" i="1" dirty="0">
                          <a:latin typeface="Times New Roman"/>
                          <a:cs typeface="Times New Roman"/>
                        </a:rPr>
                        <a:t>O </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95122">
                <a:tc>
                  <a:txBody>
                    <a:bodyPr/>
                    <a:lstStyle/>
                    <a:p>
                      <a:pPr marL="77470">
                        <a:lnSpc>
                          <a:spcPct val="100000"/>
                        </a:lnSpc>
                      </a:pPr>
                      <a:r>
                        <a:rPr sz="2400" b="1" spc="10" dirty="0" err="1" smtClean="0">
                          <a:latin typeface="宋体"/>
                          <a:cs typeface="宋体"/>
                        </a:rPr>
                        <a:t>归并排序</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939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400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8638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spc="-5" dirty="0">
                          <a:latin typeface="Times New Roman"/>
                          <a:cs typeface="Times New Roman"/>
                        </a:rPr>
                        <a:t>log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96645">
                <a:tc>
                  <a:txBody>
                    <a:bodyPr/>
                    <a:lstStyle/>
                    <a:p>
                      <a:pPr marL="77470">
                        <a:lnSpc>
                          <a:spcPct val="100000"/>
                        </a:lnSpc>
                      </a:pPr>
                      <a:r>
                        <a:rPr sz="2400" b="1" spc="10" dirty="0">
                          <a:latin typeface="宋体"/>
                          <a:cs typeface="宋体"/>
                        </a:rPr>
                        <a:t>基数排序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45110">
                        <a:lnSpc>
                          <a:spcPct val="100000"/>
                        </a:lnSpc>
                      </a:pPr>
                      <a:r>
                        <a:rPr sz="2400" b="1" i="1" dirty="0">
                          <a:latin typeface="Times New Roman"/>
                          <a:cs typeface="Times New Roman"/>
                        </a:rPr>
                        <a:t>O(d(n+r))</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00355">
                        <a:lnSpc>
                          <a:spcPct val="100000"/>
                        </a:lnSpc>
                      </a:pPr>
                      <a:r>
                        <a:rPr sz="2400" b="1" i="1" dirty="0">
                          <a:latin typeface="Times New Roman"/>
                          <a:cs typeface="Times New Roman"/>
                        </a:rPr>
                        <a:t>O(d(n+r))</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2735">
                        <a:lnSpc>
                          <a:spcPct val="100000"/>
                        </a:lnSpc>
                      </a:pPr>
                      <a:r>
                        <a:rPr sz="2400" b="1" i="1" dirty="0">
                          <a:latin typeface="Times New Roman"/>
                          <a:cs typeface="Times New Roman"/>
                        </a:rPr>
                        <a:t>O(d(n+r))</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63436">
                <a:tc>
                  <a:txBody>
                    <a:bodyPr/>
                    <a:lstStyle/>
                    <a:p>
                      <a:endParaRPr sz="2400">
                        <a:latin typeface="Times New Roman"/>
                        <a:cs typeface="Times New Roman"/>
                      </a:endParaRPr>
                    </a:p>
                  </a:txBody>
                  <a:tcPr marL="0" marR="0" marT="0" marB="0">
                    <a:lnT w="28575">
                      <a:solidFill>
                        <a:srgbClr val="000000"/>
                      </a:solidFill>
                      <a:prstDash val="solid"/>
                    </a:lnT>
                    <a:lnB w="9525">
                      <a:solidFill>
                        <a:srgbClr val="000000"/>
                      </a:solidFill>
                      <a:prstDash val="solid"/>
                    </a:lnB>
                  </a:tcPr>
                </a:tc>
                <a:tc>
                  <a:txBody>
                    <a:bodyPr/>
                    <a:lstStyle/>
                    <a:p>
                      <a:endParaRPr sz="2400">
                        <a:latin typeface="Times New Roman"/>
                        <a:cs typeface="Times New Roman"/>
                      </a:endParaRPr>
                    </a:p>
                  </a:txBody>
                  <a:tcPr marL="0" marR="0" marT="0" marB="0">
                    <a:lnT w="28575">
                      <a:solidFill>
                        <a:srgbClr val="000000"/>
                      </a:solidFill>
                      <a:prstDash val="solid"/>
                    </a:lnT>
                    <a:lnB w="9525">
                      <a:solidFill>
                        <a:srgbClr val="000000"/>
                      </a:solidFill>
                      <a:prstDash val="solid"/>
                    </a:lnB>
                  </a:tcPr>
                </a:tc>
                <a:tc>
                  <a:txBody>
                    <a:bodyPr/>
                    <a:lstStyle/>
                    <a:p>
                      <a:endParaRPr sz="2400">
                        <a:latin typeface="Times New Roman"/>
                        <a:cs typeface="Times New Roman"/>
                      </a:endParaRPr>
                    </a:p>
                  </a:txBody>
                  <a:tcPr marL="0" marR="0" marT="0" marB="0">
                    <a:lnT w="28575">
                      <a:solidFill>
                        <a:srgbClr val="000000"/>
                      </a:solidFill>
                      <a:prstDash val="solid"/>
                    </a:lnT>
                    <a:lnB w="9525">
                      <a:solidFill>
                        <a:srgbClr val="000000"/>
                      </a:solidFill>
                      <a:prstDash val="solid"/>
                    </a:lnB>
                  </a:tcPr>
                </a:tc>
                <a:tc>
                  <a:txBody>
                    <a:bodyPr/>
                    <a:lstStyle/>
                    <a:p>
                      <a:endParaRPr sz="2400" dirty="0">
                        <a:latin typeface="Times New Roman"/>
                        <a:cs typeface="Times New Roman"/>
                      </a:endParaRPr>
                    </a:p>
                  </a:txBody>
                  <a:tcPr marL="0" marR="0" marT="0" marB="0">
                    <a:lnT w="28575">
                      <a:solidFill>
                        <a:srgbClr val="000000"/>
                      </a:solidFill>
                      <a:prstDash val="solid"/>
                    </a:lnT>
                    <a:lnB w="9525">
                      <a:solidFill>
                        <a:srgbClr val="000000"/>
                      </a:solidFill>
                      <a:prstDash val="solid"/>
                    </a:lnB>
                  </a:tcPr>
                </a:tc>
              </a:tr>
            </a:tbl>
          </a:graphicData>
        </a:graphic>
      </p:graphicFrame>
    </p:spTree>
    <p:extLst>
      <p:ext uri="{BB962C8B-B14F-4D97-AF65-F5344CB8AC3E}">
        <p14:creationId xmlns:p14="http://schemas.microsoft.com/office/powerpoint/2010/main" val="803414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空间复杂</a:t>
            </a:r>
            <a:r>
              <a:rPr lang="zh-CN" altLang="en-US" dirty="0" smtClean="0"/>
              <a:t>度和稳定性</a:t>
            </a:r>
            <a:endParaRPr lang="zh-CN" altLang="en-US" dirty="0"/>
          </a:p>
        </p:txBody>
      </p:sp>
      <p:graphicFrame>
        <p:nvGraphicFramePr>
          <p:cNvPr id="4" name="object 9"/>
          <p:cNvGraphicFramePr>
            <a:graphicFrameLocks noGrp="1"/>
          </p:cNvGraphicFramePr>
          <p:nvPr/>
        </p:nvGraphicFramePr>
        <p:xfrm>
          <a:off x="686130" y="1557400"/>
          <a:ext cx="7972036" cy="5242556"/>
        </p:xfrm>
        <a:graphic>
          <a:graphicData uri="http://schemas.openxmlformats.org/drawingml/2006/table">
            <a:tbl>
              <a:tblPr firstRow="1" bandRow="1">
                <a:tableStyleId>{2D5ABB26-0587-4C30-8999-92F81FD0307C}</a:tableStyleId>
              </a:tblPr>
              <a:tblGrid>
                <a:gridCol w="2280666"/>
                <a:gridCol w="2254757"/>
                <a:gridCol w="3436613"/>
              </a:tblGrid>
              <a:tr h="542544">
                <a:tc>
                  <a:txBody>
                    <a:bodyPr/>
                    <a:lstStyle/>
                    <a:p>
                      <a:pPr marL="77470">
                        <a:lnSpc>
                          <a:spcPct val="100000"/>
                        </a:lnSpc>
                      </a:pPr>
                      <a:r>
                        <a:rPr sz="2400" b="1" spc="10" dirty="0">
                          <a:latin typeface="宋体"/>
                          <a:cs typeface="宋体"/>
                        </a:rPr>
                        <a:t>排序方法</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0380">
                        <a:lnSpc>
                          <a:spcPct val="100000"/>
                        </a:lnSpc>
                      </a:pPr>
                      <a:r>
                        <a:rPr sz="2400" b="1" spc="10" dirty="0">
                          <a:latin typeface="宋体"/>
                          <a:cs typeface="宋体"/>
                        </a:rPr>
                        <a:t>辅助空间</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436245">
                        <a:lnSpc>
                          <a:spcPct val="100000"/>
                        </a:lnSpc>
                      </a:pPr>
                      <a:r>
                        <a:rPr sz="2400" b="1" spc="10" dirty="0">
                          <a:latin typeface="宋体"/>
                          <a:cs typeface="宋体"/>
                        </a:rPr>
                        <a:t>稳定</a:t>
                      </a:r>
                      <a:r>
                        <a:rPr sz="2400" b="1" spc="5" dirty="0">
                          <a:latin typeface="宋体"/>
                          <a:cs typeface="宋体"/>
                        </a:rPr>
                        <a:t>性</a:t>
                      </a:r>
                      <a:r>
                        <a:rPr sz="2400" b="1" dirty="0">
                          <a:latin typeface="Times New Roman"/>
                          <a:cs typeface="Times New Roman"/>
                        </a:rPr>
                        <a:t>/</a:t>
                      </a:r>
                      <a:r>
                        <a:rPr sz="2400" b="1" spc="10" dirty="0">
                          <a:latin typeface="宋体"/>
                          <a:cs typeface="宋体"/>
                        </a:rPr>
                        <a:t>不稳定举例</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7">
                <a:tc>
                  <a:txBody>
                    <a:bodyPr/>
                    <a:lstStyle/>
                    <a:p>
                      <a:pPr marL="77470">
                        <a:lnSpc>
                          <a:spcPct val="100000"/>
                        </a:lnSpc>
                      </a:pPr>
                      <a:r>
                        <a:rPr sz="2400" b="1" spc="10" dirty="0">
                          <a:latin typeface="宋体"/>
                          <a:cs typeface="宋体"/>
                        </a:rPr>
                        <a:t>直接插入排序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8733">
                <a:tc>
                  <a:txBody>
                    <a:bodyPr/>
                    <a:lstStyle/>
                    <a:p>
                      <a:pPr marL="77470">
                        <a:lnSpc>
                          <a:spcPct val="100000"/>
                        </a:lnSpc>
                      </a:pPr>
                      <a:r>
                        <a:rPr sz="2400" b="1" spc="10" dirty="0">
                          <a:latin typeface="宋体"/>
                          <a:cs typeface="宋体"/>
                        </a:rPr>
                        <a:t>希尔排序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否</a:t>
                      </a:r>
                      <a:r>
                        <a:rPr sz="2400" b="1" spc="-5" dirty="0">
                          <a:latin typeface="Arial"/>
                          <a:cs typeface="Arial"/>
                        </a:rPr>
                        <a:t>/3,2,2’(d=2,d=1)</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8">
                <a:tc>
                  <a:txBody>
                    <a:bodyPr/>
                    <a:lstStyle/>
                    <a:p>
                      <a:pPr marL="77470">
                        <a:lnSpc>
                          <a:spcPct val="100000"/>
                        </a:lnSpc>
                      </a:pPr>
                      <a:r>
                        <a:rPr sz="2400" b="1" spc="10" dirty="0">
                          <a:latin typeface="宋体"/>
                          <a:cs typeface="宋体"/>
                        </a:rPr>
                        <a:t>起泡排序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8">
                <a:tc>
                  <a:txBody>
                    <a:bodyPr/>
                    <a:lstStyle/>
                    <a:p>
                      <a:pPr marL="77470">
                        <a:lnSpc>
                          <a:spcPct val="100000"/>
                        </a:lnSpc>
                      </a:pPr>
                      <a:r>
                        <a:rPr sz="2400" b="1" spc="10" dirty="0">
                          <a:latin typeface="宋体"/>
                          <a:cs typeface="宋体"/>
                        </a:rPr>
                        <a:t>快速排序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6210">
                        <a:lnSpc>
                          <a:spcPct val="100000"/>
                        </a:lnSpc>
                      </a:pPr>
                      <a:r>
                        <a:rPr sz="2400" b="1" i="1" dirty="0">
                          <a:latin typeface="Times New Roman"/>
                          <a:cs typeface="Times New Roman"/>
                        </a:rPr>
                        <a:t>O</a:t>
                      </a:r>
                      <a:r>
                        <a:rPr sz="2400" b="1" spc="-5" dirty="0">
                          <a:latin typeface="Times New Roman"/>
                          <a:cs typeface="Times New Roman"/>
                        </a:rPr>
                        <a:t>(lo</a:t>
                      </a:r>
                      <a:r>
                        <a:rPr sz="2400" b="1" dirty="0">
                          <a:latin typeface="Times New Roman"/>
                          <a:cs typeface="Times New Roman"/>
                        </a:rPr>
                        <a:t>g</a:t>
                      </a:r>
                      <a:r>
                        <a:rPr sz="2400" b="1" baseline="-20833" dirty="0">
                          <a:latin typeface="Times New Roman"/>
                          <a:cs typeface="Times New Roman"/>
                        </a:rPr>
                        <a:t>2</a:t>
                      </a:r>
                      <a:r>
                        <a:rPr sz="2400" b="1" i="1" spc="-5" dirty="0">
                          <a:latin typeface="Times New Roman"/>
                          <a:cs typeface="Times New Roman"/>
                        </a:rPr>
                        <a:t>n</a:t>
                      </a:r>
                      <a:r>
                        <a:rPr sz="2400" b="1" dirty="0">
                          <a:latin typeface="Times New Roman"/>
                          <a:cs typeface="Times New Roman"/>
                        </a:rPr>
                        <a:t>)</a:t>
                      </a:r>
                      <a:r>
                        <a:rPr sz="2400" b="1" spc="-5" dirty="0">
                          <a:latin typeface="Times New Roman"/>
                          <a:cs typeface="Times New Roman"/>
                        </a:rPr>
                        <a:t> </a:t>
                      </a:r>
                      <a:r>
                        <a:rPr sz="2400" b="1" spc="5" dirty="0">
                          <a:latin typeface="Times New Roman"/>
                          <a:cs typeface="Times New Roman"/>
                        </a:rPr>
                        <a:t>~</a:t>
                      </a: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否</a:t>
                      </a:r>
                      <a:r>
                        <a:rPr sz="2400" b="1" spc="-5" dirty="0">
                          <a:latin typeface="Arial"/>
                          <a:cs typeface="Arial"/>
                        </a:rPr>
                        <a:t>/2,2’,1</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7">
                <a:tc>
                  <a:txBody>
                    <a:bodyPr/>
                    <a:lstStyle/>
                    <a:p>
                      <a:pPr marL="77470">
                        <a:lnSpc>
                          <a:spcPct val="100000"/>
                        </a:lnSpc>
                      </a:pPr>
                      <a:r>
                        <a:rPr sz="2400" b="1" spc="10" dirty="0">
                          <a:latin typeface="宋体"/>
                          <a:cs typeface="宋体"/>
                        </a:rPr>
                        <a:t>直接选择排序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否</a:t>
                      </a:r>
                      <a:r>
                        <a:rPr sz="2400" b="1" spc="-5" dirty="0">
                          <a:latin typeface="Arial"/>
                          <a:cs typeface="Arial"/>
                        </a:rPr>
                        <a:t>/2,2’,1</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36448">
                <a:tc>
                  <a:txBody>
                    <a:bodyPr/>
                    <a:lstStyle/>
                    <a:p>
                      <a:pPr marL="76835">
                        <a:lnSpc>
                          <a:spcPct val="100000"/>
                        </a:lnSpc>
                      </a:pPr>
                      <a:r>
                        <a:rPr sz="2400" b="1" spc="10" dirty="0">
                          <a:latin typeface="宋体"/>
                          <a:cs typeface="宋体"/>
                        </a:rPr>
                        <a:t>堆排序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(1)</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6835">
                        <a:lnSpc>
                          <a:spcPct val="100000"/>
                        </a:lnSpc>
                      </a:pPr>
                      <a:r>
                        <a:rPr sz="2400" b="1" dirty="0">
                          <a:latin typeface="宋体"/>
                          <a:cs typeface="宋体"/>
                        </a:rPr>
                        <a:t>否</a:t>
                      </a:r>
                      <a:r>
                        <a:rPr sz="2400" b="1" spc="-5" dirty="0">
                          <a:latin typeface="Arial"/>
                          <a:cs typeface="Arial"/>
                        </a:rPr>
                        <a:t>/1,2,2’</a:t>
                      </a:r>
                      <a:r>
                        <a:rPr sz="2400" b="1" dirty="0">
                          <a:latin typeface="Arial"/>
                          <a:cs typeface="Arial"/>
                        </a:rPr>
                        <a:t>(</a:t>
                      </a:r>
                      <a:r>
                        <a:rPr sz="2400" b="1" spc="10" dirty="0">
                          <a:latin typeface="宋体"/>
                          <a:cs typeface="宋体"/>
                        </a:rPr>
                        <a:t>最小</a:t>
                      </a:r>
                      <a:r>
                        <a:rPr sz="2400" b="1" spc="5" dirty="0">
                          <a:latin typeface="宋体"/>
                          <a:cs typeface="宋体"/>
                        </a:rPr>
                        <a:t>堆</a:t>
                      </a:r>
                      <a:r>
                        <a:rPr sz="2400" b="1" dirty="0">
                          <a:latin typeface="Arial"/>
                          <a:cs typeface="Arial"/>
                        </a:rPr>
                        <a:t>)</a:t>
                      </a:r>
                      <a:endParaRPr sz="2400">
                        <a:latin typeface="Arial"/>
                        <a:cs typeface="Arial"/>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57783">
                <a:tc>
                  <a:txBody>
                    <a:bodyPr/>
                    <a:lstStyle/>
                    <a:p>
                      <a:pPr marL="76835">
                        <a:lnSpc>
                          <a:spcPct val="100000"/>
                        </a:lnSpc>
                      </a:pPr>
                      <a:r>
                        <a:rPr sz="2400" b="1" dirty="0">
                          <a:latin typeface="Times New Roman"/>
                          <a:cs typeface="Times New Roman"/>
                        </a:rPr>
                        <a:t>(</a:t>
                      </a:r>
                      <a:r>
                        <a:rPr sz="2400" b="1" spc="10" dirty="0">
                          <a:latin typeface="宋体"/>
                          <a:cs typeface="宋体"/>
                        </a:rPr>
                        <a:t>二</a:t>
                      </a:r>
                      <a:r>
                        <a:rPr sz="2400" b="1" spc="15" dirty="0">
                          <a:latin typeface="宋体"/>
                          <a:cs typeface="宋体"/>
                        </a:rPr>
                        <a:t>路</a:t>
                      </a:r>
                      <a:r>
                        <a:rPr sz="2400" b="1" dirty="0">
                          <a:latin typeface="Times New Roman"/>
                          <a:cs typeface="Times New Roman"/>
                        </a:rPr>
                        <a:t>)</a:t>
                      </a:r>
                      <a:r>
                        <a:rPr sz="2400" b="1" spc="10" dirty="0">
                          <a:latin typeface="宋体"/>
                          <a:cs typeface="宋体"/>
                        </a:rPr>
                        <a:t>归并排序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55498">
                <a:tc>
                  <a:txBody>
                    <a:bodyPr/>
                    <a:lstStyle/>
                    <a:p>
                      <a:pPr marL="77470">
                        <a:lnSpc>
                          <a:spcPct val="100000"/>
                        </a:lnSpc>
                      </a:pPr>
                      <a:r>
                        <a:rPr sz="2400" b="1" spc="10" dirty="0">
                          <a:latin typeface="宋体"/>
                          <a:cs typeface="宋体"/>
                        </a:rPr>
                        <a:t>基数排序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6929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i="1" dirty="0">
                          <a:latin typeface="Times New Roman"/>
                          <a:cs typeface="Times New Roman"/>
                        </a:rPr>
                        <a:t>r</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7470">
                        <a:lnSpc>
                          <a:spcPct val="100000"/>
                        </a:lnSpc>
                      </a:pPr>
                      <a:r>
                        <a:rPr sz="2400" b="1" dirty="0">
                          <a:latin typeface="宋体"/>
                          <a:cs typeface="宋体"/>
                        </a:rPr>
                        <a:t>是</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55054">
                <a:tc>
                  <a:txBody>
                    <a:bodyPr/>
                    <a:lstStyle/>
                    <a:p>
                      <a:endParaRPr sz="2400">
                        <a:latin typeface="宋体"/>
                        <a:cs typeface="宋体"/>
                      </a:endParaRPr>
                    </a:p>
                  </a:txBody>
                  <a:tcPr marL="0" marR="0" marT="0" marB="0">
                    <a:lnT w="28575">
                      <a:solidFill>
                        <a:srgbClr val="000000"/>
                      </a:solidFill>
                      <a:prstDash val="solid"/>
                    </a:lnT>
                    <a:lnB w="9525">
                      <a:solidFill>
                        <a:srgbClr val="000000"/>
                      </a:solidFill>
                      <a:prstDash val="solid"/>
                    </a:lnB>
                  </a:tcPr>
                </a:tc>
                <a:tc>
                  <a:txBody>
                    <a:bodyPr/>
                    <a:lstStyle/>
                    <a:p>
                      <a:endParaRPr sz="2400">
                        <a:latin typeface="宋体"/>
                        <a:cs typeface="宋体"/>
                      </a:endParaRPr>
                    </a:p>
                  </a:txBody>
                  <a:tcPr marL="0" marR="0" marT="0" marB="0">
                    <a:lnT w="28575">
                      <a:solidFill>
                        <a:srgbClr val="000000"/>
                      </a:solidFill>
                      <a:prstDash val="solid"/>
                    </a:lnT>
                    <a:lnB w="9525">
                      <a:solidFill>
                        <a:srgbClr val="000000"/>
                      </a:solidFill>
                      <a:prstDash val="solid"/>
                    </a:lnB>
                  </a:tcPr>
                </a:tc>
                <a:tc>
                  <a:txBody>
                    <a:bodyPr/>
                    <a:lstStyle/>
                    <a:p>
                      <a:endParaRPr sz="2400" dirty="0">
                        <a:latin typeface="宋体"/>
                        <a:cs typeface="宋体"/>
                      </a:endParaRPr>
                    </a:p>
                  </a:txBody>
                  <a:tcPr marL="0" marR="0" marT="0" marB="0">
                    <a:lnT w="28575">
                      <a:solidFill>
                        <a:srgbClr val="000000"/>
                      </a:solidFill>
                      <a:prstDash val="solid"/>
                    </a:lnT>
                    <a:lnB w="9525">
                      <a:solidFill>
                        <a:srgbClr val="000000"/>
                      </a:solidFill>
                      <a:prstDash val="solid"/>
                    </a:lnB>
                  </a:tcPr>
                </a:tc>
              </a:tr>
            </a:tbl>
          </a:graphicData>
        </a:graphic>
      </p:graphicFrame>
    </p:spTree>
    <p:extLst>
      <p:ext uri="{BB962C8B-B14F-4D97-AF65-F5344CB8AC3E}">
        <p14:creationId xmlns:p14="http://schemas.microsoft.com/office/powerpoint/2010/main" val="2546095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简单性</a:t>
            </a:r>
            <a:endParaRPr lang="zh-CN" altLang="en-US" dirty="0"/>
          </a:p>
        </p:txBody>
      </p:sp>
      <p:sp>
        <p:nvSpPr>
          <p:cNvPr id="4" name="object 16"/>
          <p:cNvSpPr txBox="1"/>
          <p:nvPr/>
        </p:nvSpPr>
        <p:spPr>
          <a:xfrm>
            <a:off x="491808" y="1439967"/>
            <a:ext cx="8160384" cy="4934492"/>
          </a:xfrm>
          <a:prstGeom prst="rect">
            <a:avLst/>
          </a:prstGeom>
        </p:spPr>
        <p:txBody>
          <a:bodyPr vert="horz" wrap="square" lIns="0" tIns="0" rIns="0" bIns="0" rtlCol="0">
            <a:spAutoFit/>
          </a:bodyPr>
          <a:lstStyle/>
          <a:p>
            <a:pPr marL="412115" indent="-400050">
              <a:lnSpc>
                <a:spcPct val="100000"/>
              </a:lnSpc>
            </a:pPr>
            <a:r>
              <a:rPr sz="2400" spc="10" dirty="0">
                <a:solidFill>
                  <a:srgbClr val="FF0000"/>
                </a:solidFill>
                <a:latin typeface="微软雅黑"/>
                <a:cs typeface="微软雅黑"/>
              </a:rPr>
              <a:t>⑷算法简单性比较：</a:t>
            </a:r>
            <a:r>
              <a:rPr sz="2400" spc="10" dirty="0">
                <a:latin typeface="微软雅黑"/>
                <a:cs typeface="微软雅黑"/>
              </a:rPr>
              <a:t>从算法简单性看，</a:t>
            </a:r>
            <a:endParaRPr sz="2400" dirty="0">
              <a:latin typeface="微软雅黑"/>
              <a:cs typeface="微软雅黑"/>
            </a:endParaRPr>
          </a:p>
          <a:p>
            <a:pPr marL="412115" marR="81280">
              <a:lnSpc>
                <a:spcPct val="100000"/>
              </a:lnSpc>
              <a:spcBef>
                <a:spcPts val="1005"/>
              </a:spcBef>
            </a:pPr>
            <a:r>
              <a:rPr sz="2400" spc="10" dirty="0">
                <a:latin typeface="微软雅黑"/>
                <a:cs typeface="微软雅黑"/>
              </a:rPr>
              <a:t>一类是简单算法，包括直接插入排序、直接选择排序和起 泡排序；</a:t>
            </a:r>
            <a:endParaRPr sz="2400" dirty="0">
              <a:latin typeface="微软雅黑"/>
              <a:cs typeface="微软雅黑"/>
            </a:endParaRPr>
          </a:p>
          <a:p>
            <a:pPr marL="412115" marR="81280">
              <a:lnSpc>
                <a:spcPct val="100000"/>
              </a:lnSpc>
              <a:spcBef>
                <a:spcPts val="1010"/>
              </a:spcBef>
            </a:pPr>
            <a:r>
              <a:rPr sz="2400" spc="10" dirty="0">
                <a:latin typeface="微软雅黑"/>
                <a:cs typeface="微软雅黑"/>
              </a:rPr>
              <a:t>另一类是改进后的算法，包括希尔排序、堆排序、快速排 序和归并排序，这些算法都很复杂。</a:t>
            </a:r>
            <a:endParaRPr sz="2400" dirty="0">
              <a:latin typeface="微软雅黑"/>
              <a:cs typeface="微软雅黑"/>
            </a:endParaRPr>
          </a:p>
          <a:p>
            <a:pPr>
              <a:lnSpc>
                <a:spcPct val="100000"/>
              </a:lnSpc>
            </a:pPr>
            <a:endParaRPr sz="1000" dirty="0">
              <a:latin typeface="Times New Roman"/>
              <a:cs typeface="Times New Roman"/>
            </a:endParaRPr>
          </a:p>
          <a:p>
            <a:pPr>
              <a:lnSpc>
                <a:spcPct val="100000"/>
              </a:lnSpc>
              <a:spcBef>
                <a:spcPts val="10"/>
              </a:spcBef>
            </a:pPr>
            <a:endParaRPr sz="750" dirty="0">
              <a:latin typeface="Times New Roman"/>
              <a:cs typeface="Times New Roman"/>
            </a:endParaRPr>
          </a:p>
          <a:p>
            <a:pPr marL="185420">
              <a:lnSpc>
                <a:spcPts val="1000"/>
              </a:lnSpc>
            </a:pPr>
            <a:endParaRPr sz="750" dirty="0">
              <a:latin typeface="Times New Roman"/>
              <a:cs typeface="Times New Roman"/>
            </a:endParaRPr>
          </a:p>
          <a:p>
            <a:pPr marL="412115" marR="5080" indent="-400050">
              <a:lnSpc>
                <a:spcPct val="135000"/>
              </a:lnSpc>
              <a:spcBef>
                <a:spcPts val="480"/>
              </a:spcBef>
            </a:pPr>
            <a:r>
              <a:rPr sz="2400" spc="10" dirty="0">
                <a:solidFill>
                  <a:srgbClr val="FF0000"/>
                </a:solidFill>
                <a:latin typeface="微软雅黑"/>
                <a:cs typeface="微软雅黑"/>
              </a:rPr>
              <a:t>⑸待排序的记录个数比较：</a:t>
            </a:r>
            <a:r>
              <a:rPr sz="2400" spc="10" dirty="0">
                <a:latin typeface="微软雅黑"/>
                <a:cs typeface="微软雅黑"/>
              </a:rPr>
              <a:t>从待排序的记录个数</a:t>
            </a:r>
            <a:r>
              <a:rPr sz="2400" i="1" dirty="0">
                <a:latin typeface="Times New Roman"/>
                <a:cs typeface="Times New Roman"/>
              </a:rPr>
              <a:t>n</a:t>
            </a:r>
            <a:r>
              <a:rPr sz="2400" spc="10" dirty="0">
                <a:latin typeface="微软雅黑"/>
                <a:cs typeface="微软雅黑"/>
              </a:rPr>
              <a:t>的大小看， </a:t>
            </a:r>
            <a:r>
              <a:rPr sz="2400" i="1" dirty="0">
                <a:latin typeface="Times New Roman"/>
                <a:cs typeface="Times New Roman"/>
              </a:rPr>
              <a:t>n</a:t>
            </a:r>
            <a:r>
              <a:rPr sz="2400" spc="10" dirty="0">
                <a:latin typeface="微软雅黑"/>
                <a:cs typeface="微软雅黑"/>
              </a:rPr>
              <a:t>越小，采用简单排序方法越合适； </a:t>
            </a:r>
            <a:r>
              <a:rPr sz="2400" i="1" dirty="0">
                <a:latin typeface="Times New Roman"/>
                <a:cs typeface="Times New Roman"/>
              </a:rPr>
              <a:t>n</a:t>
            </a:r>
            <a:r>
              <a:rPr sz="2400" spc="10" dirty="0">
                <a:latin typeface="微软雅黑"/>
                <a:cs typeface="微软雅黑"/>
              </a:rPr>
              <a:t>越大，采用改进的排序方法越合适。</a:t>
            </a:r>
            <a:endParaRPr sz="2400" dirty="0">
              <a:latin typeface="微软雅黑"/>
              <a:cs typeface="微软雅黑"/>
            </a:endParaRPr>
          </a:p>
          <a:p>
            <a:pPr marL="412115" marR="105410">
              <a:lnSpc>
                <a:spcPct val="107700"/>
              </a:lnSpc>
              <a:spcBef>
                <a:spcPts val="785"/>
              </a:spcBef>
            </a:pPr>
            <a:r>
              <a:rPr sz="2400" spc="10" dirty="0">
                <a:latin typeface="微软雅黑"/>
                <a:cs typeface="微软雅黑"/>
              </a:rPr>
              <a:t>因为</a:t>
            </a:r>
            <a:r>
              <a:rPr sz="2400" i="1" dirty="0">
                <a:latin typeface="Times New Roman"/>
                <a:cs typeface="Times New Roman"/>
              </a:rPr>
              <a:t>n</a:t>
            </a:r>
            <a:r>
              <a:rPr sz="2400" spc="10" dirty="0">
                <a:latin typeface="微软雅黑"/>
                <a:cs typeface="微软雅黑"/>
              </a:rPr>
              <a:t>越小，</a:t>
            </a:r>
            <a:r>
              <a:rPr sz="2400" i="1" dirty="0">
                <a:latin typeface="Times New Roman"/>
                <a:cs typeface="Times New Roman"/>
              </a:rPr>
              <a:t>O</a:t>
            </a:r>
            <a:r>
              <a:rPr sz="2400" dirty="0">
                <a:latin typeface="Times New Roman"/>
                <a:cs typeface="Times New Roman"/>
              </a:rPr>
              <a:t>(</a:t>
            </a:r>
            <a:r>
              <a:rPr sz="2400" i="1" spc="-5" dirty="0">
                <a:latin typeface="Times New Roman"/>
                <a:cs typeface="Times New Roman"/>
              </a:rPr>
              <a:t>n</a:t>
            </a:r>
            <a:r>
              <a:rPr sz="2400" baseline="24305" dirty="0">
                <a:latin typeface="Times New Roman"/>
                <a:cs typeface="Times New Roman"/>
              </a:rPr>
              <a:t>2</a:t>
            </a:r>
            <a:r>
              <a:rPr sz="2400" dirty="0">
                <a:latin typeface="Times New Roman"/>
                <a:cs typeface="Times New Roman"/>
              </a:rPr>
              <a:t>)</a:t>
            </a:r>
            <a:r>
              <a:rPr sz="2400" spc="10" dirty="0">
                <a:latin typeface="微软雅黑"/>
                <a:cs typeface="微软雅黑"/>
              </a:rPr>
              <a:t>同</a:t>
            </a:r>
            <a:r>
              <a:rPr sz="2400" i="1" dirty="0">
                <a:latin typeface="Times New Roman"/>
                <a:cs typeface="Times New Roman"/>
              </a:rPr>
              <a:t>O</a:t>
            </a:r>
            <a:r>
              <a:rPr sz="2400" spc="5" dirty="0">
                <a:latin typeface="Times New Roman"/>
                <a:cs typeface="Times New Roman"/>
              </a:rPr>
              <a:t>(</a:t>
            </a:r>
            <a:r>
              <a:rPr sz="2400" i="1" spc="-5" dirty="0">
                <a:latin typeface="Times New Roman"/>
                <a:cs typeface="Times New Roman"/>
              </a:rPr>
              <a:t>n</a:t>
            </a:r>
            <a:r>
              <a:rPr sz="2400" spc="-5" dirty="0">
                <a:latin typeface="Times New Roman"/>
                <a:cs typeface="Times New Roman"/>
              </a:rPr>
              <a:t>log</a:t>
            </a:r>
            <a:r>
              <a:rPr sz="2400" baseline="-20833" dirty="0">
                <a:latin typeface="Times New Roman"/>
                <a:cs typeface="Times New Roman"/>
              </a:rPr>
              <a:t>2</a:t>
            </a:r>
            <a:r>
              <a:rPr sz="2400" i="1" spc="-5" dirty="0">
                <a:latin typeface="Times New Roman"/>
                <a:cs typeface="Times New Roman"/>
              </a:rPr>
              <a:t>n</a:t>
            </a:r>
            <a:r>
              <a:rPr sz="2400" dirty="0">
                <a:latin typeface="Times New Roman"/>
                <a:cs typeface="Times New Roman"/>
              </a:rPr>
              <a:t>)</a:t>
            </a:r>
            <a:r>
              <a:rPr sz="2400" spc="10" dirty="0">
                <a:latin typeface="微软雅黑"/>
                <a:cs typeface="微软雅黑"/>
              </a:rPr>
              <a:t>的差距越小，并且输入和调 试简单算法比输入和调试改进算法要少用许多时间。</a:t>
            </a:r>
            <a:endParaRPr sz="2400" dirty="0">
              <a:latin typeface="微软雅黑"/>
              <a:cs typeface="微软雅黑"/>
            </a:endParaRPr>
          </a:p>
        </p:txBody>
      </p:sp>
    </p:spTree>
    <p:extLst>
      <p:ext uri="{BB962C8B-B14F-4D97-AF65-F5344CB8AC3E}">
        <p14:creationId xmlns:p14="http://schemas.microsoft.com/office/powerpoint/2010/main" val="1790114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记录本身信息量比较</a:t>
            </a:r>
          </a:p>
        </p:txBody>
      </p:sp>
      <p:sp>
        <p:nvSpPr>
          <p:cNvPr id="3" name="内容占位符 2"/>
          <p:cNvSpPr>
            <a:spLocks noGrp="1"/>
          </p:cNvSpPr>
          <p:nvPr>
            <p:ph idx="1"/>
          </p:nvPr>
        </p:nvSpPr>
        <p:spPr/>
        <p:txBody>
          <a:bodyPr/>
          <a:lstStyle/>
          <a:p>
            <a:r>
              <a:rPr lang="zh-CN" altLang="en-US" spc="-15" dirty="0">
                <a:latin typeface="宋体"/>
                <a:cs typeface="宋体"/>
              </a:rPr>
              <a:t>记录本身信息量越大，移动记录所花费的时间就越多，</a:t>
            </a:r>
            <a:r>
              <a:rPr lang="zh-CN" altLang="en-US" spc="-15" dirty="0" smtClean="0">
                <a:latin typeface="宋体"/>
                <a:cs typeface="宋体"/>
              </a:rPr>
              <a:t>所以</a:t>
            </a:r>
            <a:r>
              <a:rPr lang="zh-CN" altLang="en-US" spc="-15" dirty="0">
                <a:latin typeface="宋体"/>
                <a:cs typeface="宋体"/>
              </a:rPr>
              <a:t>对记录的移动次数较多的算法不利。</a:t>
            </a:r>
            <a:endParaRPr lang="zh-CN" altLang="en-US" dirty="0">
              <a:latin typeface="宋体"/>
              <a:cs typeface="宋体"/>
            </a:endParaRPr>
          </a:p>
          <a:p>
            <a:endParaRPr lang="zh-CN" altLang="en-US" dirty="0"/>
          </a:p>
        </p:txBody>
      </p:sp>
      <p:graphicFrame>
        <p:nvGraphicFramePr>
          <p:cNvPr id="4" name="object 11"/>
          <p:cNvGraphicFramePr>
            <a:graphicFrameLocks noGrp="1"/>
          </p:cNvGraphicFramePr>
          <p:nvPr>
            <p:extLst>
              <p:ext uri="{D42A27DB-BD31-4B8C-83A1-F6EECF244321}">
                <p14:modId xmlns:p14="http://schemas.microsoft.com/office/powerpoint/2010/main" val="2721773229"/>
              </p:ext>
            </p:extLst>
          </p:nvPr>
        </p:nvGraphicFramePr>
        <p:xfrm>
          <a:off x="787660" y="2946080"/>
          <a:ext cx="7618468" cy="3149345"/>
        </p:xfrm>
        <a:graphic>
          <a:graphicData uri="http://schemas.openxmlformats.org/drawingml/2006/table">
            <a:tbl>
              <a:tblPr firstRow="1" bandRow="1">
                <a:tableStyleId>{2D5ABB26-0587-4C30-8999-92F81FD0307C}</a:tableStyleId>
              </a:tblPr>
              <a:tblGrid>
                <a:gridCol w="2257806"/>
                <a:gridCol w="1722119"/>
                <a:gridCol w="1736597"/>
                <a:gridCol w="1901946"/>
              </a:tblGrid>
              <a:tr h="552450">
                <a:tc>
                  <a:txBody>
                    <a:bodyPr/>
                    <a:lstStyle/>
                    <a:p>
                      <a:pPr marL="77470">
                        <a:lnSpc>
                          <a:spcPct val="100000"/>
                        </a:lnSpc>
                      </a:pPr>
                      <a:r>
                        <a:rPr sz="2400" b="1" spc="10" dirty="0">
                          <a:latin typeface="宋体"/>
                          <a:cs typeface="宋体"/>
                        </a:rPr>
                        <a:t>排序方法</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34315">
                        <a:lnSpc>
                          <a:spcPct val="100000"/>
                        </a:lnSpc>
                      </a:pPr>
                      <a:r>
                        <a:rPr sz="2400" b="1" spc="10" dirty="0">
                          <a:latin typeface="宋体"/>
                          <a:cs typeface="宋体"/>
                        </a:rPr>
                        <a:t>最好情况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41300">
                        <a:lnSpc>
                          <a:spcPct val="100000"/>
                        </a:lnSpc>
                      </a:pPr>
                      <a:r>
                        <a:rPr sz="2400" b="1" spc="10" dirty="0">
                          <a:latin typeface="宋体"/>
                          <a:cs typeface="宋体"/>
                        </a:rPr>
                        <a:t>最坏情况</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23850">
                        <a:lnSpc>
                          <a:spcPct val="100000"/>
                        </a:lnSpc>
                      </a:pPr>
                      <a:r>
                        <a:rPr sz="2400" b="1" spc="10" dirty="0">
                          <a:latin typeface="宋体"/>
                          <a:cs typeface="宋体"/>
                        </a:rPr>
                        <a:t>平均情况</a:t>
                      </a:r>
                      <a:endParaRPr sz="2400">
                        <a:latin typeface="宋体"/>
                        <a:cs typeface="宋体"/>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4870">
                <a:tc>
                  <a:txBody>
                    <a:bodyPr/>
                    <a:lstStyle/>
                    <a:p>
                      <a:pPr marL="77470">
                        <a:lnSpc>
                          <a:spcPct val="100000"/>
                        </a:lnSpc>
                      </a:pPr>
                      <a:r>
                        <a:rPr sz="2400" b="1" spc="10" dirty="0">
                          <a:latin typeface="宋体"/>
                          <a:cs typeface="宋体"/>
                        </a:rPr>
                        <a:t>直接插入排序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50545">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6730">
                        <a:lnSpc>
                          <a:spcPct val="100000"/>
                        </a:lnSpc>
                      </a:pPr>
                      <a:r>
                        <a:rPr sz="2400" b="1" i="1" dirty="0">
                          <a:latin typeface="Times New Roman"/>
                          <a:cs typeface="Times New Roman"/>
                        </a:rPr>
                        <a:t>O</a:t>
                      </a:r>
                      <a:r>
                        <a:rPr sz="2400" b="1" spc="5" dirty="0">
                          <a:latin typeface="Times New Roman"/>
                          <a:cs typeface="Times New Roman"/>
                        </a:rPr>
                        <a:t>(</a:t>
                      </a:r>
                      <a:r>
                        <a:rPr sz="2400" b="1" i="1" spc="-10"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801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7155">
                <a:tc>
                  <a:txBody>
                    <a:bodyPr/>
                    <a:lstStyle/>
                    <a:p>
                      <a:pPr marL="77470">
                        <a:lnSpc>
                          <a:spcPct val="100000"/>
                        </a:lnSpc>
                      </a:pPr>
                      <a:r>
                        <a:rPr sz="2400" b="1" spc="10" dirty="0">
                          <a:latin typeface="宋体"/>
                          <a:cs typeface="宋体"/>
                        </a:rPr>
                        <a:t>起泡排序</a:t>
                      </a:r>
                      <a:endParaRPr sz="240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dirty="0">
                          <a:latin typeface="Times New Roman"/>
                          <a:cs typeface="Times New Roman"/>
                        </a:rPr>
                        <a:t>0</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05459">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8801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baseline="24305" dirty="0">
                          <a:latin typeface="Times New Roman"/>
                          <a:cs typeface="Times New Roman"/>
                        </a:rPr>
                        <a:t>2</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r h="864870">
                <a:tc>
                  <a:txBody>
                    <a:bodyPr/>
                    <a:lstStyle/>
                    <a:p>
                      <a:pPr marL="77470">
                        <a:lnSpc>
                          <a:spcPct val="100000"/>
                        </a:lnSpc>
                      </a:pPr>
                      <a:r>
                        <a:rPr sz="2400" b="1" spc="10" dirty="0">
                          <a:latin typeface="宋体"/>
                          <a:cs typeface="宋体"/>
                        </a:rPr>
                        <a:t>直接选择排序</a:t>
                      </a:r>
                      <a:endParaRPr sz="2400" dirty="0">
                        <a:latin typeface="宋体"/>
                        <a:cs typeface="宋体"/>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dirty="0">
                          <a:latin typeface="Times New Roman"/>
                          <a:cs typeface="Times New Roman"/>
                        </a:rPr>
                        <a:t>0</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57530">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2400" b="1" i="1" dirty="0">
                          <a:latin typeface="Times New Roman"/>
                          <a:cs typeface="Times New Roman"/>
                        </a:rPr>
                        <a:t>O</a:t>
                      </a:r>
                      <a:r>
                        <a:rPr sz="2400" b="1" spc="5" dirty="0">
                          <a:latin typeface="Times New Roman"/>
                          <a:cs typeface="Times New Roman"/>
                        </a:rPr>
                        <a:t>(</a:t>
                      </a:r>
                      <a:r>
                        <a:rPr sz="2400" b="1" i="1" spc="-5" dirty="0">
                          <a:latin typeface="Times New Roman"/>
                          <a:cs typeface="Times New Roman"/>
                        </a:rPr>
                        <a:t>n</a:t>
                      </a:r>
                      <a:r>
                        <a:rPr sz="2400" b="1" dirty="0">
                          <a:latin typeface="Times New Roman"/>
                          <a:cs typeface="Times New Roman"/>
                        </a:rPr>
                        <a:t>)</a:t>
                      </a:r>
                      <a:endParaRPr sz="2400" dirty="0">
                        <a:latin typeface="Times New Roman"/>
                        <a:cs typeface="Times New Roman"/>
                      </a:endParaRPr>
                    </a:p>
                  </a:txBody>
                  <a:tcPr marL="0" marR="0" marT="0" marB="0">
                    <a:lnL w="28575">
                      <a:solidFill>
                        <a:srgbClr val="000000"/>
                      </a:solidFill>
                      <a:prstDash val="solid"/>
                    </a:lnL>
                    <a:lnR w="28587">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extLst>
      <p:ext uri="{BB962C8B-B14F-4D97-AF65-F5344CB8AC3E}">
        <p14:creationId xmlns:p14="http://schemas.microsoft.com/office/powerpoint/2010/main" val="4163827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气</a:t>
            </a:r>
            <a:r>
              <a:rPr lang="zh-CN" altLang="en-US" dirty="0" smtClean="0"/>
              <a:t>泡排序</a:t>
            </a:r>
            <a:endParaRPr lang="zh-CN" altLang="en-US" dirty="0"/>
          </a:p>
        </p:txBody>
      </p:sp>
      <p:sp>
        <p:nvSpPr>
          <p:cNvPr id="3" name="内容占位符 2"/>
          <p:cNvSpPr>
            <a:spLocks noGrp="1"/>
          </p:cNvSpPr>
          <p:nvPr>
            <p:ph idx="1"/>
          </p:nvPr>
        </p:nvSpPr>
        <p:spPr/>
        <p:txBody>
          <a:bodyPr/>
          <a:lstStyle/>
          <a:p>
            <a:pPr marL="0" indent="0">
              <a:lnSpc>
                <a:spcPct val="100000"/>
              </a:lnSpc>
              <a:spcBef>
                <a:spcPts val="845"/>
              </a:spcBef>
              <a:buNone/>
              <a:tabLst>
                <a:tab pos="723900" algn="l"/>
                <a:tab pos="2976245" algn="l"/>
                <a:tab pos="4221480" algn="l"/>
              </a:tabLst>
            </a:pPr>
            <a:r>
              <a:rPr lang="en-US" altLang="zh-CN" b="1" dirty="0">
                <a:latin typeface="Times New Roman"/>
                <a:cs typeface="Times New Roman"/>
              </a:rPr>
              <a:t>void	</a:t>
            </a:r>
            <a:r>
              <a:rPr lang="en-US" altLang="zh-CN" b="1" dirty="0" err="1">
                <a:latin typeface="Times New Roman"/>
                <a:cs typeface="Times New Roman"/>
              </a:rPr>
              <a:t>BubbleSort</a:t>
            </a:r>
            <a:r>
              <a:rPr lang="en-US" altLang="zh-CN" b="1" spc="-10" dirty="0">
                <a:latin typeface="Times New Roman"/>
                <a:cs typeface="Times New Roman"/>
              </a:rPr>
              <a:t> </a:t>
            </a:r>
            <a:r>
              <a:rPr lang="en-US" altLang="zh-CN" b="1" dirty="0">
                <a:latin typeface="Times New Roman"/>
                <a:cs typeface="Times New Roman"/>
              </a:rPr>
              <a:t>( </a:t>
            </a:r>
            <a:r>
              <a:rPr lang="en-US" altLang="zh-CN" b="1" dirty="0" err="1" smtClean="0">
                <a:latin typeface="Times New Roman"/>
                <a:cs typeface="Times New Roman"/>
              </a:rPr>
              <a:t>int</a:t>
            </a:r>
            <a:r>
              <a:rPr lang="en-US" altLang="zh-CN" b="1" dirty="0" smtClean="0">
                <a:latin typeface="Times New Roman"/>
                <a:cs typeface="Times New Roman"/>
              </a:rPr>
              <a:t> n</a:t>
            </a:r>
            <a:r>
              <a:rPr lang="en-US" altLang="zh-CN" b="1" spc="-5" dirty="0" smtClean="0">
                <a:latin typeface="Times New Roman"/>
                <a:cs typeface="Times New Roman"/>
              </a:rPr>
              <a:t> </a:t>
            </a:r>
            <a:r>
              <a:rPr lang="en-US" altLang="zh-CN" b="1" dirty="0">
                <a:latin typeface="Times New Roman"/>
                <a:cs typeface="Times New Roman"/>
              </a:rPr>
              <a:t>, LIST	&amp;A )</a:t>
            </a:r>
            <a:endParaRPr lang="en-US" altLang="zh-CN" dirty="0">
              <a:latin typeface="Times New Roman"/>
              <a:cs typeface="Times New Roman"/>
            </a:endParaRPr>
          </a:p>
          <a:p>
            <a:pPr marL="12700" marR="735965" indent="0">
              <a:lnSpc>
                <a:spcPct val="134700"/>
              </a:lnSpc>
              <a:spcBef>
                <a:spcPts val="5"/>
              </a:spcBef>
              <a:buNone/>
              <a:tabLst>
                <a:tab pos="360680" algn="l"/>
              </a:tabLst>
            </a:pPr>
            <a:r>
              <a:rPr lang="en-US" altLang="zh-CN" b="1" dirty="0">
                <a:latin typeface="Times New Roman"/>
                <a:cs typeface="Times New Roman"/>
              </a:rPr>
              <a:t>{	</a:t>
            </a:r>
            <a:r>
              <a:rPr lang="en-US" altLang="zh-CN" b="1" spc="-5" dirty="0">
                <a:latin typeface="Times New Roman"/>
                <a:cs typeface="Times New Roman"/>
              </a:rPr>
              <a:t>fo</a:t>
            </a:r>
            <a:r>
              <a:rPr lang="en-US" altLang="zh-CN" b="1" dirty="0">
                <a:latin typeface="Times New Roman"/>
                <a:cs typeface="Times New Roman"/>
              </a:rPr>
              <a:t>r</a:t>
            </a:r>
            <a:r>
              <a:rPr lang="en-US" altLang="zh-CN" b="1" spc="-5" dirty="0">
                <a:latin typeface="Times New Roman"/>
                <a:cs typeface="Times New Roman"/>
              </a:rPr>
              <a:t> </a:t>
            </a:r>
            <a:r>
              <a:rPr lang="en-US" altLang="zh-CN" b="1" dirty="0">
                <a:latin typeface="Times New Roman"/>
                <a:cs typeface="Times New Roman"/>
              </a:rPr>
              <a:t>(</a:t>
            </a:r>
            <a:r>
              <a:rPr lang="en-US" altLang="zh-CN" b="1" spc="-5" dirty="0">
                <a:latin typeface="Times New Roman"/>
                <a:cs typeface="Times New Roman"/>
              </a:rPr>
              <a:t> </a:t>
            </a:r>
            <a:r>
              <a:rPr lang="en-US" altLang="zh-CN" b="1" spc="-5" dirty="0" err="1">
                <a:latin typeface="Times New Roman"/>
                <a:cs typeface="Times New Roman"/>
              </a:rPr>
              <a:t>in</a:t>
            </a:r>
            <a:r>
              <a:rPr lang="en-US" altLang="zh-CN" b="1" dirty="0" err="1">
                <a:latin typeface="Times New Roman"/>
                <a:cs typeface="Times New Roman"/>
              </a:rPr>
              <a:t>t</a:t>
            </a:r>
            <a:r>
              <a:rPr lang="en-US" altLang="zh-CN" b="1" spc="-5" dirty="0">
                <a:latin typeface="Times New Roman"/>
                <a:cs typeface="Times New Roman"/>
              </a:rPr>
              <a:t> </a:t>
            </a:r>
            <a:r>
              <a:rPr lang="en-US" altLang="zh-CN" b="1" dirty="0" err="1">
                <a:latin typeface="Times New Roman"/>
                <a:cs typeface="Times New Roman"/>
              </a:rPr>
              <a:t>i</a:t>
            </a:r>
            <a:r>
              <a:rPr lang="en-US" altLang="zh-CN" b="1" spc="-5" dirty="0">
                <a:latin typeface="Times New Roman"/>
                <a:cs typeface="Times New Roman"/>
              </a:rPr>
              <a:t> =1</a:t>
            </a:r>
            <a:r>
              <a:rPr lang="en-US" altLang="zh-CN" b="1" dirty="0">
                <a:latin typeface="Times New Roman"/>
                <a:cs typeface="Times New Roman"/>
              </a:rPr>
              <a:t>;</a:t>
            </a:r>
            <a:r>
              <a:rPr lang="en-US" altLang="zh-CN" b="1" spc="-5" dirty="0">
                <a:latin typeface="Times New Roman"/>
                <a:cs typeface="Times New Roman"/>
              </a:rPr>
              <a:t> </a:t>
            </a:r>
            <a:r>
              <a:rPr lang="en-US" altLang="zh-CN" b="1" dirty="0" err="1">
                <a:latin typeface="Times New Roman"/>
                <a:cs typeface="Times New Roman"/>
              </a:rPr>
              <a:t>i</a:t>
            </a:r>
            <a:r>
              <a:rPr lang="en-US" altLang="zh-CN" b="1" spc="-5" dirty="0">
                <a:latin typeface="Times New Roman"/>
                <a:cs typeface="Times New Roman"/>
              </a:rPr>
              <a:t> &lt;</a:t>
            </a:r>
            <a:r>
              <a:rPr lang="en-US" altLang="zh-CN" b="1" dirty="0">
                <a:latin typeface="Times New Roman"/>
                <a:cs typeface="Times New Roman"/>
              </a:rPr>
              <a:t>=</a:t>
            </a:r>
            <a:r>
              <a:rPr lang="en-US" altLang="zh-CN" b="1" spc="-5" dirty="0">
                <a:latin typeface="Times New Roman"/>
                <a:cs typeface="Times New Roman"/>
              </a:rPr>
              <a:t> n-1</a:t>
            </a:r>
            <a:r>
              <a:rPr lang="en-US" altLang="zh-CN" b="1" dirty="0">
                <a:latin typeface="Times New Roman"/>
                <a:cs typeface="Times New Roman"/>
              </a:rPr>
              <a:t>;</a:t>
            </a:r>
            <a:r>
              <a:rPr lang="en-US" altLang="zh-CN" b="1" spc="-5" dirty="0">
                <a:latin typeface="Times New Roman"/>
                <a:cs typeface="Times New Roman"/>
              </a:rPr>
              <a:t> </a:t>
            </a:r>
            <a:r>
              <a:rPr lang="en-US" altLang="zh-CN" b="1" spc="-5" dirty="0" err="1">
                <a:latin typeface="Times New Roman"/>
                <a:cs typeface="Times New Roman"/>
              </a:rPr>
              <a:t>i</a:t>
            </a:r>
            <a:r>
              <a:rPr lang="en-US" altLang="zh-CN" b="1" spc="-5" dirty="0">
                <a:latin typeface="Times New Roman"/>
                <a:cs typeface="Times New Roman"/>
              </a:rPr>
              <a:t>+</a:t>
            </a:r>
            <a:r>
              <a:rPr lang="en-US" altLang="zh-CN" b="1" dirty="0">
                <a:latin typeface="Times New Roman"/>
                <a:cs typeface="Times New Roman"/>
              </a:rPr>
              <a:t>+</a:t>
            </a:r>
            <a:r>
              <a:rPr lang="en-US" altLang="zh-CN" b="1" spc="-5" dirty="0">
                <a:latin typeface="Times New Roman"/>
                <a:cs typeface="Times New Roman"/>
              </a:rPr>
              <a:t> </a:t>
            </a:r>
            <a:r>
              <a:rPr lang="en-US" altLang="zh-CN" b="1" dirty="0">
                <a:latin typeface="Times New Roman"/>
                <a:cs typeface="Times New Roman"/>
              </a:rPr>
              <a:t>) </a:t>
            </a:r>
            <a:endParaRPr lang="en-US" altLang="zh-CN" b="1" dirty="0" smtClean="0">
              <a:latin typeface="Times New Roman"/>
              <a:cs typeface="Times New Roman"/>
            </a:endParaRPr>
          </a:p>
          <a:p>
            <a:pPr marL="12700" marR="735965" indent="881063">
              <a:lnSpc>
                <a:spcPct val="134700"/>
              </a:lnSpc>
              <a:spcBef>
                <a:spcPts val="5"/>
              </a:spcBef>
              <a:buNone/>
              <a:tabLst>
                <a:tab pos="360680" algn="l"/>
              </a:tabLst>
            </a:pPr>
            <a:r>
              <a:rPr lang="en-US" altLang="zh-CN" b="1" spc="-5" dirty="0" smtClean="0">
                <a:latin typeface="Times New Roman"/>
                <a:cs typeface="Times New Roman"/>
              </a:rPr>
              <a:t>fo</a:t>
            </a:r>
            <a:r>
              <a:rPr lang="en-US" altLang="zh-CN" b="1" dirty="0" smtClean="0">
                <a:latin typeface="Times New Roman"/>
                <a:cs typeface="Times New Roman"/>
              </a:rPr>
              <a:t>r</a:t>
            </a:r>
            <a:r>
              <a:rPr lang="en-US" altLang="zh-CN" b="1" spc="-5" dirty="0" smtClean="0">
                <a:latin typeface="Times New Roman"/>
                <a:cs typeface="Times New Roman"/>
              </a:rPr>
              <a:t> </a:t>
            </a:r>
            <a:r>
              <a:rPr lang="en-US" altLang="zh-CN" b="1" dirty="0">
                <a:latin typeface="Times New Roman"/>
                <a:cs typeface="Times New Roman"/>
              </a:rPr>
              <a:t>(</a:t>
            </a:r>
            <a:r>
              <a:rPr lang="en-US" altLang="zh-CN" b="1" spc="-5" dirty="0">
                <a:latin typeface="Times New Roman"/>
                <a:cs typeface="Times New Roman"/>
              </a:rPr>
              <a:t> </a:t>
            </a:r>
            <a:r>
              <a:rPr lang="en-US" altLang="zh-CN" b="1" spc="-5" dirty="0" err="1">
                <a:latin typeface="Times New Roman"/>
                <a:cs typeface="Times New Roman"/>
              </a:rPr>
              <a:t>in</a:t>
            </a:r>
            <a:r>
              <a:rPr lang="en-US" altLang="zh-CN" b="1" dirty="0" err="1">
                <a:latin typeface="Times New Roman"/>
                <a:cs typeface="Times New Roman"/>
              </a:rPr>
              <a:t>t</a:t>
            </a:r>
            <a:r>
              <a:rPr lang="en-US" altLang="zh-CN" b="1" dirty="0">
                <a:latin typeface="Times New Roman"/>
                <a:cs typeface="Times New Roman"/>
              </a:rPr>
              <a:t> j</a:t>
            </a:r>
            <a:r>
              <a:rPr lang="en-US" altLang="zh-CN" b="1" spc="-5" dirty="0">
                <a:latin typeface="Times New Roman"/>
                <a:cs typeface="Times New Roman"/>
              </a:rPr>
              <a:t> =n</a:t>
            </a:r>
            <a:r>
              <a:rPr lang="en-US" altLang="zh-CN" b="1" dirty="0">
                <a:latin typeface="Times New Roman"/>
                <a:cs typeface="Times New Roman"/>
              </a:rPr>
              <a:t>;</a:t>
            </a:r>
            <a:r>
              <a:rPr lang="en-US" altLang="zh-CN" b="1" spc="-5" dirty="0">
                <a:latin typeface="Times New Roman"/>
                <a:cs typeface="Times New Roman"/>
              </a:rPr>
              <a:t> </a:t>
            </a:r>
            <a:r>
              <a:rPr lang="en-US" altLang="zh-CN" b="1" dirty="0">
                <a:latin typeface="Times New Roman"/>
                <a:cs typeface="Times New Roman"/>
              </a:rPr>
              <a:t>j</a:t>
            </a:r>
            <a:r>
              <a:rPr lang="en-US" altLang="zh-CN" b="1" spc="-5" dirty="0">
                <a:latin typeface="Times New Roman"/>
                <a:cs typeface="Times New Roman"/>
              </a:rPr>
              <a:t> &gt;</a:t>
            </a:r>
            <a:r>
              <a:rPr lang="en-US" altLang="zh-CN" b="1" dirty="0">
                <a:latin typeface="Times New Roman"/>
                <a:cs typeface="Times New Roman"/>
              </a:rPr>
              <a:t>=</a:t>
            </a:r>
            <a:r>
              <a:rPr lang="en-US" altLang="zh-CN" b="1" spc="-5" dirty="0">
                <a:latin typeface="Times New Roman"/>
                <a:cs typeface="Times New Roman"/>
              </a:rPr>
              <a:t> i+1</a:t>
            </a:r>
            <a:r>
              <a:rPr lang="en-US" altLang="zh-CN" b="1" dirty="0">
                <a:latin typeface="Times New Roman"/>
                <a:cs typeface="Times New Roman"/>
              </a:rPr>
              <a:t>;</a:t>
            </a:r>
            <a:r>
              <a:rPr lang="en-US" altLang="zh-CN" b="1" spc="-5" dirty="0">
                <a:latin typeface="Times New Roman"/>
                <a:cs typeface="Times New Roman"/>
              </a:rPr>
              <a:t> j-</a:t>
            </a:r>
            <a:r>
              <a:rPr lang="en-US" altLang="zh-CN" b="1" dirty="0">
                <a:latin typeface="Times New Roman"/>
                <a:cs typeface="Times New Roman"/>
              </a:rPr>
              <a:t>-</a:t>
            </a:r>
            <a:r>
              <a:rPr lang="en-US" altLang="zh-CN" b="1" spc="-5" dirty="0">
                <a:latin typeface="Times New Roman"/>
                <a:cs typeface="Times New Roman"/>
              </a:rPr>
              <a:t> </a:t>
            </a:r>
            <a:r>
              <a:rPr lang="en-US" altLang="zh-CN" b="1" dirty="0" smtClean="0">
                <a:latin typeface="Times New Roman"/>
                <a:cs typeface="Times New Roman"/>
              </a:rPr>
              <a:t>)</a:t>
            </a:r>
            <a:endParaRPr lang="en-US" altLang="zh-CN" dirty="0">
              <a:latin typeface="Times New Roman"/>
              <a:cs typeface="Times New Roman"/>
            </a:endParaRPr>
          </a:p>
          <a:p>
            <a:pPr marL="12700" marR="735965" indent="1606550">
              <a:lnSpc>
                <a:spcPct val="134700"/>
              </a:lnSpc>
              <a:spcBef>
                <a:spcPts val="5"/>
              </a:spcBef>
              <a:buNone/>
              <a:tabLst>
                <a:tab pos="360680" algn="l"/>
              </a:tabLst>
            </a:pPr>
            <a:r>
              <a:rPr lang="en-US" altLang="zh-CN" b="1" dirty="0" smtClean="0">
                <a:latin typeface="Times New Roman"/>
                <a:cs typeface="Times New Roman"/>
              </a:rPr>
              <a:t>if</a:t>
            </a:r>
            <a:r>
              <a:rPr lang="en-US" altLang="zh-CN" b="1" spc="-5" dirty="0" smtClean="0">
                <a:latin typeface="Times New Roman"/>
                <a:cs typeface="Times New Roman"/>
              </a:rPr>
              <a:t> </a:t>
            </a:r>
            <a:r>
              <a:rPr lang="en-US" altLang="zh-CN" b="1" dirty="0">
                <a:latin typeface="Times New Roman"/>
                <a:cs typeface="Times New Roman"/>
              </a:rPr>
              <a:t>(</a:t>
            </a:r>
            <a:r>
              <a:rPr lang="en-US" altLang="zh-CN" b="1" spc="-5" dirty="0">
                <a:latin typeface="Times New Roman"/>
                <a:cs typeface="Times New Roman"/>
              </a:rPr>
              <a:t> </a:t>
            </a:r>
            <a:r>
              <a:rPr lang="en-US" altLang="zh-CN" b="1" dirty="0">
                <a:latin typeface="Times New Roman"/>
                <a:cs typeface="Times New Roman"/>
              </a:rPr>
              <a:t>A[j].key</a:t>
            </a:r>
            <a:r>
              <a:rPr lang="en-US" altLang="zh-CN" b="1" spc="-10" dirty="0">
                <a:latin typeface="Times New Roman"/>
                <a:cs typeface="Times New Roman"/>
              </a:rPr>
              <a:t> </a:t>
            </a:r>
            <a:r>
              <a:rPr lang="en-US" altLang="zh-CN" b="1" dirty="0">
                <a:latin typeface="Times New Roman"/>
                <a:cs typeface="Times New Roman"/>
              </a:rPr>
              <a:t>&lt;</a:t>
            </a:r>
            <a:r>
              <a:rPr lang="en-US" altLang="zh-CN" b="1" spc="-5" dirty="0">
                <a:latin typeface="Times New Roman"/>
                <a:cs typeface="Times New Roman"/>
              </a:rPr>
              <a:t> </a:t>
            </a:r>
            <a:r>
              <a:rPr lang="en-US" altLang="zh-CN" b="1" dirty="0">
                <a:latin typeface="Times New Roman"/>
                <a:cs typeface="Times New Roman"/>
              </a:rPr>
              <a:t>A[j-1</a:t>
            </a:r>
            <a:r>
              <a:rPr lang="en-US" altLang="zh-CN" b="1" dirty="0" smtClean="0">
                <a:latin typeface="Times New Roman"/>
                <a:cs typeface="Times New Roman"/>
              </a:rPr>
              <a:t>].key</a:t>
            </a:r>
            <a:r>
              <a:rPr lang="en-US" altLang="zh-CN" b="1" spc="-5" dirty="0" smtClean="0">
                <a:latin typeface="Times New Roman"/>
                <a:cs typeface="Times New Roman"/>
              </a:rPr>
              <a:t> </a:t>
            </a:r>
            <a:r>
              <a:rPr lang="en-US" altLang="zh-CN" b="1" dirty="0">
                <a:latin typeface="Times New Roman"/>
                <a:cs typeface="Times New Roman"/>
              </a:rPr>
              <a:t>)</a:t>
            </a:r>
            <a:endParaRPr lang="en-US" altLang="zh-CN" dirty="0">
              <a:latin typeface="Times New Roman"/>
              <a:cs typeface="Times New Roman"/>
            </a:endParaRPr>
          </a:p>
          <a:p>
            <a:pPr marL="1155700" indent="820738">
              <a:lnSpc>
                <a:spcPct val="100000"/>
              </a:lnSpc>
              <a:spcBef>
                <a:spcPts val="1005"/>
              </a:spcBef>
              <a:buNone/>
            </a:pPr>
            <a:r>
              <a:rPr lang="en-US" altLang="zh-CN" b="1" dirty="0">
                <a:solidFill>
                  <a:srgbClr val="0000FF"/>
                </a:solidFill>
                <a:latin typeface="Times New Roman"/>
                <a:cs typeface="Times New Roman"/>
              </a:rPr>
              <a:t>swap </a:t>
            </a:r>
            <a:r>
              <a:rPr lang="en-US" altLang="zh-CN" b="1" dirty="0">
                <a:latin typeface="Times New Roman"/>
                <a:cs typeface="Times New Roman"/>
              </a:rPr>
              <a:t>(A[j],</a:t>
            </a:r>
            <a:r>
              <a:rPr lang="en-US" altLang="zh-CN" b="1" spc="5" dirty="0">
                <a:latin typeface="Times New Roman"/>
                <a:cs typeface="Times New Roman"/>
              </a:rPr>
              <a:t> </a:t>
            </a:r>
            <a:r>
              <a:rPr lang="en-US" altLang="zh-CN" b="1" dirty="0">
                <a:latin typeface="Times New Roman"/>
                <a:cs typeface="Times New Roman"/>
              </a:rPr>
              <a:t>A[j-1])</a:t>
            </a:r>
            <a:endParaRPr lang="en-US" altLang="zh-CN" dirty="0">
              <a:latin typeface="Times New Roman"/>
              <a:cs typeface="Times New Roman"/>
            </a:endParaRPr>
          </a:p>
          <a:p>
            <a:pPr marL="0" indent="0">
              <a:lnSpc>
                <a:spcPct val="100000"/>
              </a:lnSpc>
              <a:spcBef>
                <a:spcPts val="1005"/>
              </a:spcBef>
              <a:buNone/>
            </a:pPr>
            <a:r>
              <a:rPr lang="en-US" altLang="zh-CN" b="1" dirty="0">
                <a:latin typeface="Times New Roman"/>
                <a:cs typeface="Times New Roman"/>
              </a:rPr>
              <a:t>}</a:t>
            </a:r>
            <a:endParaRPr lang="en-US" altLang="zh-CN" dirty="0">
              <a:latin typeface="Times New Roman"/>
              <a:cs typeface="Times New Roman"/>
            </a:endParaRPr>
          </a:p>
          <a:p>
            <a:endParaRPr lang="zh-CN" altLang="en-US" dirty="0"/>
          </a:p>
        </p:txBody>
      </p:sp>
    </p:spTree>
    <p:extLst>
      <p:ext uri="{BB962C8B-B14F-4D97-AF65-F5344CB8AC3E}">
        <p14:creationId xmlns:p14="http://schemas.microsoft.com/office/powerpoint/2010/main" val="379732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关键值分布</a:t>
            </a:r>
            <a:endParaRPr lang="zh-CN" altLang="en-US" dirty="0"/>
          </a:p>
        </p:txBody>
      </p:sp>
      <p:sp>
        <p:nvSpPr>
          <p:cNvPr id="3" name="内容占位符 2"/>
          <p:cNvSpPr>
            <a:spLocks noGrp="1"/>
          </p:cNvSpPr>
          <p:nvPr>
            <p:ph idx="1"/>
          </p:nvPr>
        </p:nvSpPr>
        <p:spPr/>
        <p:txBody>
          <a:bodyPr/>
          <a:lstStyle/>
          <a:p>
            <a:pPr marL="599440" indent="0">
              <a:lnSpc>
                <a:spcPct val="100000"/>
              </a:lnSpc>
              <a:spcBef>
                <a:spcPts val="844"/>
              </a:spcBef>
              <a:buNone/>
            </a:pPr>
            <a:r>
              <a:rPr lang="zh-CN" altLang="en-US" spc="10" dirty="0"/>
              <a:t>当待排序记录按关键值有序</a:t>
            </a:r>
            <a:r>
              <a:rPr lang="zh-CN" altLang="en-US" spc="10" dirty="0" smtClean="0"/>
              <a:t>时</a:t>
            </a:r>
            <a:r>
              <a:rPr lang="zh-CN" altLang="en-US" spc="10" dirty="0"/>
              <a:t>：</a:t>
            </a:r>
            <a:endParaRPr lang="en-US" altLang="zh-CN" spc="10" dirty="0" smtClean="0"/>
          </a:p>
          <a:p>
            <a:pPr marL="828040">
              <a:lnSpc>
                <a:spcPct val="100000"/>
              </a:lnSpc>
              <a:spcBef>
                <a:spcPts val="844"/>
              </a:spcBef>
            </a:pPr>
            <a:r>
              <a:rPr lang="zh-CN" altLang="en-US" spc="10" dirty="0" smtClean="0"/>
              <a:t>插入排序</a:t>
            </a:r>
            <a:r>
              <a:rPr lang="zh-CN" altLang="en-US" spc="10" dirty="0"/>
              <a:t>和起泡排序能达到</a:t>
            </a:r>
            <a:r>
              <a:rPr lang="en-US" altLang="zh-CN" i="1" dirty="0">
                <a:latin typeface="Times New Roman"/>
                <a:cs typeface="Times New Roman"/>
              </a:rPr>
              <a:t>O</a:t>
            </a:r>
            <a:r>
              <a:rPr lang="en-US" altLang="zh-CN" spc="5" dirty="0">
                <a:latin typeface="Times New Roman"/>
                <a:cs typeface="Times New Roman"/>
              </a:rPr>
              <a:t>(</a:t>
            </a:r>
            <a:r>
              <a:rPr lang="en-US" altLang="zh-CN" i="1" spc="-5" dirty="0">
                <a:latin typeface="Times New Roman"/>
                <a:cs typeface="Times New Roman"/>
              </a:rPr>
              <a:t>n</a:t>
            </a:r>
            <a:r>
              <a:rPr lang="en-US" altLang="zh-CN" dirty="0">
                <a:latin typeface="Times New Roman"/>
                <a:cs typeface="Times New Roman"/>
              </a:rPr>
              <a:t>)</a:t>
            </a:r>
            <a:r>
              <a:rPr lang="zh-CN" altLang="en-US" spc="10" dirty="0"/>
              <a:t>的时间复杂度；</a:t>
            </a:r>
          </a:p>
          <a:p>
            <a:pPr marL="828040" marR="5080">
              <a:lnSpc>
                <a:spcPts val="2710"/>
              </a:lnSpc>
              <a:spcBef>
                <a:spcPts val="1400"/>
              </a:spcBef>
            </a:pPr>
            <a:r>
              <a:rPr lang="zh-CN" altLang="en-US" spc="10" dirty="0"/>
              <a:t>对于快速排序而言，这是最坏的情况，此时的时间性能蜕 化为</a:t>
            </a:r>
            <a:r>
              <a:rPr lang="en-US" altLang="zh-CN" i="1" dirty="0">
                <a:latin typeface="Times New Roman"/>
                <a:cs typeface="Times New Roman"/>
              </a:rPr>
              <a:t>O</a:t>
            </a:r>
            <a:r>
              <a:rPr lang="en-US" altLang="zh-CN" spc="5" dirty="0">
                <a:latin typeface="Times New Roman"/>
                <a:cs typeface="Times New Roman"/>
              </a:rPr>
              <a:t>(</a:t>
            </a:r>
            <a:r>
              <a:rPr lang="en-US" altLang="zh-CN" i="1" spc="-5" dirty="0">
                <a:latin typeface="Times New Roman"/>
                <a:cs typeface="Times New Roman"/>
              </a:rPr>
              <a:t>n</a:t>
            </a:r>
            <a:r>
              <a:rPr lang="en-US" altLang="zh-CN" sz="2400" baseline="24305" dirty="0">
                <a:latin typeface="Times New Roman"/>
                <a:cs typeface="Times New Roman"/>
              </a:rPr>
              <a:t>2</a:t>
            </a:r>
            <a:r>
              <a:rPr lang="en-US" altLang="zh-CN" sz="2400" dirty="0">
                <a:latin typeface="Times New Roman"/>
                <a:cs typeface="Times New Roman"/>
              </a:rPr>
              <a:t>)</a:t>
            </a:r>
            <a:r>
              <a:rPr lang="zh-CN" altLang="en-US" sz="2400" dirty="0"/>
              <a:t>；</a:t>
            </a:r>
            <a:endParaRPr lang="zh-CN" altLang="en-US" sz="2400" dirty="0">
              <a:latin typeface="Times New Roman"/>
              <a:cs typeface="Times New Roman"/>
            </a:endParaRPr>
          </a:p>
          <a:p>
            <a:pPr marL="828040" marR="5080">
              <a:lnSpc>
                <a:spcPct val="100000"/>
              </a:lnSpc>
              <a:spcBef>
                <a:spcPts val="1105"/>
              </a:spcBef>
            </a:pPr>
            <a:r>
              <a:rPr lang="zh-CN" altLang="en-US" spc="10" dirty="0"/>
              <a:t>选择排序、堆排序和归并排序的时间性能不随记录序列中 关键字的分布而改变。</a:t>
            </a:r>
          </a:p>
          <a:p>
            <a:endParaRPr lang="zh-CN" altLang="en-US" dirty="0"/>
          </a:p>
        </p:txBody>
      </p:sp>
    </p:spTree>
    <p:extLst>
      <p:ext uri="{BB962C8B-B14F-4D97-AF65-F5344CB8AC3E}">
        <p14:creationId xmlns:p14="http://schemas.microsoft.com/office/powerpoint/2010/main" val="1571062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排序总结</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8" y="1891862"/>
            <a:ext cx="8863316" cy="3531476"/>
          </a:xfrm>
        </p:spPr>
      </p:pic>
    </p:spTree>
    <p:extLst>
      <p:ext uri="{BB962C8B-B14F-4D97-AF65-F5344CB8AC3E}">
        <p14:creationId xmlns:p14="http://schemas.microsoft.com/office/powerpoint/2010/main" val="316776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查找</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9876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顺序查找</a:t>
            </a:r>
          </a:p>
        </p:txBody>
      </p:sp>
      <p:sp>
        <p:nvSpPr>
          <p:cNvPr id="59395" name="内容占位符 2"/>
          <p:cNvSpPr>
            <a:spLocks noGrp="1"/>
          </p:cNvSpPr>
          <p:nvPr>
            <p:ph idx="1"/>
          </p:nvPr>
        </p:nvSpPr>
        <p:spPr/>
        <p:txBody>
          <a:bodyPr/>
          <a:lstStyle/>
          <a:p>
            <a:r>
              <a:rPr lang="zh-CN" altLang="en-US" smtClean="0"/>
              <a:t>又叫线性查找</a:t>
            </a:r>
            <a:endParaRPr lang="en-US" altLang="zh-CN" smtClean="0"/>
          </a:p>
          <a:p>
            <a:r>
              <a:rPr lang="zh-CN" altLang="en-US" smtClean="0"/>
              <a:t>从表头开始，依次比较关键值，直到找到为止，记为成功</a:t>
            </a:r>
            <a:endParaRPr lang="en-US" altLang="zh-CN" smtClean="0"/>
          </a:p>
          <a:p>
            <a:r>
              <a:rPr lang="zh-CN" altLang="en-US" smtClean="0"/>
              <a:t>如果整个表都查完仍未找到，则记为失败</a:t>
            </a:r>
            <a:endParaRPr lang="en-US" altLang="zh-CN" smtClean="0"/>
          </a:p>
          <a:p>
            <a:endParaRPr lang="en-US" altLang="zh-CN" smtClean="0"/>
          </a:p>
          <a:p>
            <a:r>
              <a:rPr lang="zh-CN" altLang="en-US" smtClean="0"/>
              <a:t>注意：一般通过设置“监视哨”来提高顺序查找效率</a:t>
            </a:r>
          </a:p>
        </p:txBody>
      </p:sp>
    </p:spTree>
    <p:extLst>
      <p:ext uri="{BB962C8B-B14F-4D97-AF65-F5344CB8AC3E}">
        <p14:creationId xmlns:p14="http://schemas.microsoft.com/office/powerpoint/2010/main" val="9583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折半查找</a:t>
            </a:r>
          </a:p>
        </p:txBody>
      </p:sp>
      <p:sp>
        <p:nvSpPr>
          <p:cNvPr id="60419" name="内容占位符 2"/>
          <p:cNvSpPr>
            <a:spLocks noGrp="1"/>
          </p:cNvSpPr>
          <p:nvPr>
            <p:ph idx="1"/>
          </p:nvPr>
        </p:nvSpPr>
        <p:spPr/>
        <p:txBody>
          <a:bodyPr/>
          <a:lstStyle/>
          <a:p>
            <a:r>
              <a:rPr lang="zh-CN" altLang="en-US" dirty="0" smtClean="0"/>
              <a:t>又叫二分查找</a:t>
            </a:r>
            <a:endParaRPr lang="en-US" altLang="zh-CN" dirty="0" smtClean="0"/>
          </a:p>
          <a:p>
            <a:r>
              <a:rPr lang="zh-CN" altLang="en-US" dirty="0" smtClean="0"/>
              <a:t>要求待查序列有序</a:t>
            </a:r>
            <a:endParaRPr lang="en-US" altLang="zh-CN" dirty="0" smtClean="0"/>
          </a:p>
          <a:p>
            <a:r>
              <a:rPr lang="zh-CN" altLang="en-US" dirty="0" smtClean="0"/>
              <a:t>先比较最中间的那个元素，如果不匹配，选择在左侧区间或右侧区间继续</a:t>
            </a:r>
            <a:endParaRPr lang="en-US" altLang="zh-CN" dirty="0" smtClean="0"/>
          </a:p>
          <a:p>
            <a:r>
              <a:rPr lang="zh-CN" altLang="en-US" dirty="0" smtClean="0"/>
              <a:t>优势是每比较一次，查找区间缩小一半</a:t>
            </a:r>
            <a:endParaRPr lang="en-US" altLang="zh-CN" dirty="0" smtClean="0"/>
          </a:p>
          <a:p>
            <a:r>
              <a:rPr lang="zh-CN" altLang="en-US" dirty="0" smtClean="0"/>
              <a:t>复杂度为</a:t>
            </a:r>
            <a:r>
              <a:rPr lang="en-US" altLang="zh-CN" dirty="0" smtClean="0"/>
              <a:t>O(</a:t>
            </a:r>
            <a:r>
              <a:rPr lang="en-US" altLang="zh-CN" dirty="0" err="1" smtClean="0"/>
              <a:t>logn</a:t>
            </a:r>
            <a:r>
              <a:rPr lang="en-US" altLang="zh-CN" dirty="0" smtClean="0"/>
              <a:t>)</a:t>
            </a:r>
            <a:endParaRPr lang="zh-CN" altLang="en-US" dirty="0" smtClean="0"/>
          </a:p>
        </p:txBody>
      </p:sp>
    </p:spTree>
    <p:extLst>
      <p:ext uri="{BB962C8B-B14F-4D97-AF65-F5344CB8AC3E}">
        <p14:creationId xmlns:p14="http://schemas.microsoft.com/office/powerpoint/2010/main" val="406875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其他分割查找方法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插值查找（</a:t>
                </a:r>
                <a:r>
                  <a:rPr lang="en-US" altLang="zh-CN" dirty="0"/>
                  <a:t>Interpolation Search</a:t>
                </a:r>
                <a:r>
                  <a:rPr lang="en-US" altLang="zh-CN" dirty="0" smtClean="0"/>
                  <a:t>)</a:t>
                </a:r>
              </a:p>
              <a:p>
                <a:pPr lvl="1"/>
                <a:r>
                  <a:rPr lang="zh-CN" altLang="en-US" dirty="0" smtClean="0"/>
                  <a:t>关键字分布均匀时，根据当前值与最大和最小值的比例，选择合适的“半”</a:t>
                </a:r>
                <a:endParaRPr lang="en-US" altLang="zh-CN" dirty="0" smtClean="0"/>
              </a:p>
              <a:p>
                <a:pPr lvl="1"/>
                <a:r>
                  <a:rPr lang="zh-CN" altLang="en-US" dirty="0" smtClean="0"/>
                  <a:t>常用的插值公式</a:t>
                </a:r>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m:rPr>
                          <m:sty m:val="p"/>
                        </m:rPr>
                        <a:rPr lang="en-US" altLang="zh-CN" i="1">
                          <a:latin typeface="Cambria Math" panose="02040503050406030204" pitchFamily="18" charset="0"/>
                        </a:rPr>
                        <m:t>mi</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𝑙𝑜𝑤</m:t>
                      </m:r>
                      <m:r>
                        <a:rPr lang="en-US" altLang="zh-CN" i="1">
                          <a:latin typeface="Cambria Math" panose="02040503050406030204" pitchFamily="18" charset="0"/>
                        </a:rPr>
                        <m:t>+(</m:t>
                      </m:r>
                      <m:r>
                        <m:rPr>
                          <m:nor/>
                        </m:rPr>
                        <a:rPr lang="en-US" altLang="zh-CN" i="1" dirty="0">
                          <a:latin typeface="Cambria Math" panose="02040503050406030204" pitchFamily="18" charset="0"/>
                        </a:rPr>
                        <m:t>high</m:t>
                      </m:r>
                      <m:r>
                        <m:rPr>
                          <m:nor/>
                        </m:rPr>
                        <a:rPr lang="en-US" altLang="zh-CN" i="1" dirty="0">
                          <a:latin typeface="Cambria Math" panose="02040503050406030204" pitchFamily="18" charset="0"/>
                        </a:rPr>
                        <m:t>−</m:t>
                      </m:r>
                      <m:r>
                        <m:rPr>
                          <m:nor/>
                        </m:rPr>
                        <a:rPr lang="en-US" altLang="zh-CN" i="1" dirty="0">
                          <a:latin typeface="Cambria Math" panose="02040503050406030204" pitchFamily="18" charset="0"/>
                        </a:rPr>
                        <m:t>low</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𝑘𝑒𝑦</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𝑙𝑜𝑤</m:t>
                          </m:r>
                          <m:r>
                            <a:rPr lang="en-US" altLang="zh-CN" i="1">
                              <a:latin typeface="Cambria Math" panose="02040503050406030204" pitchFamily="18" charset="0"/>
                            </a:rPr>
                            <m:t>]</m:t>
                          </m:r>
                        </m:num>
                        <m:den>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h𝑖𝑔h</m:t>
                              </m:r>
                            </m:e>
                          </m:d>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𝑙𝑜𝑤</m:t>
                          </m:r>
                          <m:r>
                            <a:rPr lang="en-US" altLang="zh-CN" i="1">
                              <a:latin typeface="Cambria Math" panose="02040503050406030204" pitchFamily="18" charset="0"/>
                            </a:rPr>
                            <m:t>]</m:t>
                          </m:r>
                        </m:den>
                      </m:f>
                    </m:oMath>
                  </m:oMathPara>
                </a14:m>
                <a:endParaRPr lang="en-US" altLang="zh-CN" i="1" dirty="0" smtClean="0">
                  <a:latin typeface="Cambria Math" panose="02040503050406030204" pitchFamily="18" charset="0"/>
                </a:endParaRPr>
              </a:p>
              <a:p>
                <a:r>
                  <a:rPr lang="zh-CN" altLang="en-US" dirty="0"/>
                  <a:t>斐波那契查找（</a:t>
                </a:r>
                <a:r>
                  <a:rPr lang="en-US" altLang="zh-CN" dirty="0"/>
                  <a:t>Fibonacci Search</a:t>
                </a:r>
                <a:r>
                  <a:rPr lang="zh-CN" altLang="en-US" dirty="0" smtClean="0"/>
                  <a:t>）</a:t>
                </a:r>
                <a:endParaRPr lang="en-US" altLang="zh-CN" dirty="0" smtClean="0"/>
              </a:p>
              <a:p>
                <a:pPr lvl="1"/>
                <a:r>
                  <a:rPr lang="zh-CN" altLang="en-US" dirty="0"/>
                  <a:t>黄金分割</a:t>
                </a: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94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821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4056" y="329749"/>
            <a:ext cx="7886700" cy="1325563"/>
          </a:xfrm>
        </p:spPr>
        <p:txBody>
          <a:bodyPr/>
          <a:lstStyle/>
          <a:p>
            <a:r>
              <a:rPr lang="zh-CN" altLang="en-US" dirty="0" smtClean="0"/>
              <a:t>线性索引查找</a:t>
            </a:r>
            <a:endParaRPr lang="zh-CN" altLang="en-US" dirty="0"/>
          </a:p>
        </p:txBody>
      </p:sp>
      <p:sp>
        <p:nvSpPr>
          <p:cNvPr id="3" name="内容占位符 2"/>
          <p:cNvSpPr>
            <a:spLocks noGrp="1"/>
          </p:cNvSpPr>
          <p:nvPr>
            <p:ph idx="1"/>
          </p:nvPr>
        </p:nvSpPr>
        <p:spPr>
          <a:xfrm>
            <a:off x="394624" y="1690689"/>
            <a:ext cx="7886700" cy="4351338"/>
          </a:xfrm>
        </p:spPr>
        <p:txBody>
          <a:bodyPr>
            <a:normAutofit/>
          </a:bodyPr>
          <a:lstStyle/>
          <a:p>
            <a:r>
              <a:rPr lang="zh-CN" altLang="en-US" dirty="0" smtClean="0"/>
              <a:t>稠密索引</a:t>
            </a:r>
            <a:endParaRPr lang="en-US" altLang="zh-CN" dirty="0" smtClean="0"/>
          </a:p>
          <a:p>
            <a:pPr lvl="1"/>
            <a:r>
              <a:rPr lang="zh-CN" altLang="en-US" dirty="0"/>
              <a:t>关</a:t>
            </a:r>
            <a:r>
              <a:rPr lang="zh-CN" altLang="en-US" dirty="0" smtClean="0"/>
              <a:t>键码有序</a:t>
            </a:r>
            <a:r>
              <a:rPr lang="zh-CN" altLang="en-US" dirty="0" smtClean="0"/>
              <a:t>排列</a:t>
            </a: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151" y="24501"/>
            <a:ext cx="5369672" cy="3602248"/>
          </a:xfrm>
          <a:prstGeom prst="rect">
            <a:avLst/>
          </a:prstGeom>
        </p:spPr>
      </p:pic>
    </p:spTree>
    <p:extLst>
      <p:ext uri="{BB962C8B-B14F-4D97-AF65-F5344CB8AC3E}">
        <p14:creationId xmlns:p14="http://schemas.microsoft.com/office/powerpoint/2010/main" val="281559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4056" y="329749"/>
            <a:ext cx="7886700" cy="1325563"/>
          </a:xfrm>
        </p:spPr>
        <p:txBody>
          <a:bodyPr/>
          <a:lstStyle/>
          <a:p>
            <a:r>
              <a:rPr lang="zh-CN" altLang="en-US" dirty="0" smtClean="0"/>
              <a:t>线性索引查找</a:t>
            </a:r>
            <a:endParaRPr lang="zh-CN" altLang="en-US" dirty="0"/>
          </a:p>
        </p:txBody>
      </p:sp>
      <p:sp>
        <p:nvSpPr>
          <p:cNvPr id="3" name="内容占位符 2"/>
          <p:cNvSpPr>
            <a:spLocks noGrp="1"/>
          </p:cNvSpPr>
          <p:nvPr>
            <p:ph idx="1"/>
          </p:nvPr>
        </p:nvSpPr>
        <p:spPr>
          <a:xfrm>
            <a:off x="394624" y="1690689"/>
            <a:ext cx="7886700" cy="4351338"/>
          </a:xfrm>
        </p:spPr>
        <p:txBody>
          <a:bodyPr>
            <a:normAutofit/>
          </a:bodyPr>
          <a:lstStyle/>
          <a:p>
            <a:r>
              <a:rPr lang="zh-CN" altLang="en-US" dirty="0" smtClean="0"/>
              <a:t>分块索引</a:t>
            </a:r>
            <a:endParaRPr lang="en-US" altLang="zh-CN" dirty="0" smtClean="0"/>
          </a:p>
          <a:p>
            <a:pPr lvl="1"/>
            <a:r>
              <a:rPr lang="zh-CN" altLang="en-US" dirty="0" smtClean="0"/>
              <a:t>块间有序</a:t>
            </a:r>
            <a:endParaRPr lang="en-US" altLang="zh-CN" dirty="0" smtClean="0"/>
          </a:p>
          <a:p>
            <a:pPr lvl="1"/>
            <a:r>
              <a:rPr lang="zh-CN" altLang="en-US" dirty="0" smtClean="0"/>
              <a:t>块内无序</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975" y="621533"/>
            <a:ext cx="4806025" cy="5420494"/>
          </a:xfrm>
          <a:prstGeom prst="rect">
            <a:avLst/>
          </a:prstGeom>
        </p:spPr>
      </p:pic>
    </p:spTree>
    <p:extLst>
      <p:ext uri="{BB962C8B-B14F-4D97-AF65-F5344CB8AC3E}">
        <p14:creationId xmlns:p14="http://schemas.microsoft.com/office/powerpoint/2010/main" val="336655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线性索引查找</a:t>
            </a:r>
            <a:endParaRPr lang="zh-CN" altLang="en-US" dirty="0"/>
          </a:p>
        </p:txBody>
      </p:sp>
      <p:sp>
        <p:nvSpPr>
          <p:cNvPr id="3" name="内容占位符 2"/>
          <p:cNvSpPr>
            <a:spLocks noGrp="1"/>
          </p:cNvSpPr>
          <p:nvPr>
            <p:ph sz="half" idx="1"/>
          </p:nvPr>
        </p:nvSpPr>
        <p:spPr/>
        <p:txBody>
          <a:bodyPr>
            <a:normAutofit lnSpcReduction="10000"/>
          </a:bodyPr>
          <a:lstStyle/>
          <a:p>
            <a:r>
              <a:rPr lang="zh-CN" altLang="en-US" dirty="0" smtClean="0"/>
              <a:t>倒排索引</a:t>
            </a:r>
            <a:r>
              <a:rPr lang="en-US" altLang="zh-CN" dirty="0" smtClean="0"/>
              <a:t>(inverted index)</a:t>
            </a:r>
          </a:p>
          <a:p>
            <a:pPr lvl="1"/>
            <a:r>
              <a:rPr lang="zh-CN" altLang="en-US" dirty="0" smtClean="0"/>
              <a:t>倒排索引源于实际应用中需要根据属性（或字段、次关键码）的值来查找记录。这种索引表中的每一项都包括一个属性值和具有该属性值的各记录的地址。由于不是由记录来确定属性值，而是由属性值来确定记录的位置，因而称为倒排索引。</a:t>
            </a:r>
            <a:endParaRPr lang="en-US" altLang="zh-CN" dirty="0" smtClean="0"/>
          </a:p>
        </p:txBody>
      </p:sp>
      <p:sp>
        <p:nvSpPr>
          <p:cNvPr id="4" name="内容占位符 3"/>
          <p:cNvSpPr>
            <a:spLocks noGrp="1"/>
          </p:cNvSpPr>
          <p:nvPr>
            <p:ph sz="half" idx="2"/>
          </p:nvPr>
        </p:nvSpPr>
        <p:spPr/>
        <p:txBody>
          <a:bodyPr>
            <a:normAutofit lnSpcReduction="10000"/>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133706507"/>
              </p:ext>
            </p:extLst>
          </p:nvPr>
        </p:nvGraphicFramePr>
        <p:xfrm>
          <a:off x="4929359" y="1825625"/>
          <a:ext cx="3426372" cy="3352800"/>
        </p:xfrm>
        <a:graphic>
          <a:graphicData uri="http://schemas.openxmlformats.org/drawingml/2006/table">
            <a:tbl>
              <a:tblPr firstRow="1" bandRow="1">
                <a:tableStyleId>{5C22544A-7EE6-4342-B048-85BDC9FD1C3A}</a:tableStyleId>
              </a:tblPr>
              <a:tblGrid>
                <a:gridCol w="1713186"/>
                <a:gridCol w="1713186"/>
              </a:tblGrid>
              <a:tr h="236754">
                <a:tc>
                  <a:txBody>
                    <a:bodyPr/>
                    <a:lstStyle/>
                    <a:p>
                      <a:pPr algn="l">
                        <a:spcAft>
                          <a:spcPts val="0"/>
                        </a:spcAft>
                      </a:pPr>
                      <a:r>
                        <a:rPr lang="zh-CN" sz="2000" kern="0" dirty="0">
                          <a:effectLst/>
                          <a:latin typeface="等线" panose="02010600030101010101" pitchFamily="2" charset="-122"/>
                          <a:ea typeface="宋体" panose="02010600030101010101" pitchFamily="2" charset="-122"/>
                          <a:cs typeface="宋体" panose="02010600030101010101" pitchFamily="2" charset="-122"/>
                        </a:rPr>
                        <a:t>英文单词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000" kern="0" dirty="0">
                          <a:effectLst/>
                          <a:latin typeface="等线" panose="02010600030101010101" pitchFamily="2" charset="-122"/>
                          <a:ea typeface="宋体" panose="02010600030101010101" pitchFamily="2" charset="-122"/>
                          <a:cs typeface="宋体" panose="02010600030101010101" pitchFamily="2" charset="-122"/>
                        </a:rPr>
                        <a:t>文章编号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and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dirty="0">
                          <a:effectLst/>
                          <a:latin typeface="宋体" panose="02010600030101010101" pitchFamily="2" charset="-122"/>
                          <a:ea typeface="等线" panose="02010600030101010101" pitchFamily="2" charset="-122"/>
                          <a:cs typeface="宋体" panose="02010600030101010101" pitchFamily="2" charset="-122"/>
                        </a:rPr>
                        <a:t>be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book</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but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few</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friend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good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is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36754">
                <a:tc>
                  <a:txBody>
                    <a:bodyPr/>
                    <a:lstStyle/>
                    <a:p>
                      <a:pPr algn="just">
                        <a:spcAft>
                          <a:spcPts val="0"/>
                        </a:spcAft>
                      </a:pPr>
                      <a:r>
                        <a:rPr lang="en-US" sz="2000" kern="0">
                          <a:effectLst/>
                          <a:latin typeface="宋体" panose="02010600030101010101" pitchFamily="2" charset="-122"/>
                          <a:ea typeface="等线" panose="02010600030101010101" pitchFamily="2" charset="-122"/>
                          <a:cs typeface="宋体" panose="02010600030101010101" pitchFamily="2" charset="-122"/>
                        </a:rPr>
                        <a:t>should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0" dirty="0">
                          <a:effectLst/>
                          <a:latin typeface="宋体" panose="02010600030101010101" pitchFamily="2" charset="-122"/>
                          <a:ea typeface="等线" panose="02010600030101010101" pitchFamily="2" charset="-122"/>
                          <a:cs typeface="宋体" panose="02010600030101010101" pitchFamily="2" charset="-122"/>
                        </a:rPr>
                        <a:t>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5895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a:xfrm>
            <a:off x="628650" y="1376854"/>
            <a:ext cx="7886700" cy="5150069"/>
          </a:xfrm>
        </p:spPr>
        <p:txBody>
          <a:bodyPr>
            <a:normAutofit/>
          </a:bodyPr>
          <a:lstStyle/>
          <a:p>
            <a:r>
              <a:rPr lang="zh-CN" altLang="en-US" dirty="0"/>
              <a:t>最坏情况（反序</a:t>
            </a:r>
            <a:r>
              <a:rPr lang="zh-CN" altLang="en-US" dirty="0" smtClean="0"/>
              <a:t>）</a:t>
            </a:r>
            <a:endParaRPr lang="en-US" altLang="zh-CN" dirty="0" smtClean="0"/>
          </a:p>
          <a:p>
            <a:pPr lvl="1"/>
            <a:r>
              <a:rPr lang="zh-CN" altLang="en-US" dirty="0" smtClean="0"/>
              <a:t>比较次数 </a:t>
            </a:r>
            <a:endParaRPr lang="en-US" altLang="zh-CN" dirty="0" smtClean="0"/>
          </a:p>
          <a:p>
            <a:pPr lvl="1"/>
            <a:endParaRPr lang="en-US" altLang="zh-CN" dirty="0" smtClean="0"/>
          </a:p>
          <a:p>
            <a:pPr lvl="1"/>
            <a:r>
              <a:rPr lang="zh-CN" altLang="en-US" dirty="0" smtClean="0"/>
              <a:t>移动次数</a:t>
            </a:r>
            <a:endParaRPr lang="en-US" altLang="zh-CN" dirty="0" smtClean="0"/>
          </a:p>
          <a:p>
            <a:pPr lvl="1"/>
            <a:endParaRPr lang="en-US" altLang="zh-CN" dirty="0"/>
          </a:p>
          <a:p>
            <a:pPr lvl="1"/>
            <a:r>
              <a:rPr lang="zh-CN" altLang="en-US" dirty="0"/>
              <a:t>时间复杂</a:t>
            </a:r>
            <a:r>
              <a:rPr lang="zh-CN" altLang="en-US" dirty="0" smtClean="0"/>
              <a:t>度</a:t>
            </a:r>
            <a:r>
              <a:rPr lang="en-US" altLang="zh-CN" dirty="0" smtClean="0"/>
              <a:t>O(n</a:t>
            </a:r>
            <a:r>
              <a:rPr lang="en-US" altLang="zh-CN" baseline="30000" dirty="0" smtClean="0"/>
              <a:t>2</a:t>
            </a:r>
            <a:r>
              <a:rPr lang="en-US" altLang="zh-CN" dirty="0" smtClean="0"/>
              <a:t>)</a:t>
            </a:r>
            <a:r>
              <a:rPr lang="zh-CN" altLang="en-US" dirty="0" smtClean="0"/>
              <a:t> </a:t>
            </a:r>
            <a:endParaRPr lang="en-US" altLang="zh-CN" dirty="0" smtClean="0"/>
          </a:p>
          <a:p>
            <a:pPr lvl="1"/>
            <a:endParaRPr lang="en-US" altLang="zh-CN" dirty="0"/>
          </a:p>
          <a:p>
            <a:r>
              <a:rPr lang="zh-CN" altLang="en-US" dirty="0" smtClean="0"/>
              <a:t>最好情况（正序</a:t>
            </a:r>
            <a:r>
              <a:rPr lang="zh-CN" altLang="en-US" dirty="0"/>
              <a:t>）</a:t>
            </a:r>
            <a:endParaRPr lang="en-US" altLang="zh-CN" dirty="0"/>
          </a:p>
          <a:p>
            <a:pPr lvl="1"/>
            <a:r>
              <a:rPr lang="zh-CN" altLang="en-US" dirty="0"/>
              <a:t>比较次数 </a:t>
            </a:r>
            <a:r>
              <a:rPr lang="zh-CN" altLang="en-US" dirty="0" smtClean="0"/>
              <a:t> </a:t>
            </a:r>
            <a:r>
              <a:rPr lang="en-US" altLang="zh-CN" dirty="0" smtClean="0"/>
              <a:t>n</a:t>
            </a:r>
          </a:p>
          <a:p>
            <a:pPr lvl="1"/>
            <a:r>
              <a:rPr lang="zh-CN" altLang="en-US" dirty="0" smtClean="0"/>
              <a:t>移动</a:t>
            </a:r>
            <a:r>
              <a:rPr lang="zh-CN" altLang="en-US" dirty="0"/>
              <a:t>次数 </a:t>
            </a:r>
            <a:r>
              <a:rPr lang="zh-CN" altLang="en-US" dirty="0" smtClean="0"/>
              <a:t> </a:t>
            </a:r>
            <a:r>
              <a:rPr lang="en-US" altLang="zh-CN" dirty="0" smtClean="0"/>
              <a:t>0</a:t>
            </a:r>
          </a:p>
          <a:p>
            <a:pPr lvl="1"/>
            <a:r>
              <a:rPr lang="zh-CN" altLang="en-US" dirty="0"/>
              <a:t>时间复杂度</a:t>
            </a:r>
            <a:r>
              <a:rPr lang="en-US" altLang="zh-CN" dirty="0" smtClean="0"/>
              <a:t>O(n)</a:t>
            </a:r>
            <a:r>
              <a:rPr lang="zh-CN" altLang="en-US" dirty="0" smtClean="0"/>
              <a:t> </a:t>
            </a:r>
            <a:endParaRPr lang="en-US" altLang="zh-CN" dirty="0"/>
          </a:p>
          <a:p>
            <a:r>
              <a:rPr lang="zh-CN" altLang="en-US" dirty="0"/>
              <a:t>空间复杂</a:t>
            </a:r>
            <a:r>
              <a:rPr lang="zh-CN" altLang="en-US" dirty="0" smtClean="0"/>
              <a:t>度</a:t>
            </a:r>
            <a:r>
              <a:rPr lang="en-US" altLang="zh-CN" dirty="0" smtClean="0"/>
              <a:t>S(1)</a:t>
            </a:r>
            <a:endParaRPr lang="zh-CN" altLang="en-US" dirty="0"/>
          </a:p>
          <a:p>
            <a:pPr lvl="1"/>
            <a:endParaRPr lang="zh-CN" altLang="en-US" dirty="0"/>
          </a:p>
        </p:txBody>
      </p:sp>
      <p:grpSp>
        <p:nvGrpSpPr>
          <p:cNvPr id="4" name="组合 3"/>
          <p:cNvGrpSpPr/>
          <p:nvPr/>
        </p:nvGrpSpPr>
        <p:grpSpPr>
          <a:xfrm>
            <a:off x="3791864" y="1681331"/>
            <a:ext cx="2549607" cy="875061"/>
            <a:chOff x="3137084" y="3894960"/>
            <a:chExt cx="2549607" cy="875061"/>
          </a:xfrm>
        </p:grpSpPr>
        <p:sp>
          <p:nvSpPr>
            <p:cNvPr id="5" name="object 29"/>
            <p:cNvSpPr/>
            <p:nvPr/>
          </p:nvSpPr>
          <p:spPr>
            <a:xfrm>
              <a:off x="4607191" y="4373753"/>
              <a:ext cx="1079500" cy="0"/>
            </a:xfrm>
            <a:custGeom>
              <a:avLst/>
              <a:gdLst/>
              <a:ahLst/>
              <a:cxnLst/>
              <a:rect l="l" t="t" r="r" b="b"/>
              <a:pathLst>
                <a:path w="1079500">
                  <a:moveTo>
                    <a:pt x="0" y="0"/>
                  </a:moveTo>
                  <a:lnTo>
                    <a:pt x="1078992" y="0"/>
                  </a:lnTo>
                </a:path>
              </a:pathLst>
            </a:custGeom>
            <a:ln w="14350">
              <a:solidFill>
                <a:srgbClr val="000000"/>
              </a:solidFill>
            </a:ln>
          </p:spPr>
          <p:txBody>
            <a:bodyPr wrap="square" lIns="0" tIns="0" rIns="0" bIns="0" rtlCol="0"/>
            <a:lstStyle/>
            <a:p>
              <a:endParaRPr sz="1600"/>
            </a:p>
          </p:txBody>
        </p:sp>
        <p:sp>
          <p:nvSpPr>
            <p:cNvPr id="6" name="object 30"/>
            <p:cNvSpPr txBox="1"/>
            <p:nvPr/>
          </p:nvSpPr>
          <p:spPr>
            <a:xfrm>
              <a:off x="5018157" y="4441162"/>
              <a:ext cx="177800"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2</a:t>
              </a:r>
              <a:endParaRPr sz="2000">
                <a:latin typeface="Times New Roman"/>
                <a:cs typeface="Times New Roman"/>
              </a:endParaRPr>
            </a:p>
          </p:txBody>
        </p:sp>
        <p:sp>
          <p:nvSpPr>
            <p:cNvPr id="7" name="object 31"/>
            <p:cNvSpPr txBox="1"/>
            <p:nvPr/>
          </p:nvSpPr>
          <p:spPr>
            <a:xfrm>
              <a:off x="4729359" y="3995096"/>
              <a:ext cx="953769" cy="328295"/>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n</a:t>
              </a:r>
              <a:r>
                <a:rPr sz="2000" b="1" i="1" spc="-10" dirty="0">
                  <a:latin typeface="Times New Roman"/>
                  <a:cs typeface="Times New Roman"/>
                </a:rPr>
                <a:t> </a:t>
              </a:r>
              <a:r>
                <a:rPr sz="3200" b="1" spc="44" baseline="1157" dirty="0">
                  <a:latin typeface="Times New Roman"/>
                  <a:cs typeface="Times New Roman"/>
                </a:rPr>
                <a:t>(</a:t>
              </a:r>
              <a:r>
                <a:rPr sz="3200" b="1" i="1" baseline="1157" dirty="0">
                  <a:latin typeface="Times New Roman"/>
                  <a:cs typeface="Times New Roman"/>
                </a:rPr>
                <a:t>n</a:t>
              </a:r>
              <a:r>
                <a:rPr sz="3200" b="1" i="1" spc="-315" baseline="1157" dirty="0">
                  <a:latin typeface="Times New Roman"/>
                  <a:cs typeface="Times New Roman"/>
                </a:rPr>
                <a:t> </a:t>
              </a:r>
              <a:r>
                <a:rPr sz="3200" b="1" spc="-315" baseline="5787" dirty="0">
                  <a:latin typeface="Symbol"/>
                  <a:cs typeface="Symbol"/>
                </a:rPr>
                <a:t></a:t>
              </a:r>
              <a:r>
                <a:rPr sz="3200" b="1" spc="-434" baseline="1157" dirty="0">
                  <a:latin typeface="Times New Roman"/>
                  <a:cs typeface="Times New Roman"/>
                </a:rPr>
                <a:t>1</a:t>
              </a:r>
              <a:r>
                <a:rPr sz="3200" b="1" baseline="1157" dirty="0">
                  <a:latin typeface="Times New Roman"/>
                  <a:cs typeface="Times New Roman"/>
                </a:rPr>
                <a:t>)</a:t>
              </a:r>
              <a:endParaRPr sz="3200" baseline="1157" dirty="0">
                <a:latin typeface="Times New Roman"/>
                <a:cs typeface="Times New Roman"/>
              </a:endParaRPr>
            </a:p>
          </p:txBody>
        </p:sp>
        <p:sp>
          <p:nvSpPr>
            <p:cNvPr id="8" name="object 32"/>
            <p:cNvSpPr txBox="1"/>
            <p:nvPr/>
          </p:nvSpPr>
          <p:spPr>
            <a:xfrm>
              <a:off x="3162687" y="4482763"/>
              <a:ext cx="461645" cy="287258"/>
            </a:xfrm>
            <a:prstGeom prst="rect">
              <a:avLst/>
            </a:prstGeom>
          </p:spPr>
          <p:txBody>
            <a:bodyPr vert="horz" wrap="square" lIns="0" tIns="0" rIns="0" bIns="0" rtlCol="0">
              <a:spAutoFit/>
            </a:bodyPr>
            <a:lstStyle/>
            <a:p>
              <a:pPr marL="12700">
                <a:lnSpc>
                  <a:spcPct val="100000"/>
                </a:lnSpc>
              </a:pPr>
              <a:r>
                <a:rPr b="1" i="1" spc="-10" dirty="0">
                  <a:latin typeface="Times New Roman"/>
                  <a:cs typeface="Times New Roman"/>
                </a:rPr>
                <a:t>i</a:t>
              </a:r>
              <a:r>
                <a:rPr b="1" i="1" spc="-110" dirty="0">
                  <a:latin typeface="Times New Roman"/>
                  <a:cs typeface="Times New Roman"/>
                </a:rPr>
                <a:t> </a:t>
              </a:r>
              <a:r>
                <a:rPr sz="2800" b="1" spc="-22" baseline="2777" dirty="0">
                  <a:latin typeface="Symbol"/>
                  <a:cs typeface="Symbol"/>
                </a:rPr>
                <a:t></a:t>
              </a:r>
              <a:r>
                <a:rPr sz="2800" b="1" spc="-165" baseline="2777" dirty="0">
                  <a:latin typeface="Times New Roman"/>
                  <a:cs typeface="Times New Roman"/>
                </a:rPr>
                <a:t> </a:t>
              </a:r>
              <a:r>
                <a:rPr b="1" spc="-10" dirty="0">
                  <a:latin typeface="Times New Roman"/>
                  <a:cs typeface="Times New Roman"/>
                </a:rPr>
                <a:t>1</a:t>
              </a:r>
              <a:endParaRPr>
                <a:latin typeface="Times New Roman"/>
                <a:cs typeface="Times New Roman"/>
              </a:endParaRPr>
            </a:p>
          </p:txBody>
        </p:sp>
        <p:sp>
          <p:nvSpPr>
            <p:cNvPr id="9" name="object 33"/>
            <p:cNvSpPr txBox="1"/>
            <p:nvPr/>
          </p:nvSpPr>
          <p:spPr>
            <a:xfrm>
              <a:off x="3218313" y="4181024"/>
              <a:ext cx="1292860" cy="410369"/>
            </a:xfrm>
            <a:prstGeom prst="rect">
              <a:avLst/>
            </a:prstGeom>
          </p:spPr>
          <p:txBody>
            <a:bodyPr vert="horz" wrap="square" lIns="0" tIns="0" rIns="0" bIns="0" rtlCol="0">
              <a:spAutoFit/>
            </a:bodyPr>
            <a:lstStyle/>
            <a:p>
              <a:pPr marL="12700">
                <a:lnSpc>
                  <a:spcPct val="100000"/>
                </a:lnSpc>
                <a:tabLst>
                  <a:tab pos="1111885" algn="l"/>
                </a:tabLst>
              </a:pPr>
              <a:r>
                <a:rPr sz="4000" b="1" baseline="-3968" dirty="0">
                  <a:latin typeface="Symbol"/>
                  <a:cs typeface="Symbol"/>
                </a:rPr>
                <a:t></a:t>
              </a:r>
              <a:r>
                <a:rPr sz="4000" b="1" spc="225" baseline="-3968" dirty="0">
                  <a:latin typeface="Times New Roman"/>
                  <a:cs typeface="Times New Roman"/>
                </a:rPr>
                <a:t> </a:t>
              </a:r>
              <a:r>
                <a:rPr sz="2000" b="1" dirty="0">
                  <a:latin typeface="Times New Roman"/>
                  <a:cs typeface="Times New Roman"/>
                </a:rPr>
                <a:t>(</a:t>
              </a:r>
              <a:r>
                <a:rPr sz="2000" b="1" i="1" dirty="0">
                  <a:latin typeface="Times New Roman"/>
                  <a:cs typeface="Times New Roman"/>
                </a:rPr>
                <a:t>n</a:t>
              </a:r>
              <a:r>
                <a:rPr sz="2000" b="1" dirty="0">
                  <a:latin typeface="Times New Roman"/>
                  <a:cs typeface="Times New Roman"/>
                </a:rPr>
                <a:t>-</a:t>
              </a:r>
              <a:r>
                <a:rPr sz="2000" b="1" i="1" dirty="0">
                  <a:latin typeface="Times New Roman"/>
                  <a:cs typeface="Times New Roman"/>
                </a:rPr>
                <a:t>i</a:t>
              </a:r>
              <a:r>
                <a:rPr sz="2000" b="1" dirty="0">
                  <a:latin typeface="Times New Roman"/>
                  <a:cs typeface="Times New Roman"/>
                </a:rPr>
                <a:t>)	</a:t>
              </a:r>
              <a:r>
                <a:rPr sz="3200" b="1" baseline="3472" dirty="0">
                  <a:latin typeface="Symbol"/>
                  <a:cs typeface="Symbol"/>
                </a:rPr>
                <a:t></a:t>
              </a:r>
              <a:endParaRPr sz="3200" baseline="3472" dirty="0">
                <a:latin typeface="Symbol"/>
                <a:cs typeface="Symbol"/>
              </a:endParaRPr>
            </a:p>
          </p:txBody>
        </p:sp>
        <p:sp>
          <p:nvSpPr>
            <p:cNvPr id="10" name="object 34"/>
            <p:cNvSpPr txBox="1"/>
            <p:nvPr/>
          </p:nvSpPr>
          <p:spPr>
            <a:xfrm>
              <a:off x="3137084" y="3894960"/>
              <a:ext cx="448309" cy="307777"/>
            </a:xfrm>
            <a:prstGeom prst="rect">
              <a:avLst/>
            </a:prstGeom>
          </p:spPr>
          <p:txBody>
            <a:bodyPr vert="horz" wrap="square" lIns="0" tIns="0" rIns="0" bIns="0" rtlCol="0">
              <a:spAutoFit/>
            </a:bodyPr>
            <a:lstStyle/>
            <a:p>
              <a:pPr marL="12700">
                <a:lnSpc>
                  <a:spcPct val="100000"/>
                </a:lnSpc>
              </a:pPr>
              <a:r>
                <a:rPr sz="2000" b="1" i="1" spc="-5" dirty="0">
                  <a:latin typeface="Times New Roman"/>
                  <a:cs typeface="Times New Roman"/>
                </a:rPr>
                <a:t>n</a:t>
              </a:r>
              <a:r>
                <a:rPr sz="2000" b="1" spc="-5" dirty="0">
                  <a:latin typeface="Times New Roman"/>
                  <a:cs typeface="Times New Roman"/>
                </a:rPr>
                <a:t>-1</a:t>
              </a:r>
              <a:endParaRPr sz="2000">
                <a:latin typeface="Times New Roman"/>
                <a:cs typeface="Times New Roman"/>
              </a:endParaRPr>
            </a:p>
          </p:txBody>
        </p:sp>
      </p:grpSp>
      <p:grpSp>
        <p:nvGrpSpPr>
          <p:cNvPr id="11" name="组合 10"/>
          <p:cNvGrpSpPr/>
          <p:nvPr/>
        </p:nvGrpSpPr>
        <p:grpSpPr>
          <a:xfrm>
            <a:off x="3817467" y="2521321"/>
            <a:ext cx="2550242" cy="1001425"/>
            <a:chOff x="3119558" y="4632958"/>
            <a:chExt cx="2550242" cy="1001425"/>
          </a:xfrm>
        </p:grpSpPr>
        <p:sp>
          <p:nvSpPr>
            <p:cNvPr id="12" name="object 35"/>
            <p:cNvSpPr/>
            <p:nvPr/>
          </p:nvSpPr>
          <p:spPr>
            <a:xfrm>
              <a:off x="4589665" y="5259196"/>
              <a:ext cx="1080135" cy="0"/>
            </a:xfrm>
            <a:custGeom>
              <a:avLst/>
              <a:gdLst/>
              <a:ahLst/>
              <a:cxnLst/>
              <a:rect l="l" t="t" r="r" b="b"/>
              <a:pathLst>
                <a:path w="1080135">
                  <a:moveTo>
                    <a:pt x="0" y="0"/>
                  </a:moveTo>
                  <a:lnTo>
                    <a:pt x="1079754" y="0"/>
                  </a:lnTo>
                </a:path>
              </a:pathLst>
            </a:custGeom>
            <a:ln w="14350">
              <a:solidFill>
                <a:srgbClr val="000000"/>
              </a:solidFill>
            </a:ln>
          </p:spPr>
          <p:txBody>
            <a:bodyPr wrap="square" lIns="0" tIns="0" rIns="0" bIns="0" rtlCol="0"/>
            <a:lstStyle/>
            <a:p>
              <a:endParaRPr sz="1600"/>
            </a:p>
          </p:txBody>
        </p:sp>
        <p:sp>
          <p:nvSpPr>
            <p:cNvPr id="13" name="object 36"/>
            <p:cNvSpPr txBox="1"/>
            <p:nvPr/>
          </p:nvSpPr>
          <p:spPr>
            <a:xfrm>
              <a:off x="5000631" y="5326606"/>
              <a:ext cx="177800"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2</a:t>
              </a:r>
              <a:endParaRPr sz="2000">
                <a:latin typeface="Times New Roman"/>
                <a:cs typeface="Times New Roman"/>
              </a:endParaRPr>
            </a:p>
          </p:txBody>
        </p:sp>
        <p:sp>
          <p:nvSpPr>
            <p:cNvPr id="14" name="object 37"/>
            <p:cNvSpPr txBox="1"/>
            <p:nvPr/>
          </p:nvSpPr>
          <p:spPr>
            <a:xfrm>
              <a:off x="3200787" y="4880540"/>
              <a:ext cx="2465070" cy="410369"/>
            </a:xfrm>
            <a:prstGeom prst="rect">
              <a:avLst/>
            </a:prstGeom>
          </p:spPr>
          <p:txBody>
            <a:bodyPr vert="horz" wrap="square" lIns="0" tIns="0" rIns="0" bIns="0" rtlCol="0">
              <a:spAutoFit/>
            </a:bodyPr>
            <a:lstStyle/>
            <a:p>
              <a:pPr marL="12700">
                <a:lnSpc>
                  <a:spcPct val="100000"/>
                </a:lnSpc>
                <a:tabLst>
                  <a:tab pos="1447165" algn="l"/>
                </a:tabLst>
              </a:pPr>
              <a:r>
                <a:rPr sz="4000" b="1" baseline="-3968" dirty="0">
                  <a:latin typeface="Symbol"/>
                  <a:cs typeface="Symbol"/>
                </a:rPr>
                <a:t></a:t>
              </a:r>
              <a:r>
                <a:rPr sz="4000" b="1" spc="225" baseline="-3968" dirty="0">
                  <a:latin typeface="Times New Roman"/>
                  <a:cs typeface="Times New Roman"/>
                </a:rPr>
                <a:t> </a:t>
              </a:r>
              <a:r>
                <a:rPr sz="2000" b="1" dirty="0">
                  <a:latin typeface="Times New Roman"/>
                  <a:cs typeface="Times New Roman"/>
                </a:rPr>
                <a:t>3(</a:t>
              </a:r>
              <a:r>
                <a:rPr sz="2000" b="1" i="1" dirty="0">
                  <a:latin typeface="Times New Roman"/>
                  <a:cs typeface="Times New Roman"/>
                </a:rPr>
                <a:t>n</a:t>
              </a:r>
              <a:r>
                <a:rPr sz="2000" b="1" dirty="0">
                  <a:latin typeface="Times New Roman"/>
                  <a:cs typeface="Times New Roman"/>
                </a:rPr>
                <a:t>-</a:t>
              </a:r>
              <a:r>
                <a:rPr sz="2000" b="1" i="1" dirty="0">
                  <a:latin typeface="Times New Roman"/>
                  <a:cs typeface="Times New Roman"/>
                </a:rPr>
                <a:t>i</a:t>
              </a:r>
              <a:r>
                <a:rPr sz="2000" b="1" spc="204" dirty="0">
                  <a:latin typeface="Times New Roman"/>
                  <a:cs typeface="Times New Roman"/>
                </a:rPr>
                <a:t>)</a:t>
              </a:r>
              <a:r>
                <a:rPr sz="3200" b="1" baseline="3472" dirty="0">
                  <a:latin typeface="Symbol"/>
                  <a:cs typeface="Symbol"/>
                </a:rPr>
                <a:t></a:t>
              </a:r>
              <a:r>
                <a:rPr sz="3200" b="1" baseline="3472" dirty="0">
                  <a:latin typeface="Times New Roman"/>
                  <a:cs typeface="Times New Roman"/>
                </a:rPr>
                <a:t>	</a:t>
              </a:r>
              <a:r>
                <a:rPr sz="3200" b="1" i="1" baseline="32407" dirty="0">
                  <a:latin typeface="Times New Roman"/>
                  <a:cs typeface="Times New Roman"/>
                </a:rPr>
                <a:t>3</a:t>
              </a:r>
              <a:r>
                <a:rPr sz="3200" b="1" i="1" spc="-15" baseline="32407" dirty="0">
                  <a:latin typeface="Times New Roman"/>
                  <a:cs typeface="Times New Roman"/>
                </a:rPr>
                <a:t>n</a:t>
              </a:r>
              <a:r>
                <a:rPr sz="3200" b="1" spc="44" baseline="33564" dirty="0">
                  <a:latin typeface="Times New Roman"/>
                  <a:cs typeface="Times New Roman"/>
                </a:rPr>
                <a:t>(</a:t>
              </a:r>
              <a:r>
                <a:rPr sz="3200" b="1" i="1" baseline="33564" dirty="0">
                  <a:latin typeface="Times New Roman"/>
                  <a:cs typeface="Times New Roman"/>
                </a:rPr>
                <a:t>n</a:t>
              </a:r>
              <a:r>
                <a:rPr sz="3200" b="1" i="1" spc="-315" baseline="33564" dirty="0">
                  <a:latin typeface="Times New Roman"/>
                  <a:cs typeface="Times New Roman"/>
                </a:rPr>
                <a:t> </a:t>
              </a:r>
              <a:r>
                <a:rPr sz="3200" b="1" spc="-315" baseline="38194" dirty="0">
                  <a:latin typeface="Symbol"/>
                  <a:cs typeface="Symbol"/>
                </a:rPr>
                <a:t></a:t>
              </a:r>
              <a:r>
                <a:rPr sz="3200" b="1" spc="-434" baseline="33564" dirty="0">
                  <a:latin typeface="Times New Roman"/>
                  <a:cs typeface="Times New Roman"/>
                </a:rPr>
                <a:t>1</a:t>
              </a:r>
              <a:r>
                <a:rPr sz="3200" b="1" baseline="33564" dirty="0">
                  <a:latin typeface="Times New Roman"/>
                  <a:cs typeface="Times New Roman"/>
                </a:rPr>
                <a:t>)</a:t>
              </a:r>
              <a:endParaRPr sz="3200" baseline="33564" dirty="0">
                <a:latin typeface="Times New Roman"/>
                <a:cs typeface="Times New Roman"/>
              </a:endParaRPr>
            </a:p>
          </p:txBody>
        </p:sp>
        <p:sp>
          <p:nvSpPr>
            <p:cNvPr id="15" name="object 38"/>
            <p:cNvSpPr txBox="1"/>
            <p:nvPr/>
          </p:nvSpPr>
          <p:spPr>
            <a:xfrm>
              <a:off x="3145161" y="5284127"/>
              <a:ext cx="461645" cy="287258"/>
            </a:xfrm>
            <a:prstGeom prst="rect">
              <a:avLst/>
            </a:prstGeom>
          </p:spPr>
          <p:txBody>
            <a:bodyPr vert="horz" wrap="square" lIns="0" tIns="0" rIns="0" bIns="0" rtlCol="0">
              <a:spAutoFit/>
            </a:bodyPr>
            <a:lstStyle/>
            <a:p>
              <a:pPr marL="12700">
                <a:lnSpc>
                  <a:spcPct val="100000"/>
                </a:lnSpc>
              </a:pPr>
              <a:r>
                <a:rPr b="1" i="1" spc="-10" dirty="0">
                  <a:latin typeface="Times New Roman"/>
                  <a:cs typeface="Times New Roman"/>
                </a:rPr>
                <a:t>i</a:t>
              </a:r>
              <a:r>
                <a:rPr b="1" i="1" spc="-110" dirty="0">
                  <a:latin typeface="Times New Roman"/>
                  <a:cs typeface="Times New Roman"/>
                </a:rPr>
                <a:t> </a:t>
              </a:r>
              <a:r>
                <a:rPr sz="2800" b="1" spc="-22" baseline="2777" dirty="0">
                  <a:latin typeface="Symbol"/>
                  <a:cs typeface="Symbol"/>
                </a:rPr>
                <a:t></a:t>
              </a:r>
              <a:r>
                <a:rPr sz="2800" b="1" spc="-165" baseline="2777" dirty="0">
                  <a:latin typeface="Times New Roman"/>
                  <a:cs typeface="Times New Roman"/>
                </a:rPr>
                <a:t> </a:t>
              </a:r>
              <a:r>
                <a:rPr b="1" spc="-10" dirty="0">
                  <a:latin typeface="Times New Roman"/>
                  <a:cs typeface="Times New Roman"/>
                </a:rPr>
                <a:t>1</a:t>
              </a:r>
              <a:endParaRPr dirty="0">
                <a:latin typeface="Times New Roman"/>
                <a:cs typeface="Times New Roman"/>
              </a:endParaRPr>
            </a:p>
          </p:txBody>
        </p:sp>
        <p:sp>
          <p:nvSpPr>
            <p:cNvPr id="16" name="object 39"/>
            <p:cNvSpPr txBox="1"/>
            <p:nvPr/>
          </p:nvSpPr>
          <p:spPr>
            <a:xfrm>
              <a:off x="3119558" y="4632958"/>
              <a:ext cx="448309" cy="307777"/>
            </a:xfrm>
            <a:prstGeom prst="rect">
              <a:avLst/>
            </a:prstGeom>
          </p:spPr>
          <p:txBody>
            <a:bodyPr vert="horz" wrap="square" lIns="0" tIns="0" rIns="0" bIns="0" rtlCol="0">
              <a:spAutoFit/>
            </a:bodyPr>
            <a:lstStyle/>
            <a:p>
              <a:pPr marL="12700">
                <a:lnSpc>
                  <a:spcPct val="100000"/>
                </a:lnSpc>
              </a:pPr>
              <a:r>
                <a:rPr sz="2000" b="1" i="1" spc="-5" dirty="0">
                  <a:latin typeface="Times New Roman"/>
                  <a:cs typeface="Times New Roman"/>
                </a:rPr>
                <a:t>n</a:t>
              </a:r>
              <a:r>
                <a:rPr sz="2000" b="1" spc="-5" dirty="0">
                  <a:latin typeface="Times New Roman"/>
                  <a:cs typeface="Times New Roman"/>
                </a:rPr>
                <a:t>-1</a:t>
              </a:r>
              <a:endParaRPr sz="2000" dirty="0">
                <a:latin typeface="Times New Roman"/>
                <a:cs typeface="Times New Roman"/>
              </a:endParaRPr>
            </a:p>
          </p:txBody>
        </p:sp>
      </p:grpSp>
    </p:spTree>
    <p:extLst>
      <p:ext uri="{BB962C8B-B14F-4D97-AF65-F5344CB8AC3E}">
        <p14:creationId xmlns:p14="http://schemas.microsoft.com/office/powerpoint/2010/main" val="409730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a:t>
            </a:r>
            <a:r>
              <a:rPr lang="zh-CN" altLang="en-US" dirty="0" smtClean="0"/>
              <a:t>排序</a:t>
            </a:r>
            <a:endParaRPr lang="zh-CN" altLang="en-US" dirty="0"/>
          </a:p>
        </p:txBody>
      </p:sp>
      <p:sp>
        <p:nvSpPr>
          <p:cNvPr id="3" name="内容占位符 2"/>
          <p:cNvSpPr>
            <a:spLocks noGrp="1"/>
          </p:cNvSpPr>
          <p:nvPr>
            <p:ph idx="1"/>
          </p:nvPr>
        </p:nvSpPr>
        <p:spPr/>
        <p:txBody>
          <a:bodyPr/>
          <a:lstStyle/>
          <a:p>
            <a:r>
              <a:rPr lang="zh-CN" altLang="en-US" dirty="0"/>
              <a:t>快速算法是对气泡排序的</a:t>
            </a:r>
            <a:r>
              <a:rPr lang="zh-CN" altLang="en-US" dirty="0" smtClean="0"/>
              <a:t>改进</a:t>
            </a:r>
            <a:endParaRPr lang="en-US" altLang="zh-CN" dirty="0"/>
          </a:p>
          <a:p>
            <a:pPr lvl="1"/>
            <a:r>
              <a:rPr lang="zh-CN" altLang="en-US" dirty="0" smtClean="0"/>
              <a:t>在</a:t>
            </a:r>
            <a:r>
              <a:rPr lang="zh-CN" altLang="en-US" dirty="0"/>
              <a:t>气泡排序中，记录的比较和移动是在相邻单元中进行 的，记录每次交换只能上移或下移一个单元，因而总的 比较次数和移动次数较多。</a:t>
            </a:r>
          </a:p>
        </p:txBody>
      </p:sp>
      <p:sp>
        <p:nvSpPr>
          <p:cNvPr id="4" name="object 11"/>
          <p:cNvSpPr txBox="1"/>
          <p:nvPr/>
        </p:nvSpPr>
        <p:spPr>
          <a:xfrm>
            <a:off x="2551315" y="3378272"/>
            <a:ext cx="4175125" cy="36933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92075">
              <a:lnSpc>
                <a:spcPct val="100000"/>
              </a:lnSpc>
            </a:pPr>
            <a:r>
              <a:rPr sz="2400" spc="10" dirty="0">
                <a:latin typeface="微软雅黑"/>
                <a:cs typeface="微软雅黑"/>
              </a:rPr>
              <a:t>减少总的比较次数和移动次</a:t>
            </a:r>
            <a:endParaRPr sz="2400" dirty="0">
              <a:latin typeface="微软雅黑"/>
              <a:cs typeface="微软雅黑"/>
            </a:endParaRPr>
          </a:p>
        </p:txBody>
      </p:sp>
      <p:sp>
        <p:nvSpPr>
          <p:cNvPr id="5" name="object 12"/>
          <p:cNvSpPr/>
          <p:nvPr/>
        </p:nvSpPr>
        <p:spPr>
          <a:xfrm>
            <a:off x="4498923" y="3917101"/>
            <a:ext cx="360680" cy="539750"/>
          </a:xfrm>
          <a:custGeom>
            <a:avLst/>
            <a:gdLst/>
            <a:ahLst/>
            <a:cxnLst/>
            <a:rect l="l" t="t" r="r" b="b"/>
            <a:pathLst>
              <a:path w="360679" h="539750">
                <a:moveTo>
                  <a:pt x="360426" y="404622"/>
                </a:moveTo>
                <a:lnTo>
                  <a:pt x="270510" y="404622"/>
                </a:lnTo>
                <a:lnTo>
                  <a:pt x="270509" y="0"/>
                </a:lnTo>
                <a:lnTo>
                  <a:pt x="89915" y="0"/>
                </a:lnTo>
                <a:lnTo>
                  <a:pt x="89916" y="404622"/>
                </a:lnTo>
                <a:lnTo>
                  <a:pt x="0" y="404622"/>
                </a:lnTo>
                <a:lnTo>
                  <a:pt x="180594" y="539496"/>
                </a:lnTo>
                <a:lnTo>
                  <a:pt x="360426" y="404622"/>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6" name="object 14"/>
          <p:cNvSpPr/>
          <p:nvPr/>
        </p:nvSpPr>
        <p:spPr>
          <a:xfrm>
            <a:off x="4519450" y="5070007"/>
            <a:ext cx="360680" cy="539750"/>
          </a:xfrm>
          <a:custGeom>
            <a:avLst/>
            <a:gdLst/>
            <a:ahLst/>
            <a:cxnLst/>
            <a:rect l="l" t="t" r="r" b="b"/>
            <a:pathLst>
              <a:path w="360679" h="539750">
                <a:moveTo>
                  <a:pt x="360426" y="404622"/>
                </a:moveTo>
                <a:lnTo>
                  <a:pt x="270510" y="404622"/>
                </a:lnTo>
                <a:lnTo>
                  <a:pt x="270509" y="0"/>
                </a:lnTo>
                <a:lnTo>
                  <a:pt x="89915" y="0"/>
                </a:lnTo>
                <a:lnTo>
                  <a:pt x="89916" y="404622"/>
                </a:lnTo>
                <a:lnTo>
                  <a:pt x="0" y="404622"/>
                </a:lnTo>
                <a:lnTo>
                  <a:pt x="180594" y="539496"/>
                </a:lnTo>
                <a:lnTo>
                  <a:pt x="360426" y="404622"/>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7" name="object 16"/>
          <p:cNvSpPr txBox="1"/>
          <p:nvPr/>
        </p:nvSpPr>
        <p:spPr>
          <a:xfrm>
            <a:off x="2376817" y="5677225"/>
            <a:ext cx="4544695" cy="73866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91440" marR="127635">
              <a:lnSpc>
                <a:spcPct val="100000"/>
              </a:lnSpc>
            </a:pPr>
            <a:r>
              <a:rPr sz="2400" spc="10" dirty="0">
                <a:latin typeface="微软雅黑"/>
                <a:cs typeface="微软雅黑"/>
              </a:rPr>
              <a:t>较大记录从前面直接移动到后面 较小记录从后面直接移动到前面</a:t>
            </a:r>
            <a:endParaRPr sz="2400">
              <a:latin typeface="微软雅黑"/>
              <a:cs typeface="微软雅黑"/>
            </a:endParaRPr>
          </a:p>
        </p:txBody>
      </p:sp>
      <p:sp>
        <p:nvSpPr>
          <p:cNvPr id="8" name="object 17"/>
          <p:cNvSpPr txBox="1"/>
          <p:nvPr/>
        </p:nvSpPr>
        <p:spPr>
          <a:xfrm>
            <a:off x="2690761" y="4524319"/>
            <a:ext cx="3977004" cy="369332"/>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92075">
              <a:lnSpc>
                <a:spcPct val="100000"/>
              </a:lnSpc>
            </a:pPr>
            <a:r>
              <a:rPr sz="2400" spc="10" dirty="0" err="1" smtClean="0">
                <a:latin typeface="微软雅黑"/>
                <a:cs typeface="微软雅黑"/>
              </a:rPr>
              <a:t>增大记录的比较和移动距</a:t>
            </a:r>
            <a:endParaRPr sz="2400" dirty="0">
              <a:latin typeface="微软雅黑"/>
              <a:cs typeface="微软雅黑"/>
            </a:endParaRPr>
          </a:p>
        </p:txBody>
      </p:sp>
    </p:spTree>
    <p:extLst>
      <p:ext uri="{BB962C8B-B14F-4D97-AF65-F5344CB8AC3E}">
        <p14:creationId xmlns:p14="http://schemas.microsoft.com/office/powerpoint/2010/main" val="282892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p:txBody>
          <a:bodyPr/>
          <a:lstStyle/>
          <a:p>
            <a:pPr eaLnBrk="1" hangingPunct="1"/>
            <a:r>
              <a:rPr lang="zh-CN" altLang="en-US" sz="2000" dirty="0" smtClean="0"/>
              <a:t>思想</a:t>
            </a:r>
            <a:endParaRPr lang="en-US" altLang="zh-CN" sz="2000" dirty="0" smtClean="0"/>
          </a:p>
          <a:p>
            <a:pPr lvl="1"/>
            <a:r>
              <a:rPr lang="zh-CN" altLang="en-US" sz="2000" dirty="0"/>
              <a:t>是</a:t>
            </a:r>
            <a:r>
              <a:rPr lang="en-US" altLang="zh-CN" sz="2000" dirty="0" err="1"/>
              <a:t>C.R.A.Hoare</a:t>
            </a:r>
            <a:r>
              <a:rPr lang="en-US" altLang="zh-CN" sz="2000" dirty="0"/>
              <a:t> 1962</a:t>
            </a:r>
            <a:r>
              <a:rPr lang="zh-CN" altLang="en-US" sz="2000" dirty="0"/>
              <a:t>年提出的一种划分交换排序。采用的 是分治策略</a:t>
            </a:r>
            <a:r>
              <a:rPr lang="en-US" altLang="zh-CN" sz="2000" dirty="0"/>
              <a:t>(</a:t>
            </a:r>
            <a:r>
              <a:rPr lang="zh-CN" altLang="en-US" sz="2000" dirty="0"/>
              <a:t>一般与递归技术结合使用</a:t>
            </a:r>
            <a:r>
              <a:rPr lang="en-US" altLang="zh-CN" sz="2000" dirty="0"/>
              <a:t>)</a:t>
            </a:r>
            <a:r>
              <a:rPr lang="zh-CN" altLang="en-US" sz="2000" dirty="0"/>
              <a:t>，以减少排序过程 中的比较次数。</a:t>
            </a:r>
            <a:endParaRPr lang="en-US" altLang="zh-CN" sz="2000" dirty="0"/>
          </a:p>
          <a:p>
            <a:pPr lvl="1"/>
            <a:r>
              <a:rPr lang="zh-CN" altLang="en-US" sz="2000" dirty="0"/>
              <a:t>通过一趟排序将要排序的数据分割成独立的两部分，其中 一部分的所有数据都比另外一不部分的所有数据都要小， 然后再按此方法对这两部分数据分别进行快速</a:t>
            </a:r>
            <a:r>
              <a:rPr lang="zh-CN" altLang="en-US" sz="2000" dirty="0"/>
              <a:t>排序</a:t>
            </a:r>
            <a:endParaRPr lang="en-US" altLang="zh-CN" sz="2000" dirty="0"/>
          </a:p>
          <a:p>
            <a:pPr lvl="1" eaLnBrk="1" hangingPunct="1"/>
            <a:r>
              <a:rPr lang="zh-CN" altLang="en-US" sz="2000" dirty="0" smtClean="0"/>
              <a:t>在</a:t>
            </a:r>
            <a:r>
              <a:rPr lang="zh-CN" altLang="en-US" sz="2000" dirty="0" smtClean="0"/>
              <a:t>一个分区中，所有在</a:t>
            </a:r>
            <a:r>
              <a:rPr lang="en-US" altLang="zh-CN" sz="2000" dirty="0" smtClean="0"/>
              <a:t>s</a:t>
            </a:r>
            <a:r>
              <a:rPr lang="zh-CN" altLang="en-US" sz="2000" dirty="0" smtClean="0"/>
              <a:t>下标之前的元素都小于等于</a:t>
            </a:r>
            <a:r>
              <a:rPr lang="en-US" altLang="zh-CN" sz="2000" dirty="0" smtClean="0"/>
              <a:t>A[s]</a:t>
            </a:r>
            <a:r>
              <a:rPr lang="zh-CN" altLang="en-US" sz="2000" dirty="0" smtClean="0"/>
              <a:t>，所有在</a:t>
            </a:r>
            <a:r>
              <a:rPr lang="en-US" altLang="zh-CN" sz="2000" dirty="0" smtClean="0"/>
              <a:t>s</a:t>
            </a:r>
            <a:r>
              <a:rPr lang="zh-CN" altLang="en-US" sz="2000" dirty="0" smtClean="0"/>
              <a:t>下标之后的元素都大于等于</a:t>
            </a:r>
            <a:r>
              <a:rPr lang="en-US" altLang="zh-CN" sz="2000" dirty="0" smtClean="0"/>
              <a:t>A[s]</a:t>
            </a:r>
          </a:p>
          <a:p>
            <a:pPr lvl="1" eaLnBrk="1" hangingPunct="1"/>
            <a:r>
              <a:rPr lang="zh-CN" altLang="en-US" sz="2000" dirty="0" smtClean="0"/>
              <a:t>建立了一个分区以后，</a:t>
            </a:r>
            <a:r>
              <a:rPr lang="en-US" altLang="zh-CN" sz="2000" dirty="0" smtClean="0"/>
              <a:t>A[s]</a:t>
            </a:r>
            <a:r>
              <a:rPr lang="zh-CN" altLang="en-US" sz="2000" dirty="0" smtClean="0"/>
              <a:t>已经位于它在有序数组中的最终位置。接下来使用同样的方法继续对</a:t>
            </a:r>
            <a:r>
              <a:rPr lang="en-US" altLang="zh-CN" sz="2000" dirty="0" smtClean="0"/>
              <a:t>A[s]</a:t>
            </a:r>
            <a:r>
              <a:rPr lang="zh-CN" altLang="en-US" sz="2000" dirty="0" smtClean="0"/>
              <a:t>前和</a:t>
            </a:r>
            <a:r>
              <a:rPr lang="en-US" altLang="zh-CN" sz="2000" dirty="0" smtClean="0"/>
              <a:t>A[s]</a:t>
            </a:r>
            <a:r>
              <a:rPr lang="zh-CN" altLang="en-US" sz="2000" dirty="0" smtClean="0"/>
              <a:t>后的子数组分别进行排序</a:t>
            </a:r>
          </a:p>
        </p:txBody>
      </p:sp>
      <p:sp>
        <p:nvSpPr>
          <p:cNvPr id="2052" name="标题 1"/>
          <p:cNvSpPr>
            <a:spLocks noGrp="1"/>
          </p:cNvSpPr>
          <p:nvPr>
            <p:ph type="title"/>
          </p:nvPr>
        </p:nvSpPr>
        <p:spPr/>
        <p:txBody>
          <a:bodyPr/>
          <a:lstStyle/>
          <a:p>
            <a:pPr eaLnBrk="1" hangingPunct="1"/>
            <a:r>
              <a:rPr lang="zh-CN" altLang="en-US" smtClean="0"/>
              <a:t>快速排序</a:t>
            </a:r>
          </a:p>
        </p:txBody>
      </p:sp>
      <p:graphicFrame>
        <p:nvGraphicFramePr>
          <p:cNvPr id="2050" name="Object 3"/>
          <p:cNvGraphicFramePr>
            <a:graphicFrameLocks noChangeAspect="1"/>
          </p:cNvGraphicFramePr>
          <p:nvPr/>
        </p:nvGraphicFramePr>
        <p:xfrm>
          <a:off x="1458913" y="5349875"/>
          <a:ext cx="4630737" cy="889000"/>
        </p:xfrm>
        <a:graphic>
          <a:graphicData uri="http://schemas.openxmlformats.org/presentationml/2006/ole">
            <mc:AlternateContent xmlns:mc="http://schemas.openxmlformats.org/markup-compatibility/2006">
              <mc:Choice xmlns:v="urn:schemas-microsoft-com:vml" Requires="v">
                <p:oleObj spid="_x0000_s4103" name="Equation" r:id="rId3" imgW="1587240" imgH="304560" progId="Equation.3">
                  <p:embed/>
                </p:oleObj>
              </mc:Choice>
              <mc:Fallback>
                <p:oleObj name="Equation" r:id="rId3" imgW="158724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5349875"/>
                        <a:ext cx="463073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6839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云层层叠”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1354</TotalTime>
  <Words>3852</Words>
  <Application>Microsoft Office PowerPoint</Application>
  <PresentationFormat>全屏显示(4:3)</PresentationFormat>
  <Paragraphs>903</Paragraphs>
  <Slides>68</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5" baseType="lpstr">
      <vt:lpstr>Microsoft YaHei UI</vt:lpstr>
      <vt:lpstr>等线</vt:lpstr>
      <vt:lpstr>黑体</vt:lpstr>
      <vt:lpstr>宋体</vt:lpstr>
      <vt:lpstr>微软雅黑</vt:lpstr>
      <vt:lpstr>Arial</vt:lpstr>
      <vt:lpstr>Calibri</vt:lpstr>
      <vt:lpstr>Calibri Light</vt:lpstr>
      <vt:lpstr>Cambria Math</vt:lpstr>
      <vt:lpstr>Courier New</vt:lpstr>
      <vt:lpstr>Symbol</vt:lpstr>
      <vt:lpstr>Times New Roman</vt:lpstr>
      <vt:lpstr>Verdana</vt:lpstr>
      <vt:lpstr>Wingdings</vt:lpstr>
      <vt:lpstr>Wingdings 3</vt:lpstr>
      <vt:lpstr>“云层层叠”设计模板</vt:lpstr>
      <vt:lpstr>Equation</vt:lpstr>
      <vt:lpstr>第八章  排序和查找</vt:lpstr>
      <vt:lpstr>已经学过的排序算法（7种）</vt:lpstr>
      <vt:lpstr>已经学过的查找方法（5种）</vt:lpstr>
      <vt:lpstr>排序分类</vt:lpstr>
      <vt:lpstr>排序算法性能</vt:lpstr>
      <vt:lpstr>气泡排序</vt:lpstr>
      <vt:lpstr>性能分析</vt:lpstr>
      <vt:lpstr>快速排序</vt:lpstr>
      <vt:lpstr>快速排序</vt:lpstr>
      <vt:lpstr>算法实现</vt:lpstr>
      <vt:lpstr>算法描述</vt:lpstr>
      <vt:lpstr>Partition算法</vt:lpstr>
      <vt:lpstr>情况一</vt:lpstr>
      <vt:lpstr>情况二</vt:lpstr>
      <vt:lpstr>情况三</vt:lpstr>
      <vt:lpstr>关键代码</vt:lpstr>
      <vt:lpstr>基准元素选择</vt:lpstr>
      <vt:lpstr>快速排序的改进</vt:lpstr>
      <vt:lpstr>PowerPoint 演示文稿</vt:lpstr>
      <vt:lpstr>性能分析</vt:lpstr>
      <vt:lpstr>基数排序</vt:lpstr>
      <vt:lpstr>算法的基本思想</vt:lpstr>
      <vt:lpstr>算法示例：</vt:lpstr>
      <vt:lpstr>性能分析</vt:lpstr>
      <vt:lpstr>直接选择排序</vt:lpstr>
      <vt:lpstr>性能分析</vt:lpstr>
      <vt:lpstr>堆排序</vt:lpstr>
      <vt:lpstr>PowerPoint 演示文稿</vt:lpstr>
      <vt:lpstr>PowerPoint 演示文稿</vt:lpstr>
      <vt:lpstr>性能分析</vt:lpstr>
      <vt:lpstr>直接插入排序</vt:lpstr>
      <vt:lpstr>算法的实现</vt:lpstr>
      <vt:lpstr>直接插入排序</vt:lpstr>
      <vt:lpstr>算法的性能分析</vt:lpstr>
      <vt:lpstr>希尔排序----分组插入排序</vt:lpstr>
      <vt:lpstr>希尔排序</vt:lpstr>
      <vt:lpstr>PowerPoint 演示文稿</vt:lpstr>
      <vt:lpstr>算法实现</vt:lpstr>
      <vt:lpstr>Shell排序例</vt:lpstr>
      <vt:lpstr>Shell排序例（续）</vt:lpstr>
      <vt:lpstr>性能分析</vt:lpstr>
      <vt:lpstr>归并排序</vt:lpstr>
      <vt:lpstr>简单分治排序</vt:lpstr>
      <vt:lpstr>平衡划分——归并排序</vt:lpstr>
      <vt:lpstr>归并排序</vt:lpstr>
      <vt:lpstr>算法描述</vt:lpstr>
      <vt:lpstr>Merge算法</vt:lpstr>
      <vt:lpstr>Merge算法描述</vt:lpstr>
      <vt:lpstr>算法演示</vt:lpstr>
      <vt:lpstr>例题</vt:lpstr>
      <vt:lpstr>自然归并排序</vt:lpstr>
      <vt:lpstr>时间复杂度比较</vt:lpstr>
      <vt:lpstr>部分结论</vt:lpstr>
      <vt:lpstr>部分结论</vt:lpstr>
      <vt:lpstr>小结</vt:lpstr>
      <vt:lpstr>时间复杂度</vt:lpstr>
      <vt:lpstr>空间复杂度和稳定性</vt:lpstr>
      <vt:lpstr>简单性</vt:lpstr>
      <vt:lpstr>记录本身信息量比较</vt:lpstr>
      <vt:lpstr>关键值分布</vt:lpstr>
      <vt:lpstr>排序总结</vt:lpstr>
      <vt:lpstr>查找</vt:lpstr>
      <vt:lpstr>顺序查找</vt:lpstr>
      <vt:lpstr>折半查找</vt:lpstr>
      <vt:lpstr>其他分割查找方法</vt:lpstr>
      <vt:lpstr>线性索引查找</vt:lpstr>
      <vt:lpstr>线性索引查找</vt:lpstr>
      <vt:lpstr>线性索引查找</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maggie</cp:lastModifiedBy>
  <cp:revision>180</cp:revision>
  <cp:lastPrinted>2017-12-21T04:09:28Z</cp:lastPrinted>
  <dcterms:created xsi:type="dcterms:W3CDTF">2017-09-04T08:16:00Z</dcterms:created>
  <dcterms:modified xsi:type="dcterms:W3CDTF">2017-12-21T05:42:47Z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2052-10.1.0.6749</vt:lpwstr>
  </property>
</Properties>
</file>