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7" r:id="rId3"/>
    <p:sldId id="258" r:id="rId4"/>
    <p:sldId id="259" r:id="rId5"/>
    <p:sldId id="273" r:id="rId6"/>
    <p:sldId id="274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C6767-CD92-47E4-90BD-0DCD072E7872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7085-C243-4EA3-B952-77832BD8F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84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43E11-F2B9-4615-8C1D-DAA2E75401F3}" type="slidenum">
              <a:rPr lang="en-GB"/>
              <a:pPr/>
              <a:t>5</a:t>
            </a:fld>
            <a:endParaRPr lang="en-GB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41438" y="915989"/>
            <a:ext cx="4176712" cy="3132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43E11-F2B9-4615-8C1D-DAA2E75401F3}" type="slidenum">
              <a:rPr lang="en-GB"/>
              <a:pPr/>
              <a:t>6</a:t>
            </a:fld>
            <a:endParaRPr lang="en-GB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41438" y="915989"/>
            <a:ext cx="4176712" cy="3132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F461F05E-F671-40EF-82DF-C320FE5AAD9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563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B60-7654-47EC-BD00-97AE9431859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MATERI I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KONSEP DASAR ALGORITMA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348" y="2857496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nilainya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berupa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tanda-tanda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dsb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r>
              <a:rPr lang="en-US" sz="1800" kern="0" dirty="0" smtClean="0">
                <a:latin typeface="Arial" charset="0"/>
              </a:rPr>
              <a:t>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kata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b="1" kern="0" dirty="0" smtClean="0">
                <a:latin typeface="Arial" charset="0"/>
              </a:rPr>
              <a:t>char (</a:t>
            </a:r>
            <a:r>
              <a:rPr lang="en-US" sz="1800" b="1" kern="0" dirty="0" err="1" smtClean="0">
                <a:latin typeface="Arial" charset="0"/>
              </a:rPr>
              <a:t>huruf</a:t>
            </a:r>
            <a:r>
              <a:rPr lang="en-US" b="1" kern="0" dirty="0" smtClean="0">
                <a:latin typeface="Arial" charset="0"/>
              </a:rPr>
              <a:t>, </a:t>
            </a:r>
            <a:r>
              <a:rPr lang="en-US" b="1" kern="0" dirty="0" err="1" smtClean="0">
                <a:latin typeface="Arial" charset="0"/>
              </a:rPr>
              <a:t>angka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dan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tanda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baca</a:t>
            </a:r>
            <a:r>
              <a:rPr lang="en-US" b="1" kern="0" dirty="0" smtClean="0">
                <a:latin typeface="Arial" charset="0"/>
              </a:rPr>
              <a:t>)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Hanya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tunggal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‘A’, ‘2’, ‘a’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sz="1800" kern="0" dirty="0">
                <a:latin typeface="Arial" charset="0"/>
              </a:rPr>
              <a:t>Data </a:t>
            </a:r>
            <a:r>
              <a:rPr lang="en-US" sz="1800" kern="0" dirty="0" err="1" smtClean="0">
                <a:latin typeface="Arial" charset="0"/>
              </a:rPr>
              <a:t>logika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adalah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memiliki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nilai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benar</a:t>
            </a:r>
            <a:r>
              <a:rPr lang="en-US" sz="1800" kern="0" dirty="0">
                <a:latin typeface="Arial" charset="0"/>
              </a:rPr>
              <a:t> (True) </a:t>
            </a:r>
            <a:r>
              <a:rPr lang="en-US" sz="1800" kern="0" dirty="0" err="1">
                <a:latin typeface="Arial" charset="0"/>
              </a:rPr>
              <a:t>atau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salah</a:t>
            </a:r>
            <a:r>
              <a:rPr lang="en-US" sz="1800" kern="0" dirty="0">
                <a:latin typeface="Arial" charset="0"/>
              </a:rPr>
              <a:t> (False). Data </a:t>
            </a:r>
            <a:r>
              <a:rPr lang="en-US" sz="1800" kern="0" dirty="0" err="1">
                <a:latin typeface="Arial" charset="0"/>
              </a:rPr>
              <a:t>ini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dinyatakan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dengan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b="1" i="1" kern="0" dirty="0" err="1">
                <a:latin typeface="Arial" charset="0"/>
              </a:rPr>
              <a:t>boolean</a:t>
            </a:r>
            <a:r>
              <a:rPr lang="en-US" sz="1800" kern="0" dirty="0">
                <a:latin typeface="Arial" charset="0"/>
              </a:rPr>
              <a:t>.</a:t>
            </a:r>
          </a:p>
          <a:p>
            <a:pPr marL="514350" indent="-51435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n-US" b="1" kern="0" dirty="0">
                <a:latin typeface="Arial" charset="0"/>
              </a:rPr>
              <a:t>TIPE DATA BENTUKAN</a:t>
            </a:r>
            <a:endParaRPr lang="en-US" sz="1800" b="1" kern="0" dirty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dibentuk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dari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kombinasi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</a:t>
            </a:r>
            <a:r>
              <a:rPr lang="en-US" sz="1800" kern="0" dirty="0" err="1">
                <a:latin typeface="Arial" charset="0"/>
              </a:rPr>
              <a:t>dasar</a:t>
            </a:r>
            <a:r>
              <a:rPr lang="en-US" sz="1800" kern="0" dirty="0">
                <a:latin typeface="Arial" charset="0"/>
              </a:rPr>
              <a:t>, </a:t>
            </a:r>
            <a:r>
              <a:rPr lang="en-US" sz="1800" kern="0" dirty="0" err="1">
                <a:latin typeface="Arial" charset="0"/>
              </a:rPr>
              <a:t>antara</a:t>
            </a:r>
            <a:r>
              <a:rPr lang="en-US" sz="1800" kern="0" dirty="0">
                <a:latin typeface="Arial" charset="0"/>
              </a:rPr>
              <a:t> lain array, record, string</a:t>
            </a:r>
            <a:r>
              <a:rPr lang="en-US" sz="1800" b="1" kern="0" dirty="0" smtClean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b="1" kern="0" dirty="0" smtClean="0">
                <a:latin typeface="Arial" charset="0"/>
              </a:rPr>
              <a:t>String </a:t>
            </a:r>
            <a:r>
              <a:rPr lang="en-US" sz="1800" kern="0" dirty="0" err="1" smtClean="0">
                <a:latin typeface="Arial" charset="0"/>
              </a:rPr>
              <a:t>adalah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kumpulan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deretan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beberapa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endParaRPr lang="en-US" sz="1800" kern="0" dirty="0" smtClean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kata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b="1" kern="0" dirty="0" smtClean="0">
                <a:latin typeface="Arial" charset="0"/>
              </a:rPr>
              <a:t>String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Lebih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dari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dua</a:t>
            </a:r>
            <a:r>
              <a:rPr lang="en-US" sz="1800" kern="0" dirty="0" smtClean="0">
                <a:latin typeface="Arial" charset="0"/>
              </a:rPr>
              <a:t> 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“STMIK DIPANEGARA”, “55”, “</a:t>
            </a:r>
            <a:r>
              <a:rPr lang="en-US" sz="1800" kern="0" dirty="0" err="1" smtClean="0">
                <a:latin typeface="Arial" charset="0"/>
              </a:rPr>
              <a:t>abc”,”Abc”,”ABCD</a:t>
            </a:r>
            <a:r>
              <a:rPr lang="en-US" sz="1800" kern="0" dirty="0" smtClean="0">
                <a:latin typeface="Arial" charset="0"/>
              </a:rPr>
              <a:t>”</a:t>
            </a:r>
            <a:endParaRPr lang="en-US" sz="18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1800" kern="0" dirty="0">
              <a:latin typeface="Arial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smtClean="0"/>
              <a:t>VARIABEL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914400"/>
            <a:ext cx="8001000" cy="5638800"/>
          </a:xfrm>
        </p:spPr>
        <p:txBody>
          <a:bodyPr>
            <a:noAutofit/>
          </a:bodyPr>
          <a:lstStyle/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menampung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Dimulai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/alphabet,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diikuti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lain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spasi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operator (+, -, /,*,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panjang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Mendeklarasikan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Nama_variabel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Data;</a:t>
            </a:r>
          </a:p>
          <a:p>
            <a:pPr marL="795338" lvl="1" indent="-338138" algn="just" eaLnBrk="1" hangingPunct="1"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546225" lvl="1" indent="-79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Memilih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disesuaikan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diwakilinya</a:t>
            </a: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Umur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Byte;</a:t>
            </a:r>
          </a:p>
          <a:p>
            <a:pPr marL="914400" lvl="1" indent="-45720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String;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PEMBERIAN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6019800"/>
          </a:xfrm>
        </p:spPr>
        <p:txBody>
          <a:bodyPr/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pPr lvl="2" indent="-457200" algn="just" eaLnBrk="1" hangingPunct="1"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X1 ← 10;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“STMIK DIPANEGARA”;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←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½ * Alas *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2" indent="-457200" algn="just" eaLnBrk="1" hangingPunct="1">
              <a:spcBef>
                <a:spcPts val="12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Pembacaan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95338" lvl="3" algn="just" eaLnBrk="1" hangingPunct="1"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Read(Alas); 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 (Alas,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MENAMPILKAN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524000"/>
          </a:xfrm>
        </p:spPr>
        <p:txBody>
          <a:bodyPr>
            <a:noAutofit/>
          </a:bodyPr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Monitor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instruksi </a:t>
            </a:r>
            <a:r>
              <a:rPr lang="sv-SE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Write([Komentar],variabel)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misalnya:</a:t>
            </a: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2" algn="just" eaLnBrk="1" hangingPunct="1">
              <a:tabLst>
                <a:tab pos="2117725" algn="l"/>
              </a:tabLst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buFont typeface="+mj-lt"/>
              <a:buAutoNum type="alphaUcPeriod" startAt="5"/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latin typeface="+mj-lt"/>
                <a:ea typeface="+mj-ea"/>
                <a:cs typeface="+mj-cs"/>
              </a:rPr>
              <a:t>OPERATOR DAN EKSPRESI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9718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Ekspresi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operan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>
                <a:latin typeface="Arial" pitchFamily="34" charset="0"/>
                <a:cs typeface="Arial" pitchFamily="34" charset="0"/>
              </a:rPr>
              <a:t>Aritmatika</a:t>
            </a: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numerik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+,-,*,/,MOD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membandingkan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perbandingan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benar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(true)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(false).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&gt;, &lt;, =, &lt;=, &gt;=, &lt;&gt;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logika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menggabungkan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AND, OR.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buFont typeface="+mj-lt"/>
              <a:buAutoNum type="alphaUcPeriod" startAt="5"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4040188" cy="609600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Luas_lingkaran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Deklarasi</a:t>
            </a: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tetapan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phi = 3.14;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/ variable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real </a:t>
            </a:r>
            <a:r>
              <a:rPr lang="en-US" dirty="0" err="1"/>
              <a:t>jari_jari</a:t>
            </a:r>
            <a:r>
              <a:rPr lang="en-US" dirty="0"/>
              <a:t>, </a:t>
            </a:r>
            <a:r>
              <a:rPr lang="en-US" dirty="0" err="1"/>
              <a:t>luas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read(</a:t>
            </a:r>
            <a:r>
              <a:rPr lang="en-US" dirty="0" err="1"/>
              <a:t>jari_jari</a:t>
            </a:r>
            <a:r>
              <a:rPr lang="en-US" b="1" dirty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luas</a:t>
            </a:r>
            <a:r>
              <a:rPr lang="en-US" dirty="0"/>
              <a:t> = phi * </a:t>
            </a:r>
            <a:r>
              <a:rPr lang="en-US" dirty="0" err="1"/>
              <a:t>jari_jari</a:t>
            </a:r>
            <a:r>
              <a:rPr lang="en-US" dirty="0"/>
              <a:t> * </a:t>
            </a:r>
            <a:r>
              <a:rPr lang="en-US" dirty="0" err="1"/>
              <a:t>jari_jari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write(</a:t>
            </a:r>
            <a:r>
              <a:rPr lang="en-US" dirty="0" err="1"/>
              <a:t>luas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95401"/>
            <a:ext cx="4041775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Program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//Program </a:t>
            </a:r>
            <a:r>
              <a:rPr lang="en-US" sz="1700" dirty="0" err="1" smtClean="0"/>
              <a:t>lingkaran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#include &lt;</a:t>
            </a:r>
            <a:r>
              <a:rPr lang="en-US" sz="1700" dirty="0" err="1" smtClean="0"/>
              <a:t>iostream</a:t>
            </a:r>
            <a:r>
              <a:rPr lang="en-US" sz="1700" dirty="0" smtClean="0"/>
              <a:t>&gt;</a:t>
            </a:r>
          </a:p>
          <a:p>
            <a:pPr marL="0" indent="0">
              <a:buNone/>
            </a:pPr>
            <a:r>
              <a:rPr lang="en-US" sz="1700" dirty="0" smtClean="0"/>
              <a:t>Using namespace </a:t>
            </a:r>
            <a:r>
              <a:rPr lang="en-US" sz="1700" dirty="0" err="1" smtClean="0"/>
              <a:t>std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// </a:t>
            </a:r>
            <a:r>
              <a:rPr lang="en-US" sz="1700" dirty="0" err="1" smtClean="0"/>
              <a:t>definisi</a:t>
            </a:r>
            <a:r>
              <a:rPr lang="en-US" sz="1700" dirty="0" smtClean="0"/>
              <a:t> </a:t>
            </a:r>
            <a:r>
              <a:rPr lang="en-US" sz="1700" dirty="0" err="1" smtClean="0"/>
              <a:t>nama</a:t>
            </a:r>
            <a:r>
              <a:rPr lang="en-US" sz="1700" dirty="0" smtClean="0"/>
              <a:t> </a:t>
            </a:r>
            <a:r>
              <a:rPr lang="en-US" sz="1700" dirty="0" err="1" smtClean="0"/>
              <a:t>tetapan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#define phi  3.14</a:t>
            </a:r>
          </a:p>
          <a:p>
            <a:pPr marL="0" indent="0">
              <a:buNone/>
            </a:pPr>
            <a:r>
              <a:rPr lang="en-US" sz="1700" dirty="0" smtClean="0"/>
              <a:t>// </a:t>
            </a:r>
            <a:r>
              <a:rPr lang="en-US" sz="1700" dirty="0" err="1" smtClean="0"/>
              <a:t>definisi</a:t>
            </a:r>
            <a:r>
              <a:rPr lang="en-US" sz="1700" dirty="0" smtClean="0"/>
              <a:t> </a:t>
            </a:r>
            <a:r>
              <a:rPr lang="en-US" sz="1700" dirty="0" err="1" smtClean="0"/>
              <a:t>nama</a:t>
            </a:r>
            <a:r>
              <a:rPr lang="en-US" sz="1700" dirty="0" smtClean="0"/>
              <a:t> </a:t>
            </a:r>
            <a:r>
              <a:rPr lang="en-US" sz="1700" dirty="0" err="1" smtClean="0"/>
              <a:t>peubah</a:t>
            </a:r>
            <a:r>
              <a:rPr lang="en-US" sz="1700" dirty="0" smtClean="0"/>
              <a:t> / </a:t>
            </a:r>
            <a:r>
              <a:rPr lang="en-US" sz="1700" dirty="0" err="1" smtClean="0"/>
              <a:t>variabel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f</a:t>
            </a:r>
            <a:r>
              <a:rPr lang="en-US" sz="1700" dirty="0" smtClean="0"/>
              <a:t>loat 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, </a:t>
            </a:r>
            <a:r>
              <a:rPr lang="en-US" sz="1700" dirty="0" err="1" smtClean="0"/>
              <a:t>luas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void main() {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 err="1" smtClean="0"/>
              <a:t>cin</a:t>
            </a:r>
            <a:r>
              <a:rPr lang="en-US" sz="1700" dirty="0" smtClean="0"/>
              <a:t> &gt;&gt;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 err="1" smtClean="0"/>
              <a:t>luas</a:t>
            </a:r>
            <a:r>
              <a:rPr lang="en-US" sz="1700" dirty="0" smtClean="0"/>
              <a:t> = phi *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 *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cout</a:t>
            </a:r>
            <a:r>
              <a:rPr lang="en-US" sz="1700" dirty="0" smtClean="0"/>
              <a:t> </a:t>
            </a:r>
            <a:r>
              <a:rPr lang="id-ID" sz="1700" smtClean="0"/>
              <a:t>&lt;&lt;</a:t>
            </a:r>
            <a:r>
              <a:rPr lang="en-US" sz="1700" smtClean="0"/>
              <a:t> </a:t>
            </a:r>
            <a:r>
              <a:rPr lang="en-US" sz="1700" dirty="0" err="1"/>
              <a:t>l</a:t>
            </a:r>
            <a:r>
              <a:rPr lang="en-US" sz="1700" dirty="0" err="1" smtClean="0"/>
              <a:t>uas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 smtClean="0"/>
              <a:t>    return;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609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Pengertian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algoritma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langkah-langkah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penyelesaian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tersusun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i="1" u="sng" dirty="0" err="1" smtClean="0">
                <a:solidFill>
                  <a:schemeClr val="tx1"/>
                </a:solidFill>
              </a:rPr>
              <a:t>sistematis</a:t>
            </a:r>
            <a:r>
              <a:rPr lang="en-US" sz="2200" b="1" i="1" u="sng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i="1" u="sng" dirty="0" err="1" smtClean="0">
                <a:solidFill>
                  <a:schemeClr val="tx1"/>
                </a:solidFill>
              </a:rPr>
              <a:t>logis</a:t>
            </a:r>
            <a:r>
              <a:rPr lang="en-US" sz="2200" b="1" i="1" u="sng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Sistematis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tersusun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sesuai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urutannya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Logis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diketahui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nilai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kebenarannya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Nilai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kebenaran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logis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</a:t>
            </a:r>
            <a:r>
              <a:rPr lang="en-US" sz="2200" dirty="0" smtClean="0">
                <a:solidFill>
                  <a:schemeClr val="tx1"/>
                </a:solidFill>
              </a:rPr>
              <a:t> 2 </a:t>
            </a:r>
            <a:r>
              <a:rPr lang="en-US" sz="2200" dirty="0" err="1" smtClean="0">
                <a:solidFill>
                  <a:schemeClr val="tx1"/>
                </a:solidFill>
              </a:rPr>
              <a:t>kemungkinan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yaitu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False</a:t>
            </a:r>
            <a:endParaRPr lang="en-US" sz="2200" b="1" dirty="0">
              <a:solidFill>
                <a:schemeClr val="tx1"/>
              </a:solidFill>
            </a:endParaRPr>
          </a:p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Pengertian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Pemrograman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proses</a:t>
            </a:r>
            <a:r>
              <a:rPr lang="en-US" sz="2200" dirty="0" smtClean="0">
                <a:solidFill>
                  <a:schemeClr val="tx1"/>
                </a:solidFill>
              </a:rPr>
              <a:t>/</a:t>
            </a:r>
            <a:r>
              <a:rPr lang="en-US" sz="2200" dirty="0" err="1" smtClean="0">
                <a:solidFill>
                  <a:schemeClr val="tx1"/>
                </a:solidFill>
              </a:rPr>
              <a:t>kegiatan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menyusun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oleh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programmer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smtClean="0">
                <a:solidFill>
                  <a:schemeClr val="tx1"/>
                </a:solidFill>
              </a:rPr>
              <a:t>Programmer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seseorang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bekerja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membuat</a:t>
            </a:r>
            <a:r>
              <a:rPr lang="en-US" sz="2200" dirty="0" smtClean="0">
                <a:solidFill>
                  <a:schemeClr val="tx1"/>
                </a:solidFill>
              </a:rPr>
              <a:t> 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(software)</a:t>
            </a:r>
            <a:endParaRPr lang="en-US" sz="2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Tujuan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Pembuatan</a:t>
            </a:r>
            <a:r>
              <a:rPr lang="en-US" sz="2800" b="1" dirty="0" smtClean="0">
                <a:solidFill>
                  <a:schemeClr val="tx1"/>
                </a:solidFill>
              </a:rPr>
              <a:t> Program </a:t>
            </a:r>
            <a:r>
              <a:rPr lang="en-US" sz="2800" b="1" dirty="0" err="1" smtClean="0">
                <a:solidFill>
                  <a:schemeClr val="tx1"/>
                </a:solidFill>
              </a:rPr>
              <a:t>Komputer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smtClean="0">
                <a:solidFill>
                  <a:schemeClr val="tx1"/>
                </a:solidFill>
              </a:rPr>
              <a:t>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(software)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dimaksudkan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membantu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sesorang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menyelesaikan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permasalahan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komplit</a:t>
            </a:r>
            <a:r>
              <a:rPr lang="en-US" sz="2200" dirty="0" smtClean="0">
                <a:solidFill>
                  <a:schemeClr val="tx1"/>
                </a:solidFill>
              </a:rPr>
              <a:t>/</a:t>
            </a:r>
            <a:r>
              <a:rPr lang="en-US" sz="2200" dirty="0" err="1" smtClean="0">
                <a:solidFill>
                  <a:schemeClr val="tx1"/>
                </a:solidFill>
              </a:rPr>
              <a:t>rumit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</a:p>
          <a:p>
            <a:pPr marL="465138" indent="-465138" algn="just"/>
            <a:endParaRPr lang="en-US" sz="2800" b="1" dirty="0" smtClean="0">
              <a:solidFill>
                <a:schemeClr val="tx1"/>
              </a:solidFill>
            </a:endParaRPr>
          </a:p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Langkah-langkah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Pemrograman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Input/Output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rgbClr val="FF0000"/>
                </a:solidFill>
              </a:rPr>
              <a:t>Menyusun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Algoritma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Menulis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Menguji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5334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Ciri-ciri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mempunyai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awal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akhir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Setiap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harus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didefenisikan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sehingga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tidak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ganda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masukan</a:t>
            </a:r>
            <a:r>
              <a:rPr lang="en-US" sz="2200" dirty="0" smtClean="0">
                <a:solidFill>
                  <a:schemeClr val="tx1"/>
                </a:solidFill>
              </a:rPr>
              <a:t> (input);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keluaran</a:t>
            </a:r>
            <a:r>
              <a:rPr lang="en-US" sz="2200" dirty="0" smtClean="0">
                <a:solidFill>
                  <a:schemeClr val="tx1"/>
                </a:solidFill>
              </a:rPr>
              <a:t> (output);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harus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efektif</a:t>
            </a:r>
            <a:r>
              <a:rPr lang="en-US" sz="2200" dirty="0" smtClean="0">
                <a:solidFill>
                  <a:schemeClr val="tx1"/>
                </a:solidFill>
              </a:rPr>
              <a:t>; 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8596" y="3643314"/>
            <a:ext cx="8429684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614488" marR="0" lvl="0" indent="-16144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err="1" smtClean="0"/>
              <a:t>Latihan</a:t>
            </a:r>
            <a:r>
              <a:rPr lang="en-US" sz="2000" b="1" dirty="0" smtClean="0"/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Bagaimana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cara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menukarkan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</a:t>
            </a:r>
            <a:r>
              <a:rPr lang="en-US" sz="2000" b="1" dirty="0" err="1" smtClean="0"/>
              <a:t>las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B </a:t>
            </a:r>
            <a:r>
              <a:rPr lang="en-US" sz="2000" b="1" dirty="0" err="1" smtClean="0"/>
              <a:t>Berikut</a:t>
            </a:r>
            <a:r>
              <a:rPr lang="en-US" sz="2000" b="1" dirty="0" smtClean="0"/>
              <a:t>:</a:t>
            </a:r>
          </a:p>
          <a:p>
            <a:pPr marL="1698625" marR="0" lvl="0" indent="-16986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7664" y="4241854"/>
            <a:ext cx="2930624" cy="1345799"/>
            <a:chOff x="1907704" y="5083597"/>
            <a:chExt cx="2930624" cy="1345799"/>
          </a:xfrm>
        </p:grpSpPr>
        <p:sp>
          <p:nvSpPr>
            <p:cNvPr id="2" name="Flowchart: Magnetic Disk 1"/>
            <p:cNvSpPr/>
            <p:nvPr/>
          </p:nvSpPr>
          <p:spPr>
            <a:xfrm>
              <a:off x="1907704" y="5157192"/>
              <a:ext cx="914400" cy="1272204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Kopi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907704" y="5083597"/>
              <a:ext cx="914400" cy="50405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923928" y="5157192"/>
              <a:ext cx="914400" cy="127220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Teh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923928" y="5083597"/>
              <a:ext cx="914400" cy="50405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511175" y="13716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635000" y="14938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3825" y="104775"/>
            <a:ext cx="58197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hangingPunct="0">
              <a:lnSpc>
                <a:spcPct val="95000"/>
              </a:lnSpc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FFFF"/>
                </a:solidFill>
              </a:rPr>
              <a:t>MATERI-2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title"/>
          </p:nvPr>
        </p:nvSpPr>
        <p:spPr>
          <a:xfrm>
            <a:off x="1508412" y="990600"/>
            <a:ext cx="6873588" cy="430887"/>
          </a:xfrm>
          <a:ln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buClr>
                <a:srgbClr val="E4005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err="1" smtClean="0">
                <a:solidFill>
                  <a:srgbClr val="E4005C"/>
                </a:solidFill>
              </a:rPr>
              <a:t>Contoh</a:t>
            </a:r>
            <a:r>
              <a:rPr lang="en-US" sz="2800" b="1" dirty="0" smtClean="0">
                <a:solidFill>
                  <a:srgbClr val="E4005C"/>
                </a:solidFill>
              </a:rPr>
              <a:t> </a:t>
            </a:r>
            <a:r>
              <a:rPr lang="en-US" sz="2800" b="1" dirty="0" err="1" smtClean="0">
                <a:solidFill>
                  <a:srgbClr val="E4005C"/>
                </a:solidFill>
              </a:rPr>
              <a:t>Kasus</a:t>
            </a:r>
            <a:endParaRPr lang="en-GB" sz="2800" b="1" dirty="0">
              <a:solidFill>
                <a:srgbClr val="E4005C"/>
              </a:solidFill>
            </a:endParaRPr>
          </a:p>
        </p:txBody>
      </p:sp>
      <p:sp>
        <p:nvSpPr>
          <p:cNvPr id="63499" name="laptop"/>
          <p:cNvSpPr>
            <a:spLocks noEditPoints="1" noChangeArrowheads="1"/>
          </p:cNvSpPr>
          <p:nvPr/>
        </p:nvSpPr>
        <p:spPr bwMode="auto">
          <a:xfrm>
            <a:off x="289212" y="685798"/>
            <a:ext cx="1219200" cy="7524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310983" y="195122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030513" y="1905000"/>
            <a:ext cx="7391400" cy="557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Seorang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pulang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dari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kebun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membawa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hasil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bumi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berupa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Anjing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Anak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Kambing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satu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karung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sayuran</a:t>
            </a:r>
            <a:r>
              <a:rPr lang="en-GB" sz="2400" b="1" dirty="0" smtClean="0">
                <a:solidFill>
                  <a:srgbClr val="000066"/>
                </a:solidFill>
              </a:rPr>
              <a:t>. 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tersebut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ingin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menyeberangi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suatu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sungai</a:t>
            </a:r>
            <a:r>
              <a:rPr lang="en-GB" sz="2400" b="1" dirty="0" smtClean="0">
                <a:solidFill>
                  <a:srgbClr val="000066"/>
                </a:solidFill>
              </a:rPr>
              <a:t> yang </a:t>
            </a:r>
            <a:r>
              <a:rPr lang="en-GB" sz="2400" b="1" dirty="0" err="1" smtClean="0">
                <a:solidFill>
                  <a:srgbClr val="000066"/>
                </a:solidFill>
              </a:rPr>
              <a:t>dipenuhi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ikan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Piranha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menggunakan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perahu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kecil</a:t>
            </a:r>
            <a:r>
              <a:rPr lang="en-GB" sz="2400" b="1" dirty="0" smtClean="0">
                <a:solidFill>
                  <a:srgbClr val="000066"/>
                </a:solidFill>
              </a:rPr>
              <a:t> yang </a:t>
            </a:r>
            <a:r>
              <a:rPr lang="en-GB" sz="2400" b="1" dirty="0" err="1" smtClean="0">
                <a:solidFill>
                  <a:srgbClr val="000066"/>
                </a:solidFill>
              </a:rPr>
              <a:t>hanya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bisa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memuat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anjing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atau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kambing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atau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1 </a:t>
            </a:r>
            <a:r>
              <a:rPr lang="en-GB" sz="2400" b="1" dirty="0" err="1" smtClean="0">
                <a:solidFill>
                  <a:srgbClr val="000066"/>
                </a:solidFill>
              </a:rPr>
              <a:t>karung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sayuran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endParaRPr lang="en-GB" sz="2400" b="1" dirty="0">
              <a:solidFill>
                <a:srgbClr val="000066"/>
              </a:solidFill>
            </a:endParaRP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Bagaimana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tersebut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menyeberangkan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hasil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buminya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seberang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sungai</a:t>
            </a:r>
            <a:r>
              <a:rPr lang="en-GB" sz="2400" b="1" dirty="0" smtClean="0">
                <a:solidFill>
                  <a:srgbClr val="000066"/>
                </a:solidFill>
              </a:rPr>
              <a:t>? </a:t>
            </a:r>
            <a:r>
              <a:rPr lang="en-GB" sz="2400" b="1" dirty="0" smtClean="0">
                <a:solidFill>
                  <a:srgbClr val="FF0000"/>
                </a:solidFill>
              </a:rPr>
              <a:t>[</a:t>
            </a:r>
            <a:r>
              <a:rPr lang="en-GB" sz="2400" b="1" dirty="0" err="1" smtClean="0">
                <a:solidFill>
                  <a:srgbClr val="FF0000"/>
                </a:solidFill>
              </a:rPr>
              <a:t>Ingat</a:t>
            </a:r>
            <a:r>
              <a:rPr lang="en-GB" sz="2400" b="1" dirty="0" smtClean="0">
                <a:solidFill>
                  <a:srgbClr val="FF0000"/>
                </a:solidFill>
              </a:rPr>
              <a:t>: </a:t>
            </a:r>
            <a:r>
              <a:rPr lang="en-GB" sz="2400" b="1" dirty="0" err="1" smtClean="0">
                <a:solidFill>
                  <a:srgbClr val="FF0000"/>
                </a:solidFill>
              </a:rPr>
              <a:t>Anjing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bisa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menerkam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anak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kambing</a:t>
            </a:r>
            <a:r>
              <a:rPr lang="en-GB" sz="2400" b="1" dirty="0" smtClean="0">
                <a:solidFill>
                  <a:srgbClr val="FF0000"/>
                </a:solidFill>
              </a:rPr>
              <a:t>, </a:t>
            </a:r>
            <a:r>
              <a:rPr lang="en-GB" sz="2400" b="1" dirty="0" err="1" smtClean="0">
                <a:solidFill>
                  <a:srgbClr val="FF0000"/>
                </a:solidFill>
              </a:rPr>
              <a:t>Anak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kambing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makan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sayuran</a:t>
            </a:r>
            <a:r>
              <a:rPr lang="en-GB" sz="2400" b="1" dirty="0" smtClean="0">
                <a:solidFill>
                  <a:srgbClr val="FF0000"/>
                </a:solidFill>
              </a:rPr>
              <a:t>]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smtClean="0">
                <a:solidFill>
                  <a:srgbClr val="FFFFFF"/>
                </a:solidFill>
              </a:rPr>
              <a:t>Next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endParaRPr lang="en-GB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957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511175" y="13716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635000" y="14938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3825" y="104775"/>
            <a:ext cx="58197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hangingPunct="0">
              <a:lnSpc>
                <a:spcPct val="95000"/>
              </a:lnSpc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FFFF"/>
                </a:solidFill>
              </a:rPr>
              <a:t>MATERI-2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title"/>
          </p:nvPr>
        </p:nvSpPr>
        <p:spPr>
          <a:xfrm>
            <a:off x="1508412" y="990600"/>
            <a:ext cx="6873588" cy="430887"/>
          </a:xfrm>
          <a:ln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buClr>
                <a:srgbClr val="E4005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err="1" smtClean="0">
                <a:solidFill>
                  <a:srgbClr val="E4005C"/>
                </a:solidFill>
              </a:rPr>
              <a:t>Contoh</a:t>
            </a:r>
            <a:r>
              <a:rPr lang="en-US" sz="2800" b="1" dirty="0" smtClean="0">
                <a:solidFill>
                  <a:srgbClr val="E4005C"/>
                </a:solidFill>
              </a:rPr>
              <a:t> </a:t>
            </a:r>
            <a:r>
              <a:rPr lang="en-US" sz="2800" b="1" dirty="0" err="1" smtClean="0">
                <a:solidFill>
                  <a:srgbClr val="E4005C"/>
                </a:solidFill>
              </a:rPr>
              <a:t>Kasus</a:t>
            </a:r>
            <a:endParaRPr lang="en-GB" sz="2800" b="1" dirty="0">
              <a:solidFill>
                <a:srgbClr val="E4005C"/>
              </a:solidFill>
            </a:endParaRPr>
          </a:p>
        </p:txBody>
      </p:sp>
      <p:sp>
        <p:nvSpPr>
          <p:cNvPr id="63499" name="laptop"/>
          <p:cNvSpPr>
            <a:spLocks noEditPoints="1" noChangeArrowheads="1"/>
          </p:cNvSpPr>
          <p:nvPr/>
        </p:nvSpPr>
        <p:spPr bwMode="auto">
          <a:xfrm>
            <a:off x="289212" y="685798"/>
            <a:ext cx="1219200" cy="7524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310983" y="195122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9820"/>
            <a:ext cx="7315200" cy="43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142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76962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Struktur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066800"/>
            <a:ext cx="7848600" cy="3124201"/>
            <a:chOff x="533400" y="1066800"/>
            <a:chExt cx="7848600" cy="3124201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Judul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(header)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serta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informasi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ditulis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33400" y="1984003"/>
              <a:ext cx="7848600" cy="129259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Deklarasi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tetapan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tipe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data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digunakan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dalam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33400" y="3276601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Deskripsi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rincian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langkah-langkah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penyelesaian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masalah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TIPE DATA BAHASA PEMROGRAMAN</a:t>
            </a:r>
          </a:p>
        </p:txBody>
      </p:sp>
      <p:sp>
        <p:nvSpPr>
          <p:cNvPr id="5123" name="Subtitle 3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6400800" cy="32766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POKOK BAHASAN:</a:t>
            </a: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Bentukan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Operator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Ekspresi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4478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Times New Roman" pitchFamily="18" charset="0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TIPE DATA DASAR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Tipe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Numerik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berupa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bulat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US" sz="2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integer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titik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decimal/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pecahan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>
              <a:buFont typeface="Times New Roman" pitchFamily="18" charset="0"/>
              <a:buAutoNum type="alphaUcPeriod"/>
            </a:pPr>
            <a:endParaRPr lang="en-US" sz="20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/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/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pPr marL="514350" indent="-514350" algn="just" eaLnBrk="1" hangingPunct="1">
              <a:buFont typeface="Times New Roman" pitchFamily="18" charset="0"/>
              <a:buAutoNum type="arabicPeriod" startAt="6"/>
            </a:pPr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4572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0" lvl="2" indent="-514350" algn="just" eaLnBrk="0" hangingPunct="0">
              <a:spcBef>
                <a:spcPct val="20000"/>
              </a:spcBef>
              <a:buFont typeface="+mj-lt"/>
              <a:buAutoNum type="alphaLcPeriod" startAt="2"/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real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decimal/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pecahan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endParaRPr lang="en-US" sz="20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lphaUcPeriod"/>
              <a:defRPr/>
            </a:pPr>
            <a:endParaRPr lang="en-US" sz="2000" b="1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2000" kern="0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52578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Tipe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Jangkauan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Nilai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Real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-3.4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-38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s.d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3.4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24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-107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-308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s.d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107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308</a:t>
                      </a:r>
                      <a:endParaRPr lang="en-US" sz="24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38400" y="2362200"/>
          <a:ext cx="5181600" cy="213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886200"/>
              </a:tblGrid>
              <a:tr h="340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Tipe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Jangkauan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255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Shortint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-128 s.d. +127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-32768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+32767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s.d. 65535</a:t>
                      </a:r>
                    </a:p>
                  </a:txBody>
                  <a:tcPr marL="9525" marR="9525" marT="9525" marB="0" anchor="b"/>
                </a:tc>
              </a:tr>
              <a:tr h="5129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Longint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-2147483648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+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2147483647</a:t>
                      </a:r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878</Words>
  <Application>Microsoft Office PowerPoint</Application>
  <PresentationFormat>On-screen Show (4:3)</PresentationFormat>
  <Paragraphs>176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MATERI I KONSEP DASAR ALGORITMA</vt:lpstr>
      <vt:lpstr>Pengertian algoritma</vt:lpstr>
      <vt:lpstr>Slide 3</vt:lpstr>
      <vt:lpstr>Slide 4</vt:lpstr>
      <vt:lpstr>Contoh Kasus</vt:lpstr>
      <vt:lpstr>Contoh Kasus</vt:lpstr>
      <vt:lpstr>Slide 7</vt:lpstr>
      <vt:lpstr>TIPE DATA BAHASA PEMROGRAMAN</vt:lpstr>
      <vt:lpstr>TIPE DATA BAHASA PEMROGRAMAN</vt:lpstr>
      <vt:lpstr>TIPE DATA BAHASA PEMROGRAMAN</vt:lpstr>
      <vt:lpstr>VARIABEL</vt:lpstr>
      <vt:lpstr>PEMBERIAN NILAI</vt:lpstr>
      <vt:lpstr>MENAMPILKAN NILAI</vt:lpstr>
      <vt:lpstr>Contoh</vt:lpstr>
      <vt:lpstr>TERIMA KASIH</vt:lpstr>
    </vt:vector>
  </TitlesOfParts>
  <Company>STMIK 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ALGORITMA</dc:title>
  <dc:creator>admin</dc:creator>
  <cp:lastModifiedBy>user</cp:lastModifiedBy>
  <cp:revision>81</cp:revision>
  <dcterms:created xsi:type="dcterms:W3CDTF">2011-10-09T16:26:49Z</dcterms:created>
  <dcterms:modified xsi:type="dcterms:W3CDTF">2022-09-21T00:38:53Z</dcterms:modified>
</cp:coreProperties>
</file>