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61" r:id="rId3"/>
    <p:sldId id="277" r:id="rId4"/>
    <p:sldId id="278" r:id="rId5"/>
    <p:sldId id="267" r:id="rId6"/>
    <p:sldId id="268" r:id="rId7"/>
    <p:sldId id="269" r:id="rId8"/>
    <p:sldId id="270" r:id="rId9"/>
    <p:sldId id="271" r:id="rId10"/>
    <p:sldId id="272" r:id="rId11"/>
    <p:sldId id="275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C6767-CD92-47E4-90BD-0DCD072E7872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47085-C243-4EA3-B952-77832BD8F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984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D5B60-7654-47EC-BD00-97AE9431859A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928670"/>
            <a:ext cx="8229600" cy="1143000"/>
          </a:xfrm>
        </p:spPr>
        <p:txBody>
          <a:bodyPr/>
          <a:lstStyle/>
          <a:p>
            <a:r>
              <a:rPr lang="en-US" b="1" dirty="0" smtClean="0"/>
              <a:t>MATERI-2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2571744"/>
            <a:ext cx="8229600" cy="23622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PSEUDO-CODE</a:t>
            </a:r>
          </a:p>
          <a:p>
            <a:pPr algn="just"/>
            <a:r>
              <a:rPr lang="en-US" b="1" dirty="0" smtClean="0"/>
              <a:t>TIPE DATA</a:t>
            </a:r>
          </a:p>
          <a:p>
            <a:pPr algn="just"/>
            <a:r>
              <a:rPr lang="en-US" b="1" dirty="0" smtClean="0"/>
              <a:t>VARIABEL</a:t>
            </a:r>
          </a:p>
          <a:p>
            <a:pPr algn="just"/>
            <a:r>
              <a:rPr lang="en-US" b="1" dirty="0" smtClean="0"/>
              <a:t>OPERATOR</a:t>
            </a:r>
          </a:p>
          <a:p>
            <a:pPr algn="ctr"/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228600" y="152400"/>
            <a:ext cx="76200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1: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diberikan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sebuah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lingkaran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jari-jari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berikut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879912" y="630766"/>
            <a:ext cx="6781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200150" marR="0" lvl="0" indent="-12001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200150" algn="l"/>
              </a:tabLst>
              <a:defRPr/>
            </a:pP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Petunjuk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	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Susunlah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Algoritma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menghitung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luas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lingkaran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sebelah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</a:t>
            </a:r>
          </a:p>
          <a:p>
            <a:pPr marL="1200150" lvl="0" indent="-1200150" algn="just">
              <a:spcBef>
                <a:spcPct val="20000"/>
              </a:spcBef>
              <a:tabLst>
                <a:tab pos="1200150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PHI= Phi </a:t>
            </a:r>
            <a:r>
              <a:rPr lang="en-US" sz="2000" dirty="0" err="1" smtClean="0">
                <a:solidFill>
                  <a:schemeClr val="tx1"/>
                </a:solidFill>
              </a:rPr>
              <a:t>adalah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panjang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keliling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dari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sebuah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lingkaran</a:t>
            </a:r>
            <a:r>
              <a:rPr lang="en-US" sz="2000" dirty="0" smtClean="0">
                <a:solidFill>
                  <a:schemeClr val="tx1"/>
                </a:solidFill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</a:rPr>
              <a:t>diameternya</a:t>
            </a:r>
            <a:r>
              <a:rPr lang="en-US" sz="2000" dirty="0" smtClean="0">
                <a:solidFill>
                  <a:schemeClr val="tx1"/>
                </a:solidFill>
              </a:rPr>
              <a:t> 1 </a:t>
            </a:r>
            <a:r>
              <a:rPr lang="en-US" sz="2000" dirty="0" err="1" smtClean="0">
                <a:solidFill>
                  <a:schemeClr val="tx1"/>
                </a:solidFill>
              </a:rPr>
              <a:t>satuan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8600" y="609600"/>
            <a:ext cx="1295400" cy="1219200"/>
            <a:chOff x="1371600" y="1447800"/>
            <a:chExt cx="1447800" cy="1371600"/>
          </a:xfrm>
        </p:grpSpPr>
        <p:sp>
          <p:nvSpPr>
            <p:cNvPr id="14" name="Oval 13"/>
            <p:cNvSpPr/>
            <p:nvPr/>
          </p:nvSpPr>
          <p:spPr>
            <a:xfrm>
              <a:off x="1371600" y="1447800"/>
              <a:ext cx="1447800" cy="1371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endCxn id="14" idx="6"/>
            </p:cNvCxnSpPr>
            <p:nvPr/>
          </p:nvCxnSpPr>
          <p:spPr>
            <a:xfrm>
              <a:off x="2057400" y="2133600"/>
              <a:ext cx="762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2057400" y="1752600"/>
              <a:ext cx="609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</a:bodyPr>
            <a:lstStyle/>
            <a:p>
              <a:pPr marL="465138" marR="0" lvl="0" indent="-465138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r=5</a:t>
              </a:r>
              <a:endPara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28600" y="1981200"/>
            <a:ext cx="4191000" cy="4495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465138" lvl="0" indent="-465138" algn="just">
              <a:spcBef>
                <a:spcPct val="20000"/>
              </a:spcBef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ALGORITMA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Luas_Lingkaran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65138" lvl="0" indent="-465138" algn="just">
              <a:spcBef>
                <a:spcPct val="20000"/>
              </a:spcBef>
            </a:pPr>
            <a:r>
              <a:rPr kumimoji="0" lang="en-US" sz="2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DEKLARASI: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CONST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PHI←3.14;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	</a:t>
            </a:r>
            <a:r>
              <a:rPr lang="en-US" sz="2200" dirty="0" err="1" smtClean="0">
                <a:solidFill>
                  <a:schemeClr val="tx1"/>
                </a:solidFill>
              </a:rPr>
              <a:t>Luas</a:t>
            </a:r>
            <a:r>
              <a:rPr lang="en-US" sz="2200" dirty="0" smtClean="0">
                <a:solidFill>
                  <a:schemeClr val="tx1"/>
                </a:solidFill>
              </a:rPr>
              <a:t>, r : Real;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2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DESKRIPSI: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  <a:r>
              <a:rPr lang="en-US" sz="2200" dirty="0" smtClean="0">
                <a:solidFill>
                  <a:schemeClr val="tx1"/>
                </a:solidFill>
              </a:rPr>
              <a:t>r=5;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	</a:t>
            </a:r>
            <a:r>
              <a:rPr lang="en-US" sz="2200" dirty="0" err="1" smtClean="0">
                <a:solidFill>
                  <a:schemeClr val="tx1"/>
                </a:solidFill>
              </a:rPr>
              <a:t>Luas</a:t>
            </a:r>
            <a:r>
              <a:rPr lang="en-US" sz="2200" dirty="0" smtClean="0">
                <a:solidFill>
                  <a:schemeClr val="tx1"/>
                </a:solidFill>
              </a:rPr>
              <a:t> ←PHI*r*r;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Write(‘</a:t>
            </a:r>
            <a:r>
              <a:rPr kumimoji="0" lang="en-US" sz="2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Luas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Lingkaran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=‘,</a:t>
            </a:r>
            <a:r>
              <a:rPr kumimoji="0" lang="en-US" sz="2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Luas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);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525488" y="1981200"/>
            <a:ext cx="4694712" cy="4495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465138" lvl="0" indent="-465138" algn="just">
              <a:spcBef>
                <a:spcPct val="20000"/>
              </a:spcBef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ALGORITMA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Luas_Lingkaran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65138" lvl="0" indent="-465138" algn="just">
              <a:spcBef>
                <a:spcPct val="20000"/>
              </a:spcBef>
            </a:pPr>
            <a:r>
              <a:rPr kumimoji="0" lang="en-US" sz="2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DEKLARASI: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CONST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PHI←3.14;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	</a:t>
            </a:r>
            <a:r>
              <a:rPr lang="en-US" sz="2200" dirty="0" err="1" smtClean="0">
                <a:solidFill>
                  <a:schemeClr val="tx1"/>
                </a:solidFill>
              </a:rPr>
              <a:t>Luas</a:t>
            </a:r>
            <a:r>
              <a:rPr lang="en-US" sz="2200" dirty="0" smtClean="0">
                <a:solidFill>
                  <a:schemeClr val="tx1"/>
                </a:solidFill>
              </a:rPr>
              <a:t>, r : Real;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2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DESKRIPSI: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Write(‘INPUT NILAI JARI-JARI:’);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	Read(r);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	</a:t>
            </a:r>
            <a:r>
              <a:rPr lang="en-US" sz="2200" dirty="0" err="1" smtClean="0">
                <a:solidFill>
                  <a:schemeClr val="tx1"/>
                </a:solidFill>
              </a:rPr>
              <a:t>Luas</a:t>
            </a:r>
            <a:r>
              <a:rPr lang="en-US" sz="2200" dirty="0" smtClean="0">
                <a:solidFill>
                  <a:schemeClr val="tx1"/>
                </a:solidFill>
              </a:rPr>
              <a:t> ←PHI*r*r;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Write(‘</a:t>
            </a:r>
            <a:r>
              <a:rPr kumimoji="0" lang="en-US" sz="2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Luas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Lingkaran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=‘,</a:t>
            </a:r>
            <a:r>
              <a:rPr kumimoji="0" lang="en-US" sz="2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Luas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2143500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228600" y="152400"/>
            <a:ext cx="76200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Tugas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diberikan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sebuah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persegi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panjang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panjang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lebar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berikut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28596" y="3857628"/>
            <a:ext cx="8501122" cy="1785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200150" marR="0" lvl="0" indent="-12001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200150" algn="l"/>
              </a:tabLst>
              <a:defRPr/>
            </a:pP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Petunjuk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	</a:t>
            </a:r>
          </a:p>
          <a:p>
            <a:pPr marL="360363" marR="0" lvl="0" indent="-360363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360363" algn="l"/>
              </a:tabLst>
              <a:defRPr/>
            </a:pP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Susunlah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Algoritma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menghitung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luas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keliling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persegi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panjang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atas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</a:t>
            </a:r>
          </a:p>
          <a:p>
            <a:pPr marL="360363" marR="0" lvl="0" indent="-360363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360363" algn="l"/>
              </a:tabLst>
              <a:defRPr/>
            </a:pPr>
            <a:r>
              <a:rPr lang="en-US" sz="2000" dirty="0" err="1" smtClean="0">
                <a:solidFill>
                  <a:schemeClr val="tx1"/>
                </a:solidFill>
              </a:rPr>
              <a:t>Tugas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ditulis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tangan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kertas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hvs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dikumpul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hari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senin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tanggal</a:t>
            </a:r>
            <a:r>
              <a:rPr lang="en-US" sz="2000" dirty="0" smtClean="0">
                <a:solidFill>
                  <a:schemeClr val="tx1"/>
                </a:solidFill>
              </a:rPr>
              <a:t> 01-10-2018  Jam 15.40 </a:t>
            </a:r>
            <a:endParaRPr kumimoji="0" lang="en-US" sz="20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0" indent="-12001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200150" algn="l"/>
              </a:tabLst>
              <a:defRPr/>
            </a:pPr>
            <a:endParaRPr lang="en-US" sz="2000" baseline="0" dirty="0" smtClean="0">
              <a:solidFill>
                <a:schemeClr val="tx1"/>
              </a:solidFill>
            </a:endParaRPr>
          </a:p>
          <a:p>
            <a:pPr marL="1200150" marR="0" lvl="0" indent="-12001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200150" algn="l"/>
              </a:tabLst>
              <a:defRPr/>
            </a:pP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28794" y="1428736"/>
            <a:ext cx="4500594" cy="2000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3571868" y="1000108"/>
            <a:ext cx="127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Panjang</a:t>
            </a:r>
            <a:r>
              <a:rPr lang="en-AU" dirty="0" smtClean="0"/>
              <a:t>=20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6500826" y="235743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Lebar</a:t>
            </a:r>
            <a:r>
              <a:rPr lang="en-AU" dirty="0" smtClean="0"/>
              <a:t> =7.5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2143500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143000"/>
          </a:xfrm>
        </p:spPr>
        <p:txBody>
          <a:bodyPr/>
          <a:lstStyle/>
          <a:p>
            <a:r>
              <a:rPr lang="en-US" dirty="0" smtClean="0"/>
              <a:t>TERIMA KASIH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"/>
            <a:ext cx="7696200" cy="533400"/>
          </a:xfrm>
        </p:spPr>
        <p:txBody>
          <a:bodyPr>
            <a:noAutofit/>
          </a:bodyPr>
          <a:lstStyle/>
          <a:p>
            <a:pPr marL="465138" indent="-465138" algn="just"/>
            <a:r>
              <a:rPr lang="en-US" sz="2800" b="1" dirty="0" smtClean="0">
                <a:solidFill>
                  <a:schemeClr val="tx1"/>
                </a:solidFill>
              </a:rPr>
              <a:t>PSEUDO-CODE: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3400" y="3352800"/>
            <a:ext cx="7848600" cy="3124201"/>
            <a:chOff x="533400" y="1066800"/>
            <a:chExt cx="7848600" cy="3124201"/>
          </a:xfrm>
        </p:grpSpPr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7848600" cy="9144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457200" marR="0" lvl="1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Judul</a:t>
              </a: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(header)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: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memuat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nama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algoritma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serta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informasi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tentang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algoritma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yang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ditulis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533400" y="1984003"/>
              <a:ext cx="7848600" cy="129259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457200" marR="0" lvl="1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Deklarasi</a:t>
              </a: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/</a:t>
              </a:r>
              <a:r>
                <a:rPr kumimoji="0" lang="en-US" sz="24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Defenisi</a:t>
              </a: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variabel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: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memuat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defenisi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tentang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nama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variabel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,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nama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tetapan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,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tipe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data yang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akan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digunakan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dalam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algoritma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>
              <a:off x="533400" y="3276601"/>
              <a:ext cx="7848600" cy="9144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457200" marR="0" lvl="1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Deskripsi</a:t>
              </a: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/</a:t>
              </a:r>
              <a:r>
                <a:rPr kumimoji="0" lang="en-US" sz="24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rincian</a:t>
              </a: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langkah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: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memuat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langkah-langkah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penyelesaian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masalah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" name="Subtitle 2"/>
          <p:cNvSpPr txBox="1">
            <a:spLocks/>
          </p:cNvSpPr>
          <p:nvPr/>
        </p:nvSpPr>
        <p:spPr>
          <a:xfrm>
            <a:off x="533400" y="2551299"/>
            <a:ext cx="76962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just"/>
            <a:r>
              <a:rPr lang="en-US" sz="2800" b="1" dirty="0" err="1" smtClean="0">
                <a:solidFill>
                  <a:schemeClr val="tx1"/>
                </a:solidFill>
              </a:rPr>
              <a:t>Struktur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Algoritma</a:t>
            </a:r>
            <a:r>
              <a:rPr lang="en-US" sz="2800" b="1" dirty="0" smtClean="0">
                <a:solidFill>
                  <a:schemeClr val="tx1"/>
                </a:solidFill>
              </a:rPr>
              <a:t> (Pseudo-Code):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33400" y="952500"/>
            <a:ext cx="7696200" cy="1595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just">
              <a:buFont typeface="Calibri" pitchFamily="34" charset="0"/>
              <a:buChar char="→"/>
            </a:pPr>
            <a:r>
              <a:rPr lang="en-US" sz="2200" b="1" dirty="0" smtClean="0">
                <a:solidFill>
                  <a:schemeClr val="tx1"/>
                </a:solidFill>
              </a:rPr>
              <a:t>Pseudo-code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adalah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salah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satu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alat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untuk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menuliskan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langkah-langkah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penyelesaian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masalah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dalam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pemrograman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  <a:endParaRPr lang="en-US" sz="2200" b="1" i="1" u="sng" dirty="0" smtClean="0">
              <a:solidFill>
                <a:schemeClr val="tx1"/>
              </a:solidFill>
            </a:endParaRP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b="1" dirty="0">
                <a:solidFill>
                  <a:schemeClr val="tx1"/>
                </a:solidFill>
              </a:rPr>
              <a:t>Pseudo-code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menggunakan</a:t>
            </a:r>
            <a:r>
              <a:rPr lang="en-US" sz="2200" dirty="0" smtClean="0">
                <a:solidFill>
                  <a:schemeClr val="tx1"/>
                </a:solidFill>
              </a:rPr>
              <a:t> Bahasa yang </a:t>
            </a:r>
            <a:r>
              <a:rPr lang="en-US" sz="2200" dirty="0" err="1" smtClean="0">
                <a:solidFill>
                  <a:schemeClr val="tx1"/>
                </a:solidFill>
              </a:rPr>
              <a:t>mirip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dengan</a:t>
            </a:r>
            <a:r>
              <a:rPr lang="en-US" sz="2200" dirty="0" smtClean="0">
                <a:solidFill>
                  <a:schemeClr val="tx1"/>
                </a:solidFill>
              </a:rPr>
              <a:t> Bahasa </a:t>
            </a:r>
            <a:r>
              <a:rPr lang="en-US" sz="2200" dirty="0" err="1" smtClean="0">
                <a:solidFill>
                  <a:schemeClr val="tx1"/>
                </a:solidFill>
              </a:rPr>
              <a:t>pemrograman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  <a:endParaRPr lang="en-US" sz="22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yang </a:t>
            </a:r>
            <a:r>
              <a:rPr lang="en-US" dirty="0" err="1" smtClean="0"/>
              <a:t>menyerupai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program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pseudo-code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EF2-372D-4364-BD26-36B27B2CCC8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051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N = input (‘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: ‘)</a:t>
            </a:r>
          </a:p>
          <a:p>
            <a:pPr marL="514350" indent="-514350">
              <a:buAutoNum type="arabicPeriod"/>
            </a:pPr>
            <a:r>
              <a:rPr lang="en-US" dirty="0" smtClean="0"/>
              <a:t>index=1</a:t>
            </a:r>
          </a:p>
          <a:p>
            <a:pPr marL="514350" indent="-514350">
              <a:buAutoNum type="arabicPeriod"/>
            </a:pPr>
            <a:r>
              <a:rPr lang="en-US" dirty="0" smtClean="0"/>
              <a:t>Max = </a:t>
            </a:r>
            <a:r>
              <a:rPr lang="en-US" dirty="0" err="1" smtClean="0"/>
              <a:t>angka</a:t>
            </a:r>
            <a:r>
              <a:rPr lang="en-US" dirty="0" smtClean="0"/>
              <a:t>(index)</a:t>
            </a:r>
          </a:p>
          <a:p>
            <a:pPr marL="514350" indent="-514350">
              <a:buAutoNum type="arabicPeriod"/>
            </a:pPr>
            <a:r>
              <a:rPr lang="en-US" dirty="0" smtClean="0"/>
              <a:t>While index &lt; N do: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If  </a:t>
            </a:r>
            <a:r>
              <a:rPr lang="en-US" dirty="0" err="1" smtClean="0"/>
              <a:t>angka</a:t>
            </a:r>
            <a:r>
              <a:rPr lang="en-US" dirty="0" smtClean="0"/>
              <a:t>(index) &gt; max then max = </a:t>
            </a:r>
            <a:r>
              <a:rPr lang="en-US" dirty="0" err="1" smtClean="0"/>
              <a:t>angka</a:t>
            </a:r>
            <a:r>
              <a:rPr lang="en-US" dirty="0" smtClean="0"/>
              <a:t>(index)</a:t>
            </a:r>
          </a:p>
          <a:p>
            <a:pPr marL="914400" lvl="1" indent="-514350">
              <a:buAutoNum type="arabicPeriod"/>
            </a:pPr>
            <a:r>
              <a:rPr lang="en-US" dirty="0"/>
              <a:t>i</a:t>
            </a:r>
            <a:r>
              <a:rPr lang="en-US" dirty="0" smtClean="0"/>
              <a:t>ndex = index + 1</a:t>
            </a:r>
          </a:p>
          <a:p>
            <a:pPr marL="514350" indent="-514350">
              <a:buAutoNum type="arabicPeriod"/>
            </a:pPr>
            <a:r>
              <a:rPr lang="en-US" dirty="0" smtClean="0"/>
              <a:t>Print (“</a:t>
            </a:r>
            <a:r>
              <a:rPr lang="en-US" dirty="0" err="1" smtClean="0"/>
              <a:t>terbesar</a:t>
            </a:r>
            <a:r>
              <a:rPr lang="en-US" dirty="0" smtClean="0"/>
              <a:t> = “, max)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EF2-372D-4364-BD26-36B27B2CCC8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081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sz="3200" b="1" dirty="0" smtClean="0"/>
              <a:t>TIPE DATA BAHASA PEMROGRAMAN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838200"/>
            <a:ext cx="8001000" cy="5181600"/>
          </a:xfrm>
        </p:spPr>
        <p:txBody>
          <a:bodyPr>
            <a:noAutofit/>
          </a:bodyPr>
          <a:lstStyle/>
          <a:p>
            <a:pPr marL="514350" indent="-514350" algn="just" eaLnBrk="1" hangingPunct="1">
              <a:buFont typeface="Times New Roman" pitchFamily="18" charset="0"/>
              <a:buAutoNum type="alphaUcPeriod"/>
            </a:pPr>
            <a:r>
              <a:rPr lang="en-US" sz="20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TIPE DATA DASAR</a:t>
            </a:r>
          </a:p>
          <a:p>
            <a:pPr marL="971550" lvl="1" indent="-514350" algn="just">
              <a:buFont typeface="Times New Roman" pitchFamily="18" charset="0"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Tipe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Data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Numerik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yaitu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data yang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berupa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angka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/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bilangan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:</a:t>
            </a:r>
          </a:p>
          <a:p>
            <a:pPr marL="1428750" lvl="2" indent="-514350" algn="just">
              <a:buFont typeface="+mj-lt"/>
              <a:buAutoNum type="alphaLcPeriod"/>
            </a:pP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Bilangan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bulat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(</a:t>
            </a:r>
            <a:r>
              <a:rPr lang="en-US" sz="2000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integer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yaitu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bilangan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tidak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memiliki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titik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decimal/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pecahan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1428750" lvl="2" indent="-514350" algn="just">
              <a:buFont typeface="+mj-lt"/>
              <a:buAutoNum type="alphaLcPeriod"/>
            </a:pP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Bilangan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real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bilangan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memiliki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titik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decimal/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pecahan</a:t>
            </a:r>
            <a:r>
              <a:rPr lang="en-US" sz="2000" kern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971550" lvl="1" indent="-514350" algn="just" eaLnBrk="0" hangingPunct="0">
              <a:buFont typeface="+mj-lt"/>
              <a:buAutoNum type="arabicPeriod" startAt="2"/>
              <a:defRPr/>
            </a:pP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Tipe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Data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karakter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data yang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nilainya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berupa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karakter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termasuk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angka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huruf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tanda-tanda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baca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dsb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971550" lvl="1" indent="-514350" algn="just">
              <a:buFont typeface="Wingdings" pitchFamily="2" charset="2"/>
              <a:buChar char="Ø"/>
              <a:defRPr/>
            </a:pP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Ciri-ciri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karakter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:</a:t>
            </a:r>
          </a:p>
          <a:p>
            <a:pPr marL="1428750" lvl="2" indent="-514350" algn="just">
              <a:buFont typeface="Wingdings" pitchFamily="2" charset="2"/>
              <a:buChar char="ü"/>
              <a:defRPr/>
            </a:pP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Dinyatakan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dengan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kata </a:t>
            </a:r>
            <a:r>
              <a:rPr lang="en-US" sz="1800" b="1" kern="0" dirty="0">
                <a:solidFill>
                  <a:schemeClr val="tx1"/>
                </a:solidFill>
                <a:latin typeface="Arial" charset="0"/>
              </a:rPr>
              <a:t>char</a:t>
            </a:r>
            <a:endParaRPr lang="en-US" sz="1800" kern="0" dirty="0">
              <a:solidFill>
                <a:schemeClr val="tx1"/>
              </a:solidFill>
              <a:latin typeface="Arial" charset="0"/>
            </a:endParaRPr>
          </a:p>
          <a:p>
            <a:pPr marL="1428750" lvl="2" indent="-514350" algn="just">
              <a:buFont typeface="Wingdings" pitchFamily="2" charset="2"/>
              <a:buChar char="ü"/>
              <a:defRPr/>
            </a:pP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Hanya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1 </a:t>
            </a: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huruf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/digit</a:t>
            </a:r>
          </a:p>
          <a:p>
            <a:pPr marL="1428750" lvl="2" indent="-514350" algn="just">
              <a:buFont typeface="Wingdings" pitchFamily="2" charset="2"/>
              <a:buChar char="ü"/>
              <a:defRPr/>
            </a:pP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Diapit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tanda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petik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tunggal</a:t>
            </a:r>
            <a:endParaRPr lang="en-US" sz="1800" kern="0" dirty="0">
              <a:solidFill>
                <a:schemeClr val="tx1"/>
              </a:solidFill>
              <a:latin typeface="Arial" charset="0"/>
            </a:endParaRPr>
          </a:p>
          <a:p>
            <a:pPr marL="1428750" lvl="2" indent="-514350" algn="just">
              <a:buFont typeface="Wingdings" pitchFamily="2" charset="2"/>
              <a:buChar char="ü"/>
              <a:defRPr/>
            </a:pP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Misalnya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‘A’, ‘2’, ‘a’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800" b="1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971550" lvl="1" indent="-514350" algn="just" eaLnBrk="0" hangingPunct="0">
              <a:buFont typeface="+mj-lt"/>
              <a:buAutoNum type="arabicPeriod" startAt="3"/>
              <a:defRPr/>
            </a:pP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Data </a:t>
            </a: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logika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adalah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data yang </a:t>
            </a: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memiliki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nilai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benar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(True) </a:t>
            </a: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atau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salah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(False). Data </a:t>
            </a: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ini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dinyatakan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dengan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800" b="1" i="1" kern="0" dirty="0" err="1">
                <a:solidFill>
                  <a:schemeClr val="tx1"/>
                </a:solidFill>
                <a:latin typeface="Arial" charset="0"/>
              </a:rPr>
              <a:t>boolean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.</a:t>
            </a:r>
            <a:endParaRPr lang="en-US" sz="2000" kern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60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sz="3200" b="1" dirty="0" smtClean="0"/>
              <a:t>TIPE DATA BAHASA PEMROGRAMAN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762000"/>
            <a:ext cx="8001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1550" lvl="1" indent="-514350" algn="just" eaLnBrk="0" hangingPunct="0">
              <a:spcBef>
                <a:spcPct val="20000"/>
              </a:spcBef>
              <a:buFont typeface="+mj-lt"/>
              <a:buAutoNum type="arabicPeriod" startAt="2"/>
              <a:defRPr/>
            </a:pPr>
            <a:endParaRPr lang="en-US" sz="1800" kern="0" dirty="0">
              <a:latin typeface="Arial" charset="0"/>
            </a:endParaRPr>
          </a:p>
          <a:p>
            <a:pPr marL="514350" indent="-514350" algn="just" eaLnBrk="0" hangingPunct="0">
              <a:spcBef>
                <a:spcPct val="20000"/>
              </a:spcBef>
              <a:buFont typeface="+mj-lt"/>
              <a:buAutoNum type="alphaUcPeriod" startAt="2"/>
              <a:defRPr/>
            </a:pPr>
            <a:r>
              <a:rPr lang="en-US" b="1" kern="0" dirty="0">
                <a:latin typeface="Arial" charset="0"/>
              </a:rPr>
              <a:t>TIPE DATA BENTUKAN</a:t>
            </a:r>
            <a:endParaRPr lang="en-US" sz="1800" b="1" kern="0" dirty="0">
              <a:latin typeface="Arial" charset="0"/>
            </a:endParaRPr>
          </a:p>
          <a:p>
            <a:pPr marL="971550" lvl="1" indent="-51435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800" kern="0" dirty="0" err="1">
                <a:latin typeface="Arial" charset="0"/>
              </a:rPr>
              <a:t>Tipe</a:t>
            </a:r>
            <a:r>
              <a:rPr lang="en-US" sz="1800" kern="0" dirty="0">
                <a:latin typeface="Arial" charset="0"/>
              </a:rPr>
              <a:t> data yang </a:t>
            </a:r>
            <a:r>
              <a:rPr lang="en-US" sz="1800" kern="0" dirty="0" err="1">
                <a:latin typeface="Arial" charset="0"/>
              </a:rPr>
              <a:t>dibentuk</a:t>
            </a:r>
            <a:r>
              <a:rPr lang="en-US" sz="1800" kern="0" dirty="0">
                <a:latin typeface="Arial" charset="0"/>
              </a:rPr>
              <a:t> </a:t>
            </a:r>
            <a:r>
              <a:rPr lang="en-US" sz="1800" kern="0" dirty="0" err="1">
                <a:latin typeface="Arial" charset="0"/>
              </a:rPr>
              <a:t>dari</a:t>
            </a:r>
            <a:r>
              <a:rPr lang="en-US" sz="1800" kern="0" dirty="0">
                <a:latin typeface="Arial" charset="0"/>
              </a:rPr>
              <a:t> </a:t>
            </a:r>
            <a:r>
              <a:rPr lang="en-US" sz="1800" kern="0" dirty="0" err="1">
                <a:latin typeface="Arial" charset="0"/>
              </a:rPr>
              <a:t>kombinasi</a:t>
            </a:r>
            <a:r>
              <a:rPr lang="en-US" sz="1800" kern="0" dirty="0">
                <a:latin typeface="Arial" charset="0"/>
              </a:rPr>
              <a:t> </a:t>
            </a:r>
            <a:r>
              <a:rPr lang="en-US" sz="1800" kern="0" dirty="0" err="1">
                <a:latin typeface="Arial" charset="0"/>
              </a:rPr>
              <a:t>tipe</a:t>
            </a:r>
            <a:r>
              <a:rPr lang="en-US" sz="1800" kern="0" dirty="0">
                <a:latin typeface="Arial" charset="0"/>
              </a:rPr>
              <a:t> data </a:t>
            </a:r>
            <a:r>
              <a:rPr lang="en-US" sz="1800" kern="0" dirty="0" err="1">
                <a:latin typeface="Arial" charset="0"/>
              </a:rPr>
              <a:t>dasar</a:t>
            </a:r>
            <a:r>
              <a:rPr lang="en-US" sz="1800" kern="0" dirty="0">
                <a:latin typeface="Arial" charset="0"/>
              </a:rPr>
              <a:t>, </a:t>
            </a:r>
            <a:r>
              <a:rPr lang="en-US" sz="1800" kern="0" dirty="0" err="1">
                <a:latin typeface="Arial" charset="0"/>
              </a:rPr>
              <a:t>antara</a:t>
            </a:r>
            <a:r>
              <a:rPr lang="en-US" sz="1800" kern="0" dirty="0">
                <a:latin typeface="Arial" charset="0"/>
              </a:rPr>
              <a:t> lain array, record, string</a:t>
            </a:r>
            <a:r>
              <a:rPr lang="en-US" sz="1800" b="1" kern="0" dirty="0" smtClean="0">
                <a:latin typeface="Arial" charset="0"/>
              </a:rPr>
              <a:t>.</a:t>
            </a:r>
          </a:p>
          <a:p>
            <a:pPr marL="971550" lvl="1" indent="-51435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800" b="1" kern="0" dirty="0" smtClean="0">
                <a:latin typeface="Arial" charset="0"/>
              </a:rPr>
              <a:t>String </a:t>
            </a:r>
            <a:r>
              <a:rPr lang="en-US" sz="1800" kern="0" dirty="0" err="1" smtClean="0">
                <a:latin typeface="Arial" charset="0"/>
              </a:rPr>
              <a:t>adalah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kumpulan</a:t>
            </a:r>
            <a:r>
              <a:rPr lang="en-US" sz="1800" kern="0" dirty="0" smtClean="0">
                <a:latin typeface="Arial" charset="0"/>
              </a:rPr>
              <a:t>/</a:t>
            </a:r>
            <a:r>
              <a:rPr lang="en-US" sz="1800" kern="0" dirty="0" err="1" smtClean="0">
                <a:latin typeface="Arial" charset="0"/>
              </a:rPr>
              <a:t>deretan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beberapa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karakter</a:t>
            </a:r>
            <a:endParaRPr lang="en-US" sz="1800" kern="0" dirty="0" smtClean="0">
              <a:latin typeface="Arial" charset="0"/>
            </a:endParaRPr>
          </a:p>
          <a:p>
            <a:pPr marL="971550" lvl="1" indent="-51435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800" kern="0" dirty="0" err="1" smtClean="0">
                <a:latin typeface="Arial" charset="0"/>
              </a:rPr>
              <a:t>Ciri-ciri</a:t>
            </a:r>
            <a:r>
              <a:rPr lang="en-US" sz="1800" kern="0" dirty="0" smtClean="0">
                <a:latin typeface="Arial" charset="0"/>
              </a:rPr>
              <a:t> String:</a:t>
            </a:r>
          </a:p>
          <a:p>
            <a:pPr marL="1428750" lvl="2" indent="-51435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800" kern="0" dirty="0" err="1" smtClean="0">
                <a:latin typeface="Arial" charset="0"/>
              </a:rPr>
              <a:t>Dinyatakan</a:t>
            </a:r>
            <a:r>
              <a:rPr lang="en-US" sz="1800" kern="0" dirty="0" smtClean="0">
                <a:latin typeface="Arial" charset="0"/>
              </a:rPr>
              <a:t>/</a:t>
            </a:r>
            <a:r>
              <a:rPr lang="en-US" sz="1800" kern="0" dirty="0" err="1" smtClean="0">
                <a:latin typeface="Arial" charset="0"/>
              </a:rPr>
              <a:t>dideklarasikan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dengan</a:t>
            </a:r>
            <a:r>
              <a:rPr lang="en-US" sz="1800" kern="0" dirty="0" smtClean="0">
                <a:latin typeface="Arial" charset="0"/>
              </a:rPr>
              <a:t> kata </a:t>
            </a:r>
            <a:r>
              <a:rPr lang="en-US" sz="1800" b="1" kern="0" dirty="0" smtClean="0">
                <a:latin typeface="Arial" charset="0"/>
              </a:rPr>
              <a:t>String</a:t>
            </a:r>
            <a:endParaRPr lang="en-US" sz="1800" kern="0" dirty="0" smtClean="0">
              <a:latin typeface="Arial" charset="0"/>
            </a:endParaRPr>
          </a:p>
          <a:p>
            <a:pPr marL="1428750" lvl="2" indent="-51435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800" kern="0" dirty="0" err="1" smtClean="0">
                <a:latin typeface="Arial" charset="0"/>
              </a:rPr>
              <a:t>Lebih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dari</a:t>
            </a:r>
            <a:r>
              <a:rPr lang="en-US" sz="1800" kern="0" dirty="0" smtClean="0">
                <a:latin typeface="Arial" charset="0"/>
              </a:rPr>
              <a:t> 1 </a:t>
            </a:r>
            <a:r>
              <a:rPr lang="en-US" sz="1800" kern="0" dirty="0" err="1" smtClean="0">
                <a:latin typeface="Arial" charset="0"/>
              </a:rPr>
              <a:t>huruf</a:t>
            </a:r>
            <a:r>
              <a:rPr lang="en-US" sz="1800" kern="0" dirty="0" smtClean="0">
                <a:latin typeface="Arial" charset="0"/>
              </a:rPr>
              <a:t>/digit</a:t>
            </a:r>
          </a:p>
          <a:p>
            <a:pPr marL="1428750" lvl="2" indent="-51435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800" kern="0" dirty="0" err="1" smtClean="0">
                <a:latin typeface="Arial" charset="0"/>
              </a:rPr>
              <a:t>Diapit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tanda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petik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dua</a:t>
            </a:r>
            <a:r>
              <a:rPr lang="en-US" sz="1800" kern="0" dirty="0" smtClean="0">
                <a:latin typeface="Arial" charset="0"/>
              </a:rPr>
              <a:t> </a:t>
            </a:r>
          </a:p>
          <a:p>
            <a:pPr marL="1428750" lvl="2" indent="-51435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800" kern="0" dirty="0" err="1" smtClean="0">
                <a:latin typeface="Arial" charset="0"/>
              </a:rPr>
              <a:t>Misalnya</a:t>
            </a:r>
            <a:r>
              <a:rPr lang="en-US" sz="1800" kern="0" dirty="0" smtClean="0">
                <a:latin typeface="Arial" charset="0"/>
              </a:rPr>
              <a:t> “STMIK DIPANEGARA”, “55”, “</a:t>
            </a:r>
            <a:r>
              <a:rPr lang="en-US" sz="1800" kern="0" dirty="0" err="1" smtClean="0">
                <a:latin typeface="Arial" charset="0"/>
              </a:rPr>
              <a:t>abc”,”Abc”,”ABCD</a:t>
            </a:r>
            <a:r>
              <a:rPr lang="en-US" sz="1800" kern="0" dirty="0" smtClean="0">
                <a:latin typeface="Arial" charset="0"/>
              </a:rPr>
              <a:t>”</a:t>
            </a:r>
            <a:endParaRPr lang="en-US" sz="1800" kern="0" dirty="0">
              <a:latin typeface="Arial" charset="0"/>
            </a:endParaRPr>
          </a:p>
          <a:p>
            <a:pPr marL="514350" indent="-514350" algn="just">
              <a:spcBef>
                <a:spcPct val="20000"/>
              </a:spcBef>
              <a:buFont typeface="Times New Roman" pitchFamily="18" charset="0"/>
              <a:buAutoNum type="arabicPeriod" startAt="6"/>
              <a:defRPr/>
            </a:pPr>
            <a:endParaRPr lang="en-US" sz="1800" kern="0" dirty="0">
              <a:latin typeface="Arial" charset="0"/>
            </a:endParaRPr>
          </a:p>
        </p:txBody>
      </p:sp>
    </p:spTree>
  </p:cSld>
  <p:clrMapOvr>
    <a:masterClrMapping/>
  </p:clrMapOvr>
  <p:transition advTm="60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7772400" cy="6858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4000" b="1" smtClean="0"/>
              <a:t>VARIABEL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914400"/>
            <a:ext cx="8001000" cy="5638800"/>
          </a:xfrm>
        </p:spPr>
        <p:txBody>
          <a:bodyPr>
            <a:noAutofit/>
          </a:bodyPr>
          <a:lstStyle/>
          <a:p>
            <a:pPr marL="338138" indent="-338138" algn="just" eaLnBrk="1" hangingPunct="1">
              <a:buFont typeface="Wingdings" pitchFamily="2" charset="2"/>
              <a:buChar char="Ø"/>
              <a:defRPr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Variable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suatu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nama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menampung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38138" indent="-338138" algn="just" eaLnBrk="1" hangingPunct="1">
              <a:buFont typeface="Wingdings" pitchFamily="2" charset="2"/>
              <a:buChar char="Ø"/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Aturan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Penulisan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Nama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Variabel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800100" lvl="1" indent="-342900" algn="just" eaLnBrk="1" hangingPunct="1">
              <a:buFont typeface="+mj-lt"/>
              <a:buAutoNum type="arabicPeriod"/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Dimulai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huruf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/alphabet,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kemudian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diikuti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oleh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huruf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lain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angka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800100" lvl="1" indent="-342900" algn="just" eaLnBrk="1" hangingPunct="1">
              <a:buFont typeface="+mj-lt"/>
              <a:buAutoNum type="arabicPeriod"/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boleh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spasi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800100" lvl="1" indent="-342900" algn="just" eaLnBrk="1" hangingPunct="1">
              <a:buFont typeface="+mj-lt"/>
              <a:buAutoNum type="arabicPeriod"/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boleh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operator (+, -, /,*,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dsb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 marL="800100" lvl="1" indent="-342900" algn="just" eaLnBrk="1" hangingPunct="1">
              <a:buFont typeface="+mj-lt"/>
              <a:buAutoNum type="arabicPeriod"/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Sebaiknya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terlalu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panjang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38138" indent="-338138" algn="just" eaLnBrk="1" hangingPunct="1">
              <a:buFont typeface="Wingdings" pitchFamily="2" charset="2"/>
              <a:buChar char="Ø"/>
              <a:defRPr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Cara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Mendeklarasikan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Variabel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795338" lvl="1" indent="-338138" algn="just" eaLnBrk="1" hangingPunct="1">
              <a:defRPr/>
            </a:pP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Nama_variabel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Tipe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Data;</a:t>
            </a:r>
          </a:p>
          <a:p>
            <a:pPr marL="795338" lvl="1" indent="-338138" algn="just" eaLnBrk="1" hangingPunct="1">
              <a:defRPr/>
            </a:pPr>
            <a:endParaRPr lang="en-US" sz="2000" b="1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795338" lvl="1" indent="-338138" algn="just" eaLnBrk="1" hangingPunct="1">
              <a:defRPr/>
            </a:pP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Catatan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marL="1546225" lvl="1" indent="-7938" algn="just" eaLnBrk="1" hangingPunct="1">
              <a:defRPr/>
            </a:pP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Memilih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tipe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data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sebaiknya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disesuaikan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data yang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akan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diwakilinya</a:t>
            </a:r>
            <a:endParaRPr lang="en-US" sz="2000" b="1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914400" lvl="1" indent="-457200" algn="just" eaLnBrk="1" hangingPunct="1"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Misalnya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Umur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 Integer;</a:t>
            </a:r>
          </a:p>
          <a:p>
            <a:pPr marL="914400" lvl="1" indent="-457200" algn="just" eaLnBrk="1" hangingPunct="1">
              <a:defRPr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Nama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 String;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60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sz="3200" b="1" smtClean="0"/>
              <a:t>PEMBERIAN NILAI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838200"/>
            <a:ext cx="8001000" cy="6019800"/>
          </a:xfrm>
        </p:spPr>
        <p:txBody>
          <a:bodyPr/>
          <a:lstStyle/>
          <a:p>
            <a:pPr marL="338138" lvl="1" indent="-338138" algn="just" eaLnBrk="1" hangingPunct="1">
              <a:buFont typeface="Wingdings" pitchFamily="2" charset="2"/>
              <a:buChar char="Ø"/>
              <a:tabLst>
                <a:tab pos="2117725" algn="l"/>
              </a:tabLst>
              <a:defRPr/>
            </a:pP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Pemberian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memasukkan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suatu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variabel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cara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 </a:t>
            </a:r>
          </a:p>
          <a:p>
            <a:pPr lvl="2" indent="-457200" algn="just" eaLnBrk="1" hangingPunct="1">
              <a:buFont typeface="+mj-lt"/>
              <a:buAutoNum type="arabicPeriod"/>
              <a:tabLst>
                <a:tab pos="2117725" algn="l"/>
              </a:tabLst>
              <a:defRPr/>
            </a:pP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Assignment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mengisi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variabel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secara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langsung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lewat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algoritma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pemrograman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misalnya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lvl="3" indent="-457200" algn="just" eaLnBrk="1" hangingPunct="1">
              <a:buFontTx/>
              <a:buAutoNum type="alphaLcPeriod"/>
              <a:tabLst>
                <a:tab pos="2117725" algn="l"/>
              </a:tabLst>
              <a:defRPr/>
            </a:pP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X1 ← 10;</a:t>
            </a:r>
          </a:p>
          <a:p>
            <a:pPr lvl="3" indent="-457200" algn="just" eaLnBrk="1" hangingPunct="1">
              <a:buFontTx/>
              <a:buAutoNum type="alphaLcPeriod"/>
              <a:tabLst>
                <a:tab pos="2117725" algn="l"/>
              </a:tabLst>
              <a:defRPr/>
            </a:pP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Kampus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← “STMIK DIPANEGARA”; </a:t>
            </a:r>
          </a:p>
          <a:p>
            <a:pPr lvl="3" indent="-457200" algn="just" eaLnBrk="1" hangingPunct="1">
              <a:buFontTx/>
              <a:buAutoNum type="alphaLcPeriod"/>
              <a:tabLst>
                <a:tab pos="2117725" algn="l"/>
              </a:tabLst>
              <a:defRPr/>
            </a:pP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Luas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←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½ * Alas *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Tinggi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lvl="2" indent="-457200" algn="just" eaLnBrk="1" hangingPunct="1">
              <a:spcBef>
                <a:spcPts val="1200"/>
              </a:spcBef>
              <a:buFont typeface="+mj-lt"/>
              <a:buAutoNum type="arabicPeriod"/>
              <a:tabLst>
                <a:tab pos="2117725" algn="l"/>
              </a:tabLst>
              <a:defRPr/>
            </a:pPr>
            <a:r>
              <a:rPr lang="en-US" sz="22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Pembacaan</a:t>
            </a: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mengisi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variabel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lewat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keyboard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sintaks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Read(</a:t>
            </a:r>
            <a:r>
              <a:rPr lang="en-US" sz="22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Variabel</a:t>
            </a: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795338" lvl="3" algn="just" eaLnBrk="1" hangingPunct="1">
              <a:tabLst>
                <a:tab pos="2117725" algn="l"/>
              </a:tabLst>
              <a:defRPr/>
            </a:pP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Misalnya</a:t>
            </a: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 Read(Alas); Read(</a:t>
            </a:r>
            <a:r>
              <a:rPr lang="en-US" sz="22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Tinggi</a:t>
            </a: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22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Read (Alas, </a:t>
            </a:r>
            <a:r>
              <a:rPr lang="en-US" sz="22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Tinggi</a:t>
            </a: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514350" indent="-514350" algn="just" eaLnBrk="1" hangingPunct="1">
              <a:buFont typeface="+mj-lt"/>
              <a:buAutoNum type="arabicPeriod" startAt="6"/>
              <a:defRPr/>
            </a:pPr>
            <a:endParaRPr lang="en-US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60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sz="3200" b="1" smtClean="0"/>
              <a:t>MENAMPILKAN NILAI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838200"/>
            <a:ext cx="8001000" cy="1524000"/>
          </a:xfrm>
        </p:spPr>
        <p:txBody>
          <a:bodyPr>
            <a:noAutofit/>
          </a:bodyPr>
          <a:lstStyle/>
          <a:p>
            <a:pPr marL="338138" lvl="1" indent="-338138" algn="just" eaLnBrk="1" hangingPunct="1">
              <a:buFont typeface="Wingdings" pitchFamily="2" charset="2"/>
              <a:buChar char="Ø"/>
              <a:tabLst>
                <a:tab pos="2117725" algn="l"/>
              </a:tabLst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Menampilkan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tulisan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onitor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v-SE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instruksi </a:t>
            </a:r>
            <a:r>
              <a:rPr lang="sv-SE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Write([Keterangan],variabel)</a:t>
            </a:r>
            <a:r>
              <a:rPr lang="sv-SE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misalnya:</a:t>
            </a:r>
          </a:p>
          <a:p>
            <a:pPr marL="338138" lvl="1" algn="just">
              <a:defRPr/>
            </a:pP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Write(‘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Nama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Kampus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:’,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Kampus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38138" lvl="1" algn="just">
              <a:defRPr/>
            </a:pP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Write(‘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Luas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Segitiga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:’,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Luas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38138" lvl="2" algn="just" eaLnBrk="1" hangingPunct="1">
              <a:tabLst>
                <a:tab pos="2117725" algn="l"/>
              </a:tabLst>
              <a:defRPr/>
            </a:pPr>
            <a:endParaRPr lang="en-US" sz="2000" b="1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38138" lvl="1" indent="-338138" algn="just" eaLnBrk="1" hangingPunct="1">
              <a:buFont typeface="Wingdings" pitchFamily="2" charset="2"/>
              <a:buChar char="Ø"/>
              <a:tabLst>
                <a:tab pos="2117725" algn="l"/>
              </a:tabLst>
              <a:defRPr/>
            </a:pP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38138" lvl="1" indent="-338138" algn="just" eaLnBrk="1" hangingPunct="1">
              <a:buFont typeface="Wingdings" pitchFamily="2" charset="2"/>
              <a:buChar char="Ø"/>
              <a:tabLst>
                <a:tab pos="2117725" algn="l"/>
              </a:tabLst>
              <a:defRPr/>
            </a:pPr>
            <a:endParaRPr lang="en-US" sz="2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just" eaLnBrk="1" hangingPunct="1">
              <a:buFont typeface="+mj-lt"/>
              <a:buAutoNum type="alphaUcPeriod" startAt="5"/>
              <a:defRPr/>
            </a:pP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just" eaLnBrk="1" hangingPunct="1">
              <a:defRPr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514350" indent="-514350" algn="just" eaLnBrk="1" hangingPunct="1">
              <a:buFont typeface="+mj-lt"/>
              <a:buAutoNum type="arabicPeriod" startAt="6"/>
              <a:defRPr/>
            </a:pP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2362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b="1" kern="0" dirty="0">
                <a:latin typeface="+mj-lt"/>
                <a:ea typeface="+mj-ea"/>
                <a:cs typeface="+mj-cs"/>
              </a:rPr>
              <a:t>OPERATOR DAN EKSPRESI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2971800"/>
            <a:ext cx="8001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38138" lvl="1" indent="-338138" algn="just">
              <a:spcBef>
                <a:spcPct val="20000"/>
              </a:spcBef>
              <a:buFont typeface="Wingdings" pitchFamily="2" charset="2"/>
              <a:buChar char="Ø"/>
              <a:tabLst>
                <a:tab pos="2117725" algn="l"/>
              </a:tabLst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Operator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simbol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mempunyai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fungsi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tertentu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bahasa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pemrograman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338138" lvl="1" indent="-338138" algn="just">
              <a:spcBef>
                <a:spcPct val="20000"/>
              </a:spcBef>
              <a:buFont typeface="Wingdings" pitchFamily="2" charset="2"/>
              <a:buChar char="Ø"/>
              <a:tabLst>
                <a:tab pos="2117725" algn="l"/>
              </a:tabLst>
              <a:defRPr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Ekspresi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gabungan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operator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operan</a:t>
            </a:r>
            <a:endParaRPr lang="en-US" sz="2000" kern="0" dirty="0">
              <a:latin typeface="Arial" pitchFamily="34" charset="0"/>
              <a:cs typeface="Arial" pitchFamily="34" charset="0"/>
            </a:endParaRPr>
          </a:p>
          <a:p>
            <a:pPr lvl="1" indent="-457200" algn="just">
              <a:spcBef>
                <a:spcPct val="20000"/>
              </a:spcBef>
              <a:buFont typeface="+mj-lt"/>
              <a:buAutoNum type="arabicPeriod"/>
              <a:tabLst>
                <a:tab pos="2117725" algn="l"/>
              </a:tabLst>
              <a:defRPr/>
            </a:pPr>
            <a:r>
              <a:rPr lang="en-US" sz="2000" b="1" i="1" kern="0" dirty="0">
                <a:latin typeface="Arial" pitchFamily="34" charset="0"/>
                <a:cs typeface="Arial" pitchFamily="34" charset="0"/>
              </a:rPr>
              <a:t>Operator </a:t>
            </a:r>
            <a:r>
              <a:rPr lang="en-US" sz="2000" b="1" i="1" kern="0" dirty="0" err="1">
                <a:latin typeface="Arial" pitchFamily="34" charset="0"/>
                <a:cs typeface="Arial" pitchFamily="34" charset="0"/>
              </a:rPr>
              <a:t>Aritmatika</a:t>
            </a:r>
            <a:r>
              <a:rPr lang="en-US" sz="2000" b="1" i="1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relasi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antar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variable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data yang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bernilai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numerik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Simbol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+,-,*,/,MOD</a:t>
            </a:r>
          </a:p>
          <a:p>
            <a:pPr lvl="1" indent="-457200" algn="just">
              <a:spcBef>
                <a:spcPct val="20000"/>
              </a:spcBef>
              <a:buFont typeface="+mj-lt"/>
              <a:buAutoNum type="arabicPeriod"/>
              <a:tabLst>
                <a:tab pos="2117725" algn="l"/>
              </a:tabLst>
              <a:defRPr/>
            </a:pPr>
            <a:r>
              <a:rPr lang="en-US" sz="2000" b="1" i="1" kern="0" dirty="0" smtClean="0">
                <a:latin typeface="Arial" pitchFamily="34" charset="0"/>
                <a:cs typeface="Arial" pitchFamily="34" charset="0"/>
              </a:rPr>
              <a:t>Operator </a:t>
            </a:r>
            <a:r>
              <a:rPr lang="en-US" sz="2000" b="1" i="1" kern="0" dirty="0" err="1" smtClean="0">
                <a:latin typeface="Arial" pitchFamily="34" charset="0"/>
                <a:cs typeface="Arial" pitchFamily="34" charset="0"/>
              </a:rPr>
              <a:t>relasional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: operator yang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membandingkan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antara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variabel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Hasil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perbandingan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benar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kern="0" dirty="0" smtClean="0">
                <a:latin typeface="Arial" pitchFamily="34" charset="0"/>
                <a:cs typeface="Arial" pitchFamily="34" charset="0"/>
              </a:rPr>
              <a:t>(true)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salah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kern="0" dirty="0" smtClean="0">
                <a:latin typeface="Arial" pitchFamily="34" charset="0"/>
                <a:cs typeface="Arial" pitchFamily="34" charset="0"/>
              </a:rPr>
              <a:t>(false).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Simbol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&gt;, &lt;, =, &lt;=, &gt;=, &lt;&gt;</a:t>
            </a:r>
          </a:p>
          <a:p>
            <a:pPr lvl="1" indent="-457200" algn="just">
              <a:spcBef>
                <a:spcPct val="20000"/>
              </a:spcBef>
              <a:buFont typeface="+mj-lt"/>
              <a:buAutoNum type="arabicPeriod"/>
              <a:tabLst>
                <a:tab pos="2117725" algn="l"/>
              </a:tabLst>
              <a:defRPr/>
            </a:pPr>
            <a:r>
              <a:rPr lang="en-US" sz="2000" b="1" i="1" kern="0" dirty="0" smtClean="0">
                <a:latin typeface="Arial" pitchFamily="34" charset="0"/>
                <a:cs typeface="Arial" pitchFamily="34" charset="0"/>
              </a:rPr>
              <a:t>Operator </a:t>
            </a:r>
            <a:r>
              <a:rPr lang="en-US" sz="2000" b="1" i="1" kern="0" dirty="0" err="1" smtClean="0">
                <a:latin typeface="Arial" pitchFamily="34" charset="0"/>
                <a:cs typeface="Arial" pitchFamily="34" charset="0"/>
              </a:rPr>
              <a:t>logika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: operator yang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dapat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menggabungkan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pernyataan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relasional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Simbol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AND, OR.</a:t>
            </a:r>
          </a:p>
          <a:p>
            <a:pPr lvl="1" indent="-457200" algn="just">
              <a:spcBef>
                <a:spcPct val="20000"/>
              </a:spcBef>
              <a:buFont typeface="+mj-lt"/>
              <a:buAutoNum type="arabicPeriod"/>
              <a:tabLst>
                <a:tab pos="2117725" algn="l"/>
              </a:tabLst>
              <a:defRPr/>
            </a:pPr>
            <a:endParaRPr lang="en-US" sz="2000" kern="0" dirty="0">
              <a:latin typeface="Arial" pitchFamily="34" charset="0"/>
              <a:cs typeface="Arial" pitchFamily="34" charset="0"/>
            </a:endParaRPr>
          </a:p>
          <a:p>
            <a:pPr marL="338138" lvl="1" indent="-338138" algn="just">
              <a:spcBef>
                <a:spcPct val="20000"/>
              </a:spcBef>
              <a:buFont typeface="Wingdings" pitchFamily="2" charset="2"/>
              <a:buChar char="Ø"/>
              <a:tabLst>
                <a:tab pos="2117725" algn="l"/>
              </a:tabLst>
              <a:defRPr/>
            </a:pPr>
            <a:endParaRPr lang="en-US" sz="2000" b="1" kern="0" dirty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spcBef>
                <a:spcPct val="20000"/>
              </a:spcBef>
              <a:buFont typeface="+mj-lt"/>
              <a:buAutoNum type="alphaUcPeriod" startAt="5"/>
              <a:defRPr/>
            </a:pPr>
            <a:endParaRPr lang="en-US" sz="2000" kern="0" dirty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spcBef>
                <a:spcPct val="20000"/>
              </a:spcBef>
              <a:defRPr/>
            </a:pP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514350" indent="-514350" algn="just">
              <a:spcBef>
                <a:spcPct val="20000"/>
              </a:spcBef>
              <a:defRPr/>
            </a:pPr>
            <a:endParaRPr lang="en-US" sz="20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60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605</Words>
  <Application>Microsoft Office PowerPoint</Application>
  <PresentationFormat>On-screen Show (4:3)</PresentationFormat>
  <Paragraphs>118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MATERI-2</vt:lpstr>
      <vt:lpstr>Slide 2</vt:lpstr>
      <vt:lpstr>Pseudo-code</vt:lpstr>
      <vt:lpstr>Slide 4</vt:lpstr>
      <vt:lpstr>TIPE DATA BAHASA PEMROGRAMAN</vt:lpstr>
      <vt:lpstr>TIPE DATA BAHASA PEMROGRAMAN</vt:lpstr>
      <vt:lpstr>VARIABEL</vt:lpstr>
      <vt:lpstr>PEMBERIAN NILAI</vt:lpstr>
      <vt:lpstr>MENAMPILKAN NILAI</vt:lpstr>
      <vt:lpstr>Slide 10</vt:lpstr>
      <vt:lpstr>Slide 11</vt:lpstr>
      <vt:lpstr>TERIMA KASIH</vt:lpstr>
    </vt:vector>
  </TitlesOfParts>
  <Company>STMIK DP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DASAR ALGORITMA</dc:title>
  <dc:creator>admin</dc:creator>
  <cp:lastModifiedBy>user</cp:lastModifiedBy>
  <cp:revision>105</cp:revision>
  <dcterms:created xsi:type="dcterms:W3CDTF">2011-10-09T16:26:49Z</dcterms:created>
  <dcterms:modified xsi:type="dcterms:W3CDTF">2022-09-27T02:41:02Z</dcterms:modified>
</cp:coreProperties>
</file>