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0" r:id="rId2"/>
    <p:sldId id="303" r:id="rId3"/>
    <p:sldId id="279" r:id="rId4"/>
    <p:sldId id="281" r:id="rId5"/>
    <p:sldId id="282" r:id="rId6"/>
    <p:sldId id="285" r:id="rId7"/>
    <p:sldId id="284" r:id="rId8"/>
    <p:sldId id="283" r:id="rId9"/>
    <p:sldId id="274" r:id="rId1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A939870C-B9FB-4D78-BC24-5408EA7E6C99}" type="datetimeFigureOut">
              <a:rPr lang="en-US" smtClean="0"/>
              <a:pPr/>
              <a:t>9/23/2022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182A6BB-3D9A-44B3-AEA1-61D13FB907A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964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BC6767-CD92-47E4-90BD-0DCD072E787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9B47085-C243-4EA3-B952-77832BD8F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84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B60-7654-47EC-BD00-97AE9431859A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MATERI 3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MENENTUKAN INPUT/OUTPUT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348" y="2857496"/>
            <a:ext cx="82296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30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4400" b="1" dirty="0" err="1" smtClean="0">
                <a:solidFill>
                  <a:schemeClr val="tx1"/>
                </a:solidFill>
              </a:rPr>
              <a:t>Langkah-langkah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Pemrograman</a:t>
            </a:r>
            <a:r>
              <a:rPr lang="en-US" sz="44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 smtClean="0">
                <a:solidFill>
                  <a:schemeClr val="tx1"/>
                </a:solidFill>
              </a:rPr>
              <a:t>Menentukan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Masalah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b="1" dirty="0" err="1" smtClean="0">
                <a:solidFill>
                  <a:srgbClr val="92D050"/>
                </a:solidFill>
              </a:rPr>
              <a:t>Menentukan</a:t>
            </a:r>
            <a:r>
              <a:rPr lang="en-US" sz="3600" b="1" dirty="0" smtClean="0">
                <a:solidFill>
                  <a:srgbClr val="92D050"/>
                </a:solidFill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</a:rPr>
              <a:t>Input/Output</a:t>
            </a:r>
            <a:endParaRPr lang="en-US" sz="3600" b="1" dirty="0" smtClean="0">
              <a:solidFill>
                <a:srgbClr val="92D050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>
                <a:solidFill>
                  <a:schemeClr val="tx1"/>
                </a:solidFill>
              </a:rPr>
              <a:t>Menyusun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Algoritma</a:t>
            </a:r>
            <a:endParaRPr lang="en-US" sz="3600" dirty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 smtClean="0">
                <a:solidFill>
                  <a:schemeClr val="tx1"/>
                </a:solidFill>
              </a:rPr>
              <a:t>Menulis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Kode</a:t>
            </a:r>
            <a:r>
              <a:rPr lang="en-US" sz="36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 smtClean="0">
                <a:solidFill>
                  <a:schemeClr val="tx1"/>
                </a:solidFill>
              </a:rPr>
              <a:t>Menguji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Kode</a:t>
            </a:r>
            <a:r>
              <a:rPr lang="en-US" sz="36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0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>
              <a:spcBef>
                <a:spcPct val="20000"/>
              </a:spcBef>
              <a:defRPr/>
            </a:pPr>
            <a:r>
              <a:rPr lang="en-US" sz="3200" b="1" dirty="0" smtClean="0"/>
              <a:t>MENENTUKAN INPUT/OUTPUT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terlebih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dahulu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output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diharapkan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Setelah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output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output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proses,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inputnya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variable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Susunlah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Luas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Persegi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859768"/>
            <a:ext cx="2209800" cy="1702832"/>
            <a:chOff x="1066800" y="3859768"/>
            <a:chExt cx="2359960" cy="1702832"/>
          </a:xfrm>
        </p:grpSpPr>
        <p:sp>
          <p:nvSpPr>
            <p:cNvPr id="4" name="Rectangle 3"/>
            <p:cNvSpPr/>
            <p:nvPr/>
          </p:nvSpPr>
          <p:spPr>
            <a:xfrm>
              <a:off x="1066800" y="4267200"/>
              <a:ext cx="2057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9006" y="38597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9194" y="473023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733800" y="4293632"/>
            <a:ext cx="5105400" cy="25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yang </a:t>
            </a:r>
            <a:r>
              <a:rPr lang="en-US" dirty="0" err="1" smtClean="0"/>
              <a:t>diharapkan</a:t>
            </a:r>
            <a:r>
              <a:rPr lang="en-US" dirty="0" smtClean="0"/>
              <a:t>?</a:t>
            </a:r>
          </a:p>
          <a:p>
            <a:pPr marL="282575" lvl="1"/>
            <a:r>
              <a:rPr lang="en-US" dirty="0" err="1" smtClean="0"/>
              <a:t>Jawab</a:t>
            </a:r>
            <a:r>
              <a:rPr lang="en-US" dirty="0" smtClean="0"/>
              <a:t> : </a:t>
            </a:r>
            <a:r>
              <a:rPr lang="en-US" dirty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Prosesnya</a:t>
            </a:r>
            <a:r>
              <a:rPr lang="en-US" dirty="0" smtClean="0"/>
              <a:t>?:</a:t>
            </a:r>
          </a:p>
          <a:p>
            <a:pPr marL="282575" lvl="1"/>
            <a:r>
              <a:rPr lang="en-US" dirty="0" err="1" smtClean="0"/>
              <a:t>Jawab</a:t>
            </a:r>
            <a:r>
              <a:rPr lang="en-US" dirty="0" smtClean="0"/>
              <a:t>: Luas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= </a:t>
            </a:r>
            <a:r>
              <a:rPr lang="en-US" dirty="0" err="1" smtClean="0"/>
              <a:t>Panjang</a:t>
            </a:r>
            <a:r>
              <a:rPr lang="en-US" dirty="0" smtClean="0"/>
              <a:t> * </a:t>
            </a:r>
            <a:r>
              <a:rPr lang="en-US" dirty="0" err="1" smtClean="0"/>
              <a:t>Lebar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Inputnya</a:t>
            </a:r>
            <a:r>
              <a:rPr lang="en-US" dirty="0" smtClean="0"/>
              <a:t> (Data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). </a:t>
            </a:r>
          </a:p>
          <a:p>
            <a:pPr marL="349250" lvl="1"/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: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Lebar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?.</a:t>
            </a:r>
          </a:p>
          <a:p>
            <a:pPr marL="403225"/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: </a:t>
            </a:r>
            <a:r>
              <a:rPr lang="en-US" dirty="0" smtClean="0"/>
              <a:t>Luas, </a:t>
            </a:r>
            <a:r>
              <a:rPr lang="en-US" dirty="0" err="1" smtClean="0"/>
              <a:t>Panjang</a:t>
            </a:r>
            <a:r>
              <a:rPr lang="en-US" dirty="0"/>
              <a:t>, </a:t>
            </a:r>
            <a:r>
              <a:rPr lang="en-US" dirty="0" err="1"/>
              <a:t>Lebar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8978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Analisis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04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build="p" bldLvl="2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>
              <a:spcBef>
                <a:spcPct val="20000"/>
              </a:spcBef>
              <a:defRPr/>
            </a:pPr>
            <a:r>
              <a:rPr lang="en-US" sz="3200" b="1" dirty="0" smtClean="0"/>
              <a:t>MENENTUKAN INPUT/OUTPUT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2672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Luas_Persegi_Panjang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DEKLARASI: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Luas,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Real;</a:t>
            </a:r>
          </a:p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DESKRIPSI: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Ketik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:’);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WRITE(‘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:’);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Luas=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WRITE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(‘Luas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Persegi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=:’, Luas);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78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24314"/>
            <a:ext cx="8801100" cy="6405086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CONTOH 2: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Susunlah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Luas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157764"/>
            <a:ext cx="5715000" cy="234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output yang </a:t>
            </a:r>
            <a:r>
              <a:rPr lang="en-US" b="1" dirty="0" err="1" smtClean="0">
                <a:solidFill>
                  <a:srgbClr val="0070C0"/>
                </a:solidFill>
              </a:rPr>
              <a:t>diharapkan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>
                <a:solidFill>
                  <a:srgbClr val="0070C0"/>
                </a:solidFill>
              </a:rPr>
              <a:t>Luas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Bagaimana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Prosesnya</a:t>
            </a:r>
            <a:r>
              <a:rPr lang="en-US" b="1" dirty="0" smtClean="0">
                <a:solidFill>
                  <a:srgbClr val="0070C0"/>
                </a:solidFill>
              </a:rPr>
              <a:t>?: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Luas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r>
              <a:rPr lang="en-US" b="1" dirty="0" smtClean="0">
                <a:solidFill>
                  <a:srgbClr val="0070C0"/>
                </a:solidFill>
              </a:rPr>
              <a:t> = ½ * Alas * Tinggi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Inputnya</a:t>
            </a:r>
            <a:r>
              <a:rPr lang="en-US" b="1" dirty="0" smtClean="0">
                <a:solidFill>
                  <a:srgbClr val="0070C0"/>
                </a:solidFill>
              </a:rPr>
              <a:t> (Data </a:t>
            </a: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butuhkan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menghitung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luas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r>
              <a:rPr lang="en-US" b="1" dirty="0" smtClean="0">
                <a:solidFill>
                  <a:srgbClr val="0070C0"/>
                </a:solidFill>
              </a:rPr>
              <a:t>).  </a:t>
            </a:r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Alas, Tinggi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saja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dibutuhkan</a:t>
            </a:r>
            <a:r>
              <a:rPr lang="en-US" b="1" dirty="0" smtClean="0">
                <a:solidFill>
                  <a:srgbClr val="0070C0"/>
                </a:solidFill>
              </a:rPr>
              <a:t>?.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Luas, Alas, Tinggi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70794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6104" y="832100"/>
            <a:ext cx="1819896" cy="2139700"/>
            <a:chOff x="466104" y="832100"/>
            <a:chExt cx="1438896" cy="1916668"/>
          </a:xfrm>
        </p:grpSpPr>
        <p:sp>
          <p:nvSpPr>
            <p:cNvPr id="5" name="TextBox 4"/>
            <p:cNvSpPr txBox="1"/>
            <p:nvPr/>
          </p:nvSpPr>
          <p:spPr>
            <a:xfrm>
              <a:off x="466104" y="138300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8226" y="23794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762000" y="832100"/>
              <a:ext cx="1143000" cy="1471136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6912" y="3515366"/>
            <a:ext cx="5715000" cy="3342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ALGORITMA </a:t>
            </a:r>
            <a:r>
              <a:rPr lang="en-US" sz="2000" b="1" dirty="0" err="1" smtClean="0">
                <a:solidFill>
                  <a:srgbClr val="0070C0"/>
                </a:solidFill>
              </a:rPr>
              <a:t>Luas_Segitiga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DEKLARASI: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Luas, Alas, </a:t>
            </a:r>
            <a:r>
              <a:rPr lang="en-US" sz="2000" b="1" dirty="0" err="1" smtClean="0">
                <a:solidFill>
                  <a:srgbClr val="0070C0"/>
                </a:solidFill>
              </a:rPr>
              <a:t>Tinggi:Real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DESKRIPSI: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Alas:’);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READ(Alas);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Tinggi:’);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READ(Tinggi);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Luas=1/2*Alas*Tinggi;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WRITE(‘Luas </a:t>
            </a:r>
            <a:r>
              <a:rPr lang="en-US" sz="2000" b="1" dirty="0" err="1" smtClean="0">
                <a:solidFill>
                  <a:srgbClr val="0070C0"/>
                </a:solidFill>
              </a:rPr>
              <a:t>Segitiga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>
                <a:solidFill>
                  <a:srgbClr val="0070C0"/>
                </a:solidFill>
              </a:rPr>
              <a:t>Luas);</a:t>
            </a:r>
          </a:p>
        </p:txBody>
      </p:sp>
    </p:spTree>
    <p:extLst>
      <p:ext uri="{BB962C8B-B14F-4D97-AF65-F5344CB8AC3E}">
        <p14:creationId xmlns:p14="http://schemas.microsoft.com/office/powerpoint/2010/main" xmlns="" val="286275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  <p:bldP spid="10" grpId="0"/>
      <p:bldP spid="1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24314"/>
            <a:ext cx="8801100" cy="6405086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CONTOH 3: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Susunlah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Luas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lingkaran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157764"/>
            <a:ext cx="5715000" cy="234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Apa</a:t>
            </a:r>
            <a:r>
              <a:rPr lang="en-US" b="1" dirty="0">
                <a:solidFill>
                  <a:srgbClr val="0070C0"/>
                </a:solidFill>
              </a:rPr>
              <a:t> output yang </a:t>
            </a:r>
            <a:r>
              <a:rPr lang="en-US" b="1" dirty="0" err="1">
                <a:solidFill>
                  <a:srgbClr val="0070C0"/>
                </a:solidFill>
              </a:rPr>
              <a:t>diharapkan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  <a:p>
            <a:pPr marL="282575" lvl="1"/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 : Luas </a:t>
            </a:r>
            <a:r>
              <a:rPr lang="en-US" b="1" dirty="0" err="1">
                <a:solidFill>
                  <a:srgbClr val="0070C0"/>
                </a:solidFill>
              </a:rPr>
              <a:t>Lingkaran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Bagaimana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Prosesnya</a:t>
            </a:r>
            <a:r>
              <a:rPr lang="en-US" b="1" dirty="0">
                <a:solidFill>
                  <a:srgbClr val="0070C0"/>
                </a:solidFill>
              </a:rPr>
              <a:t>?:</a:t>
            </a:r>
          </a:p>
          <a:p>
            <a:pPr marL="282575" lvl="1"/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Luas </a:t>
            </a:r>
            <a:r>
              <a:rPr lang="en-US" b="1" dirty="0" err="1">
                <a:solidFill>
                  <a:srgbClr val="0070C0"/>
                </a:solidFill>
              </a:rPr>
              <a:t>Lingkaran</a:t>
            </a:r>
            <a:r>
              <a:rPr lang="en-US" b="1" dirty="0">
                <a:solidFill>
                  <a:srgbClr val="0070C0"/>
                </a:solidFill>
              </a:rPr>
              <a:t> = Phi * r*r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Inputnya</a:t>
            </a:r>
            <a:r>
              <a:rPr lang="en-US" b="1" dirty="0">
                <a:solidFill>
                  <a:srgbClr val="0070C0"/>
                </a:solidFill>
              </a:rPr>
              <a:t> :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Phi, 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Variabel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saja</a:t>
            </a:r>
            <a:r>
              <a:rPr lang="en-US" b="1" dirty="0">
                <a:solidFill>
                  <a:srgbClr val="0070C0"/>
                </a:solidFill>
              </a:rPr>
              <a:t> yang </a:t>
            </a:r>
            <a:r>
              <a:rPr lang="en-US" b="1" dirty="0" err="1">
                <a:solidFill>
                  <a:srgbClr val="0070C0"/>
                </a:solidFill>
              </a:rPr>
              <a:t>dibutuhkan</a:t>
            </a:r>
            <a:r>
              <a:rPr lang="en-US" b="1" dirty="0">
                <a:solidFill>
                  <a:srgbClr val="0070C0"/>
                </a:solidFill>
              </a:rPr>
              <a:t>?.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Luas, r,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konstanta</a:t>
            </a:r>
            <a:r>
              <a:rPr lang="en-US" b="1" dirty="0">
                <a:solidFill>
                  <a:srgbClr val="0070C0"/>
                </a:solidFill>
              </a:rPr>
              <a:t> phi.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70794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6912" y="3515366"/>
            <a:ext cx="5715000" cy="3342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ALGORITMA </a:t>
            </a:r>
            <a:r>
              <a:rPr lang="en-US" sz="2000" b="1" dirty="0" err="1" smtClean="0">
                <a:solidFill>
                  <a:srgbClr val="0070C0"/>
                </a:solidFill>
              </a:rPr>
              <a:t>Luas_Lingkaran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DEKLARASI: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CONST Phi=3.14;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Luas, r:Real;</a:t>
            </a: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DESKRIPSI: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r:’);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READ(r);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Luas=phi*r*r;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WRITE(‘Luas </a:t>
            </a:r>
            <a:r>
              <a:rPr lang="en-US" sz="2000" b="1" dirty="0" err="1" smtClean="0">
                <a:solidFill>
                  <a:srgbClr val="0070C0"/>
                </a:solidFill>
              </a:rPr>
              <a:t>Lingkaran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>
                <a:solidFill>
                  <a:srgbClr val="0070C0"/>
                </a:solidFill>
              </a:rPr>
              <a:t>Luas);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4800" y="946996"/>
            <a:ext cx="1981200" cy="1948604"/>
            <a:chOff x="466104" y="4250312"/>
            <a:chExt cx="2048496" cy="1845688"/>
          </a:xfrm>
        </p:grpSpPr>
        <p:grpSp>
          <p:nvGrpSpPr>
            <p:cNvPr id="12" name="Group 11"/>
            <p:cNvGrpSpPr/>
            <p:nvPr/>
          </p:nvGrpSpPr>
          <p:grpSpPr>
            <a:xfrm>
              <a:off x="466104" y="4250312"/>
              <a:ext cx="2048496" cy="1845688"/>
              <a:chOff x="466104" y="4250312"/>
              <a:chExt cx="2048496" cy="184568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66104" y="4250312"/>
                <a:ext cx="2048496" cy="18456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1447800" y="5197573"/>
                <a:ext cx="1066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709372" y="4767335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9473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/>
      <p:bldP spid="14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3" y="150461"/>
            <a:ext cx="8801100" cy="6381734"/>
          </a:xfrm>
        </p:spPr>
        <p:txBody>
          <a:bodyPr>
            <a:noAutofit/>
          </a:bodyPr>
          <a:lstStyle/>
          <a:p>
            <a:pPr marL="1716088" indent="-1716088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CONTOH 4: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Susunlah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kosong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bidang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451" y="3466247"/>
            <a:ext cx="8331005" cy="306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output yang </a:t>
            </a:r>
            <a:r>
              <a:rPr lang="en-US" b="1" dirty="0" err="1" smtClean="0">
                <a:solidFill>
                  <a:srgbClr val="0070C0"/>
                </a:solidFill>
              </a:rPr>
              <a:t>diharapkan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>
                <a:solidFill>
                  <a:srgbClr val="0070C0"/>
                </a:solidFill>
              </a:rPr>
              <a:t>Luas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kosong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Bagaimana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Prosesnya</a:t>
            </a:r>
            <a:r>
              <a:rPr lang="en-US" b="1" dirty="0" smtClean="0">
                <a:solidFill>
                  <a:srgbClr val="0070C0"/>
                </a:solidFill>
              </a:rPr>
              <a:t>?: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</a:p>
          <a:p>
            <a:pPr marL="282575" lvl="1"/>
            <a:r>
              <a:rPr lang="en-US" b="1" dirty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½ * Alas * Tinggi     </a:t>
            </a:r>
          </a:p>
          <a:p>
            <a:pPr marL="282575" lvl="1"/>
            <a:r>
              <a:rPr lang="en-US" b="1" dirty="0" smtClean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Lingkaran</a:t>
            </a:r>
            <a:r>
              <a:rPr lang="en-US" b="1" dirty="0" smtClean="0">
                <a:solidFill>
                  <a:srgbClr val="0070C0"/>
                </a:solidFill>
              </a:rPr>
              <a:t> = Phi * r*r</a:t>
            </a:r>
          </a:p>
          <a:p>
            <a:pPr marL="282575" lvl="1"/>
            <a:r>
              <a:rPr lang="en-US" b="1" dirty="0" smtClean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Persegi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 *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2575" lvl="1"/>
            <a:r>
              <a:rPr lang="en-US" b="1" dirty="0" smtClean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ruang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kosong</a:t>
            </a:r>
            <a:r>
              <a:rPr lang="en-US" b="1" dirty="0" smtClean="0">
                <a:solidFill>
                  <a:srgbClr val="0070C0"/>
                </a:solidFill>
              </a:rPr>
              <a:t>= Luas </a:t>
            </a:r>
            <a:r>
              <a:rPr lang="en-US" b="1" dirty="0" err="1" smtClean="0">
                <a:solidFill>
                  <a:srgbClr val="0070C0"/>
                </a:solidFill>
              </a:rPr>
              <a:t>Persegi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-Luas </a:t>
            </a:r>
            <a:r>
              <a:rPr lang="en-US" b="1" dirty="0" err="1" smtClean="0">
                <a:solidFill>
                  <a:srgbClr val="0070C0"/>
                </a:solidFill>
              </a:rPr>
              <a:t>Lingkaran</a:t>
            </a:r>
            <a:r>
              <a:rPr lang="en-US" b="1" dirty="0" smtClean="0">
                <a:solidFill>
                  <a:srgbClr val="0070C0"/>
                </a:solidFill>
              </a:rPr>
              <a:t>-Luas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Inputnya</a:t>
            </a:r>
            <a:r>
              <a:rPr lang="en-US" b="1" dirty="0" smtClean="0">
                <a:solidFill>
                  <a:srgbClr val="0070C0"/>
                </a:solidFill>
              </a:rPr>
              <a:t> :  </a:t>
            </a:r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Phi, r, alas, </a:t>
            </a:r>
            <a:r>
              <a:rPr lang="en-US" b="1" dirty="0" err="1" smtClean="0">
                <a:solidFill>
                  <a:srgbClr val="0070C0"/>
                </a:solidFill>
              </a:rPr>
              <a:t>tinggi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saja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dibutuhkan</a:t>
            </a:r>
            <a:r>
              <a:rPr lang="en-US" b="1" dirty="0" smtClean="0">
                <a:solidFill>
                  <a:srgbClr val="0070C0"/>
                </a:solidFill>
              </a:rPr>
              <a:t>?.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</a:rPr>
              <a:t>Luas_segitiga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Luas_Persegi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Luas_Lingkaran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Luas_Kosong</a:t>
            </a:r>
            <a:r>
              <a:rPr lang="en-US" b="1" dirty="0" smtClean="0">
                <a:solidFill>
                  <a:srgbClr val="0070C0"/>
                </a:solidFill>
              </a:rPr>
              <a:t>, r, alas, </a:t>
            </a:r>
            <a:r>
              <a:rPr lang="en-US" b="1" dirty="0" err="1" smtClean="0">
                <a:solidFill>
                  <a:srgbClr val="0070C0"/>
                </a:solidFill>
              </a:rPr>
              <a:t>tinggi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konstanta</a:t>
            </a:r>
            <a:r>
              <a:rPr lang="en-US" b="1" dirty="0" smtClean="0">
                <a:solidFill>
                  <a:srgbClr val="0070C0"/>
                </a:solidFill>
              </a:rPr>
              <a:t> phi.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451" y="316145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9420" y="990602"/>
            <a:ext cx="3826132" cy="2170858"/>
            <a:chOff x="1066800" y="3928741"/>
            <a:chExt cx="2291560" cy="1633859"/>
          </a:xfrm>
        </p:grpSpPr>
        <p:sp>
          <p:nvSpPr>
            <p:cNvPr id="23" name="Rectangle 22"/>
            <p:cNvSpPr/>
            <p:nvPr/>
          </p:nvSpPr>
          <p:spPr>
            <a:xfrm>
              <a:off x="1066800" y="4267200"/>
              <a:ext cx="2057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89006" y="3928741"/>
              <a:ext cx="181646" cy="277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9194" y="4730234"/>
              <a:ext cx="169166" cy="277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770" y="1600200"/>
            <a:ext cx="1309230" cy="1458431"/>
            <a:chOff x="449420" y="1651834"/>
            <a:chExt cx="1309230" cy="1458431"/>
          </a:xfrm>
        </p:grpSpPr>
        <p:sp>
          <p:nvSpPr>
            <p:cNvPr id="5" name="TextBox 4"/>
            <p:cNvSpPr txBox="1"/>
            <p:nvPr/>
          </p:nvSpPr>
          <p:spPr>
            <a:xfrm>
              <a:off x="449420" y="2071026"/>
              <a:ext cx="238035" cy="281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9985" y="2829233"/>
              <a:ext cx="268665" cy="281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718650" y="1651834"/>
              <a:ext cx="1040000" cy="1119417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50438" y="1596302"/>
            <a:ext cx="1309230" cy="1299818"/>
            <a:chOff x="466104" y="4250312"/>
            <a:chExt cx="2048496" cy="1845688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21" name="Group 20"/>
            <p:cNvGrpSpPr/>
            <p:nvPr/>
          </p:nvGrpSpPr>
          <p:grpSpPr>
            <a:xfrm>
              <a:off x="466104" y="4250312"/>
              <a:ext cx="2048496" cy="1845688"/>
              <a:chOff x="466104" y="4250312"/>
              <a:chExt cx="2048496" cy="1845688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466104" y="4250312"/>
                <a:ext cx="2048496" cy="1845688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447800" y="5197573"/>
                <a:ext cx="10668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709372" y="4767335"/>
              <a:ext cx="26481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sp>
        <p:nvSpPr>
          <p:cNvPr id="7" name="Line Callout 1 (Accent Bar) 6"/>
          <p:cNvSpPr/>
          <p:nvPr/>
        </p:nvSpPr>
        <p:spPr>
          <a:xfrm>
            <a:off x="4222755" y="1144316"/>
            <a:ext cx="1600200" cy="608284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Ruang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Kosong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69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Con’t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4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8" y="708074"/>
            <a:ext cx="8371772" cy="58641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ALGORITMA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Luas_Daerah_Kosong</a:t>
            </a: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DEKLARASI: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 Phi=3.14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Alas, Tinggi, r: Real;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Luas_Kosong:Real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DESKRIPSI: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:’);READ(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READ(Alas);</a:t>
            </a:r>
            <a:endParaRPr lang="en-US" sz="1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Tinggi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READ(Tinggi);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Jari-jari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READ(r);</a:t>
            </a:r>
            <a:endParaRPr lang="en-US" sz="1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=phi*r*r;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=1/2*alas*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tinggi</a:t>
            </a: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Luas_Kosong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Luas_Persegi-Luas_Lingkaran-Luas_Segitiga</a:t>
            </a:r>
            <a:r>
              <a:rPr lang="en-US" sz="18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(‘Luas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WRITE(‘Luas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WRITE(‘Luas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WRITE(‘Luas 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Daerah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Kosong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Luas_Kosong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1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22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dirty="0" smtClean="0"/>
              <a:t>TERIMA 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98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00000"/>
    </mc:Choice>
    <mc:Fallback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588</Words>
  <Application>Microsoft Office PowerPoint</Application>
  <PresentationFormat>On-screen Show (4:3)</PresentationFormat>
  <Paragraphs>166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MATERI 3 MENENTUKAN INPUT/OUTPUT</vt:lpstr>
      <vt:lpstr>Slide 2</vt:lpstr>
      <vt:lpstr>MENENTUKAN INPUT/OUTPUT</vt:lpstr>
      <vt:lpstr>MENENTUKAN INPUT/OUTPUT</vt:lpstr>
      <vt:lpstr>Slide 5</vt:lpstr>
      <vt:lpstr>Slide 6</vt:lpstr>
      <vt:lpstr>Slide 7</vt:lpstr>
      <vt:lpstr>Con’t Contoh 4</vt:lpstr>
      <vt:lpstr>TERIMA KASIH</vt:lpstr>
    </vt:vector>
  </TitlesOfParts>
  <Company>STMIK 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ALGORITMA</dc:title>
  <dc:creator>admin</dc:creator>
  <cp:lastModifiedBy>user</cp:lastModifiedBy>
  <cp:revision>290</cp:revision>
  <dcterms:created xsi:type="dcterms:W3CDTF">2011-10-09T16:26:49Z</dcterms:created>
  <dcterms:modified xsi:type="dcterms:W3CDTF">2022-09-23T06:44:35Z</dcterms:modified>
</cp:coreProperties>
</file>