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2" r:id="rId2"/>
    <p:sldId id="286" r:id="rId3"/>
    <p:sldId id="272" r:id="rId4"/>
    <p:sldId id="280" r:id="rId5"/>
    <p:sldId id="287" r:id="rId6"/>
    <p:sldId id="288" r:id="rId7"/>
    <p:sldId id="289" r:id="rId8"/>
    <p:sldId id="290" r:id="rId9"/>
    <p:sldId id="296" r:id="rId10"/>
    <p:sldId id="297" r:id="rId11"/>
    <p:sldId id="298" r:id="rId12"/>
    <p:sldId id="299" r:id="rId13"/>
    <p:sldId id="291" r:id="rId14"/>
    <p:sldId id="292" r:id="rId15"/>
    <p:sldId id="293" r:id="rId16"/>
    <p:sldId id="294" r:id="rId17"/>
    <p:sldId id="295" r:id="rId18"/>
    <p:sldId id="274" r:id="rId19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A939870C-B9FB-4D78-BC24-5408EA7E6C99}" type="datetimeFigureOut">
              <a:rPr lang="en-US" smtClean="0"/>
              <a:pPr/>
              <a:t>10/9/2022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182A6BB-3D9A-44B3-AEA1-61D13FB907A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4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6BC6767-CD92-47E4-90BD-0DCD072E7872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9B47085-C243-4EA3-B952-77832BD8F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5B60-7654-47EC-BD00-97AE9431859A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A5C1-5DAA-445D-BB9F-F919F88B0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16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MATERI 4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BAHASA PEMROGRAMAN DEV C++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7901" y="2843455"/>
            <a:ext cx="822960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77140" y="685800"/>
            <a:ext cx="4013860" cy="3352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ALGORITMA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Volume_Kubus</a:t>
            </a:r>
            <a:endParaRPr lang="en-US" sz="2000" dirty="0">
              <a:solidFill>
                <a:schemeClr val="tx1"/>
              </a:solidFill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DEKLARASI: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Volume, 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 : Real;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:’);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Volume ←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*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*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Write(‘Volume </a:t>
            </a:r>
            <a:r>
              <a:rPr lang="en-US" sz="2000" dirty="0" err="1">
                <a:solidFill>
                  <a:schemeClr val="tx1"/>
                </a:solidFill>
              </a:rPr>
              <a:t>Kubus</a:t>
            </a:r>
            <a:r>
              <a:rPr lang="en-US" sz="2000" dirty="0">
                <a:solidFill>
                  <a:schemeClr val="tx1"/>
                </a:solidFill>
              </a:rPr>
              <a:t>=‘,Volume);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43400" y="685800"/>
            <a:ext cx="4676257" cy="4876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//Program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menghitung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volume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kubus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iostream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Volume,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:";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Volume=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&lt;&lt;"Volume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Kubus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="&lt;&lt;Volume;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62200" y="1676400"/>
            <a:ext cx="2057400" cy="3048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24000" y="1981200"/>
            <a:ext cx="2819400" cy="3048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05250" y="2438400"/>
            <a:ext cx="666750" cy="4572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2667000"/>
            <a:ext cx="2895600" cy="6858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3009900"/>
            <a:ext cx="1676400" cy="72884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14750" y="3505200"/>
            <a:ext cx="704850" cy="5334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09900" y="914400"/>
            <a:ext cx="1409700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uiExpand="1" build="p" bldLvl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77140" y="685800"/>
            <a:ext cx="4013860" cy="533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Luas_Segitigas_siku_siku</a:t>
            </a:r>
            <a:endParaRPr lang="en-US" sz="2000" dirty="0">
              <a:solidFill>
                <a:schemeClr val="tx1"/>
              </a:solidFill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DEKLARASI: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, Alas, </a:t>
            </a:r>
            <a:r>
              <a:rPr lang="en-US" sz="2000" dirty="0" err="1">
                <a:solidFill>
                  <a:schemeClr val="tx1"/>
                </a:solidFill>
              </a:rPr>
              <a:t>Tinggi</a:t>
            </a:r>
            <a:r>
              <a:rPr lang="en-US" sz="2000" dirty="0">
                <a:solidFill>
                  <a:schemeClr val="tx1"/>
                </a:solidFill>
              </a:rPr>
              <a:t> : Real;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Alas’);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Read(Alas);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Tinggi:’);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</a:t>
            </a:r>
            <a:r>
              <a:rPr lang="en-US" sz="2000" dirty="0" err="1">
                <a:solidFill>
                  <a:schemeClr val="tx1"/>
                </a:solidFill>
              </a:rPr>
              <a:t>Tinggi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 ←0.5*Alas*</a:t>
            </a:r>
            <a:r>
              <a:rPr lang="en-US" sz="2000" dirty="0" err="1">
                <a:solidFill>
                  <a:schemeClr val="tx1"/>
                </a:solidFill>
              </a:rPr>
              <a:t>Tinggi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Segitiga</a:t>
            </a:r>
            <a:r>
              <a:rPr lang="en-US" sz="2000" dirty="0">
                <a:solidFill>
                  <a:schemeClr val="tx1"/>
                </a:solidFill>
              </a:rPr>
              <a:t>=‘,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43400" y="685800"/>
            <a:ext cx="4676257" cy="533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ts val="3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/*Program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menghitung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luas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segitiga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siku_siku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*/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iostream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Alas,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Tinggi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Alas :";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&gt;&gt;Alas;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Tinggi  :";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Tinggi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=0.5*Alas*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Tinggi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Segitiga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6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77140" y="685800"/>
            <a:ext cx="4013860" cy="5562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Luas_Persegi_Panjang</a:t>
            </a:r>
            <a:endParaRPr lang="en-US" sz="2000" dirty="0">
              <a:solidFill>
                <a:schemeClr val="tx1"/>
              </a:solidFill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DEKLARASI: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Panjang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Lebar</a:t>
            </a:r>
            <a:r>
              <a:rPr lang="en-US" sz="2000" dirty="0">
                <a:solidFill>
                  <a:schemeClr val="tx1"/>
                </a:solidFill>
              </a:rPr>
              <a:t> : Real;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Panjang</a:t>
            </a:r>
            <a:r>
              <a:rPr lang="en-US" sz="2000" dirty="0">
                <a:solidFill>
                  <a:schemeClr val="tx1"/>
                </a:solidFill>
              </a:rPr>
              <a:t>:’);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</a:t>
            </a:r>
            <a:r>
              <a:rPr lang="en-US" sz="2000" dirty="0" err="1">
                <a:solidFill>
                  <a:schemeClr val="tx1"/>
                </a:solidFill>
              </a:rPr>
              <a:t>Panjang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Lebar</a:t>
            </a:r>
            <a:r>
              <a:rPr lang="en-US" sz="2000" dirty="0">
                <a:solidFill>
                  <a:schemeClr val="tx1"/>
                </a:solidFill>
              </a:rPr>
              <a:t>:’);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</a:t>
            </a:r>
            <a:r>
              <a:rPr lang="en-US" sz="2000" dirty="0" err="1">
                <a:solidFill>
                  <a:schemeClr val="tx1"/>
                </a:solidFill>
              </a:rPr>
              <a:t>Lebar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 ←</a:t>
            </a:r>
            <a:r>
              <a:rPr lang="en-US" sz="2000" dirty="0" err="1">
                <a:solidFill>
                  <a:schemeClr val="tx1"/>
                </a:solidFill>
              </a:rPr>
              <a:t>Panjang</a:t>
            </a:r>
            <a:r>
              <a:rPr lang="en-US" sz="2000" dirty="0">
                <a:solidFill>
                  <a:schemeClr val="tx1"/>
                </a:solidFill>
              </a:rPr>
              <a:t>*</a:t>
            </a:r>
            <a:r>
              <a:rPr lang="en-US" sz="2000" dirty="0" err="1">
                <a:solidFill>
                  <a:schemeClr val="tx1"/>
                </a:solidFill>
              </a:rPr>
              <a:t>Lebar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dirty="0">
                <a:solidFill>
                  <a:schemeClr val="tx1"/>
                </a:solidFill>
              </a:rPr>
              <a:t>	Write(‘</a:t>
            </a:r>
            <a:r>
              <a:rPr lang="en-US" dirty="0" err="1">
                <a:solidFill>
                  <a:schemeClr val="tx1"/>
                </a:solidFill>
              </a:rPr>
              <a:t>Luas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Panjang</a:t>
            </a:r>
            <a:r>
              <a:rPr lang="en-US" dirty="0">
                <a:solidFill>
                  <a:schemeClr val="tx1"/>
                </a:solidFill>
              </a:rPr>
              <a:t>=‘,</a:t>
            </a:r>
            <a:r>
              <a:rPr lang="en-US" dirty="0" err="1">
                <a:solidFill>
                  <a:schemeClr val="tx1"/>
                </a:solidFill>
              </a:rPr>
              <a:t>Luas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43400" y="685800"/>
            <a:ext cx="4676257" cy="5562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/*Program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menghitung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luas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persegi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panjang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*/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iostream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Panjang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Lebar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Panjang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? :";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Panjang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Lebar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? :";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Lebar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Panjang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Lebar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Persegi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Panjang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3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819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makna</a:t>
            </a:r>
            <a:r>
              <a:rPr lang="en-US" sz="2000" dirty="0"/>
              <a:t> </a:t>
            </a:r>
            <a:r>
              <a:rPr lang="en-US" sz="2000" dirty="0" err="1"/>
              <a:t>tersendiri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endParaRPr lang="en-US" sz="2000" dirty="0"/>
          </a:p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Operator </a:t>
            </a:r>
            <a:r>
              <a:rPr lang="en-US" sz="2000" b="1" dirty="0" err="1">
                <a:solidFill>
                  <a:srgbClr val="FF0000"/>
                </a:solidFill>
              </a:rPr>
              <a:t>Aritmatika</a:t>
            </a:r>
            <a:r>
              <a:rPr lang="en-US" sz="2000" b="1" dirty="0">
                <a:solidFill>
                  <a:srgbClr val="FF0000"/>
                </a:solidFill>
              </a:rPr>
              <a:t> : operator </a:t>
            </a:r>
            <a:r>
              <a:rPr lang="en-US" sz="2000" b="1" dirty="0" err="1">
                <a:solidFill>
                  <a:srgbClr val="FF0000"/>
                </a:solidFill>
              </a:rPr>
              <a:t>untuk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mengolah</a:t>
            </a:r>
            <a:r>
              <a:rPr lang="en-US" sz="2000" b="1" dirty="0">
                <a:solidFill>
                  <a:srgbClr val="FF0000"/>
                </a:solidFill>
              </a:rPr>
              <a:t> data </a:t>
            </a:r>
            <a:r>
              <a:rPr lang="en-US" sz="2000" b="1" dirty="0" err="1">
                <a:solidFill>
                  <a:srgbClr val="FF0000"/>
                </a:solidFill>
              </a:rPr>
              <a:t>berupa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numerik</a:t>
            </a:r>
            <a:r>
              <a:rPr lang="en-US" sz="2000" dirty="0"/>
              <a:t>. 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05200" y="1828800"/>
            <a:ext cx="5334000" cy="4876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//Program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aritmatika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0" algn="just"/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iostream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0" algn="just"/>
            <a:r>
              <a:rPr lang="en-US" sz="2000" b="1" dirty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bil1, bil2;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1:";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&gt;&gt;bil1;</a:t>
            </a:r>
          </a:p>
          <a:p>
            <a:pPr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2:";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&gt;&gt;bil2;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&lt;&lt;bil1&lt;&lt;“+”&lt;&lt;bil2&lt;&lt;“=“&lt;&lt;bil1+bil2&lt;&lt;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&lt;&lt;bil1&lt;&lt;“-”&lt;&lt;bil2&lt;&lt;“=“&lt;&lt;bil1-bil2&lt;&lt;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&lt;&lt;bil1&lt;&lt;“*”&lt;&lt;bil2&lt;&lt;“=“&lt;&lt;bil1*bil2&lt;&lt;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&lt;&lt;bil1&lt;&lt;“/”&lt;&lt;bil2&lt;&lt;“=“&lt;&lt;bil1/bil2&lt;&lt;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&lt;&lt;bil1&lt;&lt;“%”&lt;&lt;bil2&lt;&lt;“=“&lt;&lt;bil1%bil2&lt;&lt;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710209"/>
            <a:ext cx="2209800" cy="179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30287"/>
            <a:ext cx="2514600" cy="53340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u="sng" dirty="0"/>
              <a:t>Output Program: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0"/>
            <a:ext cx="29862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ldLvl="2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819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Operator </a:t>
            </a:r>
            <a:r>
              <a:rPr lang="en-US" sz="2000" b="1" dirty="0" err="1">
                <a:solidFill>
                  <a:srgbClr val="FF0000"/>
                </a:solidFill>
              </a:rPr>
              <a:t>Relasional</a:t>
            </a:r>
            <a:r>
              <a:rPr lang="en-US" sz="2000" b="1" dirty="0">
                <a:solidFill>
                  <a:srgbClr val="FF0000"/>
                </a:solidFill>
              </a:rPr>
              <a:t> : operator yang </a:t>
            </a:r>
            <a:r>
              <a:rPr lang="en-US" sz="2000" b="1" dirty="0" err="1">
                <a:solidFill>
                  <a:srgbClr val="FF0000"/>
                </a:solidFill>
              </a:rPr>
              <a:t>membandingkan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dua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buah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nilai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dengan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hasil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berupa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nilai</a:t>
            </a:r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b="1" i="1" dirty="0">
                <a:solidFill>
                  <a:srgbClr val="FF0000"/>
                </a:solidFill>
              </a:rPr>
              <a:t>true</a:t>
            </a:r>
            <a:r>
              <a:rPr lang="en-US" sz="2000" b="1" dirty="0">
                <a:solidFill>
                  <a:srgbClr val="FF0000"/>
                </a:solidFill>
              </a:rPr>
              <a:t>(1)  </a:t>
            </a:r>
            <a:r>
              <a:rPr lang="en-US" sz="2000" b="1" dirty="0" err="1">
                <a:solidFill>
                  <a:srgbClr val="FF0000"/>
                </a:solidFill>
              </a:rPr>
              <a:t>atau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false</a:t>
            </a:r>
            <a:r>
              <a:rPr lang="en-US" sz="2000" b="1" dirty="0">
                <a:solidFill>
                  <a:srgbClr val="FF0000"/>
                </a:solidFill>
              </a:rPr>
              <a:t>(0).</a:t>
            </a:r>
            <a:r>
              <a:rPr lang="en-US" sz="2000" dirty="0"/>
              <a:t> 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05200" y="1524000"/>
            <a:ext cx="5562600" cy="4876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//Program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operasi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perbandingan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iostream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std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bil1, bil2;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1:";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&gt;&gt;bil1;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2:";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&gt;&gt;bil2;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&lt;&lt;bil1&lt;&lt;"&gt;"&lt;&lt;bil2&lt;&lt;"="&lt;&lt;(bil1&gt;bil2)&lt;&lt;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&lt;&lt;bil1&lt;&lt;"&lt;"&lt;&lt;bil2&lt;&lt;"="&lt;&lt;(bil1&lt;bil2)&lt;&lt;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&lt;&lt;bil1&lt;&lt;"&gt;="&lt;&lt;bil2&lt;&lt;"="&lt;&lt;(bil1&gt;=bil2)&lt;&lt;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&lt;&lt;bil1&lt;&lt;"&lt;="&lt;&lt;bil2&lt;&lt;"="&lt;&lt;(bil1&lt;=bil2)&lt;&lt;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&lt;&lt;bil1&lt;&lt;"=="&lt;&lt;bil2&lt;&lt;"="&lt;&lt;(bil1==bil2)&lt;&lt;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&lt;&lt;bil1&lt;&lt;"!="&lt;&lt;bil2&lt;&lt;"="&lt;&lt;(bil1!=bil2)&lt;&lt;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30287"/>
            <a:ext cx="2514600" cy="53340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u="sng" dirty="0"/>
              <a:t>Output Program: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097"/>
            <a:ext cx="3255807" cy="180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267200"/>
            <a:ext cx="305359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819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Operator Increment </a:t>
            </a:r>
            <a:r>
              <a:rPr lang="en-US" sz="2000" b="1" dirty="0" err="1">
                <a:solidFill>
                  <a:srgbClr val="FF0000"/>
                </a:solidFill>
              </a:rPr>
              <a:t>dan</a:t>
            </a:r>
            <a:r>
              <a:rPr lang="en-US" sz="2000" b="1" dirty="0">
                <a:solidFill>
                  <a:srgbClr val="FF0000"/>
                </a:solidFill>
              </a:rPr>
              <a:t> Decrement : operator </a:t>
            </a:r>
            <a:r>
              <a:rPr lang="en-US" sz="2000" b="1" dirty="0" err="1">
                <a:solidFill>
                  <a:srgbClr val="FF0000"/>
                </a:solidFill>
              </a:rPr>
              <a:t>untuk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menaikkan</a:t>
            </a:r>
            <a:r>
              <a:rPr lang="en-US" sz="2000" b="1" dirty="0">
                <a:solidFill>
                  <a:srgbClr val="FF0000"/>
                </a:solidFill>
              </a:rPr>
              <a:t> 1 </a:t>
            </a:r>
            <a:r>
              <a:rPr lang="en-US" sz="2000" b="1" dirty="0" err="1">
                <a:solidFill>
                  <a:srgbClr val="FF0000"/>
                </a:solidFill>
              </a:rPr>
              <a:t>atau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menurunkan</a:t>
            </a:r>
            <a:r>
              <a:rPr lang="en-US" sz="2000" b="1" dirty="0">
                <a:solidFill>
                  <a:srgbClr val="FF0000"/>
                </a:solidFill>
              </a:rPr>
              <a:t> 1 </a:t>
            </a:r>
            <a:r>
              <a:rPr lang="en-US" sz="2000" b="1" dirty="0" err="1">
                <a:solidFill>
                  <a:srgbClr val="FF0000"/>
                </a:solidFill>
              </a:rPr>
              <a:t>pada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nilai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suatu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variabel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05200" y="1524000"/>
            <a:ext cx="5562600" cy="434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//Program increment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decrement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iostream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std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bil1, bil2,I;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  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1:";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&gt;&gt;bil1;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2:";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&gt;&gt;bil2;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&lt;&lt;"bil1="&lt;&lt;bil1&lt;&lt;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&lt;&lt;"++bil1="&lt;&lt;(++bil1)&lt;&lt;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&lt;&lt;"bil2="&lt;&lt;bil2&lt;&lt;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&lt;&lt;"--bil2="&lt;&lt;(--bil2)&lt;&lt;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return 0;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30287"/>
            <a:ext cx="2514600" cy="53340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u="sng" dirty="0"/>
              <a:t>Output Program: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24001"/>
            <a:ext cx="305109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2" y="4267200"/>
            <a:ext cx="294842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8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819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1" dirty="0">
                <a:solidFill>
                  <a:srgbClr val="FF0000"/>
                </a:solidFill>
              </a:rPr>
              <a:t>Operator </a:t>
            </a:r>
            <a:r>
              <a:rPr lang="en-US" sz="2000" b="1" dirty="0" err="1">
                <a:solidFill>
                  <a:srgbClr val="FF0000"/>
                </a:solidFill>
              </a:rPr>
              <a:t>Logika</a:t>
            </a:r>
            <a:r>
              <a:rPr lang="en-US" sz="2000" b="1" dirty="0">
                <a:solidFill>
                  <a:srgbClr val="FF0000"/>
                </a:solidFill>
              </a:rPr>
              <a:t> : operator </a:t>
            </a:r>
            <a:r>
              <a:rPr lang="en-US" sz="2000" b="1" dirty="0" err="1">
                <a:solidFill>
                  <a:srgbClr val="FF0000"/>
                </a:solidFill>
              </a:rPr>
              <a:t>untuk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menggabungkan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beberapa</a:t>
            </a:r>
            <a:r>
              <a:rPr lang="en-US" sz="2000" b="1" dirty="0">
                <a:solidFill>
                  <a:srgbClr val="FF0000"/>
                </a:solidFill>
              </a:rPr>
              <a:t> operator </a:t>
            </a:r>
            <a:r>
              <a:rPr lang="en-US" sz="2000" b="1" dirty="0" err="1">
                <a:solidFill>
                  <a:srgbClr val="FF0000"/>
                </a:solidFill>
              </a:rPr>
              <a:t>relasi</a:t>
            </a:r>
            <a:r>
              <a:rPr lang="en-US" sz="2000" b="1" dirty="0">
                <a:solidFill>
                  <a:srgbClr val="FF0000"/>
                </a:solidFill>
              </a:rPr>
              <a:t> (</a:t>
            </a:r>
            <a:r>
              <a:rPr lang="en-US" sz="2000" b="1" dirty="0" err="1">
                <a:solidFill>
                  <a:srgbClr val="FF0000"/>
                </a:solidFill>
              </a:rPr>
              <a:t>perbandingan</a:t>
            </a:r>
            <a:r>
              <a:rPr lang="en-US" sz="2000" b="1" dirty="0">
                <a:solidFill>
                  <a:srgbClr val="FF0000"/>
                </a:solidFill>
              </a:rPr>
              <a:t>). Operator </a:t>
            </a:r>
            <a:r>
              <a:rPr lang="en-US" sz="2000" b="1" dirty="0" err="1">
                <a:solidFill>
                  <a:srgbClr val="FF0000"/>
                </a:solidFill>
              </a:rPr>
              <a:t>logika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ada</a:t>
            </a:r>
            <a:r>
              <a:rPr lang="en-US" sz="2000" b="1" dirty="0">
                <a:solidFill>
                  <a:srgbClr val="FF0000"/>
                </a:solidFill>
              </a:rPr>
              <a:t> 2 </a:t>
            </a:r>
            <a:r>
              <a:rPr lang="en-US" sz="2000" b="1" dirty="0" err="1">
                <a:solidFill>
                  <a:srgbClr val="FF0000"/>
                </a:solidFill>
              </a:rPr>
              <a:t>yaitu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00B0F0"/>
                </a:solidFill>
              </a:rPr>
              <a:t>operator and (&amp;&amp;)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dan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00B0F0"/>
                </a:solidFill>
              </a:rPr>
              <a:t>operator or (||)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653412"/>
            <a:ext cx="4943483" cy="200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990600" y="3680589"/>
            <a:ext cx="5486400" cy="310121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//Program operator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logika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iostream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std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&lt;&lt;"4&gt;4 &amp;&amp; 10&lt;1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4&gt;4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&amp;&amp;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10&lt;1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&lt;&lt;"4&gt;10 &amp;&amp; 2&lt;5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4&gt;10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&amp;&amp;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2&lt;5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&lt;&lt;"4==4 &amp;&amp; 5&lt;3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4==4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&amp;&amp;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5&lt;3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&lt;&lt;"4&gt;=3 &amp;&amp; 4&lt;10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4&gt;=3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&amp;&amp;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4&lt;10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return 0;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9400" y="3680589"/>
            <a:ext cx="2514600" cy="53340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u="sng" dirty="0"/>
              <a:t>Output Program: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13989"/>
            <a:ext cx="2262142" cy="127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64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819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33400" y="3048000"/>
            <a:ext cx="5486400" cy="310121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//Program operator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logika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or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iostream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std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&lt;&lt;"4&gt;4 || 10&lt;1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4&gt;4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||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10&lt;1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&lt;&lt;"4&gt;10 || 2&lt;5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4&gt;10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||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2&lt;5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&lt;&lt;"4==4 || 5&lt;3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4==4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||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(5&lt;3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&lt;&lt;"4&gt;=3 || 4&lt;10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4&gt;=3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||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4&lt;10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return 0;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9400" y="3680589"/>
            <a:ext cx="2514600" cy="53340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u="sng" dirty="0"/>
              <a:t>Output Program: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" y="762000"/>
            <a:ext cx="62674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14800"/>
            <a:ext cx="228974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67000" y="1752600"/>
            <a:ext cx="840923" cy="1054925"/>
            <a:chOff x="2667000" y="1752600"/>
            <a:chExt cx="840923" cy="1054925"/>
          </a:xfrm>
        </p:grpSpPr>
        <p:sp>
          <p:nvSpPr>
            <p:cNvPr id="2" name="Rectangle 1"/>
            <p:cNvSpPr/>
            <p:nvPr/>
          </p:nvSpPr>
          <p:spPr>
            <a:xfrm>
              <a:off x="2667000" y="1752600"/>
              <a:ext cx="808883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2126675"/>
              <a:ext cx="808883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9040" y="2502725"/>
              <a:ext cx="808883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4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8229600" cy="1143000"/>
          </a:xfrm>
        </p:spPr>
        <p:txBody>
          <a:bodyPr/>
          <a:lstStyle/>
          <a:p>
            <a:r>
              <a:rPr lang="en-US" b="1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098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BAHASA PEMROGRAMAN DEV C++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6029340" cy="30051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STRUKTUR DEV C++</a:t>
            </a:r>
          </a:p>
          <a:p>
            <a:pPr algn="just"/>
            <a:r>
              <a:rPr lang="en-US" b="1" dirty="0"/>
              <a:t>VARIABEL DEV-C++</a:t>
            </a:r>
          </a:p>
          <a:p>
            <a:pPr algn="just"/>
            <a:r>
              <a:rPr lang="en-US" b="1" dirty="0"/>
              <a:t>KEYWORD DEV-C++</a:t>
            </a:r>
          </a:p>
          <a:p>
            <a:pPr algn="just"/>
            <a:r>
              <a:rPr lang="en-US" b="1" dirty="0"/>
              <a:t>KONSTANTA DEV-C++</a:t>
            </a:r>
          </a:p>
          <a:p>
            <a:pPr algn="just"/>
            <a:r>
              <a:rPr lang="en-US" b="1" dirty="0"/>
              <a:t>TIPE DATA DEV-C++</a:t>
            </a:r>
          </a:p>
          <a:p>
            <a:pPr algn="just"/>
            <a:r>
              <a:rPr lang="en-US" b="1" dirty="0"/>
              <a:t>OPERATOR DEV-C++</a:t>
            </a:r>
          </a:p>
          <a:p>
            <a:pPr marL="0" indent="0" algn="just">
              <a:buNone/>
            </a:pPr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27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STRUKTUR BAHASA PEMROGRAMAN DEV C++: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1000" y="762000"/>
            <a:ext cx="6400800" cy="471252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Bagian</a:t>
            </a:r>
            <a:r>
              <a:rPr lang="en-US" sz="2000" b="1" dirty="0">
                <a:solidFill>
                  <a:srgbClr val="00B0F0"/>
                </a:solidFill>
              </a:rPr>
              <a:t> Header:</a:t>
            </a:r>
          </a:p>
          <a:p>
            <a:pPr marL="344488" indent="-344488">
              <a:buAutoNum type="arabicPeriod"/>
            </a:pPr>
            <a:r>
              <a:rPr lang="en-US" sz="2000" dirty="0" err="1"/>
              <a:t>Komentar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program:</a:t>
            </a:r>
          </a:p>
          <a:p>
            <a:r>
              <a:rPr lang="en-US" sz="2000" dirty="0"/>
              <a:t>	//Program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….</a:t>
            </a:r>
          </a:p>
          <a:p>
            <a:r>
              <a:rPr lang="en-US" sz="2000" dirty="0"/>
              <a:t>2.   Pre-processor Directive: 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#include &lt;….&gt;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Bagian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err="1">
                <a:solidFill>
                  <a:srgbClr val="00B0F0"/>
                </a:solidFill>
              </a:rPr>
              <a:t>Deklarasi</a:t>
            </a:r>
            <a:r>
              <a:rPr lang="en-US" sz="2000" b="1" dirty="0">
                <a:solidFill>
                  <a:srgbClr val="00B0F0"/>
                </a:solidFill>
              </a:rPr>
              <a:t>:</a:t>
            </a:r>
          </a:p>
          <a:p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2000" b="1" dirty="0" err="1">
                <a:solidFill>
                  <a:srgbClr val="00B0F0"/>
                </a:solidFill>
              </a:rPr>
              <a:t>Bagian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err="1">
                <a:solidFill>
                  <a:srgbClr val="00B0F0"/>
                </a:solidFill>
              </a:rPr>
              <a:t>Deskripsi</a:t>
            </a:r>
            <a:r>
              <a:rPr lang="en-US" sz="2000" b="1" dirty="0">
                <a:solidFill>
                  <a:srgbClr val="00B0F0"/>
                </a:solidFill>
              </a:rPr>
              <a:t>: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main() 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 …  </a:t>
            </a:r>
            <a:r>
              <a:rPr lang="en-US" sz="2000" dirty="0" err="1"/>
              <a:t>instruksi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….</a:t>
            </a:r>
          </a:p>
          <a:p>
            <a:r>
              <a:rPr lang="en-US" sz="2000" dirty="0"/>
              <a:t>         return 0;</a:t>
            </a:r>
          </a:p>
          <a:p>
            <a:r>
              <a:rPr lang="en-US" sz="2000" dirty="0"/>
              <a:t>     }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5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marL="1543050" lvl="0" indent="-1543050">
              <a:spcBef>
                <a:spcPct val="20000"/>
              </a:spcBef>
              <a:defRPr/>
            </a:pPr>
            <a:r>
              <a:rPr lang="en-US" sz="3200" b="1" dirty="0" err="1"/>
              <a:t>Con’t</a:t>
            </a:r>
            <a:r>
              <a:rPr lang="en-US" sz="3200" b="1" dirty="0"/>
              <a:t> </a:t>
            </a:r>
            <a:r>
              <a:rPr lang="en-US" sz="3200" b="1" dirty="0" err="1"/>
              <a:t>Struktur</a:t>
            </a:r>
            <a:r>
              <a:rPr lang="en-US" sz="3200" b="1" dirty="0"/>
              <a:t> </a:t>
            </a:r>
            <a:r>
              <a:rPr lang="en-US" sz="3200" b="1" dirty="0" err="1"/>
              <a:t>Bahasa</a:t>
            </a:r>
            <a:r>
              <a:rPr lang="en-US" sz="3200" b="1" dirty="0"/>
              <a:t> </a:t>
            </a:r>
            <a:r>
              <a:rPr lang="en-US" sz="3200" b="1" dirty="0" err="1"/>
              <a:t>Pemrograman</a:t>
            </a:r>
            <a:r>
              <a:rPr lang="en-US" sz="3200" b="1" dirty="0"/>
              <a:t> </a:t>
            </a:r>
            <a:r>
              <a:rPr lang="en-US" sz="3200" b="1" dirty="0" err="1"/>
              <a:t>Dev</a:t>
            </a:r>
            <a:r>
              <a:rPr lang="en-US" sz="3200" b="1" dirty="0"/>
              <a:t> C++: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Keterangan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Komentar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Keterangan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tentang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           </a:t>
            </a: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Keterangan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Baris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: //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Komentar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Keterangan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baris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: /*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Komentar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……….*/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Pre-processor Directive      </a:t>
            </a: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Biasa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disebut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file header (.h)</a:t>
            </a: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perintah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dasar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C++</a:t>
            </a: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perintah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tersimpan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file header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file header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tsb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disisipkan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sintaks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#include&lt;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nama_file_header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file header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2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perintah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input (</a:t>
            </a:r>
            <a:r>
              <a:rPr lang="en-US" sz="22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sz="22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sz="22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perintah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output (</a:t>
            </a:r>
            <a:r>
              <a:rPr lang="en-US" sz="22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2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22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11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B0F0"/>
                </a:solidFill>
              </a:rPr>
              <a:t>ATURAN PENULISAN VARIABEL:</a:t>
            </a:r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/>
              <a:t>Identifier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/</a:t>
            </a:r>
            <a:r>
              <a:rPr lang="en-US" sz="2000" dirty="0" err="1"/>
              <a:t>alpabet</a:t>
            </a:r>
            <a:r>
              <a:rPr lang="en-US" sz="2000" dirty="0"/>
              <a:t>,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endParaRPr lang="en-US" sz="2000" dirty="0"/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“case sensitive”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endParaRPr lang="en-US" sz="2000" dirty="0"/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spasi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endParaRPr lang="en-US" sz="2000" dirty="0"/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AutoNum type="arabicPeriod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operator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variable</a:t>
            </a:r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AutoNum type="arabicPeriod"/>
            </a:pPr>
            <a:r>
              <a:rPr lang="en-US" sz="2000" dirty="0" err="1"/>
              <a:t>Sebaiknya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endParaRPr lang="en-US" sz="2000" dirty="0"/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/>
              <a:t>Identifier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diperkenankan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“keyword” (kata </a:t>
            </a:r>
            <a:r>
              <a:rPr lang="en-US" sz="2000" dirty="0" err="1"/>
              <a:t>kunci</a:t>
            </a:r>
            <a:r>
              <a:rPr lang="en-US" sz="2000" dirty="0"/>
              <a:t>) yang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C/C++.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Deklarasi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Variabel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Tipe_data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Nama_Variabel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VARIABEL DALAM DEV C++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1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28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200" dirty="0"/>
              <a:t>Keyword </a:t>
            </a:r>
            <a:r>
              <a:rPr lang="en-US" sz="2200" dirty="0" err="1"/>
              <a:t>atau</a:t>
            </a:r>
            <a:r>
              <a:rPr lang="en-US" sz="2200" dirty="0"/>
              <a:t> kata-</a:t>
            </a:r>
            <a:r>
              <a:rPr lang="en-US" sz="2200" dirty="0" err="1"/>
              <a:t>kunci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kata-kata yang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bahasa</a:t>
            </a:r>
            <a:r>
              <a:rPr lang="en-US" sz="2200" dirty="0"/>
              <a:t> C/C++. </a:t>
            </a:r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200" dirty="0" err="1"/>
              <a:t>Setiap</a:t>
            </a:r>
            <a:r>
              <a:rPr lang="en-US" sz="2200" dirty="0"/>
              <a:t> keyword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arti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maksud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didalam</a:t>
            </a:r>
            <a:r>
              <a:rPr lang="en-US" sz="2200" dirty="0"/>
              <a:t> </a:t>
            </a:r>
            <a:r>
              <a:rPr lang="en-US" sz="2200" dirty="0" err="1"/>
              <a:t>bahasa</a:t>
            </a:r>
            <a:r>
              <a:rPr lang="en-US" sz="2200" dirty="0"/>
              <a:t> C/C++,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instruksi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boleh</a:t>
            </a:r>
            <a:r>
              <a:rPr lang="en-US" sz="2200" dirty="0"/>
              <a:t> </a:t>
            </a:r>
            <a:r>
              <a:rPr lang="en-US" sz="2200" dirty="0" err="1"/>
              <a:t>dipergunakan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keperluan</a:t>
            </a:r>
            <a:r>
              <a:rPr lang="en-US" sz="2200" dirty="0"/>
              <a:t> lain. </a:t>
            </a:r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200" dirty="0" err="1"/>
              <a:t>Daftar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keyword </a:t>
            </a:r>
            <a:r>
              <a:rPr lang="en-US" sz="2200" dirty="0" err="1"/>
              <a:t>diberikan</a:t>
            </a:r>
            <a:r>
              <a:rPr lang="en-US" sz="2200" dirty="0"/>
              <a:t> </a:t>
            </a:r>
            <a:r>
              <a:rPr lang="en-US" sz="2200" dirty="0" err="1"/>
              <a:t>sbb</a:t>
            </a:r>
            <a:r>
              <a:rPr lang="en-US" sz="2200" dirty="0"/>
              <a:t>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KEYWORD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048000"/>
            <a:ext cx="8458200" cy="3733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 err="1"/>
              <a:t>asm</a:t>
            </a:r>
            <a:r>
              <a:rPr lang="en-US" sz="2200" b="1" dirty="0"/>
              <a:t>	default	friend	public	void</a:t>
            </a:r>
            <a:endParaRPr lang="id-ID" sz="2200" dirty="0"/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>
                <a:solidFill>
                  <a:srgbClr val="FF0000"/>
                </a:solidFill>
              </a:rPr>
              <a:t>auto	delete	</a:t>
            </a:r>
            <a:r>
              <a:rPr lang="en-US" sz="2200" b="1" dirty="0" err="1">
                <a:solidFill>
                  <a:srgbClr val="FF0000"/>
                </a:solidFill>
              </a:rPr>
              <a:t>goto</a:t>
            </a:r>
            <a:r>
              <a:rPr lang="en-US" sz="2200" b="1" dirty="0">
                <a:solidFill>
                  <a:srgbClr val="FF0000"/>
                </a:solidFill>
              </a:rPr>
              <a:t>	register       	template    	volatile</a:t>
            </a:r>
            <a:endParaRPr lang="id-ID" sz="22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/>
              <a:t>break	do	inline	return	this	while</a:t>
            </a:r>
            <a:endParaRPr lang="id-ID" sz="2200" dirty="0"/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>
                <a:solidFill>
                  <a:srgbClr val="FF0000"/>
                </a:solidFill>
              </a:rPr>
              <a:t>case	double	</a:t>
            </a:r>
            <a:r>
              <a:rPr lang="en-US" sz="2200" b="1" dirty="0" err="1">
                <a:solidFill>
                  <a:srgbClr val="FF0000"/>
                </a:solidFill>
              </a:rPr>
              <a:t>int</a:t>
            </a:r>
            <a:r>
              <a:rPr lang="en-US" sz="2200" b="1" dirty="0">
                <a:solidFill>
                  <a:srgbClr val="FF0000"/>
                </a:solidFill>
              </a:rPr>
              <a:t>	short	throw</a:t>
            </a:r>
            <a:endParaRPr lang="id-ID" sz="22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/>
              <a:t>catch	else	long	signed	try</a:t>
            </a:r>
            <a:endParaRPr lang="id-ID" sz="2200" dirty="0"/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>
                <a:solidFill>
                  <a:srgbClr val="FF0000"/>
                </a:solidFill>
              </a:rPr>
              <a:t>char	</a:t>
            </a:r>
            <a:r>
              <a:rPr lang="en-US" sz="2200" b="1" dirty="0" err="1">
                <a:solidFill>
                  <a:srgbClr val="FF0000"/>
                </a:solidFill>
              </a:rPr>
              <a:t>enum</a:t>
            </a:r>
            <a:r>
              <a:rPr lang="en-US" sz="2200" b="1" dirty="0">
                <a:solidFill>
                  <a:srgbClr val="FF0000"/>
                </a:solidFill>
              </a:rPr>
              <a:t>	new	</a:t>
            </a:r>
            <a:r>
              <a:rPr lang="en-US" sz="2200" b="1" dirty="0" err="1">
                <a:solidFill>
                  <a:srgbClr val="FF0000"/>
                </a:solidFill>
              </a:rPr>
              <a:t>sizeof</a:t>
            </a: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typedef</a:t>
            </a:r>
            <a:endParaRPr lang="id-ID" sz="22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/>
              <a:t>class	extern	operator	static	union</a:t>
            </a:r>
            <a:endParaRPr lang="id-ID" sz="2200" dirty="0"/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 err="1">
                <a:solidFill>
                  <a:srgbClr val="FF0000"/>
                </a:solidFill>
              </a:rPr>
              <a:t>const</a:t>
            </a:r>
            <a:r>
              <a:rPr lang="en-US" sz="2200" b="1" dirty="0">
                <a:solidFill>
                  <a:srgbClr val="FF0000"/>
                </a:solidFill>
              </a:rPr>
              <a:t>	float	private	</a:t>
            </a:r>
            <a:r>
              <a:rPr lang="en-US" sz="2200" b="1" dirty="0" err="1">
                <a:solidFill>
                  <a:srgbClr val="FF0000"/>
                </a:solidFill>
              </a:rPr>
              <a:t>struct</a:t>
            </a:r>
            <a:r>
              <a:rPr lang="en-US" sz="2200" b="1" dirty="0">
                <a:solidFill>
                  <a:srgbClr val="FF0000"/>
                </a:solidFill>
              </a:rPr>
              <a:t>	unsigned</a:t>
            </a:r>
            <a:endParaRPr lang="id-ID" sz="22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/>
              <a:t>continue   for	protected	switch	virtual</a:t>
            </a:r>
            <a:endParaRPr lang="id-ID" sz="2200" dirty="0"/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18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TIPE DATA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685800"/>
            <a:ext cx="84582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sz="2000" b="1" dirty="0" err="1"/>
              <a:t>Tipe</a:t>
            </a:r>
            <a:r>
              <a:rPr lang="en-US" sz="2000" b="1" dirty="0"/>
              <a:t> Data </a:t>
            </a:r>
            <a:r>
              <a:rPr lang="en-US" sz="2000" b="1" dirty="0" err="1"/>
              <a:t>Dasar</a:t>
            </a:r>
            <a:r>
              <a:rPr lang="en-US" sz="2000" b="1" dirty="0"/>
              <a:t>:</a:t>
            </a:r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sz="2000" b="1" dirty="0" err="1"/>
              <a:t>Tipe</a:t>
            </a:r>
            <a:r>
              <a:rPr lang="en-US" sz="2000" b="1" dirty="0"/>
              <a:t> Data </a:t>
            </a:r>
            <a:r>
              <a:rPr lang="en-US" sz="2000" b="1" dirty="0" err="1"/>
              <a:t>Bentukan</a:t>
            </a:r>
            <a:endParaRPr lang="en-US" sz="2000" b="1" dirty="0"/>
          </a:p>
          <a:p>
            <a:pPr marL="971550" lvl="1" indent="-514350" algn="just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1600" kern="0" dirty="0" err="1">
                <a:latin typeface="Arial" charset="0"/>
              </a:rPr>
              <a:t>Tipe</a:t>
            </a:r>
            <a:r>
              <a:rPr lang="en-US" sz="1600" kern="0" dirty="0">
                <a:latin typeface="Arial" charset="0"/>
              </a:rPr>
              <a:t> data yang </a:t>
            </a:r>
            <a:r>
              <a:rPr lang="en-US" sz="1600" kern="0" dirty="0" err="1">
                <a:latin typeface="Arial" charset="0"/>
              </a:rPr>
              <a:t>dibentuk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dari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kombinasi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tipe</a:t>
            </a:r>
            <a:r>
              <a:rPr lang="en-US" sz="1600" kern="0" dirty="0">
                <a:latin typeface="Arial" charset="0"/>
              </a:rPr>
              <a:t> data </a:t>
            </a:r>
            <a:r>
              <a:rPr lang="en-US" sz="1600" kern="0" dirty="0" err="1">
                <a:latin typeface="Arial" charset="0"/>
              </a:rPr>
              <a:t>dasar</a:t>
            </a:r>
            <a:r>
              <a:rPr lang="en-US" sz="1600" kern="0" dirty="0">
                <a:latin typeface="Arial" charset="0"/>
              </a:rPr>
              <a:t>, </a:t>
            </a:r>
            <a:r>
              <a:rPr lang="en-US" sz="1600" kern="0" dirty="0" err="1">
                <a:latin typeface="Arial" charset="0"/>
              </a:rPr>
              <a:t>antara</a:t>
            </a:r>
            <a:r>
              <a:rPr lang="en-US" sz="1600" kern="0" dirty="0">
                <a:latin typeface="Arial" charset="0"/>
              </a:rPr>
              <a:t> lain array, record, string</a:t>
            </a:r>
            <a:r>
              <a:rPr lang="en-US" sz="1600" b="1" kern="0" dirty="0">
                <a:latin typeface="Arial" charset="0"/>
              </a:rPr>
              <a:t>.</a:t>
            </a:r>
          </a:p>
          <a:p>
            <a:pPr marL="971550" lvl="1" indent="-514350" algn="just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1600" b="1" kern="0" dirty="0">
                <a:latin typeface="Arial" charset="0"/>
              </a:rPr>
              <a:t>String </a:t>
            </a:r>
            <a:r>
              <a:rPr lang="en-US" sz="1600" kern="0" dirty="0" err="1">
                <a:latin typeface="Arial" charset="0"/>
              </a:rPr>
              <a:t>adalah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kumpulan</a:t>
            </a:r>
            <a:r>
              <a:rPr lang="en-US" sz="1600" kern="0" dirty="0">
                <a:latin typeface="Arial" charset="0"/>
              </a:rPr>
              <a:t>/</a:t>
            </a:r>
            <a:r>
              <a:rPr lang="en-US" sz="1600" kern="0" dirty="0" err="1">
                <a:latin typeface="Arial" charset="0"/>
              </a:rPr>
              <a:t>deretan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beberapa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karakter</a:t>
            </a:r>
            <a:endParaRPr lang="en-US" sz="1600" kern="0" dirty="0">
              <a:latin typeface="Arial" charset="0"/>
            </a:endParaRPr>
          </a:p>
          <a:p>
            <a:pPr marL="971550" lvl="1" indent="-514350" algn="just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1600" kern="0" dirty="0" err="1">
                <a:latin typeface="Arial" charset="0"/>
              </a:rPr>
              <a:t>Ciri-ciri</a:t>
            </a:r>
            <a:r>
              <a:rPr lang="en-US" sz="1600" kern="0" dirty="0">
                <a:latin typeface="Arial" charset="0"/>
              </a:rPr>
              <a:t> String:</a:t>
            </a:r>
          </a:p>
          <a:p>
            <a:pPr marL="1428750" lvl="2" indent="-514350" algn="just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US" sz="1600" kern="0" dirty="0" err="1">
                <a:latin typeface="Arial" charset="0"/>
              </a:rPr>
              <a:t>Dinyatakan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dengan</a:t>
            </a:r>
            <a:r>
              <a:rPr lang="en-US" sz="1600" kern="0" dirty="0">
                <a:latin typeface="Arial" charset="0"/>
              </a:rPr>
              <a:t> kata </a:t>
            </a:r>
            <a:r>
              <a:rPr lang="en-US" sz="1600" b="1" kern="0" dirty="0">
                <a:latin typeface="Arial" charset="0"/>
              </a:rPr>
              <a:t>string</a:t>
            </a:r>
            <a:endParaRPr lang="en-US" sz="1600" kern="0" dirty="0">
              <a:latin typeface="Arial" charset="0"/>
            </a:endParaRPr>
          </a:p>
          <a:p>
            <a:pPr marL="1428750" lvl="2" indent="-514350" algn="just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US" sz="1600" kern="0" dirty="0" err="1">
                <a:latin typeface="Arial" charset="0"/>
              </a:rPr>
              <a:t>Lebih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dari</a:t>
            </a:r>
            <a:r>
              <a:rPr lang="en-US" sz="1600" kern="0" dirty="0">
                <a:latin typeface="Arial" charset="0"/>
              </a:rPr>
              <a:t> 1 </a:t>
            </a:r>
            <a:r>
              <a:rPr lang="en-US" sz="1600" kern="0" dirty="0" err="1">
                <a:latin typeface="Arial" charset="0"/>
              </a:rPr>
              <a:t>huruf</a:t>
            </a:r>
            <a:r>
              <a:rPr lang="en-US" sz="1600" kern="0" dirty="0">
                <a:latin typeface="Arial" charset="0"/>
              </a:rPr>
              <a:t>/digit</a:t>
            </a:r>
          </a:p>
          <a:p>
            <a:pPr marL="1428750" lvl="2" indent="-514350" algn="just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US" sz="1600" kern="0" dirty="0" err="1">
                <a:latin typeface="Arial" charset="0"/>
              </a:rPr>
              <a:t>Diapit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tanda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petik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dua</a:t>
            </a:r>
            <a:r>
              <a:rPr lang="en-US" sz="1600" kern="0" dirty="0">
                <a:latin typeface="Arial" charset="0"/>
              </a:rPr>
              <a:t> </a:t>
            </a:r>
            <a:endParaRPr lang="en-US" sz="2000" kern="0" dirty="0">
              <a:latin typeface="Arial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125112"/>
            <a:ext cx="6858000" cy="346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0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209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/>
              <a:t>Konstanta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peubah</a:t>
            </a:r>
            <a:r>
              <a:rPr lang="en-US" sz="2000" dirty="0"/>
              <a:t> yang </a:t>
            </a:r>
            <a:r>
              <a:rPr lang="en-US" sz="2000" dirty="0" err="1"/>
              <a:t>nilainya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program </a:t>
            </a:r>
            <a:r>
              <a:rPr lang="en-US" sz="2000" dirty="0" err="1"/>
              <a:t>dieksekusi</a:t>
            </a:r>
            <a:r>
              <a:rPr lang="en-US" sz="2000" dirty="0"/>
              <a:t>/running. </a:t>
            </a:r>
          </a:p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/>
              <a:t>Deklarasi</a:t>
            </a:r>
            <a:r>
              <a:rPr lang="en-US" sz="2000" dirty="0"/>
              <a:t> </a:t>
            </a:r>
            <a:r>
              <a:rPr lang="en-US" sz="2000" dirty="0" err="1"/>
              <a:t>konstanta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2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pPr lvl="1" indent="-342900" algn="just">
              <a:spcBef>
                <a:spcPts val="0"/>
              </a:spcBef>
              <a:buFont typeface="+mj-lt"/>
              <a:buAutoNum type="arabicParenR"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tipe_data</a:t>
            </a:r>
            <a:r>
              <a:rPr lang="en-US" sz="2000" dirty="0"/>
              <a:t> </a:t>
            </a:r>
            <a:r>
              <a:rPr lang="en-US" sz="2000" dirty="0" err="1"/>
              <a:t>nama_konstanta</a:t>
            </a:r>
            <a:r>
              <a:rPr lang="en-US" sz="2000" dirty="0"/>
              <a:t> =</a:t>
            </a:r>
            <a:r>
              <a:rPr lang="en-US" sz="2000" dirty="0" err="1"/>
              <a:t>nilai_konstanta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endParaRPr lang="en-US" sz="2000" dirty="0"/>
          </a:p>
          <a:p>
            <a:pPr marL="800100" lvl="2" indent="0" algn="just">
              <a:spcBef>
                <a:spcPts val="0"/>
              </a:spcBef>
              <a:buNone/>
            </a:pPr>
            <a:r>
              <a:rPr lang="en-US" sz="2000" b="1" i="1" dirty="0" err="1">
                <a:solidFill>
                  <a:srgbClr val="FF0000"/>
                </a:solidFill>
              </a:rPr>
              <a:t>const</a:t>
            </a:r>
            <a:r>
              <a:rPr lang="en-US" sz="2000" b="1" i="1" dirty="0">
                <a:solidFill>
                  <a:srgbClr val="FF0000"/>
                </a:solidFill>
              </a:rPr>
              <a:t> float phi=3.14</a:t>
            </a:r>
          </a:p>
          <a:p>
            <a:pPr lvl="1" indent="-342900" algn="just"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#define </a:t>
            </a:r>
            <a:r>
              <a:rPr lang="en-US" sz="2000" dirty="0" err="1"/>
              <a:t>nama_konstanta</a:t>
            </a:r>
            <a:r>
              <a:rPr lang="en-US" sz="2000" dirty="0"/>
              <a:t> </a:t>
            </a:r>
            <a:r>
              <a:rPr lang="en-US" sz="2000" dirty="0" err="1"/>
              <a:t>nilai_konstanta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:</a:t>
            </a:r>
          </a:p>
          <a:p>
            <a:pPr marL="800100" lvl="2" indent="0" algn="just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#define phi 3.14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KONSTANTA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1" y="2971800"/>
            <a:ext cx="3505200" cy="3733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//Program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luas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lingkaran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#include&lt;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lvl="0" algn="just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float phi=3.14;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r;</a:t>
            </a:r>
          </a:p>
          <a:p>
            <a:pPr lvl="0" algn="just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r:";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&gt;&gt;r;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=phi*r*r;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Lingkaran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34000" y="2974769"/>
            <a:ext cx="3505200" cy="3733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//Program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luas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lingkaran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#include&lt;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#define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phi 3.14;</a:t>
            </a:r>
            <a:endParaRPr lang="en-US" b="1" dirty="0">
              <a:solidFill>
                <a:srgbClr val="FF0000"/>
              </a:solidFill>
            </a:endParaRP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r;</a:t>
            </a:r>
          </a:p>
          <a:p>
            <a:pPr lvl="0" algn="just"/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int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main()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r:";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&gt;&gt;r;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=phi*r*r;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Lingkaran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" name="Notched Right Arrow 1"/>
          <p:cNvSpPr/>
          <p:nvPr/>
        </p:nvSpPr>
        <p:spPr>
          <a:xfrm>
            <a:off x="4114801" y="4267200"/>
            <a:ext cx="1066799" cy="609600"/>
          </a:xfrm>
          <a:prstGeom prst="notch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ATAU</a:t>
            </a:r>
          </a:p>
        </p:txBody>
      </p:sp>
    </p:spTree>
    <p:extLst>
      <p:ext uri="{BB962C8B-B14F-4D97-AF65-F5344CB8AC3E}">
        <p14:creationId xmlns:p14="http://schemas.microsoft.com/office/powerpoint/2010/main" val="7794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ldLvl="2" animBg="1"/>
      <p:bldP spid="7" grpId="0" bldLvl="2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0940" y="685800"/>
            <a:ext cx="4013860" cy="4876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ALGORITMA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Luas_Lingkaran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DEKLARASI: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CONST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PHI←3.14;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, r : Real;</a:t>
            </a:r>
          </a:p>
          <a:p>
            <a:pPr marL="465138" lvl="0" indent="-465138" algn="just">
              <a:spcBef>
                <a:spcPct val="20000"/>
              </a:spcBef>
            </a:pPr>
            <a:endParaRPr lang="en-US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r:’);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Read(r); 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 ←PHI*r*r;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Write(‘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Lingkaran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=‘,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43400" y="685800"/>
            <a:ext cx="4676257" cy="4876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//Program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menghitung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luas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lingkaran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iostream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float phi=3.14;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r;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r:";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&gt;&gt;r;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=phi*r*r;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Lingkaran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62200" y="1676400"/>
            <a:ext cx="2057400" cy="3048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52600" y="1981200"/>
            <a:ext cx="2590800" cy="3048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97330" y="2667000"/>
            <a:ext cx="2946070" cy="762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54261" y="3119252"/>
            <a:ext cx="817739" cy="23354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89191" y="3505200"/>
            <a:ext cx="3230409" cy="23354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06930" y="3886200"/>
            <a:ext cx="2412670" cy="1524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0900" y="4267200"/>
            <a:ext cx="1028700" cy="2286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09900" y="914400"/>
            <a:ext cx="1409700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1823</Words>
  <Application>Microsoft Office PowerPoint</Application>
  <PresentationFormat>Tampilan Layar (4:3)</PresentationFormat>
  <Paragraphs>293</Paragraphs>
  <Slides>18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MATERI 4 BAHASA PEMROGRAMAN DEV C++</vt:lpstr>
      <vt:lpstr>BAHASA PEMROGRAMAN DEV C++</vt:lpstr>
      <vt:lpstr>Presentasi PowerPoint</vt:lpstr>
      <vt:lpstr>Con’t Struktur Bahasa Pemrograman Dev C++: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TERIMA KASIH</vt:lpstr>
    </vt:vector>
  </TitlesOfParts>
  <Company>STMIK 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ALGORITMA</dc:title>
  <dc:creator>admin</dc:creator>
  <cp:lastModifiedBy>USER</cp:lastModifiedBy>
  <cp:revision>291</cp:revision>
  <dcterms:created xsi:type="dcterms:W3CDTF">2011-10-09T16:26:49Z</dcterms:created>
  <dcterms:modified xsi:type="dcterms:W3CDTF">2022-10-09T13:40:51Z</dcterms:modified>
</cp:coreProperties>
</file>