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7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2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C6767-CD92-47E4-90BD-0DCD072E7872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47085-C243-4EA3-B952-77832BD8F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84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5B60-7654-47EC-BD00-97AE9431859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8229600" cy="1143000"/>
          </a:xfrm>
        </p:spPr>
        <p:txBody>
          <a:bodyPr/>
          <a:lstStyle/>
          <a:p>
            <a:r>
              <a:rPr lang="en-US" b="1" dirty="0" smtClean="0"/>
              <a:t>MATERI-5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124200"/>
            <a:ext cx="7153835" cy="80486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FLOWCHARTING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b="1" dirty="0" smtClean="0"/>
          </a:p>
          <a:p>
            <a:pPr algn="ctr"/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7772400" cy="60959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Pengertian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Runtunan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7696200" cy="4953000"/>
          </a:xfrm>
        </p:spPr>
        <p:txBody>
          <a:bodyPr>
            <a:noAutofit/>
          </a:bodyPr>
          <a:lstStyle/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Runtunan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adalah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Instruksi-instruksi</a:t>
            </a:r>
            <a:r>
              <a:rPr lang="en-US" sz="2200" b="1" dirty="0" smtClean="0">
                <a:solidFill>
                  <a:schemeClr val="tx1"/>
                </a:solidFill>
              </a:rPr>
              <a:t> yang </a:t>
            </a:r>
            <a:r>
              <a:rPr lang="en-US" sz="2200" b="1" dirty="0" err="1" smtClean="0">
                <a:solidFill>
                  <a:schemeClr val="tx1"/>
                </a:solidFill>
              </a:rPr>
              <a:t>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dikerjakan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secara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berurutan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mulai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dari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baris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pertama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hingga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baris</a:t>
            </a:r>
            <a:r>
              <a:rPr lang="en-US" sz="2200" b="1" dirty="0" smtClean="0">
                <a:solidFill>
                  <a:schemeClr val="tx1"/>
                </a:solidFill>
              </a:rPr>
              <a:t> paling </a:t>
            </a:r>
            <a:r>
              <a:rPr lang="en-US" sz="2200" b="1" dirty="0" err="1" smtClean="0">
                <a:solidFill>
                  <a:schemeClr val="tx1"/>
                </a:solidFill>
              </a:rPr>
              <a:t>akhir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Kaidah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Runtunan</a:t>
            </a:r>
            <a:r>
              <a:rPr lang="en-US" sz="2200" b="1" dirty="0" smtClean="0">
                <a:solidFill>
                  <a:schemeClr val="tx1"/>
                </a:solidFill>
              </a:rPr>
              <a:t>: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Tiap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baris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dikerjakan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tepatnya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satu</a:t>
            </a:r>
            <a:r>
              <a:rPr lang="en-US" sz="2200" b="1" dirty="0" smtClean="0">
                <a:solidFill>
                  <a:schemeClr val="tx1"/>
                </a:solidFill>
              </a:rPr>
              <a:t> kali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Urutan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pelaksanaan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instruksi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berdasarkan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susunan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b="1" dirty="0" smtClean="0">
                <a:solidFill>
                  <a:schemeClr val="tx1"/>
                </a:solidFill>
              </a:rPr>
              <a:t>. 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Instruksi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pertama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merupakan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awal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dari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Instruksi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terakhir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merupakan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akhir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dari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Urutan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penulisan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instruksi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sangat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penting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untuk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diperhatikan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karena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bila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diubah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menghasilkan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luaran</a:t>
            </a:r>
            <a:r>
              <a:rPr lang="en-US" sz="2200" b="1" dirty="0" smtClean="0">
                <a:solidFill>
                  <a:schemeClr val="tx1"/>
                </a:solidFill>
              </a:rPr>
              <a:t> yang </a:t>
            </a:r>
            <a:r>
              <a:rPr lang="en-US" sz="2200" b="1" dirty="0" err="1" smtClean="0">
                <a:solidFill>
                  <a:schemeClr val="tx1"/>
                </a:solidFill>
              </a:rPr>
              <a:t>berbeda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7620000" cy="5334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Misalnya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609600"/>
            <a:ext cx="3429000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A←10;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800" b="1" dirty="0" smtClean="0"/>
              <a:t>B←5;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C←A+B;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Write(‘A+B=‘,C);</a:t>
            </a: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76800" y="762000"/>
            <a:ext cx="3505200" cy="198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A←10;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C←A+B;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B←5;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Write(‘A+B=‘,C);</a:t>
            </a: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2895600"/>
            <a:ext cx="3429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Outputnya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A+B=15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76800" y="2819400"/>
            <a:ext cx="3505200" cy="478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  <a:defRPr/>
            </a:pPr>
            <a:r>
              <a:rPr lang="en-US" sz="2800" b="1" dirty="0" err="1" smtClean="0">
                <a:solidFill>
                  <a:schemeClr val="tx1"/>
                </a:solidFill>
              </a:rPr>
              <a:t>Outputnya</a:t>
            </a:r>
            <a:r>
              <a:rPr lang="en-US" sz="2800" b="1" dirty="0" smtClean="0">
                <a:solidFill>
                  <a:schemeClr val="tx1"/>
                </a:solidFill>
              </a:rPr>
              <a:t>: A+B=10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200" dirty="0" err="1"/>
              <a:t>Instruksi</a:t>
            </a:r>
            <a:r>
              <a:rPr lang="en-US" sz="2200" dirty="0"/>
              <a:t> yang </a:t>
            </a:r>
            <a:r>
              <a:rPr lang="en-US" sz="2200" dirty="0" err="1"/>
              <a:t>memungkinkan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memilih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 smtClean="0"/>
              <a:t>pilihan</a:t>
            </a:r>
            <a:r>
              <a:rPr lang="en-US" sz="2200" dirty="0" smtClean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 smtClean="0"/>
              <a:t>pilihan</a:t>
            </a:r>
            <a:r>
              <a:rPr lang="en-US" sz="2200" dirty="0" smtClean="0"/>
              <a:t> </a:t>
            </a:r>
            <a:r>
              <a:rPr lang="en-US" sz="2200" dirty="0"/>
              <a:t>yang </a:t>
            </a:r>
            <a:r>
              <a:rPr lang="en-US" sz="2200" dirty="0" err="1"/>
              <a:t>disediakan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 smtClean="0"/>
              <a:t>persyaratan</a:t>
            </a:r>
            <a:r>
              <a:rPr lang="en-US" sz="2200" dirty="0" smtClean="0"/>
              <a:t>/</a:t>
            </a:r>
            <a:r>
              <a:rPr lang="en-US" sz="2200" dirty="0" err="1" smtClean="0"/>
              <a:t>kondisi</a:t>
            </a:r>
            <a:r>
              <a:rPr lang="en-US" sz="2200" dirty="0" smtClean="0"/>
              <a:t>.</a:t>
            </a:r>
            <a:endParaRPr lang="en-US" sz="2200" dirty="0"/>
          </a:p>
          <a:p>
            <a:pPr algn="just"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200" dirty="0"/>
              <a:t>Ada </a:t>
            </a:r>
            <a:r>
              <a:rPr lang="en-US" sz="2200" dirty="0" err="1"/>
              <a:t>dua</a:t>
            </a:r>
            <a:r>
              <a:rPr lang="en-US" sz="2200" dirty="0"/>
              <a:t> format </a:t>
            </a:r>
            <a:r>
              <a:rPr lang="en-US" sz="2200" dirty="0" err="1"/>
              <a:t>utama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instruksi</a:t>
            </a:r>
            <a:r>
              <a:rPr lang="en-US" sz="2200" dirty="0"/>
              <a:t> </a:t>
            </a:r>
            <a:r>
              <a:rPr lang="en-US" sz="2200" dirty="0" err="1"/>
              <a:t>seleksi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:</a:t>
            </a:r>
          </a:p>
          <a:p>
            <a:pPr marL="685800" lvl="1" algn="just"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200" b="1" dirty="0">
                <a:solidFill>
                  <a:srgbClr val="FF0000"/>
                </a:solidFill>
              </a:rPr>
              <a:t>If / then / else</a:t>
            </a:r>
          </a:p>
          <a:p>
            <a:pPr marL="685800" lvl="1" algn="just"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200" b="1" dirty="0" smtClean="0">
                <a:solidFill>
                  <a:srgbClr val="FF0000"/>
                </a:solidFill>
              </a:rPr>
              <a:t>Case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600" b="1" dirty="0" smtClean="0">
              <a:solidFill>
                <a:srgbClr val="FF0000"/>
              </a:solidFill>
            </a:endParaRP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en-US" sz="2600" b="1" dirty="0" err="1" smtClean="0">
                <a:solidFill>
                  <a:srgbClr val="FF0000"/>
                </a:solidFill>
              </a:rPr>
              <a:t>Instruksi</a:t>
            </a:r>
            <a:r>
              <a:rPr lang="en-US" sz="2600" b="1" dirty="0" smtClean="0">
                <a:solidFill>
                  <a:srgbClr val="FF0000"/>
                </a:solidFill>
              </a:rPr>
              <a:t> If/Then/Else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format: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pilihan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pilihan</a:t>
            </a:r>
            <a:endParaRPr lang="en-US" dirty="0"/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pilihan</a:t>
            </a:r>
            <a:endParaRPr lang="en-US" sz="2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INSTRUKSI SELEKSI C++: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66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85800"/>
            <a:ext cx="6286544" cy="16001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pilihannya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1</a:t>
            </a:r>
          </a:p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if 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kondisi</a:t>
            </a:r>
            <a:r>
              <a:rPr lang="en-US" sz="2000" b="1" i="1" dirty="0" smtClean="0">
                <a:solidFill>
                  <a:srgbClr val="0070C0"/>
                </a:solidFill>
              </a:rPr>
              <a:t>)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then </a:t>
            </a:r>
            <a:r>
              <a:rPr lang="en-US" sz="2000" b="1" i="1" dirty="0" err="1">
                <a:solidFill>
                  <a:srgbClr val="FF0000"/>
                </a:solidFill>
              </a:rPr>
              <a:t>pilihan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aksi</a:t>
            </a:r>
            <a:endParaRPr lang="en-US" sz="2000" b="1" i="1" dirty="0">
              <a:solidFill>
                <a:srgbClr val="FF0000"/>
              </a:solidFill>
            </a:endParaRPr>
          </a:p>
          <a:p>
            <a:pPr marL="714375" lvl="1" indent="0" algn="just">
              <a:spcBef>
                <a:spcPts val="0"/>
              </a:spcBef>
              <a:buNone/>
            </a:pP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aksi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 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5720" y="152400"/>
            <a:ext cx="85534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INSTRUKSI SELEKSI 1 PILIHAN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785795"/>
            <a:ext cx="182072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9489" y="2323938"/>
            <a:ext cx="6322349" cy="1390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+mj-lt"/>
              <a:buAutoNum type="arabicPeriod" startAt="3"/>
            </a:pPr>
            <a:r>
              <a:rPr lang="en-US" sz="2000" dirty="0" err="1" smtClean="0"/>
              <a:t>Untuk</a:t>
            </a:r>
            <a:r>
              <a:rPr lang="en-US" sz="2000" dirty="0" smtClean="0"/>
              <a:t> 1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Dev</a:t>
            </a:r>
            <a:r>
              <a:rPr lang="en-US" sz="2000" dirty="0" smtClean="0"/>
              <a:t>-C++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400050" lvl="1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if 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kondisi</a:t>
            </a:r>
            <a:r>
              <a:rPr lang="en-US" sz="2000" b="1" i="1" dirty="0" smtClean="0">
                <a:solidFill>
                  <a:srgbClr val="0070C0"/>
                </a:solidFill>
              </a:rPr>
              <a:t>) </a:t>
            </a:r>
            <a:r>
              <a:rPr lang="en-US" sz="2000" b="1" i="1" dirty="0" smtClean="0">
                <a:solidFill>
                  <a:srgbClr val="FF0000"/>
                </a:solidFill>
              </a:rPr>
              <a:t> {</a:t>
            </a:r>
            <a:r>
              <a:rPr lang="en-US" sz="2000" b="1" i="1" dirty="0" err="1" smtClean="0">
                <a:solidFill>
                  <a:srgbClr val="FF0000"/>
                </a:solidFill>
              </a:rPr>
              <a:t>pilihan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aksi</a:t>
            </a:r>
            <a:r>
              <a:rPr lang="en-US" sz="2000" b="1" i="1" dirty="0" smtClean="0">
                <a:solidFill>
                  <a:srgbClr val="FF0000"/>
                </a:solidFill>
              </a:rPr>
              <a:t>}</a:t>
            </a:r>
          </a:p>
          <a:p>
            <a:pPr marL="714375" lvl="1" indent="0" algn="just">
              <a:spcBef>
                <a:spcPts val="0"/>
              </a:spcBef>
              <a:buNone/>
            </a:pP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aksi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3812658"/>
            <a:ext cx="8501122" cy="2819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Susunlah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membaca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keyboard.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Kemudian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periksalah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genap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4488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Analisis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687388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genap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dibagi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sisanya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0. </a:t>
            </a:r>
          </a:p>
          <a:p>
            <a:pPr marL="687388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Ingat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!!!!. Operator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mencari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 C++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%.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06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14282" y="114280"/>
            <a:ext cx="4262438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INSTRUKSI SELEKSI 1 PILIHAN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4678" y="857232"/>
            <a:ext cx="5572164" cy="24288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Algoritma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Menentukan_Bilangan_Genap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Deklarasi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: Integer;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Deskripsi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  <a:endParaRPr lang="en-US" sz="1800" b="1" u="sng" dirty="0">
              <a:solidFill>
                <a:srgbClr val="FF0000"/>
              </a:solidFill>
            </a:endParaRP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Ketik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Sebuah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Bulat</a:t>
            </a:r>
            <a:r>
              <a:rPr lang="en-US" sz="1800" b="1" dirty="0" smtClean="0">
                <a:solidFill>
                  <a:schemeClr val="tx1"/>
                </a:solidFill>
              </a:rPr>
              <a:t>:”);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</a:rPr>
              <a:t>Bilangan</a:t>
            </a:r>
            <a:r>
              <a:rPr lang="en-US" sz="1800" b="1" dirty="0" smtClean="0">
                <a:solidFill>
                  <a:srgbClr val="FF0000"/>
                </a:solidFill>
              </a:rPr>
              <a:t> Mod 2=0)</a:t>
            </a:r>
            <a:r>
              <a:rPr lang="en-US" sz="1800" b="1" dirty="0" smtClean="0">
                <a:solidFill>
                  <a:schemeClr val="tx1"/>
                </a:solidFill>
              </a:rPr>
              <a:t> Then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</a:rPr>
              <a:t>Write(</a:t>
            </a:r>
            <a:r>
              <a:rPr lang="en-US" sz="1800" b="1" dirty="0" err="1" smtClean="0">
                <a:solidFill>
                  <a:srgbClr val="0070C0"/>
                </a:solidFill>
              </a:rPr>
              <a:t>Bilangan</a:t>
            </a:r>
            <a:r>
              <a:rPr lang="en-US" sz="1800" b="1" dirty="0" smtClean="0">
                <a:solidFill>
                  <a:srgbClr val="0070C0"/>
                </a:solidFill>
              </a:rPr>
              <a:t>, ‘ </a:t>
            </a:r>
            <a:r>
              <a:rPr lang="en-US" sz="1800" b="1" dirty="0" err="1" smtClean="0">
                <a:solidFill>
                  <a:srgbClr val="0070C0"/>
                </a:solidFill>
              </a:rPr>
              <a:t>Adalah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Genap</a:t>
            </a:r>
            <a:r>
              <a:rPr lang="en-US" sz="1800" b="1" dirty="0" smtClean="0">
                <a:solidFill>
                  <a:srgbClr val="0070C0"/>
                </a:solidFill>
              </a:rPr>
              <a:t>);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228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237602" y="3400420"/>
            <a:ext cx="5549240" cy="34575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//Program </a:t>
            </a:r>
            <a:r>
              <a:rPr lang="en-US" sz="2000" b="1" dirty="0" err="1" smtClean="0">
                <a:solidFill>
                  <a:srgbClr val="FF0000"/>
                </a:solidFill>
              </a:rPr>
              <a:t>Menentukan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Bilangan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Genap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#include&lt;</a:t>
            </a:r>
            <a:r>
              <a:rPr lang="en-US" sz="1800" b="1" dirty="0" err="1">
                <a:solidFill>
                  <a:srgbClr val="FF0000"/>
                </a:solidFill>
              </a:rPr>
              <a:t>iostream</a:t>
            </a:r>
            <a:r>
              <a:rPr lang="en-US" sz="1800" b="1" dirty="0">
                <a:solidFill>
                  <a:srgbClr val="FF0000"/>
                </a:solidFill>
              </a:rPr>
              <a:t>&gt;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</a:rPr>
              <a:t>std</a:t>
            </a:r>
            <a:r>
              <a:rPr lang="en-US" sz="1800" b="1" dirty="0">
                <a:solidFill>
                  <a:srgbClr val="FF0000"/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Sebuah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Bulat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:"; 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b="1" dirty="0">
                <a:solidFill>
                  <a:srgbClr val="FF0000"/>
                </a:solidFill>
              </a:rPr>
              <a:t>(bilangan%2==0)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Syarat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atau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kondisi</a:t>
            </a:r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</a:rPr>
              <a:t>{</a:t>
            </a:r>
            <a:r>
              <a:rPr lang="en-US" sz="1800" b="1" dirty="0" err="1" smtClean="0">
                <a:solidFill>
                  <a:srgbClr val="0070C0"/>
                </a:solidFill>
              </a:rPr>
              <a:t>cout</a:t>
            </a:r>
            <a:r>
              <a:rPr lang="en-US" sz="1800" b="1" dirty="0">
                <a:solidFill>
                  <a:srgbClr val="0070C0"/>
                </a:solidFill>
              </a:rPr>
              <a:t>&lt;&lt;</a:t>
            </a:r>
            <a:r>
              <a:rPr lang="en-US" sz="1800" b="1" dirty="0" err="1">
                <a:solidFill>
                  <a:srgbClr val="0070C0"/>
                </a:solidFill>
              </a:rPr>
              <a:t>bilangan</a:t>
            </a:r>
            <a:r>
              <a:rPr lang="en-US" sz="1800" b="1" dirty="0">
                <a:solidFill>
                  <a:srgbClr val="0070C0"/>
                </a:solidFill>
              </a:rPr>
              <a:t>&lt;&lt;" </a:t>
            </a:r>
            <a:r>
              <a:rPr lang="en-US" sz="1800" b="1" dirty="0" err="1">
                <a:solidFill>
                  <a:srgbClr val="0070C0"/>
                </a:solidFill>
              </a:rPr>
              <a:t>Bilangan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Genap</a:t>
            </a:r>
            <a:r>
              <a:rPr lang="en-US" sz="1800" b="1" dirty="0" smtClean="0">
                <a:solidFill>
                  <a:srgbClr val="0070C0"/>
                </a:solidFill>
              </a:rPr>
              <a:t>";} //</a:t>
            </a:r>
            <a:r>
              <a:rPr lang="en-US" sz="1800" b="1" dirty="0" err="1" smtClean="0">
                <a:solidFill>
                  <a:srgbClr val="0070C0"/>
                </a:solidFill>
              </a:rPr>
              <a:t>Pilihan</a:t>
            </a:r>
            <a:endParaRPr lang="en-US" sz="1800" b="1" dirty="0">
              <a:solidFill>
                <a:srgbClr val="0070C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8632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85800"/>
            <a:ext cx="6286544" cy="16001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pilihannya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2</a:t>
            </a:r>
          </a:p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if 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kondisi</a:t>
            </a:r>
            <a:r>
              <a:rPr lang="en-US" sz="2000" b="1" i="1" dirty="0" smtClean="0">
                <a:solidFill>
                  <a:srgbClr val="0070C0"/>
                </a:solidFill>
              </a:rPr>
              <a:t>)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then </a:t>
            </a:r>
            <a:r>
              <a:rPr lang="en-US" sz="2000" b="1" i="1" dirty="0" err="1">
                <a:solidFill>
                  <a:srgbClr val="FF0000"/>
                </a:solidFill>
              </a:rPr>
              <a:t>pilihan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aksi-1 </a:t>
            </a:r>
            <a:r>
              <a:rPr lang="en-US" sz="2000" b="1" i="1" dirty="0" smtClean="0">
                <a:solidFill>
                  <a:srgbClr val="0070C0"/>
                </a:solidFill>
              </a:rPr>
              <a:t>else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pilihan</a:t>
            </a:r>
            <a:r>
              <a:rPr lang="en-US" sz="2000" b="1" i="1" dirty="0" smtClean="0">
                <a:solidFill>
                  <a:srgbClr val="FF0000"/>
                </a:solidFill>
              </a:rPr>
              <a:t> aksi-2</a:t>
            </a:r>
            <a:endParaRPr lang="en-US" sz="2000" b="1" i="1" dirty="0">
              <a:solidFill>
                <a:srgbClr val="FF0000"/>
              </a:solidFill>
            </a:endParaRPr>
          </a:p>
          <a:p>
            <a:pPr marL="714375" lvl="1" indent="0" algn="just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pilihan</a:t>
            </a:r>
            <a:r>
              <a:rPr lang="en-US" sz="2000" b="1" dirty="0" smtClean="0">
                <a:solidFill>
                  <a:srgbClr val="0070C0"/>
                </a:solidFill>
              </a:rPr>
              <a:t> aksi-1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pilihan</a:t>
            </a:r>
            <a:r>
              <a:rPr lang="en-US" sz="2000" b="1" dirty="0" smtClean="0">
                <a:solidFill>
                  <a:srgbClr val="0070C0"/>
                </a:solidFill>
              </a:rPr>
              <a:t> aksi-2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 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5720" y="152400"/>
            <a:ext cx="85534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INSTRUKSI SELEKSI 2 PILIHAN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9489" y="2538252"/>
            <a:ext cx="6322349" cy="1390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+mj-lt"/>
              <a:buAutoNum type="arabicPeriod" startAt="3"/>
            </a:pPr>
            <a:r>
              <a:rPr lang="en-US" sz="2000" dirty="0" err="1" smtClean="0"/>
              <a:t>Untuk</a:t>
            </a:r>
            <a:r>
              <a:rPr lang="en-US" sz="2000" dirty="0" smtClean="0"/>
              <a:t> 1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Dev</a:t>
            </a:r>
            <a:r>
              <a:rPr lang="en-US" sz="2000" dirty="0" smtClean="0"/>
              <a:t>-C++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if 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kondisi</a:t>
            </a:r>
            <a:r>
              <a:rPr lang="en-US" sz="2000" b="1" i="1" dirty="0" smtClean="0">
                <a:solidFill>
                  <a:srgbClr val="0070C0"/>
                </a:solidFill>
              </a:rPr>
              <a:t>) </a:t>
            </a:r>
            <a:r>
              <a:rPr lang="en-US" sz="2000" b="1" i="1" dirty="0" smtClean="0">
                <a:solidFill>
                  <a:srgbClr val="FF0000"/>
                </a:solidFill>
              </a:rPr>
              <a:t> {</a:t>
            </a:r>
            <a:r>
              <a:rPr lang="en-US" sz="2000" b="1" i="1" dirty="0" err="1" smtClean="0">
                <a:solidFill>
                  <a:srgbClr val="FF0000"/>
                </a:solidFill>
              </a:rPr>
              <a:t>pilihan</a:t>
            </a:r>
            <a:r>
              <a:rPr lang="en-US" sz="2000" b="1" i="1" dirty="0" smtClean="0">
                <a:solidFill>
                  <a:srgbClr val="FF0000"/>
                </a:solidFill>
              </a:rPr>
              <a:t> aksi-1} </a:t>
            </a:r>
            <a:r>
              <a:rPr lang="en-US" sz="2000" b="1" i="1" dirty="0" smtClean="0">
                <a:solidFill>
                  <a:srgbClr val="0070C0"/>
                </a:solidFill>
              </a:rPr>
              <a:t>else</a:t>
            </a:r>
            <a:r>
              <a:rPr lang="en-US" sz="2000" b="1" i="1" dirty="0" smtClean="0">
                <a:solidFill>
                  <a:srgbClr val="FF0000"/>
                </a:solidFill>
              </a:rPr>
              <a:t> {</a:t>
            </a:r>
            <a:r>
              <a:rPr lang="en-US" sz="2000" b="1" i="1" dirty="0" err="1" smtClean="0">
                <a:solidFill>
                  <a:srgbClr val="FF0000"/>
                </a:solidFill>
              </a:rPr>
              <a:t>pilihan</a:t>
            </a:r>
            <a:r>
              <a:rPr lang="en-US" sz="2000" b="1" i="1" dirty="0" smtClean="0">
                <a:solidFill>
                  <a:srgbClr val="FF0000"/>
                </a:solidFill>
              </a:rPr>
              <a:t> aksi-2}</a:t>
            </a:r>
          </a:p>
          <a:p>
            <a:pPr marL="714375" lvl="1" indent="0" algn="just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pilihan</a:t>
            </a:r>
            <a:r>
              <a:rPr lang="en-US" sz="2000" b="1" dirty="0" smtClean="0">
                <a:solidFill>
                  <a:srgbClr val="0070C0"/>
                </a:solidFill>
              </a:rPr>
              <a:t> aksi-1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pilihan</a:t>
            </a:r>
            <a:r>
              <a:rPr lang="en-US" sz="2000" b="1" dirty="0" smtClean="0">
                <a:solidFill>
                  <a:srgbClr val="0070C0"/>
                </a:solidFill>
              </a:rPr>
              <a:t> aksi-2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4143380"/>
            <a:ext cx="8501122" cy="2473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Susunlah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membaca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keyboard.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Kemudian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periksalah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genap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ganjil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4488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Analisis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687388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genap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dibagi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sisanya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sedangkan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bilangan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ganjil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adalah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bilangan</a:t>
            </a:r>
            <a:r>
              <a:rPr lang="en-US" sz="2000" b="1" dirty="0" smtClean="0">
                <a:solidFill>
                  <a:srgbClr val="0070C0"/>
                </a:solidFill>
              </a:rPr>
              <a:t> yang </a:t>
            </a:r>
            <a:r>
              <a:rPr lang="en-US" sz="2000" b="1" dirty="0" err="1" smtClean="0">
                <a:solidFill>
                  <a:srgbClr val="0070C0"/>
                </a:solidFill>
              </a:rPr>
              <a:t>jika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dibagi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dengan</a:t>
            </a:r>
            <a:r>
              <a:rPr lang="en-US" sz="2000" b="1" dirty="0" smtClean="0">
                <a:solidFill>
                  <a:srgbClr val="0070C0"/>
                </a:solidFill>
              </a:rPr>
              <a:t> 2 </a:t>
            </a:r>
            <a:r>
              <a:rPr lang="en-US" sz="2000" b="1" dirty="0" err="1" smtClean="0">
                <a:solidFill>
                  <a:srgbClr val="0070C0"/>
                </a:solidFill>
              </a:rPr>
              <a:t>maka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sisanya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tidak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sama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dengan</a:t>
            </a:r>
            <a:r>
              <a:rPr lang="en-US" sz="2000" b="1" dirty="0" smtClean="0">
                <a:solidFill>
                  <a:srgbClr val="0070C0"/>
                </a:solidFill>
              </a:rPr>
              <a:t> 0.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857232"/>
            <a:ext cx="215265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806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406" y="114280"/>
            <a:ext cx="3143272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SELEKSI 2 PILIHAN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86182" y="357166"/>
            <a:ext cx="5164784" cy="2714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Algoritma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Bilangan_Genap_atau_Ganjil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Deklarasi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: Integer;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Deskripsi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  <a:endParaRPr lang="en-US" sz="1800" b="1" u="sng" dirty="0">
              <a:solidFill>
                <a:srgbClr val="FF0000"/>
              </a:solidFill>
            </a:endParaRP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Ketik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Sebuah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Bulat</a:t>
            </a:r>
            <a:r>
              <a:rPr lang="en-US" sz="1800" b="1" dirty="0" smtClean="0">
                <a:solidFill>
                  <a:schemeClr val="tx1"/>
                </a:solidFill>
              </a:rPr>
              <a:t>:”);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</a:rPr>
              <a:t>Bilangan</a:t>
            </a:r>
            <a:r>
              <a:rPr lang="en-US" sz="1800" b="1" dirty="0" smtClean="0">
                <a:solidFill>
                  <a:srgbClr val="FF0000"/>
                </a:solidFill>
              </a:rPr>
              <a:t> Mod 2=0)</a:t>
            </a:r>
            <a:r>
              <a:rPr lang="en-US" sz="1800" b="1" dirty="0" smtClean="0">
                <a:solidFill>
                  <a:schemeClr val="tx1"/>
                </a:solidFill>
              </a:rPr>
              <a:t> Then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</a:rPr>
              <a:t>Write(</a:t>
            </a:r>
            <a:r>
              <a:rPr lang="en-US" sz="1800" b="1" dirty="0" err="1" smtClean="0">
                <a:solidFill>
                  <a:srgbClr val="0070C0"/>
                </a:solidFill>
              </a:rPr>
              <a:t>Bilangan</a:t>
            </a:r>
            <a:r>
              <a:rPr lang="en-US" sz="1800" b="1" dirty="0" smtClean="0">
                <a:solidFill>
                  <a:srgbClr val="0070C0"/>
                </a:solidFill>
              </a:rPr>
              <a:t>, ‘ </a:t>
            </a:r>
            <a:r>
              <a:rPr lang="en-US" sz="1800" b="1" dirty="0" err="1" smtClean="0">
                <a:solidFill>
                  <a:srgbClr val="0070C0"/>
                </a:solidFill>
              </a:rPr>
              <a:t>Adalah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Genap</a:t>
            </a:r>
            <a:r>
              <a:rPr lang="en-US" sz="1800" b="1" dirty="0" smtClean="0">
                <a:solidFill>
                  <a:srgbClr val="0070C0"/>
                </a:solidFill>
              </a:rPr>
              <a:t>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Else 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Write(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Bilangan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, ‘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Adalah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Ganjil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86182" y="3143248"/>
            <a:ext cx="5143536" cy="3714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//Program </a:t>
            </a:r>
            <a:r>
              <a:rPr lang="en-US" sz="2000" b="1" dirty="0" err="1" smtClean="0">
                <a:solidFill>
                  <a:srgbClr val="FF0000"/>
                </a:solidFill>
              </a:rPr>
              <a:t>Bilangan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Genap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atau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Ganjil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#include&lt;</a:t>
            </a:r>
            <a:r>
              <a:rPr lang="en-US" sz="1800" b="1" dirty="0" err="1">
                <a:solidFill>
                  <a:srgbClr val="FF0000"/>
                </a:solidFill>
              </a:rPr>
              <a:t>iostream</a:t>
            </a:r>
            <a:r>
              <a:rPr lang="en-US" sz="1800" b="1" dirty="0">
                <a:solidFill>
                  <a:srgbClr val="FF0000"/>
                </a:solidFill>
              </a:rPr>
              <a:t>&gt;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</a:rPr>
              <a:t>std</a:t>
            </a:r>
            <a:r>
              <a:rPr lang="en-US" sz="1800" b="1" dirty="0">
                <a:solidFill>
                  <a:srgbClr val="FF0000"/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main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Sebuah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Bulat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:"; 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b="1" dirty="0">
                <a:solidFill>
                  <a:srgbClr val="FF0000"/>
                </a:solidFill>
              </a:rPr>
              <a:t>(bilangan%2==0)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Syarat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atau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kondisi</a:t>
            </a:r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</a:rPr>
              <a:t>{</a:t>
            </a:r>
            <a:r>
              <a:rPr lang="en-US" sz="1800" b="1" dirty="0" err="1" smtClean="0">
                <a:solidFill>
                  <a:srgbClr val="0070C0"/>
                </a:solidFill>
              </a:rPr>
              <a:t>cout</a:t>
            </a:r>
            <a:r>
              <a:rPr lang="en-US" sz="1800" b="1" dirty="0">
                <a:solidFill>
                  <a:srgbClr val="0070C0"/>
                </a:solidFill>
              </a:rPr>
              <a:t>&lt;&lt;</a:t>
            </a:r>
            <a:r>
              <a:rPr lang="en-US" sz="1800" b="1" dirty="0" err="1">
                <a:solidFill>
                  <a:srgbClr val="0070C0"/>
                </a:solidFill>
              </a:rPr>
              <a:t>bilangan</a:t>
            </a:r>
            <a:r>
              <a:rPr lang="en-US" sz="1800" b="1" dirty="0">
                <a:solidFill>
                  <a:srgbClr val="0070C0"/>
                </a:solidFill>
              </a:rPr>
              <a:t>&lt;&lt;" </a:t>
            </a:r>
            <a:r>
              <a:rPr lang="en-US" sz="1800" b="1" dirty="0" err="1">
                <a:solidFill>
                  <a:srgbClr val="0070C0"/>
                </a:solidFill>
              </a:rPr>
              <a:t>Bilangan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Genap</a:t>
            </a:r>
            <a:r>
              <a:rPr lang="en-US" sz="1800" b="1" dirty="0" smtClean="0">
                <a:solidFill>
                  <a:srgbClr val="0070C0"/>
                </a:solidFill>
              </a:rPr>
              <a:t>";}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else  {</a:t>
            </a:r>
            <a:r>
              <a:rPr lang="en-US" sz="1800" b="1" dirty="0" err="1" smtClean="0">
                <a:solidFill>
                  <a:srgbClr val="0070C0"/>
                </a:solidFill>
              </a:rPr>
              <a:t>cout</a:t>
            </a:r>
            <a:r>
              <a:rPr lang="en-US" sz="1800" b="1" dirty="0" smtClean="0">
                <a:solidFill>
                  <a:srgbClr val="0070C0"/>
                </a:solidFill>
              </a:rPr>
              <a:t>&lt;&lt;</a:t>
            </a:r>
            <a:r>
              <a:rPr lang="en-US" sz="1800" b="1" dirty="0" err="1" smtClean="0">
                <a:solidFill>
                  <a:srgbClr val="0070C0"/>
                </a:solidFill>
              </a:rPr>
              <a:t>bilangan</a:t>
            </a:r>
            <a:r>
              <a:rPr lang="en-US" sz="1800" b="1" dirty="0" smtClean="0">
                <a:solidFill>
                  <a:srgbClr val="0070C0"/>
                </a:solidFill>
              </a:rPr>
              <a:t>&lt;&lt;" </a:t>
            </a:r>
            <a:r>
              <a:rPr lang="en-US" sz="1800" b="1" dirty="0" err="1" smtClean="0">
                <a:solidFill>
                  <a:srgbClr val="0070C0"/>
                </a:solidFill>
              </a:rPr>
              <a:t>Bilangan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Ganjil</a:t>
            </a:r>
            <a:r>
              <a:rPr lang="en-US" sz="1800" b="1" dirty="0" smtClean="0">
                <a:solidFill>
                  <a:srgbClr val="0070C0"/>
                </a:solidFill>
              </a:rPr>
              <a:t>";}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 0;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1023948"/>
            <a:ext cx="3286116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632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406" y="114280"/>
            <a:ext cx="3143272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</a:t>
            </a:r>
            <a:r>
              <a:rPr lang="en-US" sz="2000" b="1" dirty="0" smtClean="0">
                <a:solidFill>
                  <a:schemeClr val="bg1"/>
                </a:solidFill>
              </a:rPr>
              <a:t>KASUS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950" y="642918"/>
            <a:ext cx="8854768" cy="6000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Manager </a:t>
            </a:r>
            <a:r>
              <a:rPr lang="en-US" sz="1900" dirty="0" err="1" smtClean="0">
                <a:solidFill>
                  <a:srgbClr val="0070C0"/>
                </a:solidFill>
              </a:rPr>
              <a:t>Toko</a:t>
            </a:r>
            <a:r>
              <a:rPr lang="en-US" sz="1900" dirty="0" smtClean="0">
                <a:solidFill>
                  <a:srgbClr val="0070C0"/>
                </a:solidFill>
              </a:rPr>
              <a:t> ABC </a:t>
            </a:r>
            <a:r>
              <a:rPr lang="en-US" sz="1900" dirty="0" err="1" smtClean="0">
                <a:solidFill>
                  <a:srgbClr val="0070C0"/>
                </a:solidFill>
              </a:rPr>
              <a:t>ingin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membuat</a:t>
            </a:r>
            <a:r>
              <a:rPr lang="en-US" sz="1900" dirty="0" smtClean="0">
                <a:solidFill>
                  <a:srgbClr val="0070C0"/>
                </a:solidFill>
              </a:rPr>
              <a:t> program </a:t>
            </a:r>
            <a:r>
              <a:rPr lang="en-US" sz="1900" dirty="0" err="1" smtClean="0">
                <a:solidFill>
                  <a:srgbClr val="0070C0"/>
                </a:solidFill>
              </a:rPr>
              <a:t>komputer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guna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menghitung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pemberian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kepada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konsumen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sebesar</a:t>
            </a:r>
            <a:r>
              <a:rPr lang="en-US" sz="1900" dirty="0" smtClean="0">
                <a:solidFill>
                  <a:srgbClr val="0070C0"/>
                </a:solidFill>
              </a:rPr>
              <a:t> 10%. </a:t>
            </a:r>
            <a:r>
              <a:rPr lang="en-US" sz="1900" dirty="0" err="1" smtClean="0">
                <a:solidFill>
                  <a:srgbClr val="0070C0"/>
                </a:solidFill>
              </a:rPr>
              <a:t>Syarat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pemberian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tersebut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jika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konsumen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membeli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dengan</a:t>
            </a:r>
            <a:r>
              <a:rPr lang="en-US" sz="1900" dirty="0" smtClean="0">
                <a:solidFill>
                  <a:srgbClr val="0070C0"/>
                </a:solidFill>
              </a:rPr>
              <a:t> total </a:t>
            </a:r>
            <a:r>
              <a:rPr lang="en-US" sz="1900" dirty="0" err="1" smtClean="0">
                <a:solidFill>
                  <a:srgbClr val="0070C0"/>
                </a:solidFill>
              </a:rPr>
              <a:t>lebih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dari</a:t>
            </a:r>
            <a:r>
              <a:rPr lang="en-US" sz="1900" dirty="0" smtClean="0">
                <a:solidFill>
                  <a:srgbClr val="0070C0"/>
                </a:solidFill>
              </a:rPr>
              <a:t> 5000000 (total&gt;5000000) .  </a:t>
            </a:r>
            <a:r>
              <a:rPr lang="en-US" sz="1900" dirty="0" err="1" smtClean="0">
                <a:solidFill>
                  <a:srgbClr val="0070C0"/>
                </a:solidFill>
              </a:rPr>
              <a:t>Setelah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dianalisis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maka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ditentukan</a:t>
            </a:r>
            <a:r>
              <a:rPr lang="en-US" sz="1900" dirty="0" smtClean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1" u="sng" dirty="0" smtClean="0">
                <a:solidFill>
                  <a:srgbClr val="FF0000"/>
                </a:solidFill>
              </a:rPr>
              <a:t>Input: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Nama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Konsumen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Nama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Harga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Jumlah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1" u="sng" dirty="0" err="1" smtClean="0">
                <a:solidFill>
                  <a:srgbClr val="FF0000"/>
                </a:solidFill>
              </a:rPr>
              <a:t>Proses</a:t>
            </a:r>
            <a:r>
              <a:rPr lang="en-US" sz="1900" b="1" u="sng" dirty="0" smtClean="0">
                <a:solidFill>
                  <a:srgbClr val="FF0000"/>
                </a:solidFill>
              </a:rPr>
              <a:t>: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smtClean="0">
                <a:solidFill>
                  <a:srgbClr val="0070C0"/>
                </a:solidFill>
              </a:rPr>
              <a:t>Total=</a:t>
            </a:r>
            <a:r>
              <a:rPr lang="en-US" sz="1900" dirty="0" err="1" smtClean="0">
                <a:solidFill>
                  <a:srgbClr val="0070C0"/>
                </a:solidFill>
              </a:rPr>
              <a:t>Harga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r>
              <a:rPr lang="en-US" sz="1900" dirty="0" smtClean="0">
                <a:solidFill>
                  <a:srgbClr val="0070C0"/>
                </a:solidFill>
              </a:rPr>
              <a:t> * </a:t>
            </a:r>
            <a:r>
              <a:rPr lang="en-US" sz="1900" dirty="0" err="1" smtClean="0">
                <a:solidFill>
                  <a:srgbClr val="0070C0"/>
                </a:solidFill>
              </a:rPr>
              <a:t>Jumlah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Jika</a:t>
            </a:r>
            <a:r>
              <a:rPr lang="en-US" sz="1900" dirty="0" smtClean="0">
                <a:solidFill>
                  <a:srgbClr val="0070C0"/>
                </a:solidFill>
              </a:rPr>
              <a:t> Total&gt;5000000 </a:t>
            </a:r>
            <a:r>
              <a:rPr lang="en-US" sz="1900" dirty="0" err="1" smtClean="0">
                <a:solidFill>
                  <a:srgbClr val="0070C0"/>
                </a:solidFill>
              </a:rPr>
              <a:t>maka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=10/100 * Total, </a:t>
            </a:r>
            <a:r>
              <a:rPr lang="en-US" sz="1900" dirty="0" err="1" smtClean="0">
                <a:solidFill>
                  <a:srgbClr val="0070C0"/>
                </a:solidFill>
              </a:rPr>
              <a:t>Jika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tidak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maka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=0 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Jumlah</a:t>
            </a:r>
            <a:r>
              <a:rPr lang="en-US" sz="1900" dirty="0" smtClean="0">
                <a:solidFill>
                  <a:srgbClr val="0070C0"/>
                </a:solidFill>
              </a:rPr>
              <a:t> Bayar=Total-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smtClean="0">
                <a:solidFill>
                  <a:srgbClr val="0070C0"/>
                </a:solidFill>
              </a:rPr>
              <a:t>Total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Jumlah</a:t>
            </a:r>
            <a:r>
              <a:rPr lang="en-US" sz="1900" dirty="0" smtClean="0">
                <a:solidFill>
                  <a:srgbClr val="0070C0"/>
                </a:solidFill>
              </a:rPr>
              <a:t> Bayar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1" u="sng" dirty="0" err="1" smtClean="0">
                <a:solidFill>
                  <a:srgbClr val="FF0000"/>
                </a:solidFill>
              </a:rPr>
              <a:t>Variabel</a:t>
            </a:r>
            <a:r>
              <a:rPr lang="en-US" sz="1900" b="1" u="sng" dirty="0" smtClean="0">
                <a:solidFill>
                  <a:srgbClr val="FF0000"/>
                </a:solidFill>
              </a:rPr>
              <a:t> yang </a:t>
            </a:r>
            <a:r>
              <a:rPr lang="en-US" sz="1900" b="1" u="sng" dirty="0" err="1" smtClean="0">
                <a:solidFill>
                  <a:srgbClr val="FF0000"/>
                </a:solidFill>
              </a:rPr>
              <a:t>dibutuhkan</a:t>
            </a:r>
            <a:r>
              <a:rPr lang="en-US" sz="1900" b="1" u="sng" dirty="0" smtClean="0">
                <a:solidFill>
                  <a:srgbClr val="FF0000"/>
                </a:solidFill>
              </a:rPr>
              <a:t>: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Namakonsumen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Namabarang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Hargabarang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JumlahBarang</a:t>
            </a:r>
            <a:r>
              <a:rPr lang="en-US" sz="1900" dirty="0" smtClean="0">
                <a:solidFill>
                  <a:srgbClr val="0070C0"/>
                </a:solidFill>
              </a:rPr>
              <a:t>, Total,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Jumlahbayar</a:t>
            </a:r>
            <a:endParaRPr lang="en-US" sz="19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32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406" y="114280"/>
            <a:ext cx="3143272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KASUS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406" y="642918"/>
            <a:ext cx="4143404" cy="6215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Algoritma</a:t>
            </a:r>
            <a:r>
              <a:rPr lang="en-US" sz="1800" b="1" dirty="0" smtClean="0">
                <a:solidFill>
                  <a:srgbClr val="FF0000"/>
                </a:solidFill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</a:rPr>
              <a:t>Menghitung_Diskon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Deklarasi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: String;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, Total,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Jumlahbayar:Real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Deskripsi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  <a:endParaRPr lang="en-US" sz="1800" b="1" u="sng" dirty="0">
              <a:solidFill>
                <a:srgbClr val="FF0000"/>
              </a:solidFill>
            </a:endParaRP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Konsumen</a:t>
            </a:r>
            <a:r>
              <a:rPr lang="en-US" sz="1800" b="1" dirty="0" smtClean="0">
                <a:solidFill>
                  <a:schemeClr val="tx1"/>
                </a:solidFill>
              </a:rPr>
              <a:t> :”);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Jumlah</a:t>
            </a:r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:”);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Total=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* </a:t>
            </a:r>
            <a:r>
              <a:rPr lang="en-US" sz="1800" b="1" dirty="0" err="1" smtClean="0">
                <a:solidFill>
                  <a:schemeClr val="tx1"/>
                </a:solidFill>
              </a:rPr>
              <a:t>Jumlah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(Total&gt;5000000)</a:t>
            </a:r>
            <a:r>
              <a:rPr lang="en-US" sz="1800" b="1" dirty="0" smtClean="0">
                <a:solidFill>
                  <a:schemeClr val="tx1"/>
                </a:solidFill>
              </a:rPr>
              <a:t> Then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 </a:t>
            </a:r>
            <a:r>
              <a:rPr lang="en-US" sz="1800" b="1" dirty="0" err="1" smtClean="0">
                <a:solidFill>
                  <a:srgbClr val="FF0000"/>
                </a:solidFill>
              </a:rPr>
              <a:t>Diskon</a:t>
            </a:r>
            <a:r>
              <a:rPr lang="en-US" sz="1800" b="1" dirty="0" smtClean="0">
                <a:solidFill>
                  <a:srgbClr val="FF0000"/>
                </a:solidFill>
              </a:rPr>
              <a:t>=0.1*Total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else 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Diskon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=0;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=Total-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Write(“Total 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   :”, Total);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           :”,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Write(“Total Bayar    :”,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6248" y="71414"/>
            <a:ext cx="4786314" cy="66886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 Program </a:t>
            </a:r>
            <a:r>
              <a:rPr lang="en-US" sz="2000" b="1" dirty="0" err="1" smtClean="0">
                <a:solidFill>
                  <a:srgbClr val="0070C0"/>
                </a:solidFill>
              </a:rPr>
              <a:t>Menghitung_Diskon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#include&lt;</a:t>
            </a:r>
            <a:r>
              <a:rPr lang="en-US" sz="1800" b="1" dirty="0" err="1" smtClean="0">
                <a:solidFill>
                  <a:srgbClr val="FF0000"/>
                </a:solidFill>
              </a:rPr>
              <a:t>iostream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using namespace std;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string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539750" lvl="0" indent="-53975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float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, Total,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    </a:t>
            </a: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Konsumen</a:t>
            </a:r>
            <a:r>
              <a:rPr lang="en-US" sz="1800" b="1" dirty="0" smtClean="0">
                <a:solidFill>
                  <a:schemeClr val="tx1"/>
                </a:solidFill>
              </a:rPr>
              <a:t> :”;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Jumlah</a:t>
            </a:r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:”;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Total=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 *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(Total&gt;5000000)</a:t>
            </a:r>
            <a:r>
              <a:rPr lang="en-US" sz="1800" b="1" dirty="0" smtClean="0">
                <a:solidFill>
                  <a:schemeClr val="tx1"/>
                </a:solidFill>
              </a:rPr>
              <a:t> {</a:t>
            </a:r>
            <a:r>
              <a:rPr lang="en-US" sz="1800" b="1" dirty="0" err="1" smtClean="0">
                <a:solidFill>
                  <a:srgbClr val="FF0000"/>
                </a:solidFill>
              </a:rPr>
              <a:t>Diskon</a:t>
            </a:r>
            <a:r>
              <a:rPr lang="en-US" sz="1800" b="1" dirty="0" smtClean="0">
                <a:solidFill>
                  <a:srgbClr val="FF0000"/>
                </a:solidFill>
              </a:rPr>
              <a:t>=0.1*Total;}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 else {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Diskon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=0;}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=Total-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&lt;&lt;“Total 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   :”&lt;&lt; Total&lt;&lt;</a:t>
            </a:r>
            <a:r>
              <a:rPr lang="en-US" sz="1800" b="1" dirty="0" err="1" smtClean="0">
                <a:solidFill>
                  <a:schemeClr val="tx1"/>
                </a:solidFill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</a:rPr>
              <a:t>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           :” &lt;&lt;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&lt;&lt;</a:t>
            </a:r>
            <a:r>
              <a:rPr lang="en-US" sz="1800" b="1" dirty="0" err="1" smtClean="0">
                <a:solidFill>
                  <a:schemeClr val="tx1"/>
                </a:solidFill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&lt;&lt;“Total Bayar    :” &lt;&lt;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 0;</a:t>
            </a:r>
          </a:p>
          <a:p>
            <a:pPr marL="1588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28575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32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406" y="114280"/>
            <a:ext cx="3143272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KASUS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406" y="642918"/>
            <a:ext cx="8358246" cy="6215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 Program </a:t>
            </a:r>
            <a:r>
              <a:rPr lang="en-US" sz="2000" b="1" dirty="0" err="1" smtClean="0">
                <a:solidFill>
                  <a:srgbClr val="0070C0"/>
                </a:solidFill>
              </a:rPr>
              <a:t>Menghitung_Diskon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#include&lt;</a:t>
            </a:r>
            <a:r>
              <a:rPr lang="en-US" sz="1800" b="1" dirty="0" err="1" smtClean="0">
                <a:solidFill>
                  <a:srgbClr val="FF0000"/>
                </a:solidFill>
              </a:rPr>
              <a:t>iostream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using namespace std;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string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539750" lvl="0" indent="-53975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float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, Total,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    </a:t>
            </a: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Konsumen</a:t>
            </a:r>
            <a:r>
              <a:rPr lang="en-US" sz="1800" b="1" dirty="0" smtClean="0">
                <a:solidFill>
                  <a:schemeClr val="tx1"/>
                </a:solidFill>
              </a:rPr>
              <a:t> :”; </a:t>
            </a: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:”; </a:t>
            </a: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:”; </a:t>
            </a: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Jumlah</a:t>
            </a:r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:”; </a:t>
            </a: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Total=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 *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(Total&gt;5000000)</a:t>
            </a:r>
            <a:r>
              <a:rPr lang="en-US" sz="1800" b="1" dirty="0" smtClean="0">
                <a:solidFill>
                  <a:schemeClr val="tx1"/>
                </a:solidFill>
              </a:rPr>
              <a:t> {</a:t>
            </a:r>
            <a:r>
              <a:rPr lang="en-US" sz="1800" b="1" dirty="0" err="1" smtClean="0">
                <a:solidFill>
                  <a:srgbClr val="FF0000"/>
                </a:solidFill>
              </a:rPr>
              <a:t>Diskon</a:t>
            </a:r>
            <a:r>
              <a:rPr lang="en-US" sz="1800" b="1" dirty="0" smtClean="0">
                <a:solidFill>
                  <a:srgbClr val="FF0000"/>
                </a:solidFill>
              </a:rPr>
              <a:t>=0.1*Total;}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 else {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Diskon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=0;}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=Total-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447675" indent="17463">
              <a:spcBef>
                <a:spcPts val="0"/>
              </a:spcBef>
              <a:buNone/>
            </a:pPr>
            <a:r>
              <a:rPr lang="en-AU" sz="1800" b="1" dirty="0" err="1" smtClean="0">
                <a:solidFill>
                  <a:srgbClr val="FF0000"/>
                </a:solidFill>
              </a:rPr>
              <a:t>cout.setf</a:t>
            </a:r>
            <a:r>
              <a:rPr lang="en-AU" sz="1800" b="1" dirty="0" smtClean="0">
                <a:solidFill>
                  <a:srgbClr val="FF0000"/>
                </a:solidFill>
              </a:rPr>
              <a:t>(</a:t>
            </a:r>
            <a:r>
              <a:rPr lang="en-AU" sz="1800" b="1" dirty="0" err="1" smtClean="0">
                <a:solidFill>
                  <a:srgbClr val="FF0000"/>
                </a:solidFill>
              </a:rPr>
              <a:t>ios::fixed</a:t>
            </a:r>
            <a:r>
              <a:rPr lang="en-AU" sz="1800" b="1" dirty="0" smtClean="0">
                <a:solidFill>
                  <a:srgbClr val="FF0000"/>
                </a:solidFill>
              </a:rPr>
              <a:t>);</a:t>
            </a:r>
          </a:p>
          <a:p>
            <a:pPr marL="447675" indent="17463">
              <a:spcBef>
                <a:spcPts val="0"/>
              </a:spcBef>
              <a:buNone/>
            </a:pPr>
            <a:r>
              <a:rPr lang="en-AU" sz="1800" b="1" dirty="0" err="1" smtClean="0">
                <a:solidFill>
                  <a:srgbClr val="FF0000"/>
                </a:solidFill>
              </a:rPr>
              <a:t>cout.setf</a:t>
            </a:r>
            <a:r>
              <a:rPr lang="en-AU" sz="1800" b="1" dirty="0" smtClean="0">
                <a:solidFill>
                  <a:srgbClr val="FF0000"/>
                </a:solidFill>
              </a:rPr>
              <a:t>(</a:t>
            </a:r>
            <a:r>
              <a:rPr lang="en-AU" sz="1800" b="1" dirty="0" err="1" smtClean="0">
                <a:solidFill>
                  <a:srgbClr val="FF0000"/>
                </a:solidFill>
              </a:rPr>
              <a:t>ios::showpoint</a:t>
            </a:r>
            <a:r>
              <a:rPr lang="en-AU" sz="1800" b="1" dirty="0" smtClean="0">
                <a:solidFill>
                  <a:srgbClr val="FF0000"/>
                </a:solidFill>
              </a:rPr>
              <a:t>);</a:t>
            </a:r>
          </a:p>
          <a:p>
            <a:pPr marL="447675" indent="17463">
              <a:spcBef>
                <a:spcPts val="0"/>
              </a:spcBef>
              <a:buNone/>
            </a:pPr>
            <a:r>
              <a:rPr lang="en-AU" sz="1800" b="1" dirty="0" err="1" smtClean="0">
                <a:solidFill>
                  <a:srgbClr val="FF0000"/>
                </a:solidFill>
              </a:rPr>
              <a:t>cout.precision</a:t>
            </a:r>
            <a:r>
              <a:rPr lang="en-AU" sz="1800" b="1" dirty="0" smtClean="0">
                <a:solidFill>
                  <a:srgbClr val="FF0000"/>
                </a:solidFill>
              </a:rPr>
              <a:t>(1) ;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&lt;&lt;“Total 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   :”&lt;&lt; Total&lt;&lt;</a:t>
            </a:r>
            <a:r>
              <a:rPr lang="en-US" sz="1800" b="1" dirty="0" err="1" smtClean="0">
                <a:solidFill>
                  <a:schemeClr val="tx1"/>
                </a:solidFill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</a:rPr>
              <a:t>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           :” &lt;&lt;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&lt;&lt;</a:t>
            </a:r>
            <a:r>
              <a:rPr lang="en-US" sz="1800" b="1" dirty="0" err="1" smtClean="0">
                <a:solidFill>
                  <a:schemeClr val="tx1"/>
                </a:solidFill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&lt;&lt;“Total Bayar    :” &lt;&lt;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 0;</a:t>
            </a:r>
          </a:p>
          <a:p>
            <a:pPr marL="1588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28575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32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Pendahuluan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Flowchart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penyelesaian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masalah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disusun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bagan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alir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Flowcharting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pembuatan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penyelesaian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masalah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bagan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alir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Simbol-simbol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Flowchart:</a:t>
            </a: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Terminator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akhir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ditandai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start/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mulai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akhir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ditandai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stop/end/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selesai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5" y="3500438"/>
            <a:ext cx="1357322" cy="46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429132"/>
            <a:ext cx="281355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5500702"/>
            <a:ext cx="356091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04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8229600" cy="1143000"/>
          </a:xfrm>
        </p:spPr>
        <p:txBody>
          <a:bodyPr/>
          <a:lstStyle/>
          <a:p>
            <a:r>
              <a:rPr lang="en-US" b="1" smtClean="0"/>
              <a:t>TERIMA 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98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Pendahuluan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Input /Output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input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output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input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ditandai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read()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output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ditandai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write()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Proses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komputer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10477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214554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000372"/>
            <a:ext cx="16668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357694"/>
            <a:ext cx="13239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4546" y="5000636"/>
            <a:ext cx="1571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04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Pendahuluan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Preparation/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Persiapan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varibel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konstanta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Decision/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Keputusan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keputusan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kondisi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42" y="2214554"/>
            <a:ext cx="11620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776536"/>
            <a:ext cx="2600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071942"/>
            <a:ext cx="90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4643446"/>
            <a:ext cx="24765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04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Pendahuluan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Arus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Alir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Data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aliran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data 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Online Connector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sambungan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halaman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sama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Off Connector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sambungan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halaman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berbeda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14488"/>
            <a:ext cx="642942" cy="97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786190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5500702"/>
            <a:ext cx="64294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04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Contoh</a:t>
            </a:r>
            <a:r>
              <a:rPr lang="en-US" sz="3200" b="1" dirty="0" smtClean="0"/>
              <a:t>: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357158" y="1000108"/>
            <a:ext cx="3714776" cy="33426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ALGORITMA </a:t>
            </a:r>
            <a:r>
              <a:rPr lang="en-US" sz="2000" b="1" dirty="0" err="1" smtClean="0">
                <a:solidFill>
                  <a:srgbClr val="0070C0"/>
                </a:solidFill>
              </a:rPr>
              <a:t>Luas_Segitiga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DEKLARASI:</a:t>
            </a:r>
          </a:p>
          <a:p>
            <a:pPr marL="179388"/>
            <a:r>
              <a:rPr lang="en-US" sz="2000" b="1" dirty="0" smtClean="0">
                <a:solidFill>
                  <a:srgbClr val="0070C0"/>
                </a:solidFill>
              </a:rPr>
              <a:t>Luas, Alas, </a:t>
            </a:r>
            <a:r>
              <a:rPr lang="en-US" sz="2000" b="1" dirty="0" err="1" smtClean="0">
                <a:solidFill>
                  <a:srgbClr val="0070C0"/>
                </a:solidFill>
              </a:rPr>
              <a:t>Tinggi:Real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DESKRIPSI:</a:t>
            </a:r>
          </a:p>
          <a:p>
            <a:pPr marL="179388"/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Alas:’);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 smtClean="0">
                <a:solidFill>
                  <a:srgbClr val="0070C0"/>
                </a:solidFill>
              </a:rPr>
              <a:t>READ(Alas);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Tinggi:’);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 smtClean="0">
                <a:solidFill>
                  <a:srgbClr val="0070C0"/>
                </a:solidFill>
              </a:rPr>
              <a:t>READ(Tinggi);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 smtClean="0">
                <a:solidFill>
                  <a:srgbClr val="0070C0"/>
                </a:solidFill>
              </a:rPr>
              <a:t>Luas=1/2*Alas*Tinggi;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>
                <a:solidFill>
                  <a:srgbClr val="0070C0"/>
                </a:solidFill>
              </a:rPr>
              <a:t>WRITE(‘Luas </a:t>
            </a:r>
            <a:r>
              <a:rPr lang="en-US" sz="2000" b="1" dirty="0" err="1" smtClean="0">
                <a:solidFill>
                  <a:srgbClr val="0070C0"/>
                </a:solidFill>
              </a:rPr>
              <a:t>Segitiga</a:t>
            </a:r>
            <a:r>
              <a:rPr lang="en-US" sz="2000" b="1" dirty="0" smtClean="0">
                <a:solidFill>
                  <a:srgbClr val="0070C0"/>
                </a:solidFill>
              </a:rPr>
              <a:t>=:’, </a:t>
            </a:r>
            <a:r>
              <a:rPr lang="en-US" sz="2000" b="1" dirty="0">
                <a:solidFill>
                  <a:srgbClr val="0070C0"/>
                </a:solidFill>
              </a:rPr>
              <a:t>Luas);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000108"/>
            <a:ext cx="3429024" cy="526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04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1643074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Contoh</a:t>
            </a:r>
            <a:r>
              <a:rPr lang="en-US" sz="3200" b="1" dirty="0" smtClean="0"/>
              <a:t>: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214282" y="1071546"/>
            <a:ext cx="4572032" cy="30003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Luas_Persegi_Panjang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DEKLARASI:</a:t>
            </a:r>
          </a:p>
          <a:p>
            <a:pPr marL="269875" algn="just"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Luas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Real;</a:t>
            </a:r>
          </a:p>
          <a:p>
            <a:pPr algn="just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DESKRIPSI: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WRITE(‘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Ketik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:’);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READ(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WRITE(‘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Ketik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:’);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READ(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69875" algn="just"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Luas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WRITE(‘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Persegi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=:’,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000108"/>
            <a:ext cx="3429024" cy="526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04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1643074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Contoh</a:t>
            </a:r>
            <a:r>
              <a:rPr lang="en-US" sz="3200" b="1" dirty="0" smtClean="0"/>
              <a:t>: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285720" y="714356"/>
            <a:ext cx="3857652" cy="30003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ALGORITMA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Luas_Lingkaran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DEKLARASI: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CONST Phi=3.14;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Luas</a:t>
            </a:r>
            <a:r>
              <a:rPr lang="en-US" sz="2000" b="1" dirty="0" smtClean="0">
                <a:solidFill>
                  <a:srgbClr val="0070C0"/>
                </a:solidFill>
              </a:rPr>
              <a:t>, r;</a:t>
            </a: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DESKRIPSI: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WRITE(‘</a:t>
            </a:r>
            <a:r>
              <a:rPr lang="en-US" sz="2000" b="1" dirty="0" err="1" smtClean="0">
                <a:solidFill>
                  <a:srgbClr val="0070C0"/>
                </a:solidFill>
              </a:rPr>
              <a:t>Ketik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Nilai</a:t>
            </a:r>
            <a:r>
              <a:rPr lang="en-US" sz="2000" b="1" dirty="0" smtClean="0">
                <a:solidFill>
                  <a:srgbClr val="0070C0"/>
                </a:solidFill>
              </a:rPr>
              <a:t> r:’);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READ(r);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Luas</a:t>
            </a:r>
            <a:r>
              <a:rPr lang="en-US" sz="2000" b="1" dirty="0" smtClean="0">
                <a:solidFill>
                  <a:srgbClr val="0070C0"/>
                </a:solidFill>
              </a:rPr>
              <a:t>=phi*r*r;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WRITE(‘</a:t>
            </a:r>
            <a:r>
              <a:rPr lang="en-US" sz="2000" b="1" dirty="0" err="1" smtClean="0">
                <a:solidFill>
                  <a:srgbClr val="0070C0"/>
                </a:solidFill>
              </a:rPr>
              <a:t>Luas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Lingkaran</a:t>
            </a:r>
            <a:r>
              <a:rPr lang="en-US" sz="2000" b="1" dirty="0" smtClean="0">
                <a:solidFill>
                  <a:srgbClr val="0070C0"/>
                </a:solidFill>
              </a:rPr>
              <a:t>=:’, </a:t>
            </a:r>
            <a:r>
              <a:rPr lang="en-US" sz="2000" b="1" dirty="0" err="1" smtClean="0">
                <a:solidFill>
                  <a:srgbClr val="0070C0"/>
                </a:solidFill>
              </a:rPr>
              <a:t>Luas</a:t>
            </a:r>
            <a:r>
              <a:rPr lang="en-US" sz="2000" b="1" dirty="0" smtClean="0">
                <a:solidFill>
                  <a:srgbClr val="0070C0"/>
                </a:solidFill>
              </a:rPr>
              <a:t>);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942958"/>
            <a:ext cx="3357586" cy="470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04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b="1" dirty="0" smtClean="0"/>
              <a:t>MATERI-6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 smtClean="0"/>
              <a:t>INSTRUKSI RUNTUNAN</a:t>
            </a:r>
          </a:p>
          <a:p>
            <a:pPr algn="just"/>
            <a:r>
              <a:rPr lang="en-US" sz="4400" b="1" dirty="0" smtClean="0"/>
              <a:t>INSTRUKSI SELEKSI </a:t>
            </a:r>
            <a:r>
              <a:rPr lang="en-US" sz="4400" b="1" smtClean="0"/>
              <a:t>C/C++</a:t>
            </a:r>
            <a:endParaRPr lang="en-US" sz="4400" b="1" dirty="0" smtClean="0"/>
          </a:p>
          <a:p>
            <a:pPr algn="ctr"/>
            <a:endParaRPr lang="en-US" sz="4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1335</Words>
  <Application>Microsoft Office PowerPoint</Application>
  <PresentationFormat>On-screen Show (4:3)</PresentationFormat>
  <Paragraphs>274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MATERI-5</vt:lpstr>
      <vt:lpstr>Pendahuluan</vt:lpstr>
      <vt:lpstr>Pendahuluan</vt:lpstr>
      <vt:lpstr>Pendahuluan</vt:lpstr>
      <vt:lpstr>Pendahuluan</vt:lpstr>
      <vt:lpstr>Contoh:</vt:lpstr>
      <vt:lpstr>Contoh:</vt:lpstr>
      <vt:lpstr>Contoh:</vt:lpstr>
      <vt:lpstr>MATERI-6</vt:lpstr>
      <vt:lpstr>Pengertian Runtunan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TERIMA KASIH</vt:lpstr>
    </vt:vector>
  </TitlesOfParts>
  <Company>STMIK 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ALGORITMA</dc:title>
  <dc:creator>admin</dc:creator>
  <cp:lastModifiedBy>user</cp:lastModifiedBy>
  <cp:revision>304</cp:revision>
  <dcterms:created xsi:type="dcterms:W3CDTF">2011-10-09T16:26:49Z</dcterms:created>
  <dcterms:modified xsi:type="dcterms:W3CDTF">2022-10-17T02:21:12Z</dcterms:modified>
</cp:coreProperties>
</file>