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  <p:sldId id="390" r:id="rId135"/>
    <p:sldId id="391" r:id="rId136"/>
    <p:sldId id="392" r:id="rId137"/>
    <p:sldId id="393" r:id="rId138"/>
    <p:sldId id="394" r:id="rId139"/>
    <p:sldId id="395" r:id="rId140"/>
    <p:sldId id="396" r:id="rId141"/>
    <p:sldId id="397" r:id="rId142"/>
    <p:sldId id="398" r:id="rId143"/>
    <p:sldId id="399" r:id="rId144"/>
    <p:sldId id="400" r:id="rId145"/>
    <p:sldId id="401" r:id="rId146"/>
    <p:sldId id="402" r:id="rId147"/>
    <p:sldId id="403" r:id="rId148"/>
    <p:sldId id="404" r:id="rId149"/>
    <p:sldId id="405" r:id="rId150"/>
    <p:sldId id="406" r:id="rId151"/>
    <p:sldId id="407" r:id="rId152"/>
    <p:sldId id="408" r:id="rId153"/>
    <p:sldId id="409" r:id="rId154"/>
    <p:sldId id="410" r:id="rId155"/>
    <p:sldId id="411" r:id="rId156"/>
    <p:sldId id="412" r:id="rId1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949C8-8032-4456-9E41-CEB07B017371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0B298-E153-40DE-B741-2A124FE5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9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E43E11-F2B9-4615-8C1D-DAA2E75401F3}" type="slidenum">
              <a:rPr lang="en-GB"/>
              <a:pPr/>
              <a:t>5</a:t>
            </a:fld>
            <a:endParaRPr lang="en-GB"/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341438" y="915989"/>
            <a:ext cx="4176712" cy="31321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638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E43E11-F2B9-4615-8C1D-DAA2E75401F3}" type="slidenum">
              <a:rPr lang="en-GB"/>
              <a:pPr/>
              <a:t>6</a:t>
            </a:fld>
            <a:endParaRPr lang="en-GB"/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341438" y="915989"/>
            <a:ext cx="4176712" cy="31321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11638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C257-E6D9-4BE7-8FD6-0C188DCF1DF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0996-ED67-4DEC-B0FD-EC752EC7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9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C257-E6D9-4BE7-8FD6-0C188DCF1DF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0996-ED67-4DEC-B0FD-EC752EC7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0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C257-E6D9-4BE7-8FD6-0C188DCF1DF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0996-ED67-4DEC-B0FD-EC752EC7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58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</p:spPr>
        <p:txBody>
          <a:bodyPr/>
          <a:lstStyle>
            <a:lvl1pPr>
              <a:defRPr/>
            </a:lvl1pPr>
          </a:lstStyle>
          <a:p>
            <a:fld id="{F461F05E-F671-40EF-82DF-C320FE5AAD9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55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C257-E6D9-4BE7-8FD6-0C188DCF1DF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0996-ED67-4DEC-B0FD-EC752EC7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7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C257-E6D9-4BE7-8FD6-0C188DCF1DF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0996-ED67-4DEC-B0FD-EC752EC7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0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C257-E6D9-4BE7-8FD6-0C188DCF1DF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0996-ED67-4DEC-B0FD-EC752EC7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8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C257-E6D9-4BE7-8FD6-0C188DCF1DF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0996-ED67-4DEC-B0FD-EC752EC7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9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C257-E6D9-4BE7-8FD6-0C188DCF1DF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0996-ED67-4DEC-B0FD-EC752EC7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C257-E6D9-4BE7-8FD6-0C188DCF1DF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0996-ED67-4DEC-B0FD-EC752EC7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1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C257-E6D9-4BE7-8FD6-0C188DCF1DF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0996-ED67-4DEC-B0FD-EC752EC7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1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C257-E6D9-4BE7-8FD6-0C188DCF1DF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0996-ED67-4DEC-B0FD-EC752EC7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6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6C257-E6D9-4BE7-8FD6-0C188DCF1DF3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F0996-ED67-4DEC-B0FD-EC752EC7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10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MATERI I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KONSEP DASAR ALGORITMA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4348" y="2857496"/>
            <a:ext cx="8229600" cy="1357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39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0"/>
            <a:ext cx="7772400" cy="685800"/>
          </a:xfrm>
        </p:spPr>
        <p:txBody>
          <a:bodyPr/>
          <a:lstStyle/>
          <a:p>
            <a:pPr algn="l" eaLnBrk="1" hangingPunct="1"/>
            <a:r>
              <a:rPr lang="en-US" sz="3200" b="1" dirty="0" smtClean="0"/>
              <a:t>TIPE DATA BAHASA PEMROGRAMAN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762000"/>
            <a:ext cx="8001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1550" lvl="1" indent="-514350" algn="just" eaLnBrk="0" hangingPunct="0">
              <a:spcBef>
                <a:spcPct val="20000"/>
              </a:spcBef>
              <a:buFont typeface="+mj-lt"/>
              <a:buAutoNum type="arabicPeriod" startAt="2"/>
              <a:defRPr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Tipe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karakter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data yang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nilainya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berupa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karakter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termasuk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angka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huruf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tanda-tanda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baca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dsb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971550" lvl="1" indent="-51435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800" kern="0" dirty="0" err="1" smtClean="0">
                <a:latin typeface="Arial" charset="0"/>
              </a:rPr>
              <a:t>Ciri-ciri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karakter</a:t>
            </a:r>
            <a:r>
              <a:rPr lang="en-US" sz="1800" kern="0" dirty="0" smtClean="0">
                <a:latin typeface="Arial" charset="0"/>
              </a:rPr>
              <a:t>:</a:t>
            </a:r>
          </a:p>
          <a:p>
            <a:pPr marL="1428750" lvl="2" indent="-51435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800" kern="0" dirty="0" err="1" smtClean="0">
                <a:latin typeface="Arial" charset="0"/>
              </a:rPr>
              <a:t>Dinyatakan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dengan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kata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b="1" kern="0" dirty="0" smtClean="0">
                <a:latin typeface="Arial" charset="0"/>
              </a:rPr>
              <a:t>char (</a:t>
            </a:r>
            <a:r>
              <a:rPr lang="en-US" sz="1800" b="1" kern="0" dirty="0" err="1" smtClean="0">
                <a:latin typeface="Arial" charset="0"/>
              </a:rPr>
              <a:t>huruf</a:t>
            </a:r>
            <a:r>
              <a:rPr lang="en-US" b="1" kern="0" dirty="0" smtClean="0">
                <a:latin typeface="Arial" charset="0"/>
              </a:rPr>
              <a:t>, </a:t>
            </a:r>
            <a:r>
              <a:rPr lang="en-US" b="1" kern="0" dirty="0" err="1" smtClean="0">
                <a:latin typeface="Arial" charset="0"/>
              </a:rPr>
              <a:t>angka</a:t>
            </a:r>
            <a:r>
              <a:rPr lang="en-US" b="1" kern="0" dirty="0" smtClean="0">
                <a:latin typeface="Arial" charset="0"/>
              </a:rPr>
              <a:t> </a:t>
            </a:r>
            <a:r>
              <a:rPr lang="en-US" b="1" kern="0" dirty="0" err="1" smtClean="0">
                <a:latin typeface="Arial" charset="0"/>
              </a:rPr>
              <a:t>dan</a:t>
            </a:r>
            <a:r>
              <a:rPr lang="en-US" b="1" kern="0" dirty="0" smtClean="0">
                <a:latin typeface="Arial" charset="0"/>
              </a:rPr>
              <a:t> </a:t>
            </a:r>
            <a:r>
              <a:rPr lang="en-US" b="1" kern="0" dirty="0" err="1" smtClean="0">
                <a:latin typeface="Arial" charset="0"/>
              </a:rPr>
              <a:t>tanda</a:t>
            </a:r>
            <a:r>
              <a:rPr lang="en-US" b="1" kern="0" dirty="0" smtClean="0">
                <a:latin typeface="Arial" charset="0"/>
              </a:rPr>
              <a:t> </a:t>
            </a:r>
            <a:r>
              <a:rPr lang="en-US" b="1" kern="0" dirty="0" err="1" smtClean="0">
                <a:latin typeface="Arial" charset="0"/>
              </a:rPr>
              <a:t>baca</a:t>
            </a:r>
            <a:r>
              <a:rPr lang="en-US" b="1" kern="0" dirty="0" smtClean="0">
                <a:latin typeface="Arial" charset="0"/>
              </a:rPr>
              <a:t>)</a:t>
            </a:r>
            <a:endParaRPr lang="en-US" sz="1800" kern="0" dirty="0" smtClean="0">
              <a:latin typeface="Arial" charset="0"/>
            </a:endParaRPr>
          </a:p>
          <a:p>
            <a:pPr marL="1428750" lvl="2" indent="-51435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800" kern="0" dirty="0" err="1" smtClean="0">
                <a:latin typeface="Arial" charset="0"/>
              </a:rPr>
              <a:t>Hanya</a:t>
            </a:r>
            <a:r>
              <a:rPr lang="en-US" sz="1800" kern="0" dirty="0" smtClean="0">
                <a:latin typeface="Arial" charset="0"/>
              </a:rPr>
              <a:t> 1 </a:t>
            </a:r>
            <a:r>
              <a:rPr lang="en-US" sz="1800" kern="0" dirty="0" err="1" smtClean="0">
                <a:latin typeface="Arial" charset="0"/>
              </a:rPr>
              <a:t>huruf</a:t>
            </a:r>
            <a:r>
              <a:rPr lang="en-US" sz="1800" kern="0" dirty="0" smtClean="0">
                <a:latin typeface="Arial" charset="0"/>
              </a:rPr>
              <a:t>/digit</a:t>
            </a:r>
          </a:p>
          <a:p>
            <a:pPr marL="1428750" lvl="2" indent="-51435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800" kern="0" dirty="0" err="1" smtClean="0">
                <a:latin typeface="Arial" charset="0"/>
              </a:rPr>
              <a:t>Diapit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tanda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petik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tunggal</a:t>
            </a:r>
            <a:endParaRPr lang="en-US" sz="1800" kern="0" dirty="0" smtClean="0">
              <a:latin typeface="Arial" charset="0"/>
            </a:endParaRPr>
          </a:p>
          <a:p>
            <a:pPr marL="1428750" lvl="2" indent="-51435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800" kern="0" dirty="0" err="1" smtClean="0">
                <a:latin typeface="Arial" charset="0"/>
              </a:rPr>
              <a:t>Misalnya</a:t>
            </a:r>
            <a:r>
              <a:rPr lang="en-US" sz="1800" kern="0" dirty="0" smtClean="0">
                <a:latin typeface="Arial" charset="0"/>
              </a:rPr>
              <a:t> ‘A’, ‘2’, ‘a’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800" b="1" i="1" dirty="0">
              <a:latin typeface="Arial" pitchFamily="34" charset="0"/>
              <a:cs typeface="Arial" pitchFamily="34" charset="0"/>
            </a:endParaRPr>
          </a:p>
          <a:p>
            <a:pPr marL="971550" lvl="1" indent="-514350" algn="just" eaLnBrk="0" hangingPunct="0">
              <a:spcBef>
                <a:spcPct val="20000"/>
              </a:spcBef>
              <a:buFont typeface="+mj-lt"/>
              <a:buAutoNum type="arabicPeriod" startAt="3"/>
              <a:defRPr/>
            </a:pPr>
            <a:r>
              <a:rPr lang="en-US" sz="1800" kern="0" dirty="0">
                <a:latin typeface="Arial" charset="0"/>
              </a:rPr>
              <a:t>Data </a:t>
            </a:r>
            <a:r>
              <a:rPr lang="en-US" sz="1800" kern="0" dirty="0" err="1" smtClean="0">
                <a:latin typeface="Arial" charset="0"/>
              </a:rPr>
              <a:t>logika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>
                <a:latin typeface="Arial" charset="0"/>
              </a:rPr>
              <a:t>adalah</a:t>
            </a:r>
            <a:r>
              <a:rPr lang="en-US" sz="1800" kern="0" dirty="0">
                <a:latin typeface="Arial" charset="0"/>
              </a:rPr>
              <a:t> data yang </a:t>
            </a:r>
            <a:r>
              <a:rPr lang="en-US" sz="1800" kern="0" dirty="0" err="1">
                <a:latin typeface="Arial" charset="0"/>
              </a:rPr>
              <a:t>memiliki</a:t>
            </a:r>
            <a:r>
              <a:rPr lang="en-US" sz="1800" kern="0" dirty="0">
                <a:latin typeface="Arial" charset="0"/>
              </a:rPr>
              <a:t> </a:t>
            </a:r>
            <a:r>
              <a:rPr lang="en-US" sz="1800" kern="0" dirty="0" err="1">
                <a:latin typeface="Arial" charset="0"/>
              </a:rPr>
              <a:t>nilai</a:t>
            </a:r>
            <a:r>
              <a:rPr lang="en-US" sz="1800" kern="0" dirty="0">
                <a:latin typeface="Arial" charset="0"/>
              </a:rPr>
              <a:t> </a:t>
            </a:r>
            <a:r>
              <a:rPr lang="en-US" sz="1800" kern="0" dirty="0" err="1">
                <a:latin typeface="Arial" charset="0"/>
              </a:rPr>
              <a:t>benar</a:t>
            </a:r>
            <a:r>
              <a:rPr lang="en-US" sz="1800" kern="0" dirty="0">
                <a:latin typeface="Arial" charset="0"/>
              </a:rPr>
              <a:t> (True) </a:t>
            </a:r>
            <a:r>
              <a:rPr lang="en-US" sz="1800" kern="0" dirty="0" err="1">
                <a:latin typeface="Arial" charset="0"/>
              </a:rPr>
              <a:t>atau</a:t>
            </a:r>
            <a:r>
              <a:rPr lang="en-US" sz="1800" kern="0" dirty="0">
                <a:latin typeface="Arial" charset="0"/>
              </a:rPr>
              <a:t> </a:t>
            </a:r>
            <a:r>
              <a:rPr lang="en-US" sz="1800" kern="0" dirty="0" err="1">
                <a:latin typeface="Arial" charset="0"/>
              </a:rPr>
              <a:t>salah</a:t>
            </a:r>
            <a:r>
              <a:rPr lang="en-US" sz="1800" kern="0" dirty="0">
                <a:latin typeface="Arial" charset="0"/>
              </a:rPr>
              <a:t> (False). Data </a:t>
            </a:r>
            <a:r>
              <a:rPr lang="en-US" sz="1800" kern="0" dirty="0" err="1">
                <a:latin typeface="Arial" charset="0"/>
              </a:rPr>
              <a:t>ini</a:t>
            </a:r>
            <a:r>
              <a:rPr lang="en-US" sz="1800" kern="0" dirty="0">
                <a:latin typeface="Arial" charset="0"/>
              </a:rPr>
              <a:t> </a:t>
            </a:r>
            <a:r>
              <a:rPr lang="en-US" sz="1800" kern="0" dirty="0" err="1">
                <a:latin typeface="Arial" charset="0"/>
              </a:rPr>
              <a:t>dinyatakan</a:t>
            </a:r>
            <a:r>
              <a:rPr lang="en-US" sz="1800" kern="0" dirty="0">
                <a:latin typeface="Arial" charset="0"/>
              </a:rPr>
              <a:t> </a:t>
            </a:r>
            <a:r>
              <a:rPr lang="en-US" sz="1800" kern="0" dirty="0" err="1">
                <a:latin typeface="Arial" charset="0"/>
              </a:rPr>
              <a:t>dengan</a:t>
            </a:r>
            <a:r>
              <a:rPr lang="en-US" sz="1800" kern="0" dirty="0">
                <a:latin typeface="Arial" charset="0"/>
              </a:rPr>
              <a:t> </a:t>
            </a:r>
            <a:r>
              <a:rPr lang="en-US" sz="1800" b="1" i="1" kern="0" dirty="0" err="1">
                <a:latin typeface="Arial" charset="0"/>
              </a:rPr>
              <a:t>boolean</a:t>
            </a:r>
            <a:r>
              <a:rPr lang="en-US" sz="1800" kern="0" dirty="0">
                <a:latin typeface="Arial" charset="0"/>
              </a:rPr>
              <a:t>.</a:t>
            </a:r>
          </a:p>
          <a:p>
            <a:pPr marL="514350" indent="-514350" algn="just" eaLnBrk="0" hangingPunct="0">
              <a:spcBef>
                <a:spcPct val="20000"/>
              </a:spcBef>
              <a:buFont typeface="+mj-lt"/>
              <a:buAutoNum type="alphaUcPeriod" startAt="2"/>
              <a:defRPr/>
            </a:pPr>
            <a:r>
              <a:rPr lang="en-US" b="1" kern="0" dirty="0">
                <a:latin typeface="Arial" charset="0"/>
              </a:rPr>
              <a:t>TIPE DATA BENTUKAN</a:t>
            </a:r>
            <a:endParaRPr lang="en-US" sz="1800" b="1" kern="0" dirty="0">
              <a:latin typeface="Arial" charset="0"/>
            </a:endParaRPr>
          </a:p>
          <a:p>
            <a:pPr marL="971550" lvl="1" indent="-51435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800" kern="0" dirty="0" err="1">
                <a:latin typeface="Arial" charset="0"/>
              </a:rPr>
              <a:t>Tipe</a:t>
            </a:r>
            <a:r>
              <a:rPr lang="en-US" sz="1800" kern="0" dirty="0">
                <a:latin typeface="Arial" charset="0"/>
              </a:rPr>
              <a:t> data yang </a:t>
            </a:r>
            <a:r>
              <a:rPr lang="en-US" sz="1800" kern="0" dirty="0" err="1">
                <a:latin typeface="Arial" charset="0"/>
              </a:rPr>
              <a:t>dibentuk</a:t>
            </a:r>
            <a:r>
              <a:rPr lang="en-US" sz="1800" kern="0" dirty="0">
                <a:latin typeface="Arial" charset="0"/>
              </a:rPr>
              <a:t> </a:t>
            </a:r>
            <a:r>
              <a:rPr lang="en-US" sz="1800" kern="0" dirty="0" err="1">
                <a:latin typeface="Arial" charset="0"/>
              </a:rPr>
              <a:t>dari</a:t>
            </a:r>
            <a:r>
              <a:rPr lang="en-US" sz="1800" kern="0" dirty="0">
                <a:latin typeface="Arial" charset="0"/>
              </a:rPr>
              <a:t> </a:t>
            </a:r>
            <a:r>
              <a:rPr lang="en-US" sz="1800" kern="0" dirty="0" err="1">
                <a:latin typeface="Arial" charset="0"/>
              </a:rPr>
              <a:t>kombinasi</a:t>
            </a:r>
            <a:r>
              <a:rPr lang="en-US" sz="1800" kern="0" dirty="0">
                <a:latin typeface="Arial" charset="0"/>
              </a:rPr>
              <a:t> </a:t>
            </a:r>
            <a:r>
              <a:rPr lang="en-US" sz="1800" kern="0" dirty="0" err="1">
                <a:latin typeface="Arial" charset="0"/>
              </a:rPr>
              <a:t>tipe</a:t>
            </a:r>
            <a:r>
              <a:rPr lang="en-US" sz="1800" kern="0" dirty="0">
                <a:latin typeface="Arial" charset="0"/>
              </a:rPr>
              <a:t> data </a:t>
            </a:r>
            <a:r>
              <a:rPr lang="en-US" sz="1800" kern="0" dirty="0" err="1">
                <a:latin typeface="Arial" charset="0"/>
              </a:rPr>
              <a:t>dasar</a:t>
            </a:r>
            <a:r>
              <a:rPr lang="en-US" sz="1800" kern="0" dirty="0">
                <a:latin typeface="Arial" charset="0"/>
              </a:rPr>
              <a:t>, </a:t>
            </a:r>
            <a:r>
              <a:rPr lang="en-US" sz="1800" kern="0" dirty="0" err="1">
                <a:latin typeface="Arial" charset="0"/>
              </a:rPr>
              <a:t>antara</a:t>
            </a:r>
            <a:r>
              <a:rPr lang="en-US" sz="1800" kern="0" dirty="0">
                <a:latin typeface="Arial" charset="0"/>
              </a:rPr>
              <a:t> lain array, record, string</a:t>
            </a:r>
            <a:r>
              <a:rPr lang="en-US" sz="1800" b="1" kern="0" dirty="0" smtClean="0">
                <a:latin typeface="Arial" charset="0"/>
              </a:rPr>
              <a:t>.</a:t>
            </a:r>
          </a:p>
          <a:p>
            <a:pPr marL="971550" lvl="1" indent="-51435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800" b="1" kern="0" dirty="0" smtClean="0">
                <a:latin typeface="Arial" charset="0"/>
              </a:rPr>
              <a:t>String </a:t>
            </a:r>
            <a:r>
              <a:rPr lang="en-US" sz="1800" kern="0" dirty="0" err="1" smtClean="0">
                <a:latin typeface="Arial" charset="0"/>
              </a:rPr>
              <a:t>adalah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kumpulan</a:t>
            </a:r>
            <a:r>
              <a:rPr lang="en-US" sz="1800" kern="0" dirty="0" smtClean="0">
                <a:latin typeface="Arial" charset="0"/>
              </a:rPr>
              <a:t>/</a:t>
            </a:r>
            <a:r>
              <a:rPr lang="en-US" sz="1800" kern="0" dirty="0" err="1" smtClean="0">
                <a:latin typeface="Arial" charset="0"/>
              </a:rPr>
              <a:t>deretan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beberapa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karakter</a:t>
            </a:r>
            <a:endParaRPr lang="en-US" sz="1800" kern="0" dirty="0" smtClean="0">
              <a:latin typeface="Arial" charset="0"/>
            </a:endParaRPr>
          </a:p>
          <a:p>
            <a:pPr marL="971550" lvl="1" indent="-51435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800" kern="0" dirty="0" err="1" smtClean="0">
                <a:latin typeface="Arial" charset="0"/>
              </a:rPr>
              <a:t>Ciri-ciri</a:t>
            </a:r>
            <a:r>
              <a:rPr lang="en-US" sz="1800" kern="0" dirty="0" smtClean="0">
                <a:latin typeface="Arial" charset="0"/>
              </a:rPr>
              <a:t> String:</a:t>
            </a:r>
          </a:p>
          <a:p>
            <a:pPr marL="1428750" lvl="2" indent="-51435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800" kern="0" dirty="0" err="1" smtClean="0">
                <a:latin typeface="Arial" charset="0"/>
              </a:rPr>
              <a:t>Dinyatakan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dengan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kata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b="1" kern="0" dirty="0" smtClean="0">
                <a:latin typeface="Arial" charset="0"/>
              </a:rPr>
              <a:t>String</a:t>
            </a:r>
            <a:endParaRPr lang="en-US" sz="1800" kern="0" dirty="0" smtClean="0">
              <a:latin typeface="Arial" charset="0"/>
            </a:endParaRPr>
          </a:p>
          <a:p>
            <a:pPr marL="1428750" lvl="2" indent="-51435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800" kern="0" dirty="0" err="1" smtClean="0">
                <a:latin typeface="Arial" charset="0"/>
              </a:rPr>
              <a:t>Lebih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dari</a:t>
            </a:r>
            <a:r>
              <a:rPr lang="en-US" sz="1800" kern="0" dirty="0" smtClean="0">
                <a:latin typeface="Arial" charset="0"/>
              </a:rPr>
              <a:t> 1 </a:t>
            </a:r>
            <a:r>
              <a:rPr lang="en-US" sz="1800" kern="0" dirty="0" err="1" smtClean="0">
                <a:latin typeface="Arial" charset="0"/>
              </a:rPr>
              <a:t>huruf</a:t>
            </a:r>
            <a:r>
              <a:rPr lang="en-US" sz="1800" kern="0" dirty="0" smtClean="0">
                <a:latin typeface="Arial" charset="0"/>
              </a:rPr>
              <a:t>/digit</a:t>
            </a:r>
          </a:p>
          <a:p>
            <a:pPr marL="1428750" lvl="2" indent="-51435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800" kern="0" dirty="0" err="1" smtClean="0">
                <a:latin typeface="Arial" charset="0"/>
              </a:rPr>
              <a:t>Diapit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tanda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petik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dua</a:t>
            </a:r>
            <a:r>
              <a:rPr lang="en-US" sz="1800" kern="0" dirty="0" smtClean="0">
                <a:latin typeface="Arial" charset="0"/>
              </a:rPr>
              <a:t> </a:t>
            </a:r>
          </a:p>
          <a:p>
            <a:pPr marL="1428750" lvl="2" indent="-51435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800" kern="0" dirty="0" err="1" smtClean="0">
                <a:latin typeface="Arial" charset="0"/>
              </a:rPr>
              <a:t>Misalnya</a:t>
            </a:r>
            <a:r>
              <a:rPr lang="en-US" sz="1800" kern="0" dirty="0" smtClean="0">
                <a:latin typeface="Arial" charset="0"/>
              </a:rPr>
              <a:t> “STMIK DIPANEGARA”, “55”, “</a:t>
            </a:r>
            <a:r>
              <a:rPr lang="en-US" sz="1800" kern="0" dirty="0" err="1" smtClean="0">
                <a:latin typeface="Arial" charset="0"/>
              </a:rPr>
              <a:t>abc”,”Abc”,”ABCD</a:t>
            </a:r>
            <a:r>
              <a:rPr lang="en-US" sz="1800" kern="0" dirty="0" smtClean="0">
                <a:latin typeface="Arial" charset="0"/>
              </a:rPr>
              <a:t>”</a:t>
            </a:r>
            <a:endParaRPr lang="en-US" sz="1800" kern="0" dirty="0">
              <a:latin typeface="Arial" charset="0"/>
            </a:endParaRPr>
          </a:p>
          <a:p>
            <a:pPr marL="514350" indent="-514350" algn="just">
              <a:spcBef>
                <a:spcPct val="20000"/>
              </a:spcBef>
              <a:buFont typeface="Times New Roman" pitchFamily="18" charset="0"/>
              <a:buAutoNum type="arabicPeriod" startAt="6"/>
              <a:defRPr/>
            </a:pPr>
            <a:endParaRPr lang="en-US" sz="1800" kern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655026"/>
      </p:ext>
    </p:extLst>
  </p:cSld>
  <p:clrMapOvr>
    <a:masterClrMapping/>
  </p:clrMapOvr>
  <p:transition advTm="60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dirty="0" err="1" smtClean="0"/>
              <a:t>Nilai</a:t>
            </a:r>
            <a:r>
              <a:rPr lang="en-US" dirty="0" smtClean="0"/>
              <a:t> Rata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err="1"/>
              <a:t>Algoritma</a:t>
            </a:r>
            <a:r>
              <a:rPr lang="en-US" b="1" dirty="0"/>
              <a:t> </a:t>
            </a:r>
            <a:r>
              <a:rPr lang="en-US" b="1" dirty="0" err="1" smtClean="0"/>
              <a:t>Nilai</a:t>
            </a:r>
            <a:r>
              <a:rPr lang="en-US" b="1" dirty="0" smtClean="0"/>
              <a:t>-Rata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{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Rata </a:t>
            </a:r>
            <a:r>
              <a:rPr lang="en-US" dirty="0" err="1"/>
              <a:t>dari</a:t>
            </a:r>
            <a:r>
              <a:rPr lang="en-US" dirty="0"/>
              <a:t> N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b="1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Deklarasi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integer </a:t>
            </a:r>
            <a:r>
              <a:rPr lang="en-US" dirty="0" err="1"/>
              <a:t>cacah</a:t>
            </a:r>
            <a:r>
              <a:rPr lang="en-US" dirty="0"/>
              <a:t>, N, </a:t>
            </a:r>
            <a:r>
              <a:rPr lang="en-US" dirty="0" err="1"/>
              <a:t>angka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 smtClean="0"/>
              <a:t>	real </a:t>
            </a:r>
            <a:r>
              <a:rPr lang="en-US" dirty="0" smtClean="0"/>
              <a:t> </a:t>
            </a:r>
            <a:r>
              <a:rPr lang="en-US" dirty="0"/>
              <a:t>Rata;</a:t>
            </a:r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Deskripsi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write (</a:t>
            </a:r>
            <a:r>
              <a:rPr lang="en-US" dirty="0"/>
              <a:t> “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: “</a:t>
            </a:r>
            <a:r>
              <a:rPr lang="en-US" b="1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read (</a:t>
            </a:r>
            <a:r>
              <a:rPr lang="en-US" dirty="0"/>
              <a:t> N </a:t>
            </a:r>
            <a:r>
              <a:rPr lang="en-US" b="1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0;</a:t>
            </a:r>
          </a:p>
          <a:p>
            <a:pPr marL="0" indent="0">
              <a:buNone/>
            </a:pPr>
            <a:r>
              <a:rPr lang="en-US" b="1" dirty="0"/>
              <a:t>	for  ( </a:t>
            </a:r>
            <a:r>
              <a:rPr lang="en-US" dirty="0" err="1"/>
              <a:t>cacah</a:t>
            </a:r>
            <a:r>
              <a:rPr lang="en-US" dirty="0"/>
              <a:t> = 1 </a:t>
            </a:r>
            <a:r>
              <a:rPr lang="en-US" b="1" dirty="0"/>
              <a:t>to </a:t>
            </a:r>
            <a:r>
              <a:rPr lang="en-US" dirty="0"/>
              <a:t>N  </a:t>
            </a:r>
            <a:r>
              <a:rPr lang="en-US" b="1" dirty="0"/>
              <a:t>step </a:t>
            </a:r>
            <a:r>
              <a:rPr lang="en-US" dirty="0"/>
              <a:t>1 </a:t>
            </a:r>
            <a:r>
              <a:rPr lang="en-US" b="1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         write ( </a:t>
            </a:r>
            <a:r>
              <a:rPr lang="en-US" dirty="0"/>
              <a:t>“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– “, </a:t>
            </a:r>
            <a:r>
              <a:rPr lang="en-US" dirty="0" err="1"/>
              <a:t>cacah</a:t>
            </a:r>
            <a:r>
              <a:rPr lang="en-US" b="1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         read (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b="1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        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+ </a:t>
            </a:r>
            <a:r>
              <a:rPr lang="en-US" dirty="0" err="1"/>
              <a:t>angka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endfor</a:t>
            </a:r>
            <a:r>
              <a:rPr lang="en-US" b="1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Rata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/ N;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write ( </a:t>
            </a:r>
            <a:r>
              <a:rPr lang="en-US" dirty="0"/>
              <a:t>“Rata-rata = “, Rata</a:t>
            </a:r>
            <a:r>
              <a:rPr lang="en-US" b="1" dirty="0"/>
              <a:t>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C2F0-1B33-46B3-9429-94BE9454EB11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1159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Pencacahan</a:t>
            </a:r>
            <a:r>
              <a:rPr lang="en-US" dirty="0" smtClean="0"/>
              <a:t> </a:t>
            </a:r>
            <a:r>
              <a:rPr lang="en-US" dirty="0" err="1" smtClean="0"/>
              <a:t>Mundur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/>
              <a:t>Algoritma</a:t>
            </a:r>
            <a:r>
              <a:rPr lang="en-US" b="1" dirty="0"/>
              <a:t> </a:t>
            </a:r>
            <a:r>
              <a:rPr lang="en-US" b="1" dirty="0" err="1" smtClean="0"/>
              <a:t>CacahMundur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{ </a:t>
            </a:r>
            <a:r>
              <a:rPr lang="en-US" dirty="0" err="1"/>
              <a:t>mencacah</a:t>
            </a:r>
            <a:r>
              <a:rPr lang="en-US" dirty="0"/>
              <a:t> </a:t>
            </a:r>
            <a:r>
              <a:rPr lang="en-US" dirty="0" err="1"/>
              <a:t>terbalik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count down </a:t>
            </a:r>
            <a:r>
              <a:rPr lang="en-US" b="1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Deklarasi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integer  </a:t>
            </a:r>
            <a:r>
              <a:rPr lang="en-US" dirty="0" err="1"/>
              <a:t>cacah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Deskripsi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for  ( </a:t>
            </a:r>
            <a:r>
              <a:rPr lang="en-US" dirty="0" err="1"/>
              <a:t>cacah</a:t>
            </a:r>
            <a:r>
              <a:rPr lang="en-US" dirty="0"/>
              <a:t> = 100  </a:t>
            </a:r>
            <a:r>
              <a:rPr lang="en-US" b="1" dirty="0"/>
              <a:t>to  </a:t>
            </a:r>
            <a:r>
              <a:rPr lang="en-US" dirty="0"/>
              <a:t>0  </a:t>
            </a:r>
            <a:r>
              <a:rPr lang="en-US" b="1" dirty="0"/>
              <a:t>step  -</a:t>
            </a:r>
            <a:r>
              <a:rPr lang="en-US" dirty="0"/>
              <a:t>1</a:t>
            </a:r>
            <a:r>
              <a:rPr lang="en-US" b="1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        write (</a:t>
            </a:r>
            <a:r>
              <a:rPr lang="en-US" dirty="0"/>
              <a:t> </a:t>
            </a:r>
            <a:r>
              <a:rPr lang="en-US" dirty="0" err="1"/>
              <a:t>cacah</a:t>
            </a:r>
            <a:r>
              <a:rPr lang="en-US" dirty="0"/>
              <a:t> </a:t>
            </a:r>
            <a:r>
              <a:rPr lang="en-US" b="1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endfor</a:t>
            </a:r>
            <a:r>
              <a:rPr lang="en-US" b="1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write ( </a:t>
            </a:r>
            <a:r>
              <a:rPr lang="en-US" dirty="0"/>
              <a:t>“Go !” </a:t>
            </a:r>
            <a:r>
              <a:rPr lang="en-US" b="1" dirty="0"/>
              <a:t>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C2F0-1B33-46B3-9429-94BE9454EB11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912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dalam</a:t>
            </a:r>
            <a:r>
              <a:rPr lang="en-US" dirty="0" smtClean="0"/>
              <a:t>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For </a:t>
            </a:r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format </a:t>
            </a:r>
            <a:r>
              <a:rPr lang="en-US" dirty="0" err="1" smtClean="0"/>
              <a:t>algoritma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f</a:t>
            </a:r>
            <a:r>
              <a:rPr lang="en-US" b="1" i="1" dirty="0" smtClean="0"/>
              <a:t>or ( </a:t>
            </a:r>
            <a:r>
              <a:rPr lang="en-US" b="1" i="1" dirty="0" err="1" smtClean="0"/>
              <a:t>var</a:t>
            </a:r>
            <a:r>
              <a:rPr lang="en-US" b="1" i="1" dirty="0" smtClean="0"/>
              <a:t>=</a:t>
            </a:r>
            <a:r>
              <a:rPr lang="en-US" b="1" i="1" dirty="0" err="1" smtClean="0"/>
              <a:t>awal</a:t>
            </a:r>
            <a:r>
              <a:rPr lang="en-US" b="1" i="1" dirty="0" smtClean="0"/>
              <a:t>; </a:t>
            </a:r>
            <a:r>
              <a:rPr lang="en-US" b="1" i="1" dirty="0" err="1" smtClean="0"/>
              <a:t>syarat</a:t>
            </a:r>
            <a:r>
              <a:rPr lang="en-US" b="1" i="1" dirty="0" smtClean="0"/>
              <a:t>; </a:t>
            </a:r>
            <a:r>
              <a:rPr lang="en-US" b="1" i="1" dirty="0" err="1" smtClean="0"/>
              <a:t>perubahan</a:t>
            </a:r>
            <a:r>
              <a:rPr lang="en-US" b="1" i="1" dirty="0" smtClean="0"/>
              <a:t>) {</a:t>
            </a:r>
          </a:p>
          <a:p>
            <a:pPr marL="0" inden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   …</a:t>
            </a:r>
          </a:p>
          <a:p>
            <a:pPr marL="0" inden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   </a:t>
            </a:r>
            <a:r>
              <a:rPr lang="en-US" b="1" i="1" dirty="0" err="1" smtClean="0"/>
              <a:t>instruksi-instruksi</a:t>
            </a:r>
            <a:r>
              <a:rPr lang="en-US" b="1" i="1" dirty="0" smtClean="0"/>
              <a:t>;</a:t>
            </a:r>
          </a:p>
          <a:p>
            <a:pPr marL="0" inden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   …</a:t>
            </a:r>
          </a:p>
          <a:p>
            <a:pPr marL="0" indent="0">
              <a:buNone/>
            </a:pPr>
            <a:r>
              <a:rPr lang="en-US" b="1" i="1" dirty="0" smtClean="0"/>
              <a:t>}</a:t>
            </a:r>
          </a:p>
          <a:p>
            <a:pPr marL="0" indent="0">
              <a:buNone/>
            </a:pPr>
            <a:r>
              <a:rPr lang="en-US" b="1" i="1" dirty="0" smtClean="0"/>
              <a:t>-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syarat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,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berlanjut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.</a:t>
            </a:r>
            <a:endParaRPr lang="en-US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C2F0-1B33-46B3-9429-94BE9454EB11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2055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C2F0-1B33-46B3-9429-94BE9454EB11}" type="slidenum">
              <a:rPr lang="en-US" smtClean="0"/>
              <a:pPr/>
              <a:t>103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200"/>
            <a:ext cx="3133725" cy="3790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143000"/>
            <a:ext cx="2228629" cy="439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8426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C2F0-1B33-46B3-9429-94BE9454EB11}" type="slidenum">
              <a:rPr lang="en-US" smtClean="0"/>
              <a:pPr/>
              <a:t>104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42984"/>
            <a:ext cx="4622380" cy="243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785794"/>
            <a:ext cx="2714625" cy="399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216588" y="4357694"/>
            <a:ext cx="892744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Kondisi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menentukan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Hitungan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dimulai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dari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 Unicode MS" pitchFamily="34" charset="-128"/>
                <a:cs typeface="Arial" pitchFamily="34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Hitungannya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sampai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berapa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?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Sampai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&lt;= 100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Lalu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setiap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perulangan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bertambah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+1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++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Variabel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perulangan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berfungsi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untuk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menyimpan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hitungan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Jadi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setiap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perulangan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dilakukan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nilai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akan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selalu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bertambah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satu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Karena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kita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menentukannya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bagian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++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83476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4290"/>
            <a:ext cx="4800600" cy="422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450975"/>
            <a:ext cx="5747359" cy="1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C2F0-1B33-46B3-9429-94BE9454EB11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0777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23" y="328613"/>
            <a:ext cx="5053677" cy="364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73" y="4079285"/>
            <a:ext cx="5246227" cy="124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C2F0-1B33-46B3-9429-94BE9454EB11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2466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C2F0-1B33-46B3-9429-94BE9454EB11}" type="slidenum">
              <a:rPr lang="en-US" smtClean="0"/>
              <a:pPr/>
              <a:t>107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852844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bersarang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2133600"/>
            <a:ext cx="4681538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2590800"/>
            <a:ext cx="3067050" cy="148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647473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C2F0-1B33-46B3-9429-94BE9454EB11}" type="slidenum">
              <a:rPr lang="en-US" smtClean="0"/>
              <a:pPr/>
              <a:t>108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2658604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209800"/>
            <a:ext cx="3395663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5227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62152"/>
            <a:ext cx="6400800" cy="17526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TERIMA KASIH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03071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"/>
            <a:ext cx="7772400" cy="6858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4000" b="1" smtClean="0"/>
              <a:t>VARIABEL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914400"/>
            <a:ext cx="8001000" cy="5638800"/>
          </a:xfrm>
        </p:spPr>
        <p:txBody>
          <a:bodyPr>
            <a:noAutofit/>
          </a:bodyPr>
          <a:lstStyle/>
          <a:p>
            <a:pPr marL="338138" indent="-338138" algn="just" eaLnBrk="1" hangingPunct="1">
              <a:buFont typeface="Wingdings" pitchFamily="2" charset="2"/>
              <a:buChar char="Ø"/>
              <a:defRPr/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Variable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suatu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nama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menampung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nilai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38138" indent="-338138" algn="just" eaLnBrk="1" hangingPunct="1">
              <a:buFont typeface="Wingdings" pitchFamily="2" charset="2"/>
              <a:buChar char="Ø"/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Aturan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Penulisan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Nama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Variabel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800100" lvl="1" indent="-342900" algn="just" eaLnBrk="1" hangingPunct="1">
              <a:buFont typeface="+mj-lt"/>
              <a:buAutoNum type="arabicPeriod"/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Dimulai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huruf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/alphabet,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kemudian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diikuti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oleh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huruf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lain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atau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angka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800100" lvl="1" indent="-342900" algn="just" eaLnBrk="1" hangingPunct="1">
              <a:buFont typeface="+mj-lt"/>
              <a:buAutoNum type="arabicPeriod"/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Tidak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boleh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spasi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800100" lvl="1" indent="-342900" algn="just" eaLnBrk="1" hangingPunct="1">
              <a:buFont typeface="+mj-lt"/>
              <a:buAutoNum type="arabicPeriod"/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Tidak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boleh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operator (+, -, /,*,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dsb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</a:t>
            </a:r>
          </a:p>
          <a:p>
            <a:pPr marL="800100" lvl="1" indent="-342900" algn="just" eaLnBrk="1" hangingPunct="1">
              <a:buFont typeface="+mj-lt"/>
              <a:buAutoNum type="arabicPeriod"/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Sebaiknya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tidak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terlalu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panjang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38138" indent="-338138" algn="just" eaLnBrk="1" hangingPunct="1">
              <a:buFont typeface="Wingdings" pitchFamily="2" charset="2"/>
              <a:buChar char="Ø"/>
              <a:defRPr/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Cara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Mendeklarasikan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Variabel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795338" lvl="1" indent="-338138" algn="just" eaLnBrk="1" hangingPunct="1">
              <a:defRPr/>
            </a:pP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Nama_variabel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Tipe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Data;</a:t>
            </a:r>
          </a:p>
          <a:p>
            <a:pPr marL="795338" lvl="1" indent="-338138" algn="just" eaLnBrk="1" hangingPunct="1">
              <a:defRPr/>
            </a:pPr>
            <a:endParaRPr lang="en-US" sz="2000" b="1" i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795338" lvl="1" indent="-338138" algn="just" eaLnBrk="1" hangingPunct="1">
              <a:defRPr/>
            </a:pP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Catatan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marL="1546225" lvl="1" indent="-7938" algn="just" eaLnBrk="1" hangingPunct="1">
              <a:defRPr/>
            </a:pP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Memilih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tipe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data 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sebaiknya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disesuaikan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data yang 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akan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diwakilinya</a:t>
            </a:r>
            <a:endParaRPr lang="en-US" sz="2000" b="1" i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914400" lvl="1" indent="-457200" algn="just" eaLnBrk="1" hangingPunct="1"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Misalnya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Umur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 Byte;</a:t>
            </a:r>
          </a:p>
          <a:p>
            <a:pPr marL="914400" lvl="1" indent="-457200" algn="just" eaLnBrk="1" hangingPunct="1">
              <a:defRPr/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Nama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 String;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00369"/>
      </p:ext>
    </p:extLst>
  </p:cSld>
  <p:clrMapOvr>
    <a:masterClrMapping/>
  </p:clrMapOvr>
  <p:transition advTm="60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52600"/>
            <a:ext cx="8229600" cy="1143000"/>
          </a:xfrm>
        </p:spPr>
        <p:txBody>
          <a:bodyPr/>
          <a:lstStyle/>
          <a:p>
            <a:r>
              <a:rPr lang="en-US" b="1" dirty="0" smtClean="0"/>
              <a:t>MATERI-5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124200"/>
            <a:ext cx="7153835" cy="80486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FLOWCHARTING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b="1" dirty="0" smtClean="0"/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9296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229600" cy="762000"/>
          </a:xfrm>
        </p:spPr>
        <p:txBody>
          <a:bodyPr>
            <a:noAutofit/>
          </a:bodyPr>
          <a:lstStyle/>
          <a:p>
            <a:pPr marL="1543050" lvl="0" indent="-1543050" algn="l">
              <a:spcBef>
                <a:spcPct val="20000"/>
              </a:spcBef>
              <a:defRPr/>
            </a:pPr>
            <a:r>
              <a:rPr lang="en-US" sz="3200" b="1" dirty="0" err="1" smtClean="0"/>
              <a:t>Pendahuluan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857232"/>
            <a:ext cx="8229600" cy="5791200"/>
          </a:xfrm>
        </p:spPr>
        <p:txBody>
          <a:bodyPr>
            <a:noAutofit/>
          </a:bodyPr>
          <a:lstStyle/>
          <a:p>
            <a:pPr algn="just">
              <a:buFont typeface="Courier New" panose="02070309020205020404" pitchFamily="49" charset="0"/>
              <a:buChar char="o"/>
              <a:defRPr/>
            </a:pPr>
            <a:r>
              <a:rPr lang="en-US" sz="2100" dirty="0" smtClean="0">
                <a:latin typeface="Arial" pitchFamily="34" charset="0"/>
                <a:cs typeface="Arial" pitchFamily="34" charset="0"/>
              </a:rPr>
              <a:t>Flowchart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langkah-langkah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penyelesaian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masalah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pemrograman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disusun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suatu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bagan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alir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Font typeface="Courier New" panose="02070309020205020404" pitchFamily="49" charset="0"/>
              <a:buChar char="o"/>
              <a:defRPr/>
            </a:pPr>
            <a:r>
              <a:rPr lang="en-US" sz="2100" dirty="0" smtClean="0">
                <a:latin typeface="Arial" pitchFamily="34" charset="0"/>
                <a:cs typeface="Arial" pitchFamily="34" charset="0"/>
              </a:rPr>
              <a:t>Flowcharting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pembuatan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langkah-langkah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penyelesaian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masalah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pemrograman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bagan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alir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Font typeface="Courier New" panose="02070309020205020404" pitchFamily="49" charset="0"/>
              <a:buChar char="o"/>
              <a:defRPr/>
            </a:pP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Simbol-simbol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Flowchart:</a:t>
            </a:r>
          </a:p>
          <a:p>
            <a:pPr algn="just">
              <a:buFont typeface="Wingdings" pitchFamily="2" charset="2"/>
              <a:buChar char="v"/>
              <a:defRPr/>
            </a:pPr>
            <a:r>
              <a:rPr lang="en-US" sz="2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Simbol</a:t>
            </a:r>
            <a:r>
              <a:rPr 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Terminator</a:t>
            </a: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Digunakan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menyatakan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awal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akhir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Simbol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menyatakan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awal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maka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ditandai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kata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start/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mulai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menyatakan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akhir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maka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ditandai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kata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stop/end/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selesai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5" y="3500438"/>
            <a:ext cx="1357322" cy="46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4429132"/>
            <a:ext cx="281355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5500702"/>
            <a:ext cx="356091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4719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229600" cy="762000"/>
          </a:xfrm>
        </p:spPr>
        <p:txBody>
          <a:bodyPr>
            <a:noAutofit/>
          </a:bodyPr>
          <a:lstStyle/>
          <a:p>
            <a:pPr marL="1543050" lvl="0" indent="-1543050" algn="l">
              <a:spcBef>
                <a:spcPct val="20000"/>
              </a:spcBef>
              <a:defRPr/>
            </a:pPr>
            <a:r>
              <a:rPr lang="en-US" sz="3200" b="1" dirty="0" err="1" smtClean="0"/>
              <a:t>Pendahuluan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857232"/>
            <a:ext cx="8229600" cy="57912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v"/>
              <a:defRPr/>
            </a:pPr>
            <a:r>
              <a:rPr lang="en-US" sz="2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Simbol</a:t>
            </a:r>
            <a:r>
              <a:rPr 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Input /Output</a:t>
            </a: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Digunakan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menyatakan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input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output</a:t>
            </a: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Simbol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menyatakan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input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maka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ditandai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kata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read()</a:t>
            </a: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menyatakan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output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maka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ditandai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kata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write()</a:t>
            </a: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  <a:defRPr/>
            </a:pPr>
            <a:r>
              <a:rPr lang="en-US" sz="2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Simbol</a:t>
            </a:r>
            <a:r>
              <a:rPr 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Proses</a:t>
            </a:r>
            <a:endParaRPr lang="en-US" sz="22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Digunakan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menyatakan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proses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dilakukan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komputer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Simbol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Misalnya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643050"/>
            <a:ext cx="10477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2214554"/>
            <a:ext cx="15240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3000372"/>
            <a:ext cx="16668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3108" y="4357694"/>
            <a:ext cx="13239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14546" y="5000636"/>
            <a:ext cx="15716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0372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229600" cy="762000"/>
          </a:xfrm>
        </p:spPr>
        <p:txBody>
          <a:bodyPr>
            <a:noAutofit/>
          </a:bodyPr>
          <a:lstStyle/>
          <a:p>
            <a:pPr marL="1543050" lvl="0" indent="-1543050" algn="l">
              <a:spcBef>
                <a:spcPct val="20000"/>
              </a:spcBef>
              <a:defRPr/>
            </a:pPr>
            <a:r>
              <a:rPr lang="en-US" sz="3200" b="1" dirty="0" err="1" smtClean="0"/>
              <a:t>Pendahuluan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857232"/>
            <a:ext cx="8229600" cy="57912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v"/>
              <a:defRPr/>
            </a:pPr>
            <a:r>
              <a:rPr lang="en-US" sz="2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Simbol</a:t>
            </a:r>
            <a:r>
              <a:rPr 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Preparation/</a:t>
            </a:r>
            <a:r>
              <a:rPr lang="en-US" sz="2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Persiapan</a:t>
            </a:r>
            <a:endParaRPr lang="en-US" sz="22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Digunakan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memberikan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nilai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awal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terhadap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suatu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varibel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konstanta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Simbol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Misalnya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  <a:defRPr/>
            </a:pPr>
            <a:r>
              <a:rPr lang="en-US" sz="2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Simbol</a:t>
            </a:r>
            <a:r>
              <a:rPr 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Decision/</a:t>
            </a:r>
            <a:r>
              <a:rPr lang="en-US" sz="2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Keputusan</a:t>
            </a:r>
            <a:endParaRPr lang="en-US" sz="22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Digunakan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pengambilan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keputusan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berdasarkan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suatu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kondisi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Simbol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Misalnya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6942" y="2214554"/>
            <a:ext cx="11620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2776536"/>
            <a:ext cx="2600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984" y="4071942"/>
            <a:ext cx="9048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00364" y="4643446"/>
            <a:ext cx="24765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8736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229600" cy="762000"/>
          </a:xfrm>
        </p:spPr>
        <p:txBody>
          <a:bodyPr>
            <a:noAutofit/>
          </a:bodyPr>
          <a:lstStyle/>
          <a:p>
            <a:pPr marL="1543050" lvl="0" indent="-1543050" algn="l">
              <a:spcBef>
                <a:spcPct val="20000"/>
              </a:spcBef>
              <a:defRPr/>
            </a:pPr>
            <a:r>
              <a:rPr lang="en-US" sz="3200" b="1" dirty="0" err="1" smtClean="0"/>
              <a:t>Pendahuluan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857232"/>
            <a:ext cx="8229600" cy="57912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v"/>
              <a:defRPr/>
            </a:pPr>
            <a:r>
              <a:rPr lang="en-US" sz="2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Simbol</a:t>
            </a:r>
            <a:r>
              <a:rPr 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Arus</a:t>
            </a:r>
            <a:r>
              <a:rPr 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2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Alir</a:t>
            </a:r>
            <a:r>
              <a:rPr 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Data</a:t>
            </a: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Digunakan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menggambarkan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aliran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data </a:t>
            </a: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Simbol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  <a:defRPr/>
            </a:pPr>
            <a:r>
              <a:rPr lang="en-US" sz="2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Simbol</a:t>
            </a:r>
            <a:r>
              <a:rPr 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Online Connector</a:t>
            </a: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Digunakan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menyatakan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sambungan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satu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halaman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sama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Simbol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  <a:defRPr/>
            </a:pPr>
            <a:r>
              <a:rPr lang="en-US" sz="2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Simbol</a:t>
            </a:r>
            <a:r>
              <a:rPr 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Off Connector</a:t>
            </a: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Digunakan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menyatakan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sambungan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halaman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berbeda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Simbol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719138" lvl="1" indent="-319088" algn="just">
              <a:buFont typeface="Courier New" pitchFamily="49" charset="0"/>
              <a:buChar char="o"/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714488"/>
            <a:ext cx="642942" cy="978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3786190"/>
            <a:ext cx="57150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5500702"/>
            <a:ext cx="64294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850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229600" cy="762000"/>
          </a:xfrm>
        </p:spPr>
        <p:txBody>
          <a:bodyPr>
            <a:noAutofit/>
          </a:bodyPr>
          <a:lstStyle/>
          <a:p>
            <a:pPr marL="1543050" lvl="0" indent="-1543050" algn="l">
              <a:spcBef>
                <a:spcPct val="20000"/>
              </a:spcBef>
              <a:defRPr/>
            </a:pPr>
            <a:r>
              <a:rPr lang="en-US" sz="3200" b="1" dirty="0" err="1" smtClean="0"/>
              <a:t>Contoh</a:t>
            </a:r>
            <a:r>
              <a:rPr lang="en-US" sz="3200" b="1" dirty="0" smtClean="0"/>
              <a:t>:</a:t>
            </a:r>
            <a:endParaRPr lang="en-US" sz="6000" dirty="0"/>
          </a:p>
        </p:txBody>
      </p:sp>
      <p:sp>
        <p:nvSpPr>
          <p:cNvPr id="7" name="Rectangle 6"/>
          <p:cNvSpPr/>
          <p:nvPr/>
        </p:nvSpPr>
        <p:spPr>
          <a:xfrm>
            <a:off x="357158" y="1000108"/>
            <a:ext cx="3714776" cy="334263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ALGORITMA </a:t>
            </a:r>
            <a:r>
              <a:rPr lang="en-US" sz="2000" b="1" dirty="0" err="1" smtClean="0">
                <a:solidFill>
                  <a:srgbClr val="0070C0"/>
                </a:solidFill>
              </a:rPr>
              <a:t>Luas_Segitiga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u="sng" dirty="0" smtClean="0">
                <a:solidFill>
                  <a:srgbClr val="FF0000"/>
                </a:solidFill>
              </a:rPr>
              <a:t>DEKLARASI:</a:t>
            </a:r>
          </a:p>
          <a:p>
            <a:pPr marL="179388"/>
            <a:r>
              <a:rPr lang="en-US" sz="2000" b="1" dirty="0" smtClean="0">
                <a:solidFill>
                  <a:srgbClr val="0070C0"/>
                </a:solidFill>
              </a:rPr>
              <a:t>Luas, Alas, </a:t>
            </a:r>
            <a:r>
              <a:rPr lang="en-US" sz="2000" b="1" dirty="0" err="1" smtClean="0">
                <a:solidFill>
                  <a:srgbClr val="0070C0"/>
                </a:solidFill>
              </a:rPr>
              <a:t>Tinggi:Real</a:t>
            </a:r>
            <a:r>
              <a:rPr lang="en-US" sz="2000" b="1" dirty="0" smtClean="0">
                <a:solidFill>
                  <a:srgbClr val="0070C0"/>
                </a:solidFill>
              </a:rPr>
              <a:t>;</a:t>
            </a:r>
          </a:p>
          <a:p>
            <a:r>
              <a:rPr lang="en-US" sz="2000" b="1" u="sng" dirty="0" smtClean="0">
                <a:solidFill>
                  <a:srgbClr val="FF0000"/>
                </a:solidFill>
              </a:rPr>
              <a:t>DESKRIPSI:</a:t>
            </a:r>
          </a:p>
          <a:p>
            <a:pPr marL="179388"/>
            <a:r>
              <a:rPr lang="en-US" sz="2000" b="1" dirty="0">
                <a:solidFill>
                  <a:srgbClr val="0070C0"/>
                </a:solidFill>
              </a:rPr>
              <a:t>WRITE(‘</a:t>
            </a:r>
            <a:r>
              <a:rPr lang="en-US" sz="2000" b="1" dirty="0" err="1">
                <a:solidFill>
                  <a:srgbClr val="0070C0"/>
                </a:solidFill>
              </a:rPr>
              <a:t>Ketik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Nilai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Alas:’);</a:t>
            </a:r>
            <a:endParaRPr lang="en-US" sz="2000" b="1" dirty="0">
              <a:solidFill>
                <a:srgbClr val="0070C0"/>
              </a:solidFill>
            </a:endParaRPr>
          </a:p>
          <a:p>
            <a:pPr marL="179388"/>
            <a:r>
              <a:rPr lang="en-US" sz="2000" b="1" dirty="0" smtClean="0">
                <a:solidFill>
                  <a:srgbClr val="0070C0"/>
                </a:solidFill>
              </a:rPr>
              <a:t>READ(Alas);</a:t>
            </a:r>
            <a:endParaRPr lang="en-US" sz="2000" b="1" dirty="0">
              <a:solidFill>
                <a:srgbClr val="0070C0"/>
              </a:solidFill>
            </a:endParaRPr>
          </a:p>
          <a:p>
            <a:pPr marL="179388"/>
            <a:r>
              <a:rPr lang="en-US" sz="2000" b="1" dirty="0">
                <a:solidFill>
                  <a:srgbClr val="0070C0"/>
                </a:solidFill>
              </a:rPr>
              <a:t>WRITE(‘</a:t>
            </a:r>
            <a:r>
              <a:rPr lang="en-US" sz="2000" b="1" dirty="0" err="1">
                <a:solidFill>
                  <a:srgbClr val="0070C0"/>
                </a:solidFill>
              </a:rPr>
              <a:t>Ketik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Nilai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Tinggi:’);</a:t>
            </a:r>
            <a:endParaRPr lang="en-US" sz="2000" b="1" dirty="0">
              <a:solidFill>
                <a:srgbClr val="0070C0"/>
              </a:solidFill>
            </a:endParaRPr>
          </a:p>
          <a:p>
            <a:pPr marL="179388"/>
            <a:r>
              <a:rPr lang="en-US" sz="2000" b="1" dirty="0" smtClean="0">
                <a:solidFill>
                  <a:srgbClr val="0070C0"/>
                </a:solidFill>
              </a:rPr>
              <a:t>READ(Tinggi);</a:t>
            </a:r>
            <a:endParaRPr lang="en-US" sz="2000" b="1" dirty="0">
              <a:solidFill>
                <a:srgbClr val="0070C0"/>
              </a:solidFill>
            </a:endParaRPr>
          </a:p>
          <a:p>
            <a:pPr marL="179388"/>
            <a:r>
              <a:rPr lang="en-US" sz="2000" b="1" dirty="0" smtClean="0">
                <a:solidFill>
                  <a:srgbClr val="0070C0"/>
                </a:solidFill>
              </a:rPr>
              <a:t>Luas=1/2*Alas*Tinggi;</a:t>
            </a:r>
            <a:endParaRPr lang="en-US" sz="2000" b="1" dirty="0">
              <a:solidFill>
                <a:srgbClr val="0070C0"/>
              </a:solidFill>
            </a:endParaRPr>
          </a:p>
          <a:p>
            <a:pPr marL="179388"/>
            <a:r>
              <a:rPr lang="en-US" sz="2000" b="1" dirty="0">
                <a:solidFill>
                  <a:srgbClr val="0070C0"/>
                </a:solidFill>
              </a:rPr>
              <a:t>WRITE(‘Luas </a:t>
            </a:r>
            <a:r>
              <a:rPr lang="en-US" sz="2000" b="1" dirty="0" err="1" smtClean="0">
                <a:solidFill>
                  <a:srgbClr val="0070C0"/>
                </a:solidFill>
              </a:rPr>
              <a:t>Segitiga</a:t>
            </a:r>
            <a:r>
              <a:rPr lang="en-US" sz="2000" b="1" dirty="0" smtClean="0">
                <a:solidFill>
                  <a:srgbClr val="0070C0"/>
                </a:solidFill>
              </a:rPr>
              <a:t>=:’, </a:t>
            </a:r>
            <a:r>
              <a:rPr lang="en-US" sz="2000" b="1" dirty="0">
                <a:solidFill>
                  <a:srgbClr val="0070C0"/>
                </a:solidFill>
              </a:rPr>
              <a:t>Luas);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1000108"/>
            <a:ext cx="3429024" cy="5269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5280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0"/>
            <a:ext cx="1643074" cy="762000"/>
          </a:xfrm>
        </p:spPr>
        <p:txBody>
          <a:bodyPr>
            <a:noAutofit/>
          </a:bodyPr>
          <a:lstStyle/>
          <a:p>
            <a:pPr marL="1543050" lvl="0" indent="-1543050" algn="l">
              <a:spcBef>
                <a:spcPct val="20000"/>
              </a:spcBef>
              <a:defRPr/>
            </a:pPr>
            <a:r>
              <a:rPr lang="en-US" sz="3200" b="1" dirty="0" err="1" smtClean="0"/>
              <a:t>Contoh</a:t>
            </a:r>
            <a:r>
              <a:rPr lang="en-US" sz="3200" b="1" dirty="0" smtClean="0"/>
              <a:t>:</a:t>
            </a:r>
            <a:endParaRPr lang="en-US" sz="6000" dirty="0"/>
          </a:p>
        </p:txBody>
      </p:sp>
      <p:sp>
        <p:nvSpPr>
          <p:cNvPr id="7" name="Rectangle 6"/>
          <p:cNvSpPr/>
          <p:nvPr/>
        </p:nvSpPr>
        <p:spPr>
          <a:xfrm>
            <a:off x="214282" y="1071546"/>
            <a:ext cx="4572032" cy="30003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ALGORITMA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Luas_Persegi_Panjang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defRPr/>
            </a:pPr>
            <a:r>
              <a:rPr lang="en-US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DEKLARASI:</a:t>
            </a:r>
          </a:p>
          <a:p>
            <a:pPr marL="269875" algn="just">
              <a:defRPr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Luas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Panjang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Lebar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Real;</a:t>
            </a:r>
          </a:p>
          <a:p>
            <a:pPr algn="just">
              <a:defRPr/>
            </a:pPr>
            <a:r>
              <a:rPr lang="en-US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DESKRIPSI:</a:t>
            </a:r>
          </a:p>
          <a:p>
            <a:pPr marL="269875" algn="just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WRITE(‘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Ketik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Nilai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Lebar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:’);</a:t>
            </a:r>
          </a:p>
          <a:p>
            <a:pPr marL="269875" algn="just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READ(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Lebar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269875" algn="just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WRITE(‘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Ketik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Nilai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Panjang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:’);</a:t>
            </a:r>
          </a:p>
          <a:p>
            <a:pPr marL="269875" algn="just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READ(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Panjang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269875" algn="just">
              <a:defRPr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Luas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Panjang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*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Lebar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269875" algn="just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WRITE(‘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Luas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Persegi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Panjang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=:’,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Luas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);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000108"/>
            <a:ext cx="3429024" cy="5269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9067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0"/>
            <a:ext cx="1643074" cy="762000"/>
          </a:xfrm>
        </p:spPr>
        <p:txBody>
          <a:bodyPr>
            <a:noAutofit/>
          </a:bodyPr>
          <a:lstStyle/>
          <a:p>
            <a:pPr marL="1543050" lvl="0" indent="-1543050" algn="l">
              <a:spcBef>
                <a:spcPct val="20000"/>
              </a:spcBef>
              <a:defRPr/>
            </a:pPr>
            <a:r>
              <a:rPr lang="en-US" sz="3200" b="1" dirty="0" err="1" smtClean="0"/>
              <a:t>Contoh</a:t>
            </a:r>
            <a:r>
              <a:rPr lang="en-US" sz="3200" b="1" dirty="0" smtClean="0"/>
              <a:t>:</a:t>
            </a:r>
            <a:endParaRPr lang="en-US" sz="6000" dirty="0"/>
          </a:p>
        </p:txBody>
      </p:sp>
      <p:sp>
        <p:nvSpPr>
          <p:cNvPr id="7" name="Rectangle 6"/>
          <p:cNvSpPr/>
          <p:nvPr/>
        </p:nvSpPr>
        <p:spPr>
          <a:xfrm>
            <a:off x="285720" y="714356"/>
            <a:ext cx="3857652" cy="30003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ALGORITMA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Luas_Lingkaran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r>
              <a:rPr lang="en-US" sz="2000" b="1" u="sng" dirty="0" smtClean="0">
                <a:solidFill>
                  <a:srgbClr val="FF0000"/>
                </a:solidFill>
              </a:rPr>
              <a:t>DEKLARASI: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CONST Phi=3.14;</a:t>
            </a:r>
          </a:p>
          <a:p>
            <a:r>
              <a:rPr lang="en-US" sz="2000" b="1" dirty="0" err="1" smtClean="0">
                <a:solidFill>
                  <a:srgbClr val="0070C0"/>
                </a:solidFill>
              </a:rPr>
              <a:t>Luas</a:t>
            </a:r>
            <a:r>
              <a:rPr lang="en-US" sz="2000" b="1" dirty="0" smtClean="0">
                <a:solidFill>
                  <a:srgbClr val="0070C0"/>
                </a:solidFill>
              </a:rPr>
              <a:t>, r;</a:t>
            </a:r>
          </a:p>
          <a:p>
            <a:r>
              <a:rPr lang="en-US" sz="2000" b="1" u="sng" dirty="0" smtClean="0">
                <a:solidFill>
                  <a:srgbClr val="FF0000"/>
                </a:solidFill>
              </a:rPr>
              <a:t>DESKRIPSI: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WRITE(‘</a:t>
            </a:r>
            <a:r>
              <a:rPr lang="en-US" sz="2000" b="1" dirty="0" err="1" smtClean="0">
                <a:solidFill>
                  <a:srgbClr val="0070C0"/>
                </a:solidFill>
              </a:rPr>
              <a:t>Ketik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Nilai</a:t>
            </a:r>
            <a:r>
              <a:rPr lang="en-US" sz="2000" b="1" dirty="0" smtClean="0">
                <a:solidFill>
                  <a:srgbClr val="0070C0"/>
                </a:solidFill>
              </a:rPr>
              <a:t> r:’);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READ(r);</a:t>
            </a:r>
          </a:p>
          <a:p>
            <a:r>
              <a:rPr lang="en-US" sz="2000" b="1" dirty="0" err="1" smtClean="0">
                <a:solidFill>
                  <a:srgbClr val="0070C0"/>
                </a:solidFill>
              </a:rPr>
              <a:t>Luas</a:t>
            </a:r>
            <a:r>
              <a:rPr lang="en-US" sz="2000" b="1" dirty="0" smtClean="0">
                <a:solidFill>
                  <a:srgbClr val="0070C0"/>
                </a:solidFill>
              </a:rPr>
              <a:t>=phi*r*r;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WRITE(‘</a:t>
            </a:r>
            <a:r>
              <a:rPr lang="en-US" sz="2000" b="1" dirty="0" err="1" smtClean="0">
                <a:solidFill>
                  <a:srgbClr val="0070C0"/>
                </a:solidFill>
              </a:rPr>
              <a:t>Luas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Lingkaran</a:t>
            </a:r>
            <a:r>
              <a:rPr lang="en-US" sz="2000" b="1" dirty="0" smtClean="0">
                <a:solidFill>
                  <a:srgbClr val="0070C0"/>
                </a:solidFill>
              </a:rPr>
              <a:t>=:’, </a:t>
            </a:r>
            <a:r>
              <a:rPr lang="en-US" sz="2000" b="1" dirty="0" err="1" smtClean="0">
                <a:solidFill>
                  <a:srgbClr val="0070C0"/>
                </a:solidFill>
              </a:rPr>
              <a:t>Luas</a:t>
            </a:r>
            <a:r>
              <a:rPr lang="en-US" sz="2000" b="1" dirty="0" smtClean="0">
                <a:solidFill>
                  <a:srgbClr val="0070C0"/>
                </a:solidFill>
              </a:rPr>
              <a:t>);</a:t>
            </a:r>
            <a:endParaRPr lang="en-US" sz="2000" b="1" dirty="0">
              <a:solidFill>
                <a:srgbClr val="0070C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942958"/>
            <a:ext cx="3357586" cy="4700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1209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en-US" b="1" dirty="0" smtClean="0"/>
              <a:t>MATERI-6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8229600" cy="2362200"/>
          </a:xfrm>
        </p:spPr>
        <p:txBody>
          <a:bodyPr>
            <a:normAutofit/>
          </a:bodyPr>
          <a:lstStyle/>
          <a:p>
            <a:pPr algn="just"/>
            <a:r>
              <a:rPr lang="en-US" sz="4400" b="1" dirty="0" smtClean="0"/>
              <a:t>INSTRUKSI RUNTUNAN</a:t>
            </a:r>
          </a:p>
          <a:p>
            <a:pPr algn="just"/>
            <a:r>
              <a:rPr lang="en-US" sz="4400" b="1" dirty="0" smtClean="0"/>
              <a:t>INSTRUKSI SELEKSI </a:t>
            </a:r>
            <a:r>
              <a:rPr lang="en-US" sz="4400" b="1" smtClean="0"/>
              <a:t>C/C++</a:t>
            </a:r>
            <a:endParaRPr lang="en-US" sz="4400" b="1" dirty="0" smtClean="0"/>
          </a:p>
          <a:p>
            <a:pPr algn="ctr"/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6482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1"/>
            <a:ext cx="7772400" cy="609599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 smtClean="0"/>
              <a:t>Pengertian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Runtunan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7696200" cy="4953000"/>
          </a:xfrm>
        </p:spPr>
        <p:txBody>
          <a:bodyPr>
            <a:noAutofit/>
          </a:bodyPr>
          <a:lstStyle/>
          <a:p>
            <a:pPr marL="465138" indent="-465138" algn="just">
              <a:buFont typeface="Calibri" pitchFamily="34" charset="0"/>
              <a:buChar char="→"/>
            </a:pPr>
            <a:r>
              <a:rPr lang="en-US" sz="2200" b="1" dirty="0" err="1" smtClean="0">
                <a:solidFill>
                  <a:schemeClr val="tx1"/>
                </a:solidFill>
              </a:rPr>
              <a:t>Runtunan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adalah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Instruksi-instruksi</a:t>
            </a:r>
            <a:r>
              <a:rPr lang="en-US" sz="2200" b="1" dirty="0" smtClean="0">
                <a:solidFill>
                  <a:schemeClr val="tx1"/>
                </a:solidFill>
              </a:rPr>
              <a:t> yang </a:t>
            </a:r>
            <a:r>
              <a:rPr lang="en-US" sz="2200" b="1" dirty="0" err="1" smtClean="0">
                <a:solidFill>
                  <a:schemeClr val="tx1"/>
                </a:solidFill>
              </a:rPr>
              <a:t>akan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dikerjakan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secara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berurutan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mulai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dari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baris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pertama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hingga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baris</a:t>
            </a:r>
            <a:r>
              <a:rPr lang="en-US" sz="2200" b="1" dirty="0" smtClean="0">
                <a:solidFill>
                  <a:schemeClr val="tx1"/>
                </a:solidFill>
              </a:rPr>
              <a:t> paling </a:t>
            </a:r>
            <a:r>
              <a:rPr lang="en-US" sz="2200" b="1" dirty="0" err="1" smtClean="0">
                <a:solidFill>
                  <a:schemeClr val="tx1"/>
                </a:solidFill>
              </a:rPr>
              <a:t>akhir</a:t>
            </a:r>
            <a:endParaRPr lang="en-US" sz="2200" b="1" dirty="0" smtClean="0">
              <a:solidFill>
                <a:schemeClr val="tx1"/>
              </a:solidFill>
            </a:endParaRP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2200" b="1" dirty="0" err="1" smtClean="0">
                <a:solidFill>
                  <a:schemeClr val="tx1"/>
                </a:solidFill>
              </a:rPr>
              <a:t>Kaidah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Runtunan</a:t>
            </a:r>
            <a:r>
              <a:rPr lang="en-US" sz="2200" b="1" dirty="0" smtClean="0">
                <a:solidFill>
                  <a:schemeClr val="tx1"/>
                </a:solidFill>
              </a:rPr>
              <a:t>:</a:t>
            </a:r>
          </a:p>
          <a:p>
            <a:pPr marL="922338" lvl="1" indent="-465138" algn="just">
              <a:buFont typeface="Calibri" pitchFamily="34" charset="0"/>
              <a:buChar char="→"/>
            </a:pPr>
            <a:r>
              <a:rPr lang="en-US" sz="2200" b="1" dirty="0" err="1" smtClean="0">
                <a:solidFill>
                  <a:schemeClr val="tx1"/>
                </a:solidFill>
              </a:rPr>
              <a:t>Tiap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baris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algoritma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dikerjakan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tepatnya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satu</a:t>
            </a:r>
            <a:r>
              <a:rPr lang="en-US" sz="2200" b="1" dirty="0" smtClean="0">
                <a:solidFill>
                  <a:schemeClr val="tx1"/>
                </a:solidFill>
              </a:rPr>
              <a:t> kali</a:t>
            </a:r>
          </a:p>
          <a:p>
            <a:pPr marL="922338" lvl="1" indent="-465138" algn="just">
              <a:buFont typeface="Calibri" pitchFamily="34" charset="0"/>
              <a:buChar char="→"/>
            </a:pPr>
            <a:r>
              <a:rPr lang="en-US" sz="2200" b="1" dirty="0" err="1" smtClean="0">
                <a:solidFill>
                  <a:schemeClr val="tx1"/>
                </a:solidFill>
              </a:rPr>
              <a:t>Urutan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pelaksanaan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instruksi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berdasarkan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susunan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algoritma</a:t>
            </a:r>
            <a:r>
              <a:rPr lang="en-US" sz="2200" b="1" dirty="0" smtClean="0">
                <a:solidFill>
                  <a:schemeClr val="tx1"/>
                </a:solidFill>
              </a:rPr>
              <a:t>. </a:t>
            </a:r>
          </a:p>
          <a:p>
            <a:pPr marL="922338" lvl="1" indent="-465138" algn="just">
              <a:buFont typeface="Calibri" pitchFamily="34" charset="0"/>
              <a:buChar char="→"/>
            </a:pPr>
            <a:r>
              <a:rPr lang="en-US" sz="2200" b="1" dirty="0" err="1" smtClean="0">
                <a:solidFill>
                  <a:schemeClr val="tx1"/>
                </a:solidFill>
              </a:rPr>
              <a:t>Instruksi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pertama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merupakan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awal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dari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algoritma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</a:p>
          <a:p>
            <a:pPr marL="922338" lvl="1" indent="-465138" algn="just">
              <a:buFont typeface="Calibri" pitchFamily="34" charset="0"/>
              <a:buChar char="→"/>
            </a:pPr>
            <a:r>
              <a:rPr lang="en-US" sz="2200" b="1" dirty="0" err="1" smtClean="0">
                <a:solidFill>
                  <a:schemeClr val="tx1"/>
                </a:solidFill>
              </a:rPr>
              <a:t>Instruksi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terakhir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merupakan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akhir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dari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algoritma</a:t>
            </a:r>
            <a:r>
              <a:rPr lang="en-US" sz="2200" b="1" dirty="0" smtClean="0">
                <a:solidFill>
                  <a:schemeClr val="tx1"/>
                </a:solidFill>
              </a:rPr>
              <a:t>.</a:t>
            </a:r>
          </a:p>
          <a:p>
            <a:pPr marL="922338" lvl="1" indent="-465138" algn="just">
              <a:buFont typeface="Calibri" pitchFamily="34" charset="0"/>
              <a:buChar char="→"/>
            </a:pPr>
            <a:r>
              <a:rPr lang="en-US" sz="2200" b="1" dirty="0" err="1" smtClean="0">
                <a:solidFill>
                  <a:schemeClr val="tx1"/>
                </a:solidFill>
              </a:rPr>
              <a:t>Urutan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penulisan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instruksi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sangat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penting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untuk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diperhatikan</a:t>
            </a:r>
            <a:r>
              <a:rPr lang="en-US" sz="2200" b="1" dirty="0" smtClean="0">
                <a:solidFill>
                  <a:schemeClr val="tx1"/>
                </a:solidFill>
              </a:rPr>
              <a:t>, </a:t>
            </a:r>
            <a:r>
              <a:rPr lang="en-US" sz="2200" b="1" dirty="0" err="1" smtClean="0">
                <a:solidFill>
                  <a:schemeClr val="tx1"/>
                </a:solidFill>
              </a:rPr>
              <a:t>karena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bila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diubah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akan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menghasilkan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luaran</a:t>
            </a:r>
            <a:r>
              <a:rPr lang="en-US" sz="2200" b="1" dirty="0" smtClean="0">
                <a:solidFill>
                  <a:schemeClr val="tx1"/>
                </a:solidFill>
              </a:rPr>
              <a:t> yang </a:t>
            </a:r>
            <a:r>
              <a:rPr lang="en-US" sz="2200" b="1" dirty="0" err="1" smtClean="0">
                <a:solidFill>
                  <a:schemeClr val="tx1"/>
                </a:solidFill>
              </a:rPr>
              <a:t>berbeda</a:t>
            </a:r>
            <a:r>
              <a:rPr lang="en-US" sz="2200" b="1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40798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"/>
            <a:ext cx="7772400" cy="685800"/>
          </a:xfrm>
        </p:spPr>
        <p:txBody>
          <a:bodyPr/>
          <a:lstStyle/>
          <a:p>
            <a:pPr algn="l" eaLnBrk="1" hangingPunct="1"/>
            <a:r>
              <a:rPr lang="en-US" sz="3200" b="1" smtClean="0"/>
              <a:t>PEMBERIAN NILAI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838200"/>
            <a:ext cx="8001000" cy="6019800"/>
          </a:xfrm>
        </p:spPr>
        <p:txBody>
          <a:bodyPr/>
          <a:lstStyle/>
          <a:p>
            <a:pPr marL="338138" lvl="1" indent="-338138" algn="just" eaLnBrk="1" hangingPunct="1">
              <a:buFont typeface="Wingdings" pitchFamily="2" charset="2"/>
              <a:buChar char="Ø"/>
              <a:tabLst>
                <a:tab pos="2117725" algn="l"/>
              </a:tabLst>
              <a:defRPr/>
            </a:pP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Pemberian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nilai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memasukkan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suatu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nilai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variabel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cara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 </a:t>
            </a:r>
          </a:p>
          <a:p>
            <a:pPr lvl="2" indent="-457200" algn="just" eaLnBrk="1" hangingPunct="1">
              <a:buFont typeface="+mj-lt"/>
              <a:buAutoNum type="arabicPeriod"/>
              <a:tabLst>
                <a:tab pos="2117725" algn="l"/>
              </a:tabLst>
              <a:defRPr/>
            </a:pPr>
            <a:r>
              <a:rPr lang="en-US" sz="2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Assignment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mengisi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variabel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secara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langsung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lewat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algoritma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pemrograman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misalnya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lvl="3" indent="-457200" algn="just" eaLnBrk="1" hangingPunct="1">
              <a:buFontTx/>
              <a:buAutoNum type="alphaLcPeriod"/>
              <a:tabLst>
                <a:tab pos="2117725" algn="l"/>
              </a:tabLst>
              <a:defRPr/>
            </a:pP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X1 ← 10;</a:t>
            </a:r>
          </a:p>
          <a:p>
            <a:pPr lvl="3" indent="-457200" algn="just" eaLnBrk="1" hangingPunct="1">
              <a:buFontTx/>
              <a:buAutoNum type="alphaLcPeriod"/>
              <a:tabLst>
                <a:tab pos="2117725" algn="l"/>
              </a:tabLst>
              <a:defRPr/>
            </a:pP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Kampus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← “STMIK DIPANEGARA”; </a:t>
            </a:r>
          </a:p>
          <a:p>
            <a:pPr lvl="3" indent="-457200" algn="just" eaLnBrk="1" hangingPunct="1">
              <a:buFontTx/>
              <a:buAutoNum type="alphaLcPeriod"/>
              <a:tabLst>
                <a:tab pos="2117725" algn="l"/>
              </a:tabLst>
              <a:defRPr/>
            </a:pP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Luas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←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½ * Alas *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Tinggi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lvl="2" indent="-457200" algn="just" eaLnBrk="1" hangingPunct="1">
              <a:spcBef>
                <a:spcPts val="1200"/>
              </a:spcBef>
              <a:buFont typeface="+mj-lt"/>
              <a:buAutoNum type="arabicPeriod"/>
              <a:tabLst>
                <a:tab pos="2117725" algn="l"/>
              </a:tabLst>
              <a:defRPr/>
            </a:pPr>
            <a:r>
              <a:rPr lang="en-US" sz="22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Pembacaan</a:t>
            </a:r>
            <a:r>
              <a:rPr lang="en-US" sz="2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mengisi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variabel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lewat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keyboard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sintaks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Read(</a:t>
            </a:r>
            <a:r>
              <a:rPr lang="en-US" sz="22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Variabel</a:t>
            </a:r>
            <a:r>
              <a:rPr lang="en-US" sz="2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795338" lvl="3" algn="just" eaLnBrk="1" hangingPunct="1">
              <a:tabLst>
                <a:tab pos="2117725" algn="l"/>
              </a:tabLst>
              <a:defRPr/>
            </a:pPr>
            <a:r>
              <a:rPr lang="en-US" sz="2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Misalnya</a:t>
            </a:r>
            <a:r>
              <a:rPr lang="en-US" sz="2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 Read(Alas); Read(</a:t>
            </a:r>
            <a:r>
              <a:rPr lang="en-US" sz="22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Tinggi</a:t>
            </a:r>
            <a:r>
              <a:rPr lang="en-US" sz="2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22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atau</a:t>
            </a:r>
            <a:r>
              <a:rPr lang="en-US" sz="2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Read (Alas, </a:t>
            </a:r>
            <a:r>
              <a:rPr lang="en-US" sz="22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Tinggi</a:t>
            </a:r>
            <a:r>
              <a:rPr lang="en-US" sz="2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514350" indent="-514350" algn="just" eaLnBrk="1" hangingPunct="1">
              <a:buFont typeface="+mj-lt"/>
              <a:buAutoNum type="arabicPeriod" startAt="6"/>
              <a:defRPr/>
            </a:pPr>
            <a:endParaRPr lang="en-US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733287"/>
      </p:ext>
    </p:extLst>
  </p:cSld>
  <p:clrMapOvr>
    <a:masterClrMapping/>
  </p:clrMapOvr>
  <p:transition advTm="600000"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76200"/>
            <a:ext cx="7620000" cy="533400"/>
          </a:xfrm>
        </p:spPr>
        <p:txBody>
          <a:bodyPr>
            <a:noAutofit/>
          </a:bodyPr>
          <a:lstStyle/>
          <a:p>
            <a:pPr marL="465138" indent="-465138" algn="just"/>
            <a:r>
              <a:rPr lang="en-US" sz="2800" b="1" dirty="0" err="1" smtClean="0">
                <a:solidFill>
                  <a:schemeClr val="tx1"/>
                </a:solidFill>
              </a:rPr>
              <a:t>Misalnya</a:t>
            </a:r>
            <a:r>
              <a:rPr lang="en-US" sz="2800" b="1" dirty="0" smtClean="0">
                <a:solidFill>
                  <a:schemeClr val="tx1"/>
                </a:solidFill>
              </a:rPr>
              <a:t>: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465138" indent="-465138" algn="just">
              <a:buFont typeface="Calibri" pitchFamily="34" charset="0"/>
              <a:buChar char="→"/>
            </a:pPr>
            <a:endParaRPr lang="en-US" sz="2200" dirty="0" smtClean="0">
              <a:solidFill>
                <a:schemeClr val="tx1"/>
              </a:solidFill>
            </a:endParaRPr>
          </a:p>
          <a:p>
            <a:pPr marL="465138" indent="-465138" algn="just"/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3400" y="609600"/>
            <a:ext cx="3429000" cy="2209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A←10;</a:t>
            </a:r>
          </a:p>
          <a:p>
            <a:pPr marL="465138" indent="-465138" algn="just">
              <a:spcBef>
                <a:spcPct val="20000"/>
              </a:spcBef>
            </a:pPr>
            <a:r>
              <a:rPr lang="en-US" sz="2800" b="1" dirty="0" smtClean="0"/>
              <a:t>B←5;</a:t>
            </a:r>
          </a:p>
          <a:p>
            <a:pPr marL="465138" indent="-465138" algn="just">
              <a:spcBef>
                <a:spcPct val="20000"/>
              </a:spcBef>
            </a:pPr>
            <a:r>
              <a:rPr lang="en-US" sz="2400" b="1" dirty="0" smtClean="0"/>
              <a:t>C←A+B;</a:t>
            </a:r>
          </a:p>
          <a:p>
            <a:pPr marL="465138" indent="-465138" algn="just">
              <a:spcBef>
                <a:spcPct val="20000"/>
              </a:spcBef>
            </a:pPr>
            <a:r>
              <a:rPr lang="en-US" sz="2400" b="1" dirty="0" smtClean="0"/>
              <a:t>Write(‘A+B=‘,C);</a:t>
            </a: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itchFamily="34" charset="0"/>
              <a:buChar char="→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876800" y="762000"/>
            <a:ext cx="3505200" cy="1981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A←10;</a:t>
            </a:r>
          </a:p>
          <a:p>
            <a:pPr marL="465138" indent="-465138" algn="just">
              <a:spcBef>
                <a:spcPct val="20000"/>
              </a:spcBef>
            </a:pPr>
            <a:r>
              <a:rPr lang="en-US" sz="2400" b="1" dirty="0" smtClean="0"/>
              <a:t>C←A+B;</a:t>
            </a:r>
          </a:p>
          <a:p>
            <a:pPr marL="465138" indent="-465138" algn="just">
              <a:spcBef>
                <a:spcPct val="20000"/>
              </a:spcBef>
            </a:pPr>
            <a:r>
              <a:rPr lang="en-US" sz="2400" b="1" dirty="0" smtClean="0"/>
              <a:t>B←5;</a:t>
            </a:r>
          </a:p>
          <a:p>
            <a:pPr marL="465138" indent="-465138" algn="just">
              <a:spcBef>
                <a:spcPct val="20000"/>
              </a:spcBef>
            </a:pPr>
            <a:r>
              <a:rPr lang="en-US" sz="2400" b="1" dirty="0" smtClean="0"/>
              <a:t>Write(‘A+B=‘,C);</a:t>
            </a: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itchFamily="34" charset="0"/>
              <a:buChar char="→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33400" y="2895600"/>
            <a:ext cx="34290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Outputnya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A+B=15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876800" y="2819400"/>
            <a:ext cx="3505200" cy="4782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465138" lvl="0" indent="-465138" algn="just">
              <a:spcBef>
                <a:spcPct val="20000"/>
              </a:spcBef>
              <a:defRPr/>
            </a:pPr>
            <a:r>
              <a:rPr lang="en-US" sz="2800" b="1" dirty="0" err="1" smtClean="0">
                <a:solidFill>
                  <a:schemeClr val="tx1"/>
                </a:solidFill>
              </a:rPr>
              <a:t>Outputnya</a:t>
            </a:r>
            <a:r>
              <a:rPr lang="en-US" sz="2800" b="1" dirty="0" smtClean="0">
                <a:solidFill>
                  <a:schemeClr val="tx1"/>
                </a:solidFill>
              </a:rPr>
              <a:t>: A+B=10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7851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 build="allAtOnce" animBg="1"/>
      <p:bldP spid="6" grpId="0" animBg="1"/>
      <p:bldP spid="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5791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2200" dirty="0" err="1"/>
              <a:t>Instruksi</a:t>
            </a:r>
            <a:r>
              <a:rPr lang="en-US" sz="2200" dirty="0"/>
              <a:t> yang </a:t>
            </a:r>
            <a:r>
              <a:rPr lang="en-US" sz="2200" dirty="0" err="1"/>
              <a:t>memungkinkan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memilih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 smtClean="0"/>
              <a:t>pilihan</a:t>
            </a:r>
            <a:r>
              <a:rPr lang="en-US" sz="2200" dirty="0" smtClean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beberapa</a:t>
            </a:r>
            <a:r>
              <a:rPr lang="en-US" sz="2200" dirty="0"/>
              <a:t> </a:t>
            </a:r>
            <a:r>
              <a:rPr lang="en-US" sz="2200" dirty="0" err="1" smtClean="0"/>
              <a:t>pilihan</a:t>
            </a:r>
            <a:r>
              <a:rPr lang="en-US" sz="2200" dirty="0" smtClean="0"/>
              <a:t> </a:t>
            </a:r>
            <a:r>
              <a:rPr lang="en-US" sz="2200" dirty="0"/>
              <a:t>yang </a:t>
            </a:r>
            <a:r>
              <a:rPr lang="en-US" sz="2200" dirty="0" err="1"/>
              <a:t>disediakan</a:t>
            </a:r>
            <a:r>
              <a:rPr lang="en-US" sz="2200" dirty="0"/>
              <a:t> </a:t>
            </a:r>
            <a:r>
              <a:rPr lang="en-US" sz="2200" dirty="0" err="1"/>
              <a:t>berdasarkan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 smtClean="0"/>
              <a:t>persyaratan</a:t>
            </a:r>
            <a:r>
              <a:rPr lang="en-US" sz="2200" dirty="0" smtClean="0"/>
              <a:t>/</a:t>
            </a:r>
            <a:r>
              <a:rPr lang="en-US" sz="2200" dirty="0" err="1" smtClean="0"/>
              <a:t>kondisi</a:t>
            </a:r>
            <a:r>
              <a:rPr lang="en-US" sz="2200" dirty="0" smtClean="0"/>
              <a:t>.</a:t>
            </a:r>
            <a:endParaRPr lang="en-US" sz="2200" dirty="0"/>
          </a:p>
          <a:p>
            <a:pPr algn="just">
              <a:spcBef>
                <a:spcPts val="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2200" dirty="0"/>
              <a:t>Ada </a:t>
            </a:r>
            <a:r>
              <a:rPr lang="en-US" sz="2200" dirty="0" err="1"/>
              <a:t>dua</a:t>
            </a:r>
            <a:r>
              <a:rPr lang="en-US" sz="2200" dirty="0"/>
              <a:t> format </a:t>
            </a:r>
            <a:r>
              <a:rPr lang="en-US" sz="2200" dirty="0" err="1"/>
              <a:t>utama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instruksi</a:t>
            </a:r>
            <a:r>
              <a:rPr lang="en-US" sz="2200" dirty="0"/>
              <a:t> </a:t>
            </a:r>
            <a:r>
              <a:rPr lang="en-US" sz="2200" dirty="0" err="1"/>
              <a:t>seleksi</a:t>
            </a:r>
            <a:r>
              <a:rPr lang="en-US" sz="2200" dirty="0"/>
              <a:t> </a:t>
            </a:r>
            <a:r>
              <a:rPr lang="en-US" sz="2200" dirty="0" err="1"/>
              <a:t>yaitu</a:t>
            </a:r>
            <a:r>
              <a:rPr lang="en-US" sz="2200" dirty="0"/>
              <a:t>:</a:t>
            </a:r>
          </a:p>
          <a:p>
            <a:pPr marL="685800" lvl="1" algn="just">
              <a:spcBef>
                <a:spcPts val="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2200" b="1" dirty="0">
                <a:solidFill>
                  <a:srgbClr val="FF0000"/>
                </a:solidFill>
              </a:rPr>
              <a:t>If / then / else</a:t>
            </a:r>
          </a:p>
          <a:p>
            <a:pPr marL="685800" lvl="1" algn="just">
              <a:spcBef>
                <a:spcPts val="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2200" b="1" dirty="0" smtClean="0">
                <a:solidFill>
                  <a:srgbClr val="FF0000"/>
                </a:solidFill>
              </a:rPr>
              <a:t>Case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600" b="1" dirty="0" smtClean="0">
              <a:solidFill>
                <a:srgbClr val="FF0000"/>
              </a:solidFill>
            </a:endParaRPr>
          </a:p>
          <a:p>
            <a:pPr marL="514350" indent="-514350" algn="just">
              <a:spcBef>
                <a:spcPts val="0"/>
              </a:spcBef>
              <a:spcAft>
                <a:spcPts val="600"/>
              </a:spcAft>
              <a:buFont typeface="+mj-lt"/>
              <a:buAutoNum type="alphaUcPeriod"/>
            </a:pPr>
            <a:r>
              <a:rPr lang="en-US" sz="2600" b="1" dirty="0" err="1" smtClean="0">
                <a:solidFill>
                  <a:srgbClr val="FF0000"/>
                </a:solidFill>
              </a:rPr>
              <a:t>Instruksi</a:t>
            </a:r>
            <a:r>
              <a:rPr lang="en-US" sz="2600" b="1" dirty="0" smtClean="0">
                <a:solidFill>
                  <a:srgbClr val="FF0000"/>
                </a:solidFill>
              </a:rPr>
              <a:t> If/Then/Else</a:t>
            </a:r>
          </a:p>
          <a:p>
            <a:pPr>
              <a:buFont typeface="Courier New" pitchFamily="49" charset="0"/>
              <a:buChar char="o"/>
            </a:pP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format:</a:t>
            </a:r>
          </a:p>
          <a:p>
            <a:pPr lvl="1"/>
            <a:r>
              <a:rPr lang="en-US" dirty="0"/>
              <a:t>1 </a:t>
            </a:r>
            <a:r>
              <a:rPr lang="en-US" dirty="0" err="1"/>
              <a:t>pilihan</a:t>
            </a:r>
            <a:endParaRPr lang="en-US" dirty="0"/>
          </a:p>
          <a:p>
            <a:pPr lvl="1"/>
            <a:r>
              <a:rPr lang="en-US" dirty="0"/>
              <a:t>2 </a:t>
            </a:r>
            <a:r>
              <a:rPr lang="en-US" dirty="0" err="1"/>
              <a:t>pilihan</a:t>
            </a:r>
            <a:endParaRPr lang="en-US" dirty="0"/>
          </a:p>
          <a:p>
            <a:pPr lvl="1"/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 </a:t>
            </a:r>
            <a:r>
              <a:rPr lang="en-US" dirty="0" err="1"/>
              <a:t>pilihan</a:t>
            </a:r>
            <a:endParaRPr lang="en-US" sz="22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1000" y="152400"/>
            <a:ext cx="8458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1543050" marR="0" lvl="0" indent="-15430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INSTRUKSI SELEKSI C++: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88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685800"/>
            <a:ext cx="6286544" cy="160019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4488" indent="-344488" algn="just">
              <a:spcBef>
                <a:spcPts val="0"/>
              </a:spcBef>
              <a:buAutoNum type="arabicPeriod"/>
            </a:pP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pilihannya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1</a:t>
            </a:r>
          </a:p>
          <a:p>
            <a:pPr marL="344488" indent="-344488" algn="just">
              <a:spcBef>
                <a:spcPts val="0"/>
              </a:spcBef>
              <a:buAutoNum type="arabicPeriod"/>
            </a:pP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/>
              <a:t>1 </a:t>
            </a:r>
            <a:r>
              <a:rPr lang="en-US" sz="2000" dirty="0" err="1"/>
              <a:t>pilihan</a:t>
            </a:r>
            <a:r>
              <a:rPr lang="en-US" sz="2000" dirty="0"/>
              <a:t> </a:t>
            </a:r>
            <a:r>
              <a:rPr lang="en-US" sz="2000" dirty="0" err="1" smtClean="0"/>
              <a:t>bentuknya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algoritma</a:t>
            </a:r>
            <a:r>
              <a:rPr lang="en-US" sz="2000" dirty="0" smtClean="0"/>
              <a:t> </a:t>
            </a:r>
            <a:r>
              <a:rPr lang="en-US" sz="2000" dirty="0" err="1"/>
              <a:t>yaitu</a:t>
            </a:r>
            <a:r>
              <a:rPr lang="en-US" sz="2000" dirty="0"/>
              <a:t>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if  (</a:t>
            </a:r>
            <a:r>
              <a:rPr lang="en-US" sz="2000" b="1" i="1" dirty="0" err="1" smtClean="0">
                <a:solidFill>
                  <a:srgbClr val="0070C0"/>
                </a:solidFill>
              </a:rPr>
              <a:t>kondisi</a:t>
            </a:r>
            <a:r>
              <a:rPr lang="en-US" sz="2000" b="1" i="1" dirty="0" smtClean="0">
                <a:solidFill>
                  <a:srgbClr val="0070C0"/>
                </a:solidFill>
              </a:rPr>
              <a:t>)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then </a:t>
            </a:r>
            <a:r>
              <a:rPr lang="en-US" sz="2000" b="1" i="1" dirty="0" err="1">
                <a:solidFill>
                  <a:srgbClr val="FF0000"/>
                </a:solidFill>
              </a:rPr>
              <a:t>pilihan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aksi</a:t>
            </a:r>
            <a:endParaRPr lang="en-US" sz="2000" b="1" i="1" dirty="0">
              <a:solidFill>
                <a:srgbClr val="FF0000"/>
              </a:solidFill>
            </a:endParaRPr>
          </a:p>
          <a:p>
            <a:pPr marL="714375" lvl="1" indent="0" algn="just">
              <a:spcBef>
                <a:spcPts val="0"/>
              </a:spcBef>
              <a:buNone/>
            </a:pPr>
            <a:r>
              <a:rPr lang="en-US" sz="2000" dirty="0" err="1" smtClean="0"/>
              <a:t>pilihan</a:t>
            </a:r>
            <a:r>
              <a:rPr lang="en-US" sz="2000" dirty="0" smtClean="0"/>
              <a:t> </a:t>
            </a:r>
            <a:r>
              <a:rPr lang="en-US" sz="2000" dirty="0" err="1" smtClean="0"/>
              <a:t>aksi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/>
              <a:t>diproses</a:t>
            </a:r>
            <a:r>
              <a:rPr lang="en-US" sz="2000" dirty="0"/>
              <a:t> </a:t>
            </a:r>
            <a:r>
              <a:rPr lang="en-US" sz="2000" dirty="0" err="1"/>
              <a:t>apabila</a:t>
            </a:r>
            <a:r>
              <a:rPr lang="en-US" sz="2000" dirty="0"/>
              <a:t>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 err="1" smtClean="0"/>
              <a:t>terpenuhi</a:t>
            </a:r>
            <a:r>
              <a:rPr lang="en-US" sz="2000" dirty="0" smtClean="0"/>
              <a:t>.  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85720" y="152400"/>
            <a:ext cx="855348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1543050" marR="0" lvl="0" indent="-15430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INSTRUKSI SELEKSI 1 PILIHAN 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785795"/>
            <a:ext cx="1820729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89489" y="2323938"/>
            <a:ext cx="6322349" cy="13908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buFont typeface="+mj-lt"/>
              <a:buAutoNum type="arabicPeriod" startAt="3"/>
            </a:pPr>
            <a:r>
              <a:rPr lang="en-US" sz="2000" dirty="0" err="1" smtClean="0"/>
              <a:t>Untuk</a:t>
            </a:r>
            <a:r>
              <a:rPr lang="en-US" sz="2000" dirty="0" smtClean="0"/>
              <a:t> 1 </a:t>
            </a:r>
            <a:r>
              <a:rPr lang="en-US" sz="2000" dirty="0" err="1" smtClean="0"/>
              <a:t>pilihan</a:t>
            </a:r>
            <a:r>
              <a:rPr lang="en-US" sz="2000" dirty="0" smtClean="0"/>
              <a:t> </a:t>
            </a:r>
            <a:r>
              <a:rPr lang="en-US" sz="2000" dirty="0" err="1" smtClean="0"/>
              <a:t>bentuknya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Dev</a:t>
            </a:r>
            <a:r>
              <a:rPr lang="en-US" sz="2000" dirty="0" smtClean="0"/>
              <a:t>-C++ </a:t>
            </a:r>
            <a:r>
              <a:rPr lang="en-US" sz="2000" dirty="0" err="1" smtClean="0"/>
              <a:t>yaitu</a:t>
            </a:r>
            <a:r>
              <a:rPr lang="en-US" sz="2000" dirty="0" smtClean="0"/>
              <a:t>:</a:t>
            </a:r>
          </a:p>
          <a:p>
            <a:pPr marL="400050" lvl="1" indent="0" algn="just">
              <a:spcBef>
                <a:spcPts val="0"/>
              </a:spcBef>
              <a:buFont typeface="Arial" pitchFamily="34" charset="0"/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if  (</a:t>
            </a:r>
            <a:r>
              <a:rPr lang="en-US" sz="2000" b="1" i="1" dirty="0" err="1" smtClean="0">
                <a:solidFill>
                  <a:srgbClr val="0070C0"/>
                </a:solidFill>
              </a:rPr>
              <a:t>kondisi</a:t>
            </a:r>
            <a:r>
              <a:rPr lang="en-US" sz="2000" b="1" i="1" dirty="0" smtClean="0">
                <a:solidFill>
                  <a:srgbClr val="0070C0"/>
                </a:solidFill>
              </a:rPr>
              <a:t>) </a:t>
            </a:r>
            <a:r>
              <a:rPr lang="en-US" sz="2000" b="1" i="1" dirty="0" smtClean="0">
                <a:solidFill>
                  <a:srgbClr val="FF0000"/>
                </a:solidFill>
              </a:rPr>
              <a:t> {</a:t>
            </a:r>
            <a:r>
              <a:rPr lang="en-US" sz="2000" b="1" i="1" dirty="0" err="1" smtClean="0">
                <a:solidFill>
                  <a:srgbClr val="FF0000"/>
                </a:solidFill>
              </a:rPr>
              <a:t>pilihan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aksi</a:t>
            </a:r>
            <a:r>
              <a:rPr lang="en-US" sz="2000" b="1" i="1" dirty="0" smtClean="0">
                <a:solidFill>
                  <a:srgbClr val="FF0000"/>
                </a:solidFill>
              </a:rPr>
              <a:t>}</a:t>
            </a:r>
          </a:p>
          <a:p>
            <a:pPr marL="714375" lvl="1" indent="0" algn="just">
              <a:spcBef>
                <a:spcPts val="0"/>
              </a:spcBef>
              <a:buNone/>
            </a:pPr>
            <a:r>
              <a:rPr lang="en-US" sz="2000" dirty="0" err="1" smtClean="0"/>
              <a:t>pilihan</a:t>
            </a:r>
            <a:r>
              <a:rPr lang="en-US" sz="2000" dirty="0" smtClean="0"/>
              <a:t> </a:t>
            </a:r>
            <a:r>
              <a:rPr lang="en-US" sz="2000" dirty="0" err="1" smtClean="0"/>
              <a:t>aksi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diproses</a:t>
            </a:r>
            <a:r>
              <a:rPr lang="en-US" sz="2000" dirty="0" smtClean="0"/>
              <a:t> </a:t>
            </a:r>
            <a:r>
              <a:rPr lang="en-US" sz="2000" dirty="0" err="1" smtClean="0"/>
              <a:t>apabila</a:t>
            </a:r>
            <a:r>
              <a:rPr lang="en-US" sz="2000" dirty="0" smtClean="0"/>
              <a:t>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 err="1" smtClean="0"/>
              <a:t>terpenuhi</a:t>
            </a:r>
            <a:r>
              <a:rPr lang="en-US" sz="2000" dirty="0" smtClean="0"/>
              <a:t>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4282" y="3812658"/>
            <a:ext cx="8501122" cy="2819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Susunlah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Algoritma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program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membaca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sebuah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bilangan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keyboard.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Kemudian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periksalah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apakah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bilangan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tersebut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bilangan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genap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4488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Analisis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  <a:p>
            <a:pPr marL="687388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Bilangan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genap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bilangan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dibagi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sisanya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0. </a:t>
            </a:r>
          </a:p>
          <a:p>
            <a:pPr marL="687388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Ingat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!!!!. Operator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dalam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algoritma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mencari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sisa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bagi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dalam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Dev C++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%.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93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214282" y="114280"/>
            <a:ext cx="4262438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1543050" marR="0" lvl="0" indent="-15430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CONTOH INSTRUKSI SELEKSI 1 PILIHAN 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14678" y="857232"/>
            <a:ext cx="5572164" cy="24288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2000" b="1" dirty="0" err="1" smtClean="0">
                <a:solidFill>
                  <a:srgbClr val="FF0000"/>
                </a:solidFill>
              </a:rPr>
              <a:t>Algoritma</a:t>
            </a:r>
            <a:r>
              <a:rPr lang="en-US" sz="2000" b="1" dirty="0" smtClean="0">
                <a:solidFill>
                  <a:srgbClr val="FF0000"/>
                </a:solidFill>
              </a:rPr>
              <a:t>  </a:t>
            </a:r>
            <a:r>
              <a:rPr lang="en-US" sz="2000" dirty="0" err="1" smtClean="0">
                <a:solidFill>
                  <a:srgbClr val="0070C0"/>
                </a:solidFill>
              </a:rPr>
              <a:t>Menentukan_Bilangan_Genap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u="sng" dirty="0" err="1" smtClean="0">
                <a:solidFill>
                  <a:srgbClr val="FF0000"/>
                </a:solidFill>
              </a:rPr>
              <a:t>Deklarasi</a:t>
            </a:r>
            <a:r>
              <a:rPr lang="en-US" sz="1800" b="1" u="sng" dirty="0" smtClean="0">
                <a:solidFill>
                  <a:srgbClr val="FF0000"/>
                </a:solidFill>
              </a:rPr>
              <a:t>: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1"/>
                </a:solidFill>
              </a:rPr>
              <a:t>Bilangan</a:t>
            </a:r>
            <a:r>
              <a:rPr lang="en-US" sz="1800" b="1" dirty="0" smtClean="0">
                <a:solidFill>
                  <a:schemeClr val="tx1"/>
                </a:solidFill>
              </a:rPr>
              <a:t>: Integer;</a:t>
            </a:r>
            <a:endParaRPr lang="en-US" sz="1800" b="1" dirty="0">
              <a:solidFill>
                <a:schemeClr val="tx1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u="sng" dirty="0" err="1" smtClean="0">
                <a:solidFill>
                  <a:srgbClr val="FF0000"/>
                </a:solidFill>
              </a:rPr>
              <a:t>Deskripsi</a:t>
            </a:r>
            <a:r>
              <a:rPr lang="en-US" sz="1800" b="1" u="sng" dirty="0" smtClean="0">
                <a:solidFill>
                  <a:srgbClr val="FF0000"/>
                </a:solidFill>
              </a:rPr>
              <a:t>:</a:t>
            </a:r>
            <a:endParaRPr lang="en-US" sz="1800" b="1" u="sng" dirty="0">
              <a:solidFill>
                <a:srgbClr val="FF0000"/>
              </a:solidFill>
            </a:endParaRP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Write(“</a:t>
            </a:r>
            <a:r>
              <a:rPr lang="en-US" sz="1800" b="1" dirty="0" err="1" smtClean="0">
                <a:solidFill>
                  <a:schemeClr val="tx1"/>
                </a:solidFill>
              </a:rPr>
              <a:t>Ketik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Sebuah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Bilangan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Bulat</a:t>
            </a:r>
            <a:r>
              <a:rPr lang="en-US" sz="1800" b="1" dirty="0" smtClean="0">
                <a:solidFill>
                  <a:schemeClr val="tx1"/>
                </a:solidFill>
              </a:rPr>
              <a:t>:”);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Read(</a:t>
            </a:r>
            <a:r>
              <a:rPr lang="en-US" sz="1800" b="1" dirty="0" err="1" smtClean="0">
                <a:solidFill>
                  <a:schemeClr val="tx1"/>
                </a:solidFill>
              </a:rPr>
              <a:t>Bilangan</a:t>
            </a:r>
            <a:r>
              <a:rPr lang="en-US" sz="1800" b="1" dirty="0" smtClean="0">
                <a:solidFill>
                  <a:schemeClr val="tx1"/>
                </a:solidFill>
              </a:rPr>
              <a:t>);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If </a:t>
            </a:r>
            <a:r>
              <a:rPr lang="en-US" sz="1800" b="1" dirty="0" smtClean="0">
                <a:solidFill>
                  <a:srgbClr val="FF0000"/>
                </a:solidFill>
              </a:rPr>
              <a:t>(</a:t>
            </a:r>
            <a:r>
              <a:rPr lang="en-US" sz="1800" b="1" dirty="0" err="1" smtClean="0">
                <a:solidFill>
                  <a:srgbClr val="FF0000"/>
                </a:solidFill>
              </a:rPr>
              <a:t>Bilangan</a:t>
            </a:r>
            <a:r>
              <a:rPr lang="en-US" sz="1800" b="1" dirty="0" smtClean="0">
                <a:solidFill>
                  <a:srgbClr val="FF0000"/>
                </a:solidFill>
              </a:rPr>
              <a:t> Mod 2=0)</a:t>
            </a:r>
            <a:r>
              <a:rPr lang="en-US" sz="1800" b="1" dirty="0" smtClean="0">
                <a:solidFill>
                  <a:schemeClr val="tx1"/>
                </a:solidFill>
              </a:rPr>
              <a:t> Then 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      </a:t>
            </a:r>
            <a:r>
              <a:rPr lang="en-US" sz="1800" b="1" dirty="0" smtClean="0">
                <a:solidFill>
                  <a:srgbClr val="0070C0"/>
                </a:solidFill>
              </a:rPr>
              <a:t>Write(</a:t>
            </a:r>
            <a:r>
              <a:rPr lang="en-US" sz="1800" b="1" dirty="0" err="1" smtClean="0">
                <a:solidFill>
                  <a:srgbClr val="0070C0"/>
                </a:solidFill>
              </a:rPr>
              <a:t>Bilangan</a:t>
            </a:r>
            <a:r>
              <a:rPr lang="en-US" sz="1800" b="1" dirty="0" smtClean="0">
                <a:solidFill>
                  <a:srgbClr val="0070C0"/>
                </a:solidFill>
              </a:rPr>
              <a:t>, ‘ </a:t>
            </a:r>
            <a:r>
              <a:rPr lang="en-US" sz="1800" b="1" dirty="0" err="1" smtClean="0">
                <a:solidFill>
                  <a:srgbClr val="0070C0"/>
                </a:solidFill>
              </a:rPr>
              <a:t>Adalah</a:t>
            </a:r>
            <a:r>
              <a:rPr lang="en-US" sz="1800" b="1" dirty="0" smtClean="0">
                <a:solidFill>
                  <a:srgbClr val="0070C0"/>
                </a:solidFill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</a:rPr>
              <a:t>Genap</a:t>
            </a:r>
            <a:r>
              <a:rPr lang="en-US" sz="1800" b="1" dirty="0" smtClean="0">
                <a:solidFill>
                  <a:srgbClr val="0070C0"/>
                </a:solidFill>
              </a:rPr>
              <a:t>); 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1800" b="1" dirty="0" smtClean="0">
              <a:solidFill>
                <a:srgbClr val="0070C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00108"/>
            <a:ext cx="2286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237602" y="3400420"/>
            <a:ext cx="5549240" cy="34575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//Program </a:t>
            </a:r>
            <a:r>
              <a:rPr lang="en-US" sz="2000" b="1" dirty="0" err="1" smtClean="0">
                <a:solidFill>
                  <a:srgbClr val="FF0000"/>
                </a:solidFill>
              </a:rPr>
              <a:t>Menentukan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Bilangan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Genap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</a:rPr>
              <a:t>#include&lt;</a:t>
            </a:r>
            <a:r>
              <a:rPr lang="en-US" sz="1800" b="1" dirty="0" err="1">
                <a:solidFill>
                  <a:srgbClr val="FF0000"/>
                </a:solidFill>
              </a:rPr>
              <a:t>iostream</a:t>
            </a:r>
            <a:r>
              <a:rPr lang="en-US" sz="1800" b="1" dirty="0">
                <a:solidFill>
                  <a:srgbClr val="FF0000"/>
                </a:solidFill>
              </a:rPr>
              <a:t>&gt;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</a:rPr>
              <a:t>using namespace </a:t>
            </a:r>
            <a:r>
              <a:rPr lang="en-US" sz="1800" b="1" dirty="0" err="1">
                <a:solidFill>
                  <a:srgbClr val="FF0000"/>
                </a:solidFill>
              </a:rPr>
              <a:t>std</a:t>
            </a:r>
            <a:r>
              <a:rPr lang="en-US" sz="1800" b="1" dirty="0">
                <a:solidFill>
                  <a:srgbClr val="FF0000"/>
                </a:solidFill>
              </a:rPr>
              <a:t>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bilangan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main()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Ketik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Sebuah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Bilangan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Bulat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:";  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cin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bilangan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800" b="1" dirty="0">
                <a:solidFill>
                  <a:srgbClr val="FF0000"/>
                </a:solidFill>
              </a:rPr>
              <a:t>(bilangan%2==0)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Syarat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atau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kondisi</a:t>
            </a:r>
            <a:endParaRPr lang="en-US" sz="1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</a:t>
            </a:r>
            <a:r>
              <a:rPr lang="en-US" sz="1800" b="1" dirty="0" smtClean="0">
                <a:solidFill>
                  <a:srgbClr val="0070C0"/>
                </a:solidFill>
              </a:rPr>
              <a:t>{</a:t>
            </a:r>
            <a:r>
              <a:rPr lang="en-US" sz="1800" b="1" dirty="0" err="1" smtClean="0">
                <a:solidFill>
                  <a:srgbClr val="0070C0"/>
                </a:solidFill>
              </a:rPr>
              <a:t>cout</a:t>
            </a:r>
            <a:r>
              <a:rPr lang="en-US" sz="1800" b="1" dirty="0">
                <a:solidFill>
                  <a:srgbClr val="0070C0"/>
                </a:solidFill>
              </a:rPr>
              <a:t>&lt;&lt;</a:t>
            </a:r>
            <a:r>
              <a:rPr lang="en-US" sz="1800" b="1" dirty="0" err="1">
                <a:solidFill>
                  <a:srgbClr val="0070C0"/>
                </a:solidFill>
              </a:rPr>
              <a:t>bilangan</a:t>
            </a:r>
            <a:r>
              <a:rPr lang="en-US" sz="1800" b="1" dirty="0">
                <a:solidFill>
                  <a:srgbClr val="0070C0"/>
                </a:solidFill>
              </a:rPr>
              <a:t>&lt;&lt;" </a:t>
            </a:r>
            <a:r>
              <a:rPr lang="en-US" sz="1800" b="1" dirty="0" err="1">
                <a:solidFill>
                  <a:srgbClr val="0070C0"/>
                </a:solidFill>
              </a:rPr>
              <a:t>Bilangan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b="1" dirty="0" err="1">
                <a:solidFill>
                  <a:srgbClr val="0070C0"/>
                </a:solidFill>
              </a:rPr>
              <a:t>Genap</a:t>
            </a:r>
            <a:r>
              <a:rPr lang="en-US" sz="1800" b="1" dirty="0" smtClean="0">
                <a:solidFill>
                  <a:srgbClr val="0070C0"/>
                </a:solidFill>
              </a:rPr>
              <a:t>";} //</a:t>
            </a:r>
            <a:r>
              <a:rPr lang="en-US" sz="1800" b="1" dirty="0" err="1" smtClean="0">
                <a:solidFill>
                  <a:srgbClr val="0070C0"/>
                </a:solidFill>
              </a:rPr>
              <a:t>Pilihan</a:t>
            </a:r>
            <a:endParaRPr lang="en-US" sz="1800" b="1" dirty="0">
              <a:solidFill>
                <a:srgbClr val="0070C0"/>
              </a:solidFill>
            </a:endParaRP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return 0;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381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685800"/>
            <a:ext cx="6286544" cy="160019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4488" indent="-344488" algn="just">
              <a:spcBef>
                <a:spcPts val="0"/>
              </a:spcBef>
              <a:buAutoNum type="arabicPeriod"/>
            </a:pP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pilihannya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2</a:t>
            </a:r>
          </a:p>
          <a:p>
            <a:pPr marL="344488" indent="-344488" algn="just">
              <a:spcBef>
                <a:spcPts val="0"/>
              </a:spcBef>
              <a:buAutoNum type="arabicPeriod"/>
            </a:pP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/>
              <a:t>1 </a:t>
            </a:r>
            <a:r>
              <a:rPr lang="en-US" sz="2000" dirty="0" err="1"/>
              <a:t>pilihan</a:t>
            </a:r>
            <a:r>
              <a:rPr lang="en-US" sz="2000" dirty="0"/>
              <a:t> </a:t>
            </a:r>
            <a:r>
              <a:rPr lang="en-US" sz="2000" dirty="0" err="1" smtClean="0"/>
              <a:t>bentuknya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algoritma</a:t>
            </a:r>
            <a:r>
              <a:rPr lang="en-US" sz="2000" dirty="0" smtClean="0"/>
              <a:t> </a:t>
            </a:r>
            <a:r>
              <a:rPr lang="en-US" sz="2000" dirty="0" err="1"/>
              <a:t>yaitu</a:t>
            </a:r>
            <a:r>
              <a:rPr lang="en-US" sz="2000" dirty="0"/>
              <a:t>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if  (</a:t>
            </a:r>
            <a:r>
              <a:rPr lang="en-US" sz="2000" b="1" i="1" dirty="0" err="1" smtClean="0">
                <a:solidFill>
                  <a:srgbClr val="0070C0"/>
                </a:solidFill>
              </a:rPr>
              <a:t>kondisi</a:t>
            </a:r>
            <a:r>
              <a:rPr lang="en-US" sz="2000" b="1" i="1" dirty="0" smtClean="0">
                <a:solidFill>
                  <a:srgbClr val="0070C0"/>
                </a:solidFill>
              </a:rPr>
              <a:t>)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then </a:t>
            </a:r>
            <a:r>
              <a:rPr lang="en-US" sz="2000" b="1" i="1" dirty="0" err="1">
                <a:solidFill>
                  <a:srgbClr val="FF0000"/>
                </a:solidFill>
              </a:rPr>
              <a:t>pilihan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</a:rPr>
              <a:t>aksi-1 </a:t>
            </a:r>
            <a:r>
              <a:rPr lang="en-US" sz="2000" b="1" i="1" dirty="0" smtClean="0">
                <a:solidFill>
                  <a:srgbClr val="0070C0"/>
                </a:solidFill>
              </a:rPr>
              <a:t>else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pilihan</a:t>
            </a:r>
            <a:r>
              <a:rPr lang="en-US" sz="2000" b="1" i="1" dirty="0" smtClean="0">
                <a:solidFill>
                  <a:srgbClr val="FF0000"/>
                </a:solidFill>
              </a:rPr>
              <a:t> aksi-2</a:t>
            </a:r>
            <a:endParaRPr lang="en-US" sz="2000" b="1" i="1" dirty="0">
              <a:solidFill>
                <a:srgbClr val="FF0000"/>
              </a:solidFill>
            </a:endParaRPr>
          </a:p>
          <a:p>
            <a:pPr marL="714375" lvl="1" indent="0" algn="just">
              <a:spcBef>
                <a:spcPts val="0"/>
              </a:spcBef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pilihan</a:t>
            </a:r>
            <a:r>
              <a:rPr lang="en-US" sz="2000" b="1" dirty="0" smtClean="0">
                <a:solidFill>
                  <a:srgbClr val="0070C0"/>
                </a:solidFill>
              </a:rPr>
              <a:t> aksi-1</a:t>
            </a:r>
            <a:r>
              <a:rPr lang="en-US" sz="2000" dirty="0" smtClean="0"/>
              <a:t> </a:t>
            </a:r>
            <a:r>
              <a:rPr lang="en-US" sz="2000" dirty="0" err="1" smtClean="0"/>
              <a:t>diproses</a:t>
            </a:r>
            <a:r>
              <a:rPr lang="en-US" sz="2000" dirty="0" smtClean="0"/>
              <a:t>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 err="1" smtClean="0"/>
              <a:t>terpenuhi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pilihan</a:t>
            </a:r>
            <a:r>
              <a:rPr lang="en-US" sz="2000" b="1" dirty="0" smtClean="0">
                <a:solidFill>
                  <a:srgbClr val="0070C0"/>
                </a:solidFill>
              </a:rPr>
              <a:t> aksi-2 </a:t>
            </a:r>
            <a:r>
              <a:rPr lang="en-US" sz="2000" dirty="0" err="1" smtClean="0"/>
              <a:t>diproses</a:t>
            </a:r>
            <a:r>
              <a:rPr lang="en-US" sz="2000" dirty="0" smtClean="0"/>
              <a:t>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terpenuhi</a:t>
            </a:r>
            <a:r>
              <a:rPr lang="en-US" sz="2000" dirty="0" smtClean="0"/>
              <a:t>.  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85720" y="152400"/>
            <a:ext cx="855348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1543050" marR="0" lvl="0" indent="-15430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INSTRUKSI SELEKSI 2 PILIHAN 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9489" y="2538252"/>
            <a:ext cx="6322349" cy="13908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buFont typeface="+mj-lt"/>
              <a:buAutoNum type="arabicPeriod" startAt="3"/>
            </a:pPr>
            <a:r>
              <a:rPr lang="en-US" sz="2000" dirty="0" err="1" smtClean="0"/>
              <a:t>Untuk</a:t>
            </a:r>
            <a:r>
              <a:rPr lang="en-US" sz="2000" dirty="0" smtClean="0"/>
              <a:t> 1 </a:t>
            </a:r>
            <a:r>
              <a:rPr lang="en-US" sz="2000" dirty="0" err="1" smtClean="0"/>
              <a:t>pilihan</a:t>
            </a:r>
            <a:r>
              <a:rPr lang="en-US" sz="2000" dirty="0" smtClean="0"/>
              <a:t> </a:t>
            </a:r>
            <a:r>
              <a:rPr lang="en-US" sz="2000" dirty="0" err="1" smtClean="0"/>
              <a:t>bentuknya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Dev</a:t>
            </a:r>
            <a:r>
              <a:rPr lang="en-US" sz="2000" dirty="0" smtClean="0"/>
              <a:t>-C++ </a:t>
            </a:r>
            <a:r>
              <a:rPr lang="en-US" sz="2000" dirty="0" err="1" smtClean="0"/>
              <a:t>yaitu</a:t>
            </a:r>
            <a:r>
              <a:rPr lang="en-US" sz="2000" dirty="0" smtClean="0"/>
              <a:t>:</a:t>
            </a:r>
          </a:p>
          <a:p>
            <a:pPr marL="400050" lvl="1" indent="0" algn="just"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if  (</a:t>
            </a:r>
            <a:r>
              <a:rPr lang="en-US" sz="2000" b="1" i="1" dirty="0" err="1" smtClean="0">
                <a:solidFill>
                  <a:srgbClr val="0070C0"/>
                </a:solidFill>
              </a:rPr>
              <a:t>kondisi</a:t>
            </a:r>
            <a:r>
              <a:rPr lang="en-US" sz="2000" b="1" i="1" dirty="0" smtClean="0">
                <a:solidFill>
                  <a:srgbClr val="0070C0"/>
                </a:solidFill>
              </a:rPr>
              <a:t>) </a:t>
            </a:r>
            <a:r>
              <a:rPr lang="en-US" sz="2000" b="1" i="1" dirty="0" smtClean="0">
                <a:solidFill>
                  <a:srgbClr val="FF0000"/>
                </a:solidFill>
              </a:rPr>
              <a:t> {</a:t>
            </a:r>
            <a:r>
              <a:rPr lang="en-US" sz="2000" b="1" i="1" dirty="0" err="1" smtClean="0">
                <a:solidFill>
                  <a:srgbClr val="FF0000"/>
                </a:solidFill>
              </a:rPr>
              <a:t>pilihan</a:t>
            </a:r>
            <a:r>
              <a:rPr lang="en-US" sz="2000" b="1" i="1" dirty="0" smtClean="0">
                <a:solidFill>
                  <a:srgbClr val="FF0000"/>
                </a:solidFill>
              </a:rPr>
              <a:t> aksi-1} </a:t>
            </a:r>
            <a:r>
              <a:rPr lang="en-US" sz="2000" b="1" i="1" dirty="0" smtClean="0">
                <a:solidFill>
                  <a:srgbClr val="0070C0"/>
                </a:solidFill>
              </a:rPr>
              <a:t>else</a:t>
            </a:r>
            <a:r>
              <a:rPr lang="en-US" sz="2000" b="1" i="1" dirty="0" smtClean="0">
                <a:solidFill>
                  <a:srgbClr val="FF0000"/>
                </a:solidFill>
              </a:rPr>
              <a:t> {</a:t>
            </a:r>
            <a:r>
              <a:rPr lang="en-US" sz="2000" b="1" i="1" dirty="0" err="1" smtClean="0">
                <a:solidFill>
                  <a:srgbClr val="FF0000"/>
                </a:solidFill>
              </a:rPr>
              <a:t>pilihan</a:t>
            </a:r>
            <a:r>
              <a:rPr lang="en-US" sz="2000" b="1" i="1" dirty="0" smtClean="0">
                <a:solidFill>
                  <a:srgbClr val="FF0000"/>
                </a:solidFill>
              </a:rPr>
              <a:t> aksi-2}</a:t>
            </a:r>
          </a:p>
          <a:p>
            <a:pPr marL="714375" lvl="1" indent="0" algn="just">
              <a:spcBef>
                <a:spcPts val="0"/>
              </a:spcBef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pilihan</a:t>
            </a:r>
            <a:r>
              <a:rPr lang="en-US" sz="2000" b="1" dirty="0" smtClean="0">
                <a:solidFill>
                  <a:srgbClr val="0070C0"/>
                </a:solidFill>
              </a:rPr>
              <a:t> aksi-1</a:t>
            </a:r>
            <a:r>
              <a:rPr lang="en-US" sz="2000" dirty="0" smtClean="0"/>
              <a:t> </a:t>
            </a:r>
            <a:r>
              <a:rPr lang="en-US" sz="2000" dirty="0" err="1" smtClean="0"/>
              <a:t>diproses</a:t>
            </a:r>
            <a:r>
              <a:rPr lang="en-US" sz="2000" dirty="0" smtClean="0"/>
              <a:t>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 err="1" smtClean="0"/>
              <a:t>terpenuhi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pilihan</a:t>
            </a:r>
            <a:r>
              <a:rPr lang="en-US" sz="2000" b="1" dirty="0" smtClean="0">
                <a:solidFill>
                  <a:srgbClr val="0070C0"/>
                </a:solidFill>
              </a:rPr>
              <a:t> aksi-2 </a:t>
            </a:r>
            <a:r>
              <a:rPr lang="en-US" sz="2000" dirty="0" err="1" smtClean="0"/>
              <a:t>diproses</a:t>
            </a:r>
            <a:r>
              <a:rPr lang="en-US" sz="2000" dirty="0" smtClean="0"/>
              <a:t>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terpenuhi</a:t>
            </a:r>
            <a:r>
              <a:rPr lang="en-US" sz="2000" dirty="0" smtClean="0"/>
              <a:t>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4282" y="4143380"/>
            <a:ext cx="8501122" cy="24738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Susunlah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Algoritma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program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membaca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sebuah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bilangan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bulat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keyboard.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Kemudian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periksalah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apakah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bilangan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tersebut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bilangan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genap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atau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bilangan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ganjil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4488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Analisis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  <a:p>
            <a:pPr marL="687388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Bilangan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genap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bilangan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dibagi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maka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sisanya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0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sedangkan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bilangan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ganjil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adalah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bilangan</a:t>
            </a:r>
            <a:r>
              <a:rPr lang="en-US" sz="2000" b="1" dirty="0" smtClean="0">
                <a:solidFill>
                  <a:srgbClr val="0070C0"/>
                </a:solidFill>
              </a:rPr>
              <a:t> yang </a:t>
            </a:r>
            <a:r>
              <a:rPr lang="en-US" sz="2000" b="1" dirty="0" err="1" smtClean="0">
                <a:solidFill>
                  <a:srgbClr val="0070C0"/>
                </a:solidFill>
              </a:rPr>
              <a:t>jika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dibagi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dengan</a:t>
            </a:r>
            <a:r>
              <a:rPr lang="en-US" sz="2000" b="1" dirty="0" smtClean="0">
                <a:solidFill>
                  <a:srgbClr val="0070C0"/>
                </a:solidFill>
              </a:rPr>
              <a:t> 2 </a:t>
            </a:r>
            <a:r>
              <a:rPr lang="en-US" sz="2000" b="1" dirty="0" err="1" smtClean="0">
                <a:solidFill>
                  <a:srgbClr val="0070C0"/>
                </a:solidFill>
              </a:rPr>
              <a:t>maka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sisanya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tidak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sama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dengan</a:t>
            </a:r>
            <a:r>
              <a:rPr lang="en-US" sz="2000" b="1" dirty="0" smtClean="0">
                <a:solidFill>
                  <a:srgbClr val="0070C0"/>
                </a:solidFill>
              </a:rPr>
              <a:t> 0.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857232"/>
            <a:ext cx="2152650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0121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71406" y="114280"/>
            <a:ext cx="3143272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1543050" marR="0" lvl="0" indent="-15430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CONTOH SELEKSI 2 PILIHAN 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86182" y="357166"/>
            <a:ext cx="5164784" cy="27146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2000" b="1" dirty="0" err="1" smtClean="0">
                <a:solidFill>
                  <a:srgbClr val="FF0000"/>
                </a:solidFill>
              </a:rPr>
              <a:t>Algoritma</a:t>
            </a:r>
            <a:r>
              <a:rPr lang="en-US" sz="2000" b="1" dirty="0" smtClean="0">
                <a:solidFill>
                  <a:srgbClr val="FF0000"/>
                </a:solidFill>
              </a:rPr>
              <a:t>  </a:t>
            </a:r>
            <a:r>
              <a:rPr lang="en-US" sz="2000" dirty="0" err="1" smtClean="0">
                <a:solidFill>
                  <a:srgbClr val="0070C0"/>
                </a:solidFill>
              </a:rPr>
              <a:t>Bilangan_Genap_atau_Ganjil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u="sng" dirty="0" err="1" smtClean="0">
                <a:solidFill>
                  <a:srgbClr val="FF0000"/>
                </a:solidFill>
              </a:rPr>
              <a:t>Deklarasi</a:t>
            </a:r>
            <a:r>
              <a:rPr lang="en-US" sz="1800" b="1" u="sng" dirty="0" smtClean="0">
                <a:solidFill>
                  <a:srgbClr val="FF0000"/>
                </a:solidFill>
              </a:rPr>
              <a:t>: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1"/>
                </a:solidFill>
              </a:rPr>
              <a:t>Bilangan</a:t>
            </a:r>
            <a:r>
              <a:rPr lang="en-US" sz="1800" b="1" dirty="0" smtClean="0">
                <a:solidFill>
                  <a:schemeClr val="tx1"/>
                </a:solidFill>
              </a:rPr>
              <a:t>: Integer;</a:t>
            </a:r>
            <a:endParaRPr lang="en-US" sz="1800" b="1" dirty="0">
              <a:solidFill>
                <a:schemeClr val="tx1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u="sng" dirty="0" err="1" smtClean="0">
                <a:solidFill>
                  <a:srgbClr val="FF0000"/>
                </a:solidFill>
              </a:rPr>
              <a:t>Deskripsi</a:t>
            </a:r>
            <a:r>
              <a:rPr lang="en-US" sz="1800" b="1" u="sng" dirty="0" smtClean="0">
                <a:solidFill>
                  <a:srgbClr val="FF0000"/>
                </a:solidFill>
              </a:rPr>
              <a:t>:</a:t>
            </a:r>
            <a:endParaRPr lang="en-US" sz="1800" b="1" u="sng" dirty="0">
              <a:solidFill>
                <a:srgbClr val="FF0000"/>
              </a:solidFill>
            </a:endParaRP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Write(“</a:t>
            </a:r>
            <a:r>
              <a:rPr lang="en-US" sz="1800" b="1" dirty="0" err="1" smtClean="0">
                <a:solidFill>
                  <a:schemeClr val="tx1"/>
                </a:solidFill>
              </a:rPr>
              <a:t>Ketik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Sebuah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Bilangan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Bulat</a:t>
            </a:r>
            <a:r>
              <a:rPr lang="en-US" sz="1800" b="1" dirty="0" smtClean="0">
                <a:solidFill>
                  <a:schemeClr val="tx1"/>
                </a:solidFill>
              </a:rPr>
              <a:t>:”);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Read(</a:t>
            </a:r>
            <a:r>
              <a:rPr lang="en-US" sz="1800" b="1" dirty="0" err="1" smtClean="0">
                <a:solidFill>
                  <a:schemeClr val="tx1"/>
                </a:solidFill>
              </a:rPr>
              <a:t>Bilangan</a:t>
            </a:r>
            <a:r>
              <a:rPr lang="en-US" sz="1800" b="1" dirty="0" smtClean="0">
                <a:solidFill>
                  <a:schemeClr val="tx1"/>
                </a:solidFill>
              </a:rPr>
              <a:t>);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If </a:t>
            </a:r>
            <a:r>
              <a:rPr lang="en-US" sz="1800" b="1" dirty="0" smtClean="0">
                <a:solidFill>
                  <a:srgbClr val="FF0000"/>
                </a:solidFill>
              </a:rPr>
              <a:t>(</a:t>
            </a:r>
            <a:r>
              <a:rPr lang="en-US" sz="1800" b="1" dirty="0" err="1" smtClean="0">
                <a:solidFill>
                  <a:srgbClr val="FF0000"/>
                </a:solidFill>
              </a:rPr>
              <a:t>Bilangan</a:t>
            </a:r>
            <a:r>
              <a:rPr lang="en-US" sz="1800" b="1" dirty="0" smtClean="0">
                <a:solidFill>
                  <a:srgbClr val="FF0000"/>
                </a:solidFill>
              </a:rPr>
              <a:t> Mod 2=0)</a:t>
            </a:r>
            <a:r>
              <a:rPr lang="en-US" sz="1800" b="1" dirty="0" smtClean="0">
                <a:solidFill>
                  <a:schemeClr val="tx1"/>
                </a:solidFill>
              </a:rPr>
              <a:t> Then 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      </a:t>
            </a:r>
            <a:r>
              <a:rPr lang="en-US" sz="1800" b="1" dirty="0" smtClean="0">
                <a:solidFill>
                  <a:srgbClr val="0070C0"/>
                </a:solidFill>
              </a:rPr>
              <a:t>Write(</a:t>
            </a:r>
            <a:r>
              <a:rPr lang="en-US" sz="1800" b="1" dirty="0" err="1" smtClean="0">
                <a:solidFill>
                  <a:srgbClr val="0070C0"/>
                </a:solidFill>
              </a:rPr>
              <a:t>Bilangan</a:t>
            </a:r>
            <a:r>
              <a:rPr lang="en-US" sz="1800" b="1" dirty="0" smtClean="0">
                <a:solidFill>
                  <a:srgbClr val="0070C0"/>
                </a:solidFill>
              </a:rPr>
              <a:t>, ‘ </a:t>
            </a:r>
            <a:r>
              <a:rPr lang="en-US" sz="1800" b="1" dirty="0" err="1" smtClean="0">
                <a:solidFill>
                  <a:srgbClr val="0070C0"/>
                </a:solidFill>
              </a:rPr>
              <a:t>Adalah</a:t>
            </a:r>
            <a:r>
              <a:rPr lang="en-US" sz="1800" b="1" dirty="0" smtClean="0">
                <a:solidFill>
                  <a:srgbClr val="0070C0"/>
                </a:solidFill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</a:rPr>
              <a:t>Genap</a:t>
            </a:r>
            <a:r>
              <a:rPr lang="en-US" sz="1800" b="1" dirty="0" smtClean="0">
                <a:solidFill>
                  <a:srgbClr val="0070C0"/>
                </a:solidFill>
              </a:rPr>
              <a:t>); 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Else  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Write(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Bilangan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, ‘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Adalah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Ganjil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1800" b="1" dirty="0" smtClean="0">
              <a:solidFill>
                <a:srgbClr val="0070C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786182" y="3143248"/>
            <a:ext cx="5143536" cy="37147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//Program </a:t>
            </a:r>
            <a:r>
              <a:rPr lang="en-US" sz="2000" b="1" dirty="0" err="1" smtClean="0">
                <a:solidFill>
                  <a:srgbClr val="FF0000"/>
                </a:solidFill>
              </a:rPr>
              <a:t>Bilangan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Genap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atau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Ganjil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</a:rPr>
              <a:t>#include&lt;</a:t>
            </a:r>
            <a:r>
              <a:rPr lang="en-US" sz="1800" b="1" dirty="0" err="1">
                <a:solidFill>
                  <a:srgbClr val="FF0000"/>
                </a:solidFill>
              </a:rPr>
              <a:t>iostream</a:t>
            </a:r>
            <a:r>
              <a:rPr lang="en-US" sz="1800" b="1" dirty="0">
                <a:solidFill>
                  <a:srgbClr val="FF0000"/>
                </a:solidFill>
              </a:rPr>
              <a:t>&gt;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0000"/>
                </a:solidFill>
              </a:rPr>
              <a:t>using namespace </a:t>
            </a:r>
            <a:r>
              <a:rPr lang="en-US" sz="1800" b="1" dirty="0" err="1">
                <a:solidFill>
                  <a:srgbClr val="FF0000"/>
                </a:solidFill>
              </a:rPr>
              <a:t>std</a:t>
            </a:r>
            <a:r>
              <a:rPr lang="en-US" sz="1800" b="1" dirty="0">
                <a:solidFill>
                  <a:srgbClr val="FF0000"/>
                </a:solidFill>
              </a:rPr>
              <a:t>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bilangan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main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Ketik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Sebuah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Bilangan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Bulat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:";  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cin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r>
              <a:rPr lang="en-US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bilangan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800" b="1" dirty="0">
                <a:solidFill>
                  <a:srgbClr val="FF0000"/>
                </a:solidFill>
              </a:rPr>
              <a:t>(bilangan%2==0)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Syarat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atau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kondisi</a:t>
            </a:r>
            <a:endParaRPr lang="en-US" sz="1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</a:t>
            </a:r>
            <a:r>
              <a:rPr lang="en-US" sz="1800" b="1" dirty="0" smtClean="0">
                <a:solidFill>
                  <a:srgbClr val="0070C0"/>
                </a:solidFill>
              </a:rPr>
              <a:t>{</a:t>
            </a:r>
            <a:r>
              <a:rPr lang="en-US" sz="1800" b="1" dirty="0" err="1" smtClean="0">
                <a:solidFill>
                  <a:srgbClr val="0070C0"/>
                </a:solidFill>
              </a:rPr>
              <a:t>cout</a:t>
            </a:r>
            <a:r>
              <a:rPr lang="en-US" sz="1800" b="1" dirty="0">
                <a:solidFill>
                  <a:srgbClr val="0070C0"/>
                </a:solidFill>
              </a:rPr>
              <a:t>&lt;&lt;</a:t>
            </a:r>
            <a:r>
              <a:rPr lang="en-US" sz="1800" b="1" dirty="0" err="1">
                <a:solidFill>
                  <a:srgbClr val="0070C0"/>
                </a:solidFill>
              </a:rPr>
              <a:t>bilangan</a:t>
            </a:r>
            <a:r>
              <a:rPr lang="en-US" sz="1800" b="1" dirty="0">
                <a:solidFill>
                  <a:srgbClr val="0070C0"/>
                </a:solidFill>
              </a:rPr>
              <a:t>&lt;&lt;" </a:t>
            </a:r>
            <a:r>
              <a:rPr lang="en-US" sz="1800" b="1" dirty="0" err="1">
                <a:solidFill>
                  <a:srgbClr val="0070C0"/>
                </a:solidFill>
              </a:rPr>
              <a:t>Bilangan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b="1" dirty="0" err="1">
                <a:solidFill>
                  <a:srgbClr val="0070C0"/>
                </a:solidFill>
              </a:rPr>
              <a:t>Genap</a:t>
            </a:r>
            <a:r>
              <a:rPr lang="en-US" sz="1800" b="1" dirty="0" smtClean="0">
                <a:solidFill>
                  <a:srgbClr val="0070C0"/>
                </a:solidFill>
              </a:rPr>
              <a:t>";}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else  {</a:t>
            </a:r>
            <a:r>
              <a:rPr lang="en-US" sz="1800" b="1" dirty="0" err="1" smtClean="0">
                <a:solidFill>
                  <a:srgbClr val="0070C0"/>
                </a:solidFill>
              </a:rPr>
              <a:t>cout</a:t>
            </a:r>
            <a:r>
              <a:rPr lang="en-US" sz="1800" b="1" dirty="0" smtClean="0">
                <a:solidFill>
                  <a:srgbClr val="0070C0"/>
                </a:solidFill>
              </a:rPr>
              <a:t>&lt;&lt;</a:t>
            </a:r>
            <a:r>
              <a:rPr lang="en-US" sz="1800" b="1" dirty="0" err="1" smtClean="0">
                <a:solidFill>
                  <a:srgbClr val="0070C0"/>
                </a:solidFill>
              </a:rPr>
              <a:t>bilangan</a:t>
            </a:r>
            <a:r>
              <a:rPr lang="en-US" sz="1800" b="1" dirty="0" smtClean="0">
                <a:solidFill>
                  <a:srgbClr val="0070C0"/>
                </a:solidFill>
              </a:rPr>
              <a:t>&lt;&lt;" </a:t>
            </a:r>
            <a:r>
              <a:rPr lang="en-US" sz="1800" b="1" dirty="0" err="1" smtClean="0">
                <a:solidFill>
                  <a:srgbClr val="0070C0"/>
                </a:solidFill>
              </a:rPr>
              <a:t>Bilangan</a:t>
            </a:r>
            <a:r>
              <a:rPr lang="en-US" sz="1800" b="1" dirty="0" smtClean="0">
                <a:solidFill>
                  <a:srgbClr val="0070C0"/>
                </a:solidFill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</a:rPr>
              <a:t>Ganjil</a:t>
            </a:r>
            <a:r>
              <a:rPr lang="en-US" sz="1800" b="1" dirty="0" smtClean="0">
                <a:solidFill>
                  <a:srgbClr val="0070C0"/>
                </a:solidFill>
              </a:rPr>
              <a:t>";}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return 0;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4" y="1023948"/>
            <a:ext cx="3286116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2883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71406" y="114280"/>
            <a:ext cx="3143272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1543050" marR="0" lvl="0" indent="-15430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CONTOH </a:t>
            </a:r>
            <a:r>
              <a:rPr lang="en-US" sz="2000" b="1" dirty="0" smtClean="0">
                <a:solidFill>
                  <a:schemeClr val="bg1"/>
                </a:solidFill>
              </a:rPr>
              <a:t>KASUS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4950" y="642918"/>
            <a:ext cx="8854768" cy="60007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1900" dirty="0" smtClean="0">
                <a:solidFill>
                  <a:srgbClr val="0070C0"/>
                </a:solidFill>
              </a:rPr>
              <a:t>Manager </a:t>
            </a:r>
            <a:r>
              <a:rPr lang="en-US" sz="1900" dirty="0" err="1" smtClean="0">
                <a:solidFill>
                  <a:srgbClr val="0070C0"/>
                </a:solidFill>
              </a:rPr>
              <a:t>Toko</a:t>
            </a:r>
            <a:r>
              <a:rPr lang="en-US" sz="1900" dirty="0" smtClean="0">
                <a:solidFill>
                  <a:srgbClr val="0070C0"/>
                </a:solidFill>
              </a:rPr>
              <a:t> ABC </a:t>
            </a:r>
            <a:r>
              <a:rPr lang="en-US" sz="1900" dirty="0" err="1" smtClean="0">
                <a:solidFill>
                  <a:srgbClr val="0070C0"/>
                </a:solidFill>
              </a:rPr>
              <a:t>ingin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membuat</a:t>
            </a:r>
            <a:r>
              <a:rPr lang="en-US" sz="1900" dirty="0" smtClean="0">
                <a:solidFill>
                  <a:srgbClr val="0070C0"/>
                </a:solidFill>
              </a:rPr>
              <a:t> program </a:t>
            </a:r>
            <a:r>
              <a:rPr lang="en-US" sz="1900" dirty="0" err="1" smtClean="0">
                <a:solidFill>
                  <a:srgbClr val="0070C0"/>
                </a:solidFill>
              </a:rPr>
              <a:t>komputer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guna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menghitung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pemberian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diskon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kepada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konsumen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sebesar</a:t>
            </a:r>
            <a:r>
              <a:rPr lang="en-US" sz="1900" dirty="0" smtClean="0">
                <a:solidFill>
                  <a:srgbClr val="0070C0"/>
                </a:solidFill>
              </a:rPr>
              <a:t> 10%. </a:t>
            </a:r>
            <a:r>
              <a:rPr lang="en-US" sz="1900" dirty="0" err="1" smtClean="0">
                <a:solidFill>
                  <a:srgbClr val="0070C0"/>
                </a:solidFill>
              </a:rPr>
              <a:t>Syarat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pemberian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diskon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tersebut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jika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konsumen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membeli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barang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dengan</a:t>
            </a:r>
            <a:r>
              <a:rPr lang="en-US" sz="1900" dirty="0" smtClean="0">
                <a:solidFill>
                  <a:srgbClr val="0070C0"/>
                </a:solidFill>
              </a:rPr>
              <a:t> total </a:t>
            </a:r>
            <a:r>
              <a:rPr lang="en-US" sz="1900" dirty="0" err="1" smtClean="0">
                <a:solidFill>
                  <a:srgbClr val="0070C0"/>
                </a:solidFill>
              </a:rPr>
              <a:t>lebih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dari</a:t>
            </a:r>
            <a:r>
              <a:rPr lang="en-US" sz="1900" dirty="0" smtClean="0">
                <a:solidFill>
                  <a:srgbClr val="0070C0"/>
                </a:solidFill>
              </a:rPr>
              <a:t> 5000000 (total&gt;5000000) .  </a:t>
            </a:r>
            <a:r>
              <a:rPr lang="en-US" sz="1900" dirty="0" err="1" smtClean="0">
                <a:solidFill>
                  <a:srgbClr val="0070C0"/>
                </a:solidFill>
              </a:rPr>
              <a:t>Setelah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dianalisis</a:t>
            </a:r>
            <a:r>
              <a:rPr lang="en-US" sz="1900" dirty="0" smtClean="0">
                <a:solidFill>
                  <a:srgbClr val="0070C0"/>
                </a:solidFill>
              </a:rPr>
              <a:t>, </a:t>
            </a:r>
            <a:r>
              <a:rPr lang="en-US" sz="1900" dirty="0" err="1" smtClean="0">
                <a:solidFill>
                  <a:srgbClr val="0070C0"/>
                </a:solidFill>
              </a:rPr>
              <a:t>maka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ditentukan</a:t>
            </a:r>
            <a:r>
              <a:rPr lang="en-US" sz="1900" dirty="0" smtClean="0">
                <a:solidFill>
                  <a:srgbClr val="0070C0"/>
                </a:solidFill>
              </a:rPr>
              <a:t>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900" b="1" u="sng" dirty="0" smtClean="0">
                <a:solidFill>
                  <a:srgbClr val="FF0000"/>
                </a:solidFill>
              </a:rPr>
              <a:t>Input:</a:t>
            </a:r>
          </a:p>
          <a:p>
            <a:pPr marL="269875" indent="-269875" algn="just">
              <a:spcBef>
                <a:spcPts val="0"/>
              </a:spcBef>
              <a:buFontTx/>
              <a:buChar char="-"/>
            </a:pPr>
            <a:r>
              <a:rPr lang="en-US" sz="1900" dirty="0" err="1" smtClean="0">
                <a:solidFill>
                  <a:srgbClr val="0070C0"/>
                </a:solidFill>
              </a:rPr>
              <a:t>Nama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Konsumen</a:t>
            </a:r>
            <a:endParaRPr lang="en-US" sz="1900" dirty="0" smtClean="0">
              <a:solidFill>
                <a:srgbClr val="0070C0"/>
              </a:solidFill>
            </a:endParaRPr>
          </a:p>
          <a:p>
            <a:pPr marL="269875" indent="-269875" algn="just">
              <a:spcBef>
                <a:spcPts val="0"/>
              </a:spcBef>
              <a:buFontTx/>
              <a:buChar char="-"/>
            </a:pPr>
            <a:r>
              <a:rPr lang="en-US" sz="1900" dirty="0" err="1" smtClean="0">
                <a:solidFill>
                  <a:srgbClr val="0070C0"/>
                </a:solidFill>
              </a:rPr>
              <a:t>Nama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Barang</a:t>
            </a:r>
            <a:endParaRPr lang="en-US" sz="1900" dirty="0" smtClean="0">
              <a:solidFill>
                <a:srgbClr val="0070C0"/>
              </a:solidFill>
            </a:endParaRPr>
          </a:p>
          <a:p>
            <a:pPr marL="269875" indent="-269875" algn="just">
              <a:spcBef>
                <a:spcPts val="0"/>
              </a:spcBef>
              <a:buFontTx/>
              <a:buChar char="-"/>
            </a:pPr>
            <a:r>
              <a:rPr lang="en-US" sz="1900" dirty="0" err="1" smtClean="0">
                <a:solidFill>
                  <a:srgbClr val="0070C0"/>
                </a:solidFill>
              </a:rPr>
              <a:t>Harga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Barang</a:t>
            </a:r>
            <a:endParaRPr lang="en-US" sz="1900" dirty="0" smtClean="0">
              <a:solidFill>
                <a:srgbClr val="0070C0"/>
              </a:solidFill>
            </a:endParaRPr>
          </a:p>
          <a:p>
            <a:pPr marL="269875" indent="-269875" algn="just">
              <a:spcBef>
                <a:spcPts val="0"/>
              </a:spcBef>
              <a:buFontTx/>
              <a:buChar char="-"/>
            </a:pPr>
            <a:r>
              <a:rPr lang="en-US" sz="1900" dirty="0" err="1" smtClean="0">
                <a:solidFill>
                  <a:srgbClr val="0070C0"/>
                </a:solidFill>
              </a:rPr>
              <a:t>Jumlah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Barang</a:t>
            </a:r>
            <a:endParaRPr lang="en-US" sz="1900" dirty="0" smtClean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900" b="1" u="sng" dirty="0" err="1" smtClean="0">
                <a:solidFill>
                  <a:srgbClr val="FF0000"/>
                </a:solidFill>
              </a:rPr>
              <a:t>Proses</a:t>
            </a:r>
            <a:r>
              <a:rPr lang="en-US" sz="1900" b="1" u="sng" dirty="0" smtClean="0">
                <a:solidFill>
                  <a:srgbClr val="FF0000"/>
                </a:solidFill>
              </a:rPr>
              <a:t>:</a:t>
            </a:r>
          </a:p>
          <a:p>
            <a:pPr marL="269875" indent="-269875" algn="just">
              <a:spcBef>
                <a:spcPts val="0"/>
              </a:spcBef>
              <a:buFontTx/>
              <a:buChar char="-"/>
            </a:pPr>
            <a:r>
              <a:rPr lang="en-US" sz="1900" dirty="0" smtClean="0">
                <a:solidFill>
                  <a:srgbClr val="0070C0"/>
                </a:solidFill>
              </a:rPr>
              <a:t>Total=</a:t>
            </a:r>
            <a:r>
              <a:rPr lang="en-US" sz="1900" dirty="0" err="1" smtClean="0">
                <a:solidFill>
                  <a:srgbClr val="0070C0"/>
                </a:solidFill>
              </a:rPr>
              <a:t>Harga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Barang</a:t>
            </a:r>
            <a:r>
              <a:rPr lang="en-US" sz="1900" dirty="0" smtClean="0">
                <a:solidFill>
                  <a:srgbClr val="0070C0"/>
                </a:solidFill>
              </a:rPr>
              <a:t> * </a:t>
            </a:r>
            <a:r>
              <a:rPr lang="en-US" sz="1900" dirty="0" err="1" smtClean="0">
                <a:solidFill>
                  <a:srgbClr val="0070C0"/>
                </a:solidFill>
              </a:rPr>
              <a:t>Jumlah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Barang</a:t>
            </a:r>
            <a:endParaRPr lang="en-US" sz="1900" dirty="0" smtClean="0">
              <a:solidFill>
                <a:srgbClr val="0070C0"/>
              </a:solidFill>
            </a:endParaRPr>
          </a:p>
          <a:p>
            <a:pPr marL="269875" indent="-269875" algn="just">
              <a:spcBef>
                <a:spcPts val="0"/>
              </a:spcBef>
              <a:buFontTx/>
              <a:buChar char="-"/>
            </a:pPr>
            <a:r>
              <a:rPr lang="en-US" sz="1900" dirty="0" err="1" smtClean="0">
                <a:solidFill>
                  <a:srgbClr val="0070C0"/>
                </a:solidFill>
              </a:rPr>
              <a:t>Jika</a:t>
            </a:r>
            <a:r>
              <a:rPr lang="en-US" sz="1900" dirty="0" smtClean="0">
                <a:solidFill>
                  <a:srgbClr val="0070C0"/>
                </a:solidFill>
              </a:rPr>
              <a:t> Total&gt;5000000 </a:t>
            </a:r>
            <a:r>
              <a:rPr lang="en-US" sz="1900" dirty="0" err="1" smtClean="0">
                <a:solidFill>
                  <a:srgbClr val="0070C0"/>
                </a:solidFill>
              </a:rPr>
              <a:t>maka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Diskon</a:t>
            </a:r>
            <a:r>
              <a:rPr lang="en-US" sz="1900" dirty="0" smtClean="0">
                <a:solidFill>
                  <a:srgbClr val="0070C0"/>
                </a:solidFill>
              </a:rPr>
              <a:t>=10/100 * Total, </a:t>
            </a:r>
            <a:r>
              <a:rPr lang="en-US" sz="1900" dirty="0" err="1" smtClean="0">
                <a:solidFill>
                  <a:srgbClr val="0070C0"/>
                </a:solidFill>
              </a:rPr>
              <a:t>Jika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tidak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maka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Diskon</a:t>
            </a:r>
            <a:r>
              <a:rPr lang="en-US" sz="1900" dirty="0" smtClean="0">
                <a:solidFill>
                  <a:srgbClr val="0070C0"/>
                </a:solidFill>
              </a:rPr>
              <a:t>=0 </a:t>
            </a:r>
          </a:p>
          <a:p>
            <a:pPr marL="269875" indent="-269875" algn="just">
              <a:spcBef>
                <a:spcPts val="0"/>
              </a:spcBef>
              <a:buFontTx/>
              <a:buChar char="-"/>
            </a:pPr>
            <a:r>
              <a:rPr lang="en-US" sz="1900" dirty="0" err="1" smtClean="0">
                <a:solidFill>
                  <a:srgbClr val="0070C0"/>
                </a:solidFill>
              </a:rPr>
              <a:t>Jumlah</a:t>
            </a:r>
            <a:r>
              <a:rPr lang="en-US" sz="1900" dirty="0" smtClean="0">
                <a:solidFill>
                  <a:srgbClr val="0070C0"/>
                </a:solidFill>
              </a:rPr>
              <a:t> Bayar=Total-</a:t>
            </a:r>
            <a:r>
              <a:rPr lang="en-US" sz="1900" dirty="0" err="1" smtClean="0">
                <a:solidFill>
                  <a:srgbClr val="0070C0"/>
                </a:solidFill>
              </a:rPr>
              <a:t>Diskon</a:t>
            </a:r>
            <a:endParaRPr lang="en-US" sz="1900" dirty="0" smtClean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900" b="1" u="sng" dirty="0" smtClean="0">
                <a:solidFill>
                  <a:srgbClr val="FF0000"/>
                </a:solidFill>
              </a:rPr>
              <a:t>Output:</a:t>
            </a:r>
          </a:p>
          <a:p>
            <a:pPr marL="269875" indent="-269875" algn="just">
              <a:spcBef>
                <a:spcPts val="0"/>
              </a:spcBef>
              <a:buFontTx/>
              <a:buChar char="-"/>
            </a:pPr>
            <a:r>
              <a:rPr lang="en-US" sz="1900" dirty="0" smtClean="0">
                <a:solidFill>
                  <a:srgbClr val="0070C0"/>
                </a:solidFill>
              </a:rPr>
              <a:t>Total</a:t>
            </a:r>
          </a:p>
          <a:p>
            <a:pPr marL="269875" indent="-269875" algn="just">
              <a:spcBef>
                <a:spcPts val="0"/>
              </a:spcBef>
              <a:buFontTx/>
              <a:buChar char="-"/>
            </a:pPr>
            <a:r>
              <a:rPr lang="en-US" sz="1900" dirty="0" err="1" smtClean="0">
                <a:solidFill>
                  <a:srgbClr val="0070C0"/>
                </a:solidFill>
              </a:rPr>
              <a:t>Diskon</a:t>
            </a:r>
            <a:endParaRPr lang="en-US" sz="1900" dirty="0" smtClean="0">
              <a:solidFill>
                <a:srgbClr val="0070C0"/>
              </a:solidFill>
            </a:endParaRPr>
          </a:p>
          <a:p>
            <a:pPr marL="269875" indent="-269875" algn="just">
              <a:spcBef>
                <a:spcPts val="0"/>
              </a:spcBef>
              <a:buFontTx/>
              <a:buChar char="-"/>
            </a:pPr>
            <a:r>
              <a:rPr lang="en-US" sz="1900" dirty="0" err="1" smtClean="0">
                <a:solidFill>
                  <a:srgbClr val="0070C0"/>
                </a:solidFill>
              </a:rPr>
              <a:t>Jumlah</a:t>
            </a:r>
            <a:r>
              <a:rPr lang="en-US" sz="1900" dirty="0" smtClean="0">
                <a:solidFill>
                  <a:srgbClr val="0070C0"/>
                </a:solidFill>
              </a:rPr>
              <a:t> Bayar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900" b="1" u="sng" dirty="0" err="1" smtClean="0">
                <a:solidFill>
                  <a:srgbClr val="FF0000"/>
                </a:solidFill>
              </a:rPr>
              <a:t>Variabel</a:t>
            </a:r>
            <a:r>
              <a:rPr lang="en-US" sz="1900" b="1" u="sng" dirty="0" smtClean="0">
                <a:solidFill>
                  <a:srgbClr val="FF0000"/>
                </a:solidFill>
              </a:rPr>
              <a:t> yang </a:t>
            </a:r>
            <a:r>
              <a:rPr lang="en-US" sz="1900" b="1" u="sng" dirty="0" err="1" smtClean="0">
                <a:solidFill>
                  <a:srgbClr val="FF0000"/>
                </a:solidFill>
              </a:rPr>
              <a:t>dibutuhkan</a:t>
            </a:r>
            <a:r>
              <a:rPr lang="en-US" sz="1900" b="1" u="sng" dirty="0" smtClean="0">
                <a:solidFill>
                  <a:srgbClr val="FF0000"/>
                </a:solidFill>
              </a:rPr>
              <a:t>:</a:t>
            </a:r>
          </a:p>
          <a:p>
            <a:pPr marL="269875" indent="-269875" algn="just">
              <a:spcBef>
                <a:spcPts val="0"/>
              </a:spcBef>
              <a:buFontTx/>
              <a:buChar char="-"/>
            </a:pPr>
            <a:r>
              <a:rPr lang="en-US" sz="1900" dirty="0" err="1" smtClean="0">
                <a:solidFill>
                  <a:srgbClr val="0070C0"/>
                </a:solidFill>
              </a:rPr>
              <a:t>Namakonsumen</a:t>
            </a:r>
            <a:r>
              <a:rPr lang="en-US" sz="1900" dirty="0" smtClean="0">
                <a:solidFill>
                  <a:srgbClr val="0070C0"/>
                </a:solidFill>
              </a:rPr>
              <a:t>, </a:t>
            </a:r>
            <a:r>
              <a:rPr lang="en-US" sz="1900" dirty="0" err="1" smtClean="0">
                <a:solidFill>
                  <a:srgbClr val="0070C0"/>
                </a:solidFill>
              </a:rPr>
              <a:t>Namabarang</a:t>
            </a:r>
            <a:r>
              <a:rPr lang="en-US" sz="1900" dirty="0" smtClean="0">
                <a:solidFill>
                  <a:srgbClr val="0070C0"/>
                </a:solidFill>
              </a:rPr>
              <a:t>, </a:t>
            </a:r>
            <a:r>
              <a:rPr lang="en-US" sz="1900" dirty="0" err="1" smtClean="0">
                <a:solidFill>
                  <a:srgbClr val="0070C0"/>
                </a:solidFill>
              </a:rPr>
              <a:t>Hargabarang</a:t>
            </a:r>
            <a:r>
              <a:rPr lang="en-US" sz="1900" dirty="0" smtClean="0">
                <a:solidFill>
                  <a:srgbClr val="0070C0"/>
                </a:solidFill>
              </a:rPr>
              <a:t>, </a:t>
            </a:r>
            <a:r>
              <a:rPr lang="en-US" sz="1900" dirty="0" err="1" smtClean="0">
                <a:solidFill>
                  <a:srgbClr val="0070C0"/>
                </a:solidFill>
              </a:rPr>
              <a:t>JumlahBarang</a:t>
            </a:r>
            <a:r>
              <a:rPr lang="en-US" sz="1900" dirty="0" smtClean="0">
                <a:solidFill>
                  <a:srgbClr val="0070C0"/>
                </a:solidFill>
              </a:rPr>
              <a:t>, Total, </a:t>
            </a:r>
            <a:r>
              <a:rPr lang="en-US" sz="1900" dirty="0" err="1" smtClean="0">
                <a:solidFill>
                  <a:srgbClr val="0070C0"/>
                </a:solidFill>
              </a:rPr>
              <a:t>Diskon</a:t>
            </a:r>
            <a:r>
              <a:rPr lang="en-US" sz="1900" dirty="0" smtClean="0">
                <a:solidFill>
                  <a:srgbClr val="0070C0"/>
                </a:solidFill>
              </a:rPr>
              <a:t>, </a:t>
            </a:r>
            <a:r>
              <a:rPr lang="en-US" sz="1900" dirty="0" err="1" smtClean="0">
                <a:solidFill>
                  <a:srgbClr val="0070C0"/>
                </a:solidFill>
              </a:rPr>
              <a:t>Jumlahbayar</a:t>
            </a:r>
            <a:endParaRPr lang="en-US" sz="19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68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71406" y="114280"/>
            <a:ext cx="3143272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1543050" marR="0" lvl="0" indent="-15430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CONTOH KASUS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1406" y="642918"/>
            <a:ext cx="4143404" cy="62150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rgbClr val="FF0000"/>
                </a:solidFill>
              </a:rPr>
              <a:t>Algoritma</a:t>
            </a:r>
            <a:r>
              <a:rPr lang="en-US" sz="1800" b="1" dirty="0" smtClean="0">
                <a:solidFill>
                  <a:srgbClr val="FF0000"/>
                </a:solidFill>
              </a:rPr>
              <a:t>  </a:t>
            </a:r>
            <a:r>
              <a:rPr lang="en-US" sz="1800" b="1" dirty="0" err="1" smtClean="0">
                <a:solidFill>
                  <a:srgbClr val="0070C0"/>
                </a:solidFill>
              </a:rPr>
              <a:t>Menghitung_Diskon</a:t>
            </a:r>
            <a:endParaRPr lang="en-US" sz="1800" dirty="0" smtClean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u="sng" dirty="0" err="1" smtClean="0">
                <a:solidFill>
                  <a:srgbClr val="FF0000"/>
                </a:solidFill>
              </a:rPr>
              <a:t>Deklarasi</a:t>
            </a:r>
            <a:r>
              <a:rPr lang="en-US" sz="1800" b="1" u="sng" dirty="0" smtClean="0">
                <a:solidFill>
                  <a:srgbClr val="FF0000"/>
                </a:solidFill>
              </a:rPr>
              <a:t>: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1"/>
                </a:solidFill>
              </a:rPr>
              <a:t>Namakonsumen</a:t>
            </a:r>
            <a:r>
              <a:rPr lang="en-US" sz="1800" b="1" dirty="0" smtClean="0">
                <a:solidFill>
                  <a:schemeClr val="tx1"/>
                </a:solidFill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</a:rPr>
              <a:t>Namabarang</a:t>
            </a:r>
            <a:r>
              <a:rPr lang="en-US" sz="1800" b="1" dirty="0" smtClean="0">
                <a:solidFill>
                  <a:schemeClr val="tx1"/>
                </a:solidFill>
              </a:rPr>
              <a:t>: String;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1"/>
                </a:solidFill>
              </a:rPr>
              <a:t>Hargabarang</a:t>
            </a:r>
            <a:r>
              <a:rPr lang="en-US" sz="1800" b="1" dirty="0" smtClean="0">
                <a:solidFill>
                  <a:schemeClr val="tx1"/>
                </a:solidFill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</a:rPr>
              <a:t>Jumlahbarang</a:t>
            </a:r>
            <a:r>
              <a:rPr lang="en-US" sz="1800" b="1" dirty="0" smtClean="0">
                <a:solidFill>
                  <a:schemeClr val="tx1"/>
                </a:solidFill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</a:rPr>
              <a:t>Diskon</a:t>
            </a:r>
            <a:r>
              <a:rPr lang="en-US" sz="1800" b="1" dirty="0" smtClean="0">
                <a:solidFill>
                  <a:schemeClr val="tx1"/>
                </a:solidFill>
              </a:rPr>
              <a:t>, Total, </a:t>
            </a:r>
            <a:r>
              <a:rPr lang="en-US" sz="1800" b="1" dirty="0" err="1" smtClean="0">
                <a:solidFill>
                  <a:schemeClr val="tx1"/>
                </a:solidFill>
              </a:rPr>
              <a:t>Jumlahbayar:Real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  <a:endParaRPr lang="en-US" sz="1800" b="1" dirty="0">
              <a:solidFill>
                <a:schemeClr val="tx1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1" u="sng" dirty="0" err="1" smtClean="0">
                <a:solidFill>
                  <a:srgbClr val="FF0000"/>
                </a:solidFill>
              </a:rPr>
              <a:t>Deskripsi</a:t>
            </a:r>
            <a:r>
              <a:rPr lang="en-US" sz="1800" b="1" u="sng" dirty="0" smtClean="0">
                <a:solidFill>
                  <a:srgbClr val="FF0000"/>
                </a:solidFill>
              </a:rPr>
              <a:t>:</a:t>
            </a:r>
            <a:endParaRPr lang="en-US" sz="1800" b="1" u="sng" dirty="0">
              <a:solidFill>
                <a:srgbClr val="FF0000"/>
              </a:solidFill>
            </a:endParaRP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Write(“</a:t>
            </a:r>
            <a:r>
              <a:rPr lang="en-US" sz="1800" b="1" dirty="0" err="1" smtClean="0">
                <a:solidFill>
                  <a:schemeClr val="tx1"/>
                </a:solidFill>
              </a:rPr>
              <a:t>Nama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Konsumen</a:t>
            </a:r>
            <a:r>
              <a:rPr lang="en-US" sz="1800" b="1" dirty="0" smtClean="0">
                <a:solidFill>
                  <a:schemeClr val="tx1"/>
                </a:solidFill>
              </a:rPr>
              <a:t> :”); 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Read(</a:t>
            </a:r>
            <a:r>
              <a:rPr lang="en-US" sz="1800" b="1" dirty="0" err="1" smtClean="0">
                <a:solidFill>
                  <a:schemeClr val="tx1"/>
                </a:solidFill>
              </a:rPr>
              <a:t>Namakonsumen</a:t>
            </a:r>
            <a:r>
              <a:rPr lang="en-US" sz="1800" b="1" dirty="0" smtClean="0">
                <a:solidFill>
                  <a:schemeClr val="tx1"/>
                </a:solidFill>
              </a:rPr>
              <a:t>);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Write(“</a:t>
            </a:r>
            <a:r>
              <a:rPr lang="en-US" sz="1800" b="1" dirty="0" err="1" smtClean="0">
                <a:solidFill>
                  <a:schemeClr val="tx1"/>
                </a:solidFill>
              </a:rPr>
              <a:t>Nama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Barang</a:t>
            </a:r>
            <a:r>
              <a:rPr lang="en-US" sz="1800" b="1" dirty="0" smtClean="0">
                <a:solidFill>
                  <a:schemeClr val="tx1"/>
                </a:solidFill>
              </a:rPr>
              <a:t>       :”); 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Read(</a:t>
            </a:r>
            <a:r>
              <a:rPr lang="en-US" sz="1800" b="1" dirty="0" err="1" smtClean="0">
                <a:solidFill>
                  <a:schemeClr val="tx1"/>
                </a:solidFill>
              </a:rPr>
              <a:t>Namabarang</a:t>
            </a:r>
            <a:r>
              <a:rPr lang="en-US" sz="1800" b="1" dirty="0" smtClean="0">
                <a:solidFill>
                  <a:schemeClr val="tx1"/>
                </a:solidFill>
              </a:rPr>
              <a:t>);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Write(“</a:t>
            </a:r>
            <a:r>
              <a:rPr lang="en-US" sz="1800" b="1" dirty="0" err="1" smtClean="0">
                <a:solidFill>
                  <a:schemeClr val="tx1"/>
                </a:solidFill>
              </a:rPr>
              <a:t>Harga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Barang</a:t>
            </a:r>
            <a:r>
              <a:rPr lang="en-US" sz="1800" b="1" dirty="0" smtClean="0">
                <a:solidFill>
                  <a:schemeClr val="tx1"/>
                </a:solidFill>
              </a:rPr>
              <a:t>       :”); 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Read(</a:t>
            </a:r>
            <a:r>
              <a:rPr lang="en-US" sz="1800" b="1" dirty="0" err="1" smtClean="0">
                <a:solidFill>
                  <a:schemeClr val="tx1"/>
                </a:solidFill>
              </a:rPr>
              <a:t>Hargabarang</a:t>
            </a:r>
            <a:r>
              <a:rPr lang="en-US" sz="1800" b="1" dirty="0" smtClean="0">
                <a:solidFill>
                  <a:schemeClr val="tx1"/>
                </a:solidFill>
              </a:rPr>
              <a:t>);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Write(“</a:t>
            </a:r>
            <a:r>
              <a:rPr lang="en-US" sz="1800" b="1" dirty="0" err="1" smtClean="0">
                <a:solidFill>
                  <a:schemeClr val="tx1"/>
                </a:solidFill>
              </a:rPr>
              <a:t>Jumlah</a:t>
            </a:r>
            <a:r>
              <a:rPr lang="en-US" sz="1800" b="1" dirty="0" smtClean="0">
                <a:solidFill>
                  <a:schemeClr val="tx1"/>
                </a:solidFill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</a:rPr>
              <a:t>Barang</a:t>
            </a:r>
            <a:r>
              <a:rPr lang="en-US" sz="1800" b="1" dirty="0" smtClean="0">
                <a:solidFill>
                  <a:schemeClr val="tx1"/>
                </a:solidFill>
              </a:rPr>
              <a:t>    :”); 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Read(</a:t>
            </a:r>
            <a:r>
              <a:rPr lang="en-US" sz="1800" b="1" dirty="0" err="1" smtClean="0">
                <a:solidFill>
                  <a:schemeClr val="tx1"/>
                </a:solidFill>
              </a:rPr>
              <a:t>Jumlahbarang</a:t>
            </a:r>
            <a:r>
              <a:rPr lang="en-US" sz="1800" b="1" dirty="0" smtClean="0">
                <a:solidFill>
                  <a:schemeClr val="tx1"/>
                </a:solidFill>
              </a:rPr>
              <a:t>);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Total=</a:t>
            </a:r>
            <a:r>
              <a:rPr lang="en-US" sz="1800" b="1" dirty="0" err="1" smtClean="0">
                <a:solidFill>
                  <a:schemeClr val="tx1"/>
                </a:solidFill>
              </a:rPr>
              <a:t>Harga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Barang</a:t>
            </a:r>
            <a:r>
              <a:rPr lang="en-US" sz="1800" b="1" dirty="0" smtClean="0">
                <a:solidFill>
                  <a:schemeClr val="tx1"/>
                </a:solidFill>
              </a:rPr>
              <a:t> * </a:t>
            </a:r>
            <a:r>
              <a:rPr lang="en-US" sz="1800" b="1" dirty="0" err="1" smtClean="0">
                <a:solidFill>
                  <a:schemeClr val="tx1"/>
                </a:solidFill>
              </a:rPr>
              <a:t>Jumlah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Barang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If </a:t>
            </a:r>
            <a:r>
              <a:rPr lang="en-US" sz="1800" b="1" dirty="0" smtClean="0">
                <a:solidFill>
                  <a:srgbClr val="FF0000"/>
                </a:solidFill>
              </a:rPr>
              <a:t>(Total&gt;5000000)</a:t>
            </a:r>
            <a:r>
              <a:rPr lang="en-US" sz="1800" b="1" dirty="0" smtClean="0">
                <a:solidFill>
                  <a:schemeClr val="tx1"/>
                </a:solidFill>
              </a:rPr>
              <a:t> Then 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       </a:t>
            </a:r>
            <a:r>
              <a:rPr lang="en-US" sz="1800" b="1" dirty="0" err="1" smtClean="0">
                <a:solidFill>
                  <a:srgbClr val="FF0000"/>
                </a:solidFill>
              </a:rPr>
              <a:t>Diskon</a:t>
            </a:r>
            <a:r>
              <a:rPr lang="en-US" sz="1800" b="1" dirty="0" smtClean="0">
                <a:solidFill>
                  <a:srgbClr val="FF0000"/>
                </a:solidFill>
              </a:rPr>
              <a:t>=0.1*Total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 else </a:t>
            </a:r>
            <a:r>
              <a:rPr lang="en-US" sz="1800" b="1" dirty="0" err="1" smtClean="0">
                <a:solidFill>
                  <a:schemeClr val="accent6">
                    <a:lumMod val="50000"/>
                  </a:schemeClr>
                </a:solidFill>
              </a:rPr>
              <a:t>Diskon</a:t>
            </a: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</a:rPr>
              <a:t>=0;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Jumlahbayar</a:t>
            </a:r>
            <a:r>
              <a:rPr lang="en-US" sz="1800" b="1" dirty="0" smtClean="0">
                <a:solidFill>
                  <a:schemeClr val="tx1"/>
                </a:solidFill>
              </a:rPr>
              <a:t>=Total-</a:t>
            </a:r>
            <a:r>
              <a:rPr lang="en-US" sz="1800" b="1" dirty="0" err="1" smtClean="0">
                <a:solidFill>
                  <a:schemeClr val="tx1"/>
                </a:solidFill>
              </a:rPr>
              <a:t>Diskon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Write(“Total </a:t>
            </a:r>
            <a:r>
              <a:rPr lang="en-US" sz="1800" b="1" dirty="0" err="1" smtClean="0">
                <a:solidFill>
                  <a:schemeClr val="tx1"/>
                </a:solidFill>
              </a:rPr>
              <a:t>Harga</a:t>
            </a:r>
            <a:r>
              <a:rPr lang="en-US" sz="1800" b="1" dirty="0" smtClean="0">
                <a:solidFill>
                  <a:schemeClr val="tx1"/>
                </a:solidFill>
              </a:rPr>
              <a:t>    :”, Total); 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Write(“</a:t>
            </a:r>
            <a:r>
              <a:rPr lang="en-US" sz="1800" b="1" dirty="0" err="1" smtClean="0">
                <a:solidFill>
                  <a:schemeClr val="tx1"/>
                </a:solidFill>
              </a:rPr>
              <a:t>Diskon</a:t>
            </a:r>
            <a:r>
              <a:rPr lang="en-US" sz="1800" b="1" dirty="0" smtClean="0">
                <a:solidFill>
                  <a:schemeClr val="tx1"/>
                </a:solidFill>
              </a:rPr>
              <a:t>            :”, </a:t>
            </a:r>
            <a:r>
              <a:rPr lang="en-US" sz="1800" b="1" dirty="0" err="1" smtClean="0">
                <a:solidFill>
                  <a:schemeClr val="tx1"/>
                </a:solidFill>
              </a:rPr>
              <a:t>Diskon</a:t>
            </a:r>
            <a:r>
              <a:rPr lang="en-US" sz="1800" b="1" dirty="0" smtClean="0">
                <a:solidFill>
                  <a:schemeClr val="tx1"/>
                </a:solidFill>
              </a:rPr>
              <a:t>);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Write(“Total Bayar    :”, </a:t>
            </a:r>
            <a:r>
              <a:rPr lang="en-US" sz="1800" b="1" dirty="0" err="1" smtClean="0">
                <a:solidFill>
                  <a:schemeClr val="tx1"/>
                </a:solidFill>
              </a:rPr>
              <a:t>Jumlahbayar</a:t>
            </a:r>
            <a:r>
              <a:rPr lang="en-US" sz="1800" b="1" dirty="0" smtClean="0">
                <a:solidFill>
                  <a:schemeClr val="tx1"/>
                </a:solidFill>
              </a:rPr>
              <a:t>);</a:t>
            </a:r>
          </a:p>
          <a:p>
            <a:pPr marL="285750" indent="0" algn="just">
              <a:spcBef>
                <a:spcPts val="0"/>
              </a:spcBef>
              <a:buNone/>
            </a:pPr>
            <a:endParaRPr lang="en-US" sz="1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1800" b="1" dirty="0" smtClean="0">
              <a:solidFill>
                <a:srgbClr val="0070C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86248" y="71414"/>
            <a:ext cx="4786314" cy="66886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// Program </a:t>
            </a:r>
            <a:r>
              <a:rPr lang="en-US" sz="2000" b="1" dirty="0" err="1" smtClean="0">
                <a:solidFill>
                  <a:srgbClr val="0070C0"/>
                </a:solidFill>
              </a:rPr>
              <a:t>Menghitung_Diskon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#include&lt;</a:t>
            </a:r>
            <a:r>
              <a:rPr lang="en-US" sz="1800" b="1" dirty="0" err="1" smtClean="0">
                <a:solidFill>
                  <a:srgbClr val="FF0000"/>
                </a:solidFill>
              </a:rPr>
              <a:t>iostream</a:t>
            </a:r>
            <a:r>
              <a:rPr lang="en-US" sz="1800" b="1" dirty="0" smtClean="0">
                <a:solidFill>
                  <a:srgbClr val="FF0000"/>
                </a:solidFill>
              </a:rPr>
              <a:t>&gt;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using namespace std;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string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Namakonsumen</a:t>
            </a:r>
            <a:r>
              <a:rPr lang="en-US" sz="1800" b="1" dirty="0" smtClean="0">
                <a:solidFill>
                  <a:schemeClr val="tx1"/>
                </a:solidFill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</a:rPr>
              <a:t>Namabarang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539750" lvl="0" indent="-53975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float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Hargabarang</a:t>
            </a:r>
            <a:r>
              <a:rPr lang="en-US" sz="1800" b="1" dirty="0" smtClean="0">
                <a:solidFill>
                  <a:schemeClr val="tx1"/>
                </a:solidFill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</a:rPr>
              <a:t>Jumlahbarang</a:t>
            </a:r>
            <a:r>
              <a:rPr lang="en-US" sz="1800" b="1" dirty="0" smtClean="0">
                <a:solidFill>
                  <a:schemeClr val="tx1"/>
                </a:solidFill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</a:rPr>
              <a:t>Diskon</a:t>
            </a:r>
            <a:r>
              <a:rPr lang="en-US" sz="1800" b="1" dirty="0" smtClean="0">
                <a:solidFill>
                  <a:schemeClr val="tx1"/>
                </a:solidFill>
              </a:rPr>
              <a:t>, Total, </a:t>
            </a:r>
            <a:r>
              <a:rPr lang="en-US" sz="1800" b="1" dirty="0" err="1" smtClean="0">
                <a:solidFill>
                  <a:schemeClr val="tx1"/>
                </a:solidFill>
              </a:rPr>
              <a:t>Jumlahbayar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main()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{    </a:t>
            </a:r>
            <a:r>
              <a:rPr lang="en-US" sz="1800" b="1" dirty="0" err="1" smtClean="0">
                <a:solidFill>
                  <a:schemeClr val="tx1"/>
                </a:solidFill>
              </a:rPr>
              <a:t>cout</a:t>
            </a:r>
            <a:r>
              <a:rPr lang="en-US" sz="1800" b="1" dirty="0" smtClean="0">
                <a:solidFill>
                  <a:schemeClr val="tx1"/>
                </a:solidFill>
              </a:rPr>
              <a:t>&lt;&lt;“</a:t>
            </a:r>
            <a:r>
              <a:rPr lang="en-US" sz="1800" b="1" dirty="0" err="1" smtClean="0">
                <a:solidFill>
                  <a:schemeClr val="tx1"/>
                </a:solidFill>
              </a:rPr>
              <a:t>Nama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Konsumen</a:t>
            </a:r>
            <a:r>
              <a:rPr lang="en-US" sz="1800" b="1" dirty="0" smtClean="0">
                <a:solidFill>
                  <a:schemeClr val="tx1"/>
                </a:solidFill>
              </a:rPr>
              <a:t> :”; 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1"/>
                </a:solidFill>
              </a:rPr>
              <a:t>cin</a:t>
            </a:r>
            <a:r>
              <a:rPr lang="en-US" sz="1800" b="1" dirty="0" smtClean="0">
                <a:solidFill>
                  <a:schemeClr val="tx1"/>
                </a:solidFill>
              </a:rPr>
              <a:t>&gt;&gt;</a:t>
            </a:r>
            <a:r>
              <a:rPr lang="en-US" sz="1800" b="1" dirty="0" err="1" smtClean="0">
                <a:solidFill>
                  <a:schemeClr val="tx1"/>
                </a:solidFill>
              </a:rPr>
              <a:t>Namakonsumen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1"/>
                </a:solidFill>
              </a:rPr>
              <a:t>cout</a:t>
            </a:r>
            <a:r>
              <a:rPr lang="en-US" sz="1800" b="1" dirty="0" smtClean="0">
                <a:solidFill>
                  <a:schemeClr val="tx1"/>
                </a:solidFill>
              </a:rPr>
              <a:t>&lt;&lt;“</a:t>
            </a:r>
            <a:r>
              <a:rPr lang="en-US" sz="1800" b="1" dirty="0" err="1" smtClean="0">
                <a:solidFill>
                  <a:schemeClr val="tx1"/>
                </a:solidFill>
              </a:rPr>
              <a:t>Nama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Barang</a:t>
            </a:r>
            <a:r>
              <a:rPr lang="en-US" sz="1800" b="1" dirty="0" smtClean="0">
                <a:solidFill>
                  <a:schemeClr val="tx1"/>
                </a:solidFill>
              </a:rPr>
              <a:t>       :”; 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1"/>
                </a:solidFill>
              </a:rPr>
              <a:t>cin</a:t>
            </a:r>
            <a:r>
              <a:rPr lang="en-US" sz="1800" b="1" dirty="0" smtClean="0">
                <a:solidFill>
                  <a:schemeClr val="tx1"/>
                </a:solidFill>
              </a:rPr>
              <a:t>&gt;&gt;</a:t>
            </a:r>
            <a:r>
              <a:rPr lang="en-US" sz="1800" b="1" dirty="0" err="1" smtClean="0">
                <a:solidFill>
                  <a:schemeClr val="tx1"/>
                </a:solidFill>
              </a:rPr>
              <a:t>Namabarang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1"/>
                </a:solidFill>
              </a:rPr>
              <a:t>cout</a:t>
            </a:r>
            <a:r>
              <a:rPr lang="en-US" sz="1800" b="1" dirty="0" smtClean="0">
                <a:solidFill>
                  <a:schemeClr val="tx1"/>
                </a:solidFill>
              </a:rPr>
              <a:t>&lt;&lt;“</a:t>
            </a:r>
            <a:r>
              <a:rPr lang="en-US" sz="1800" b="1" dirty="0" err="1" smtClean="0">
                <a:solidFill>
                  <a:schemeClr val="tx1"/>
                </a:solidFill>
              </a:rPr>
              <a:t>Harga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Barang</a:t>
            </a:r>
            <a:r>
              <a:rPr lang="en-US" sz="1800" b="1" dirty="0" smtClean="0">
                <a:solidFill>
                  <a:schemeClr val="tx1"/>
                </a:solidFill>
              </a:rPr>
              <a:t>       :”; 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1"/>
                </a:solidFill>
              </a:rPr>
              <a:t>cin</a:t>
            </a:r>
            <a:r>
              <a:rPr lang="en-US" sz="1800" b="1" dirty="0" smtClean="0">
                <a:solidFill>
                  <a:schemeClr val="tx1"/>
                </a:solidFill>
              </a:rPr>
              <a:t>&gt;&gt; </a:t>
            </a:r>
            <a:r>
              <a:rPr lang="en-US" sz="1800" b="1" dirty="0" err="1" smtClean="0">
                <a:solidFill>
                  <a:schemeClr val="tx1"/>
                </a:solidFill>
              </a:rPr>
              <a:t>Hargabarang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1"/>
                </a:solidFill>
              </a:rPr>
              <a:t>cout</a:t>
            </a:r>
            <a:r>
              <a:rPr lang="en-US" sz="1800" b="1" dirty="0" smtClean="0">
                <a:solidFill>
                  <a:schemeClr val="tx1"/>
                </a:solidFill>
              </a:rPr>
              <a:t>&lt;&lt;“</a:t>
            </a:r>
            <a:r>
              <a:rPr lang="en-US" sz="1800" b="1" dirty="0" err="1" smtClean="0">
                <a:solidFill>
                  <a:schemeClr val="tx1"/>
                </a:solidFill>
              </a:rPr>
              <a:t>Jumlah</a:t>
            </a:r>
            <a:r>
              <a:rPr lang="en-US" sz="1800" b="1" dirty="0" smtClean="0">
                <a:solidFill>
                  <a:schemeClr val="tx1"/>
                </a:solidFill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</a:rPr>
              <a:t>Barang</a:t>
            </a:r>
            <a:r>
              <a:rPr lang="en-US" sz="1800" b="1" dirty="0" smtClean="0">
                <a:solidFill>
                  <a:schemeClr val="tx1"/>
                </a:solidFill>
              </a:rPr>
              <a:t>    :”; 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1"/>
                </a:solidFill>
              </a:rPr>
              <a:t>cin</a:t>
            </a:r>
            <a:r>
              <a:rPr lang="en-US" sz="1800" b="1" dirty="0" smtClean="0">
                <a:solidFill>
                  <a:schemeClr val="tx1"/>
                </a:solidFill>
              </a:rPr>
              <a:t>&gt;&gt; </a:t>
            </a:r>
            <a:r>
              <a:rPr lang="en-US" sz="1800" b="1" dirty="0" err="1" smtClean="0">
                <a:solidFill>
                  <a:schemeClr val="tx1"/>
                </a:solidFill>
              </a:rPr>
              <a:t>Jumlahbarang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Total=</a:t>
            </a:r>
            <a:r>
              <a:rPr lang="en-US" sz="1800" b="1" dirty="0" err="1" smtClean="0">
                <a:solidFill>
                  <a:schemeClr val="tx1"/>
                </a:solidFill>
              </a:rPr>
              <a:t>Hargabarang</a:t>
            </a:r>
            <a:r>
              <a:rPr lang="en-US" sz="1800" b="1" dirty="0" smtClean="0">
                <a:solidFill>
                  <a:schemeClr val="tx1"/>
                </a:solidFill>
              </a:rPr>
              <a:t> * </a:t>
            </a:r>
            <a:r>
              <a:rPr lang="en-US" sz="1800" b="1" dirty="0" err="1" smtClean="0">
                <a:solidFill>
                  <a:schemeClr val="tx1"/>
                </a:solidFill>
              </a:rPr>
              <a:t>Jumlahbarang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if </a:t>
            </a:r>
            <a:r>
              <a:rPr lang="en-US" sz="1800" b="1" dirty="0" smtClean="0">
                <a:solidFill>
                  <a:srgbClr val="FF0000"/>
                </a:solidFill>
              </a:rPr>
              <a:t>(Total&gt;5000000)</a:t>
            </a:r>
            <a:r>
              <a:rPr lang="en-US" sz="1800" b="1" dirty="0" smtClean="0">
                <a:solidFill>
                  <a:schemeClr val="tx1"/>
                </a:solidFill>
              </a:rPr>
              <a:t> {</a:t>
            </a:r>
            <a:r>
              <a:rPr lang="en-US" sz="1800" b="1" dirty="0" err="1" smtClean="0">
                <a:solidFill>
                  <a:srgbClr val="FF0000"/>
                </a:solidFill>
              </a:rPr>
              <a:t>Diskon</a:t>
            </a:r>
            <a:r>
              <a:rPr lang="en-US" sz="1800" b="1" dirty="0" smtClean="0">
                <a:solidFill>
                  <a:srgbClr val="FF0000"/>
                </a:solidFill>
              </a:rPr>
              <a:t>=0.1*Total;}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       else {</a:t>
            </a:r>
            <a:r>
              <a:rPr lang="en-US" sz="1800" b="1" dirty="0" err="1" smtClean="0">
                <a:solidFill>
                  <a:schemeClr val="accent6">
                    <a:lumMod val="50000"/>
                  </a:schemeClr>
                </a:solidFill>
              </a:rPr>
              <a:t>Diskon</a:t>
            </a: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</a:rPr>
              <a:t>=0;}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Jumlahbayar</a:t>
            </a:r>
            <a:r>
              <a:rPr lang="en-US" sz="1800" b="1" dirty="0" smtClean="0">
                <a:solidFill>
                  <a:schemeClr val="tx1"/>
                </a:solidFill>
              </a:rPr>
              <a:t>=Total-</a:t>
            </a:r>
            <a:r>
              <a:rPr lang="en-US" sz="1800" b="1" dirty="0" err="1" smtClean="0">
                <a:solidFill>
                  <a:schemeClr val="tx1"/>
                </a:solidFill>
              </a:rPr>
              <a:t>Diskon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1"/>
                </a:solidFill>
              </a:rPr>
              <a:t>cout</a:t>
            </a:r>
            <a:r>
              <a:rPr lang="en-US" sz="1800" b="1" dirty="0" smtClean="0">
                <a:solidFill>
                  <a:schemeClr val="tx1"/>
                </a:solidFill>
              </a:rPr>
              <a:t>&lt;&lt;“Total </a:t>
            </a:r>
            <a:r>
              <a:rPr lang="en-US" sz="1800" b="1" dirty="0" err="1" smtClean="0">
                <a:solidFill>
                  <a:schemeClr val="tx1"/>
                </a:solidFill>
              </a:rPr>
              <a:t>Harga</a:t>
            </a:r>
            <a:r>
              <a:rPr lang="en-US" sz="1800" b="1" dirty="0" smtClean="0">
                <a:solidFill>
                  <a:schemeClr val="tx1"/>
                </a:solidFill>
              </a:rPr>
              <a:t>    :”&lt;&lt; Total&lt;&lt;</a:t>
            </a:r>
            <a:r>
              <a:rPr lang="en-US" sz="1800" b="1" dirty="0" err="1" smtClean="0">
                <a:solidFill>
                  <a:schemeClr val="tx1"/>
                </a:solidFill>
              </a:rPr>
              <a:t>endl</a:t>
            </a:r>
            <a:r>
              <a:rPr lang="en-US" sz="1800" b="1" dirty="0" smtClean="0">
                <a:solidFill>
                  <a:schemeClr val="tx1"/>
                </a:solidFill>
              </a:rPr>
              <a:t>; 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1"/>
                </a:solidFill>
              </a:rPr>
              <a:t>cout</a:t>
            </a:r>
            <a:r>
              <a:rPr lang="en-US" sz="1800" b="1" dirty="0" smtClean="0">
                <a:solidFill>
                  <a:schemeClr val="tx1"/>
                </a:solidFill>
              </a:rPr>
              <a:t>&lt;&lt;“</a:t>
            </a:r>
            <a:r>
              <a:rPr lang="en-US" sz="1800" b="1" dirty="0" err="1" smtClean="0">
                <a:solidFill>
                  <a:schemeClr val="tx1"/>
                </a:solidFill>
              </a:rPr>
              <a:t>Diskon</a:t>
            </a:r>
            <a:r>
              <a:rPr lang="en-US" sz="1800" b="1" dirty="0" smtClean="0">
                <a:solidFill>
                  <a:schemeClr val="tx1"/>
                </a:solidFill>
              </a:rPr>
              <a:t>            :” &lt;&lt; </a:t>
            </a:r>
            <a:r>
              <a:rPr lang="en-US" sz="1800" b="1" dirty="0" err="1" smtClean="0">
                <a:solidFill>
                  <a:schemeClr val="tx1"/>
                </a:solidFill>
              </a:rPr>
              <a:t>Diskon</a:t>
            </a:r>
            <a:r>
              <a:rPr lang="en-US" sz="1800" b="1" dirty="0" smtClean="0">
                <a:solidFill>
                  <a:schemeClr val="tx1"/>
                </a:solidFill>
              </a:rPr>
              <a:t> &lt;&lt;</a:t>
            </a:r>
            <a:r>
              <a:rPr lang="en-US" sz="1800" b="1" dirty="0" err="1" smtClean="0">
                <a:solidFill>
                  <a:schemeClr val="tx1"/>
                </a:solidFill>
              </a:rPr>
              <a:t>endl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1"/>
                </a:solidFill>
              </a:rPr>
              <a:t>cout</a:t>
            </a:r>
            <a:r>
              <a:rPr lang="en-US" sz="1800" b="1" dirty="0" smtClean="0">
                <a:solidFill>
                  <a:schemeClr val="tx1"/>
                </a:solidFill>
              </a:rPr>
              <a:t>&lt;&lt;“Total Bayar    :” &lt;&lt; </a:t>
            </a:r>
            <a:r>
              <a:rPr lang="en-US" sz="1800" b="1" dirty="0" err="1" smtClean="0">
                <a:solidFill>
                  <a:schemeClr val="tx1"/>
                </a:solidFill>
              </a:rPr>
              <a:t>Jumlahbayar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return 0;</a:t>
            </a:r>
          </a:p>
          <a:p>
            <a:pPr marL="1588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  <a:p>
            <a:pPr marL="285750" indent="0" algn="just">
              <a:spcBef>
                <a:spcPts val="0"/>
              </a:spcBef>
              <a:buNone/>
            </a:pPr>
            <a:endParaRPr lang="en-US" sz="1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18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33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71406" y="114280"/>
            <a:ext cx="3143272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1543050" marR="0" lvl="0" indent="-15430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CONTOH KASUS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406" y="642918"/>
            <a:ext cx="8358246" cy="62150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// Program </a:t>
            </a:r>
            <a:r>
              <a:rPr lang="en-US" sz="2000" b="1" dirty="0" err="1" smtClean="0">
                <a:solidFill>
                  <a:srgbClr val="0070C0"/>
                </a:solidFill>
              </a:rPr>
              <a:t>Menghitung_Diskon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#include&lt;</a:t>
            </a:r>
            <a:r>
              <a:rPr lang="en-US" sz="1800" b="1" dirty="0" err="1" smtClean="0">
                <a:solidFill>
                  <a:srgbClr val="FF0000"/>
                </a:solidFill>
              </a:rPr>
              <a:t>iostream</a:t>
            </a:r>
            <a:r>
              <a:rPr lang="en-US" sz="1800" b="1" dirty="0" smtClean="0">
                <a:solidFill>
                  <a:srgbClr val="FF0000"/>
                </a:solidFill>
              </a:rPr>
              <a:t>&gt;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using namespace std;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string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Namakonsumen</a:t>
            </a:r>
            <a:r>
              <a:rPr lang="en-US" sz="1800" b="1" dirty="0" smtClean="0">
                <a:solidFill>
                  <a:schemeClr val="tx1"/>
                </a:solidFill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</a:rPr>
              <a:t>Namabarang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539750" lvl="0" indent="-53975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float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Hargabarang</a:t>
            </a:r>
            <a:r>
              <a:rPr lang="en-US" sz="1800" b="1" dirty="0" smtClean="0">
                <a:solidFill>
                  <a:schemeClr val="tx1"/>
                </a:solidFill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</a:rPr>
              <a:t>Jumlahbarang</a:t>
            </a:r>
            <a:r>
              <a:rPr lang="en-US" sz="1800" b="1" dirty="0" smtClean="0">
                <a:solidFill>
                  <a:schemeClr val="tx1"/>
                </a:solidFill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</a:rPr>
              <a:t>Diskon</a:t>
            </a:r>
            <a:r>
              <a:rPr lang="en-US" sz="1800" b="1" dirty="0" smtClean="0">
                <a:solidFill>
                  <a:schemeClr val="tx1"/>
                </a:solidFill>
              </a:rPr>
              <a:t>, Total, </a:t>
            </a:r>
            <a:r>
              <a:rPr lang="en-US" sz="1800" b="1" dirty="0" err="1" smtClean="0">
                <a:solidFill>
                  <a:schemeClr val="tx1"/>
                </a:solidFill>
              </a:rPr>
              <a:t>Jumlahbayar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main()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{    </a:t>
            </a:r>
            <a:r>
              <a:rPr lang="en-US" sz="1800" b="1" dirty="0" err="1" smtClean="0">
                <a:solidFill>
                  <a:schemeClr val="tx1"/>
                </a:solidFill>
              </a:rPr>
              <a:t>cout</a:t>
            </a:r>
            <a:r>
              <a:rPr lang="en-US" sz="1800" b="1" dirty="0" smtClean="0">
                <a:solidFill>
                  <a:schemeClr val="tx1"/>
                </a:solidFill>
              </a:rPr>
              <a:t>&lt;&lt;“</a:t>
            </a:r>
            <a:r>
              <a:rPr lang="en-US" sz="1800" b="1" dirty="0" err="1" smtClean="0">
                <a:solidFill>
                  <a:schemeClr val="tx1"/>
                </a:solidFill>
              </a:rPr>
              <a:t>Nama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Konsumen</a:t>
            </a:r>
            <a:r>
              <a:rPr lang="en-US" sz="1800" b="1" dirty="0" smtClean="0">
                <a:solidFill>
                  <a:schemeClr val="tx1"/>
                </a:solidFill>
              </a:rPr>
              <a:t> :”; </a:t>
            </a:r>
            <a:r>
              <a:rPr lang="en-US" sz="1800" b="1" dirty="0" err="1" smtClean="0">
                <a:solidFill>
                  <a:schemeClr val="tx1"/>
                </a:solidFill>
              </a:rPr>
              <a:t>cin</a:t>
            </a:r>
            <a:r>
              <a:rPr lang="en-US" sz="1800" b="1" dirty="0" smtClean="0">
                <a:solidFill>
                  <a:schemeClr val="tx1"/>
                </a:solidFill>
              </a:rPr>
              <a:t>&gt;&gt;</a:t>
            </a:r>
            <a:r>
              <a:rPr lang="en-US" sz="1800" b="1" dirty="0" err="1" smtClean="0">
                <a:solidFill>
                  <a:schemeClr val="tx1"/>
                </a:solidFill>
              </a:rPr>
              <a:t>Namakonsumen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1"/>
                </a:solidFill>
              </a:rPr>
              <a:t>cout</a:t>
            </a:r>
            <a:r>
              <a:rPr lang="en-US" sz="1800" b="1" dirty="0" smtClean="0">
                <a:solidFill>
                  <a:schemeClr val="tx1"/>
                </a:solidFill>
              </a:rPr>
              <a:t>&lt;&lt;“</a:t>
            </a:r>
            <a:r>
              <a:rPr lang="en-US" sz="1800" b="1" dirty="0" err="1" smtClean="0">
                <a:solidFill>
                  <a:schemeClr val="tx1"/>
                </a:solidFill>
              </a:rPr>
              <a:t>Nama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Barang</a:t>
            </a:r>
            <a:r>
              <a:rPr lang="en-US" sz="1800" b="1" dirty="0" smtClean="0">
                <a:solidFill>
                  <a:schemeClr val="tx1"/>
                </a:solidFill>
              </a:rPr>
              <a:t>       :”; </a:t>
            </a:r>
            <a:r>
              <a:rPr lang="en-US" sz="1800" b="1" dirty="0" err="1" smtClean="0">
                <a:solidFill>
                  <a:schemeClr val="tx1"/>
                </a:solidFill>
              </a:rPr>
              <a:t>cin</a:t>
            </a:r>
            <a:r>
              <a:rPr lang="en-US" sz="1800" b="1" dirty="0" smtClean="0">
                <a:solidFill>
                  <a:schemeClr val="tx1"/>
                </a:solidFill>
              </a:rPr>
              <a:t>&gt;&gt;</a:t>
            </a:r>
            <a:r>
              <a:rPr lang="en-US" sz="1800" b="1" dirty="0" err="1" smtClean="0">
                <a:solidFill>
                  <a:schemeClr val="tx1"/>
                </a:solidFill>
              </a:rPr>
              <a:t>Namabarang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1"/>
                </a:solidFill>
              </a:rPr>
              <a:t>cout</a:t>
            </a:r>
            <a:r>
              <a:rPr lang="en-US" sz="1800" b="1" dirty="0" smtClean="0">
                <a:solidFill>
                  <a:schemeClr val="tx1"/>
                </a:solidFill>
              </a:rPr>
              <a:t>&lt;&lt;“</a:t>
            </a:r>
            <a:r>
              <a:rPr lang="en-US" sz="1800" b="1" dirty="0" err="1" smtClean="0">
                <a:solidFill>
                  <a:schemeClr val="tx1"/>
                </a:solidFill>
              </a:rPr>
              <a:t>Harga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Barang</a:t>
            </a:r>
            <a:r>
              <a:rPr lang="en-US" sz="1800" b="1" dirty="0" smtClean="0">
                <a:solidFill>
                  <a:schemeClr val="tx1"/>
                </a:solidFill>
              </a:rPr>
              <a:t>       :”; </a:t>
            </a:r>
            <a:r>
              <a:rPr lang="en-US" sz="1800" b="1" dirty="0" err="1" smtClean="0">
                <a:solidFill>
                  <a:schemeClr val="tx1"/>
                </a:solidFill>
              </a:rPr>
              <a:t>cin</a:t>
            </a:r>
            <a:r>
              <a:rPr lang="en-US" sz="1800" b="1" dirty="0" smtClean="0">
                <a:solidFill>
                  <a:schemeClr val="tx1"/>
                </a:solidFill>
              </a:rPr>
              <a:t>&gt;&gt; </a:t>
            </a:r>
            <a:r>
              <a:rPr lang="en-US" sz="1800" b="1" dirty="0" err="1" smtClean="0">
                <a:solidFill>
                  <a:schemeClr val="tx1"/>
                </a:solidFill>
              </a:rPr>
              <a:t>Hargabarang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1"/>
                </a:solidFill>
              </a:rPr>
              <a:t>cout</a:t>
            </a:r>
            <a:r>
              <a:rPr lang="en-US" sz="1800" b="1" dirty="0" smtClean="0">
                <a:solidFill>
                  <a:schemeClr val="tx1"/>
                </a:solidFill>
              </a:rPr>
              <a:t>&lt;&lt;“</a:t>
            </a:r>
            <a:r>
              <a:rPr lang="en-US" sz="1800" b="1" dirty="0" err="1" smtClean="0">
                <a:solidFill>
                  <a:schemeClr val="tx1"/>
                </a:solidFill>
              </a:rPr>
              <a:t>Jumlah</a:t>
            </a:r>
            <a:r>
              <a:rPr lang="en-US" sz="1800" b="1" dirty="0" smtClean="0">
                <a:solidFill>
                  <a:schemeClr val="tx1"/>
                </a:solidFill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</a:rPr>
              <a:t>Barang</a:t>
            </a:r>
            <a:r>
              <a:rPr lang="en-US" sz="1800" b="1" dirty="0" smtClean="0">
                <a:solidFill>
                  <a:schemeClr val="tx1"/>
                </a:solidFill>
              </a:rPr>
              <a:t>    :”; </a:t>
            </a:r>
            <a:r>
              <a:rPr lang="en-US" sz="1800" b="1" dirty="0" err="1" smtClean="0">
                <a:solidFill>
                  <a:schemeClr val="tx1"/>
                </a:solidFill>
              </a:rPr>
              <a:t>cin</a:t>
            </a:r>
            <a:r>
              <a:rPr lang="en-US" sz="1800" b="1" dirty="0" smtClean="0">
                <a:solidFill>
                  <a:schemeClr val="tx1"/>
                </a:solidFill>
              </a:rPr>
              <a:t>&gt;&gt; </a:t>
            </a:r>
            <a:r>
              <a:rPr lang="en-US" sz="1800" b="1" dirty="0" err="1" smtClean="0">
                <a:solidFill>
                  <a:schemeClr val="tx1"/>
                </a:solidFill>
              </a:rPr>
              <a:t>Jumlahbarang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Total=</a:t>
            </a:r>
            <a:r>
              <a:rPr lang="en-US" sz="1800" b="1" dirty="0" err="1" smtClean="0">
                <a:solidFill>
                  <a:schemeClr val="tx1"/>
                </a:solidFill>
              </a:rPr>
              <a:t>Hargabarang</a:t>
            </a:r>
            <a:r>
              <a:rPr lang="en-US" sz="1800" b="1" dirty="0" smtClean="0">
                <a:solidFill>
                  <a:schemeClr val="tx1"/>
                </a:solidFill>
              </a:rPr>
              <a:t> * </a:t>
            </a:r>
            <a:r>
              <a:rPr lang="en-US" sz="1800" b="1" dirty="0" err="1" smtClean="0">
                <a:solidFill>
                  <a:schemeClr val="tx1"/>
                </a:solidFill>
              </a:rPr>
              <a:t>Jumlahbarang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if </a:t>
            </a:r>
            <a:r>
              <a:rPr lang="en-US" sz="1800" b="1" dirty="0" smtClean="0">
                <a:solidFill>
                  <a:srgbClr val="FF0000"/>
                </a:solidFill>
              </a:rPr>
              <a:t>(Total&gt;5000000)</a:t>
            </a:r>
            <a:r>
              <a:rPr lang="en-US" sz="1800" b="1" dirty="0" smtClean="0">
                <a:solidFill>
                  <a:schemeClr val="tx1"/>
                </a:solidFill>
              </a:rPr>
              <a:t> {</a:t>
            </a:r>
            <a:r>
              <a:rPr lang="en-US" sz="1800" b="1" dirty="0" err="1" smtClean="0">
                <a:solidFill>
                  <a:srgbClr val="FF0000"/>
                </a:solidFill>
              </a:rPr>
              <a:t>Diskon</a:t>
            </a:r>
            <a:r>
              <a:rPr lang="en-US" sz="1800" b="1" dirty="0" smtClean="0">
                <a:solidFill>
                  <a:srgbClr val="FF0000"/>
                </a:solidFill>
              </a:rPr>
              <a:t>=0.1*Total;}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       else {</a:t>
            </a:r>
            <a:r>
              <a:rPr lang="en-US" sz="1800" b="1" dirty="0" err="1" smtClean="0">
                <a:solidFill>
                  <a:schemeClr val="accent6">
                    <a:lumMod val="50000"/>
                  </a:schemeClr>
                </a:solidFill>
              </a:rPr>
              <a:t>Diskon</a:t>
            </a: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</a:rPr>
              <a:t>=0;}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Jumlahbayar</a:t>
            </a:r>
            <a:r>
              <a:rPr lang="en-US" sz="1800" b="1" dirty="0" smtClean="0">
                <a:solidFill>
                  <a:schemeClr val="tx1"/>
                </a:solidFill>
              </a:rPr>
              <a:t>=Total-</a:t>
            </a:r>
            <a:r>
              <a:rPr lang="en-US" sz="1800" b="1" dirty="0" err="1" smtClean="0">
                <a:solidFill>
                  <a:schemeClr val="tx1"/>
                </a:solidFill>
              </a:rPr>
              <a:t>Diskon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447675" indent="17463">
              <a:spcBef>
                <a:spcPts val="0"/>
              </a:spcBef>
              <a:buNone/>
            </a:pPr>
            <a:r>
              <a:rPr lang="en-AU" sz="1800" b="1" dirty="0" err="1" smtClean="0">
                <a:solidFill>
                  <a:srgbClr val="FF0000"/>
                </a:solidFill>
              </a:rPr>
              <a:t>cout.setf</a:t>
            </a:r>
            <a:r>
              <a:rPr lang="en-AU" sz="1800" b="1" dirty="0" smtClean="0">
                <a:solidFill>
                  <a:srgbClr val="FF0000"/>
                </a:solidFill>
              </a:rPr>
              <a:t>(</a:t>
            </a:r>
            <a:r>
              <a:rPr lang="en-AU" sz="1800" b="1" dirty="0" err="1" smtClean="0">
                <a:solidFill>
                  <a:srgbClr val="FF0000"/>
                </a:solidFill>
              </a:rPr>
              <a:t>ios::fixed</a:t>
            </a:r>
            <a:r>
              <a:rPr lang="en-AU" sz="1800" b="1" dirty="0" smtClean="0">
                <a:solidFill>
                  <a:srgbClr val="FF0000"/>
                </a:solidFill>
              </a:rPr>
              <a:t>);</a:t>
            </a:r>
          </a:p>
          <a:p>
            <a:pPr marL="447675" indent="17463">
              <a:spcBef>
                <a:spcPts val="0"/>
              </a:spcBef>
              <a:buNone/>
            </a:pPr>
            <a:r>
              <a:rPr lang="en-AU" sz="1800" b="1" dirty="0" err="1" smtClean="0">
                <a:solidFill>
                  <a:srgbClr val="FF0000"/>
                </a:solidFill>
              </a:rPr>
              <a:t>cout.setf</a:t>
            </a:r>
            <a:r>
              <a:rPr lang="en-AU" sz="1800" b="1" dirty="0" smtClean="0">
                <a:solidFill>
                  <a:srgbClr val="FF0000"/>
                </a:solidFill>
              </a:rPr>
              <a:t>(</a:t>
            </a:r>
            <a:r>
              <a:rPr lang="en-AU" sz="1800" b="1" dirty="0" err="1" smtClean="0">
                <a:solidFill>
                  <a:srgbClr val="FF0000"/>
                </a:solidFill>
              </a:rPr>
              <a:t>ios::showpoint</a:t>
            </a:r>
            <a:r>
              <a:rPr lang="en-AU" sz="1800" b="1" dirty="0" smtClean="0">
                <a:solidFill>
                  <a:srgbClr val="FF0000"/>
                </a:solidFill>
              </a:rPr>
              <a:t>);</a:t>
            </a:r>
          </a:p>
          <a:p>
            <a:pPr marL="447675" indent="17463">
              <a:spcBef>
                <a:spcPts val="0"/>
              </a:spcBef>
              <a:buNone/>
            </a:pPr>
            <a:r>
              <a:rPr lang="en-AU" sz="1800" b="1" dirty="0" err="1" smtClean="0">
                <a:solidFill>
                  <a:srgbClr val="FF0000"/>
                </a:solidFill>
              </a:rPr>
              <a:t>cout.precision</a:t>
            </a:r>
            <a:r>
              <a:rPr lang="en-AU" sz="1800" b="1" dirty="0" smtClean="0">
                <a:solidFill>
                  <a:srgbClr val="FF0000"/>
                </a:solidFill>
              </a:rPr>
              <a:t>(1) ;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1"/>
                </a:solidFill>
              </a:rPr>
              <a:t>cout</a:t>
            </a:r>
            <a:r>
              <a:rPr lang="en-US" sz="1800" b="1" dirty="0" smtClean="0">
                <a:solidFill>
                  <a:schemeClr val="tx1"/>
                </a:solidFill>
              </a:rPr>
              <a:t>&lt;&lt;“Total </a:t>
            </a:r>
            <a:r>
              <a:rPr lang="en-US" sz="1800" b="1" dirty="0" err="1" smtClean="0">
                <a:solidFill>
                  <a:schemeClr val="tx1"/>
                </a:solidFill>
              </a:rPr>
              <a:t>Harga</a:t>
            </a:r>
            <a:r>
              <a:rPr lang="en-US" sz="1800" b="1" dirty="0" smtClean="0">
                <a:solidFill>
                  <a:schemeClr val="tx1"/>
                </a:solidFill>
              </a:rPr>
              <a:t>    :”&lt;&lt; Total&lt;&lt;</a:t>
            </a:r>
            <a:r>
              <a:rPr lang="en-US" sz="1800" b="1" dirty="0" err="1" smtClean="0">
                <a:solidFill>
                  <a:schemeClr val="tx1"/>
                </a:solidFill>
              </a:rPr>
              <a:t>endl</a:t>
            </a:r>
            <a:r>
              <a:rPr lang="en-US" sz="1800" b="1" dirty="0" smtClean="0">
                <a:solidFill>
                  <a:schemeClr val="tx1"/>
                </a:solidFill>
              </a:rPr>
              <a:t>; 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1"/>
                </a:solidFill>
              </a:rPr>
              <a:t>cout</a:t>
            </a:r>
            <a:r>
              <a:rPr lang="en-US" sz="1800" b="1" dirty="0" smtClean="0">
                <a:solidFill>
                  <a:schemeClr val="tx1"/>
                </a:solidFill>
              </a:rPr>
              <a:t>&lt;&lt;“</a:t>
            </a:r>
            <a:r>
              <a:rPr lang="en-US" sz="1800" b="1" dirty="0" err="1" smtClean="0">
                <a:solidFill>
                  <a:schemeClr val="tx1"/>
                </a:solidFill>
              </a:rPr>
              <a:t>Diskon</a:t>
            </a:r>
            <a:r>
              <a:rPr lang="en-US" sz="1800" b="1" dirty="0" smtClean="0">
                <a:solidFill>
                  <a:schemeClr val="tx1"/>
                </a:solidFill>
              </a:rPr>
              <a:t>            :” &lt;&lt; </a:t>
            </a:r>
            <a:r>
              <a:rPr lang="en-US" sz="1800" b="1" dirty="0" err="1" smtClean="0">
                <a:solidFill>
                  <a:schemeClr val="tx1"/>
                </a:solidFill>
              </a:rPr>
              <a:t>Diskon</a:t>
            </a:r>
            <a:r>
              <a:rPr lang="en-US" sz="1800" b="1" dirty="0" smtClean="0">
                <a:solidFill>
                  <a:schemeClr val="tx1"/>
                </a:solidFill>
              </a:rPr>
              <a:t> &lt;&lt;</a:t>
            </a:r>
            <a:r>
              <a:rPr lang="en-US" sz="1800" b="1" dirty="0" err="1" smtClean="0">
                <a:solidFill>
                  <a:schemeClr val="tx1"/>
                </a:solidFill>
              </a:rPr>
              <a:t>endl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tx1"/>
                </a:solidFill>
              </a:rPr>
              <a:t>cout</a:t>
            </a:r>
            <a:r>
              <a:rPr lang="en-US" sz="1800" b="1" dirty="0" smtClean="0">
                <a:solidFill>
                  <a:schemeClr val="tx1"/>
                </a:solidFill>
              </a:rPr>
              <a:t>&lt;&lt;“Total Bayar    :” &lt;&lt; </a:t>
            </a:r>
            <a:r>
              <a:rPr lang="en-US" sz="1800" b="1" dirty="0" err="1" smtClean="0">
                <a:solidFill>
                  <a:schemeClr val="tx1"/>
                </a:solidFill>
              </a:rPr>
              <a:t>Jumlahbayar</a:t>
            </a:r>
            <a:r>
              <a:rPr lang="en-US" sz="1800" b="1" dirty="0" smtClean="0">
                <a:solidFill>
                  <a:schemeClr val="tx1"/>
                </a:solidFill>
              </a:rPr>
              <a:t>;</a:t>
            </a:r>
          </a:p>
          <a:p>
            <a:pPr marL="285750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return 0;</a:t>
            </a:r>
          </a:p>
          <a:p>
            <a:pPr marL="1588" indent="0" algn="just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  <a:p>
            <a:pPr marL="285750" indent="0" algn="just">
              <a:spcBef>
                <a:spcPts val="0"/>
              </a:spcBef>
              <a:buNone/>
            </a:pPr>
            <a:endParaRPr lang="en-US" sz="1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18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52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52600"/>
            <a:ext cx="8229600" cy="1143000"/>
          </a:xfrm>
        </p:spPr>
        <p:txBody>
          <a:bodyPr/>
          <a:lstStyle/>
          <a:p>
            <a:r>
              <a:rPr lang="en-US" b="1" smtClean="0"/>
              <a:t>TERIMA KASIH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7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"/>
            <a:ext cx="7772400" cy="685800"/>
          </a:xfrm>
        </p:spPr>
        <p:txBody>
          <a:bodyPr/>
          <a:lstStyle/>
          <a:p>
            <a:pPr algn="l" eaLnBrk="1" hangingPunct="1"/>
            <a:r>
              <a:rPr lang="en-US" sz="3200" b="1" smtClean="0"/>
              <a:t>MENAMPILKAN NILAI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838200"/>
            <a:ext cx="8001000" cy="1524000"/>
          </a:xfrm>
        </p:spPr>
        <p:txBody>
          <a:bodyPr>
            <a:noAutofit/>
          </a:bodyPr>
          <a:lstStyle/>
          <a:p>
            <a:pPr marL="338138" lvl="1" indent="-338138" algn="just" eaLnBrk="1" hangingPunct="1">
              <a:buFont typeface="Wingdings" pitchFamily="2" charset="2"/>
              <a:buChar char="Ø"/>
              <a:tabLst>
                <a:tab pos="2117725" algn="l"/>
              </a:tabLst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Menampilkan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tulisan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Monitor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v-SE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instruksi </a:t>
            </a:r>
            <a:r>
              <a:rPr lang="sv-SE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Write([Komentar],variabel)</a:t>
            </a:r>
            <a:r>
              <a:rPr lang="sv-SE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misalnya:</a:t>
            </a:r>
          </a:p>
          <a:p>
            <a:pPr marL="338138" lvl="1" algn="just">
              <a:defRPr/>
            </a:pP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Write(‘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Nama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Kampus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:’, 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Kampus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38138" lvl="1" algn="just">
              <a:defRPr/>
            </a:pP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Write(‘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Luas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Segitiga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:’,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Luas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38138" lvl="2" algn="just" eaLnBrk="1" hangingPunct="1">
              <a:tabLst>
                <a:tab pos="2117725" algn="l"/>
              </a:tabLst>
              <a:defRPr/>
            </a:pPr>
            <a:endParaRPr lang="en-US" sz="2000" b="1" i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38138" lvl="1" indent="-338138" algn="just" eaLnBrk="1" hangingPunct="1">
              <a:buFont typeface="Wingdings" pitchFamily="2" charset="2"/>
              <a:buChar char="Ø"/>
              <a:tabLst>
                <a:tab pos="2117725" algn="l"/>
              </a:tabLst>
              <a:defRPr/>
            </a:pP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38138" lvl="1" indent="-338138" algn="just" eaLnBrk="1" hangingPunct="1">
              <a:buFont typeface="Wingdings" pitchFamily="2" charset="2"/>
              <a:buChar char="Ø"/>
              <a:tabLst>
                <a:tab pos="2117725" algn="l"/>
              </a:tabLst>
              <a:defRPr/>
            </a:pPr>
            <a:endParaRPr lang="en-US" sz="20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just" eaLnBrk="1" hangingPunct="1">
              <a:buFont typeface="+mj-lt"/>
              <a:buAutoNum type="alphaUcPeriod" startAt="5"/>
              <a:defRPr/>
            </a:pP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just" eaLnBrk="1" hangingPunct="1">
              <a:defRPr/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514350" indent="-514350" algn="just" eaLnBrk="1" hangingPunct="1">
              <a:buFont typeface="+mj-lt"/>
              <a:buAutoNum type="arabicPeriod" startAt="6"/>
              <a:defRPr/>
            </a:pP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09600" y="23622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200" b="1" kern="0" dirty="0">
                <a:latin typeface="+mj-lt"/>
                <a:ea typeface="+mj-ea"/>
                <a:cs typeface="+mj-cs"/>
              </a:rPr>
              <a:t>OPERATOR DAN EKSPRESI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2971800"/>
            <a:ext cx="8001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38138" lvl="1" indent="-338138" algn="just">
              <a:spcBef>
                <a:spcPct val="20000"/>
              </a:spcBef>
              <a:buFont typeface="Wingdings" pitchFamily="2" charset="2"/>
              <a:buChar char="Ø"/>
              <a:tabLst>
                <a:tab pos="2117725" algn="l"/>
              </a:tabLst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Operator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suatu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simbol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mempunyai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fungsi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tertentu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bahasa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pemrograman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338138" lvl="1" indent="-338138" algn="just">
              <a:spcBef>
                <a:spcPct val="20000"/>
              </a:spcBef>
              <a:buFont typeface="Wingdings" pitchFamily="2" charset="2"/>
              <a:buChar char="Ø"/>
              <a:tabLst>
                <a:tab pos="2117725" algn="l"/>
              </a:tabLst>
              <a:defRPr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Ekspresi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gabungan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operator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operan</a:t>
            </a:r>
            <a:endParaRPr lang="en-US" sz="2000" kern="0" dirty="0">
              <a:latin typeface="Arial" pitchFamily="34" charset="0"/>
              <a:cs typeface="Arial" pitchFamily="34" charset="0"/>
            </a:endParaRPr>
          </a:p>
          <a:p>
            <a:pPr lvl="1" indent="-457200" algn="just">
              <a:spcBef>
                <a:spcPct val="20000"/>
              </a:spcBef>
              <a:buFont typeface="+mj-lt"/>
              <a:buAutoNum type="arabicPeriod"/>
              <a:tabLst>
                <a:tab pos="2117725" algn="l"/>
              </a:tabLst>
              <a:defRPr/>
            </a:pPr>
            <a:r>
              <a:rPr lang="en-US" sz="2000" b="1" i="1" kern="0" dirty="0">
                <a:latin typeface="Arial" pitchFamily="34" charset="0"/>
                <a:cs typeface="Arial" pitchFamily="34" charset="0"/>
              </a:rPr>
              <a:t>Operator </a:t>
            </a:r>
            <a:r>
              <a:rPr lang="en-US" sz="2000" b="1" i="1" kern="0" dirty="0" err="1">
                <a:latin typeface="Arial" pitchFamily="34" charset="0"/>
                <a:cs typeface="Arial" pitchFamily="34" charset="0"/>
              </a:rPr>
              <a:t>Aritmatika</a:t>
            </a:r>
            <a:r>
              <a:rPr lang="en-US" sz="2000" b="1" i="1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relasi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antar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variable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data yang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bernilai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numerik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Simbol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kern="0" dirty="0" smtClean="0">
                <a:latin typeface="Arial" pitchFamily="34" charset="0"/>
                <a:cs typeface="Arial" pitchFamily="34" charset="0"/>
              </a:rPr>
              <a:t>+,-,*,/,MOD</a:t>
            </a:r>
          </a:p>
          <a:p>
            <a:pPr lvl="1" indent="-457200" algn="just">
              <a:spcBef>
                <a:spcPct val="20000"/>
              </a:spcBef>
              <a:buFont typeface="+mj-lt"/>
              <a:buAutoNum type="arabicPeriod"/>
              <a:tabLst>
                <a:tab pos="2117725" algn="l"/>
              </a:tabLst>
              <a:defRPr/>
            </a:pPr>
            <a:r>
              <a:rPr lang="en-US" sz="2000" b="1" i="1" kern="0" dirty="0" smtClean="0">
                <a:latin typeface="Arial" pitchFamily="34" charset="0"/>
                <a:cs typeface="Arial" pitchFamily="34" charset="0"/>
              </a:rPr>
              <a:t>Operator </a:t>
            </a:r>
            <a:r>
              <a:rPr lang="en-US" sz="2000" b="1" i="1" kern="0" dirty="0" err="1" smtClean="0">
                <a:latin typeface="Arial" pitchFamily="34" charset="0"/>
                <a:cs typeface="Arial" pitchFamily="34" charset="0"/>
              </a:rPr>
              <a:t>relasional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: operator yang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membandingkan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antara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variabel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Hasil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perbandingan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benar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kern="0" dirty="0" smtClean="0">
                <a:latin typeface="Arial" pitchFamily="34" charset="0"/>
                <a:cs typeface="Arial" pitchFamily="34" charset="0"/>
              </a:rPr>
              <a:t>(true)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salah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kern="0" dirty="0" smtClean="0">
                <a:latin typeface="Arial" pitchFamily="34" charset="0"/>
                <a:cs typeface="Arial" pitchFamily="34" charset="0"/>
              </a:rPr>
              <a:t>(false).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Simbol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kern="0" dirty="0" smtClean="0">
                <a:latin typeface="Arial" pitchFamily="34" charset="0"/>
                <a:cs typeface="Arial" pitchFamily="34" charset="0"/>
              </a:rPr>
              <a:t>&gt;, &lt;, =, &lt;=, &gt;=, &lt;&gt;</a:t>
            </a:r>
          </a:p>
          <a:p>
            <a:pPr lvl="1" indent="-457200" algn="just">
              <a:spcBef>
                <a:spcPct val="20000"/>
              </a:spcBef>
              <a:buFont typeface="+mj-lt"/>
              <a:buAutoNum type="arabicPeriod"/>
              <a:tabLst>
                <a:tab pos="2117725" algn="l"/>
              </a:tabLst>
              <a:defRPr/>
            </a:pPr>
            <a:r>
              <a:rPr lang="en-US" sz="2000" b="1" i="1" kern="0" dirty="0" smtClean="0">
                <a:latin typeface="Arial" pitchFamily="34" charset="0"/>
                <a:cs typeface="Arial" pitchFamily="34" charset="0"/>
              </a:rPr>
              <a:t>Operator </a:t>
            </a:r>
            <a:r>
              <a:rPr lang="en-US" sz="2000" b="1" i="1" kern="0" dirty="0" err="1" smtClean="0">
                <a:latin typeface="Arial" pitchFamily="34" charset="0"/>
                <a:cs typeface="Arial" pitchFamily="34" charset="0"/>
              </a:rPr>
              <a:t>logika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: operator yang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dapat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menggabungkan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pernyataan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relasional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Simbol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kern="0" dirty="0" smtClean="0">
                <a:latin typeface="Arial" pitchFamily="34" charset="0"/>
                <a:cs typeface="Arial" pitchFamily="34" charset="0"/>
              </a:rPr>
              <a:t>AND, OR.</a:t>
            </a:r>
          </a:p>
          <a:p>
            <a:pPr lvl="1" indent="-457200" algn="just">
              <a:spcBef>
                <a:spcPct val="20000"/>
              </a:spcBef>
              <a:buFont typeface="+mj-lt"/>
              <a:buAutoNum type="arabicPeriod"/>
              <a:tabLst>
                <a:tab pos="2117725" algn="l"/>
              </a:tabLst>
              <a:defRPr/>
            </a:pPr>
            <a:endParaRPr lang="en-US" sz="2000" kern="0" dirty="0">
              <a:latin typeface="Arial" pitchFamily="34" charset="0"/>
              <a:cs typeface="Arial" pitchFamily="34" charset="0"/>
            </a:endParaRPr>
          </a:p>
          <a:p>
            <a:pPr marL="338138" lvl="1" indent="-338138" algn="just">
              <a:spcBef>
                <a:spcPct val="20000"/>
              </a:spcBef>
              <a:buFont typeface="Wingdings" pitchFamily="2" charset="2"/>
              <a:buChar char="Ø"/>
              <a:tabLst>
                <a:tab pos="2117725" algn="l"/>
              </a:tabLst>
              <a:defRPr/>
            </a:pPr>
            <a:endParaRPr lang="en-US" sz="2000" b="1" kern="0" dirty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spcBef>
                <a:spcPct val="20000"/>
              </a:spcBef>
              <a:buFont typeface="+mj-lt"/>
              <a:buAutoNum type="alphaUcPeriod" startAt="5"/>
              <a:defRPr/>
            </a:pPr>
            <a:endParaRPr lang="en-US" sz="2000" kern="0" dirty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spcBef>
                <a:spcPct val="20000"/>
              </a:spcBef>
              <a:defRPr/>
            </a:pP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514350" indent="-514350" algn="just">
              <a:spcBef>
                <a:spcPct val="20000"/>
              </a:spcBef>
              <a:defRPr/>
            </a:pPr>
            <a:endParaRPr lang="en-US" sz="2000" kern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932290"/>
      </p:ext>
    </p:extLst>
  </p:cSld>
  <p:clrMapOvr>
    <a:masterClrMapping/>
  </p:clrMapOvr>
  <p:transition advTm="600000"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Modul</a:t>
            </a:r>
            <a:r>
              <a:rPr lang="en-US" dirty="0" smtClean="0"/>
              <a:t> 6-1:</a:t>
            </a:r>
          </a:p>
          <a:p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Pengulangan</a:t>
            </a:r>
            <a:r>
              <a:rPr lang="en-US" dirty="0" smtClean="0"/>
              <a:t> : WHILE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3314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Pengulangan</a:t>
            </a:r>
            <a:r>
              <a:rPr lang="en-US" dirty="0" smtClean="0"/>
              <a:t>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while (</a:t>
            </a:r>
            <a:r>
              <a:rPr lang="en-US" b="1" dirty="0" err="1" smtClean="0"/>
              <a:t>kondisi</a:t>
            </a:r>
            <a:r>
              <a:rPr lang="en-US" b="1" dirty="0" smtClean="0"/>
              <a:t>) do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…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 err="1" smtClean="0"/>
              <a:t>instruksi-instruksi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…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 smtClean="0"/>
              <a:t>endWhile</a:t>
            </a:r>
            <a:r>
              <a:rPr lang="en-US" b="1" dirty="0" smtClean="0"/>
              <a:t>.</a:t>
            </a:r>
          </a:p>
          <a:p>
            <a:r>
              <a:rPr lang="en-US" dirty="0" err="1" smtClean="0"/>
              <a:t>Makna</a:t>
            </a:r>
            <a:r>
              <a:rPr lang="en-US" dirty="0" smtClean="0"/>
              <a:t>: </a:t>
            </a:r>
            <a:r>
              <a:rPr lang="en-US" dirty="0" err="1"/>
              <a:t>ulangi</a:t>
            </a:r>
            <a:r>
              <a:rPr lang="en-US" dirty="0"/>
              <a:t> .. </a:t>
            </a:r>
            <a:r>
              <a:rPr lang="en-US" dirty="0" err="1"/>
              <a:t>instruksi-instruksi</a:t>
            </a:r>
            <a:r>
              <a:rPr lang="en-US" dirty="0"/>
              <a:t> .. </a:t>
            </a:r>
            <a:r>
              <a:rPr lang="en-US" u="sng" dirty="0" err="1"/>
              <a:t>selama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terpenuhi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210E-9EF9-4169-943A-1FB6CF2A1191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5001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1000"/>
            <a:ext cx="45720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2286000"/>
            <a:ext cx="5410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Perhatikan</a:t>
            </a:r>
            <a:r>
              <a:rPr lang="en-US" b="1" dirty="0"/>
              <a:t> :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Ada </a:t>
            </a:r>
            <a:r>
              <a:rPr lang="en-US" dirty="0" err="1"/>
              <a:t>instruksi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while/do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(</a:t>
            </a:r>
            <a:r>
              <a:rPr lang="en-US" dirty="0" err="1"/>
              <a:t>terpenuhi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r>
              <a:rPr lang="en-US" dirty="0"/>
              <a:t>.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,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while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.</a:t>
            </a:r>
          </a:p>
          <a:p>
            <a:endParaRPr lang="en-US" dirty="0"/>
          </a:p>
          <a:p>
            <a:pPr lvl="0"/>
            <a:r>
              <a:rPr lang="en-US" dirty="0" smtClean="0"/>
              <a:t>2.    Ada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instruksi-instruksi</a:t>
            </a:r>
            <a:r>
              <a:rPr lang="en-US" dirty="0"/>
              <a:t> yang </a:t>
            </a:r>
            <a:r>
              <a:rPr lang="en-US" dirty="0" err="1"/>
              <a:t>diulang</a:t>
            </a:r>
            <a:r>
              <a:rPr lang="en-US" dirty="0"/>
              <a:t> yang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agar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terpenuh,i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dibatasi</a:t>
            </a:r>
            <a:r>
              <a:rPr lang="en-US" dirty="0"/>
              <a:t>,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berlangsung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berhingga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210E-9EF9-4169-943A-1FB6CF2A1191}" type="slidenum">
              <a:rPr lang="en-US" smtClean="0"/>
              <a:pPr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664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Perulangan</a:t>
            </a:r>
            <a:r>
              <a:rPr lang="en-US" dirty="0" smtClean="0"/>
              <a:t> WHILE </a:t>
            </a:r>
            <a:r>
              <a:rPr lang="en-US" dirty="0" err="1" smtClean="0"/>
              <a:t>dalam</a:t>
            </a:r>
            <a:r>
              <a:rPr lang="en-US" dirty="0" smtClean="0"/>
              <a:t>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while(</a:t>
            </a:r>
            <a:r>
              <a:rPr lang="en-US" b="1" dirty="0" err="1" smtClean="0"/>
              <a:t>syarat</a:t>
            </a:r>
            <a:r>
              <a:rPr lang="en-US" b="1" dirty="0" smtClean="0"/>
              <a:t>)  {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…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 err="1" smtClean="0"/>
              <a:t>instruksi-instruksi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…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}</a:t>
            </a:r>
          </a:p>
          <a:p>
            <a:r>
              <a:rPr lang="en-US" dirty="0" err="1" smtClean="0"/>
              <a:t>Perhatikan</a:t>
            </a:r>
            <a:r>
              <a:rPr lang="en-US" dirty="0" smtClean="0"/>
              <a:t>: kata </a:t>
            </a:r>
            <a:r>
              <a:rPr lang="en-US" b="1" i="1" dirty="0" smtClean="0"/>
              <a:t>do</a:t>
            </a:r>
            <a:r>
              <a:rPr lang="en-US" b="1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C++,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diulang</a:t>
            </a:r>
            <a:r>
              <a:rPr lang="en-US" dirty="0" smtClean="0"/>
              <a:t> </a:t>
            </a:r>
            <a:r>
              <a:rPr lang="en-US" dirty="0" err="1" smtClean="0"/>
              <a:t>ditempatkan</a:t>
            </a:r>
            <a:r>
              <a:rPr lang="en-US" dirty="0" smtClean="0"/>
              <a:t> </a:t>
            </a:r>
            <a:r>
              <a:rPr lang="en-US" dirty="0" err="1" smtClean="0"/>
              <a:t>diantara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kurung</a:t>
            </a:r>
            <a:r>
              <a:rPr lang="en-US" dirty="0" smtClean="0"/>
              <a:t> {  } 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210E-9EF9-4169-943A-1FB6CF2A1191}" type="slidenum">
              <a:rPr lang="en-US" smtClean="0"/>
              <a:pPr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1404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catatan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memasuki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b="1" dirty="0" smtClean="0"/>
              <a:t>while</a:t>
            </a:r>
            <a:r>
              <a:rPr lang="en-US" dirty="0" smtClean="0"/>
              <a:t>, </a:t>
            </a:r>
            <a:r>
              <a:rPr lang="en-US" dirty="0" err="1" smtClean="0"/>
              <a:t>dgn</a:t>
            </a:r>
            <a:r>
              <a:rPr lang="en-US" dirty="0" smtClean="0"/>
              <a:t> kata lain variable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smtClean="0"/>
              <a:t>Agar 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berlangsung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b="1" i="1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terpenuhi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(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terpenuhi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berhenti</a:t>
            </a:r>
            <a:r>
              <a:rPr lang="en-US" dirty="0" smtClean="0"/>
              <a:t>).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Diantara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yang </a:t>
            </a:r>
            <a:r>
              <a:rPr lang="en-US" dirty="0" err="1" smtClean="0"/>
              <a:t>diulang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merubah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terpenuhi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210E-9EF9-4169-943A-1FB6CF2A1191}" type="slidenum">
              <a:rPr lang="en-US" smtClean="0"/>
              <a:pPr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6529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while (</a:t>
            </a:r>
            <a:r>
              <a:rPr lang="en-US" dirty="0" err="1" smtClean="0"/>
              <a:t>nilai</a:t>
            </a:r>
            <a:r>
              <a:rPr lang="en-US" dirty="0" smtClean="0"/>
              <a:t> &gt; 1)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nilai</a:t>
            </a:r>
            <a:r>
              <a:rPr lang="en-US" dirty="0" smtClean="0"/>
              <a:t> &lt;&lt; ‘\n’;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nilai</a:t>
            </a:r>
            <a:r>
              <a:rPr lang="en-US" dirty="0" smtClean="0"/>
              <a:t>++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210E-9EF9-4169-943A-1FB6CF2A1191}" type="slidenum">
              <a:rPr lang="en-US" smtClean="0"/>
              <a:pPr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3399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n</a:t>
            </a:r>
            <a:r>
              <a:rPr lang="en-US" dirty="0" err="1" smtClean="0"/>
              <a:t>ilai</a:t>
            </a:r>
            <a:r>
              <a:rPr lang="en-US" dirty="0" smtClean="0"/>
              <a:t> = 1;</a:t>
            </a:r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(</a:t>
            </a:r>
            <a:r>
              <a:rPr lang="en-US" dirty="0" err="1"/>
              <a:t>nilai</a:t>
            </a:r>
            <a:r>
              <a:rPr lang="en-US" dirty="0"/>
              <a:t> &gt; 1)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nilai</a:t>
            </a:r>
            <a:r>
              <a:rPr lang="en-US" dirty="0"/>
              <a:t> &lt;&lt; ‘\n’;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nilai</a:t>
            </a:r>
            <a:r>
              <a:rPr lang="en-US" dirty="0"/>
              <a:t>++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210E-9EF9-4169-943A-1FB6CF2A1191}" type="slidenum">
              <a:rPr lang="en-US" smtClean="0"/>
              <a:pPr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028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</a:t>
            </a:r>
            <a:r>
              <a:rPr lang="en-US" dirty="0" err="1" smtClean="0"/>
              <a:t>ilai</a:t>
            </a:r>
            <a:r>
              <a:rPr lang="en-US" dirty="0" smtClean="0"/>
              <a:t> = 2; </a:t>
            </a:r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(</a:t>
            </a:r>
            <a:r>
              <a:rPr lang="en-US" dirty="0" err="1"/>
              <a:t>nilai</a:t>
            </a:r>
            <a:r>
              <a:rPr lang="en-US" dirty="0"/>
              <a:t> &gt; 1)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nilai</a:t>
            </a:r>
            <a:r>
              <a:rPr lang="en-US" dirty="0"/>
              <a:t> &lt;&lt; ‘\n’;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nilai</a:t>
            </a:r>
            <a:r>
              <a:rPr lang="en-US" dirty="0"/>
              <a:t>++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terpenuhi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bertambah</a:t>
            </a:r>
            <a:r>
              <a:rPr lang="en-US" dirty="0" smtClean="0"/>
              <a:t> </a:t>
            </a:r>
            <a:r>
              <a:rPr lang="en-US" dirty="0" err="1" smtClean="0"/>
              <a:t>terus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terpenuhi</a:t>
            </a:r>
            <a:r>
              <a:rPr lang="en-US" dirty="0" smtClean="0"/>
              <a:t>, 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berhenti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210E-9EF9-4169-943A-1FB6CF2A1191}" type="slidenum">
              <a:rPr lang="en-US" smtClean="0"/>
              <a:pPr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5633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</a:t>
            </a:r>
            <a:r>
              <a:rPr lang="en-US" dirty="0" err="1" smtClean="0"/>
              <a:t>ilai</a:t>
            </a:r>
            <a:r>
              <a:rPr lang="en-US" dirty="0" smtClean="0"/>
              <a:t> = 10;</a:t>
            </a:r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(</a:t>
            </a:r>
            <a:r>
              <a:rPr lang="en-US" dirty="0" err="1"/>
              <a:t>nilai</a:t>
            </a:r>
            <a:r>
              <a:rPr lang="en-US" dirty="0"/>
              <a:t> &gt; 1)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nilai</a:t>
            </a:r>
            <a:r>
              <a:rPr lang="en-US" dirty="0"/>
              <a:t> &lt;&lt; ‘\n’;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nilai</a:t>
            </a:r>
            <a:r>
              <a:rPr lang="en-US" dirty="0" smtClean="0"/>
              <a:t> - -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terpenuhi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berkurang</a:t>
            </a:r>
            <a:r>
              <a:rPr lang="en-US" dirty="0" smtClean="0"/>
              <a:t> 1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putaran</a:t>
            </a:r>
            <a:r>
              <a:rPr lang="en-US" dirty="0" smtClean="0"/>
              <a:t>,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tampil</a:t>
            </a:r>
            <a:r>
              <a:rPr lang="en-US" dirty="0" smtClean="0"/>
              <a:t>:  10  9  8 …  4  3 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210E-9EF9-4169-943A-1FB6CF2A1191}" type="slidenum">
              <a:rPr lang="en-US" smtClean="0"/>
              <a:pPr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8308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210E-9EF9-4169-943A-1FB6CF2A1191}" type="slidenum">
              <a:rPr lang="en-US" smtClean="0"/>
              <a:pPr/>
              <a:t>139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85800"/>
            <a:ext cx="4984296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2438400"/>
            <a:ext cx="2714625" cy="345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0322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219201"/>
            <a:ext cx="4040188" cy="609600"/>
          </a:xfrm>
        </p:spPr>
        <p:txBody>
          <a:bodyPr/>
          <a:lstStyle/>
          <a:p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981200"/>
            <a:ext cx="4040188" cy="4144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/>
              <a:t>Algoritma</a:t>
            </a:r>
            <a:r>
              <a:rPr lang="en-US" b="1" dirty="0"/>
              <a:t> </a:t>
            </a:r>
            <a:r>
              <a:rPr lang="en-US" dirty="0" err="1"/>
              <a:t>Luas_lingkaran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{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jari-jari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Deklarasi</a:t>
            </a:r>
            <a:r>
              <a:rPr lang="en-US" b="1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tetapan</a:t>
            </a: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dirty="0"/>
              <a:t>phi = 3.14;</a:t>
            </a:r>
          </a:p>
          <a:p>
            <a:pPr marL="0" indent="0">
              <a:buNone/>
            </a:pPr>
            <a:r>
              <a:rPr lang="en-US" dirty="0"/>
              <a:t>{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peubah</a:t>
            </a:r>
            <a:r>
              <a:rPr lang="en-US" dirty="0"/>
              <a:t> / variable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real </a:t>
            </a:r>
            <a:r>
              <a:rPr lang="en-US" dirty="0" err="1"/>
              <a:t>jari_jari</a:t>
            </a:r>
            <a:r>
              <a:rPr lang="en-US" dirty="0"/>
              <a:t>, </a:t>
            </a:r>
            <a:r>
              <a:rPr lang="en-US" dirty="0" err="1"/>
              <a:t>luas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 err="1"/>
              <a:t>Deskripsi</a:t>
            </a:r>
            <a:r>
              <a:rPr lang="en-US" b="1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read(</a:t>
            </a:r>
            <a:r>
              <a:rPr lang="en-US" dirty="0" err="1"/>
              <a:t>jari_jari</a:t>
            </a:r>
            <a:r>
              <a:rPr lang="en-US" b="1" dirty="0"/>
              <a:t>)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luas</a:t>
            </a:r>
            <a:r>
              <a:rPr lang="en-US" dirty="0"/>
              <a:t> = phi * </a:t>
            </a:r>
            <a:r>
              <a:rPr lang="en-US" dirty="0" err="1"/>
              <a:t>jari_jari</a:t>
            </a:r>
            <a:r>
              <a:rPr lang="en-US" dirty="0"/>
              <a:t> * </a:t>
            </a:r>
            <a:r>
              <a:rPr lang="en-US" dirty="0" err="1"/>
              <a:t>jari_jari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write(</a:t>
            </a:r>
            <a:r>
              <a:rPr lang="en-US" dirty="0" err="1"/>
              <a:t>luas</a:t>
            </a:r>
            <a:r>
              <a:rPr lang="en-US" b="1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295401"/>
            <a:ext cx="4041775" cy="533399"/>
          </a:xfrm>
        </p:spPr>
        <p:txBody>
          <a:bodyPr>
            <a:normAutofit/>
          </a:bodyPr>
          <a:lstStyle/>
          <a:p>
            <a:r>
              <a:rPr lang="en-US" dirty="0" smtClean="0"/>
              <a:t>Program C++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 smtClean="0"/>
              <a:t>//Program </a:t>
            </a:r>
            <a:r>
              <a:rPr lang="en-US" sz="1700" dirty="0" err="1" smtClean="0"/>
              <a:t>lingkaran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#include &lt;</a:t>
            </a:r>
            <a:r>
              <a:rPr lang="en-US" sz="1700" dirty="0" err="1" smtClean="0"/>
              <a:t>iostream</a:t>
            </a:r>
            <a:r>
              <a:rPr lang="en-US" sz="1700" dirty="0" smtClean="0"/>
              <a:t>&gt;</a:t>
            </a:r>
          </a:p>
          <a:p>
            <a:pPr marL="0" indent="0">
              <a:buNone/>
            </a:pPr>
            <a:r>
              <a:rPr lang="en-US" sz="1700" dirty="0" smtClean="0"/>
              <a:t>Using namespace </a:t>
            </a:r>
            <a:r>
              <a:rPr lang="en-US" sz="1700" dirty="0" err="1" smtClean="0"/>
              <a:t>std</a:t>
            </a:r>
            <a:r>
              <a:rPr lang="en-US" sz="1700" dirty="0" smtClean="0"/>
              <a:t>;</a:t>
            </a:r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// </a:t>
            </a:r>
            <a:r>
              <a:rPr lang="en-US" sz="1700" dirty="0" err="1" smtClean="0"/>
              <a:t>definisi</a:t>
            </a:r>
            <a:r>
              <a:rPr lang="en-US" sz="1700" dirty="0" smtClean="0"/>
              <a:t> </a:t>
            </a:r>
            <a:r>
              <a:rPr lang="en-US" sz="1700" dirty="0" err="1" smtClean="0"/>
              <a:t>nama</a:t>
            </a:r>
            <a:r>
              <a:rPr lang="en-US" sz="1700" dirty="0" smtClean="0"/>
              <a:t> </a:t>
            </a:r>
            <a:r>
              <a:rPr lang="en-US" sz="1700" dirty="0" err="1" smtClean="0"/>
              <a:t>tetapan</a:t>
            </a:r>
            <a:endParaRPr lang="en-US" sz="1700" dirty="0"/>
          </a:p>
          <a:p>
            <a:pPr marL="0" indent="0">
              <a:buNone/>
            </a:pPr>
            <a:r>
              <a:rPr lang="en-US" sz="1700" dirty="0" smtClean="0"/>
              <a:t>#define phi  3.14</a:t>
            </a:r>
          </a:p>
          <a:p>
            <a:pPr marL="0" indent="0">
              <a:buNone/>
            </a:pPr>
            <a:r>
              <a:rPr lang="en-US" sz="1700" dirty="0" smtClean="0"/>
              <a:t>// </a:t>
            </a:r>
            <a:r>
              <a:rPr lang="en-US" sz="1700" dirty="0" err="1" smtClean="0"/>
              <a:t>definisi</a:t>
            </a:r>
            <a:r>
              <a:rPr lang="en-US" sz="1700" dirty="0" smtClean="0"/>
              <a:t> </a:t>
            </a:r>
            <a:r>
              <a:rPr lang="en-US" sz="1700" dirty="0" err="1" smtClean="0"/>
              <a:t>nama</a:t>
            </a:r>
            <a:r>
              <a:rPr lang="en-US" sz="1700" dirty="0" smtClean="0"/>
              <a:t> </a:t>
            </a:r>
            <a:r>
              <a:rPr lang="en-US" sz="1700" dirty="0" err="1" smtClean="0"/>
              <a:t>peubah</a:t>
            </a:r>
            <a:r>
              <a:rPr lang="en-US" sz="1700" dirty="0" smtClean="0"/>
              <a:t> / </a:t>
            </a:r>
            <a:r>
              <a:rPr lang="en-US" sz="1700" dirty="0" err="1" smtClean="0"/>
              <a:t>variabel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/>
              <a:t>f</a:t>
            </a:r>
            <a:r>
              <a:rPr lang="en-US" sz="1700" dirty="0" smtClean="0"/>
              <a:t>loat  </a:t>
            </a:r>
            <a:r>
              <a:rPr lang="en-US" sz="1700" dirty="0" err="1" smtClean="0"/>
              <a:t>jari_jari</a:t>
            </a:r>
            <a:r>
              <a:rPr lang="en-US" sz="1700" dirty="0" smtClean="0"/>
              <a:t>, </a:t>
            </a:r>
            <a:r>
              <a:rPr lang="en-US" sz="1700" dirty="0" err="1" smtClean="0"/>
              <a:t>luas</a:t>
            </a:r>
            <a:r>
              <a:rPr lang="en-US" sz="1700" dirty="0" smtClean="0"/>
              <a:t>;</a:t>
            </a:r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void main() {</a:t>
            </a:r>
          </a:p>
          <a:p>
            <a:pPr marL="0" indent="0">
              <a:buNone/>
            </a:pPr>
            <a:r>
              <a:rPr lang="en-US" sz="1700" dirty="0"/>
              <a:t> </a:t>
            </a:r>
            <a:r>
              <a:rPr lang="en-US" sz="1700" dirty="0" smtClean="0"/>
              <a:t>   </a:t>
            </a:r>
            <a:r>
              <a:rPr lang="en-US" sz="1700" dirty="0" err="1" smtClean="0"/>
              <a:t>cin</a:t>
            </a:r>
            <a:r>
              <a:rPr lang="en-US" sz="1700" dirty="0" smtClean="0"/>
              <a:t> &gt;&gt; </a:t>
            </a:r>
            <a:r>
              <a:rPr lang="en-US" sz="1700" dirty="0" err="1" smtClean="0"/>
              <a:t>jari_jari</a:t>
            </a:r>
            <a:r>
              <a:rPr lang="en-US" sz="1700" dirty="0" smtClean="0"/>
              <a:t>;</a:t>
            </a:r>
          </a:p>
          <a:p>
            <a:pPr marL="0" indent="0">
              <a:buNone/>
            </a:pPr>
            <a:r>
              <a:rPr lang="en-US" sz="1700" dirty="0"/>
              <a:t> </a:t>
            </a:r>
            <a:r>
              <a:rPr lang="en-US" sz="1700" dirty="0" smtClean="0"/>
              <a:t>   </a:t>
            </a:r>
            <a:r>
              <a:rPr lang="en-US" sz="1700" dirty="0" err="1" smtClean="0"/>
              <a:t>luas</a:t>
            </a:r>
            <a:r>
              <a:rPr lang="en-US" sz="1700" dirty="0" smtClean="0"/>
              <a:t> = phi * </a:t>
            </a:r>
            <a:r>
              <a:rPr lang="en-US" sz="1700" dirty="0" err="1" smtClean="0"/>
              <a:t>jari_jari</a:t>
            </a:r>
            <a:r>
              <a:rPr lang="en-US" sz="1700" dirty="0" smtClean="0"/>
              <a:t> * </a:t>
            </a:r>
            <a:r>
              <a:rPr lang="en-US" sz="1700" dirty="0" err="1" smtClean="0"/>
              <a:t>jari_jari</a:t>
            </a:r>
            <a:r>
              <a:rPr lang="en-US" sz="1700" dirty="0" smtClean="0"/>
              <a:t>;</a:t>
            </a:r>
          </a:p>
          <a:p>
            <a:pPr marL="0" indent="0">
              <a:buNone/>
            </a:pPr>
            <a:r>
              <a:rPr lang="en-US" sz="1700" dirty="0" smtClean="0"/>
              <a:t>    </a:t>
            </a:r>
            <a:r>
              <a:rPr lang="en-US" sz="1700" dirty="0" err="1" smtClean="0"/>
              <a:t>cout</a:t>
            </a:r>
            <a:r>
              <a:rPr lang="en-US" sz="1700" dirty="0" smtClean="0"/>
              <a:t> </a:t>
            </a:r>
            <a:r>
              <a:rPr lang="id-ID" sz="1700" smtClean="0"/>
              <a:t>&lt;&lt;</a:t>
            </a:r>
            <a:r>
              <a:rPr lang="en-US" sz="1700" smtClean="0"/>
              <a:t> </a:t>
            </a:r>
            <a:r>
              <a:rPr lang="en-US" sz="1700" dirty="0" err="1"/>
              <a:t>l</a:t>
            </a:r>
            <a:r>
              <a:rPr lang="en-US" sz="1700" dirty="0" err="1" smtClean="0"/>
              <a:t>uas</a:t>
            </a:r>
            <a:r>
              <a:rPr lang="en-US" sz="1700" dirty="0" smtClean="0"/>
              <a:t>;</a:t>
            </a:r>
          </a:p>
          <a:p>
            <a:pPr marL="0" indent="0">
              <a:buNone/>
            </a:pPr>
            <a:r>
              <a:rPr lang="en-US" sz="1700" dirty="0" smtClean="0"/>
              <a:t>    return;</a:t>
            </a:r>
          </a:p>
          <a:p>
            <a:pPr marL="0" indent="0">
              <a:buNone/>
            </a:pPr>
            <a:r>
              <a:rPr lang="en-US" sz="1700" dirty="0"/>
              <a:t>}</a:t>
            </a:r>
            <a:endParaRPr lang="en-US" sz="1700" dirty="0" smtClean="0"/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EF2-372D-4364-BD26-36B27B2CCC8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5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210E-9EF9-4169-943A-1FB6CF2A1191}" type="slidenum">
              <a:rPr lang="en-US" smtClean="0"/>
              <a:pPr/>
              <a:t>140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4167188" cy="412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2971800"/>
            <a:ext cx="3967163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275414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Modul</a:t>
            </a:r>
            <a:r>
              <a:rPr lang="en-US" dirty="0" smtClean="0"/>
              <a:t> 6-2:</a:t>
            </a:r>
          </a:p>
          <a:p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Pengulangan</a:t>
            </a:r>
            <a:r>
              <a:rPr lang="en-US" dirty="0" smtClean="0"/>
              <a:t>: do-while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6542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do-while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do  {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…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 err="1" smtClean="0"/>
              <a:t>instruksi-instruksi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…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} while(</a:t>
            </a:r>
            <a:r>
              <a:rPr lang="en-US" b="1" dirty="0" err="1" smtClean="0"/>
              <a:t>kondisi</a:t>
            </a:r>
            <a:r>
              <a:rPr lang="en-US" b="1" dirty="0" smtClean="0"/>
              <a:t>);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err="1" smtClean="0"/>
              <a:t>Makna</a:t>
            </a:r>
            <a:r>
              <a:rPr lang="en-US" dirty="0" smtClean="0"/>
              <a:t>: </a:t>
            </a:r>
            <a:r>
              <a:rPr lang="en-US" dirty="0" err="1" smtClean="0"/>
              <a:t>mengulangi</a:t>
            </a:r>
            <a:r>
              <a:rPr lang="en-US" dirty="0" smtClean="0"/>
              <a:t> </a:t>
            </a:r>
            <a:r>
              <a:rPr lang="en-US" dirty="0" err="1" smtClean="0"/>
              <a:t>instruksi-instruksi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berlaku</a:t>
            </a:r>
            <a:r>
              <a:rPr lang="en-US" dirty="0" smtClean="0"/>
              <a:t> (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WHILE)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75AA-9557-4A4A-A452-C698D7B3C761}" type="slidenum">
              <a:rPr lang="en-US" smtClean="0"/>
              <a:pPr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4091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63827"/>
            <a:ext cx="2667000" cy="4203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371600"/>
            <a:ext cx="487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Perhatian</a:t>
            </a:r>
            <a:r>
              <a:rPr lang="en-US" sz="2400" b="1" dirty="0" smtClean="0"/>
              <a:t>: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pengulangan</a:t>
            </a:r>
            <a:r>
              <a:rPr lang="en-US" sz="2400" dirty="0" smtClean="0"/>
              <a:t> do-while, </a:t>
            </a:r>
            <a:r>
              <a:rPr lang="en-US" sz="2400" dirty="0" err="1" smtClean="0"/>
              <a:t>instruksi-instruksi</a:t>
            </a:r>
            <a:r>
              <a:rPr lang="en-US" sz="2400" dirty="0" smtClean="0"/>
              <a:t> </a:t>
            </a:r>
            <a:r>
              <a:rPr lang="en-US" sz="2400" dirty="0" err="1" smtClean="0"/>
              <a:t>dikerjakan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dahulu</a:t>
            </a:r>
            <a:r>
              <a:rPr lang="en-US" sz="2400" dirty="0" smtClean="0"/>
              <a:t> </a:t>
            </a:r>
            <a:r>
              <a:rPr lang="en-US" sz="2400" dirty="0" err="1" smtClean="0"/>
              <a:t>baru</a:t>
            </a:r>
            <a:r>
              <a:rPr lang="en-US" sz="2400" dirty="0" smtClean="0"/>
              <a:t> </a:t>
            </a:r>
            <a:r>
              <a:rPr lang="en-US" sz="2400" dirty="0" err="1" smtClean="0"/>
              <a:t>kemudian</a:t>
            </a:r>
            <a:r>
              <a:rPr lang="en-US" sz="2400" dirty="0" smtClean="0"/>
              <a:t> </a:t>
            </a:r>
            <a:r>
              <a:rPr lang="en-US" sz="2400" dirty="0" err="1" smtClean="0"/>
              <a:t>kondisi</a:t>
            </a:r>
            <a:r>
              <a:rPr lang="en-US" sz="2400" dirty="0" smtClean="0"/>
              <a:t> </a:t>
            </a:r>
            <a:r>
              <a:rPr lang="en-US" sz="2400" dirty="0" err="1" smtClean="0"/>
              <a:t>diperiksa</a:t>
            </a:r>
            <a:r>
              <a:rPr lang="en-US" sz="2400" dirty="0" smtClean="0"/>
              <a:t>, </a:t>
            </a:r>
            <a:r>
              <a:rPr lang="en-US" sz="2400" dirty="0" err="1" smtClean="0"/>
              <a:t>bila</a:t>
            </a:r>
            <a:r>
              <a:rPr lang="en-US" sz="2400" dirty="0" smtClean="0"/>
              <a:t> </a:t>
            </a:r>
            <a:r>
              <a:rPr lang="en-US" sz="2400" dirty="0" err="1" smtClean="0"/>
              <a:t>memenuhi</a:t>
            </a:r>
            <a:r>
              <a:rPr lang="en-US" sz="2400" dirty="0" smtClean="0"/>
              <a:t>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diadakan</a:t>
            </a:r>
            <a:r>
              <a:rPr lang="en-US" sz="2400" dirty="0" smtClean="0"/>
              <a:t> </a:t>
            </a:r>
            <a:r>
              <a:rPr lang="en-US" sz="2400" dirty="0" err="1" smtClean="0"/>
              <a:t>pengulangan</a:t>
            </a:r>
            <a:r>
              <a:rPr lang="en-US" sz="2400" dirty="0" smtClean="0"/>
              <a:t> </a:t>
            </a:r>
            <a:r>
              <a:rPr lang="en-US" sz="2400" dirty="0" err="1" smtClean="0"/>
              <a:t>instruksi-instruksi</a:t>
            </a:r>
            <a:r>
              <a:rPr lang="en-US" sz="2400" dirty="0" smtClean="0"/>
              <a:t>, </a:t>
            </a:r>
            <a:r>
              <a:rPr lang="en-US" sz="2400" dirty="0" err="1" smtClean="0"/>
              <a:t>bila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memenuhi</a:t>
            </a:r>
            <a:r>
              <a:rPr lang="en-US" sz="2400" dirty="0" smtClean="0"/>
              <a:t>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pengulangan</a:t>
            </a:r>
            <a:r>
              <a:rPr lang="en-US" sz="2400" dirty="0" smtClean="0"/>
              <a:t> </a:t>
            </a:r>
            <a:r>
              <a:rPr lang="en-US" sz="2400" dirty="0" err="1" smtClean="0"/>
              <a:t>berhenti</a:t>
            </a:r>
            <a:r>
              <a:rPr lang="en-US" sz="2400" dirty="0" smtClean="0"/>
              <a:t>.</a:t>
            </a:r>
          </a:p>
          <a:p>
            <a:r>
              <a:rPr lang="en-US" sz="2400" b="1" dirty="0" err="1" smtClean="0"/>
              <a:t>Jadi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walaupun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kondisi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tidak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pernah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dipenuhi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maka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instruksi-instruksi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dikerjakan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satu</a:t>
            </a:r>
            <a:r>
              <a:rPr lang="en-US" sz="2400" b="1" dirty="0" smtClean="0"/>
              <a:t> kali.</a:t>
            </a:r>
          </a:p>
          <a:p>
            <a:r>
              <a:rPr lang="en-US" sz="2400" dirty="0" err="1" smtClean="0"/>
              <a:t>Apabila</a:t>
            </a:r>
            <a:r>
              <a:rPr lang="en-US" sz="2400" dirty="0" smtClean="0"/>
              <a:t> </a:t>
            </a:r>
            <a:r>
              <a:rPr lang="en-US" sz="2400" dirty="0" err="1" smtClean="0"/>
              <a:t>pengulangan</a:t>
            </a:r>
            <a:r>
              <a:rPr lang="en-US" sz="2400" dirty="0" smtClean="0"/>
              <a:t> </a:t>
            </a:r>
            <a:r>
              <a:rPr lang="en-US" sz="2400" dirty="0" err="1" smtClean="0"/>
              <a:t>dikehendaki</a:t>
            </a:r>
            <a:r>
              <a:rPr lang="en-US" sz="2400" dirty="0" smtClean="0"/>
              <a:t>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perulangan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memenuhi</a:t>
            </a:r>
            <a:r>
              <a:rPr lang="en-US" sz="2400" dirty="0" smtClean="0"/>
              <a:t> </a:t>
            </a:r>
            <a:r>
              <a:rPr lang="en-US" sz="2400" dirty="0" err="1" smtClean="0"/>
              <a:t>kondisi</a:t>
            </a:r>
            <a:r>
              <a:rPr lang="en-US" sz="2400" dirty="0" smtClean="0"/>
              <a:t> </a:t>
            </a:r>
            <a:r>
              <a:rPr lang="en-US" sz="2400" dirty="0" err="1" smtClean="0"/>
              <a:t>ketika</a:t>
            </a:r>
            <a:r>
              <a:rPr lang="en-US" sz="2400" dirty="0" smtClean="0"/>
              <a:t> </a:t>
            </a:r>
            <a:r>
              <a:rPr lang="en-US" sz="2400" dirty="0" err="1" smtClean="0"/>
              <a:t>diperiksa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75AA-9557-4A4A-A452-C698D7B3C761}" type="slidenum">
              <a:rPr lang="en-US" smtClean="0"/>
              <a:pPr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6303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75AA-9557-4A4A-A452-C698D7B3C761}" type="slidenum">
              <a:rPr lang="en-US" smtClean="0"/>
              <a:pPr/>
              <a:t>144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4622799" cy="303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2667000"/>
            <a:ext cx="342900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57394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x=10;</a:t>
            </a:r>
          </a:p>
          <a:p>
            <a:pPr marL="0" indent="0">
              <a:buNone/>
            </a:pP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while (x &gt; 0) {</a:t>
            </a:r>
          </a:p>
          <a:p>
            <a:pPr marL="0" indent="0">
              <a:buNone/>
            </a:pP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cout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&lt;&lt; x ;</a:t>
            </a:r>
          </a:p>
          <a:p>
            <a:pPr marL="0" indent="0">
              <a:buNone/>
            </a:pP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x = x – 3;</a:t>
            </a:r>
          </a:p>
          <a:p>
            <a:pPr marL="0" indent="0">
              <a:buNone/>
            </a:pP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75AA-9557-4A4A-A452-C698D7B3C761}" type="slidenum">
              <a:rPr lang="en-US" smtClean="0"/>
              <a:pPr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3334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 = 10;</a:t>
            </a:r>
          </a:p>
          <a:p>
            <a:pPr marL="0" indent="0">
              <a:buNone/>
            </a:pP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do {</a:t>
            </a:r>
          </a:p>
          <a:p>
            <a:pPr marL="0" indent="0">
              <a:buNone/>
            </a:pP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cout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&lt;&lt; x ;</a:t>
            </a:r>
          </a:p>
          <a:p>
            <a:pPr marL="0" indent="0">
              <a:buNone/>
            </a:pP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x = x – 3;</a:t>
            </a:r>
          </a:p>
          <a:p>
            <a:pPr marL="0" indent="0">
              <a:buNone/>
            </a:pP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 while ( x &gt; 0);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75AA-9557-4A4A-A452-C698D7B3C761}" type="slidenum">
              <a:rPr lang="en-US" smtClean="0"/>
              <a:pPr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5523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x=10;</a:t>
            </a:r>
          </a:p>
          <a:p>
            <a:pPr marL="0" indent="0">
              <a:buNone/>
            </a:pP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while (x &gt; 0) {</a:t>
            </a:r>
          </a:p>
          <a:p>
            <a:pPr marL="0" indent="0">
              <a:buNone/>
            </a:pP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</a:t>
            </a:r>
            <a:r>
              <a:rPr lang="en-US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cout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&lt;&lt; x ;</a:t>
            </a:r>
          </a:p>
          <a:p>
            <a:pPr marL="0" indent="0">
              <a:buNone/>
            </a:pP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x = x + 3;</a:t>
            </a:r>
          </a:p>
          <a:p>
            <a:pPr marL="0" indent="0">
              <a:buNone/>
            </a:pP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75AA-9557-4A4A-A452-C698D7B3C761}" type="slidenum">
              <a:rPr lang="en-US" smtClean="0"/>
              <a:pPr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1135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 = -42;</a:t>
            </a:r>
          </a:p>
          <a:p>
            <a:pPr marL="0" indent="0">
              <a:buNone/>
            </a:pP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do {</a:t>
            </a:r>
          </a:p>
          <a:p>
            <a:pPr marL="0" indent="0">
              <a:buNone/>
            </a:pP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</a:t>
            </a:r>
            <a:r>
              <a:rPr lang="en-US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cout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&lt;&lt; x ;</a:t>
            </a:r>
          </a:p>
          <a:p>
            <a:pPr marL="0" indent="0">
              <a:buNone/>
            </a:pP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x = x – 3;</a:t>
            </a:r>
          </a:p>
          <a:p>
            <a:pPr marL="0" indent="0">
              <a:buNone/>
            </a:pP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} while ( x &gt; 0);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75AA-9557-4A4A-A452-C698D7B3C761}" type="slidenum">
              <a:rPr lang="en-US" smtClean="0"/>
              <a:pPr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3591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 = -42;</a:t>
            </a:r>
          </a:p>
          <a:p>
            <a:pPr marL="0" indent="0">
              <a:buNone/>
            </a:pP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do {</a:t>
            </a:r>
          </a:p>
          <a:p>
            <a:pPr marL="0" indent="0">
              <a:buNone/>
            </a:pP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</a:t>
            </a:r>
            <a:r>
              <a:rPr lang="en-US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cout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&lt;&lt; x ;</a:t>
            </a:r>
          </a:p>
          <a:p>
            <a:pPr marL="0" indent="0">
              <a:buNone/>
            </a:pP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x = x + 3;</a:t>
            </a:r>
          </a:p>
          <a:p>
            <a:pPr marL="0" indent="0">
              <a:buNone/>
            </a:pP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} while ( x &lt; 0);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75AA-9557-4A4A-A452-C698D7B3C761}" type="slidenum">
              <a:rPr lang="en-US" smtClean="0"/>
              <a:pPr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09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TERIMA 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782672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 smtClean="0"/>
              <a:t>Kegunaan dari </a:t>
            </a:r>
            <a:r>
              <a:rPr lang="id-ID" b="1" dirty="0" smtClean="0"/>
              <a:t>continue </a:t>
            </a:r>
            <a:r>
              <a:rPr lang="id-ID" dirty="0" smtClean="0"/>
              <a:t>dipakai untuk mengarahkan eksekusi ke putaran atau iterasi berikutnya pada pernyataan pengulangan. Efek dari dari perintah ini pada </a:t>
            </a:r>
            <a:r>
              <a:rPr lang="id-ID" b="1" dirty="0" smtClean="0"/>
              <a:t>for</a:t>
            </a:r>
            <a:r>
              <a:rPr lang="id-ID" dirty="0" smtClean="0"/>
              <a:t>, </a:t>
            </a:r>
            <a:r>
              <a:rPr lang="id-ID" b="1" dirty="0" smtClean="0"/>
              <a:t>while </a:t>
            </a:r>
            <a:r>
              <a:rPr lang="id-ID" dirty="0" smtClean="0"/>
              <a:t>dan </a:t>
            </a:r>
            <a:r>
              <a:rPr lang="id-ID" b="1" dirty="0" smtClean="0"/>
              <a:t>do-while </a:t>
            </a:r>
            <a:r>
              <a:rPr lang="id-ID" dirty="0" smtClean="0"/>
              <a:t>: </a:t>
            </a:r>
            <a:endParaRPr lang="en-US" dirty="0" smtClean="0"/>
          </a:p>
          <a:p>
            <a:pPr>
              <a:buNone/>
            </a:pPr>
            <a:r>
              <a:rPr lang="id-ID" dirty="0" smtClean="0"/>
              <a:t>- Pada </a:t>
            </a:r>
            <a:r>
              <a:rPr lang="id-ID" b="1" dirty="0" smtClean="0"/>
              <a:t>for </a:t>
            </a:r>
            <a:r>
              <a:rPr lang="id-ID" dirty="0" smtClean="0"/>
              <a:t>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id-ID" dirty="0" smtClean="0"/>
              <a:t>Ungkapan ke tiga pada </a:t>
            </a:r>
            <a:r>
              <a:rPr lang="id-ID" b="1" dirty="0" smtClean="0"/>
              <a:t>for </a:t>
            </a:r>
            <a:r>
              <a:rPr lang="id-ID" dirty="0" smtClean="0"/>
              <a:t>(ungkapan terkanan yang terletak didalam ( ) pada </a:t>
            </a:r>
            <a:r>
              <a:rPr lang="id-ID" b="1" dirty="0" smtClean="0"/>
              <a:t>for </a:t>
            </a:r>
            <a:r>
              <a:rPr lang="id-ID" dirty="0" smtClean="0"/>
              <a:t>) akan dijalankan dan kemudian ungkapan ke dua diuji lagi. </a:t>
            </a:r>
            <a:endParaRPr lang="en-US" dirty="0" smtClean="0"/>
          </a:p>
          <a:p>
            <a:pPr>
              <a:buNone/>
            </a:pPr>
            <a:r>
              <a:rPr lang="id-ID" dirty="0" smtClean="0"/>
              <a:t>- Pada </a:t>
            </a:r>
            <a:r>
              <a:rPr lang="id-ID" b="1" dirty="0" smtClean="0"/>
              <a:t>while </a:t>
            </a:r>
            <a:r>
              <a:rPr lang="id-ID" dirty="0" smtClean="0"/>
              <a:t>dan </a:t>
            </a:r>
            <a:r>
              <a:rPr lang="id-ID" b="1" dirty="0" smtClean="0"/>
              <a:t>do-while </a:t>
            </a:r>
            <a:r>
              <a:rPr lang="id-ID" dirty="0" smtClean="0"/>
              <a:t>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id-ID" dirty="0" smtClean="0"/>
              <a:t>Pengujian terhadap ungkapan pada </a:t>
            </a:r>
            <a:r>
              <a:rPr lang="id-ID" b="1" dirty="0" smtClean="0"/>
              <a:t>while </a:t>
            </a:r>
            <a:r>
              <a:rPr lang="id-ID" dirty="0" smtClean="0"/>
              <a:t>dilakkan kembali. </a:t>
            </a:r>
            <a:endParaRPr lang="en-US" dirty="0" smtClean="0"/>
          </a:p>
          <a:p>
            <a:pPr>
              <a:buNone/>
            </a:pPr>
            <a:r>
              <a:rPr lang="id-ID" dirty="0" smtClean="0"/>
              <a:t>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75AA-9557-4A4A-A452-C698D7B3C761}" type="slidenum">
              <a:rPr lang="en-US" smtClean="0"/>
              <a:pPr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0772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75AA-9557-4A4A-A452-C698D7B3C761}" type="slidenum">
              <a:rPr lang="en-US" smtClean="0"/>
              <a:pPr/>
              <a:t>151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09600"/>
            <a:ext cx="5002742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3429000"/>
            <a:ext cx="2981325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466335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75AA-9557-4A4A-A452-C698D7B3C761}" type="slidenum">
              <a:rPr lang="en-US" smtClean="0"/>
              <a:pPr/>
              <a:t>152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4492069" cy="302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38524" y="2890837"/>
            <a:ext cx="4333875" cy="244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688445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Keyword ini berfungsi untuk menghentikan proses pengulangan dan program akan langsung meloncat ke statement yang berada di bawah blok pengulangan yang bersangkutan. Dengan menggunakan </a:t>
            </a:r>
            <a:r>
              <a:rPr lang="id-ID" i="1" dirty="0" smtClean="0"/>
              <a:t>break </a:t>
            </a:r>
            <a:r>
              <a:rPr lang="id-ID" dirty="0" smtClean="0"/>
              <a:t>kita dapat meninggalkan suatu loop walaupun condition masih terpenuhi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75AA-9557-4A4A-A452-C698D7B3C761}" type="slidenum">
              <a:rPr lang="en-US" smtClean="0"/>
              <a:pPr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0218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75AA-9557-4A4A-A452-C698D7B3C761}" type="slidenum">
              <a:rPr lang="en-US" smtClean="0"/>
              <a:pPr/>
              <a:t>154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3262312" cy="3987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2787" y="2890837"/>
            <a:ext cx="3833813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512425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Perintah ini memungkinkan anda untuk melakukan loncatan absolut ke suatu bagian program tertentu. Anda harus menggunakan fasilitas ini secara hati-hati dalam kaitannya dengan struktur program anda.</a:t>
            </a:r>
            <a:endParaRPr lang="en-US" dirty="0" smtClean="0"/>
          </a:p>
          <a:p>
            <a:r>
              <a:rPr lang="id-ID" dirty="0" smtClean="0"/>
              <a:t>Titik tujuan diidentifikasi oleh suatu label, dimana digunakan sebagai argumen untuk instruksi goto. Penulisan label yang benar diikuti dengan sebuah colon (</a:t>
            </a:r>
            <a:r>
              <a:rPr lang="id-ID" b="1" dirty="0" smtClean="0"/>
              <a:t>:</a:t>
            </a:r>
            <a:r>
              <a:rPr lang="id-ID" dirty="0" smtClean="0"/>
              <a:t>).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75AA-9557-4A4A-A452-C698D7B3C761}" type="slidenum">
              <a:rPr lang="en-US" smtClean="0"/>
              <a:pPr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2729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C75AA-9557-4A4A-A452-C698D7B3C761}" type="slidenum">
              <a:rPr lang="en-US" smtClean="0"/>
              <a:pPr/>
              <a:t>156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533400"/>
            <a:ext cx="2951938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971800"/>
            <a:ext cx="47729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2133600"/>
            <a:ext cx="2790825" cy="198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3859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928670"/>
            <a:ext cx="8229600" cy="1143000"/>
          </a:xfrm>
        </p:spPr>
        <p:txBody>
          <a:bodyPr/>
          <a:lstStyle/>
          <a:p>
            <a:r>
              <a:rPr lang="en-US" b="1" dirty="0" smtClean="0"/>
              <a:t>MATERI-2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2571744"/>
            <a:ext cx="8229600" cy="23622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PSEUDO-CODE</a:t>
            </a:r>
          </a:p>
          <a:p>
            <a:pPr algn="just"/>
            <a:r>
              <a:rPr lang="en-US" b="1" dirty="0" smtClean="0"/>
              <a:t>TIPE DATA</a:t>
            </a:r>
          </a:p>
          <a:p>
            <a:pPr algn="just"/>
            <a:r>
              <a:rPr lang="en-US" b="1" dirty="0" smtClean="0"/>
              <a:t>VARIABEL</a:t>
            </a:r>
          </a:p>
          <a:p>
            <a:pPr algn="just"/>
            <a:r>
              <a:rPr lang="en-US" b="1" dirty="0" smtClean="0"/>
              <a:t>OPERATOR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4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"/>
            <a:ext cx="7696200" cy="533400"/>
          </a:xfrm>
        </p:spPr>
        <p:txBody>
          <a:bodyPr>
            <a:noAutofit/>
          </a:bodyPr>
          <a:lstStyle/>
          <a:p>
            <a:pPr marL="465138" indent="-465138" algn="just"/>
            <a:r>
              <a:rPr lang="en-US" sz="2800" b="1" dirty="0" smtClean="0">
                <a:solidFill>
                  <a:schemeClr val="tx1"/>
                </a:solidFill>
              </a:rPr>
              <a:t>PSEUDO-CODE: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3400" y="3352800"/>
            <a:ext cx="7848600" cy="3124201"/>
            <a:chOff x="533400" y="1066800"/>
            <a:chExt cx="7848600" cy="3124201"/>
          </a:xfrm>
        </p:grpSpPr>
        <p:sp>
          <p:nvSpPr>
            <p:cNvPr id="1027" name="Text Box 3"/>
            <p:cNvSpPr txBox="1">
              <a:spLocks noChangeArrowheads="1"/>
            </p:cNvSpPr>
            <p:nvPr/>
          </p:nvSpPr>
          <p:spPr bwMode="auto">
            <a:xfrm>
              <a:off x="533400" y="1066800"/>
              <a:ext cx="7848600" cy="9144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457200" marR="0" lvl="1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Judul</a:t>
              </a: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(header)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: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memuat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nama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algoritma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serta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informasi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tentang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algoritma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yang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ditulis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Text Box 4"/>
            <p:cNvSpPr txBox="1">
              <a:spLocks noChangeArrowheads="1"/>
            </p:cNvSpPr>
            <p:nvPr/>
          </p:nvSpPr>
          <p:spPr bwMode="auto">
            <a:xfrm>
              <a:off x="533400" y="1984003"/>
              <a:ext cx="7848600" cy="129259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457200" marR="0" lvl="1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Deklarasi</a:t>
              </a: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/</a:t>
              </a:r>
              <a:r>
                <a:rPr kumimoji="0" lang="en-US" sz="24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Defenisi</a:t>
              </a: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variabel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: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memuat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defenisi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tentang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nama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variabel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,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nama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tetapan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,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tipe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data yang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akan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digunakan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dalam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algoritma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Text Box 5"/>
            <p:cNvSpPr txBox="1">
              <a:spLocks noChangeArrowheads="1"/>
            </p:cNvSpPr>
            <p:nvPr/>
          </p:nvSpPr>
          <p:spPr bwMode="auto">
            <a:xfrm>
              <a:off x="533400" y="3276601"/>
              <a:ext cx="7848600" cy="9144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457200" marR="0" lvl="1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Deskripsi</a:t>
              </a: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/</a:t>
              </a:r>
              <a:r>
                <a:rPr kumimoji="0" lang="en-US" sz="24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rincian</a:t>
              </a: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langkah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: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memuat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langkah-langkah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penyelesaian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masalah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" name="Subtitle 2"/>
          <p:cNvSpPr txBox="1">
            <a:spLocks/>
          </p:cNvSpPr>
          <p:nvPr/>
        </p:nvSpPr>
        <p:spPr>
          <a:xfrm>
            <a:off x="533400" y="2551299"/>
            <a:ext cx="76962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just"/>
            <a:r>
              <a:rPr lang="en-US" sz="2800" b="1" dirty="0" err="1" smtClean="0">
                <a:solidFill>
                  <a:schemeClr val="tx1"/>
                </a:solidFill>
              </a:rPr>
              <a:t>Struktur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Algoritma</a:t>
            </a:r>
            <a:r>
              <a:rPr lang="en-US" sz="2800" b="1" dirty="0" smtClean="0">
                <a:solidFill>
                  <a:schemeClr val="tx1"/>
                </a:solidFill>
              </a:rPr>
              <a:t> (Pseudo-Code):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33400" y="952500"/>
            <a:ext cx="7696200" cy="1595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138" indent="-465138" algn="just">
              <a:buFont typeface="Calibri" pitchFamily="34" charset="0"/>
              <a:buChar char="→"/>
            </a:pPr>
            <a:r>
              <a:rPr lang="en-US" sz="2200" b="1" dirty="0" smtClean="0">
                <a:solidFill>
                  <a:schemeClr val="tx1"/>
                </a:solidFill>
              </a:rPr>
              <a:t>Pseudo-code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adalah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salah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satu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alat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untuk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menuliskan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langkah-langkah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penyelesaian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masalah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dalam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pemrograman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  <a:endParaRPr lang="en-US" sz="2200" b="1" i="1" u="sng" dirty="0" smtClean="0">
              <a:solidFill>
                <a:schemeClr val="tx1"/>
              </a:solidFill>
            </a:endParaRP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2200" b="1" dirty="0">
                <a:solidFill>
                  <a:schemeClr val="tx1"/>
                </a:solidFill>
              </a:rPr>
              <a:t>Pseudo-code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menggunakan</a:t>
            </a:r>
            <a:r>
              <a:rPr lang="en-US" sz="2200" dirty="0" smtClean="0">
                <a:solidFill>
                  <a:schemeClr val="tx1"/>
                </a:solidFill>
              </a:rPr>
              <a:t> Bahasa yang </a:t>
            </a:r>
            <a:r>
              <a:rPr lang="en-US" sz="2200" dirty="0" err="1" smtClean="0">
                <a:solidFill>
                  <a:schemeClr val="tx1"/>
                </a:solidFill>
              </a:rPr>
              <a:t>mirip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dengan</a:t>
            </a:r>
            <a:r>
              <a:rPr lang="en-US" sz="2200" dirty="0" smtClean="0">
                <a:solidFill>
                  <a:schemeClr val="tx1"/>
                </a:solidFill>
              </a:rPr>
              <a:t> Bahasa </a:t>
            </a:r>
            <a:r>
              <a:rPr lang="en-US" sz="2200" dirty="0" err="1" smtClean="0">
                <a:solidFill>
                  <a:schemeClr val="tx1"/>
                </a:solidFill>
              </a:rPr>
              <a:t>pemrograman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  <a:endParaRPr lang="en-US" sz="2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67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yang </a:t>
            </a:r>
            <a:r>
              <a:rPr lang="en-US" dirty="0" err="1" smtClean="0"/>
              <a:t>menyerupai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program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pseudo-code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EF2-372D-4364-BD26-36B27B2CCC8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00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N = input (‘</a:t>
            </a: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: ‘)</a:t>
            </a:r>
          </a:p>
          <a:p>
            <a:pPr marL="514350" indent="-514350">
              <a:buAutoNum type="arabicPeriod"/>
            </a:pPr>
            <a:r>
              <a:rPr lang="en-US" dirty="0" smtClean="0"/>
              <a:t>index=1</a:t>
            </a:r>
          </a:p>
          <a:p>
            <a:pPr marL="514350" indent="-514350">
              <a:buAutoNum type="arabicPeriod"/>
            </a:pPr>
            <a:r>
              <a:rPr lang="en-US" dirty="0" smtClean="0"/>
              <a:t>Max = </a:t>
            </a:r>
            <a:r>
              <a:rPr lang="en-US" dirty="0" err="1" smtClean="0"/>
              <a:t>angka</a:t>
            </a:r>
            <a:r>
              <a:rPr lang="en-US" dirty="0" smtClean="0"/>
              <a:t>(index)</a:t>
            </a:r>
          </a:p>
          <a:p>
            <a:pPr marL="514350" indent="-514350">
              <a:buAutoNum type="arabicPeriod"/>
            </a:pPr>
            <a:r>
              <a:rPr lang="en-US" dirty="0" smtClean="0"/>
              <a:t>While index &lt; N do:</a:t>
            </a:r>
          </a:p>
          <a:p>
            <a:pPr marL="914400" lvl="1" indent="-514350">
              <a:buAutoNum type="arabicPeriod"/>
            </a:pPr>
            <a:r>
              <a:rPr lang="en-US" dirty="0" smtClean="0"/>
              <a:t>If  </a:t>
            </a:r>
            <a:r>
              <a:rPr lang="en-US" dirty="0" err="1" smtClean="0"/>
              <a:t>angka</a:t>
            </a:r>
            <a:r>
              <a:rPr lang="en-US" dirty="0" smtClean="0"/>
              <a:t>(index) &gt; max then max = </a:t>
            </a:r>
            <a:r>
              <a:rPr lang="en-US" dirty="0" err="1" smtClean="0"/>
              <a:t>angka</a:t>
            </a:r>
            <a:r>
              <a:rPr lang="en-US" dirty="0" smtClean="0"/>
              <a:t>(index)</a:t>
            </a:r>
          </a:p>
          <a:p>
            <a:pPr marL="914400" lvl="1" indent="-514350">
              <a:buAutoNum type="arabicPeriod"/>
            </a:pPr>
            <a:r>
              <a:rPr lang="en-US" dirty="0"/>
              <a:t>i</a:t>
            </a:r>
            <a:r>
              <a:rPr lang="en-US" dirty="0" smtClean="0"/>
              <a:t>ndex = index + 1</a:t>
            </a:r>
          </a:p>
          <a:p>
            <a:pPr marL="514350" indent="-514350">
              <a:buAutoNum type="arabicPeriod"/>
            </a:pPr>
            <a:r>
              <a:rPr lang="en-US" dirty="0" smtClean="0"/>
              <a:t>Print (“</a:t>
            </a:r>
            <a:r>
              <a:rPr lang="en-US" dirty="0" err="1" smtClean="0"/>
              <a:t>terbesar</a:t>
            </a:r>
            <a:r>
              <a:rPr lang="en-US" dirty="0" smtClean="0"/>
              <a:t> = “, max)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0EF2-372D-4364-BD26-36B27B2CCC8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8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1"/>
            <a:ext cx="7772400" cy="609599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 smtClean="0"/>
              <a:t>Pengertian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algoritma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066800"/>
            <a:ext cx="7696200" cy="4953000"/>
          </a:xfrm>
        </p:spPr>
        <p:txBody>
          <a:bodyPr>
            <a:noAutofit/>
          </a:bodyPr>
          <a:lstStyle/>
          <a:p>
            <a:pPr marL="465138" indent="-465138" algn="just">
              <a:buFont typeface="Calibri" pitchFamily="34" charset="0"/>
              <a:buChar char="→"/>
            </a:pPr>
            <a:r>
              <a:rPr lang="en-US" sz="2200" b="1" dirty="0" err="1" smtClean="0">
                <a:solidFill>
                  <a:schemeClr val="tx1"/>
                </a:solidFill>
              </a:rPr>
              <a:t>Algoritma</a:t>
            </a:r>
            <a:r>
              <a:rPr lang="en-US" sz="2200" dirty="0" smtClean="0">
                <a:solidFill>
                  <a:schemeClr val="tx1"/>
                </a:solidFill>
              </a:rPr>
              <a:t>  </a:t>
            </a:r>
            <a:r>
              <a:rPr lang="en-US" sz="2200" dirty="0" err="1" smtClean="0">
                <a:solidFill>
                  <a:schemeClr val="tx1"/>
                </a:solidFill>
              </a:rPr>
              <a:t>adalah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langkah-langkah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penyelesaian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masalah</a:t>
            </a:r>
            <a:r>
              <a:rPr lang="en-US" sz="2200" dirty="0" smtClean="0">
                <a:solidFill>
                  <a:schemeClr val="tx1"/>
                </a:solidFill>
              </a:rPr>
              <a:t> yang  </a:t>
            </a:r>
            <a:r>
              <a:rPr lang="en-US" sz="2200" dirty="0" err="1" smtClean="0">
                <a:solidFill>
                  <a:schemeClr val="tx1"/>
                </a:solidFill>
              </a:rPr>
              <a:t>tersusun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secara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b="1" i="1" u="sng" dirty="0" err="1" smtClean="0">
                <a:solidFill>
                  <a:schemeClr val="tx1"/>
                </a:solidFill>
              </a:rPr>
              <a:t>sistematis</a:t>
            </a:r>
            <a:r>
              <a:rPr lang="en-US" sz="2200" b="1" i="1" u="sng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dan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b="1" i="1" u="sng" dirty="0" err="1" smtClean="0">
                <a:solidFill>
                  <a:schemeClr val="tx1"/>
                </a:solidFill>
              </a:rPr>
              <a:t>logis</a:t>
            </a:r>
            <a:r>
              <a:rPr lang="en-US" sz="2200" b="1" i="1" u="sng" dirty="0" smtClean="0">
                <a:solidFill>
                  <a:schemeClr val="tx1"/>
                </a:solidFill>
              </a:rPr>
              <a:t>.</a:t>
            </a: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2200" b="1" dirty="0" err="1" smtClean="0">
                <a:solidFill>
                  <a:schemeClr val="tx1"/>
                </a:solidFill>
              </a:rPr>
              <a:t>Sistematis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artinya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tersusun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sesuai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dengan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urutannya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2200" b="1" dirty="0" err="1" smtClean="0">
                <a:solidFill>
                  <a:schemeClr val="tx1"/>
                </a:solidFill>
              </a:rPr>
              <a:t>Logis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artinya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masuk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akal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atau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dapat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diketahui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nilai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kebenarannya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2200" b="1" dirty="0" err="1" smtClean="0">
                <a:solidFill>
                  <a:schemeClr val="tx1"/>
                </a:solidFill>
              </a:rPr>
              <a:t>Nilai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</a:rPr>
              <a:t>kebenaran</a:t>
            </a:r>
            <a:r>
              <a:rPr lang="en-US" sz="2200" b="1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logis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ada</a:t>
            </a:r>
            <a:r>
              <a:rPr lang="en-US" sz="2200" dirty="0" smtClean="0">
                <a:solidFill>
                  <a:schemeClr val="tx1"/>
                </a:solidFill>
              </a:rPr>
              <a:t> 2 </a:t>
            </a:r>
            <a:r>
              <a:rPr lang="en-US" sz="2200" dirty="0" err="1" smtClean="0">
                <a:solidFill>
                  <a:schemeClr val="tx1"/>
                </a:solidFill>
              </a:rPr>
              <a:t>kemungkinan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yaitu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</a:rPr>
              <a:t>True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atau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</a:rPr>
              <a:t>False</a:t>
            </a:r>
            <a:endParaRPr lang="en-US" sz="2200" b="1" dirty="0">
              <a:solidFill>
                <a:schemeClr val="tx1"/>
              </a:solidFill>
            </a:endParaRPr>
          </a:p>
          <a:p>
            <a:pPr marL="465138" indent="-465138" algn="just"/>
            <a:r>
              <a:rPr lang="en-US" sz="2800" b="1" dirty="0" err="1" smtClean="0">
                <a:solidFill>
                  <a:schemeClr val="tx1"/>
                </a:solidFill>
              </a:rPr>
              <a:t>Pengertian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Pemrograman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2200" dirty="0" err="1" smtClean="0">
                <a:solidFill>
                  <a:schemeClr val="tx1"/>
                </a:solidFill>
              </a:rPr>
              <a:t>Pemrograman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adalah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suatu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proses</a:t>
            </a:r>
            <a:r>
              <a:rPr lang="en-US" sz="2200" dirty="0" smtClean="0">
                <a:solidFill>
                  <a:schemeClr val="tx1"/>
                </a:solidFill>
              </a:rPr>
              <a:t>/</a:t>
            </a:r>
            <a:r>
              <a:rPr lang="en-US" sz="2200" dirty="0" err="1" smtClean="0">
                <a:solidFill>
                  <a:schemeClr val="tx1"/>
                </a:solidFill>
              </a:rPr>
              <a:t>kegiatan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menyusun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kode</a:t>
            </a:r>
            <a:r>
              <a:rPr lang="en-US" sz="2200" dirty="0" smtClean="0">
                <a:solidFill>
                  <a:schemeClr val="tx1"/>
                </a:solidFill>
              </a:rPr>
              <a:t> program </a:t>
            </a:r>
            <a:r>
              <a:rPr lang="en-US" sz="2200" dirty="0" err="1" smtClean="0">
                <a:solidFill>
                  <a:schemeClr val="tx1"/>
                </a:solidFill>
              </a:rPr>
              <a:t>komputer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oleh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</a:rPr>
              <a:t>programmer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2200" b="1" dirty="0" smtClean="0">
                <a:solidFill>
                  <a:schemeClr val="tx1"/>
                </a:solidFill>
              </a:rPr>
              <a:t>Programmer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adalah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seseorang</a:t>
            </a:r>
            <a:r>
              <a:rPr lang="en-US" sz="2200" dirty="0" smtClean="0">
                <a:solidFill>
                  <a:schemeClr val="tx1"/>
                </a:solidFill>
              </a:rPr>
              <a:t> yang </a:t>
            </a:r>
            <a:r>
              <a:rPr lang="en-US" sz="2200" dirty="0" err="1" smtClean="0">
                <a:solidFill>
                  <a:schemeClr val="tx1"/>
                </a:solidFill>
              </a:rPr>
              <a:t>bekerja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untuk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membuat</a:t>
            </a:r>
            <a:r>
              <a:rPr lang="en-US" sz="2200" dirty="0" smtClean="0">
                <a:solidFill>
                  <a:schemeClr val="tx1"/>
                </a:solidFill>
              </a:rPr>
              <a:t> program </a:t>
            </a:r>
            <a:r>
              <a:rPr lang="en-US" sz="2200" dirty="0" err="1" smtClean="0">
                <a:solidFill>
                  <a:schemeClr val="tx1"/>
                </a:solidFill>
              </a:rPr>
              <a:t>komputer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i="1" dirty="0" smtClean="0">
                <a:solidFill>
                  <a:schemeClr val="tx1"/>
                </a:solidFill>
              </a:rPr>
              <a:t>(software)</a:t>
            </a:r>
            <a:endParaRPr lang="en-US" sz="2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52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"/>
            <a:ext cx="7772400" cy="685800"/>
          </a:xfrm>
        </p:spPr>
        <p:txBody>
          <a:bodyPr/>
          <a:lstStyle/>
          <a:p>
            <a:pPr algn="l" eaLnBrk="1" hangingPunct="1"/>
            <a:r>
              <a:rPr lang="en-US" sz="3200" b="1" dirty="0" smtClean="0"/>
              <a:t>TIPE DATA BAHASA PEMROGRAMAN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838200"/>
            <a:ext cx="8001000" cy="5181600"/>
          </a:xfrm>
        </p:spPr>
        <p:txBody>
          <a:bodyPr>
            <a:noAutofit/>
          </a:bodyPr>
          <a:lstStyle/>
          <a:p>
            <a:pPr marL="514350" indent="-514350" algn="just" eaLnBrk="1" hangingPunct="1">
              <a:buFont typeface="Times New Roman" pitchFamily="18" charset="0"/>
              <a:buAutoNum type="alphaUcPeriod"/>
            </a:pPr>
            <a:r>
              <a:rPr lang="en-US" sz="20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TIPE DATA DASAR</a:t>
            </a:r>
          </a:p>
          <a:p>
            <a:pPr marL="971550" lvl="1" indent="-514350" algn="just">
              <a:buFont typeface="Times New Roman" pitchFamily="18" charset="0"/>
              <a:buAutoNum type="arabicPeriod"/>
            </a:pP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Tipe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Data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Numerik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yaitu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data yang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berupa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angka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/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bilangan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:</a:t>
            </a:r>
          </a:p>
          <a:p>
            <a:pPr marL="1428750" lvl="2" indent="-514350" algn="just">
              <a:buFont typeface="+mj-lt"/>
              <a:buAutoNum type="alphaLcPeriod"/>
            </a:pP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Bilangan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bulat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(</a:t>
            </a:r>
            <a:r>
              <a:rPr lang="en-US" sz="2000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integer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)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yaitu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bilangan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yang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tidak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memiliki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titik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decimal/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pecahan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marL="1428750" lvl="2" indent="-514350" algn="just">
              <a:buFont typeface="+mj-lt"/>
              <a:buAutoNum type="alphaLcPeriod"/>
            </a:pP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Bilangan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real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bilangan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memiliki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titik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decimal/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pecahan</a:t>
            </a:r>
            <a:r>
              <a:rPr lang="en-US" sz="2000" kern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0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971550" lvl="1" indent="-514350" algn="just" eaLnBrk="0" hangingPunct="0">
              <a:buFont typeface="+mj-lt"/>
              <a:buAutoNum type="arabicPeriod" startAt="2"/>
              <a:defRPr/>
            </a:pP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Tipe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Data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karakter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data yang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nilainya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berupa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karakter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termasuk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angka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huruf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tanda-tanda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baca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dsb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971550" lvl="1" indent="-514350" algn="just">
              <a:buFont typeface="Wingdings" pitchFamily="2" charset="2"/>
              <a:buChar char="Ø"/>
              <a:defRPr/>
            </a:pPr>
            <a:r>
              <a:rPr lang="en-US" sz="1800" kern="0" dirty="0" err="1">
                <a:solidFill>
                  <a:schemeClr val="tx1"/>
                </a:solidFill>
                <a:latin typeface="Arial" charset="0"/>
              </a:rPr>
              <a:t>Ciri-ciri</a:t>
            </a:r>
            <a:r>
              <a:rPr lang="en-US" sz="1800" kern="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latin typeface="Arial" charset="0"/>
              </a:rPr>
              <a:t>karakter</a:t>
            </a:r>
            <a:r>
              <a:rPr lang="en-US" sz="1800" kern="0" dirty="0">
                <a:solidFill>
                  <a:schemeClr val="tx1"/>
                </a:solidFill>
                <a:latin typeface="Arial" charset="0"/>
              </a:rPr>
              <a:t>:</a:t>
            </a:r>
          </a:p>
          <a:p>
            <a:pPr marL="1428750" lvl="2" indent="-514350" algn="just">
              <a:buFont typeface="Wingdings" pitchFamily="2" charset="2"/>
              <a:buChar char="ü"/>
              <a:defRPr/>
            </a:pPr>
            <a:r>
              <a:rPr lang="en-US" sz="1800" kern="0" dirty="0" err="1">
                <a:solidFill>
                  <a:schemeClr val="tx1"/>
                </a:solidFill>
                <a:latin typeface="Arial" charset="0"/>
              </a:rPr>
              <a:t>Dinyatakan</a:t>
            </a:r>
            <a:r>
              <a:rPr lang="en-US" sz="1800" kern="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latin typeface="Arial" charset="0"/>
              </a:rPr>
              <a:t>dengan</a:t>
            </a:r>
            <a:r>
              <a:rPr lang="en-US" sz="1800" kern="0" dirty="0">
                <a:solidFill>
                  <a:schemeClr val="tx1"/>
                </a:solidFill>
                <a:latin typeface="Arial" charset="0"/>
              </a:rPr>
              <a:t> kata </a:t>
            </a:r>
            <a:r>
              <a:rPr lang="en-US" sz="1800" b="1" kern="0" dirty="0">
                <a:solidFill>
                  <a:schemeClr val="tx1"/>
                </a:solidFill>
                <a:latin typeface="Arial" charset="0"/>
              </a:rPr>
              <a:t>char</a:t>
            </a:r>
            <a:endParaRPr lang="en-US" sz="1800" kern="0" dirty="0">
              <a:solidFill>
                <a:schemeClr val="tx1"/>
              </a:solidFill>
              <a:latin typeface="Arial" charset="0"/>
            </a:endParaRPr>
          </a:p>
          <a:p>
            <a:pPr marL="1428750" lvl="2" indent="-514350" algn="just">
              <a:buFont typeface="Wingdings" pitchFamily="2" charset="2"/>
              <a:buChar char="ü"/>
              <a:defRPr/>
            </a:pPr>
            <a:r>
              <a:rPr lang="en-US" sz="1800" kern="0" dirty="0" err="1">
                <a:solidFill>
                  <a:schemeClr val="tx1"/>
                </a:solidFill>
                <a:latin typeface="Arial" charset="0"/>
              </a:rPr>
              <a:t>Hanya</a:t>
            </a:r>
            <a:r>
              <a:rPr lang="en-US" sz="1800" kern="0" dirty="0">
                <a:solidFill>
                  <a:schemeClr val="tx1"/>
                </a:solidFill>
                <a:latin typeface="Arial" charset="0"/>
              </a:rPr>
              <a:t> 1 </a:t>
            </a:r>
            <a:r>
              <a:rPr lang="en-US" sz="1800" kern="0" dirty="0" err="1">
                <a:solidFill>
                  <a:schemeClr val="tx1"/>
                </a:solidFill>
                <a:latin typeface="Arial" charset="0"/>
              </a:rPr>
              <a:t>huruf</a:t>
            </a:r>
            <a:r>
              <a:rPr lang="en-US" sz="1800" kern="0" dirty="0">
                <a:solidFill>
                  <a:schemeClr val="tx1"/>
                </a:solidFill>
                <a:latin typeface="Arial" charset="0"/>
              </a:rPr>
              <a:t>/digit</a:t>
            </a:r>
          </a:p>
          <a:p>
            <a:pPr marL="1428750" lvl="2" indent="-514350" algn="just">
              <a:buFont typeface="Wingdings" pitchFamily="2" charset="2"/>
              <a:buChar char="ü"/>
              <a:defRPr/>
            </a:pPr>
            <a:r>
              <a:rPr lang="en-US" sz="1800" kern="0" dirty="0" err="1">
                <a:solidFill>
                  <a:schemeClr val="tx1"/>
                </a:solidFill>
                <a:latin typeface="Arial" charset="0"/>
              </a:rPr>
              <a:t>Diapit</a:t>
            </a:r>
            <a:r>
              <a:rPr lang="en-US" sz="1800" kern="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latin typeface="Arial" charset="0"/>
              </a:rPr>
              <a:t>tanda</a:t>
            </a:r>
            <a:r>
              <a:rPr lang="en-US" sz="1800" kern="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latin typeface="Arial" charset="0"/>
              </a:rPr>
              <a:t>petik</a:t>
            </a:r>
            <a:r>
              <a:rPr lang="en-US" sz="1800" kern="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latin typeface="Arial" charset="0"/>
              </a:rPr>
              <a:t>tunggal</a:t>
            </a:r>
            <a:endParaRPr lang="en-US" sz="1800" kern="0" dirty="0">
              <a:solidFill>
                <a:schemeClr val="tx1"/>
              </a:solidFill>
              <a:latin typeface="Arial" charset="0"/>
            </a:endParaRPr>
          </a:p>
          <a:p>
            <a:pPr marL="1428750" lvl="2" indent="-514350" algn="just">
              <a:buFont typeface="Wingdings" pitchFamily="2" charset="2"/>
              <a:buChar char="ü"/>
              <a:defRPr/>
            </a:pPr>
            <a:r>
              <a:rPr lang="en-US" sz="1800" kern="0" dirty="0" err="1">
                <a:solidFill>
                  <a:schemeClr val="tx1"/>
                </a:solidFill>
                <a:latin typeface="Arial" charset="0"/>
              </a:rPr>
              <a:t>Misalnya</a:t>
            </a:r>
            <a:r>
              <a:rPr lang="en-US" sz="1800" kern="0" dirty="0">
                <a:solidFill>
                  <a:schemeClr val="tx1"/>
                </a:solidFill>
                <a:latin typeface="Arial" charset="0"/>
              </a:rPr>
              <a:t> ‘A’, ‘2’, ‘a’ 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800" b="1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971550" lvl="1" indent="-514350" algn="just" eaLnBrk="0" hangingPunct="0">
              <a:buFont typeface="+mj-lt"/>
              <a:buAutoNum type="arabicPeriod" startAt="3"/>
              <a:defRPr/>
            </a:pPr>
            <a:r>
              <a:rPr lang="en-US" sz="1800" kern="0" dirty="0">
                <a:solidFill>
                  <a:schemeClr val="tx1"/>
                </a:solidFill>
                <a:latin typeface="Arial" charset="0"/>
              </a:rPr>
              <a:t>Data </a:t>
            </a:r>
            <a:r>
              <a:rPr lang="en-US" sz="1800" kern="0" dirty="0" err="1">
                <a:solidFill>
                  <a:schemeClr val="tx1"/>
                </a:solidFill>
                <a:latin typeface="Arial" charset="0"/>
              </a:rPr>
              <a:t>logika</a:t>
            </a:r>
            <a:r>
              <a:rPr lang="en-US" sz="1800" kern="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latin typeface="Arial" charset="0"/>
              </a:rPr>
              <a:t>adalah</a:t>
            </a:r>
            <a:r>
              <a:rPr lang="en-US" sz="1800" kern="0" dirty="0">
                <a:solidFill>
                  <a:schemeClr val="tx1"/>
                </a:solidFill>
                <a:latin typeface="Arial" charset="0"/>
              </a:rPr>
              <a:t> data yang </a:t>
            </a:r>
            <a:r>
              <a:rPr lang="en-US" sz="1800" kern="0" dirty="0" err="1">
                <a:solidFill>
                  <a:schemeClr val="tx1"/>
                </a:solidFill>
                <a:latin typeface="Arial" charset="0"/>
              </a:rPr>
              <a:t>memiliki</a:t>
            </a:r>
            <a:r>
              <a:rPr lang="en-US" sz="1800" kern="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latin typeface="Arial" charset="0"/>
              </a:rPr>
              <a:t>nilai</a:t>
            </a:r>
            <a:r>
              <a:rPr lang="en-US" sz="1800" kern="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latin typeface="Arial" charset="0"/>
              </a:rPr>
              <a:t>benar</a:t>
            </a:r>
            <a:r>
              <a:rPr lang="en-US" sz="1800" kern="0" dirty="0">
                <a:solidFill>
                  <a:schemeClr val="tx1"/>
                </a:solidFill>
                <a:latin typeface="Arial" charset="0"/>
              </a:rPr>
              <a:t> (True) </a:t>
            </a:r>
            <a:r>
              <a:rPr lang="en-US" sz="1800" kern="0" dirty="0" err="1">
                <a:solidFill>
                  <a:schemeClr val="tx1"/>
                </a:solidFill>
                <a:latin typeface="Arial" charset="0"/>
              </a:rPr>
              <a:t>atau</a:t>
            </a:r>
            <a:r>
              <a:rPr lang="en-US" sz="1800" kern="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latin typeface="Arial" charset="0"/>
              </a:rPr>
              <a:t>salah</a:t>
            </a:r>
            <a:r>
              <a:rPr lang="en-US" sz="1800" kern="0" dirty="0">
                <a:solidFill>
                  <a:schemeClr val="tx1"/>
                </a:solidFill>
                <a:latin typeface="Arial" charset="0"/>
              </a:rPr>
              <a:t> (False). Data </a:t>
            </a:r>
            <a:r>
              <a:rPr lang="en-US" sz="1800" kern="0" dirty="0" err="1">
                <a:solidFill>
                  <a:schemeClr val="tx1"/>
                </a:solidFill>
                <a:latin typeface="Arial" charset="0"/>
              </a:rPr>
              <a:t>ini</a:t>
            </a:r>
            <a:r>
              <a:rPr lang="en-US" sz="1800" kern="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latin typeface="Arial" charset="0"/>
              </a:rPr>
              <a:t>dinyatakan</a:t>
            </a:r>
            <a:r>
              <a:rPr lang="en-US" sz="1800" kern="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800" kern="0" dirty="0" err="1">
                <a:solidFill>
                  <a:schemeClr val="tx1"/>
                </a:solidFill>
                <a:latin typeface="Arial" charset="0"/>
              </a:rPr>
              <a:t>dengan</a:t>
            </a:r>
            <a:r>
              <a:rPr lang="en-US" sz="1800" kern="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800" b="1" i="1" kern="0" dirty="0" err="1">
                <a:solidFill>
                  <a:schemeClr val="tx1"/>
                </a:solidFill>
                <a:latin typeface="Arial" charset="0"/>
              </a:rPr>
              <a:t>boolean</a:t>
            </a:r>
            <a:r>
              <a:rPr lang="en-US" sz="1800" kern="0" dirty="0">
                <a:solidFill>
                  <a:schemeClr val="tx1"/>
                </a:solidFill>
                <a:latin typeface="Arial" charset="0"/>
              </a:rPr>
              <a:t>.</a:t>
            </a:r>
            <a:endParaRPr lang="en-US" sz="2000" kern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79354"/>
      </p:ext>
    </p:extLst>
  </p:cSld>
  <p:clrMapOvr>
    <a:masterClrMapping/>
  </p:clrMapOvr>
  <p:transition advTm="60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0"/>
            <a:ext cx="7772400" cy="685800"/>
          </a:xfrm>
        </p:spPr>
        <p:txBody>
          <a:bodyPr/>
          <a:lstStyle/>
          <a:p>
            <a:pPr algn="l" eaLnBrk="1" hangingPunct="1"/>
            <a:r>
              <a:rPr lang="en-US" sz="3200" b="1" dirty="0" smtClean="0"/>
              <a:t>TIPE DATA BAHASA PEMROGRAMAN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762000"/>
            <a:ext cx="8001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1550" lvl="1" indent="-514350" algn="just" eaLnBrk="0" hangingPunct="0">
              <a:spcBef>
                <a:spcPct val="20000"/>
              </a:spcBef>
              <a:buFont typeface="+mj-lt"/>
              <a:buAutoNum type="arabicPeriod" startAt="2"/>
              <a:defRPr/>
            </a:pPr>
            <a:endParaRPr lang="en-US" sz="1800" kern="0" dirty="0">
              <a:latin typeface="Arial" charset="0"/>
            </a:endParaRPr>
          </a:p>
          <a:p>
            <a:pPr marL="514350" indent="-514350" algn="just" eaLnBrk="0" hangingPunct="0">
              <a:spcBef>
                <a:spcPct val="20000"/>
              </a:spcBef>
              <a:buFont typeface="+mj-lt"/>
              <a:buAutoNum type="alphaUcPeriod" startAt="2"/>
              <a:defRPr/>
            </a:pPr>
            <a:r>
              <a:rPr lang="en-US" b="1" kern="0" dirty="0">
                <a:latin typeface="Arial" charset="0"/>
              </a:rPr>
              <a:t>TIPE DATA BENTUKAN</a:t>
            </a:r>
            <a:endParaRPr lang="en-US" sz="1800" b="1" kern="0" dirty="0">
              <a:latin typeface="Arial" charset="0"/>
            </a:endParaRPr>
          </a:p>
          <a:p>
            <a:pPr marL="971550" lvl="1" indent="-51435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800" kern="0" dirty="0" err="1">
                <a:latin typeface="Arial" charset="0"/>
              </a:rPr>
              <a:t>Tipe</a:t>
            </a:r>
            <a:r>
              <a:rPr lang="en-US" sz="1800" kern="0" dirty="0">
                <a:latin typeface="Arial" charset="0"/>
              </a:rPr>
              <a:t> data yang </a:t>
            </a:r>
            <a:r>
              <a:rPr lang="en-US" sz="1800" kern="0" dirty="0" err="1">
                <a:latin typeface="Arial" charset="0"/>
              </a:rPr>
              <a:t>dibentuk</a:t>
            </a:r>
            <a:r>
              <a:rPr lang="en-US" sz="1800" kern="0" dirty="0">
                <a:latin typeface="Arial" charset="0"/>
              </a:rPr>
              <a:t> </a:t>
            </a:r>
            <a:r>
              <a:rPr lang="en-US" sz="1800" kern="0" dirty="0" err="1">
                <a:latin typeface="Arial" charset="0"/>
              </a:rPr>
              <a:t>dari</a:t>
            </a:r>
            <a:r>
              <a:rPr lang="en-US" sz="1800" kern="0" dirty="0">
                <a:latin typeface="Arial" charset="0"/>
              </a:rPr>
              <a:t> </a:t>
            </a:r>
            <a:r>
              <a:rPr lang="en-US" sz="1800" kern="0" dirty="0" err="1">
                <a:latin typeface="Arial" charset="0"/>
              </a:rPr>
              <a:t>kombinasi</a:t>
            </a:r>
            <a:r>
              <a:rPr lang="en-US" sz="1800" kern="0" dirty="0">
                <a:latin typeface="Arial" charset="0"/>
              </a:rPr>
              <a:t> </a:t>
            </a:r>
            <a:r>
              <a:rPr lang="en-US" sz="1800" kern="0" dirty="0" err="1">
                <a:latin typeface="Arial" charset="0"/>
              </a:rPr>
              <a:t>tipe</a:t>
            </a:r>
            <a:r>
              <a:rPr lang="en-US" sz="1800" kern="0" dirty="0">
                <a:latin typeface="Arial" charset="0"/>
              </a:rPr>
              <a:t> data </a:t>
            </a:r>
            <a:r>
              <a:rPr lang="en-US" sz="1800" kern="0" dirty="0" err="1">
                <a:latin typeface="Arial" charset="0"/>
              </a:rPr>
              <a:t>dasar</a:t>
            </a:r>
            <a:r>
              <a:rPr lang="en-US" sz="1800" kern="0" dirty="0">
                <a:latin typeface="Arial" charset="0"/>
              </a:rPr>
              <a:t>, </a:t>
            </a:r>
            <a:r>
              <a:rPr lang="en-US" sz="1800" kern="0" dirty="0" err="1">
                <a:latin typeface="Arial" charset="0"/>
              </a:rPr>
              <a:t>antara</a:t>
            </a:r>
            <a:r>
              <a:rPr lang="en-US" sz="1800" kern="0" dirty="0">
                <a:latin typeface="Arial" charset="0"/>
              </a:rPr>
              <a:t> lain array, record, string</a:t>
            </a:r>
            <a:r>
              <a:rPr lang="en-US" sz="1800" b="1" kern="0" dirty="0" smtClean="0">
                <a:latin typeface="Arial" charset="0"/>
              </a:rPr>
              <a:t>.</a:t>
            </a:r>
          </a:p>
          <a:p>
            <a:pPr marL="971550" lvl="1" indent="-51435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800" b="1" kern="0" dirty="0" smtClean="0">
                <a:latin typeface="Arial" charset="0"/>
              </a:rPr>
              <a:t>String </a:t>
            </a:r>
            <a:r>
              <a:rPr lang="en-US" sz="1800" kern="0" dirty="0" err="1" smtClean="0">
                <a:latin typeface="Arial" charset="0"/>
              </a:rPr>
              <a:t>adalah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kumpulan</a:t>
            </a:r>
            <a:r>
              <a:rPr lang="en-US" sz="1800" kern="0" dirty="0" smtClean="0">
                <a:latin typeface="Arial" charset="0"/>
              </a:rPr>
              <a:t>/</a:t>
            </a:r>
            <a:r>
              <a:rPr lang="en-US" sz="1800" kern="0" dirty="0" err="1" smtClean="0">
                <a:latin typeface="Arial" charset="0"/>
              </a:rPr>
              <a:t>deretan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beberapa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karakter</a:t>
            </a:r>
            <a:endParaRPr lang="en-US" sz="1800" kern="0" dirty="0" smtClean="0">
              <a:latin typeface="Arial" charset="0"/>
            </a:endParaRPr>
          </a:p>
          <a:p>
            <a:pPr marL="971550" lvl="1" indent="-51435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800" kern="0" dirty="0" err="1" smtClean="0">
                <a:latin typeface="Arial" charset="0"/>
              </a:rPr>
              <a:t>Ciri-ciri</a:t>
            </a:r>
            <a:r>
              <a:rPr lang="en-US" sz="1800" kern="0" dirty="0" smtClean="0">
                <a:latin typeface="Arial" charset="0"/>
              </a:rPr>
              <a:t> String:</a:t>
            </a:r>
          </a:p>
          <a:p>
            <a:pPr marL="1428750" lvl="2" indent="-51435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800" kern="0" dirty="0" err="1" smtClean="0">
                <a:latin typeface="Arial" charset="0"/>
              </a:rPr>
              <a:t>Dinyatakan</a:t>
            </a:r>
            <a:r>
              <a:rPr lang="en-US" sz="1800" kern="0" dirty="0" smtClean="0">
                <a:latin typeface="Arial" charset="0"/>
              </a:rPr>
              <a:t>/</a:t>
            </a:r>
            <a:r>
              <a:rPr lang="en-US" sz="1800" kern="0" dirty="0" err="1" smtClean="0">
                <a:latin typeface="Arial" charset="0"/>
              </a:rPr>
              <a:t>dideklarasikan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dengan</a:t>
            </a:r>
            <a:r>
              <a:rPr lang="en-US" sz="1800" kern="0" dirty="0" smtClean="0">
                <a:latin typeface="Arial" charset="0"/>
              </a:rPr>
              <a:t> kata </a:t>
            </a:r>
            <a:r>
              <a:rPr lang="en-US" sz="1800" b="1" kern="0" dirty="0" smtClean="0">
                <a:latin typeface="Arial" charset="0"/>
              </a:rPr>
              <a:t>String</a:t>
            </a:r>
            <a:endParaRPr lang="en-US" sz="1800" kern="0" dirty="0" smtClean="0">
              <a:latin typeface="Arial" charset="0"/>
            </a:endParaRPr>
          </a:p>
          <a:p>
            <a:pPr marL="1428750" lvl="2" indent="-51435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800" kern="0" dirty="0" err="1" smtClean="0">
                <a:latin typeface="Arial" charset="0"/>
              </a:rPr>
              <a:t>Lebih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dari</a:t>
            </a:r>
            <a:r>
              <a:rPr lang="en-US" sz="1800" kern="0" dirty="0" smtClean="0">
                <a:latin typeface="Arial" charset="0"/>
              </a:rPr>
              <a:t> 1 </a:t>
            </a:r>
            <a:r>
              <a:rPr lang="en-US" sz="1800" kern="0" dirty="0" err="1" smtClean="0">
                <a:latin typeface="Arial" charset="0"/>
              </a:rPr>
              <a:t>huruf</a:t>
            </a:r>
            <a:r>
              <a:rPr lang="en-US" sz="1800" kern="0" dirty="0" smtClean="0">
                <a:latin typeface="Arial" charset="0"/>
              </a:rPr>
              <a:t>/digit</a:t>
            </a:r>
          </a:p>
          <a:p>
            <a:pPr marL="1428750" lvl="2" indent="-51435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800" kern="0" dirty="0" err="1" smtClean="0">
                <a:latin typeface="Arial" charset="0"/>
              </a:rPr>
              <a:t>Diapit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tanda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petik</a:t>
            </a:r>
            <a:r>
              <a:rPr lang="en-US" sz="1800" kern="0" dirty="0" smtClean="0">
                <a:latin typeface="Arial" charset="0"/>
              </a:rPr>
              <a:t> </a:t>
            </a:r>
            <a:r>
              <a:rPr lang="en-US" sz="1800" kern="0" dirty="0" err="1" smtClean="0">
                <a:latin typeface="Arial" charset="0"/>
              </a:rPr>
              <a:t>dua</a:t>
            </a:r>
            <a:r>
              <a:rPr lang="en-US" sz="1800" kern="0" dirty="0" smtClean="0">
                <a:latin typeface="Arial" charset="0"/>
              </a:rPr>
              <a:t> </a:t>
            </a:r>
          </a:p>
          <a:p>
            <a:pPr marL="1428750" lvl="2" indent="-514350" algn="just">
              <a:spcBef>
                <a:spcPct val="20000"/>
              </a:spcBef>
              <a:buFont typeface="Wingdings" pitchFamily="2" charset="2"/>
              <a:buChar char="ü"/>
              <a:defRPr/>
            </a:pPr>
            <a:r>
              <a:rPr lang="en-US" sz="1800" kern="0" dirty="0" err="1" smtClean="0">
                <a:latin typeface="Arial" charset="0"/>
              </a:rPr>
              <a:t>Misalnya</a:t>
            </a:r>
            <a:r>
              <a:rPr lang="en-US" sz="1800" kern="0" dirty="0" smtClean="0">
                <a:latin typeface="Arial" charset="0"/>
              </a:rPr>
              <a:t> “STMIK DIPANEGARA”, “55”, “</a:t>
            </a:r>
            <a:r>
              <a:rPr lang="en-US" sz="1800" kern="0" dirty="0" err="1" smtClean="0">
                <a:latin typeface="Arial" charset="0"/>
              </a:rPr>
              <a:t>abc”,”Abc”,”ABCD</a:t>
            </a:r>
            <a:r>
              <a:rPr lang="en-US" sz="1800" kern="0" dirty="0" smtClean="0">
                <a:latin typeface="Arial" charset="0"/>
              </a:rPr>
              <a:t>”</a:t>
            </a:r>
            <a:endParaRPr lang="en-US" sz="1800" kern="0" dirty="0">
              <a:latin typeface="Arial" charset="0"/>
            </a:endParaRPr>
          </a:p>
          <a:p>
            <a:pPr marL="514350" indent="-514350" algn="just">
              <a:spcBef>
                <a:spcPct val="20000"/>
              </a:spcBef>
              <a:buFont typeface="Times New Roman" pitchFamily="18" charset="0"/>
              <a:buAutoNum type="arabicPeriod" startAt="6"/>
              <a:defRPr/>
            </a:pPr>
            <a:endParaRPr lang="en-US" sz="1800" kern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61558"/>
      </p:ext>
    </p:extLst>
  </p:cSld>
  <p:clrMapOvr>
    <a:masterClrMapping/>
  </p:clrMapOvr>
  <p:transition advTm="600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"/>
            <a:ext cx="7772400" cy="6858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4000" b="1" smtClean="0"/>
              <a:t>VARIABEL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914400"/>
            <a:ext cx="8001000" cy="5638800"/>
          </a:xfrm>
        </p:spPr>
        <p:txBody>
          <a:bodyPr>
            <a:noAutofit/>
          </a:bodyPr>
          <a:lstStyle/>
          <a:p>
            <a:pPr marL="338138" indent="-338138" algn="just" eaLnBrk="1" hangingPunct="1">
              <a:buFont typeface="Wingdings" pitchFamily="2" charset="2"/>
              <a:buChar char="Ø"/>
              <a:defRPr/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Variable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suatu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nama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menampung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nilai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38138" indent="-338138" algn="just" eaLnBrk="1" hangingPunct="1">
              <a:buFont typeface="Wingdings" pitchFamily="2" charset="2"/>
              <a:buChar char="Ø"/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Aturan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Penulisan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Nama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Variabel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800100" lvl="1" indent="-342900" algn="just" eaLnBrk="1" hangingPunct="1">
              <a:buFont typeface="+mj-lt"/>
              <a:buAutoNum type="arabicPeriod"/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Dimulai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huruf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/alphabet,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kemudian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diikuti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oleh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huruf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lain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atau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angka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800100" lvl="1" indent="-342900" algn="just" eaLnBrk="1" hangingPunct="1">
              <a:buFont typeface="+mj-lt"/>
              <a:buAutoNum type="arabicPeriod"/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Tidak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boleh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spasi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800100" lvl="1" indent="-342900" algn="just" eaLnBrk="1" hangingPunct="1">
              <a:buFont typeface="+mj-lt"/>
              <a:buAutoNum type="arabicPeriod"/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Tidak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boleh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operator (+, -, /,*,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dsb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</a:t>
            </a:r>
          </a:p>
          <a:p>
            <a:pPr marL="800100" lvl="1" indent="-342900" algn="just" eaLnBrk="1" hangingPunct="1">
              <a:buFont typeface="+mj-lt"/>
              <a:buAutoNum type="arabicPeriod"/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Sebaiknya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tidak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terlalu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panjang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38138" indent="-338138" algn="just" eaLnBrk="1" hangingPunct="1">
              <a:buFont typeface="Wingdings" pitchFamily="2" charset="2"/>
              <a:buChar char="Ø"/>
              <a:defRPr/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Cara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Mendeklarasikan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Variabel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795338" lvl="1" indent="-338138" algn="just" eaLnBrk="1" hangingPunct="1">
              <a:defRPr/>
            </a:pP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Nama_variabel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Tipe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Data;</a:t>
            </a:r>
          </a:p>
          <a:p>
            <a:pPr marL="795338" lvl="1" indent="-338138" algn="just" eaLnBrk="1" hangingPunct="1">
              <a:defRPr/>
            </a:pPr>
            <a:endParaRPr lang="en-US" sz="2000" b="1" i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795338" lvl="1" indent="-338138" algn="just" eaLnBrk="1" hangingPunct="1">
              <a:defRPr/>
            </a:pP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Catatan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marL="1546225" lvl="1" indent="-7938" algn="just" eaLnBrk="1" hangingPunct="1">
              <a:defRPr/>
            </a:pP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Memilih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tipe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data 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sebaiknya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disesuaikan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data yang 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akan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diwakilinya</a:t>
            </a:r>
            <a:endParaRPr lang="en-US" sz="2000" b="1" i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914400" lvl="1" indent="-457200" algn="just" eaLnBrk="1" hangingPunct="1"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Misalnya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Umur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 Integer;</a:t>
            </a:r>
          </a:p>
          <a:p>
            <a:pPr marL="914400" lvl="1" indent="-457200" algn="just" eaLnBrk="1" hangingPunct="1">
              <a:defRPr/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Nama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 String;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997419"/>
      </p:ext>
    </p:extLst>
  </p:cSld>
  <p:clrMapOvr>
    <a:masterClrMapping/>
  </p:clrMapOvr>
  <p:transition advTm="60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"/>
            <a:ext cx="7772400" cy="685800"/>
          </a:xfrm>
        </p:spPr>
        <p:txBody>
          <a:bodyPr/>
          <a:lstStyle/>
          <a:p>
            <a:pPr algn="l" eaLnBrk="1" hangingPunct="1"/>
            <a:r>
              <a:rPr lang="en-US" sz="3200" b="1" smtClean="0"/>
              <a:t>PEMBERIAN NILAI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838200"/>
            <a:ext cx="8001000" cy="6019800"/>
          </a:xfrm>
        </p:spPr>
        <p:txBody>
          <a:bodyPr/>
          <a:lstStyle/>
          <a:p>
            <a:pPr marL="338138" lvl="1" indent="-338138" algn="just" eaLnBrk="1" hangingPunct="1">
              <a:buFont typeface="Wingdings" pitchFamily="2" charset="2"/>
              <a:buChar char="Ø"/>
              <a:tabLst>
                <a:tab pos="2117725" algn="l"/>
              </a:tabLst>
              <a:defRPr/>
            </a:pP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Pemberian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nilai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memasukkan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suatu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nilai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variabel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cara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 </a:t>
            </a:r>
          </a:p>
          <a:p>
            <a:pPr lvl="2" indent="-457200" algn="just" eaLnBrk="1" hangingPunct="1">
              <a:buFont typeface="+mj-lt"/>
              <a:buAutoNum type="arabicPeriod"/>
              <a:tabLst>
                <a:tab pos="2117725" algn="l"/>
              </a:tabLst>
              <a:defRPr/>
            </a:pPr>
            <a:r>
              <a:rPr lang="en-US" sz="2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Assignment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mengisi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variabel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secara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langsung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lewat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algoritma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pemrograman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misalnya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lvl="3" indent="-457200" algn="just" eaLnBrk="1" hangingPunct="1">
              <a:buFontTx/>
              <a:buAutoNum type="alphaLcPeriod"/>
              <a:tabLst>
                <a:tab pos="2117725" algn="l"/>
              </a:tabLst>
              <a:defRPr/>
            </a:pP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X1 ← 10;</a:t>
            </a:r>
          </a:p>
          <a:p>
            <a:pPr lvl="3" indent="-457200" algn="just" eaLnBrk="1" hangingPunct="1">
              <a:buFontTx/>
              <a:buAutoNum type="alphaLcPeriod"/>
              <a:tabLst>
                <a:tab pos="2117725" algn="l"/>
              </a:tabLst>
              <a:defRPr/>
            </a:pP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Kampus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← “STMIK DIPANEGARA”; </a:t>
            </a:r>
          </a:p>
          <a:p>
            <a:pPr lvl="3" indent="-457200" algn="just" eaLnBrk="1" hangingPunct="1">
              <a:buFontTx/>
              <a:buAutoNum type="alphaLcPeriod"/>
              <a:tabLst>
                <a:tab pos="2117725" algn="l"/>
              </a:tabLst>
              <a:defRPr/>
            </a:pP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Luas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←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½ * Alas *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Tinggi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lvl="2" indent="-457200" algn="just" eaLnBrk="1" hangingPunct="1">
              <a:spcBef>
                <a:spcPts val="1200"/>
              </a:spcBef>
              <a:buFont typeface="+mj-lt"/>
              <a:buAutoNum type="arabicPeriod"/>
              <a:tabLst>
                <a:tab pos="2117725" algn="l"/>
              </a:tabLst>
              <a:defRPr/>
            </a:pPr>
            <a:r>
              <a:rPr lang="en-US" sz="22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Pembacaan</a:t>
            </a:r>
            <a:r>
              <a:rPr lang="en-US" sz="2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mengisi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variabel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lewat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keyboard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sintaks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Read(</a:t>
            </a:r>
            <a:r>
              <a:rPr lang="en-US" sz="22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Variabel</a:t>
            </a:r>
            <a:r>
              <a:rPr lang="en-US" sz="2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795338" lvl="3" algn="just" eaLnBrk="1" hangingPunct="1">
              <a:tabLst>
                <a:tab pos="2117725" algn="l"/>
              </a:tabLst>
              <a:defRPr/>
            </a:pPr>
            <a:r>
              <a:rPr lang="en-US" sz="2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Misalnya</a:t>
            </a:r>
            <a:r>
              <a:rPr lang="en-US" sz="2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 Read(Alas); Read(</a:t>
            </a:r>
            <a:r>
              <a:rPr lang="en-US" sz="22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Tinggi</a:t>
            </a:r>
            <a:r>
              <a:rPr lang="en-US" sz="2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22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atau</a:t>
            </a:r>
            <a:r>
              <a:rPr lang="en-US" sz="2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Read (Alas, </a:t>
            </a:r>
            <a:r>
              <a:rPr lang="en-US" sz="22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Tinggi</a:t>
            </a:r>
            <a:r>
              <a:rPr lang="en-US" sz="2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514350" indent="-514350" algn="just" eaLnBrk="1" hangingPunct="1">
              <a:buFont typeface="+mj-lt"/>
              <a:buAutoNum type="arabicPeriod" startAt="6"/>
              <a:defRPr/>
            </a:pPr>
            <a:endParaRPr lang="en-US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986460"/>
      </p:ext>
    </p:extLst>
  </p:cSld>
  <p:clrMapOvr>
    <a:masterClrMapping/>
  </p:clrMapOvr>
  <p:transition advTm="600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"/>
            <a:ext cx="7772400" cy="685800"/>
          </a:xfrm>
        </p:spPr>
        <p:txBody>
          <a:bodyPr/>
          <a:lstStyle/>
          <a:p>
            <a:pPr algn="l" eaLnBrk="1" hangingPunct="1"/>
            <a:r>
              <a:rPr lang="en-US" sz="3200" b="1" smtClean="0"/>
              <a:t>MENAMPILKAN NILAI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838200"/>
            <a:ext cx="8001000" cy="1524000"/>
          </a:xfrm>
        </p:spPr>
        <p:txBody>
          <a:bodyPr>
            <a:noAutofit/>
          </a:bodyPr>
          <a:lstStyle/>
          <a:p>
            <a:pPr marL="338138" lvl="1" indent="-338138" algn="just" eaLnBrk="1" hangingPunct="1">
              <a:buFont typeface="Wingdings" pitchFamily="2" charset="2"/>
              <a:buChar char="Ø"/>
              <a:tabLst>
                <a:tab pos="2117725" algn="l"/>
              </a:tabLst>
              <a:defRPr/>
            </a:pP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Menampilkan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tulisan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onitor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v-SE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instruksi </a:t>
            </a:r>
            <a:r>
              <a:rPr lang="sv-SE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Write([Keterangan],variabel)</a:t>
            </a:r>
            <a:r>
              <a:rPr lang="sv-SE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misalnya:</a:t>
            </a:r>
          </a:p>
          <a:p>
            <a:pPr marL="338138" lvl="1" algn="just">
              <a:defRPr/>
            </a:pP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Write(‘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Nama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Kampus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:’, 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Kampus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38138" lvl="1" algn="just">
              <a:defRPr/>
            </a:pP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Write(‘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Luas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Segitiga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:’,</a:t>
            </a:r>
            <a:r>
              <a:rPr lang="en-US" sz="2000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Luas</a:t>
            </a:r>
            <a:r>
              <a:rPr lang="en-US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38138" lvl="2" algn="just" eaLnBrk="1" hangingPunct="1">
              <a:tabLst>
                <a:tab pos="2117725" algn="l"/>
              </a:tabLst>
              <a:defRPr/>
            </a:pPr>
            <a:endParaRPr lang="en-US" sz="2000" b="1" i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38138" lvl="1" indent="-338138" algn="just" eaLnBrk="1" hangingPunct="1">
              <a:buFont typeface="Wingdings" pitchFamily="2" charset="2"/>
              <a:buChar char="Ø"/>
              <a:tabLst>
                <a:tab pos="2117725" algn="l"/>
              </a:tabLst>
              <a:defRPr/>
            </a:pP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38138" lvl="1" indent="-338138" algn="just" eaLnBrk="1" hangingPunct="1">
              <a:buFont typeface="Wingdings" pitchFamily="2" charset="2"/>
              <a:buChar char="Ø"/>
              <a:tabLst>
                <a:tab pos="2117725" algn="l"/>
              </a:tabLst>
              <a:defRPr/>
            </a:pPr>
            <a:endParaRPr lang="en-US" sz="20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just" eaLnBrk="1" hangingPunct="1">
              <a:buFont typeface="+mj-lt"/>
              <a:buAutoNum type="alphaUcPeriod" startAt="5"/>
              <a:defRPr/>
            </a:pP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just" eaLnBrk="1" hangingPunct="1">
              <a:defRPr/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514350" indent="-514350" algn="just" eaLnBrk="1" hangingPunct="1">
              <a:buFont typeface="+mj-lt"/>
              <a:buAutoNum type="arabicPeriod" startAt="6"/>
              <a:defRPr/>
            </a:pP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09600" y="23622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200" b="1" kern="0" dirty="0">
                <a:latin typeface="+mj-lt"/>
                <a:ea typeface="+mj-ea"/>
                <a:cs typeface="+mj-cs"/>
              </a:rPr>
              <a:t>OPERATOR DAN EKSPRESI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2971800"/>
            <a:ext cx="8001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38138" lvl="1" indent="-338138" algn="just">
              <a:spcBef>
                <a:spcPct val="20000"/>
              </a:spcBef>
              <a:buFont typeface="Wingdings" pitchFamily="2" charset="2"/>
              <a:buChar char="Ø"/>
              <a:tabLst>
                <a:tab pos="2117725" algn="l"/>
              </a:tabLst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Operator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suatu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simbol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mempunyai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fungsi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tertentu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bahasa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pemrograman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338138" lvl="1" indent="-338138" algn="just">
              <a:spcBef>
                <a:spcPct val="20000"/>
              </a:spcBef>
              <a:buFont typeface="Wingdings" pitchFamily="2" charset="2"/>
              <a:buChar char="Ø"/>
              <a:tabLst>
                <a:tab pos="2117725" algn="l"/>
              </a:tabLst>
              <a:defRPr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Ekspresi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gabungan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operator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operan</a:t>
            </a:r>
            <a:endParaRPr lang="en-US" sz="2000" kern="0" dirty="0">
              <a:latin typeface="Arial" pitchFamily="34" charset="0"/>
              <a:cs typeface="Arial" pitchFamily="34" charset="0"/>
            </a:endParaRPr>
          </a:p>
          <a:p>
            <a:pPr lvl="1" indent="-457200" algn="just">
              <a:spcBef>
                <a:spcPct val="20000"/>
              </a:spcBef>
              <a:buFont typeface="+mj-lt"/>
              <a:buAutoNum type="arabicPeriod"/>
              <a:tabLst>
                <a:tab pos="2117725" algn="l"/>
              </a:tabLst>
              <a:defRPr/>
            </a:pPr>
            <a:r>
              <a:rPr lang="en-US" sz="2000" b="1" i="1" kern="0" dirty="0">
                <a:latin typeface="Arial" pitchFamily="34" charset="0"/>
                <a:cs typeface="Arial" pitchFamily="34" charset="0"/>
              </a:rPr>
              <a:t>Operator </a:t>
            </a:r>
            <a:r>
              <a:rPr lang="en-US" sz="2000" b="1" i="1" kern="0" dirty="0" err="1">
                <a:latin typeface="Arial" pitchFamily="34" charset="0"/>
                <a:cs typeface="Arial" pitchFamily="34" charset="0"/>
              </a:rPr>
              <a:t>Aritmatika</a:t>
            </a:r>
            <a:r>
              <a:rPr lang="en-US" sz="2000" b="1" i="1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melakukan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relasi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antar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variable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data yang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bernilai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>
                <a:latin typeface="Arial" pitchFamily="34" charset="0"/>
                <a:cs typeface="Arial" pitchFamily="34" charset="0"/>
              </a:rPr>
              <a:t>numerik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Simbol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kern="0" dirty="0" smtClean="0">
                <a:latin typeface="Arial" pitchFamily="34" charset="0"/>
                <a:cs typeface="Arial" pitchFamily="34" charset="0"/>
              </a:rPr>
              <a:t>+,-,*,/,MOD</a:t>
            </a:r>
          </a:p>
          <a:p>
            <a:pPr lvl="1" indent="-457200" algn="just">
              <a:spcBef>
                <a:spcPct val="20000"/>
              </a:spcBef>
              <a:buFont typeface="+mj-lt"/>
              <a:buAutoNum type="arabicPeriod"/>
              <a:tabLst>
                <a:tab pos="2117725" algn="l"/>
              </a:tabLst>
              <a:defRPr/>
            </a:pPr>
            <a:r>
              <a:rPr lang="en-US" sz="2000" b="1" i="1" kern="0" dirty="0" smtClean="0">
                <a:latin typeface="Arial" pitchFamily="34" charset="0"/>
                <a:cs typeface="Arial" pitchFamily="34" charset="0"/>
              </a:rPr>
              <a:t>Operator </a:t>
            </a:r>
            <a:r>
              <a:rPr lang="en-US" sz="2000" b="1" i="1" kern="0" dirty="0" err="1" smtClean="0">
                <a:latin typeface="Arial" pitchFamily="34" charset="0"/>
                <a:cs typeface="Arial" pitchFamily="34" charset="0"/>
              </a:rPr>
              <a:t>relasional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: operator yang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membandingkan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antara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variabel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Hasil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perbandingan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benar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kern="0" dirty="0" smtClean="0">
                <a:latin typeface="Arial" pitchFamily="34" charset="0"/>
                <a:cs typeface="Arial" pitchFamily="34" charset="0"/>
              </a:rPr>
              <a:t>(true)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salah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kern="0" dirty="0" smtClean="0">
                <a:latin typeface="Arial" pitchFamily="34" charset="0"/>
                <a:cs typeface="Arial" pitchFamily="34" charset="0"/>
              </a:rPr>
              <a:t>(false).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Simbol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kern="0" dirty="0" smtClean="0">
                <a:latin typeface="Arial" pitchFamily="34" charset="0"/>
                <a:cs typeface="Arial" pitchFamily="34" charset="0"/>
              </a:rPr>
              <a:t>&gt;, &lt;, =, &lt;=, &gt;=, &lt;&gt;</a:t>
            </a:r>
          </a:p>
          <a:p>
            <a:pPr lvl="1" indent="-457200" algn="just">
              <a:spcBef>
                <a:spcPct val="20000"/>
              </a:spcBef>
              <a:buFont typeface="+mj-lt"/>
              <a:buAutoNum type="arabicPeriod"/>
              <a:tabLst>
                <a:tab pos="2117725" algn="l"/>
              </a:tabLst>
              <a:defRPr/>
            </a:pPr>
            <a:r>
              <a:rPr lang="en-US" sz="2000" b="1" i="1" kern="0" dirty="0" smtClean="0">
                <a:latin typeface="Arial" pitchFamily="34" charset="0"/>
                <a:cs typeface="Arial" pitchFamily="34" charset="0"/>
              </a:rPr>
              <a:t>Operator </a:t>
            </a:r>
            <a:r>
              <a:rPr lang="en-US" sz="2000" b="1" i="1" kern="0" dirty="0" err="1" smtClean="0">
                <a:latin typeface="Arial" pitchFamily="34" charset="0"/>
                <a:cs typeface="Arial" pitchFamily="34" charset="0"/>
              </a:rPr>
              <a:t>logika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: operator yang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dapat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menggabungkan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pernyataan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relasional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Simbol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kern="0" dirty="0" smtClean="0">
                <a:latin typeface="Arial" pitchFamily="34" charset="0"/>
                <a:cs typeface="Arial" pitchFamily="34" charset="0"/>
              </a:rPr>
              <a:t>AND, OR.</a:t>
            </a:r>
          </a:p>
          <a:p>
            <a:pPr lvl="1" indent="-457200" algn="just">
              <a:spcBef>
                <a:spcPct val="20000"/>
              </a:spcBef>
              <a:buFont typeface="+mj-lt"/>
              <a:buAutoNum type="arabicPeriod"/>
              <a:tabLst>
                <a:tab pos="2117725" algn="l"/>
              </a:tabLst>
              <a:defRPr/>
            </a:pPr>
            <a:endParaRPr lang="en-US" sz="2000" kern="0" dirty="0">
              <a:latin typeface="Arial" pitchFamily="34" charset="0"/>
              <a:cs typeface="Arial" pitchFamily="34" charset="0"/>
            </a:endParaRPr>
          </a:p>
          <a:p>
            <a:pPr marL="338138" lvl="1" indent="-338138" algn="just">
              <a:spcBef>
                <a:spcPct val="20000"/>
              </a:spcBef>
              <a:buFont typeface="Wingdings" pitchFamily="2" charset="2"/>
              <a:buChar char="Ø"/>
              <a:tabLst>
                <a:tab pos="2117725" algn="l"/>
              </a:tabLst>
              <a:defRPr/>
            </a:pPr>
            <a:endParaRPr lang="en-US" sz="2000" b="1" kern="0" dirty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spcBef>
                <a:spcPct val="20000"/>
              </a:spcBef>
              <a:buFont typeface="+mj-lt"/>
              <a:buAutoNum type="alphaUcPeriod" startAt="5"/>
              <a:defRPr/>
            </a:pPr>
            <a:endParaRPr lang="en-US" sz="2000" kern="0" dirty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spcBef>
                <a:spcPct val="20000"/>
              </a:spcBef>
              <a:defRPr/>
            </a:pPr>
            <a:r>
              <a:rPr lang="en-US" sz="2000" kern="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514350" indent="-514350" algn="just">
              <a:spcBef>
                <a:spcPct val="20000"/>
              </a:spcBef>
              <a:defRPr/>
            </a:pPr>
            <a:endParaRPr lang="en-US" sz="2000" kern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295975"/>
      </p:ext>
    </p:extLst>
  </p:cSld>
  <p:clrMapOvr>
    <a:masterClrMapping/>
  </p:clrMapOvr>
  <p:transition advTm="600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228600" y="152400"/>
            <a:ext cx="76200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543050" marR="0" lvl="0" indent="-15430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Contoh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1: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diberikan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sebuah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lingkaran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jari-jari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berikut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879912" y="630766"/>
            <a:ext cx="6781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1200150" marR="0" lvl="0" indent="-12001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200150" algn="l"/>
              </a:tabLst>
              <a:defRPr/>
            </a:pP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Petunjuk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	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Susunlah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Algoritma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menghitung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luas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lingkaran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sebelah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</a:t>
            </a:r>
          </a:p>
          <a:p>
            <a:pPr marL="1200150" lvl="0" indent="-1200150" algn="just">
              <a:spcBef>
                <a:spcPct val="20000"/>
              </a:spcBef>
              <a:tabLst>
                <a:tab pos="1200150" algn="l"/>
              </a:tabLst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PHI= Phi </a:t>
            </a:r>
            <a:r>
              <a:rPr lang="en-US" sz="2000" dirty="0" err="1" smtClean="0">
                <a:solidFill>
                  <a:schemeClr val="tx1"/>
                </a:solidFill>
              </a:rPr>
              <a:t>adalah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panjang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keliling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dari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sebuah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lingkaran</a:t>
            </a:r>
            <a:r>
              <a:rPr lang="en-US" sz="2000" dirty="0" smtClean="0">
                <a:solidFill>
                  <a:schemeClr val="tx1"/>
                </a:solidFill>
              </a:rPr>
              <a:t> yang </a:t>
            </a:r>
            <a:r>
              <a:rPr lang="en-US" sz="2000" dirty="0" err="1" smtClean="0">
                <a:solidFill>
                  <a:schemeClr val="tx1"/>
                </a:solidFill>
              </a:rPr>
              <a:t>diameternya</a:t>
            </a:r>
            <a:r>
              <a:rPr lang="en-US" sz="2000" dirty="0" smtClean="0">
                <a:solidFill>
                  <a:schemeClr val="tx1"/>
                </a:solidFill>
              </a:rPr>
              <a:t> 1 </a:t>
            </a:r>
            <a:r>
              <a:rPr lang="en-US" sz="2000" dirty="0" err="1" smtClean="0">
                <a:solidFill>
                  <a:schemeClr val="tx1"/>
                </a:solidFill>
              </a:rPr>
              <a:t>satuan</a:t>
            </a: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8600" y="609600"/>
            <a:ext cx="1295400" cy="1219200"/>
            <a:chOff x="1371600" y="1447800"/>
            <a:chExt cx="1447800" cy="1371600"/>
          </a:xfrm>
        </p:grpSpPr>
        <p:sp>
          <p:nvSpPr>
            <p:cNvPr id="14" name="Oval 13"/>
            <p:cNvSpPr/>
            <p:nvPr/>
          </p:nvSpPr>
          <p:spPr>
            <a:xfrm>
              <a:off x="1371600" y="1447800"/>
              <a:ext cx="1447800" cy="1371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endCxn id="14" idx="6"/>
            </p:cNvCxnSpPr>
            <p:nvPr/>
          </p:nvCxnSpPr>
          <p:spPr>
            <a:xfrm>
              <a:off x="2057400" y="2133600"/>
              <a:ext cx="762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2057400" y="1752600"/>
              <a:ext cx="609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Autofit/>
            </a:bodyPr>
            <a:lstStyle/>
            <a:p>
              <a:pPr marL="465138" marR="0" lvl="0" indent="-465138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b="1" dirty="0" smtClean="0">
                  <a:solidFill>
                    <a:schemeClr val="tx1"/>
                  </a:solidFill>
                </a:rPr>
                <a:t>r=5</a:t>
              </a:r>
              <a:endPara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" name="Subtitle 2"/>
          <p:cNvSpPr txBox="1">
            <a:spLocks/>
          </p:cNvSpPr>
          <p:nvPr/>
        </p:nvSpPr>
        <p:spPr>
          <a:xfrm>
            <a:off x="228600" y="1981200"/>
            <a:ext cx="4191000" cy="44958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465138" lvl="0" indent="-465138" algn="just">
              <a:spcBef>
                <a:spcPct val="20000"/>
              </a:spcBef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ALGORITMA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Luas_Lingkaran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465138" lvl="0" indent="-465138" algn="just">
              <a:spcBef>
                <a:spcPct val="20000"/>
              </a:spcBef>
            </a:pPr>
            <a:r>
              <a:rPr kumimoji="0" lang="en-US" sz="2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DEKLARASI: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CONST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PHI←3.14;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lang="en-US" sz="2200" dirty="0" smtClean="0">
                <a:solidFill>
                  <a:schemeClr val="tx1"/>
                </a:solidFill>
              </a:rPr>
              <a:t>	</a:t>
            </a:r>
            <a:r>
              <a:rPr lang="en-US" sz="2200" dirty="0" err="1" smtClean="0">
                <a:solidFill>
                  <a:schemeClr val="tx1"/>
                </a:solidFill>
              </a:rPr>
              <a:t>Luas</a:t>
            </a:r>
            <a:r>
              <a:rPr lang="en-US" sz="2200" dirty="0" smtClean="0">
                <a:solidFill>
                  <a:schemeClr val="tx1"/>
                </a:solidFill>
              </a:rPr>
              <a:t>, r : Real;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lang="en-US" sz="22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DESKRIPSI: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</a:t>
            </a:r>
            <a:r>
              <a:rPr lang="en-US" sz="2200" dirty="0" smtClean="0">
                <a:solidFill>
                  <a:schemeClr val="tx1"/>
                </a:solidFill>
              </a:rPr>
              <a:t>r=5;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lang="en-US" sz="2200" dirty="0" smtClean="0">
                <a:solidFill>
                  <a:schemeClr val="tx1"/>
                </a:solidFill>
              </a:rPr>
              <a:t>	</a:t>
            </a:r>
            <a:r>
              <a:rPr lang="en-US" sz="2200" dirty="0" err="1" smtClean="0">
                <a:solidFill>
                  <a:schemeClr val="tx1"/>
                </a:solidFill>
              </a:rPr>
              <a:t>Luas</a:t>
            </a:r>
            <a:r>
              <a:rPr lang="en-US" sz="2200" dirty="0" smtClean="0">
                <a:solidFill>
                  <a:schemeClr val="tx1"/>
                </a:solidFill>
              </a:rPr>
              <a:t> ←PHI*r*r;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Write(‘</a:t>
            </a:r>
            <a:r>
              <a:rPr kumimoji="0" lang="en-US" sz="2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Luas</a:t>
            </a: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2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Lingkaran</a:t>
            </a: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=‘,</a:t>
            </a:r>
            <a:r>
              <a:rPr kumimoji="0" lang="en-US" sz="2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Luas</a:t>
            </a: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);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4525488" y="1981200"/>
            <a:ext cx="4694712" cy="44958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465138" lvl="0" indent="-465138" algn="just">
              <a:spcBef>
                <a:spcPct val="20000"/>
              </a:spcBef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ALGORITMA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Luas_Lingkaran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465138" lvl="0" indent="-465138" algn="just">
              <a:spcBef>
                <a:spcPct val="20000"/>
              </a:spcBef>
            </a:pPr>
            <a:r>
              <a:rPr kumimoji="0" lang="en-US" sz="2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DEKLARASI: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CONST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PHI←3.14;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lang="en-US" sz="2200" dirty="0" smtClean="0">
                <a:solidFill>
                  <a:schemeClr val="tx1"/>
                </a:solidFill>
              </a:rPr>
              <a:t>	</a:t>
            </a:r>
            <a:r>
              <a:rPr lang="en-US" sz="2200" dirty="0" err="1" smtClean="0">
                <a:solidFill>
                  <a:schemeClr val="tx1"/>
                </a:solidFill>
              </a:rPr>
              <a:t>Luas</a:t>
            </a:r>
            <a:r>
              <a:rPr lang="en-US" sz="2200" dirty="0" smtClean="0">
                <a:solidFill>
                  <a:schemeClr val="tx1"/>
                </a:solidFill>
              </a:rPr>
              <a:t>, r : Real;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lang="en-US" sz="22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DESKRIPSI: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Write(‘INPUT NILAI JARI-JARI:’);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lang="en-US" sz="2200" dirty="0" smtClean="0">
                <a:solidFill>
                  <a:schemeClr val="tx1"/>
                </a:solidFill>
              </a:rPr>
              <a:t>	Read(r);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lang="en-US" sz="2200" dirty="0" smtClean="0">
                <a:solidFill>
                  <a:schemeClr val="tx1"/>
                </a:solidFill>
              </a:rPr>
              <a:t>	</a:t>
            </a:r>
            <a:r>
              <a:rPr lang="en-US" sz="2200" dirty="0" err="1" smtClean="0">
                <a:solidFill>
                  <a:schemeClr val="tx1"/>
                </a:solidFill>
              </a:rPr>
              <a:t>Luas</a:t>
            </a:r>
            <a:r>
              <a:rPr lang="en-US" sz="2200" dirty="0" smtClean="0">
                <a:solidFill>
                  <a:schemeClr val="tx1"/>
                </a:solidFill>
              </a:rPr>
              <a:t> ←PHI*r*r;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Write(‘</a:t>
            </a:r>
            <a:r>
              <a:rPr kumimoji="0" lang="en-US" sz="2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Luas</a:t>
            </a: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2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Lingkaran</a:t>
            </a: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=‘,</a:t>
            </a:r>
            <a:r>
              <a:rPr kumimoji="0" lang="en-US" sz="2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Luas</a:t>
            </a: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3417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228600" y="152400"/>
            <a:ext cx="76200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543050" marR="0" lvl="0" indent="-15430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Tugas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Jika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diberikan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sebuah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persegi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panjang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dengan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panjang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lebar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berikut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28596" y="3857628"/>
            <a:ext cx="8501122" cy="1785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1200150" marR="0" lvl="0" indent="-12001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200150" algn="l"/>
              </a:tabLst>
              <a:defRPr/>
            </a:pP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Petunjuk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	</a:t>
            </a:r>
          </a:p>
          <a:p>
            <a:pPr marL="360363" marR="0" lvl="0" indent="-360363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360363" algn="l"/>
              </a:tabLst>
              <a:defRPr/>
            </a:pP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Susunlah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Algoritma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menghitung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luas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keliling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persegi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panjang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atas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</a:t>
            </a:r>
          </a:p>
          <a:p>
            <a:pPr marL="360363" marR="0" lvl="0" indent="-360363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360363" algn="l"/>
              </a:tabLst>
              <a:defRPr/>
            </a:pPr>
            <a:r>
              <a:rPr lang="en-US" sz="2000" dirty="0" err="1" smtClean="0">
                <a:solidFill>
                  <a:schemeClr val="tx1"/>
                </a:solidFill>
              </a:rPr>
              <a:t>Tugas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ditulis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tangan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kertas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hvs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dikumpul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hari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senin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tanggal</a:t>
            </a:r>
            <a:r>
              <a:rPr lang="en-US" sz="2000" dirty="0" smtClean="0">
                <a:solidFill>
                  <a:schemeClr val="tx1"/>
                </a:solidFill>
              </a:rPr>
              <a:t> 01-10-2018  Jam 15.40 </a:t>
            </a:r>
            <a:endParaRPr kumimoji="0" lang="en-US" sz="20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0" indent="-12001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200150" algn="l"/>
              </a:tabLst>
              <a:defRPr/>
            </a:pPr>
            <a:endParaRPr lang="en-US" sz="2000" baseline="0" dirty="0" smtClean="0">
              <a:solidFill>
                <a:schemeClr val="tx1"/>
              </a:solidFill>
            </a:endParaRPr>
          </a:p>
          <a:p>
            <a:pPr marL="1200150" marR="0" lvl="0" indent="-12001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200150" algn="l"/>
              </a:tabLst>
              <a:defRPr/>
            </a:pP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28794" y="1428736"/>
            <a:ext cx="4500594" cy="2000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3571868" y="1000108"/>
            <a:ext cx="127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Panjang</a:t>
            </a:r>
            <a:r>
              <a:rPr lang="en-AU" dirty="0" smtClean="0"/>
              <a:t>=20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6500826" y="2357430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Lebar</a:t>
            </a:r>
            <a:r>
              <a:rPr lang="en-AU" dirty="0" smtClean="0"/>
              <a:t> =7.5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711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643182"/>
            <a:ext cx="8229600" cy="1143000"/>
          </a:xfrm>
        </p:spPr>
        <p:txBody>
          <a:bodyPr/>
          <a:lstStyle/>
          <a:p>
            <a:r>
              <a:rPr lang="en-US" dirty="0" smtClean="0"/>
              <a:t>TERIMA 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647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MATERI 3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MENENTUKAN INPUT/OUTPUT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4348" y="2857496"/>
            <a:ext cx="8229600" cy="1357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66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33400"/>
            <a:ext cx="7696200" cy="4953000"/>
          </a:xfrm>
        </p:spPr>
        <p:txBody>
          <a:bodyPr>
            <a:noAutofit/>
          </a:bodyPr>
          <a:lstStyle/>
          <a:p>
            <a:pPr marL="465138" indent="-465138" algn="just"/>
            <a:r>
              <a:rPr lang="en-US" sz="4400" b="1" dirty="0" err="1" smtClean="0">
                <a:solidFill>
                  <a:schemeClr val="tx1"/>
                </a:solidFill>
              </a:rPr>
              <a:t>Langkah-langkah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Pemrograman</a:t>
            </a:r>
            <a:r>
              <a:rPr lang="en-US" sz="4400" b="1" dirty="0" smtClean="0">
                <a:solidFill>
                  <a:schemeClr val="tx1"/>
                </a:solidFill>
              </a:rPr>
              <a:t>:</a:t>
            </a: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3600" dirty="0" err="1" smtClean="0">
                <a:solidFill>
                  <a:schemeClr val="tx1"/>
                </a:solidFill>
              </a:rPr>
              <a:t>Menentukan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Masalah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3600" b="1" dirty="0" err="1" smtClean="0">
                <a:solidFill>
                  <a:srgbClr val="92D050"/>
                </a:solidFill>
              </a:rPr>
              <a:t>Menentukan</a:t>
            </a:r>
            <a:r>
              <a:rPr lang="en-US" sz="3600" b="1" dirty="0" smtClean="0">
                <a:solidFill>
                  <a:srgbClr val="92D050"/>
                </a:solidFill>
              </a:rPr>
              <a:t> </a:t>
            </a:r>
            <a:r>
              <a:rPr lang="en-US" sz="3600" b="1" dirty="0" err="1" smtClean="0">
                <a:solidFill>
                  <a:srgbClr val="92D050"/>
                </a:solidFill>
              </a:rPr>
              <a:t>Input/Output</a:t>
            </a:r>
            <a:endParaRPr lang="en-US" sz="3600" b="1" dirty="0" smtClean="0">
              <a:solidFill>
                <a:srgbClr val="92D050"/>
              </a:solidFill>
            </a:endParaRP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3600" dirty="0" err="1">
                <a:solidFill>
                  <a:schemeClr val="tx1"/>
                </a:solidFill>
              </a:rPr>
              <a:t>Menyusun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Algoritma</a:t>
            </a:r>
            <a:endParaRPr lang="en-US" sz="3600" dirty="0">
              <a:solidFill>
                <a:schemeClr val="tx1"/>
              </a:solidFill>
            </a:endParaRP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3600" dirty="0" err="1" smtClean="0">
                <a:solidFill>
                  <a:schemeClr val="tx1"/>
                </a:solidFill>
              </a:rPr>
              <a:t>Menulis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Kode</a:t>
            </a:r>
            <a:r>
              <a:rPr lang="en-US" sz="3600" dirty="0" smtClean="0">
                <a:solidFill>
                  <a:schemeClr val="tx1"/>
                </a:solidFill>
              </a:rPr>
              <a:t> Program</a:t>
            </a: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3600" dirty="0" err="1" smtClean="0">
                <a:solidFill>
                  <a:schemeClr val="tx1"/>
                </a:solidFill>
              </a:rPr>
              <a:t>Menguji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Kode</a:t>
            </a:r>
            <a:r>
              <a:rPr lang="en-US" sz="3600" dirty="0" smtClean="0">
                <a:solidFill>
                  <a:schemeClr val="tx1"/>
                </a:solidFill>
              </a:rPr>
              <a:t> Program</a:t>
            </a:r>
          </a:p>
          <a:p>
            <a:pPr marL="465138" indent="-465138" algn="just">
              <a:buFont typeface="Calibri" pitchFamily="34" charset="0"/>
              <a:buChar char="→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465138" indent="-465138" algn="just"/>
            <a:endParaRPr lang="en-US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41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33400"/>
            <a:ext cx="7696200" cy="4953000"/>
          </a:xfrm>
        </p:spPr>
        <p:txBody>
          <a:bodyPr>
            <a:noAutofit/>
          </a:bodyPr>
          <a:lstStyle/>
          <a:p>
            <a:pPr marL="465138" indent="-465138" algn="just"/>
            <a:r>
              <a:rPr lang="en-US" sz="2800" b="1" dirty="0" err="1" smtClean="0">
                <a:solidFill>
                  <a:schemeClr val="tx1"/>
                </a:solidFill>
              </a:rPr>
              <a:t>Tujuan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Pembuatan</a:t>
            </a:r>
            <a:r>
              <a:rPr lang="en-US" sz="2800" b="1" dirty="0" smtClean="0">
                <a:solidFill>
                  <a:schemeClr val="tx1"/>
                </a:solidFill>
              </a:rPr>
              <a:t> Program </a:t>
            </a:r>
            <a:r>
              <a:rPr lang="en-US" sz="2800" b="1" dirty="0" err="1" smtClean="0">
                <a:solidFill>
                  <a:schemeClr val="tx1"/>
                </a:solidFill>
              </a:rPr>
              <a:t>Komputer</a:t>
            </a:r>
            <a:r>
              <a:rPr lang="en-US" sz="2800" b="1" dirty="0" smtClean="0">
                <a:solidFill>
                  <a:schemeClr val="tx1"/>
                </a:solidFill>
              </a:rPr>
              <a:t>:</a:t>
            </a: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2200" dirty="0" smtClean="0">
                <a:solidFill>
                  <a:schemeClr val="tx1"/>
                </a:solidFill>
              </a:rPr>
              <a:t>Program </a:t>
            </a:r>
            <a:r>
              <a:rPr lang="en-US" sz="2200" dirty="0" err="1" smtClean="0">
                <a:solidFill>
                  <a:schemeClr val="tx1"/>
                </a:solidFill>
              </a:rPr>
              <a:t>komputer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i="1" dirty="0" smtClean="0">
                <a:solidFill>
                  <a:schemeClr val="tx1"/>
                </a:solidFill>
              </a:rPr>
              <a:t>(software)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dimaksudkan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untuk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membantu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sesorang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untuk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menyelesaikan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permasalahan</a:t>
            </a:r>
            <a:r>
              <a:rPr lang="en-US" sz="2200" dirty="0" smtClean="0">
                <a:solidFill>
                  <a:schemeClr val="tx1"/>
                </a:solidFill>
              </a:rPr>
              <a:t> yang </a:t>
            </a:r>
            <a:r>
              <a:rPr lang="en-US" sz="2200" dirty="0" err="1" smtClean="0">
                <a:solidFill>
                  <a:schemeClr val="tx1"/>
                </a:solidFill>
              </a:rPr>
              <a:t>komplit</a:t>
            </a:r>
            <a:r>
              <a:rPr lang="en-US" sz="2200" dirty="0" smtClean="0">
                <a:solidFill>
                  <a:schemeClr val="tx1"/>
                </a:solidFill>
              </a:rPr>
              <a:t>/</a:t>
            </a:r>
            <a:r>
              <a:rPr lang="en-US" sz="2200" dirty="0" err="1" smtClean="0">
                <a:solidFill>
                  <a:schemeClr val="tx1"/>
                </a:solidFill>
              </a:rPr>
              <a:t>rumit</a:t>
            </a:r>
            <a:r>
              <a:rPr lang="en-US" sz="2200" dirty="0" smtClean="0">
                <a:solidFill>
                  <a:schemeClr val="tx1"/>
                </a:solidFill>
              </a:rPr>
              <a:t>. </a:t>
            </a:r>
          </a:p>
          <a:p>
            <a:pPr marL="465138" indent="-465138" algn="just"/>
            <a:endParaRPr lang="en-US" sz="2800" b="1" dirty="0" smtClean="0">
              <a:solidFill>
                <a:schemeClr val="tx1"/>
              </a:solidFill>
            </a:endParaRPr>
          </a:p>
          <a:p>
            <a:pPr marL="465138" indent="-465138" algn="just"/>
            <a:r>
              <a:rPr lang="en-US" sz="2800" b="1" dirty="0" err="1" smtClean="0">
                <a:solidFill>
                  <a:schemeClr val="tx1"/>
                </a:solidFill>
              </a:rPr>
              <a:t>Langkah-langkah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Pemrograman</a:t>
            </a:r>
            <a:r>
              <a:rPr lang="en-US" sz="2800" b="1" dirty="0" smtClean="0">
                <a:solidFill>
                  <a:schemeClr val="tx1"/>
                </a:solidFill>
              </a:rPr>
              <a:t>:</a:t>
            </a: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2200" dirty="0" err="1" smtClean="0">
                <a:solidFill>
                  <a:schemeClr val="tx1"/>
                </a:solidFill>
              </a:rPr>
              <a:t>Menentukan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Masalah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2200" dirty="0" err="1" smtClean="0">
                <a:solidFill>
                  <a:schemeClr val="tx1"/>
                </a:solidFill>
              </a:rPr>
              <a:t>Menentukan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Input/Output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2200" b="1" dirty="0" err="1" smtClean="0">
                <a:solidFill>
                  <a:srgbClr val="FF0000"/>
                </a:solidFill>
              </a:rPr>
              <a:t>Menyusun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</a:rPr>
              <a:t>Algoritma</a:t>
            </a:r>
            <a:endParaRPr lang="en-US" sz="2200" b="1" dirty="0" smtClean="0">
              <a:solidFill>
                <a:srgbClr val="FF0000"/>
              </a:solidFill>
            </a:endParaRP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2200" dirty="0" err="1" smtClean="0">
                <a:solidFill>
                  <a:schemeClr val="tx1"/>
                </a:solidFill>
              </a:rPr>
              <a:t>Menulis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Kode</a:t>
            </a:r>
            <a:r>
              <a:rPr lang="en-US" sz="2200" dirty="0" smtClean="0">
                <a:solidFill>
                  <a:schemeClr val="tx1"/>
                </a:solidFill>
              </a:rPr>
              <a:t> Program</a:t>
            </a: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2200" dirty="0" err="1" smtClean="0">
                <a:solidFill>
                  <a:schemeClr val="tx1"/>
                </a:solidFill>
              </a:rPr>
              <a:t>Menguji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Kode</a:t>
            </a:r>
            <a:r>
              <a:rPr lang="en-US" sz="2200" dirty="0" smtClean="0">
                <a:solidFill>
                  <a:schemeClr val="tx1"/>
                </a:solidFill>
              </a:rPr>
              <a:t> Program</a:t>
            </a:r>
          </a:p>
          <a:p>
            <a:pPr marL="465138" indent="-465138" algn="just">
              <a:buFont typeface="Calibri" pitchFamily="34" charset="0"/>
              <a:buChar char="→"/>
            </a:pPr>
            <a:endParaRPr lang="en-US" sz="2200" dirty="0" smtClean="0">
              <a:solidFill>
                <a:schemeClr val="tx1"/>
              </a:solidFill>
            </a:endParaRPr>
          </a:p>
          <a:p>
            <a:pPr marL="465138" indent="-465138" algn="just"/>
            <a:endParaRPr 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31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Autofit/>
          </a:bodyPr>
          <a:lstStyle/>
          <a:p>
            <a:pPr marL="1543050" lvl="0" indent="-1543050">
              <a:spcBef>
                <a:spcPct val="20000"/>
              </a:spcBef>
              <a:defRPr/>
            </a:pPr>
            <a:r>
              <a:rPr lang="en-US" sz="3200" b="1" dirty="0" smtClean="0"/>
              <a:t>MENENTUKAN INPUT/OUTPUT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5791200"/>
          </a:xfrm>
        </p:spPr>
        <p:txBody>
          <a:bodyPr>
            <a:noAutofit/>
          </a:bodyPr>
          <a:lstStyle/>
          <a:p>
            <a:pPr algn="just">
              <a:buFont typeface="Courier New" panose="02070309020205020404" pitchFamily="49" charset="0"/>
              <a:buChar char="o"/>
              <a:defRPr/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Menentukan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input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dapat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menentukan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terlebih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dahulu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output yang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diharapkan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  <a:defRPr/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Setelah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output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ditentukan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maka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berikutnya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mengidentifikasi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proses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mendapatkan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output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tersebut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>
              <a:buFont typeface="Courier New" panose="02070309020205020404" pitchFamily="49" charset="0"/>
              <a:buChar char="o"/>
              <a:defRPr/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Berdasarkan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proses,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maka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dapat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ditentukan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apa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inputnya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variable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apa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saja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dibutuhkan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Font typeface="Courier New" panose="02070309020205020404" pitchFamily="49" charset="0"/>
              <a:buChar char="o"/>
              <a:defRPr/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Misalnya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Susunlah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Algoritma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menghitung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Luas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Persegi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Panjang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Berikut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66800" y="3859768"/>
            <a:ext cx="2209800" cy="1702832"/>
            <a:chOff x="1066800" y="3859768"/>
            <a:chExt cx="2359960" cy="1702832"/>
          </a:xfrm>
        </p:grpSpPr>
        <p:sp>
          <p:nvSpPr>
            <p:cNvPr id="4" name="Rectangle 3"/>
            <p:cNvSpPr/>
            <p:nvPr/>
          </p:nvSpPr>
          <p:spPr>
            <a:xfrm>
              <a:off x="1066800" y="4267200"/>
              <a:ext cx="20574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89006" y="38597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89194" y="4730234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3733800" y="4293632"/>
            <a:ext cx="5105400" cy="2564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yang </a:t>
            </a:r>
            <a:r>
              <a:rPr lang="en-US" dirty="0" err="1" smtClean="0"/>
              <a:t>diharapkan</a:t>
            </a:r>
            <a:r>
              <a:rPr lang="en-US" dirty="0" smtClean="0"/>
              <a:t>?</a:t>
            </a:r>
          </a:p>
          <a:p>
            <a:pPr marL="282575" lvl="1"/>
            <a:r>
              <a:rPr lang="en-US" dirty="0" err="1" smtClean="0"/>
              <a:t>Jawab</a:t>
            </a:r>
            <a:r>
              <a:rPr lang="en-US" dirty="0" smtClean="0"/>
              <a:t> : </a:t>
            </a:r>
            <a:r>
              <a:rPr lang="en-US" dirty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Persegi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Prosesnya</a:t>
            </a:r>
            <a:r>
              <a:rPr lang="en-US" dirty="0" smtClean="0"/>
              <a:t>?:</a:t>
            </a:r>
          </a:p>
          <a:p>
            <a:pPr marL="282575" lvl="1"/>
            <a:r>
              <a:rPr lang="en-US" dirty="0" err="1" smtClean="0"/>
              <a:t>Jawab</a:t>
            </a:r>
            <a:r>
              <a:rPr lang="en-US" dirty="0" smtClean="0"/>
              <a:t>: Luas </a:t>
            </a:r>
            <a:r>
              <a:rPr lang="en-US" dirty="0" err="1" smtClean="0"/>
              <a:t>Persegi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= </a:t>
            </a:r>
            <a:r>
              <a:rPr lang="en-US" dirty="0" err="1" smtClean="0"/>
              <a:t>Panjang</a:t>
            </a:r>
            <a:r>
              <a:rPr lang="en-US" dirty="0" smtClean="0"/>
              <a:t> * </a:t>
            </a:r>
            <a:r>
              <a:rPr lang="en-US" dirty="0" err="1" smtClean="0"/>
              <a:t>Lebar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Inputnya</a:t>
            </a:r>
            <a:r>
              <a:rPr lang="en-US" dirty="0" smtClean="0"/>
              <a:t> (Data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persegi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). </a:t>
            </a:r>
          </a:p>
          <a:p>
            <a:pPr marL="349250" lvl="1"/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: </a:t>
            </a:r>
            <a:r>
              <a:rPr lang="en-US" dirty="0" err="1" smtClean="0"/>
              <a:t>Panjang</a:t>
            </a:r>
            <a:r>
              <a:rPr lang="en-US" dirty="0" smtClean="0"/>
              <a:t>, </a:t>
            </a:r>
            <a:r>
              <a:rPr lang="en-US" dirty="0" err="1" smtClean="0"/>
              <a:t>Lebar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dibutuhkan</a:t>
            </a:r>
            <a:r>
              <a:rPr lang="en-US" dirty="0" smtClean="0"/>
              <a:t>?.</a:t>
            </a:r>
          </a:p>
          <a:p>
            <a:pPr marL="403225"/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: </a:t>
            </a:r>
            <a:r>
              <a:rPr lang="en-US" dirty="0" smtClean="0"/>
              <a:t>Luas, </a:t>
            </a:r>
            <a:r>
              <a:rPr lang="en-US" dirty="0" err="1" smtClean="0"/>
              <a:t>Panjang</a:t>
            </a:r>
            <a:r>
              <a:rPr lang="en-US" dirty="0"/>
              <a:t>, </a:t>
            </a:r>
            <a:r>
              <a:rPr lang="en-US" dirty="0" err="1"/>
              <a:t>Lebar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33800" y="389786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Analisis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707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9" grpId="0" build="p" bldLvl="2" animBg="1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Autofit/>
          </a:bodyPr>
          <a:lstStyle/>
          <a:p>
            <a:pPr marL="1543050" lvl="0" indent="-1543050">
              <a:spcBef>
                <a:spcPct val="20000"/>
              </a:spcBef>
              <a:defRPr/>
            </a:pPr>
            <a:r>
              <a:rPr lang="en-US" sz="3200" b="1" dirty="0" smtClean="0"/>
              <a:t>MENENTUKAN INPUT/OUTPUT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4267200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ALGORITMA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Luas_Persegi_Panjang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r>
              <a:rPr lang="en-US" sz="2200" b="1" u="sng" dirty="0" smtClean="0">
                <a:latin typeface="Arial" pitchFamily="34" charset="0"/>
                <a:cs typeface="Arial" pitchFamily="34" charset="0"/>
              </a:rPr>
              <a:t>DEKLARASI:</a:t>
            </a:r>
          </a:p>
          <a:p>
            <a:pPr marL="0" indent="0" algn="just">
              <a:buNone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Luas,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Panjang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Lebar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 Real;</a:t>
            </a:r>
          </a:p>
          <a:p>
            <a:pPr marL="0" indent="0" algn="just">
              <a:buNone/>
              <a:defRPr/>
            </a:pPr>
            <a:r>
              <a:rPr lang="en-US" sz="2200" b="1" u="sng" dirty="0" smtClean="0">
                <a:latin typeface="Arial" pitchFamily="34" charset="0"/>
                <a:cs typeface="Arial" pitchFamily="34" charset="0"/>
              </a:rPr>
              <a:t>DESKRIPSI:</a:t>
            </a:r>
          </a:p>
          <a:p>
            <a:pPr marL="0" indent="0" algn="just">
              <a:buNone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WRITE(‘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Ketik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Nilai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Lebar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:’);</a:t>
            </a:r>
          </a:p>
          <a:p>
            <a:pPr marL="0" indent="0" algn="just">
              <a:buNone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READ(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Lebar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 algn="just">
              <a:buNone/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WRITE(‘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Ketik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Nilai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Panjang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:’);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READ(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Panjang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 algn="just">
              <a:buNone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Luas=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Panjang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*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Lebar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 algn="just">
              <a:buNone/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WRITE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(‘Luas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Persegi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Panjang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=:’, Luas);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92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224314"/>
            <a:ext cx="8801100" cy="6405086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en-US" sz="2200" b="1" u="sng" dirty="0" smtClean="0">
                <a:latin typeface="Arial" pitchFamily="34" charset="0"/>
                <a:cs typeface="Arial" pitchFamily="34" charset="0"/>
              </a:rPr>
              <a:t>CONTOH 2: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Susunlah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Algoritma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menghitung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Luas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Segitiga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berikut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6600" y="1157764"/>
            <a:ext cx="5715000" cy="2347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 smtClean="0">
                <a:solidFill>
                  <a:srgbClr val="0070C0"/>
                </a:solidFill>
              </a:rPr>
              <a:t>Apa</a:t>
            </a:r>
            <a:r>
              <a:rPr lang="en-US" b="1" dirty="0" smtClean="0">
                <a:solidFill>
                  <a:srgbClr val="0070C0"/>
                </a:solidFill>
              </a:rPr>
              <a:t> output yang </a:t>
            </a:r>
            <a:r>
              <a:rPr lang="en-US" b="1" dirty="0" err="1" smtClean="0">
                <a:solidFill>
                  <a:srgbClr val="0070C0"/>
                </a:solidFill>
              </a:rPr>
              <a:t>diharapkan</a:t>
            </a:r>
            <a:r>
              <a:rPr lang="en-US" b="1" dirty="0" smtClean="0">
                <a:solidFill>
                  <a:srgbClr val="0070C0"/>
                </a:solidFill>
              </a:rPr>
              <a:t>?</a:t>
            </a:r>
          </a:p>
          <a:p>
            <a:pPr marL="282575" lvl="1"/>
            <a:r>
              <a:rPr lang="en-US" b="1" dirty="0" err="1" smtClean="0">
                <a:solidFill>
                  <a:srgbClr val="0070C0"/>
                </a:solidFill>
              </a:rPr>
              <a:t>Jawab</a:t>
            </a:r>
            <a:r>
              <a:rPr lang="en-US" b="1" dirty="0" smtClean="0">
                <a:solidFill>
                  <a:srgbClr val="0070C0"/>
                </a:solidFill>
              </a:rPr>
              <a:t> : </a:t>
            </a:r>
            <a:r>
              <a:rPr lang="en-US" b="1" dirty="0">
                <a:solidFill>
                  <a:srgbClr val="0070C0"/>
                </a:solidFill>
              </a:rPr>
              <a:t>Luas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Segitiga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>
                <a:solidFill>
                  <a:srgbClr val="0070C0"/>
                </a:solidFill>
              </a:rPr>
              <a:t>Bagaimana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Prosesnya</a:t>
            </a:r>
            <a:r>
              <a:rPr lang="en-US" b="1" dirty="0" smtClean="0">
                <a:solidFill>
                  <a:srgbClr val="0070C0"/>
                </a:solidFill>
              </a:rPr>
              <a:t>?:</a:t>
            </a:r>
          </a:p>
          <a:p>
            <a:pPr marL="282575" lvl="1"/>
            <a:r>
              <a:rPr lang="en-US" b="1" dirty="0" err="1" smtClean="0">
                <a:solidFill>
                  <a:srgbClr val="0070C0"/>
                </a:solidFill>
              </a:rPr>
              <a:t>Jawab</a:t>
            </a:r>
            <a:r>
              <a:rPr lang="en-US" b="1" dirty="0" smtClean="0">
                <a:solidFill>
                  <a:srgbClr val="0070C0"/>
                </a:solidFill>
              </a:rPr>
              <a:t>: Luas </a:t>
            </a:r>
            <a:r>
              <a:rPr lang="en-US" b="1" dirty="0" err="1" smtClean="0">
                <a:solidFill>
                  <a:srgbClr val="0070C0"/>
                </a:solidFill>
              </a:rPr>
              <a:t>Segitiga</a:t>
            </a:r>
            <a:r>
              <a:rPr lang="en-US" b="1" dirty="0" smtClean="0">
                <a:solidFill>
                  <a:srgbClr val="0070C0"/>
                </a:solidFill>
              </a:rPr>
              <a:t> = ½ * Alas * Tinggi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>
                <a:solidFill>
                  <a:srgbClr val="0070C0"/>
                </a:solidFill>
              </a:rPr>
              <a:t>Apa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Inputnya</a:t>
            </a:r>
            <a:r>
              <a:rPr lang="en-US" b="1" dirty="0" smtClean="0">
                <a:solidFill>
                  <a:srgbClr val="0070C0"/>
                </a:solidFill>
              </a:rPr>
              <a:t> (Data </a:t>
            </a:r>
            <a:r>
              <a:rPr lang="en-US" b="1" dirty="0" err="1" smtClean="0">
                <a:solidFill>
                  <a:srgbClr val="0070C0"/>
                </a:solidFill>
              </a:rPr>
              <a:t>apa</a:t>
            </a:r>
            <a:r>
              <a:rPr lang="en-US" b="1" dirty="0" smtClean="0">
                <a:solidFill>
                  <a:srgbClr val="0070C0"/>
                </a:solidFill>
              </a:rPr>
              <a:t> yang </a:t>
            </a:r>
            <a:r>
              <a:rPr lang="en-US" b="1" dirty="0" err="1" smtClean="0">
                <a:solidFill>
                  <a:srgbClr val="0070C0"/>
                </a:solidFill>
              </a:rPr>
              <a:t>butuhkan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untuk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menghitung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luas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segitiga</a:t>
            </a:r>
            <a:r>
              <a:rPr lang="en-US" b="1" dirty="0" smtClean="0">
                <a:solidFill>
                  <a:srgbClr val="0070C0"/>
                </a:solidFill>
              </a:rPr>
              <a:t>).  </a:t>
            </a:r>
            <a:r>
              <a:rPr lang="en-US" b="1" dirty="0" err="1" smtClean="0">
                <a:solidFill>
                  <a:srgbClr val="0070C0"/>
                </a:solidFill>
              </a:rPr>
              <a:t>Jawab</a:t>
            </a:r>
            <a:r>
              <a:rPr lang="en-US" b="1" dirty="0" smtClean="0">
                <a:solidFill>
                  <a:srgbClr val="0070C0"/>
                </a:solidFill>
              </a:rPr>
              <a:t>: Alas, Tinggi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>
                <a:solidFill>
                  <a:srgbClr val="0070C0"/>
                </a:solidFill>
              </a:rPr>
              <a:t>Variabel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apa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saja</a:t>
            </a:r>
            <a:r>
              <a:rPr lang="en-US" b="1" dirty="0" smtClean="0">
                <a:solidFill>
                  <a:srgbClr val="0070C0"/>
                </a:solidFill>
              </a:rPr>
              <a:t> yang </a:t>
            </a:r>
            <a:r>
              <a:rPr lang="en-US" b="1" dirty="0" err="1" smtClean="0">
                <a:solidFill>
                  <a:srgbClr val="0070C0"/>
                </a:solidFill>
              </a:rPr>
              <a:t>dibutuhkan</a:t>
            </a:r>
            <a:r>
              <a:rPr lang="en-US" b="1" dirty="0" smtClean="0">
                <a:solidFill>
                  <a:srgbClr val="0070C0"/>
                </a:solidFill>
              </a:rPr>
              <a:t>?.  </a:t>
            </a:r>
            <a:r>
              <a:rPr lang="en-US" b="1" dirty="0" err="1">
                <a:solidFill>
                  <a:srgbClr val="0070C0"/>
                </a:solidFill>
              </a:rPr>
              <a:t>Jawab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smtClean="0">
                <a:solidFill>
                  <a:srgbClr val="0070C0"/>
                </a:solidFill>
              </a:rPr>
              <a:t>Luas, Alas, Tinggi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6600" y="707946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Analisis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66104" y="832100"/>
            <a:ext cx="1819896" cy="2139700"/>
            <a:chOff x="466104" y="832100"/>
            <a:chExt cx="1438896" cy="1916668"/>
          </a:xfrm>
        </p:grpSpPr>
        <p:sp>
          <p:nvSpPr>
            <p:cNvPr id="5" name="TextBox 4"/>
            <p:cNvSpPr txBox="1"/>
            <p:nvPr/>
          </p:nvSpPr>
          <p:spPr>
            <a:xfrm>
              <a:off x="466104" y="1383002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38226" y="2379436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8" name="Right Triangle 7"/>
            <p:cNvSpPr/>
            <p:nvPr/>
          </p:nvSpPr>
          <p:spPr>
            <a:xfrm>
              <a:off x="762000" y="832100"/>
              <a:ext cx="1143000" cy="1471136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6912" y="3515366"/>
            <a:ext cx="5715000" cy="3342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ALGORITMA </a:t>
            </a:r>
            <a:r>
              <a:rPr lang="en-US" sz="2000" b="1" dirty="0" err="1" smtClean="0">
                <a:solidFill>
                  <a:srgbClr val="0070C0"/>
                </a:solidFill>
              </a:rPr>
              <a:t>Luas_Segitiga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u="sng" dirty="0" smtClean="0">
                <a:solidFill>
                  <a:srgbClr val="0070C0"/>
                </a:solidFill>
              </a:rPr>
              <a:t>DEKLARASI: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Luas, Alas, </a:t>
            </a:r>
            <a:r>
              <a:rPr lang="en-US" sz="2000" b="1" dirty="0" err="1" smtClean="0">
                <a:solidFill>
                  <a:srgbClr val="0070C0"/>
                </a:solidFill>
              </a:rPr>
              <a:t>Tinggi:Real</a:t>
            </a:r>
            <a:r>
              <a:rPr lang="en-US" sz="2000" b="1" dirty="0" smtClean="0">
                <a:solidFill>
                  <a:srgbClr val="0070C0"/>
                </a:solidFill>
              </a:rPr>
              <a:t>;</a:t>
            </a:r>
          </a:p>
          <a:p>
            <a:r>
              <a:rPr lang="en-US" sz="2000" b="1" u="sng" dirty="0" smtClean="0">
                <a:solidFill>
                  <a:srgbClr val="0070C0"/>
                </a:solidFill>
              </a:rPr>
              <a:t>DESKRIPSI: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WRITE(‘</a:t>
            </a:r>
            <a:r>
              <a:rPr lang="en-US" sz="2000" b="1" dirty="0" err="1">
                <a:solidFill>
                  <a:srgbClr val="0070C0"/>
                </a:solidFill>
              </a:rPr>
              <a:t>Ketik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Nilai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Alas:’);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READ(Alas);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WRITE(‘</a:t>
            </a:r>
            <a:r>
              <a:rPr lang="en-US" sz="2000" b="1" dirty="0" err="1">
                <a:solidFill>
                  <a:srgbClr val="0070C0"/>
                </a:solidFill>
              </a:rPr>
              <a:t>Ketik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Nilai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Tinggi:’);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READ(Tinggi);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Luas=1/2*Alas*Tinggi;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WRITE(‘Luas </a:t>
            </a:r>
            <a:r>
              <a:rPr lang="en-US" sz="2000" b="1" dirty="0" err="1" smtClean="0">
                <a:solidFill>
                  <a:srgbClr val="0070C0"/>
                </a:solidFill>
              </a:rPr>
              <a:t>Segitiga</a:t>
            </a:r>
            <a:r>
              <a:rPr lang="en-US" sz="2000" b="1" dirty="0" smtClean="0">
                <a:solidFill>
                  <a:srgbClr val="0070C0"/>
                </a:solidFill>
              </a:rPr>
              <a:t>=:’, </a:t>
            </a:r>
            <a:r>
              <a:rPr lang="en-US" sz="2000" b="1" dirty="0">
                <a:solidFill>
                  <a:srgbClr val="0070C0"/>
                </a:solidFill>
              </a:rPr>
              <a:t>Luas);</a:t>
            </a:r>
          </a:p>
        </p:txBody>
      </p:sp>
    </p:spTree>
    <p:extLst>
      <p:ext uri="{BB962C8B-B14F-4D97-AF65-F5344CB8AC3E}">
        <p14:creationId xmlns:p14="http://schemas.microsoft.com/office/powerpoint/2010/main" val="313959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/>
      <p:bldP spid="10" grpId="0"/>
      <p:bldP spid="14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224314"/>
            <a:ext cx="8801100" cy="6405086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en-US" sz="2200" b="1" u="sng" dirty="0" smtClean="0">
                <a:latin typeface="Arial" pitchFamily="34" charset="0"/>
                <a:cs typeface="Arial" pitchFamily="34" charset="0"/>
              </a:rPr>
              <a:t>CONTOH 3: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Susunlah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Algoritma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menghitung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Luas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lingkaran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berikut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6600" y="1157764"/>
            <a:ext cx="5715000" cy="2347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70C0"/>
                </a:solidFill>
              </a:rPr>
              <a:t>Apa</a:t>
            </a:r>
            <a:r>
              <a:rPr lang="en-US" b="1" dirty="0">
                <a:solidFill>
                  <a:srgbClr val="0070C0"/>
                </a:solidFill>
              </a:rPr>
              <a:t> output yang </a:t>
            </a:r>
            <a:r>
              <a:rPr lang="en-US" b="1" dirty="0" err="1">
                <a:solidFill>
                  <a:srgbClr val="0070C0"/>
                </a:solidFill>
              </a:rPr>
              <a:t>diharapkan</a:t>
            </a:r>
            <a:r>
              <a:rPr lang="en-US" b="1" dirty="0">
                <a:solidFill>
                  <a:srgbClr val="0070C0"/>
                </a:solidFill>
              </a:rPr>
              <a:t>?</a:t>
            </a:r>
          </a:p>
          <a:p>
            <a:pPr marL="282575" lvl="1"/>
            <a:r>
              <a:rPr lang="en-US" b="1" dirty="0" err="1">
                <a:solidFill>
                  <a:srgbClr val="0070C0"/>
                </a:solidFill>
              </a:rPr>
              <a:t>Jawab</a:t>
            </a:r>
            <a:r>
              <a:rPr lang="en-US" b="1" dirty="0">
                <a:solidFill>
                  <a:srgbClr val="0070C0"/>
                </a:solidFill>
              </a:rPr>
              <a:t> : Luas </a:t>
            </a:r>
            <a:r>
              <a:rPr lang="en-US" b="1" dirty="0" err="1">
                <a:solidFill>
                  <a:srgbClr val="0070C0"/>
                </a:solidFill>
              </a:rPr>
              <a:t>Lingkaran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70C0"/>
                </a:solidFill>
              </a:rPr>
              <a:t>Bagaimana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Prosesnya</a:t>
            </a:r>
            <a:r>
              <a:rPr lang="en-US" b="1" dirty="0">
                <a:solidFill>
                  <a:srgbClr val="0070C0"/>
                </a:solidFill>
              </a:rPr>
              <a:t>?:</a:t>
            </a:r>
          </a:p>
          <a:p>
            <a:pPr marL="282575" lvl="1"/>
            <a:r>
              <a:rPr lang="en-US" b="1" dirty="0" err="1">
                <a:solidFill>
                  <a:srgbClr val="0070C0"/>
                </a:solidFill>
              </a:rPr>
              <a:t>Jawab</a:t>
            </a:r>
            <a:r>
              <a:rPr lang="en-US" b="1" dirty="0">
                <a:solidFill>
                  <a:srgbClr val="0070C0"/>
                </a:solidFill>
              </a:rPr>
              <a:t>: Luas </a:t>
            </a:r>
            <a:r>
              <a:rPr lang="en-US" b="1" dirty="0" err="1">
                <a:solidFill>
                  <a:srgbClr val="0070C0"/>
                </a:solidFill>
              </a:rPr>
              <a:t>Lingkaran</a:t>
            </a:r>
            <a:r>
              <a:rPr lang="en-US" b="1" dirty="0">
                <a:solidFill>
                  <a:srgbClr val="0070C0"/>
                </a:solidFill>
              </a:rPr>
              <a:t> = Phi * r*r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70C0"/>
                </a:solidFill>
              </a:rPr>
              <a:t>Apa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Inputnya</a:t>
            </a:r>
            <a:r>
              <a:rPr lang="en-US" b="1" dirty="0">
                <a:solidFill>
                  <a:srgbClr val="0070C0"/>
                </a:solidFill>
              </a:rPr>
              <a:t> :  </a:t>
            </a:r>
            <a:r>
              <a:rPr lang="en-US" b="1" dirty="0" err="1">
                <a:solidFill>
                  <a:srgbClr val="0070C0"/>
                </a:solidFill>
              </a:rPr>
              <a:t>Jawab</a:t>
            </a:r>
            <a:r>
              <a:rPr lang="en-US" b="1" dirty="0">
                <a:solidFill>
                  <a:srgbClr val="0070C0"/>
                </a:solidFill>
              </a:rPr>
              <a:t>: Phi, r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rgbClr val="0070C0"/>
                </a:solidFill>
              </a:rPr>
              <a:t>Variabel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apa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saja</a:t>
            </a:r>
            <a:r>
              <a:rPr lang="en-US" b="1" dirty="0">
                <a:solidFill>
                  <a:srgbClr val="0070C0"/>
                </a:solidFill>
              </a:rPr>
              <a:t> yang </a:t>
            </a:r>
            <a:r>
              <a:rPr lang="en-US" b="1" dirty="0" err="1">
                <a:solidFill>
                  <a:srgbClr val="0070C0"/>
                </a:solidFill>
              </a:rPr>
              <a:t>dibutuhkan</a:t>
            </a:r>
            <a:r>
              <a:rPr lang="en-US" b="1" dirty="0">
                <a:solidFill>
                  <a:srgbClr val="0070C0"/>
                </a:solidFill>
              </a:rPr>
              <a:t>?.  </a:t>
            </a:r>
            <a:r>
              <a:rPr lang="en-US" b="1" dirty="0" err="1">
                <a:solidFill>
                  <a:srgbClr val="0070C0"/>
                </a:solidFill>
              </a:rPr>
              <a:t>Jawab</a:t>
            </a:r>
            <a:r>
              <a:rPr lang="en-US" b="1" dirty="0">
                <a:solidFill>
                  <a:srgbClr val="0070C0"/>
                </a:solidFill>
              </a:rPr>
              <a:t>: Luas, r, </a:t>
            </a:r>
            <a:r>
              <a:rPr lang="en-US" b="1" dirty="0" err="1">
                <a:solidFill>
                  <a:srgbClr val="0070C0"/>
                </a:solidFill>
              </a:rPr>
              <a:t>dan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konstanta</a:t>
            </a:r>
            <a:r>
              <a:rPr lang="en-US" b="1" dirty="0">
                <a:solidFill>
                  <a:srgbClr val="0070C0"/>
                </a:solidFill>
              </a:rPr>
              <a:t> phi.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6600" y="707946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Analisis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6912" y="3515366"/>
            <a:ext cx="5715000" cy="3342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ALGORITMA </a:t>
            </a:r>
            <a:r>
              <a:rPr lang="en-US" sz="2000" b="1" dirty="0" err="1" smtClean="0">
                <a:solidFill>
                  <a:srgbClr val="0070C0"/>
                </a:solidFill>
              </a:rPr>
              <a:t>Luas_Lingkaran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u="sng" dirty="0" smtClean="0">
                <a:solidFill>
                  <a:srgbClr val="0070C0"/>
                </a:solidFill>
              </a:rPr>
              <a:t>DEKLARASI: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CONST Phi=3.14;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Luas, r:Real;</a:t>
            </a:r>
          </a:p>
          <a:p>
            <a:r>
              <a:rPr lang="en-US" sz="2000" b="1" u="sng" dirty="0" smtClean="0">
                <a:solidFill>
                  <a:srgbClr val="0070C0"/>
                </a:solidFill>
              </a:rPr>
              <a:t>DESKRIPSI: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WRITE(‘</a:t>
            </a:r>
            <a:r>
              <a:rPr lang="en-US" sz="2000" b="1" dirty="0" err="1">
                <a:solidFill>
                  <a:srgbClr val="0070C0"/>
                </a:solidFill>
              </a:rPr>
              <a:t>Ketik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Nilai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r:’);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READ(r);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Luas=phi*r*r;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0070C0"/>
                </a:solidFill>
              </a:rPr>
              <a:t>WRITE(‘Luas </a:t>
            </a:r>
            <a:r>
              <a:rPr lang="en-US" sz="2000" b="1" dirty="0" err="1" smtClean="0">
                <a:solidFill>
                  <a:srgbClr val="0070C0"/>
                </a:solidFill>
              </a:rPr>
              <a:t>Lingkaran</a:t>
            </a:r>
            <a:r>
              <a:rPr lang="en-US" sz="2000" b="1" dirty="0" smtClean="0">
                <a:solidFill>
                  <a:srgbClr val="0070C0"/>
                </a:solidFill>
              </a:rPr>
              <a:t>=:’, </a:t>
            </a:r>
            <a:r>
              <a:rPr lang="en-US" sz="2000" b="1" dirty="0">
                <a:solidFill>
                  <a:srgbClr val="0070C0"/>
                </a:solidFill>
              </a:rPr>
              <a:t>Luas);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04800" y="946996"/>
            <a:ext cx="1981200" cy="1948604"/>
            <a:chOff x="466104" y="4250312"/>
            <a:chExt cx="2048496" cy="1845688"/>
          </a:xfrm>
        </p:grpSpPr>
        <p:grpSp>
          <p:nvGrpSpPr>
            <p:cNvPr id="12" name="Group 11"/>
            <p:cNvGrpSpPr/>
            <p:nvPr/>
          </p:nvGrpSpPr>
          <p:grpSpPr>
            <a:xfrm>
              <a:off x="466104" y="4250312"/>
              <a:ext cx="2048496" cy="1845688"/>
              <a:chOff x="466104" y="4250312"/>
              <a:chExt cx="2048496" cy="1845688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66104" y="4250312"/>
                <a:ext cx="2048496" cy="1845688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1447800" y="5197573"/>
                <a:ext cx="1066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1709372" y="4767335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486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/>
      <p:bldP spid="10" grpId="0"/>
      <p:bldP spid="14" grpId="0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03" y="150461"/>
            <a:ext cx="8801100" cy="6381734"/>
          </a:xfrm>
        </p:spPr>
        <p:txBody>
          <a:bodyPr>
            <a:noAutofit/>
          </a:bodyPr>
          <a:lstStyle/>
          <a:p>
            <a:pPr marL="1716088" indent="-1716088" algn="just">
              <a:buNone/>
              <a:defRPr/>
            </a:pPr>
            <a:r>
              <a:rPr lang="en-US" sz="2200" b="1" u="sng" dirty="0" smtClean="0">
                <a:latin typeface="Arial" pitchFamily="34" charset="0"/>
                <a:cs typeface="Arial" pitchFamily="34" charset="0"/>
              </a:rPr>
              <a:t>CONTOH 4: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Susunlah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Algoritma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menghitung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daerah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kosong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bidang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ruang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berikut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  <a:defRPr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  <a:defRPr/>
            </a:pP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7451" y="3466247"/>
            <a:ext cx="8331005" cy="3065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 smtClean="0">
                <a:solidFill>
                  <a:srgbClr val="0070C0"/>
                </a:solidFill>
              </a:rPr>
              <a:t>Apa</a:t>
            </a:r>
            <a:r>
              <a:rPr lang="en-US" b="1" dirty="0" smtClean="0">
                <a:solidFill>
                  <a:srgbClr val="0070C0"/>
                </a:solidFill>
              </a:rPr>
              <a:t> output yang </a:t>
            </a:r>
            <a:r>
              <a:rPr lang="en-US" b="1" dirty="0" err="1" smtClean="0">
                <a:solidFill>
                  <a:srgbClr val="0070C0"/>
                </a:solidFill>
              </a:rPr>
              <a:t>diharapkan</a:t>
            </a:r>
            <a:r>
              <a:rPr lang="en-US" b="1" dirty="0" smtClean="0">
                <a:solidFill>
                  <a:srgbClr val="0070C0"/>
                </a:solidFill>
              </a:rPr>
              <a:t>?</a:t>
            </a:r>
          </a:p>
          <a:p>
            <a:pPr marL="282575" lvl="1"/>
            <a:r>
              <a:rPr lang="en-US" b="1" dirty="0" err="1" smtClean="0">
                <a:solidFill>
                  <a:srgbClr val="0070C0"/>
                </a:solidFill>
              </a:rPr>
              <a:t>Jawab</a:t>
            </a:r>
            <a:r>
              <a:rPr lang="en-US" b="1" dirty="0" smtClean="0">
                <a:solidFill>
                  <a:srgbClr val="0070C0"/>
                </a:solidFill>
              </a:rPr>
              <a:t> : </a:t>
            </a:r>
            <a:r>
              <a:rPr lang="en-US" b="1" dirty="0">
                <a:solidFill>
                  <a:srgbClr val="0070C0"/>
                </a:solidFill>
              </a:rPr>
              <a:t>Luas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ruang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kosong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>
                <a:solidFill>
                  <a:srgbClr val="0070C0"/>
                </a:solidFill>
              </a:rPr>
              <a:t>Bagaimana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Prosesnya</a:t>
            </a:r>
            <a:r>
              <a:rPr lang="en-US" b="1" dirty="0" smtClean="0">
                <a:solidFill>
                  <a:srgbClr val="0070C0"/>
                </a:solidFill>
              </a:rPr>
              <a:t>?:</a:t>
            </a:r>
          </a:p>
          <a:p>
            <a:pPr marL="282575" lvl="1"/>
            <a:r>
              <a:rPr lang="en-US" b="1" dirty="0" err="1" smtClean="0">
                <a:solidFill>
                  <a:srgbClr val="0070C0"/>
                </a:solidFill>
              </a:rPr>
              <a:t>Jawab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</a:p>
          <a:p>
            <a:pPr marL="282575" lvl="1"/>
            <a:r>
              <a:rPr lang="en-US" b="1" dirty="0">
                <a:solidFill>
                  <a:srgbClr val="0070C0"/>
                </a:solidFill>
              </a:rPr>
              <a:t>Luas </a:t>
            </a:r>
            <a:r>
              <a:rPr lang="en-US" b="1" dirty="0" err="1" smtClean="0">
                <a:solidFill>
                  <a:srgbClr val="0070C0"/>
                </a:solidFill>
              </a:rPr>
              <a:t>Segitiga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= </a:t>
            </a:r>
            <a:r>
              <a:rPr lang="en-US" b="1" dirty="0" smtClean="0">
                <a:solidFill>
                  <a:srgbClr val="0070C0"/>
                </a:solidFill>
              </a:rPr>
              <a:t>½ * Alas * Tinggi     </a:t>
            </a:r>
          </a:p>
          <a:p>
            <a:pPr marL="282575" lvl="1"/>
            <a:r>
              <a:rPr lang="en-US" b="1" dirty="0" smtClean="0">
                <a:solidFill>
                  <a:srgbClr val="0070C0"/>
                </a:solidFill>
              </a:rPr>
              <a:t>Luas </a:t>
            </a:r>
            <a:r>
              <a:rPr lang="en-US" b="1" dirty="0" err="1" smtClean="0">
                <a:solidFill>
                  <a:srgbClr val="0070C0"/>
                </a:solidFill>
              </a:rPr>
              <a:t>Lingkaran</a:t>
            </a:r>
            <a:r>
              <a:rPr lang="en-US" b="1" dirty="0" smtClean="0">
                <a:solidFill>
                  <a:srgbClr val="0070C0"/>
                </a:solidFill>
              </a:rPr>
              <a:t> = Phi * r*r</a:t>
            </a:r>
          </a:p>
          <a:p>
            <a:pPr marL="282575" lvl="1"/>
            <a:r>
              <a:rPr lang="en-US" b="1" dirty="0" smtClean="0">
                <a:solidFill>
                  <a:srgbClr val="0070C0"/>
                </a:solidFill>
              </a:rPr>
              <a:t>Luas </a:t>
            </a:r>
            <a:r>
              <a:rPr lang="en-US" b="1" dirty="0" err="1" smtClean="0">
                <a:solidFill>
                  <a:srgbClr val="0070C0"/>
                </a:solidFill>
              </a:rPr>
              <a:t>Persegi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Panjang</a:t>
            </a:r>
            <a:r>
              <a:rPr lang="en-US" b="1" dirty="0" smtClean="0">
                <a:solidFill>
                  <a:srgbClr val="0070C0"/>
                </a:solidFill>
              </a:rPr>
              <a:t> = </a:t>
            </a:r>
            <a:r>
              <a:rPr lang="en-US" b="1" dirty="0" err="1" smtClean="0">
                <a:solidFill>
                  <a:srgbClr val="0070C0"/>
                </a:solidFill>
              </a:rPr>
              <a:t>Panjang</a:t>
            </a:r>
            <a:r>
              <a:rPr lang="en-US" b="1" dirty="0" smtClean="0">
                <a:solidFill>
                  <a:srgbClr val="0070C0"/>
                </a:solidFill>
              </a:rPr>
              <a:t> * </a:t>
            </a:r>
            <a:r>
              <a:rPr lang="en-US" b="1" dirty="0" err="1" smtClean="0">
                <a:solidFill>
                  <a:srgbClr val="0070C0"/>
                </a:solidFill>
              </a:rPr>
              <a:t>Lebar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282575" lvl="1"/>
            <a:r>
              <a:rPr lang="en-US" b="1" dirty="0" smtClean="0">
                <a:solidFill>
                  <a:srgbClr val="0070C0"/>
                </a:solidFill>
              </a:rPr>
              <a:t>Luas </a:t>
            </a:r>
            <a:r>
              <a:rPr lang="en-US" b="1" dirty="0" err="1" smtClean="0">
                <a:solidFill>
                  <a:srgbClr val="0070C0"/>
                </a:solidFill>
              </a:rPr>
              <a:t>ruang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kosong</a:t>
            </a:r>
            <a:r>
              <a:rPr lang="en-US" b="1" dirty="0" smtClean="0">
                <a:solidFill>
                  <a:srgbClr val="0070C0"/>
                </a:solidFill>
              </a:rPr>
              <a:t>= Luas </a:t>
            </a:r>
            <a:r>
              <a:rPr lang="en-US" b="1" dirty="0" err="1" smtClean="0">
                <a:solidFill>
                  <a:srgbClr val="0070C0"/>
                </a:solidFill>
              </a:rPr>
              <a:t>Persegi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Panjang</a:t>
            </a:r>
            <a:r>
              <a:rPr lang="en-US" b="1" dirty="0" smtClean="0">
                <a:solidFill>
                  <a:srgbClr val="0070C0"/>
                </a:solidFill>
              </a:rPr>
              <a:t>-Luas </a:t>
            </a:r>
            <a:r>
              <a:rPr lang="en-US" b="1" dirty="0" err="1" smtClean="0">
                <a:solidFill>
                  <a:srgbClr val="0070C0"/>
                </a:solidFill>
              </a:rPr>
              <a:t>Lingkaran</a:t>
            </a:r>
            <a:r>
              <a:rPr lang="en-US" b="1" dirty="0" smtClean="0">
                <a:solidFill>
                  <a:srgbClr val="0070C0"/>
                </a:solidFill>
              </a:rPr>
              <a:t>-Luas </a:t>
            </a:r>
            <a:r>
              <a:rPr lang="en-US" b="1" dirty="0" err="1" smtClean="0">
                <a:solidFill>
                  <a:srgbClr val="0070C0"/>
                </a:solidFill>
              </a:rPr>
              <a:t>Segitiga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>
                <a:solidFill>
                  <a:srgbClr val="0070C0"/>
                </a:solidFill>
              </a:rPr>
              <a:t>Apa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Inputnya</a:t>
            </a:r>
            <a:r>
              <a:rPr lang="en-US" b="1" dirty="0" smtClean="0">
                <a:solidFill>
                  <a:srgbClr val="0070C0"/>
                </a:solidFill>
              </a:rPr>
              <a:t> :  </a:t>
            </a:r>
            <a:r>
              <a:rPr lang="en-US" b="1" dirty="0" err="1" smtClean="0">
                <a:solidFill>
                  <a:srgbClr val="0070C0"/>
                </a:solidFill>
              </a:rPr>
              <a:t>Jawab</a:t>
            </a:r>
            <a:r>
              <a:rPr lang="en-US" b="1" dirty="0" smtClean="0">
                <a:solidFill>
                  <a:srgbClr val="0070C0"/>
                </a:solidFill>
              </a:rPr>
              <a:t>: Phi, r, alas, </a:t>
            </a:r>
            <a:r>
              <a:rPr lang="en-US" b="1" dirty="0" err="1" smtClean="0">
                <a:solidFill>
                  <a:srgbClr val="0070C0"/>
                </a:solidFill>
              </a:rPr>
              <a:t>tinggi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panjang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lebar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>
                <a:solidFill>
                  <a:srgbClr val="0070C0"/>
                </a:solidFill>
              </a:rPr>
              <a:t>Variabel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apa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saja</a:t>
            </a:r>
            <a:r>
              <a:rPr lang="en-US" b="1" dirty="0" smtClean="0">
                <a:solidFill>
                  <a:srgbClr val="0070C0"/>
                </a:solidFill>
              </a:rPr>
              <a:t> yang </a:t>
            </a:r>
            <a:r>
              <a:rPr lang="en-US" b="1" dirty="0" err="1" smtClean="0">
                <a:solidFill>
                  <a:srgbClr val="0070C0"/>
                </a:solidFill>
              </a:rPr>
              <a:t>dibutuhkan</a:t>
            </a:r>
            <a:r>
              <a:rPr lang="en-US" b="1" dirty="0" smtClean="0">
                <a:solidFill>
                  <a:srgbClr val="0070C0"/>
                </a:solidFill>
              </a:rPr>
              <a:t>?.  </a:t>
            </a:r>
            <a:r>
              <a:rPr lang="en-US" b="1" dirty="0" err="1">
                <a:solidFill>
                  <a:srgbClr val="0070C0"/>
                </a:solidFill>
              </a:rPr>
              <a:t>Jawab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 smtClean="0">
                <a:solidFill>
                  <a:srgbClr val="0070C0"/>
                </a:solidFill>
              </a:rPr>
              <a:t>Luas_segitiga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Luas_Persegi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Luas_Lingkaran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Luas_Kosong</a:t>
            </a:r>
            <a:r>
              <a:rPr lang="en-US" b="1" dirty="0" smtClean="0">
                <a:solidFill>
                  <a:srgbClr val="0070C0"/>
                </a:solidFill>
              </a:rPr>
              <a:t>, r, alas, </a:t>
            </a:r>
            <a:r>
              <a:rPr lang="en-US" b="1" dirty="0" err="1" smtClean="0">
                <a:solidFill>
                  <a:srgbClr val="0070C0"/>
                </a:solidFill>
              </a:rPr>
              <a:t>tinggi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panjang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lebar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konstanta</a:t>
            </a:r>
            <a:r>
              <a:rPr lang="en-US" b="1" dirty="0" smtClean="0">
                <a:solidFill>
                  <a:srgbClr val="0070C0"/>
                </a:solidFill>
              </a:rPr>
              <a:t> phi.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7451" y="3161455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Analisis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49420" y="990602"/>
            <a:ext cx="3826132" cy="2170858"/>
            <a:chOff x="1066800" y="3928741"/>
            <a:chExt cx="2291560" cy="1633859"/>
          </a:xfrm>
        </p:grpSpPr>
        <p:sp>
          <p:nvSpPr>
            <p:cNvPr id="23" name="Rectangle 22"/>
            <p:cNvSpPr/>
            <p:nvPr/>
          </p:nvSpPr>
          <p:spPr>
            <a:xfrm>
              <a:off x="1066800" y="4267200"/>
              <a:ext cx="2057400" cy="1295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89006" y="3928741"/>
              <a:ext cx="181646" cy="277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89194" y="4730234"/>
              <a:ext cx="169166" cy="277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5770" y="1600200"/>
            <a:ext cx="1309230" cy="1458431"/>
            <a:chOff x="449420" y="1651834"/>
            <a:chExt cx="1309230" cy="1458431"/>
          </a:xfrm>
        </p:grpSpPr>
        <p:sp>
          <p:nvSpPr>
            <p:cNvPr id="5" name="TextBox 4"/>
            <p:cNvSpPr txBox="1"/>
            <p:nvPr/>
          </p:nvSpPr>
          <p:spPr>
            <a:xfrm>
              <a:off x="449420" y="2071026"/>
              <a:ext cx="238035" cy="281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9985" y="2829233"/>
              <a:ext cx="268665" cy="281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8" name="Right Triangle 7"/>
            <p:cNvSpPr/>
            <p:nvPr/>
          </p:nvSpPr>
          <p:spPr>
            <a:xfrm>
              <a:off x="718650" y="1651834"/>
              <a:ext cx="1040000" cy="1119417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50438" y="1596302"/>
            <a:ext cx="1309230" cy="1299818"/>
            <a:chOff x="466104" y="4250312"/>
            <a:chExt cx="2048496" cy="1845688"/>
          </a:xfrm>
          <a:solidFill>
            <a:schemeClr val="accent3">
              <a:lumMod val="40000"/>
              <a:lumOff val="60000"/>
            </a:schemeClr>
          </a:solidFill>
        </p:grpSpPr>
        <p:grpSp>
          <p:nvGrpSpPr>
            <p:cNvPr id="21" name="Group 20"/>
            <p:cNvGrpSpPr/>
            <p:nvPr/>
          </p:nvGrpSpPr>
          <p:grpSpPr>
            <a:xfrm>
              <a:off x="466104" y="4250312"/>
              <a:ext cx="2048496" cy="1845688"/>
              <a:chOff x="466104" y="4250312"/>
              <a:chExt cx="2048496" cy="1845688"/>
            </a:xfrm>
            <a:grpFill/>
          </p:grpSpPr>
          <p:sp>
            <p:nvSpPr>
              <p:cNvPr id="16" name="Oval 15"/>
              <p:cNvSpPr/>
              <p:nvPr/>
            </p:nvSpPr>
            <p:spPr>
              <a:xfrm>
                <a:off x="466104" y="4250312"/>
                <a:ext cx="2048496" cy="1845688"/>
              </a:xfrm>
              <a:prstGeom prst="ellipse">
                <a:avLst/>
              </a:prstGeom>
              <a:grp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1447800" y="5197573"/>
                <a:ext cx="1066800" cy="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1709372" y="4767335"/>
              <a:ext cx="26481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</p:grpSp>
      <p:sp>
        <p:nvSpPr>
          <p:cNvPr id="7" name="Line Callout 1 (Accent Bar) 6"/>
          <p:cNvSpPr/>
          <p:nvPr/>
        </p:nvSpPr>
        <p:spPr>
          <a:xfrm>
            <a:off x="4222755" y="1144316"/>
            <a:ext cx="1600200" cy="608284"/>
          </a:xfrm>
          <a:prstGeom prst="accentCallout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Ruang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Kosong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90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bldLvl="2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Autofit/>
          </a:bodyPr>
          <a:lstStyle/>
          <a:p>
            <a:pPr marL="1543050" lvl="0" indent="-1543050" algn="l">
              <a:spcBef>
                <a:spcPct val="20000"/>
              </a:spcBef>
              <a:defRPr/>
            </a:pPr>
            <a:r>
              <a:rPr lang="en-US" sz="3200" b="1" dirty="0" err="1" smtClean="0"/>
              <a:t>Con’t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Contoh</a:t>
            </a:r>
            <a:r>
              <a:rPr lang="en-US" sz="3200" b="1" dirty="0" smtClean="0"/>
              <a:t> 4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508" y="708074"/>
            <a:ext cx="8371772" cy="586419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ALGORITMA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Luas_Daerah_Kosong</a:t>
            </a:r>
            <a:endParaRPr lang="en-US" sz="18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1800" b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DEKLARASI: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CONST Phi=3.14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Panjang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Lebar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Alas, Tinggi, r: Real;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Luas_Segitiga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Luas_Persegi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Luas_Lingkaran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Luas_Kosong:Real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1800" b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DESKRIPSI: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WRITE(‘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Ketik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Nilai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Lebar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:’); READ(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Lebar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WRITE(‘</a:t>
            </a:r>
            <a:r>
              <a:rPr lang="en-US" sz="1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Ketik</a:t>
            </a:r>
            <a:r>
              <a:rPr lang="en-U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Nilai</a:t>
            </a:r>
            <a:r>
              <a:rPr lang="en-U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Panjang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:’);READ(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Panjang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WRITE(‘</a:t>
            </a:r>
            <a:r>
              <a:rPr lang="en-US" sz="1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Ketik</a:t>
            </a:r>
            <a:r>
              <a:rPr lang="en-U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Nilai</a:t>
            </a:r>
            <a:r>
              <a:rPr lang="en-U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Alas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Segitiga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:’); READ(Alas);</a:t>
            </a:r>
            <a:endParaRPr lang="en-US" sz="1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WRITE(‘</a:t>
            </a:r>
            <a:r>
              <a:rPr lang="en-US" sz="1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Ketik</a:t>
            </a:r>
            <a:r>
              <a:rPr lang="en-U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Nilai</a:t>
            </a:r>
            <a:r>
              <a:rPr lang="en-U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Tinggi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Segitiga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:’); READ(Tinggi);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WRITE(‘</a:t>
            </a:r>
            <a:r>
              <a:rPr lang="en-US" sz="1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Ketik</a:t>
            </a:r>
            <a:r>
              <a:rPr lang="en-U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Nilai</a:t>
            </a:r>
            <a:r>
              <a:rPr lang="en-U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Jari-jari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Lingkaran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:’); READ(r);</a:t>
            </a:r>
            <a:endParaRPr lang="en-US" sz="1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Luas_Persegi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Panjang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Lebar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Luas_Lingkaran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=phi*r*r;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Luas_Segitiga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=1/2*alas*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tinggi</a:t>
            </a:r>
            <a:endParaRPr lang="en-US" sz="18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Luas_Kosong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Luas_Persegi-Luas_Lingkaran-Luas_Segitiga</a:t>
            </a:r>
            <a:r>
              <a:rPr lang="en-US" sz="18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18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WRITE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(‘Luas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Persegi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Panjang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=:’,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Luas_Persegi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WRITE(‘Luas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Lingkaran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=:’,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Luas_Lingkaran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WRITE(‘Luas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Segitiga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=:’,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Luas_Segitiga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WRITE(‘Luas 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Daerah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Kosong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=:’, </a:t>
            </a:r>
            <a:r>
              <a:rPr lang="en-US" sz="1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Luas_Kosong</a:t>
            </a:r>
            <a:r>
              <a:rPr lang="en-US" sz="1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18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1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52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52600"/>
            <a:ext cx="8229600" cy="1143000"/>
          </a:xfrm>
        </p:spPr>
        <p:txBody>
          <a:bodyPr/>
          <a:lstStyle/>
          <a:p>
            <a:r>
              <a:rPr lang="en-US" b="1" dirty="0" smtClean="0"/>
              <a:t>TERIMA KASIH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745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Modul</a:t>
            </a:r>
            <a:r>
              <a:rPr lang="en-US" dirty="0" smtClean="0"/>
              <a:t> 4-1 </a:t>
            </a:r>
          </a:p>
          <a:p>
            <a:r>
              <a:rPr lang="en-US" dirty="0" err="1" smtClean="0"/>
              <a:t>Instruksi</a:t>
            </a:r>
            <a:r>
              <a:rPr lang="en-US" dirty="0" smtClean="0"/>
              <a:t> input-output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744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b="1" dirty="0" smtClean="0"/>
              <a:t> </a:t>
            </a:r>
            <a:endParaRPr lang="en-US" dirty="0" smtClean="0"/>
          </a:p>
          <a:p>
            <a:r>
              <a:rPr lang="id-ID" dirty="0" smtClean="0"/>
              <a:t>Pada C++ terdapat 2 jenis I/O dasar, yaitu:</a:t>
            </a:r>
            <a:endParaRPr lang="en-US" dirty="0" smtClean="0"/>
          </a:p>
          <a:p>
            <a:r>
              <a:rPr lang="id-ID" dirty="0" smtClean="0"/>
              <a:t> </a:t>
            </a:r>
            <a:endParaRPr lang="en-US" dirty="0" smtClean="0"/>
          </a:p>
          <a:p>
            <a:pPr lvl="0"/>
            <a:r>
              <a:rPr lang="id-ID" dirty="0" smtClean="0"/>
              <a:t>Statemen Input adalah Statemen / fungsi yang digunakan untuk membaca data dari inputing device (keyboard/mouse), contoh : cout (character out)</a:t>
            </a:r>
            <a:endParaRPr lang="en-US" dirty="0" smtClean="0"/>
          </a:p>
          <a:p>
            <a:r>
              <a:rPr lang="id-ID" dirty="0" smtClean="0"/>
              <a:t> </a:t>
            </a:r>
            <a:endParaRPr lang="en-US" dirty="0" smtClean="0"/>
          </a:p>
          <a:p>
            <a:pPr lvl="0"/>
            <a:r>
              <a:rPr lang="id-ID" dirty="0" smtClean="0"/>
              <a:t>Statemen Output adalah Statemen yang digunakan untuk menuliskan data ke layar monitor, contoh : cin (character in)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0C83-103E-4932-AD06-81DA6BEA079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831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0C83-103E-4932-AD06-81DA6BEA079A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533400"/>
            <a:ext cx="7543800" cy="215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819400"/>
            <a:ext cx="70104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608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33400"/>
            <a:ext cx="7696200" cy="5334000"/>
          </a:xfrm>
        </p:spPr>
        <p:txBody>
          <a:bodyPr>
            <a:noAutofit/>
          </a:bodyPr>
          <a:lstStyle/>
          <a:p>
            <a:pPr marL="465138" indent="-465138" algn="just"/>
            <a:r>
              <a:rPr lang="en-US" sz="2800" b="1" dirty="0" err="1" smtClean="0">
                <a:solidFill>
                  <a:schemeClr val="tx1"/>
                </a:solidFill>
              </a:rPr>
              <a:t>Ciri-ciri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Algoritma</a:t>
            </a:r>
            <a:r>
              <a:rPr lang="en-US" sz="2800" b="1" dirty="0" smtClean="0">
                <a:solidFill>
                  <a:schemeClr val="tx1"/>
                </a:solidFill>
              </a:rPr>
              <a:t>:</a:t>
            </a: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2200" dirty="0" err="1" smtClean="0">
                <a:solidFill>
                  <a:schemeClr val="tx1"/>
                </a:solidFill>
              </a:rPr>
              <a:t>Suatu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algoritma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mempunyai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awal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dan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akhir</a:t>
            </a:r>
            <a:r>
              <a:rPr lang="en-US" sz="2200" dirty="0" smtClean="0">
                <a:solidFill>
                  <a:schemeClr val="tx1"/>
                </a:solidFill>
              </a:rPr>
              <a:t>;</a:t>
            </a: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2200" dirty="0" err="1" smtClean="0">
                <a:solidFill>
                  <a:schemeClr val="tx1"/>
                </a:solidFill>
              </a:rPr>
              <a:t>Setiap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langkah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harus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didefenisikan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dengan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tepat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sehingga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tidak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memiliki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arti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ganda</a:t>
            </a:r>
            <a:r>
              <a:rPr lang="en-US" sz="2200" dirty="0" smtClean="0">
                <a:solidFill>
                  <a:schemeClr val="tx1"/>
                </a:solidFill>
              </a:rPr>
              <a:t>;</a:t>
            </a: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2200" dirty="0" err="1" smtClean="0">
                <a:solidFill>
                  <a:schemeClr val="tx1"/>
                </a:solidFill>
              </a:rPr>
              <a:t>Memiliki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masukan</a:t>
            </a:r>
            <a:r>
              <a:rPr lang="en-US" sz="2200" dirty="0" smtClean="0">
                <a:solidFill>
                  <a:schemeClr val="tx1"/>
                </a:solidFill>
              </a:rPr>
              <a:t> (input);</a:t>
            </a: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2200" dirty="0" err="1" smtClean="0">
                <a:solidFill>
                  <a:schemeClr val="tx1"/>
                </a:solidFill>
              </a:rPr>
              <a:t>Memiliki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keluaran</a:t>
            </a:r>
            <a:r>
              <a:rPr lang="en-US" sz="2200" dirty="0" smtClean="0">
                <a:solidFill>
                  <a:schemeClr val="tx1"/>
                </a:solidFill>
              </a:rPr>
              <a:t> (output);</a:t>
            </a:r>
          </a:p>
          <a:p>
            <a:pPr marL="465138" indent="-465138" algn="just">
              <a:buFont typeface="Calibri" pitchFamily="34" charset="0"/>
              <a:buChar char="→"/>
            </a:pPr>
            <a:r>
              <a:rPr lang="en-US" sz="2200" dirty="0" err="1" smtClean="0">
                <a:solidFill>
                  <a:schemeClr val="tx1"/>
                </a:solidFill>
              </a:rPr>
              <a:t>Algoritma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harus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efektif</a:t>
            </a:r>
            <a:r>
              <a:rPr lang="en-US" sz="2200" dirty="0" smtClean="0">
                <a:solidFill>
                  <a:schemeClr val="tx1"/>
                </a:solidFill>
              </a:rPr>
              <a:t>; </a:t>
            </a:r>
          </a:p>
          <a:p>
            <a:pPr marL="465138" indent="-465138" algn="just">
              <a:buFont typeface="Calibri" pitchFamily="34" charset="0"/>
              <a:buChar char="→"/>
            </a:pPr>
            <a:endParaRPr lang="en-US" sz="2200" dirty="0" smtClean="0">
              <a:solidFill>
                <a:schemeClr val="tx1"/>
              </a:solidFill>
            </a:endParaRPr>
          </a:p>
          <a:p>
            <a:pPr marL="465138" indent="-465138" algn="just">
              <a:buFont typeface="Calibri" pitchFamily="34" charset="0"/>
              <a:buChar char="→"/>
            </a:pPr>
            <a:endParaRPr lang="en-US" sz="2200" dirty="0" smtClean="0">
              <a:solidFill>
                <a:schemeClr val="tx1"/>
              </a:solidFill>
            </a:endParaRPr>
          </a:p>
          <a:p>
            <a:pPr marL="465138" indent="-465138" algn="just"/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28596" y="3643314"/>
            <a:ext cx="8429684" cy="2786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614488" marR="0" lvl="0" indent="-161448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err="1" smtClean="0"/>
              <a:t>Latihan</a:t>
            </a:r>
            <a:r>
              <a:rPr lang="en-US" sz="2000" b="1" dirty="0" smtClean="0"/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:  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Bagaimana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cara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menukarkan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isi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ge</a:t>
            </a:r>
            <a:r>
              <a:rPr lang="en-US" sz="2000" b="1" dirty="0" err="1" smtClean="0"/>
              <a:t>las</a:t>
            </a:r>
            <a:r>
              <a:rPr lang="en-US" sz="2000" b="1" dirty="0" smtClean="0"/>
              <a:t> A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B </a:t>
            </a:r>
            <a:r>
              <a:rPr lang="en-US" sz="2000" b="1" dirty="0" err="1" smtClean="0"/>
              <a:t>Berikut</a:t>
            </a:r>
            <a:r>
              <a:rPr lang="en-US" sz="2000" b="1" dirty="0" smtClean="0"/>
              <a:t>:</a:t>
            </a:r>
          </a:p>
          <a:p>
            <a:pPr marL="1698625" marR="0" lvl="0" indent="-169862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itchFamily="34" charset="0"/>
              <a:buChar char="→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547664" y="4241854"/>
            <a:ext cx="2930624" cy="1345799"/>
            <a:chOff x="1907704" y="5083597"/>
            <a:chExt cx="2930624" cy="1345799"/>
          </a:xfrm>
        </p:grpSpPr>
        <p:sp>
          <p:nvSpPr>
            <p:cNvPr id="2" name="Flowchart: Magnetic Disk 1"/>
            <p:cNvSpPr/>
            <p:nvPr/>
          </p:nvSpPr>
          <p:spPr>
            <a:xfrm>
              <a:off x="1907704" y="5157192"/>
              <a:ext cx="914400" cy="1272204"/>
            </a:xfrm>
            <a:prstGeom prst="flowChartMagneticDisk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Kopi</a:t>
              </a:r>
              <a:endParaRPr lang="en-US" dirty="0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1907704" y="5083597"/>
              <a:ext cx="914400" cy="504056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3923928" y="5157192"/>
              <a:ext cx="914400" cy="1272204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Teh</a:t>
              </a:r>
              <a:endParaRPr lang="en-US" dirty="0"/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3923928" y="5083597"/>
              <a:ext cx="914400" cy="504056"/>
            </a:xfrm>
            <a:prstGeom prst="flowChartMagneticDisk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550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0C83-103E-4932-AD06-81DA6BEA079A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90600"/>
            <a:ext cx="6629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85971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Baca (input)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981200" cy="752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45" y="2438400"/>
            <a:ext cx="8742557" cy="252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0C83-103E-4932-AD06-81DA6BEA079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27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0C83-103E-4932-AD06-81DA6BEA079A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9477" y="1352549"/>
            <a:ext cx="7221523" cy="507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3962400"/>
            <a:ext cx="39719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93957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0C83-103E-4932-AD06-81DA6BEA079A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7199"/>
            <a:ext cx="7315200" cy="2384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667000"/>
            <a:ext cx="43053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343830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0C83-103E-4932-AD06-81DA6BEA079A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8356148" cy="518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3352800"/>
            <a:ext cx="2971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60603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0C83-103E-4932-AD06-81DA6BEA079A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09600"/>
            <a:ext cx="7696200" cy="374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215172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0C83-103E-4932-AD06-81DA6BEA079A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33400"/>
            <a:ext cx="5567639" cy="5208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676400"/>
            <a:ext cx="3657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73356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Modul</a:t>
            </a:r>
            <a:r>
              <a:rPr lang="en-US" dirty="0" smtClean="0"/>
              <a:t> 4-2 (5-1):</a:t>
            </a:r>
          </a:p>
          <a:p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Seleksi</a:t>
            </a:r>
            <a:r>
              <a:rPr lang="en-US" dirty="0" smtClean="0"/>
              <a:t>  IF/THEN/ELSE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8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Seleksi</a:t>
            </a:r>
            <a:r>
              <a:rPr lang="en-US" dirty="0" smtClean="0"/>
              <a:t>/</a:t>
            </a:r>
            <a:r>
              <a:rPr lang="en-US" dirty="0" err="1" smtClean="0"/>
              <a:t>Pemilihan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Instruksi</a:t>
            </a:r>
            <a:r>
              <a:rPr lang="en-US" dirty="0" smtClean="0"/>
              <a:t> yang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yang </a:t>
            </a:r>
            <a:r>
              <a:rPr lang="en-US" dirty="0" err="1" smtClean="0"/>
              <a:t>disediakan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persyaratan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Ada </a:t>
            </a:r>
            <a:r>
              <a:rPr lang="en-US" dirty="0" err="1" smtClean="0"/>
              <a:t>dua</a:t>
            </a:r>
            <a:r>
              <a:rPr lang="en-US" dirty="0" smtClean="0"/>
              <a:t> format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seleksi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If / then / else</a:t>
            </a:r>
          </a:p>
          <a:p>
            <a:pPr lvl="1"/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46A-53BB-4F24-9259-AB5EB7C2BC5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/ then /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format:</a:t>
            </a:r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pilihan</a:t>
            </a:r>
            <a:endParaRPr lang="en-US" dirty="0" smtClean="0"/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pilihan</a:t>
            </a:r>
            <a:endParaRPr lang="en-US" dirty="0" smtClean="0"/>
          </a:p>
          <a:p>
            <a:pPr lvl="1"/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2 </a:t>
            </a:r>
            <a:r>
              <a:rPr lang="en-US" dirty="0" err="1" smtClean="0"/>
              <a:t>pilihan</a:t>
            </a:r>
            <a:endParaRPr lang="en-US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1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bentuknya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 if  (</a:t>
            </a:r>
            <a:r>
              <a:rPr lang="en-US" dirty="0" err="1" smtClean="0"/>
              <a:t>syarat</a:t>
            </a:r>
            <a:r>
              <a:rPr lang="en-US" dirty="0" smtClean="0"/>
              <a:t>) then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aksi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diproses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syarat</a:t>
            </a:r>
            <a:r>
              <a:rPr lang="en-US" dirty="0" smtClean="0"/>
              <a:t> di </a:t>
            </a:r>
            <a:r>
              <a:rPr lang="en-US" dirty="0" err="1" smtClean="0"/>
              <a:t>penuhi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diproses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syarat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terpenuhi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46A-53BB-4F24-9259-AB5EB7C2BC5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8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2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1" name="AutoShape 3"/>
          <p:cNvSpPr>
            <a:spLocks noChangeArrowheads="1"/>
          </p:cNvSpPr>
          <p:nvPr/>
        </p:nvSpPr>
        <p:spPr bwMode="auto">
          <a:xfrm>
            <a:off x="511175" y="13716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2" name="AutoShape 4"/>
          <p:cNvSpPr>
            <a:spLocks noChangeArrowheads="1"/>
          </p:cNvSpPr>
          <p:nvPr/>
        </p:nvSpPr>
        <p:spPr bwMode="auto">
          <a:xfrm>
            <a:off x="635000" y="14938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AutoShape 5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123825" y="104775"/>
            <a:ext cx="5819775" cy="290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hangingPunct="0">
              <a:lnSpc>
                <a:spcPct val="95000"/>
              </a:lnSpc>
              <a:buSzPct val="45000"/>
              <a:buFont typeface="StarSymbo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smtClean="0">
                <a:solidFill>
                  <a:srgbClr val="FFFFFF"/>
                </a:solidFill>
              </a:rPr>
              <a:t>MATERI-2</a:t>
            </a:r>
            <a:endParaRPr lang="en-GB" sz="2000" b="1" dirty="0">
              <a:solidFill>
                <a:srgbClr val="FFFFFF"/>
              </a:solidFill>
            </a:endParaRPr>
          </a:p>
        </p:txBody>
      </p:sp>
      <p:sp>
        <p:nvSpPr>
          <p:cNvPr id="63495" name="AutoShape 7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Rectangle 8"/>
          <p:cNvSpPr>
            <a:spLocks noGrp="1" noChangeArrowheads="1"/>
          </p:cNvSpPr>
          <p:nvPr>
            <p:ph type="title"/>
          </p:nvPr>
        </p:nvSpPr>
        <p:spPr>
          <a:xfrm>
            <a:off x="1508412" y="990600"/>
            <a:ext cx="6873588" cy="430887"/>
          </a:xfrm>
          <a:ln/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00000"/>
              </a:lnSpc>
              <a:buClr>
                <a:srgbClr val="E4005C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 err="1" smtClean="0">
                <a:solidFill>
                  <a:srgbClr val="E4005C"/>
                </a:solidFill>
              </a:rPr>
              <a:t>Contoh</a:t>
            </a:r>
            <a:r>
              <a:rPr lang="en-US" sz="2800" b="1" dirty="0" smtClean="0">
                <a:solidFill>
                  <a:srgbClr val="E4005C"/>
                </a:solidFill>
              </a:rPr>
              <a:t> </a:t>
            </a:r>
            <a:r>
              <a:rPr lang="en-US" sz="2800" b="1" dirty="0" err="1" smtClean="0">
                <a:solidFill>
                  <a:srgbClr val="E4005C"/>
                </a:solidFill>
              </a:rPr>
              <a:t>Kasus</a:t>
            </a:r>
            <a:endParaRPr lang="en-GB" sz="2800" b="1" dirty="0">
              <a:solidFill>
                <a:srgbClr val="E4005C"/>
              </a:solidFill>
            </a:endParaRPr>
          </a:p>
        </p:txBody>
      </p:sp>
      <p:sp>
        <p:nvSpPr>
          <p:cNvPr id="63499" name="laptop"/>
          <p:cNvSpPr>
            <a:spLocks noEditPoints="1" noChangeArrowheads="1"/>
          </p:cNvSpPr>
          <p:nvPr/>
        </p:nvSpPr>
        <p:spPr bwMode="auto">
          <a:xfrm>
            <a:off x="289212" y="685798"/>
            <a:ext cx="1219200" cy="7524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3501" name="AutoShape 13"/>
          <p:cNvSpPr>
            <a:spLocks noChangeArrowheads="1"/>
          </p:cNvSpPr>
          <p:nvPr/>
        </p:nvSpPr>
        <p:spPr bwMode="auto">
          <a:xfrm>
            <a:off x="310983" y="195122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200"/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1030513" y="1905000"/>
            <a:ext cx="7391400" cy="557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433388" indent="-342900" algn="just">
              <a:lnSpc>
                <a:spcPct val="100000"/>
              </a:lnSpc>
              <a:spcBef>
                <a:spcPts val="600"/>
              </a:spcBef>
              <a:buClr>
                <a:srgbClr val="DF0587"/>
              </a:buClr>
              <a:buFont typeface="Courier New" pitchFamily="49" charset="0"/>
              <a:buChar char="o"/>
              <a:tabLst>
                <a:tab pos="960438" algn="l"/>
                <a:tab pos="1874838" algn="l"/>
                <a:tab pos="2789238" algn="l"/>
                <a:tab pos="3703638" algn="l"/>
                <a:tab pos="4618038" algn="l"/>
                <a:tab pos="5532438" algn="l"/>
                <a:tab pos="6446838" algn="l"/>
                <a:tab pos="7361238" algn="l"/>
                <a:tab pos="8275638" algn="l"/>
                <a:tab pos="9190038" algn="l"/>
                <a:tab pos="10104438" algn="l"/>
              </a:tabLst>
            </a:pPr>
            <a:r>
              <a:rPr lang="en-GB" sz="2400" b="1" dirty="0" err="1" smtClean="0">
                <a:solidFill>
                  <a:srgbClr val="000066"/>
                </a:solidFill>
              </a:rPr>
              <a:t>Seorang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Petani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pulang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dari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kebun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membawa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ternak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dan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hasil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bumi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berupa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Anjing</a:t>
            </a:r>
            <a:r>
              <a:rPr lang="en-GB" sz="2400" b="1" dirty="0" smtClean="0">
                <a:solidFill>
                  <a:srgbClr val="000066"/>
                </a:solidFill>
              </a:rPr>
              <a:t>, </a:t>
            </a:r>
            <a:r>
              <a:rPr lang="en-GB" sz="2400" b="1" dirty="0" err="1" smtClean="0">
                <a:solidFill>
                  <a:srgbClr val="000066"/>
                </a:solidFill>
              </a:rPr>
              <a:t>Anak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Kambing</a:t>
            </a:r>
            <a:r>
              <a:rPr lang="en-GB" sz="2400" b="1" dirty="0" smtClean="0">
                <a:solidFill>
                  <a:srgbClr val="000066"/>
                </a:solidFill>
              </a:rPr>
              <a:t>, </a:t>
            </a:r>
            <a:r>
              <a:rPr lang="en-GB" sz="2400" b="1" dirty="0" err="1" smtClean="0">
                <a:solidFill>
                  <a:srgbClr val="000066"/>
                </a:solidFill>
              </a:rPr>
              <a:t>dan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satu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karung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sayuran</a:t>
            </a:r>
            <a:r>
              <a:rPr lang="en-GB" sz="2400" b="1" dirty="0" smtClean="0">
                <a:solidFill>
                  <a:srgbClr val="000066"/>
                </a:solidFill>
              </a:rPr>
              <a:t>. </a:t>
            </a:r>
          </a:p>
          <a:p>
            <a:pPr marL="433388" indent="-342900" algn="just">
              <a:lnSpc>
                <a:spcPct val="100000"/>
              </a:lnSpc>
              <a:spcBef>
                <a:spcPts val="600"/>
              </a:spcBef>
              <a:buClr>
                <a:srgbClr val="DF0587"/>
              </a:buClr>
              <a:buFont typeface="Courier New" pitchFamily="49" charset="0"/>
              <a:buChar char="o"/>
              <a:tabLst>
                <a:tab pos="960438" algn="l"/>
                <a:tab pos="1874838" algn="l"/>
                <a:tab pos="2789238" algn="l"/>
                <a:tab pos="3703638" algn="l"/>
                <a:tab pos="4618038" algn="l"/>
                <a:tab pos="5532438" algn="l"/>
                <a:tab pos="6446838" algn="l"/>
                <a:tab pos="7361238" algn="l"/>
                <a:tab pos="8275638" algn="l"/>
                <a:tab pos="9190038" algn="l"/>
                <a:tab pos="10104438" algn="l"/>
              </a:tabLst>
            </a:pPr>
            <a:r>
              <a:rPr lang="en-GB" sz="2400" b="1" dirty="0" err="1" smtClean="0">
                <a:solidFill>
                  <a:srgbClr val="000066"/>
                </a:solidFill>
              </a:rPr>
              <a:t>Petani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tersebut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ingin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menyeberangi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suatu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sungai</a:t>
            </a:r>
            <a:r>
              <a:rPr lang="en-GB" sz="2400" b="1" dirty="0" smtClean="0">
                <a:solidFill>
                  <a:srgbClr val="000066"/>
                </a:solidFill>
              </a:rPr>
              <a:t> yang </a:t>
            </a:r>
            <a:r>
              <a:rPr lang="en-GB" sz="2400" b="1" dirty="0" err="1" smtClean="0">
                <a:solidFill>
                  <a:srgbClr val="000066"/>
                </a:solidFill>
              </a:rPr>
              <a:t>dipenuhi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ikan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smtClean="0">
                <a:solidFill>
                  <a:srgbClr val="FF0000"/>
                </a:solidFill>
              </a:rPr>
              <a:t>Piranha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menggunakan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perahu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kecil</a:t>
            </a:r>
            <a:r>
              <a:rPr lang="en-GB" sz="2400" b="1" dirty="0" smtClean="0">
                <a:solidFill>
                  <a:srgbClr val="000066"/>
                </a:solidFill>
              </a:rPr>
              <a:t> yang </a:t>
            </a:r>
            <a:r>
              <a:rPr lang="en-GB" sz="2400" b="1" dirty="0" err="1" smtClean="0">
                <a:solidFill>
                  <a:srgbClr val="000066"/>
                </a:solidFill>
              </a:rPr>
              <a:t>hanya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bisa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memuat</a:t>
            </a:r>
            <a:r>
              <a:rPr lang="en-GB" sz="2400" b="1" dirty="0" smtClean="0">
                <a:solidFill>
                  <a:srgbClr val="000066"/>
                </a:solidFill>
              </a:rPr>
              <a:t> 1 orang </a:t>
            </a:r>
            <a:r>
              <a:rPr lang="en-GB" sz="2400" b="1" dirty="0" err="1" smtClean="0">
                <a:solidFill>
                  <a:srgbClr val="000066"/>
                </a:solidFill>
              </a:rPr>
              <a:t>dan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anjing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atau</a:t>
            </a:r>
            <a:r>
              <a:rPr lang="en-GB" sz="2400" b="1" dirty="0" smtClean="0">
                <a:solidFill>
                  <a:srgbClr val="000066"/>
                </a:solidFill>
              </a:rPr>
              <a:t> 1 orang </a:t>
            </a:r>
            <a:r>
              <a:rPr lang="en-GB" sz="2400" b="1" dirty="0" err="1" smtClean="0">
                <a:solidFill>
                  <a:srgbClr val="000066"/>
                </a:solidFill>
              </a:rPr>
              <a:t>dan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anak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kambing</a:t>
            </a:r>
            <a:r>
              <a:rPr lang="en-GB" sz="2400" b="1" dirty="0" smtClean="0">
                <a:solidFill>
                  <a:srgbClr val="000066"/>
                </a:solidFill>
              </a:rPr>
              <a:t>, </a:t>
            </a:r>
            <a:r>
              <a:rPr lang="en-GB" sz="2400" b="1" dirty="0" err="1" smtClean="0">
                <a:solidFill>
                  <a:srgbClr val="000066"/>
                </a:solidFill>
              </a:rPr>
              <a:t>atau</a:t>
            </a:r>
            <a:r>
              <a:rPr lang="en-GB" sz="2400" b="1" dirty="0" smtClean="0">
                <a:solidFill>
                  <a:srgbClr val="000066"/>
                </a:solidFill>
              </a:rPr>
              <a:t> 1 orang </a:t>
            </a:r>
            <a:r>
              <a:rPr lang="en-GB" sz="2400" b="1" dirty="0" err="1" smtClean="0">
                <a:solidFill>
                  <a:srgbClr val="000066"/>
                </a:solidFill>
              </a:rPr>
              <a:t>dan</a:t>
            </a:r>
            <a:r>
              <a:rPr lang="en-GB" sz="2400" b="1" dirty="0" smtClean="0">
                <a:solidFill>
                  <a:srgbClr val="000066"/>
                </a:solidFill>
              </a:rPr>
              <a:t> 1 </a:t>
            </a:r>
            <a:r>
              <a:rPr lang="en-GB" sz="2400" b="1" dirty="0" err="1" smtClean="0">
                <a:solidFill>
                  <a:srgbClr val="000066"/>
                </a:solidFill>
              </a:rPr>
              <a:t>karung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sayuran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endParaRPr lang="en-GB" sz="2400" b="1" dirty="0">
              <a:solidFill>
                <a:srgbClr val="000066"/>
              </a:solidFill>
            </a:endParaRPr>
          </a:p>
          <a:p>
            <a:pPr marL="433388" indent="-342900" algn="just">
              <a:lnSpc>
                <a:spcPct val="100000"/>
              </a:lnSpc>
              <a:spcBef>
                <a:spcPts val="600"/>
              </a:spcBef>
              <a:buClr>
                <a:srgbClr val="DF0587"/>
              </a:buClr>
              <a:buFont typeface="Courier New" pitchFamily="49" charset="0"/>
              <a:buChar char="o"/>
              <a:tabLst>
                <a:tab pos="960438" algn="l"/>
                <a:tab pos="1874838" algn="l"/>
                <a:tab pos="2789238" algn="l"/>
                <a:tab pos="3703638" algn="l"/>
                <a:tab pos="4618038" algn="l"/>
                <a:tab pos="5532438" algn="l"/>
                <a:tab pos="6446838" algn="l"/>
                <a:tab pos="7361238" algn="l"/>
                <a:tab pos="8275638" algn="l"/>
                <a:tab pos="9190038" algn="l"/>
                <a:tab pos="10104438" algn="l"/>
              </a:tabLst>
            </a:pPr>
            <a:r>
              <a:rPr lang="en-GB" sz="2400" b="1" dirty="0" err="1" smtClean="0">
                <a:solidFill>
                  <a:srgbClr val="000066"/>
                </a:solidFill>
              </a:rPr>
              <a:t>Bagaimana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petani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tersebut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menyeberangkan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ternak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dan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hasil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buminya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ke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seberang</a:t>
            </a:r>
            <a:r>
              <a:rPr lang="en-GB" sz="2400" b="1" dirty="0" smtClean="0">
                <a:solidFill>
                  <a:srgbClr val="000066"/>
                </a:solidFill>
              </a:rPr>
              <a:t> </a:t>
            </a:r>
            <a:r>
              <a:rPr lang="en-GB" sz="2400" b="1" dirty="0" err="1" smtClean="0">
                <a:solidFill>
                  <a:srgbClr val="000066"/>
                </a:solidFill>
              </a:rPr>
              <a:t>sungai</a:t>
            </a:r>
            <a:r>
              <a:rPr lang="en-GB" sz="2400" b="1" dirty="0" smtClean="0">
                <a:solidFill>
                  <a:srgbClr val="000066"/>
                </a:solidFill>
              </a:rPr>
              <a:t>? </a:t>
            </a:r>
            <a:r>
              <a:rPr lang="en-GB" sz="2400" b="1" dirty="0" smtClean="0">
                <a:solidFill>
                  <a:srgbClr val="FF0000"/>
                </a:solidFill>
              </a:rPr>
              <a:t>[</a:t>
            </a:r>
            <a:r>
              <a:rPr lang="en-GB" sz="2400" b="1" dirty="0" err="1" smtClean="0">
                <a:solidFill>
                  <a:srgbClr val="FF0000"/>
                </a:solidFill>
              </a:rPr>
              <a:t>Ingat</a:t>
            </a:r>
            <a:r>
              <a:rPr lang="en-GB" sz="2400" b="1" dirty="0" smtClean="0">
                <a:solidFill>
                  <a:srgbClr val="FF0000"/>
                </a:solidFill>
              </a:rPr>
              <a:t>: </a:t>
            </a:r>
            <a:r>
              <a:rPr lang="en-GB" sz="2400" b="1" dirty="0" err="1" smtClean="0">
                <a:solidFill>
                  <a:srgbClr val="FF0000"/>
                </a:solidFill>
              </a:rPr>
              <a:t>Anjing</a:t>
            </a:r>
            <a:r>
              <a:rPr lang="en-GB" sz="2400" b="1" dirty="0" smtClean="0">
                <a:solidFill>
                  <a:srgbClr val="FF0000"/>
                </a:solidFill>
              </a:rPr>
              <a:t> </a:t>
            </a:r>
            <a:r>
              <a:rPr lang="en-GB" sz="2400" b="1" dirty="0" err="1" smtClean="0">
                <a:solidFill>
                  <a:srgbClr val="FF0000"/>
                </a:solidFill>
              </a:rPr>
              <a:t>bisa</a:t>
            </a:r>
            <a:r>
              <a:rPr lang="en-GB" sz="2400" b="1" dirty="0" smtClean="0">
                <a:solidFill>
                  <a:srgbClr val="FF0000"/>
                </a:solidFill>
              </a:rPr>
              <a:t> </a:t>
            </a:r>
            <a:r>
              <a:rPr lang="en-GB" sz="2400" b="1" dirty="0" err="1" smtClean="0">
                <a:solidFill>
                  <a:srgbClr val="FF0000"/>
                </a:solidFill>
              </a:rPr>
              <a:t>menerkam</a:t>
            </a:r>
            <a:r>
              <a:rPr lang="en-GB" sz="2400" b="1" dirty="0" smtClean="0">
                <a:solidFill>
                  <a:srgbClr val="FF0000"/>
                </a:solidFill>
              </a:rPr>
              <a:t> </a:t>
            </a:r>
            <a:r>
              <a:rPr lang="en-GB" sz="2400" b="1" dirty="0" err="1" smtClean="0">
                <a:solidFill>
                  <a:srgbClr val="FF0000"/>
                </a:solidFill>
              </a:rPr>
              <a:t>anak</a:t>
            </a:r>
            <a:r>
              <a:rPr lang="en-GB" sz="2400" b="1" dirty="0" smtClean="0">
                <a:solidFill>
                  <a:srgbClr val="FF0000"/>
                </a:solidFill>
              </a:rPr>
              <a:t> </a:t>
            </a:r>
            <a:r>
              <a:rPr lang="en-GB" sz="2400" b="1" dirty="0" err="1" smtClean="0">
                <a:solidFill>
                  <a:srgbClr val="FF0000"/>
                </a:solidFill>
              </a:rPr>
              <a:t>kambing</a:t>
            </a:r>
            <a:r>
              <a:rPr lang="en-GB" sz="2400" b="1" dirty="0" smtClean="0">
                <a:solidFill>
                  <a:srgbClr val="FF0000"/>
                </a:solidFill>
              </a:rPr>
              <a:t>, </a:t>
            </a:r>
            <a:r>
              <a:rPr lang="en-GB" sz="2400" b="1" dirty="0" err="1" smtClean="0">
                <a:solidFill>
                  <a:srgbClr val="FF0000"/>
                </a:solidFill>
              </a:rPr>
              <a:t>Anak</a:t>
            </a:r>
            <a:r>
              <a:rPr lang="en-GB" sz="2400" b="1" dirty="0" smtClean="0">
                <a:solidFill>
                  <a:srgbClr val="FF0000"/>
                </a:solidFill>
              </a:rPr>
              <a:t> </a:t>
            </a:r>
            <a:r>
              <a:rPr lang="en-GB" sz="2400" b="1" dirty="0" err="1" smtClean="0">
                <a:solidFill>
                  <a:srgbClr val="FF0000"/>
                </a:solidFill>
              </a:rPr>
              <a:t>kambing</a:t>
            </a:r>
            <a:r>
              <a:rPr lang="en-GB" sz="2400" b="1" dirty="0" smtClean="0">
                <a:solidFill>
                  <a:srgbClr val="FF0000"/>
                </a:solidFill>
              </a:rPr>
              <a:t> </a:t>
            </a:r>
            <a:r>
              <a:rPr lang="en-GB" sz="2400" b="1" dirty="0" err="1" smtClean="0">
                <a:solidFill>
                  <a:srgbClr val="FF0000"/>
                </a:solidFill>
              </a:rPr>
              <a:t>makan</a:t>
            </a:r>
            <a:r>
              <a:rPr lang="en-GB" sz="2400" b="1" dirty="0" smtClean="0">
                <a:solidFill>
                  <a:srgbClr val="FF0000"/>
                </a:solidFill>
              </a:rPr>
              <a:t> </a:t>
            </a:r>
            <a:r>
              <a:rPr lang="en-GB" sz="2400" b="1" dirty="0" err="1" smtClean="0">
                <a:solidFill>
                  <a:srgbClr val="FF0000"/>
                </a:solidFill>
              </a:rPr>
              <a:t>sayuran</a:t>
            </a:r>
            <a:r>
              <a:rPr lang="en-GB" sz="2400" b="1" dirty="0" smtClean="0">
                <a:solidFill>
                  <a:srgbClr val="FF0000"/>
                </a:solidFill>
              </a:rPr>
              <a:t>]</a:t>
            </a:r>
          </a:p>
          <a:p>
            <a:pPr marL="433388" indent="-342900" algn="just">
              <a:lnSpc>
                <a:spcPct val="100000"/>
              </a:lnSpc>
              <a:spcBef>
                <a:spcPts val="600"/>
              </a:spcBef>
              <a:buClr>
                <a:srgbClr val="DF0587"/>
              </a:buClr>
              <a:buFont typeface="Courier New" pitchFamily="49" charset="0"/>
              <a:buChar char="o"/>
              <a:tabLst>
                <a:tab pos="960438" algn="l"/>
                <a:tab pos="1874838" algn="l"/>
                <a:tab pos="2789238" algn="l"/>
                <a:tab pos="3703638" algn="l"/>
                <a:tab pos="4618038" algn="l"/>
                <a:tab pos="5532438" algn="l"/>
                <a:tab pos="6446838" algn="l"/>
                <a:tab pos="7361238" algn="l"/>
                <a:tab pos="8275638" algn="l"/>
                <a:tab pos="9190038" algn="l"/>
                <a:tab pos="10104438" algn="l"/>
              </a:tabLst>
            </a:pPr>
            <a:r>
              <a:rPr lang="en-GB" sz="2400" b="1" dirty="0" smtClean="0">
                <a:solidFill>
                  <a:srgbClr val="FFFFFF"/>
                </a:solidFill>
              </a:rPr>
              <a:t>Next</a:t>
            </a:r>
          </a:p>
          <a:p>
            <a:pPr marL="433388" indent="-342900" algn="just">
              <a:lnSpc>
                <a:spcPct val="100000"/>
              </a:lnSpc>
              <a:spcBef>
                <a:spcPts val="600"/>
              </a:spcBef>
              <a:buClr>
                <a:srgbClr val="DF0587"/>
              </a:buClr>
              <a:buFont typeface="Courier New" pitchFamily="49" charset="0"/>
              <a:buChar char="o"/>
              <a:tabLst>
                <a:tab pos="960438" algn="l"/>
                <a:tab pos="1874838" algn="l"/>
                <a:tab pos="2789238" algn="l"/>
                <a:tab pos="3703638" algn="l"/>
                <a:tab pos="4618038" algn="l"/>
                <a:tab pos="5532438" algn="l"/>
                <a:tab pos="6446838" algn="l"/>
                <a:tab pos="7361238" algn="l"/>
                <a:tab pos="8275638" algn="l"/>
                <a:tab pos="9190038" algn="l"/>
                <a:tab pos="10104438" algn="l"/>
              </a:tabLst>
            </a:pPr>
            <a:endParaRPr lang="en-GB" sz="2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1876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3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35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35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"/>
          <p:cNvGrpSpPr>
            <a:grpSpLocks noChangeAspect="1"/>
          </p:cNvGrpSpPr>
          <p:nvPr/>
        </p:nvGrpSpPr>
        <p:grpSpPr bwMode="auto">
          <a:xfrm>
            <a:off x="5964238" y="1447799"/>
            <a:ext cx="2493962" cy="4097223"/>
            <a:chOff x="3570" y="4250"/>
            <a:chExt cx="2100" cy="3549"/>
          </a:xfrm>
        </p:grpSpPr>
        <p:sp>
          <p:nvSpPr>
            <p:cNvPr id="7" name="AutoShape 4"/>
            <p:cNvSpPr>
              <a:spLocks noChangeAspect="1" noChangeArrowheads="1"/>
            </p:cNvSpPr>
            <p:nvPr/>
          </p:nvSpPr>
          <p:spPr bwMode="auto">
            <a:xfrm>
              <a:off x="3570" y="4250"/>
              <a:ext cx="2100" cy="3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3570" y="5021"/>
              <a:ext cx="1200" cy="618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syarat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3570" y="6256"/>
              <a:ext cx="1200" cy="617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  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altLang="en-US" sz="1100" dirty="0">
                  <a:latin typeface="Calibri" pitchFamily="34" charset="0"/>
                  <a:cs typeface="Arial" pitchFamily="34" charset="0"/>
                </a:rPr>
                <a:t> </a:t>
              </a:r>
              <a:r>
                <a:rPr lang="en-US" altLang="en-US" sz="1100" dirty="0" smtClean="0">
                  <a:latin typeface="Calibri" pitchFamily="34" charset="0"/>
                  <a:cs typeface="Arial" pitchFamily="34" charset="0"/>
                </a:rPr>
                <a:t>        </a:t>
              </a:r>
              <a:r>
                <a:rPr kumimoji="0" lang="en-US" alt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pilihan</a:t>
              </a: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altLang="en-US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aksi</a:t>
              </a:r>
              <a:endPara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4170" y="4404"/>
              <a:ext cx="0" cy="6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4170" y="5639"/>
              <a:ext cx="0" cy="6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4170" y="6873"/>
              <a:ext cx="0" cy="6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4770" y="5330"/>
              <a:ext cx="4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5220" y="5330"/>
              <a:ext cx="0" cy="18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4170" y="7181"/>
              <a:ext cx="10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685800" y="113756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if   (</a:t>
            </a:r>
            <a:r>
              <a:rPr lang="en-US" dirty="0" err="1"/>
              <a:t>syarat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 smtClean="0"/>
              <a:t>      </a:t>
            </a:r>
            <a:r>
              <a:rPr lang="en-US" b="1" dirty="0"/>
              <a:t>then  </a:t>
            </a:r>
            <a:r>
              <a:rPr lang="en-US" dirty="0" err="1"/>
              <a:t>aksi</a:t>
            </a:r>
            <a:r>
              <a:rPr lang="en-US" dirty="0"/>
              <a:t>                                                          </a:t>
            </a:r>
            <a:r>
              <a:rPr lang="en-US" b="1" dirty="0" err="1" smtClean="0"/>
              <a:t>endif</a:t>
            </a:r>
            <a:r>
              <a:rPr lang="en-US" b="1" dirty="0" smtClean="0"/>
              <a:t>  (</a:t>
            </a:r>
            <a:r>
              <a:rPr lang="en-US" b="1" dirty="0" err="1" smtClean="0"/>
              <a:t>pernyataan</a:t>
            </a:r>
            <a:r>
              <a:rPr lang="en-US" b="1" dirty="0" smtClean="0"/>
              <a:t> </a:t>
            </a:r>
            <a:r>
              <a:rPr lang="en-US" b="1" dirty="0" err="1" smtClean="0"/>
              <a:t>kondisi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56569" y="2337897"/>
            <a:ext cx="49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858000" y="3051361"/>
            <a:ext cx="35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4400" y="2998015"/>
            <a:ext cx="3886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:   </a:t>
            </a:r>
            <a:r>
              <a:rPr lang="en-US" b="1" dirty="0"/>
              <a:t> if  ( </a:t>
            </a:r>
            <a:r>
              <a:rPr lang="en-US" dirty="0"/>
              <a:t>x &gt; 100 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	  </a:t>
            </a:r>
            <a:r>
              <a:rPr lang="en-US" b="1" dirty="0" smtClean="0"/>
              <a:t>     </a:t>
            </a:r>
            <a:r>
              <a:rPr lang="en-US" b="1" dirty="0"/>
              <a:t>then  </a:t>
            </a:r>
            <a:r>
              <a:rPr lang="en-US" dirty="0"/>
              <a:t>x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x + 5</a:t>
            </a:r>
          </a:p>
          <a:p>
            <a:r>
              <a:rPr lang="en-US" dirty="0"/>
              <a:t>	  </a:t>
            </a:r>
            <a:r>
              <a:rPr lang="en-US" b="1" dirty="0" err="1" smtClean="0"/>
              <a:t>endif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r>
              <a:rPr lang="en-US" b="1" dirty="0" err="1" smtClean="0"/>
              <a:t>Kalau</a:t>
            </a:r>
            <a:r>
              <a:rPr lang="en-US" b="1" dirty="0" smtClean="0"/>
              <a:t> </a:t>
            </a:r>
            <a:r>
              <a:rPr lang="en-US" b="1" dirty="0" err="1" smtClean="0"/>
              <a:t>nilai</a:t>
            </a:r>
            <a:r>
              <a:rPr lang="en-US" b="1" dirty="0" smtClean="0"/>
              <a:t> x </a:t>
            </a:r>
            <a:r>
              <a:rPr lang="en-US" b="1" dirty="0" err="1" smtClean="0"/>
              <a:t>lebih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100 </a:t>
            </a:r>
            <a:r>
              <a:rPr lang="en-US" b="1" dirty="0" err="1" smtClean="0"/>
              <a:t>maka</a:t>
            </a:r>
            <a:r>
              <a:rPr lang="en-US" b="1" dirty="0" smtClean="0"/>
              <a:t> </a:t>
            </a:r>
            <a:r>
              <a:rPr lang="en-US" b="1" dirty="0" err="1" smtClean="0"/>
              <a:t>nilainya</a:t>
            </a:r>
            <a:r>
              <a:rPr lang="en-US" b="1" dirty="0" smtClean="0"/>
              <a:t> </a:t>
            </a:r>
            <a:r>
              <a:rPr lang="en-US" b="1" dirty="0" err="1" smtClean="0"/>
              <a:t>ditambah</a:t>
            </a:r>
            <a:r>
              <a:rPr lang="en-US" b="1" dirty="0" smtClean="0"/>
              <a:t> 5.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46A-53BB-4F24-9259-AB5EB7C2BC5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1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46A-53BB-4F24-9259-AB5EB7C2BC51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19200"/>
            <a:ext cx="6934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06347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21163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3722094" y="1560101"/>
            <a:ext cx="5178802" cy="4764499"/>
            <a:chOff x="5670" y="-202"/>
            <a:chExt cx="3750" cy="3549"/>
          </a:xfrm>
        </p:grpSpPr>
        <p:sp>
          <p:nvSpPr>
            <p:cNvPr id="6" name="AutoShape 11"/>
            <p:cNvSpPr>
              <a:spLocks noChangeAspect="1" noChangeArrowheads="1" noTextEdit="1"/>
            </p:cNvSpPr>
            <p:nvPr/>
          </p:nvSpPr>
          <p:spPr bwMode="auto">
            <a:xfrm>
              <a:off x="5670" y="-202"/>
              <a:ext cx="3750" cy="3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AutoShape 10"/>
            <p:cNvSpPr>
              <a:spLocks noChangeArrowheads="1"/>
            </p:cNvSpPr>
            <p:nvPr/>
          </p:nvSpPr>
          <p:spPr bwMode="auto">
            <a:xfrm>
              <a:off x="6120" y="415"/>
              <a:ext cx="1500" cy="617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syarat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AutoShape 9"/>
            <p:cNvSpPr>
              <a:spLocks noChangeArrowheads="1"/>
            </p:cNvSpPr>
            <p:nvPr/>
          </p:nvSpPr>
          <p:spPr bwMode="auto">
            <a:xfrm>
              <a:off x="8070" y="415"/>
              <a:ext cx="1200" cy="617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   </a:t>
              </a:r>
              <a:r>
                <a:rPr kumimoji="0" lang="en-US" altLang="en-US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aksi</a:t>
              </a: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- 2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270" y="1649"/>
              <a:ext cx="1200" cy="618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   </a:t>
              </a:r>
              <a:r>
                <a:rPr kumimoji="0" lang="en-US" altLang="en-US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aksi</a:t>
              </a: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- 1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6870" y="-48"/>
              <a:ext cx="0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7620" y="724"/>
              <a:ext cx="4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6870" y="1032"/>
              <a:ext cx="0" cy="6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4"/>
            <p:cNvSpPr>
              <a:spLocks noChangeShapeType="1"/>
            </p:cNvSpPr>
            <p:nvPr/>
          </p:nvSpPr>
          <p:spPr bwMode="auto">
            <a:xfrm>
              <a:off x="6870" y="2267"/>
              <a:ext cx="0" cy="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3"/>
            <p:cNvSpPr>
              <a:spLocks noChangeShapeType="1"/>
            </p:cNvSpPr>
            <p:nvPr/>
          </p:nvSpPr>
          <p:spPr bwMode="auto">
            <a:xfrm>
              <a:off x="8670" y="1032"/>
              <a:ext cx="0" cy="15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2"/>
            <p:cNvSpPr>
              <a:spLocks noChangeShapeType="1"/>
            </p:cNvSpPr>
            <p:nvPr/>
          </p:nvSpPr>
          <p:spPr bwMode="auto">
            <a:xfrm flipH="1">
              <a:off x="6870" y="2575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617137" y="457200"/>
            <a:ext cx="4076026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Bentuk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 2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pilihan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if  (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syarat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	     then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aksi-1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	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else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aksi-2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endif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.         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                      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9150" y="2843385"/>
            <a:ext cx="41815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:   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b="1" dirty="0"/>
              <a:t>if  (</a:t>
            </a:r>
            <a:r>
              <a:rPr lang="en-US" dirty="0"/>
              <a:t> a &gt; 0 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 smtClean="0"/>
              <a:t>       </a:t>
            </a:r>
            <a:r>
              <a:rPr lang="en-US" b="1" dirty="0"/>
              <a:t>then  write (</a:t>
            </a:r>
            <a:r>
              <a:rPr lang="en-US" dirty="0"/>
              <a:t>“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“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 smtClean="0"/>
              <a:t>       </a:t>
            </a:r>
            <a:r>
              <a:rPr lang="en-US" b="1" dirty="0"/>
              <a:t>else    write (</a:t>
            </a:r>
            <a:r>
              <a:rPr lang="en-US" dirty="0"/>
              <a:t>“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“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 smtClean="0"/>
              <a:t>   </a:t>
            </a:r>
            <a:r>
              <a:rPr lang="en-US" b="1" dirty="0" err="1"/>
              <a:t>endif</a:t>
            </a:r>
            <a:r>
              <a:rPr lang="en-US" b="1" dirty="0"/>
              <a:t>.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22634" y="34028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622223" y="238841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46A-53BB-4F24-9259-AB5EB7C2BC5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6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46A-53BB-4F24-9259-AB5EB7C2BC51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258" y="228600"/>
            <a:ext cx="7794742" cy="6260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435803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193927" y="272534"/>
            <a:ext cx="50449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Bentuk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bersusun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 (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lebih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dari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  2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pilihan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Calibri" pitchFamily="34" charset="0"/>
                <a:cs typeface="Times New Roman" pitchFamily="18" charset="0"/>
              </a:rPr>
              <a:t>) :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2971800" y="2477787"/>
            <a:ext cx="5867400" cy="3672945"/>
            <a:chOff x="2520" y="4302"/>
            <a:chExt cx="7200" cy="4320"/>
          </a:xfrm>
        </p:grpSpPr>
        <p:sp>
          <p:nvSpPr>
            <p:cNvPr id="6" name="AutoShape 17"/>
            <p:cNvSpPr>
              <a:spLocks noChangeAspect="1" noChangeArrowheads="1" noTextEdit="1"/>
            </p:cNvSpPr>
            <p:nvPr/>
          </p:nvSpPr>
          <p:spPr bwMode="auto">
            <a:xfrm>
              <a:off x="2520" y="4302"/>
              <a:ext cx="720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AutoShape 16"/>
            <p:cNvSpPr>
              <a:spLocks noChangeArrowheads="1"/>
            </p:cNvSpPr>
            <p:nvPr/>
          </p:nvSpPr>
          <p:spPr bwMode="auto">
            <a:xfrm>
              <a:off x="4484" y="5073"/>
              <a:ext cx="1636" cy="618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syarat-1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AutoShape 15"/>
            <p:cNvSpPr>
              <a:spLocks noChangeArrowheads="1"/>
            </p:cNvSpPr>
            <p:nvPr/>
          </p:nvSpPr>
          <p:spPr bwMode="auto">
            <a:xfrm>
              <a:off x="6570" y="5073"/>
              <a:ext cx="1575" cy="618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syarat-2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AutoShape 14"/>
            <p:cNvSpPr>
              <a:spLocks noChangeArrowheads="1"/>
            </p:cNvSpPr>
            <p:nvPr/>
          </p:nvSpPr>
          <p:spPr bwMode="auto">
            <a:xfrm>
              <a:off x="8370" y="5073"/>
              <a:ext cx="1200" cy="463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 aksi-3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AutoShape 13"/>
            <p:cNvSpPr>
              <a:spLocks noChangeArrowheads="1"/>
            </p:cNvSpPr>
            <p:nvPr/>
          </p:nvSpPr>
          <p:spPr bwMode="auto">
            <a:xfrm>
              <a:off x="6570" y="6153"/>
              <a:ext cx="1200" cy="464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 aksi-2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AutoShape 12"/>
            <p:cNvSpPr>
              <a:spLocks noChangeArrowheads="1"/>
            </p:cNvSpPr>
            <p:nvPr/>
          </p:nvSpPr>
          <p:spPr bwMode="auto">
            <a:xfrm>
              <a:off x="4770" y="6925"/>
              <a:ext cx="1200" cy="464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   aksi-1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5302" y="4611"/>
              <a:ext cx="0" cy="4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5370" y="5691"/>
              <a:ext cx="0" cy="1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6120" y="5382"/>
              <a:ext cx="4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7920" y="5382"/>
              <a:ext cx="4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7269" y="5691"/>
              <a:ext cx="1" cy="4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5370" y="7388"/>
              <a:ext cx="0" cy="7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 flipH="1">
              <a:off x="5370" y="7696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8970" y="5536"/>
              <a:ext cx="0" cy="2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3"/>
            <p:cNvSpPr>
              <a:spLocks noChangeShapeType="1"/>
            </p:cNvSpPr>
            <p:nvPr/>
          </p:nvSpPr>
          <p:spPr bwMode="auto">
            <a:xfrm flipH="1">
              <a:off x="7170" y="7696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AutoShape 2"/>
            <p:cNvSpPr>
              <a:spLocks noChangeShapeType="1"/>
            </p:cNvSpPr>
            <p:nvPr/>
          </p:nvSpPr>
          <p:spPr bwMode="auto">
            <a:xfrm>
              <a:off x="7170" y="6617"/>
              <a:ext cx="1" cy="10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288052" y="824982"/>
            <a:ext cx="423814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if  (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syarat-1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then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aksi-1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else  if  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syarat-2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then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aksi-2                                    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else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aksi-3                        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endif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                        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endif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37477" y="389628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76432" y="365874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46A-53BB-4F24-9259-AB5EB7C2BC51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7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57200" y="3810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Bentuk</a:t>
            </a:r>
            <a:r>
              <a:rPr lang="en-US" dirty="0" smtClean="0"/>
              <a:t> yang lain: 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b="1" dirty="0" smtClean="0"/>
              <a:t>if  </a:t>
            </a:r>
            <a:r>
              <a:rPr lang="en-US" b="1" dirty="0"/>
              <a:t>( </a:t>
            </a:r>
            <a:r>
              <a:rPr lang="en-US" dirty="0"/>
              <a:t>syarat-1 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 smtClean="0"/>
              <a:t>     </a:t>
            </a:r>
            <a:r>
              <a:rPr lang="en-US" b="1" dirty="0"/>
              <a:t>then if  (</a:t>
            </a:r>
            <a:r>
              <a:rPr lang="en-US" dirty="0"/>
              <a:t>syarat-2 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 smtClean="0"/>
              <a:t>                   then  </a:t>
            </a:r>
            <a:r>
              <a:rPr lang="en-US" dirty="0"/>
              <a:t>aksi-1</a:t>
            </a:r>
          </a:p>
          <a:p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b="1" dirty="0"/>
              <a:t>else    </a:t>
            </a:r>
            <a:r>
              <a:rPr lang="en-US" dirty="0"/>
              <a:t>aksi-2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b="1" dirty="0" err="1" smtClean="0"/>
              <a:t>endif</a:t>
            </a:r>
            <a:endParaRPr lang="en-US" dirty="0"/>
          </a:p>
          <a:p>
            <a:r>
              <a:rPr lang="en-US" b="1" dirty="0" smtClean="0"/>
              <a:t>     </a:t>
            </a:r>
            <a:r>
              <a:rPr lang="en-US" b="1" dirty="0"/>
              <a:t>else </a:t>
            </a:r>
            <a:r>
              <a:rPr lang="en-US" dirty="0"/>
              <a:t> aksi-3                                        </a:t>
            </a:r>
          </a:p>
          <a:p>
            <a:r>
              <a:rPr lang="en-US" b="1" dirty="0" err="1" smtClean="0"/>
              <a:t>endif</a:t>
            </a:r>
            <a:r>
              <a:rPr lang="en-US" b="1" dirty="0"/>
              <a:t>. </a:t>
            </a:r>
            <a:endParaRPr lang="en-US" dirty="0"/>
          </a:p>
          <a:p>
            <a:r>
              <a:rPr lang="en-US" b="1" dirty="0"/>
              <a:t>                                                                               </a:t>
            </a:r>
            <a:endParaRPr lang="en-US" dirty="0"/>
          </a:p>
        </p:txBody>
      </p:sp>
      <p:pic>
        <p:nvPicPr>
          <p:cNvPr id="4121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909" y="1447800"/>
            <a:ext cx="5099747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029200" y="28739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089280" y="406481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57200" y="3505200"/>
            <a:ext cx="411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 smtClean="0"/>
              <a:t>If  (x  &gt;  5)</a:t>
            </a:r>
          </a:p>
          <a:p>
            <a:r>
              <a:rPr lang="en-US" dirty="0"/>
              <a:t> </a:t>
            </a:r>
            <a:r>
              <a:rPr lang="en-US" dirty="0" smtClean="0"/>
              <a:t>   then if  ( y &gt; 3)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then  z = 4x + 5y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else   z = 2x + 2y</a:t>
            </a:r>
          </a:p>
          <a:p>
            <a:r>
              <a:rPr lang="en-US" dirty="0"/>
              <a:t> </a:t>
            </a:r>
            <a:r>
              <a:rPr lang="en-US" dirty="0" smtClean="0"/>
              <a:t>   else z = 3x + 3y</a:t>
            </a:r>
          </a:p>
          <a:p>
            <a:endParaRPr lang="en-US" dirty="0"/>
          </a:p>
          <a:p>
            <a:r>
              <a:rPr lang="en-US" dirty="0" err="1" smtClean="0"/>
              <a:t>Berapa</a:t>
            </a:r>
            <a:r>
              <a:rPr lang="en-US" dirty="0" smtClean="0"/>
              <a:t> z </a:t>
            </a:r>
            <a:r>
              <a:rPr lang="en-US" dirty="0" err="1" smtClean="0"/>
              <a:t>bila</a:t>
            </a:r>
            <a:r>
              <a:rPr lang="en-US" dirty="0" smtClean="0"/>
              <a:t>:</a:t>
            </a:r>
          </a:p>
          <a:p>
            <a:pPr marL="342900" indent="-342900">
              <a:buAutoNum type="alphaLcPeriod"/>
            </a:pPr>
            <a:r>
              <a:rPr lang="en-US" dirty="0" smtClean="0"/>
              <a:t>x = 3, y = 5</a:t>
            </a:r>
          </a:p>
          <a:p>
            <a:pPr marL="342900" indent="-342900">
              <a:buAutoNum type="alphaLcPeriod"/>
            </a:pPr>
            <a:r>
              <a:rPr lang="en-US" dirty="0" smtClean="0"/>
              <a:t>x = 5, y = 3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46A-53BB-4F24-9259-AB5EB7C2BC51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7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46A-53BB-4F24-9259-AB5EB7C2BC51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2087" y="228600"/>
            <a:ext cx="6363164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016681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46A-53BB-4F24-9259-AB5EB7C2BC51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5877928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103440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46A-53BB-4F24-9259-AB5EB7C2BC51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299341" cy="38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817181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46A-53BB-4F24-9259-AB5EB7C2BC51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1524000"/>
            <a:ext cx="24193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SWITCH CASE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209800"/>
            <a:ext cx="61341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6426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2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1" name="AutoShape 3"/>
          <p:cNvSpPr>
            <a:spLocks noChangeArrowheads="1"/>
          </p:cNvSpPr>
          <p:nvPr/>
        </p:nvSpPr>
        <p:spPr bwMode="auto">
          <a:xfrm>
            <a:off x="511175" y="13716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2" name="AutoShape 4"/>
          <p:cNvSpPr>
            <a:spLocks noChangeArrowheads="1"/>
          </p:cNvSpPr>
          <p:nvPr/>
        </p:nvSpPr>
        <p:spPr bwMode="auto">
          <a:xfrm>
            <a:off x="635000" y="14938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AutoShape 5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123825" y="104775"/>
            <a:ext cx="5819775" cy="290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hangingPunct="0">
              <a:lnSpc>
                <a:spcPct val="95000"/>
              </a:lnSpc>
              <a:buSzPct val="45000"/>
              <a:buFont typeface="StarSymbo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smtClean="0">
                <a:solidFill>
                  <a:srgbClr val="FFFFFF"/>
                </a:solidFill>
              </a:rPr>
              <a:t>MATERI-2</a:t>
            </a:r>
            <a:endParaRPr lang="en-GB" sz="2000" b="1" dirty="0">
              <a:solidFill>
                <a:srgbClr val="FFFFFF"/>
              </a:solidFill>
            </a:endParaRPr>
          </a:p>
        </p:txBody>
      </p:sp>
      <p:sp>
        <p:nvSpPr>
          <p:cNvPr id="63495" name="AutoShape 7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Rectangle 8"/>
          <p:cNvSpPr>
            <a:spLocks noGrp="1" noChangeArrowheads="1"/>
          </p:cNvSpPr>
          <p:nvPr>
            <p:ph type="title"/>
          </p:nvPr>
        </p:nvSpPr>
        <p:spPr>
          <a:xfrm>
            <a:off x="1508412" y="990600"/>
            <a:ext cx="6873588" cy="430887"/>
          </a:xfrm>
          <a:ln/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00000"/>
              </a:lnSpc>
              <a:buClr>
                <a:srgbClr val="E4005C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 err="1" smtClean="0">
                <a:solidFill>
                  <a:srgbClr val="E4005C"/>
                </a:solidFill>
              </a:rPr>
              <a:t>Contoh</a:t>
            </a:r>
            <a:r>
              <a:rPr lang="en-US" sz="2800" b="1" dirty="0" smtClean="0">
                <a:solidFill>
                  <a:srgbClr val="E4005C"/>
                </a:solidFill>
              </a:rPr>
              <a:t> </a:t>
            </a:r>
            <a:r>
              <a:rPr lang="en-US" sz="2800" b="1" dirty="0" err="1" smtClean="0">
                <a:solidFill>
                  <a:srgbClr val="E4005C"/>
                </a:solidFill>
              </a:rPr>
              <a:t>Kasus</a:t>
            </a:r>
            <a:endParaRPr lang="en-GB" sz="2800" b="1" dirty="0">
              <a:solidFill>
                <a:srgbClr val="E4005C"/>
              </a:solidFill>
            </a:endParaRPr>
          </a:p>
        </p:txBody>
      </p:sp>
      <p:sp>
        <p:nvSpPr>
          <p:cNvPr id="63499" name="laptop"/>
          <p:cNvSpPr>
            <a:spLocks noEditPoints="1" noChangeArrowheads="1"/>
          </p:cNvSpPr>
          <p:nvPr/>
        </p:nvSpPr>
        <p:spPr bwMode="auto">
          <a:xfrm>
            <a:off x="289212" y="685798"/>
            <a:ext cx="1219200" cy="7524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3501" name="AutoShape 13"/>
          <p:cNvSpPr>
            <a:spLocks noChangeArrowheads="1"/>
          </p:cNvSpPr>
          <p:nvPr/>
        </p:nvSpPr>
        <p:spPr bwMode="auto">
          <a:xfrm>
            <a:off x="310983" y="195122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20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79820"/>
            <a:ext cx="7315200" cy="435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52803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246A-53BB-4F24-9259-AB5EB7C2BC51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4214812" cy="563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2286000"/>
            <a:ext cx="5770616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557268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9168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MATERI 4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BAHASA PEMROGRAMAN DEV C++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27901" y="2843455"/>
            <a:ext cx="8229600" cy="1357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236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BAHASA PEMROGRAMAN DEV C++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12776"/>
            <a:ext cx="6029340" cy="300515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STRUKTUR DEV C++</a:t>
            </a:r>
          </a:p>
          <a:p>
            <a:pPr algn="just"/>
            <a:r>
              <a:rPr lang="en-US" b="1" dirty="0"/>
              <a:t>VARIABEL DEV-C++</a:t>
            </a:r>
          </a:p>
          <a:p>
            <a:pPr algn="just"/>
            <a:r>
              <a:rPr lang="en-US" b="1" dirty="0"/>
              <a:t>KEYWORD DEV-C++</a:t>
            </a:r>
          </a:p>
          <a:p>
            <a:pPr algn="just"/>
            <a:r>
              <a:rPr lang="en-US" b="1" dirty="0"/>
              <a:t>KONSTANTA DEV-C++</a:t>
            </a:r>
          </a:p>
          <a:p>
            <a:pPr algn="just"/>
            <a:r>
              <a:rPr lang="en-US" b="1" dirty="0"/>
              <a:t>TIPE DATA DEV-C++</a:t>
            </a:r>
          </a:p>
          <a:p>
            <a:pPr algn="just"/>
            <a:r>
              <a:rPr lang="en-US" b="1" dirty="0"/>
              <a:t>OPERATOR DEV-C++</a:t>
            </a:r>
          </a:p>
          <a:p>
            <a:pPr marL="0" indent="0" algn="just">
              <a:buNone/>
            </a:pPr>
            <a:endParaRPr lang="en-US" b="1" dirty="0"/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005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228600" y="152400"/>
            <a:ext cx="76200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543050" marR="0" lvl="0" indent="-15430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STRUKTUR BAHASA PEMROGRAMAN DEV C++: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81000" y="762000"/>
            <a:ext cx="6400800" cy="471252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r>
              <a:rPr lang="en-US" sz="2000" b="1" dirty="0" err="1">
                <a:solidFill>
                  <a:srgbClr val="00B0F0"/>
                </a:solidFill>
              </a:rPr>
              <a:t>Bagian</a:t>
            </a:r>
            <a:r>
              <a:rPr lang="en-US" sz="2000" b="1" dirty="0">
                <a:solidFill>
                  <a:srgbClr val="00B0F0"/>
                </a:solidFill>
              </a:rPr>
              <a:t> Header:</a:t>
            </a:r>
          </a:p>
          <a:p>
            <a:pPr marL="344488" indent="-344488">
              <a:buAutoNum type="arabicPeriod"/>
            </a:pPr>
            <a:r>
              <a:rPr lang="en-US" sz="2000" dirty="0" err="1"/>
              <a:t>Komentar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program:</a:t>
            </a:r>
          </a:p>
          <a:p>
            <a:r>
              <a:rPr lang="en-US" sz="2000" dirty="0"/>
              <a:t>	//Program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….</a:t>
            </a:r>
          </a:p>
          <a:p>
            <a:r>
              <a:rPr lang="en-US" sz="2000" dirty="0"/>
              <a:t>2.   Pre-processor Directive: 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	#include &lt;….&gt;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	using namespace </a:t>
            </a:r>
            <a:r>
              <a:rPr lang="en-US" sz="2000" b="1" dirty="0" err="1">
                <a:solidFill>
                  <a:srgbClr val="FF0000"/>
                </a:solidFill>
              </a:rPr>
              <a:t>std</a:t>
            </a:r>
            <a:r>
              <a:rPr lang="en-US" sz="20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sz="2000" b="1" dirty="0" err="1">
                <a:solidFill>
                  <a:srgbClr val="00B0F0"/>
                </a:solidFill>
              </a:rPr>
              <a:t>Bagian</a:t>
            </a:r>
            <a:r>
              <a:rPr lang="en-US" sz="2000" b="1" dirty="0">
                <a:solidFill>
                  <a:srgbClr val="00B0F0"/>
                </a:solidFill>
              </a:rPr>
              <a:t> </a:t>
            </a:r>
            <a:r>
              <a:rPr lang="en-US" sz="2000" b="1" dirty="0" err="1">
                <a:solidFill>
                  <a:srgbClr val="00B0F0"/>
                </a:solidFill>
              </a:rPr>
              <a:t>Deklarasi</a:t>
            </a:r>
            <a:r>
              <a:rPr lang="en-US" sz="2000" b="1" dirty="0">
                <a:solidFill>
                  <a:srgbClr val="00B0F0"/>
                </a:solidFill>
              </a:rPr>
              <a:t>:</a:t>
            </a:r>
          </a:p>
          <a:p>
            <a:endParaRPr lang="en-US" sz="2000" b="1" dirty="0">
              <a:solidFill>
                <a:srgbClr val="00B0F0"/>
              </a:solidFill>
            </a:endParaRPr>
          </a:p>
          <a:p>
            <a:r>
              <a:rPr lang="en-US" sz="2000" b="1" dirty="0" err="1">
                <a:solidFill>
                  <a:srgbClr val="00B0F0"/>
                </a:solidFill>
              </a:rPr>
              <a:t>Bagian</a:t>
            </a:r>
            <a:r>
              <a:rPr lang="en-US" sz="2000" b="1" dirty="0">
                <a:solidFill>
                  <a:srgbClr val="00B0F0"/>
                </a:solidFill>
              </a:rPr>
              <a:t> </a:t>
            </a:r>
            <a:r>
              <a:rPr lang="en-US" sz="2000" b="1" dirty="0" err="1">
                <a:solidFill>
                  <a:srgbClr val="00B0F0"/>
                </a:solidFill>
              </a:rPr>
              <a:t>Deskripsi</a:t>
            </a:r>
            <a:r>
              <a:rPr lang="en-US" sz="2000" b="1" dirty="0">
                <a:solidFill>
                  <a:srgbClr val="00B0F0"/>
                </a:solidFill>
              </a:rPr>
              <a:t>: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main() 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 …  </a:t>
            </a:r>
            <a:r>
              <a:rPr lang="en-US" sz="2000" dirty="0" err="1"/>
              <a:t>instruksi</a:t>
            </a:r>
            <a:r>
              <a:rPr lang="en-US" sz="2000" dirty="0"/>
              <a:t> </a:t>
            </a:r>
            <a:r>
              <a:rPr lang="en-US" sz="2000" dirty="0" err="1"/>
              <a:t>penyelesaian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….</a:t>
            </a:r>
          </a:p>
          <a:p>
            <a:r>
              <a:rPr lang="en-US" sz="2000" dirty="0"/>
              <a:t>         return 0;</a:t>
            </a:r>
          </a:p>
          <a:p>
            <a:r>
              <a:rPr lang="en-US" sz="2000" dirty="0"/>
              <a:t>     }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1591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Autofit/>
          </a:bodyPr>
          <a:lstStyle/>
          <a:p>
            <a:pPr marL="1543050" lvl="0" indent="-1543050">
              <a:spcBef>
                <a:spcPct val="20000"/>
              </a:spcBef>
              <a:defRPr/>
            </a:pPr>
            <a:r>
              <a:rPr lang="en-US" sz="3200" b="1" dirty="0" err="1"/>
              <a:t>Con’t</a:t>
            </a:r>
            <a:r>
              <a:rPr lang="en-US" sz="3200" b="1" dirty="0"/>
              <a:t> </a:t>
            </a:r>
            <a:r>
              <a:rPr lang="en-US" sz="3200" b="1" dirty="0" err="1"/>
              <a:t>Struktur</a:t>
            </a:r>
            <a:r>
              <a:rPr lang="en-US" sz="3200" b="1" dirty="0"/>
              <a:t> </a:t>
            </a:r>
            <a:r>
              <a:rPr lang="en-US" sz="3200" b="1" dirty="0" err="1"/>
              <a:t>Bahasa</a:t>
            </a:r>
            <a:r>
              <a:rPr lang="en-US" sz="3200" b="1" dirty="0"/>
              <a:t> </a:t>
            </a:r>
            <a:r>
              <a:rPr lang="en-US" sz="3200" b="1" dirty="0" err="1"/>
              <a:t>Pemrograman</a:t>
            </a:r>
            <a:r>
              <a:rPr lang="en-US" sz="3200" b="1" dirty="0"/>
              <a:t> </a:t>
            </a:r>
            <a:r>
              <a:rPr lang="en-US" sz="3200" b="1" dirty="0" err="1"/>
              <a:t>Dev</a:t>
            </a:r>
            <a:r>
              <a:rPr lang="en-US" sz="3200" b="1" dirty="0"/>
              <a:t> C++: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5791200"/>
          </a:xfrm>
        </p:spPr>
        <p:txBody>
          <a:bodyPr>
            <a:noAutofit/>
          </a:bodyPr>
          <a:lstStyle/>
          <a:p>
            <a:pPr algn="just">
              <a:buNone/>
              <a:defRPr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Keterangan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Komentar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 :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Keterangan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tentang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program           </a:t>
            </a:r>
          </a:p>
          <a:p>
            <a:pPr marL="914400" lvl="1" indent="-457200" algn="just">
              <a:buBlip>
                <a:blip r:embed="rId2"/>
              </a:buBlip>
              <a:defRPr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Keterangan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Satu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Baris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: //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Komentar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buBlip>
                <a:blip r:embed="rId2"/>
              </a:buBlip>
              <a:defRPr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Keterangan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Lebih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satu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baris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: /*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Komentar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……….*/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Pre-processor Directive      </a:t>
            </a:r>
          </a:p>
          <a:p>
            <a:pPr marL="914400" lvl="1" indent="-457200" algn="just">
              <a:buBlip>
                <a:blip r:embed="rId2"/>
              </a:buBlip>
              <a:defRPr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Biasa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disebut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file header (.h)</a:t>
            </a:r>
          </a:p>
          <a:p>
            <a:pPr marL="914400" lvl="1" indent="-457200" algn="just">
              <a:buBlip>
                <a:blip r:embed="rId2"/>
              </a:buBlip>
              <a:defRPr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Berisi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perintah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fungsi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dasar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bahasa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C++</a:t>
            </a:r>
          </a:p>
          <a:p>
            <a:pPr marL="914400" lvl="1" indent="-457200" algn="just">
              <a:buBlip>
                <a:blip r:embed="rId2"/>
              </a:buBlip>
              <a:defRPr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perintah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tersimpan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file header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digunakan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program,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file header 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tsb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disisipkan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program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sintaks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: #include&lt;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nama_file_header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914400" lvl="1" indent="-457200" algn="just">
              <a:buBlip>
                <a:blip r:embed="rId2"/>
              </a:buBlip>
              <a:defRPr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Misalnya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file header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iostream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2" algn="just">
              <a:buBlip>
                <a:blip r:embed="rId2"/>
              </a:buBlip>
              <a:defRPr/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Berisi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sejumlah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perintah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input (</a:t>
            </a:r>
            <a:r>
              <a:rPr lang="en-US" sz="2200" b="1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cin</a:t>
            </a:r>
            <a:r>
              <a:rPr lang="en-US" sz="22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&gt;&gt;</a:t>
            </a:r>
            <a:r>
              <a:rPr lang="en-US" sz="2200" b="1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variabel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perintah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output (</a:t>
            </a:r>
            <a:r>
              <a:rPr lang="en-US" sz="2200" b="1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sz="22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en-US" sz="2200" b="1" dirty="0" err="1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Informasi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782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5791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B0F0"/>
                </a:solidFill>
              </a:rPr>
              <a:t>ATURAN PENULISAN VARIABEL:</a:t>
            </a:r>
          </a:p>
          <a:p>
            <a:pPr marL="344488" indent="-344488" algn="just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sz="2000" dirty="0"/>
              <a:t>Identifier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dimulai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/</a:t>
            </a:r>
            <a:r>
              <a:rPr lang="en-US" sz="2000" dirty="0" err="1"/>
              <a:t>alpabet</a:t>
            </a:r>
            <a:r>
              <a:rPr lang="en-US" sz="2000" dirty="0"/>
              <a:t>, 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diikuti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lain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angka</a:t>
            </a:r>
            <a:endParaRPr lang="en-US" sz="2000" dirty="0"/>
          </a:p>
          <a:p>
            <a:pPr marL="344488" indent="-344488" algn="just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“case sensitive”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yang </a:t>
            </a:r>
            <a:r>
              <a:rPr lang="en-US" sz="2000" dirty="0" err="1"/>
              <a:t>ditulis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dianggap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yang </a:t>
            </a:r>
            <a:r>
              <a:rPr lang="en-US" sz="2000" dirty="0" err="1"/>
              <a:t>ditulis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endParaRPr lang="en-US" sz="2000" dirty="0"/>
          </a:p>
          <a:p>
            <a:pPr marL="344488" indent="-344488" algn="just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boleh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spasi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endParaRPr lang="en-US" sz="2000" dirty="0"/>
          </a:p>
          <a:p>
            <a:pPr marL="344488" indent="-344488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AutoNum type="arabicPeriod"/>
            </a:pP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boleh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operator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variable</a:t>
            </a:r>
          </a:p>
          <a:p>
            <a:pPr marL="344488" indent="-344488" algn="just">
              <a:spcBef>
                <a:spcPts val="0"/>
              </a:spcBef>
              <a:spcAft>
                <a:spcPts val="600"/>
              </a:spcAft>
              <a:buFont typeface="Arial" pitchFamily="34" charset="0"/>
              <a:buAutoNum type="arabicPeriod"/>
            </a:pPr>
            <a:r>
              <a:rPr lang="en-US" sz="2000" dirty="0" err="1"/>
              <a:t>Sebaiknya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terlalu</a:t>
            </a:r>
            <a:r>
              <a:rPr lang="en-US" sz="2000" dirty="0"/>
              <a:t> </a:t>
            </a:r>
            <a:r>
              <a:rPr lang="en-US" sz="2000" dirty="0" err="1"/>
              <a:t>panjang</a:t>
            </a:r>
            <a:endParaRPr lang="en-US" sz="2000" dirty="0"/>
          </a:p>
          <a:p>
            <a:pPr marL="344488" indent="-344488" algn="just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sz="2000" dirty="0"/>
              <a:t>Identifier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diperkenankan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“keyword” (kata </a:t>
            </a:r>
            <a:r>
              <a:rPr lang="en-US" sz="2000" dirty="0" err="1"/>
              <a:t>kunci</a:t>
            </a:r>
            <a:r>
              <a:rPr lang="en-US" sz="2000" dirty="0"/>
              <a:t>) yang </a:t>
            </a:r>
            <a:r>
              <a:rPr lang="en-US" sz="2000" dirty="0" err="1"/>
              <a:t>dikenal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C/C++.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/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Deklarasi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Variabel</a:t>
            </a:r>
            <a:r>
              <a:rPr lang="en-US" sz="2000" b="1" dirty="0">
                <a:solidFill>
                  <a:srgbClr val="FF0000"/>
                </a:solidFill>
              </a:rPr>
              <a:t>: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Tipe_data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Nama_Variabel</a:t>
            </a:r>
            <a:r>
              <a:rPr lang="en-US" sz="2000" b="1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1000" y="152400"/>
            <a:ext cx="8458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1543050" marR="0" lvl="0" indent="-15430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>
                <a:solidFill>
                  <a:schemeClr val="tx1"/>
                </a:solidFill>
              </a:rPr>
              <a:t>VARIABEL DALAM DEV C++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608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228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4488" indent="-344488" algn="just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sz="2200" dirty="0"/>
              <a:t>Keyword </a:t>
            </a:r>
            <a:r>
              <a:rPr lang="en-US" sz="2200" dirty="0" err="1"/>
              <a:t>atau</a:t>
            </a:r>
            <a:r>
              <a:rPr lang="en-US" sz="2200" dirty="0"/>
              <a:t> kata-</a:t>
            </a:r>
            <a:r>
              <a:rPr lang="en-US" sz="2200" dirty="0" err="1"/>
              <a:t>kunci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kata-kata yang </a:t>
            </a:r>
            <a:r>
              <a:rPr lang="en-US" sz="2200" dirty="0" err="1"/>
              <a:t>terdapat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perbendaharaan</a:t>
            </a:r>
            <a:r>
              <a:rPr lang="en-US" sz="2200" dirty="0"/>
              <a:t> </a:t>
            </a:r>
            <a:r>
              <a:rPr lang="en-US" sz="2200" dirty="0" err="1"/>
              <a:t>bahasa</a:t>
            </a:r>
            <a:r>
              <a:rPr lang="en-US" sz="2200" dirty="0"/>
              <a:t> C/C++. </a:t>
            </a:r>
          </a:p>
          <a:p>
            <a:pPr marL="344488" indent="-344488" algn="just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sz="2200" dirty="0" err="1"/>
              <a:t>Setiap</a:t>
            </a:r>
            <a:r>
              <a:rPr lang="en-US" sz="2200" dirty="0"/>
              <a:t> keyword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arti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maksud</a:t>
            </a:r>
            <a:r>
              <a:rPr lang="en-US" sz="2200" dirty="0"/>
              <a:t> </a:t>
            </a:r>
            <a:r>
              <a:rPr lang="en-US" sz="2200" dirty="0" err="1"/>
              <a:t>tertentu</a:t>
            </a:r>
            <a:r>
              <a:rPr lang="en-US" sz="2200" dirty="0"/>
              <a:t> </a:t>
            </a:r>
            <a:r>
              <a:rPr lang="en-US" sz="2200" dirty="0" err="1"/>
              <a:t>didalam</a:t>
            </a:r>
            <a:r>
              <a:rPr lang="en-US" sz="2200" dirty="0"/>
              <a:t> </a:t>
            </a:r>
            <a:r>
              <a:rPr lang="en-US" sz="2200" dirty="0" err="1"/>
              <a:t>bahasa</a:t>
            </a:r>
            <a:r>
              <a:rPr lang="en-US" sz="2200" dirty="0"/>
              <a:t> C/C++, </a:t>
            </a:r>
            <a:r>
              <a:rPr lang="en-US" sz="2200" dirty="0" err="1"/>
              <a:t>misalnya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instruksi</a:t>
            </a:r>
            <a:r>
              <a:rPr lang="en-US" sz="2200" dirty="0"/>
              <a:t>, </a:t>
            </a:r>
            <a:r>
              <a:rPr lang="en-US" sz="2200" dirty="0" err="1"/>
              <a:t>sehingga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boleh</a:t>
            </a:r>
            <a:r>
              <a:rPr lang="en-US" sz="2200" dirty="0"/>
              <a:t> </a:t>
            </a:r>
            <a:r>
              <a:rPr lang="en-US" sz="2200" dirty="0" err="1"/>
              <a:t>dipergunakan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nama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variabel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keperluan</a:t>
            </a:r>
            <a:r>
              <a:rPr lang="en-US" sz="2200" dirty="0"/>
              <a:t> lain. </a:t>
            </a:r>
          </a:p>
          <a:p>
            <a:pPr marL="344488" indent="-344488" algn="just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sz="2200" dirty="0" err="1"/>
              <a:t>Daftar</a:t>
            </a:r>
            <a:r>
              <a:rPr lang="en-US" sz="2200" dirty="0"/>
              <a:t> </a:t>
            </a:r>
            <a:r>
              <a:rPr lang="en-US" sz="2200" dirty="0" err="1"/>
              <a:t>nama</a:t>
            </a:r>
            <a:r>
              <a:rPr lang="en-US" sz="2200" dirty="0"/>
              <a:t> keyword </a:t>
            </a:r>
            <a:r>
              <a:rPr lang="en-US" sz="2200" dirty="0" err="1"/>
              <a:t>diberikan</a:t>
            </a:r>
            <a:r>
              <a:rPr lang="en-US" sz="2200" dirty="0"/>
              <a:t> </a:t>
            </a:r>
            <a:r>
              <a:rPr lang="en-US" sz="2200" dirty="0" err="1"/>
              <a:t>sbb</a:t>
            </a:r>
            <a:r>
              <a:rPr lang="en-US" sz="2200" dirty="0"/>
              <a:t>: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2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1000" y="152400"/>
            <a:ext cx="8458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1543050" marR="0" lvl="0" indent="-15430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KEYWORD BAHASA PEMROGRAMAN DEV C++: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3048000"/>
            <a:ext cx="8458200" cy="3733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  <a:tabLst>
                <a:tab pos="1200150" algn="l"/>
                <a:tab pos="2398713" algn="l"/>
                <a:tab pos="3776663" algn="l"/>
                <a:tab pos="5319713" algn="l"/>
                <a:tab pos="6686550" algn="l"/>
              </a:tabLst>
            </a:pPr>
            <a:r>
              <a:rPr lang="en-US" sz="2200" b="1" dirty="0" err="1"/>
              <a:t>asm</a:t>
            </a:r>
            <a:r>
              <a:rPr lang="en-US" sz="2200" b="1" dirty="0"/>
              <a:t>	default	friend	public	void</a:t>
            </a:r>
            <a:endParaRPr lang="id-ID" sz="2200" dirty="0"/>
          </a:p>
          <a:p>
            <a:pPr>
              <a:buFont typeface="Arial" pitchFamily="34" charset="0"/>
              <a:buNone/>
              <a:tabLst>
                <a:tab pos="1200150" algn="l"/>
                <a:tab pos="2398713" algn="l"/>
                <a:tab pos="3776663" algn="l"/>
                <a:tab pos="5319713" algn="l"/>
                <a:tab pos="6686550" algn="l"/>
              </a:tabLst>
            </a:pPr>
            <a:r>
              <a:rPr lang="en-US" sz="2200" b="1" dirty="0">
                <a:solidFill>
                  <a:srgbClr val="FF0000"/>
                </a:solidFill>
              </a:rPr>
              <a:t>auto	delete	</a:t>
            </a:r>
            <a:r>
              <a:rPr lang="en-US" sz="2200" b="1" dirty="0" err="1">
                <a:solidFill>
                  <a:srgbClr val="FF0000"/>
                </a:solidFill>
              </a:rPr>
              <a:t>goto</a:t>
            </a:r>
            <a:r>
              <a:rPr lang="en-US" sz="2200" b="1" dirty="0">
                <a:solidFill>
                  <a:srgbClr val="FF0000"/>
                </a:solidFill>
              </a:rPr>
              <a:t>	register       	template    	volatile</a:t>
            </a:r>
            <a:endParaRPr lang="id-ID" sz="2200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None/>
              <a:tabLst>
                <a:tab pos="1200150" algn="l"/>
                <a:tab pos="2398713" algn="l"/>
                <a:tab pos="3776663" algn="l"/>
                <a:tab pos="5319713" algn="l"/>
                <a:tab pos="6686550" algn="l"/>
              </a:tabLst>
            </a:pPr>
            <a:r>
              <a:rPr lang="en-US" sz="2200" b="1" dirty="0"/>
              <a:t>break	do	inline	return	this	while</a:t>
            </a:r>
            <a:endParaRPr lang="id-ID" sz="2200" dirty="0"/>
          </a:p>
          <a:p>
            <a:pPr>
              <a:buFont typeface="Arial" pitchFamily="34" charset="0"/>
              <a:buNone/>
              <a:tabLst>
                <a:tab pos="1200150" algn="l"/>
                <a:tab pos="2398713" algn="l"/>
                <a:tab pos="3776663" algn="l"/>
                <a:tab pos="5319713" algn="l"/>
                <a:tab pos="6686550" algn="l"/>
              </a:tabLst>
            </a:pPr>
            <a:r>
              <a:rPr lang="en-US" sz="2200" b="1" dirty="0">
                <a:solidFill>
                  <a:srgbClr val="FF0000"/>
                </a:solidFill>
              </a:rPr>
              <a:t>case	double	</a:t>
            </a:r>
            <a:r>
              <a:rPr lang="en-US" sz="2200" b="1" dirty="0" err="1">
                <a:solidFill>
                  <a:srgbClr val="FF0000"/>
                </a:solidFill>
              </a:rPr>
              <a:t>int</a:t>
            </a:r>
            <a:r>
              <a:rPr lang="en-US" sz="2200" b="1" dirty="0">
                <a:solidFill>
                  <a:srgbClr val="FF0000"/>
                </a:solidFill>
              </a:rPr>
              <a:t>	short	throw</a:t>
            </a:r>
            <a:endParaRPr lang="id-ID" sz="2200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None/>
              <a:tabLst>
                <a:tab pos="1200150" algn="l"/>
                <a:tab pos="2398713" algn="l"/>
                <a:tab pos="3776663" algn="l"/>
                <a:tab pos="5319713" algn="l"/>
                <a:tab pos="6686550" algn="l"/>
              </a:tabLst>
            </a:pPr>
            <a:r>
              <a:rPr lang="en-US" sz="2200" b="1" dirty="0"/>
              <a:t>catch	else	long	signed	try</a:t>
            </a:r>
            <a:endParaRPr lang="id-ID" sz="2200" dirty="0"/>
          </a:p>
          <a:p>
            <a:pPr>
              <a:buFont typeface="Arial" pitchFamily="34" charset="0"/>
              <a:buNone/>
              <a:tabLst>
                <a:tab pos="1200150" algn="l"/>
                <a:tab pos="2398713" algn="l"/>
                <a:tab pos="3776663" algn="l"/>
                <a:tab pos="5319713" algn="l"/>
                <a:tab pos="6686550" algn="l"/>
              </a:tabLst>
            </a:pPr>
            <a:r>
              <a:rPr lang="en-US" sz="2200" b="1" dirty="0">
                <a:solidFill>
                  <a:srgbClr val="FF0000"/>
                </a:solidFill>
              </a:rPr>
              <a:t>char	</a:t>
            </a:r>
            <a:r>
              <a:rPr lang="en-US" sz="2200" b="1" dirty="0" err="1">
                <a:solidFill>
                  <a:srgbClr val="FF0000"/>
                </a:solidFill>
              </a:rPr>
              <a:t>enum</a:t>
            </a:r>
            <a:r>
              <a:rPr lang="en-US" sz="2200" b="1" dirty="0">
                <a:solidFill>
                  <a:srgbClr val="FF0000"/>
                </a:solidFill>
              </a:rPr>
              <a:t>	new	</a:t>
            </a:r>
            <a:r>
              <a:rPr lang="en-US" sz="2200" b="1" dirty="0" err="1">
                <a:solidFill>
                  <a:srgbClr val="FF0000"/>
                </a:solidFill>
              </a:rPr>
              <a:t>sizeof</a:t>
            </a:r>
            <a:r>
              <a:rPr lang="en-US" sz="2200" b="1" dirty="0">
                <a:solidFill>
                  <a:srgbClr val="FF0000"/>
                </a:solidFill>
              </a:rPr>
              <a:t>	</a:t>
            </a:r>
            <a:r>
              <a:rPr lang="en-US" sz="2200" b="1" dirty="0" err="1">
                <a:solidFill>
                  <a:srgbClr val="FF0000"/>
                </a:solidFill>
              </a:rPr>
              <a:t>typedef</a:t>
            </a:r>
            <a:endParaRPr lang="id-ID" sz="2200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None/>
              <a:tabLst>
                <a:tab pos="1200150" algn="l"/>
                <a:tab pos="2398713" algn="l"/>
                <a:tab pos="3776663" algn="l"/>
                <a:tab pos="5319713" algn="l"/>
                <a:tab pos="6686550" algn="l"/>
              </a:tabLst>
            </a:pPr>
            <a:r>
              <a:rPr lang="en-US" sz="2200" b="1" dirty="0"/>
              <a:t>class	extern	operator	static	union</a:t>
            </a:r>
            <a:endParaRPr lang="id-ID" sz="2200" dirty="0"/>
          </a:p>
          <a:p>
            <a:pPr>
              <a:buFont typeface="Arial" pitchFamily="34" charset="0"/>
              <a:buNone/>
              <a:tabLst>
                <a:tab pos="1200150" algn="l"/>
                <a:tab pos="2398713" algn="l"/>
                <a:tab pos="3776663" algn="l"/>
                <a:tab pos="5319713" algn="l"/>
                <a:tab pos="6686550" algn="l"/>
              </a:tabLst>
            </a:pPr>
            <a:r>
              <a:rPr lang="en-US" sz="2200" b="1" dirty="0" err="1">
                <a:solidFill>
                  <a:srgbClr val="FF0000"/>
                </a:solidFill>
              </a:rPr>
              <a:t>const</a:t>
            </a:r>
            <a:r>
              <a:rPr lang="en-US" sz="2200" b="1" dirty="0">
                <a:solidFill>
                  <a:srgbClr val="FF0000"/>
                </a:solidFill>
              </a:rPr>
              <a:t>	float	private	</a:t>
            </a:r>
            <a:r>
              <a:rPr lang="en-US" sz="2200" b="1" dirty="0" err="1">
                <a:solidFill>
                  <a:srgbClr val="FF0000"/>
                </a:solidFill>
              </a:rPr>
              <a:t>struct</a:t>
            </a:r>
            <a:r>
              <a:rPr lang="en-US" sz="2200" b="1" dirty="0">
                <a:solidFill>
                  <a:srgbClr val="FF0000"/>
                </a:solidFill>
              </a:rPr>
              <a:t>	unsigned</a:t>
            </a:r>
            <a:endParaRPr lang="id-ID" sz="2200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None/>
              <a:tabLst>
                <a:tab pos="1200150" algn="l"/>
                <a:tab pos="2398713" algn="l"/>
                <a:tab pos="3776663" algn="l"/>
                <a:tab pos="5319713" algn="l"/>
                <a:tab pos="6686550" algn="l"/>
              </a:tabLst>
            </a:pPr>
            <a:r>
              <a:rPr lang="en-US" sz="2200" b="1" dirty="0"/>
              <a:t>continue   for	protected	switch	virtual</a:t>
            </a:r>
            <a:endParaRPr lang="id-ID" sz="2200" dirty="0"/>
          </a:p>
          <a:p>
            <a:pPr>
              <a:buFont typeface="Arial" pitchFamily="34" charset="0"/>
              <a:buNone/>
              <a:tabLst>
                <a:tab pos="1200150" algn="l"/>
                <a:tab pos="2398713" algn="l"/>
                <a:tab pos="3776663" algn="l"/>
                <a:tab pos="5319713" algn="l"/>
                <a:tab pos="6686550" algn="l"/>
              </a:tabLst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5991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81000" y="152400"/>
            <a:ext cx="8458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1543050" marR="0" lvl="0" indent="-15430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TIPE DATA BAHASA PEMROGRAMAN DEV C++: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685800"/>
            <a:ext cx="8458200" cy="609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 algn="just">
              <a:spcBef>
                <a:spcPts val="0"/>
              </a:spcBef>
              <a:buFont typeface="Arial" pitchFamily="34" charset="0"/>
              <a:buAutoNum type="arabicPeriod"/>
            </a:pPr>
            <a:r>
              <a:rPr lang="en-US" sz="2000" b="1" dirty="0" err="1"/>
              <a:t>Tipe</a:t>
            </a:r>
            <a:r>
              <a:rPr lang="en-US" sz="2000" b="1" dirty="0"/>
              <a:t> Data </a:t>
            </a:r>
            <a:r>
              <a:rPr lang="en-US" sz="2000" b="1" dirty="0" err="1"/>
              <a:t>Dasar</a:t>
            </a:r>
            <a:r>
              <a:rPr lang="en-US" sz="2000" b="1" dirty="0"/>
              <a:t>:</a:t>
            </a:r>
          </a:p>
          <a:p>
            <a:pPr marL="344488" indent="-344488" algn="just">
              <a:spcBef>
                <a:spcPts val="0"/>
              </a:spcBef>
              <a:buFont typeface="Arial" pitchFamily="34" charset="0"/>
              <a:buAutoNum type="arabicPeriod"/>
            </a:pPr>
            <a:endParaRPr lang="en-US" sz="2000" dirty="0"/>
          </a:p>
          <a:p>
            <a:pPr marL="344488" indent="-344488" algn="just">
              <a:spcBef>
                <a:spcPts val="0"/>
              </a:spcBef>
              <a:buFont typeface="Arial" pitchFamily="34" charset="0"/>
              <a:buAutoNum type="arabicPeriod"/>
            </a:pPr>
            <a:endParaRPr lang="en-US" sz="2000" dirty="0"/>
          </a:p>
          <a:p>
            <a:pPr marL="344488" indent="-344488" algn="just">
              <a:spcBef>
                <a:spcPts val="0"/>
              </a:spcBef>
              <a:buFont typeface="Arial" pitchFamily="34" charset="0"/>
              <a:buAutoNum type="arabicPeriod"/>
            </a:pPr>
            <a:endParaRPr lang="en-US" sz="2000" dirty="0"/>
          </a:p>
          <a:p>
            <a:pPr marL="344488" indent="-344488" algn="just">
              <a:spcBef>
                <a:spcPts val="0"/>
              </a:spcBef>
              <a:buFont typeface="Arial" pitchFamily="34" charset="0"/>
              <a:buAutoNum type="arabicPeriod"/>
            </a:pPr>
            <a:endParaRPr lang="en-US" sz="2000" dirty="0"/>
          </a:p>
          <a:p>
            <a:pPr marL="344488" indent="-344488" algn="just">
              <a:spcBef>
                <a:spcPts val="0"/>
              </a:spcBef>
              <a:buFont typeface="Arial" pitchFamily="34" charset="0"/>
              <a:buAutoNum type="arabicPeriod"/>
            </a:pPr>
            <a:endParaRPr lang="en-US" sz="2000" dirty="0"/>
          </a:p>
          <a:p>
            <a:pPr marL="344488" indent="-344488" algn="just">
              <a:spcBef>
                <a:spcPts val="0"/>
              </a:spcBef>
              <a:buFont typeface="Arial" pitchFamily="34" charset="0"/>
              <a:buAutoNum type="arabicPeriod"/>
            </a:pPr>
            <a:endParaRPr lang="en-US" sz="2000" dirty="0"/>
          </a:p>
          <a:p>
            <a:pPr marL="344488" indent="-344488" algn="just">
              <a:spcBef>
                <a:spcPts val="0"/>
              </a:spcBef>
              <a:buFont typeface="Arial" pitchFamily="34" charset="0"/>
              <a:buAutoNum type="arabicPeriod"/>
            </a:pPr>
            <a:endParaRPr lang="en-US" sz="2000" dirty="0"/>
          </a:p>
          <a:p>
            <a:pPr marL="344488" indent="-344488" algn="just">
              <a:spcBef>
                <a:spcPts val="0"/>
              </a:spcBef>
              <a:buFont typeface="Arial" pitchFamily="34" charset="0"/>
              <a:buAutoNum type="arabicPeriod"/>
            </a:pPr>
            <a:endParaRPr lang="en-US" sz="2000" dirty="0"/>
          </a:p>
          <a:p>
            <a:pPr marL="344488" indent="-344488" algn="just">
              <a:spcBef>
                <a:spcPts val="0"/>
              </a:spcBef>
              <a:buFont typeface="Arial" pitchFamily="34" charset="0"/>
              <a:buAutoNum type="arabicPeriod"/>
            </a:pPr>
            <a:endParaRPr lang="en-US" sz="2000" dirty="0"/>
          </a:p>
          <a:p>
            <a:pPr marL="344488" indent="-344488" algn="just">
              <a:spcBef>
                <a:spcPts val="0"/>
              </a:spcBef>
              <a:buFont typeface="Arial" pitchFamily="34" charset="0"/>
              <a:buAutoNum type="arabicPeriod"/>
            </a:pPr>
            <a:endParaRPr lang="en-US" sz="2000" dirty="0"/>
          </a:p>
          <a:p>
            <a:pPr marL="344488" indent="-344488" algn="just">
              <a:spcBef>
                <a:spcPts val="0"/>
              </a:spcBef>
              <a:buFont typeface="Arial" pitchFamily="34" charset="0"/>
              <a:buAutoNum type="arabicPeriod"/>
            </a:pPr>
            <a:endParaRPr lang="en-US" sz="2000" dirty="0"/>
          </a:p>
          <a:p>
            <a:pPr marL="344488" indent="-344488" algn="just">
              <a:spcBef>
                <a:spcPts val="0"/>
              </a:spcBef>
              <a:buFont typeface="Arial" pitchFamily="34" charset="0"/>
              <a:buAutoNum type="arabicPeriod"/>
            </a:pPr>
            <a:endParaRPr lang="en-US" sz="2000" dirty="0"/>
          </a:p>
          <a:p>
            <a:pPr marL="344488" indent="-344488" algn="just">
              <a:spcBef>
                <a:spcPts val="0"/>
              </a:spcBef>
              <a:buFont typeface="Arial" pitchFamily="34" charset="0"/>
              <a:buAutoNum type="arabicPeriod"/>
            </a:pPr>
            <a:r>
              <a:rPr lang="en-US" sz="2000" b="1" dirty="0" err="1"/>
              <a:t>Tipe</a:t>
            </a:r>
            <a:r>
              <a:rPr lang="en-US" sz="2000" b="1" dirty="0"/>
              <a:t> Data </a:t>
            </a:r>
            <a:r>
              <a:rPr lang="en-US" sz="2000" b="1" dirty="0" err="1"/>
              <a:t>Bentukan</a:t>
            </a:r>
            <a:endParaRPr lang="en-US" sz="2000" b="1" dirty="0"/>
          </a:p>
          <a:p>
            <a:pPr marL="971550" lvl="1" indent="-514350" algn="just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1600" kern="0" dirty="0" err="1">
                <a:latin typeface="Arial" charset="0"/>
              </a:rPr>
              <a:t>Tipe</a:t>
            </a:r>
            <a:r>
              <a:rPr lang="en-US" sz="1600" kern="0" dirty="0">
                <a:latin typeface="Arial" charset="0"/>
              </a:rPr>
              <a:t> data yang </a:t>
            </a:r>
            <a:r>
              <a:rPr lang="en-US" sz="1600" kern="0" dirty="0" err="1">
                <a:latin typeface="Arial" charset="0"/>
              </a:rPr>
              <a:t>dibentuk</a:t>
            </a:r>
            <a:r>
              <a:rPr lang="en-US" sz="1600" kern="0" dirty="0">
                <a:latin typeface="Arial" charset="0"/>
              </a:rPr>
              <a:t> </a:t>
            </a:r>
            <a:r>
              <a:rPr lang="en-US" sz="1600" kern="0" dirty="0" err="1">
                <a:latin typeface="Arial" charset="0"/>
              </a:rPr>
              <a:t>dari</a:t>
            </a:r>
            <a:r>
              <a:rPr lang="en-US" sz="1600" kern="0" dirty="0">
                <a:latin typeface="Arial" charset="0"/>
              </a:rPr>
              <a:t> </a:t>
            </a:r>
            <a:r>
              <a:rPr lang="en-US" sz="1600" kern="0" dirty="0" err="1">
                <a:latin typeface="Arial" charset="0"/>
              </a:rPr>
              <a:t>kombinasi</a:t>
            </a:r>
            <a:r>
              <a:rPr lang="en-US" sz="1600" kern="0" dirty="0">
                <a:latin typeface="Arial" charset="0"/>
              </a:rPr>
              <a:t> </a:t>
            </a:r>
            <a:r>
              <a:rPr lang="en-US" sz="1600" kern="0" dirty="0" err="1">
                <a:latin typeface="Arial" charset="0"/>
              </a:rPr>
              <a:t>tipe</a:t>
            </a:r>
            <a:r>
              <a:rPr lang="en-US" sz="1600" kern="0" dirty="0">
                <a:latin typeface="Arial" charset="0"/>
              </a:rPr>
              <a:t> data </a:t>
            </a:r>
            <a:r>
              <a:rPr lang="en-US" sz="1600" kern="0" dirty="0" err="1">
                <a:latin typeface="Arial" charset="0"/>
              </a:rPr>
              <a:t>dasar</a:t>
            </a:r>
            <a:r>
              <a:rPr lang="en-US" sz="1600" kern="0" dirty="0">
                <a:latin typeface="Arial" charset="0"/>
              </a:rPr>
              <a:t>, </a:t>
            </a:r>
            <a:r>
              <a:rPr lang="en-US" sz="1600" kern="0" dirty="0" err="1">
                <a:latin typeface="Arial" charset="0"/>
              </a:rPr>
              <a:t>antara</a:t>
            </a:r>
            <a:r>
              <a:rPr lang="en-US" sz="1600" kern="0" dirty="0">
                <a:latin typeface="Arial" charset="0"/>
              </a:rPr>
              <a:t> lain array, record, string</a:t>
            </a:r>
            <a:r>
              <a:rPr lang="en-US" sz="1600" b="1" kern="0" dirty="0">
                <a:latin typeface="Arial" charset="0"/>
              </a:rPr>
              <a:t>.</a:t>
            </a:r>
          </a:p>
          <a:p>
            <a:pPr marL="971550" lvl="1" indent="-514350" algn="just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1600" b="1" kern="0" dirty="0">
                <a:latin typeface="Arial" charset="0"/>
              </a:rPr>
              <a:t>String </a:t>
            </a:r>
            <a:r>
              <a:rPr lang="en-US" sz="1600" kern="0" dirty="0" err="1">
                <a:latin typeface="Arial" charset="0"/>
              </a:rPr>
              <a:t>adalah</a:t>
            </a:r>
            <a:r>
              <a:rPr lang="en-US" sz="1600" kern="0" dirty="0">
                <a:latin typeface="Arial" charset="0"/>
              </a:rPr>
              <a:t> </a:t>
            </a:r>
            <a:r>
              <a:rPr lang="en-US" sz="1600" kern="0" dirty="0" err="1">
                <a:latin typeface="Arial" charset="0"/>
              </a:rPr>
              <a:t>kumpulan</a:t>
            </a:r>
            <a:r>
              <a:rPr lang="en-US" sz="1600" kern="0" dirty="0">
                <a:latin typeface="Arial" charset="0"/>
              </a:rPr>
              <a:t>/</a:t>
            </a:r>
            <a:r>
              <a:rPr lang="en-US" sz="1600" kern="0" dirty="0" err="1">
                <a:latin typeface="Arial" charset="0"/>
              </a:rPr>
              <a:t>deretan</a:t>
            </a:r>
            <a:r>
              <a:rPr lang="en-US" sz="1600" kern="0" dirty="0">
                <a:latin typeface="Arial" charset="0"/>
              </a:rPr>
              <a:t> </a:t>
            </a:r>
            <a:r>
              <a:rPr lang="en-US" sz="1600" kern="0" dirty="0" err="1">
                <a:latin typeface="Arial" charset="0"/>
              </a:rPr>
              <a:t>beberapa</a:t>
            </a:r>
            <a:r>
              <a:rPr lang="en-US" sz="1600" kern="0" dirty="0">
                <a:latin typeface="Arial" charset="0"/>
              </a:rPr>
              <a:t> </a:t>
            </a:r>
            <a:r>
              <a:rPr lang="en-US" sz="1600" kern="0" dirty="0" err="1">
                <a:latin typeface="Arial" charset="0"/>
              </a:rPr>
              <a:t>karakter</a:t>
            </a:r>
            <a:endParaRPr lang="en-US" sz="1600" kern="0" dirty="0">
              <a:latin typeface="Arial" charset="0"/>
            </a:endParaRPr>
          </a:p>
          <a:p>
            <a:pPr marL="971550" lvl="1" indent="-514350" algn="just"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1600" kern="0" dirty="0" err="1">
                <a:latin typeface="Arial" charset="0"/>
              </a:rPr>
              <a:t>Ciri-ciri</a:t>
            </a:r>
            <a:r>
              <a:rPr lang="en-US" sz="1600" kern="0" dirty="0">
                <a:latin typeface="Arial" charset="0"/>
              </a:rPr>
              <a:t> String:</a:t>
            </a:r>
          </a:p>
          <a:p>
            <a:pPr marL="1428750" lvl="2" indent="-514350" algn="just">
              <a:spcBef>
                <a:spcPts val="0"/>
              </a:spcBef>
              <a:buFont typeface="Wingdings" pitchFamily="2" charset="2"/>
              <a:buChar char="ü"/>
              <a:defRPr/>
            </a:pPr>
            <a:r>
              <a:rPr lang="en-US" sz="1600" kern="0" dirty="0" err="1">
                <a:latin typeface="Arial" charset="0"/>
              </a:rPr>
              <a:t>Dinyatakan</a:t>
            </a:r>
            <a:r>
              <a:rPr lang="en-US" sz="1600" kern="0" dirty="0">
                <a:latin typeface="Arial" charset="0"/>
              </a:rPr>
              <a:t> </a:t>
            </a:r>
            <a:r>
              <a:rPr lang="en-US" sz="1600" kern="0" dirty="0" err="1">
                <a:latin typeface="Arial" charset="0"/>
              </a:rPr>
              <a:t>dengan</a:t>
            </a:r>
            <a:r>
              <a:rPr lang="en-US" sz="1600" kern="0" dirty="0">
                <a:latin typeface="Arial" charset="0"/>
              </a:rPr>
              <a:t> kata </a:t>
            </a:r>
            <a:r>
              <a:rPr lang="en-US" sz="1600" b="1" kern="0" dirty="0">
                <a:latin typeface="Arial" charset="0"/>
              </a:rPr>
              <a:t>string</a:t>
            </a:r>
            <a:endParaRPr lang="en-US" sz="1600" kern="0" dirty="0">
              <a:latin typeface="Arial" charset="0"/>
            </a:endParaRPr>
          </a:p>
          <a:p>
            <a:pPr marL="1428750" lvl="2" indent="-514350" algn="just">
              <a:spcBef>
                <a:spcPts val="0"/>
              </a:spcBef>
              <a:buFont typeface="Wingdings" pitchFamily="2" charset="2"/>
              <a:buChar char="ü"/>
              <a:defRPr/>
            </a:pPr>
            <a:r>
              <a:rPr lang="en-US" sz="1600" kern="0" dirty="0" err="1">
                <a:latin typeface="Arial" charset="0"/>
              </a:rPr>
              <a:t>Lebih</a:t>
            </a:r>
            <a:r>
              <a:rPr lang="en-US" sz="1600" kern="0" dirty="0">
                <a:latin typeface="Arial" charset="0"/>
              </a:rPr>
              <a:t> </a:t>
            </a:r>
            <a:r>
              <a:rPr lang="en-US" sz="1600" kern="0" dirty="0" err="1">
                <a:latin typeface="Arial" charset="0"/>
              </a:rPr>
              <a:t>dari</a:t>
            </a:r>
            <a:r>
              <a:rPr lang="en-US" sz="1600" kern="0" dirty="0">
                <a:latin typeface="Arial" charset="0"/>
              </a:rPr>
              <a:t> 1 </a:t>
            </a:r>
            <a:r>
              <a:rPr lang="en-US" sz="1600" kern="0" dirty="0" err="1">
                <a:latin typeface="Arial" charset="0"/>
              </a:rPr>
              <a:t>huruf</a:t>
            </a:r>
            <a:r>
              <a:rPr lang="en-US" sz="1600" kern="0" dirty="0">
                <a:latin typeface="Arial" charset="0"/>
              </a:rPr>
              <a:t>/digit</a:t>
            </a:r>
          </a:p>
          <a:p>
            <a:pPr marL="1428750" lvl="2" indent="-514350" algn="just">
              <a:spcBef>
                <a:spcPts val="0"/>
              </a:spcBef>
              <a:buFont typeface="Wingdings" pitchFamily="2" charset="2"/>
              <a:buChar char="ü"/>
              <a:defRPr/>
            </a:pPr>
            <a:r>
              <a:rPr lang="en-US" sz="1600" kern="0" dirty="0" err="1">
                <a:latin typeface="Arial" charset="0"/>
              </a:rPr>
              <a:t>Diapit</a:t>
            </a:r>
            <a:r>
              <a:rPr lang="en-US" sz="1600" kern="0" dirty="0">
                <a:latin typeface="Arial" charset="0"/>
              </a:rPr>
              <a:t> </a:t>
            </a:r>
            <a:r>
              <a:rPr lang="en-US" sz="1600" kern="0" dirty="0" err="1">
                <a:latin typeface="Arial" charset="0"/>
              </a:rPr>
              <a:t>tanda</a:t>
            </a:r>
            <a:r>
              <a:rPr lang="en-US" sz="1600" kern="0" dirty="0">
                <a:latin typeface="Arial" charset="0"/>
              </a:rPr>
              <a:t> </a:t>
            </a:r>
            <a:r>
              <a:rPr lang="en-US" sz="1600" kern="0" dirty="0" err="1">
                <a:latin typeface="Arial" charset="0"/>
              </a:rPr>
              <a:t>petik</a:t>
            </a:r>
            <a:r>
              <a:rPr lang="en-US" sz="1600" kern="0" dirty="0">
                <a:latin typeface="Arial" charset="0"/>
              </a:rPr>
              <a:t> </a:t>
            </a:r>
            <a:r>
              <a:rPr lang="en-US" sz="1600" kern="0" dirty="0" err="1">
                <a:latin typeface="Arial" charset="0"/>
              </a:rPr>
              <a:t>dua</a:t>
            </a:r>
            <a:r>
              <a:rPr lang="en-US" sz="1600" kern="0" dirty="0">
                <a:latin typeface="Arial" charset="0"/>
              </a:rPr>
              <a:t> </a:t>
            </a:r>
            <a:endParaRPr lang="en-US" sz="2000" kern="0" dirty="0">
              <a:latin typeface="Arial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125112"/>
            <a:ext cx="6858000" cy="3469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1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2209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4488" indent="-344488" algn="just">
              <a:spcBef>
                <a:spcPts val="0"/>
              </a:spcBef>
              <a:buAutoNum type="arabicPeriod"/>
            </a:pPr>
            <a:r>
              <a:rPr lang="en-US" sz="2000" dirty="0" err="1"/>
              <a:t>Konstanta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peubah</a:t>
            </a:r>
            <a:r>
              <a:rPr lang="en-US" sz="2000" dirty="0"/>
              <a:t> yang </a:t>
            </a:r>
            <a:r>
              <a:rPr lang="en-US" sz="2000" dirty="0" err="1"/>
              <a:t>nilainya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diubah</a:t>
            </a:r>
            <a:r>
              <a:rPr lang="en-US" sz="2000" dirty="0"/>
              <a:t> </a:t>
            </a:r>
            <a:r>
              <a:rPr lang="en-US" sz="2000" dirty="0" err="1"/>
              <a:t>selama</a:t>
            </a:r>
            <a:r>
              <a:rPr lang="en-US" sz="2000" dirty="0"/>
              <a:t> program </a:t>
            </a:r>
            <a:r>
              <a:rPr lang="en-US" sz="2000" dirty="0" err="1"/>
              <a:t>dieksekusi</a:t>
            </a:r>
            <a:r>
              <a:rPr lang="en-US" sz="2000" dirty="0"/>
              <a:t>/running. </a:t>
            </a:r>
          </a:p>
          <a:p>
            <a:pPr marL="344488" indent="-344488" algn="just">
              <a:spcBef>
                <a:spcPts val="0"/>
              </a:spcBef>
              <a:buAutoNum type="arabicPeriod"/>
            </a:pPr>
            <a:r>
              <a:rPr lang="en-US" sz="2000" dirty="0" err="1"/>
              <a:t>Deklarasi</a:t>
            </a:r>
            <a:r>
              <a:rPr lang="en-US" sz="2000" dirty="0"/>
              <a:t> </a:t>
            </a:r>
            <a:r>
              <a:rPr lang="en-US" sz="2000" dirty="0" err="1"/>
              <a:t>konstanta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2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:</a:t>
            </a:r>
          </a:p>
          <a:p>
            <a:pPr lvl="1" indent="-342900" algn="just">
              <a:spcBef>
                <a:spcPts val="0"/>
              </a:spcBef>
              <a:buFont typeface="+mj-lt"/>
              <a:buAutoNum type="arabicParenR"/>
            </a:pP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tipe_data</a:t>
            </a:r>
            <a:r>
              <a:rPr lang="en-US" sz="2000" dirty="0"/>
              <a:t> </a:t>
            </a:r>
            <a:r>
              <a:rPr lang="en-US" sz="2000" dirty="0" err="1"/>
              <a:t>nama_konstanta</a:t>
            </a:r>
            <a:r>
              <a:rPr lang="en-US" sz="2000" dirty="0"/>
              <a:t> =</a:t>
            </a:r>
            <a:r>
              <a:rPr lang="en-US" sz="2000" dirty="0" err="1"/>
              <a:t>nilai_konstanta</a:t>
            </a:r>
            <a:r>
              <a:rPr lang="en-US" sz="2000" dirty="0"/>
              <a:t>. </a:t>
            </a:r>
            <a:r>
              <a:rPr lang="en-US" sz="2000" dirty="0" err="1"/>
              <a:t>Misalnya</a:t>
            </a:r>
            <a:endParaRPr lang="en-US" sz="2000" dirty="0"/>
          </a:p>
          <a:p>
            <a:pPr marL="800100" lvl="2" indent="0" algn="just">
              <a:spcBef>
                <a:spcPts val="0"/>
              </a:spcBef>
              <a:buNone/>
            </a:pPr>
            <a:r>
              <a:rPr lang="en-US" sz="2000" b="1" i="1" dirty="0" err="1">
                <a:solidFill>
                  <a:srgbClr val="FF0000"/>
                </a:solidFill>
              </a:rPr>
              <a:t>const</a:t>
            </a:r>
            <a:r>
              <a:rPr lang="en-US" sz="2000" b="1" i="1" dirty="0">
                <a:solidFill>
                  <a:srgbClr val="FF0000"/>
                </a:solidFill>
              </a:rPr>
              <a:t> float phi=3.14</a:t>
            </a:r>
          </a:p>
          <a:p>
            <a:pPr lvl="1" indent="-342900" algn="just">
              <a:spcBef>
                <a:spcPts val="0"/>
              </a:spcBef>
              <a:buFont typeface="+mj-lt"/>
              <a:buAutoNum type="arabicParenR"/>
            </a:pPr>
            <a:r>
              <a:rPr lang="en-US" sz="2000" dirty="0"/>
              <a:t>#define </a:t>
            </a:r>
            <a:r>
              <a:rPr lang="en-US" sz="2000" dirty="0" err="1"/>
              <a:t>nama_konstanta</a:t>
            </a:r>
            <a:r>
              <a:rPr lang="en-US" sz="2000" dirty="0"/>
              <a:t> </a:t>
            </a:r>
            <a:r>
              <a:rPr lang="en-US" sz="2000" dirty="0" err="1"/>
              <a:t>nilai_konstanta</a:t>
            </a:r>
            <a:r>
              <a:rPr lang="en-US" sz="2000" dirty="0"/>
              <a:t>. </a:t>
            </a:r>
            <a:r>
              <a:rPr lang="en-US" sz="2000" dirty="0" err="1"/>
              <a:t>Misalnya</a:t>
            </a:r>
            <a:r>
              <a:rPr lang="en-US" sz="2000" dirty="0"/>
              <a:t>:</a:t>
            </a:r>
          </a:p>
          <a:p>
            <a:pPr marL="800100" lvl="2" indent="0" algn="just"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FF0000"/>
                </a:solidFill>
              </a:rPr>
              <a:t>#define phi 3.14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1000" y="152400"/>
            <a:ext cx="8458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1543050" marR="0" lvl="0" indent="-15430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>
                <a:solidFill>
                  <a:schemeClr val="tx1"/>
                </a:solidFill>
              </a:rPr>
              <a:t>KONSTANTA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BAHASA PEMROGRAMAN DEV C++: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81001" y="2971800"/>
            <a:ext cx="3505200" cy="37338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lvl="0" algn="just"/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//Program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luas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lingkaran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0" algn="just"/>
            <a:r>
              <a:rPr lang="en-US" b="1" dirty="0">
                <a:solidFill>
                  <a:srgbClr val="FF0000"/>
                </a:solidFill>
              </a:rPr>
              <a:t>#include&lt;</a:t>
            </a:r>
            <a:r>
              <a:rPr lang="en-US" b="1" dirty="0" err="1">
                <a:solidFill>
                  <a:srgbClr val="FF0000"/>
                </a:solidFill>
              </a:rPr>
              <a:t>iostream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lvl="0" algn="just"/>
            <a:r>
              <a:rPr lang="en-US" b="1" dirty="0">
                <a:solidFill>
                  <a:srgbClr val="FF0000"/>
                </a:solidFill>
              </a:rPr>
              <a:t>using namespace </a:t>
            </a:r>
            <a:r>
              <a:rPr lang="en-US" b="1" dirty="0" err="1">
                <a:solidFill>
                  <a:srgbClr val="FF0000"/>
                </a:solidFill>
              </a:rPr>
              <a:t>std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 lvl="0" algn="just"/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const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float phi=3.14;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float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luas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r;</a:t>
            </a:r>
          </a:p>
          <a:p>
            <a:pPr lvl="0" algn="just"/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main()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&lt;&lt;“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Ketik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Nilai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r:";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cin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&gt;&gt;r;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luas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=phi*r*r;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Luas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Lingkaran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="&lt;&lt;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luas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return 0;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334000" y="2974769"/>
            <a:ext cx="3505200" cy="37338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lvl="0" algn="just"/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//Program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luas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lingkaran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0" algn="just"/>
            <a:r>
              <a:rPr lang="en-US" b="1" dirty="0">
                <a:solidFill>
                  <a:srgbClr val="FF0000"/>
                </a:solidFill>
              </a:rPr>
              <a:t>#include&lt;</a:t>
            </a:r>
            <a:r>
              <a:rPr lang="en-US" b="1" dirty="0" err="1">
                <a:solidFill>
                  <a:srgbClr val="FF0000"/>
                </a:solidFill>
              </a:rPr>
              <a:t>iostream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pPr lvl="0" algn="just"/>
            <a:r>
              <a:rPr lang="en-US" b="1" dirty="0">
                <a:solidFill>
                  <a:srgbClr val="FF0000"/>
                </a:solidFill>
              </a:rPr>
              <a:t>#define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phi 3.14;</a:t>
            </a:r>
            <a:endParaRPr lang="en-US" b="1" dirty="0">
              <a:solidFill>
                <a:srgbClr val="FF0000"/>
              </a:solidFill>
            </a:endParaRPr>
          </a:p>
          <a:p>
            <a:pPr lvl="0" algn="just"/>
            <a:r>
              <a:rPr lang="en-US" b="1" dirty="0">
                <a:solidFill>
                  <a:srgbClr val="FF0000"/>
                </a:solidFill>
              </a:rPr>
              <a:t>using namespace </a:t>
            </a:r>
            <a:r>
              <a:rPr lang="en-US" b="1" dirty="0" err="1">
                <a:solidFill>
                  <a:srgbClr val="FF0000"/>
                </a:solidFill>
              </a:rPr>
              <a:t>std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float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luas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r;</a:t>
            </a:r>
          </a:p>
          <a:p>
            <a:pPr lvl="0" algn="just"/>
            <a:r>
              <a:rPr lang="en-US" b="1">
                <a:solidFill>
                  <a:schemeClr val="tx2">
                    <a:lumMod val="60000"/>
                    <a:lumOff val="40000"/>
                  </a:schemeClr>
                </a:solidFill>
              </a:rPr>
              <a:t>int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main()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&lt;&lt;“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Ketik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Nilai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r:";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cin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&gt;&gt;r;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luas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=phi*r*r;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Luas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Lingkaran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="&lt;&lt;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luas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return 0;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2" name="Notched Right Arrow 1"/>
          <p:cNvSpPr/>
          <p:nvPr/>
        </p:nvSpPr>
        <p:spPr>
          <a:xfrm>
            <a:off x="4114801" y="4267200"/>
            <a:ext cx="1066799" cy="609600"/>
          </a:xfrm>
          <a:prstGeom prst="notch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ATAU</a:t>
            </a:r>
          </a:p>
        </p:txBody>
      </p:sp>
    </p:spTree>
    <p:extLst>
      <p:ext uri="{BB962C8B-B14F-4D97-AF65-F5344CB8AC3E}">
        <p14:creationId xmlns:p14="http://schemas.microsoft.com/office/powerpoint/2010/main" val="221969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ldLvl="2" animBg="1"/>
      <p:bldP spid="7" grpId="0" bldLvl="2" animBg="1"/>
      <p:bldP spid="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228600" y="152400"/>
            <a:ext cx="76200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543050" marR="0" lvl="0" indent="-15430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00940" y="685800"/>
            <a:ext cx="4013860" cy="48768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465138" lvl="0" indent="-465138" algn="just">
              <a:spcBef>
                <a:spcPct val="20000"/>
              </a:spcBef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ALGORITMA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Luas_Lingkaran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465138" lvl="0" indent="-465138" algn="just">
              <a:spcBef>
                <a:spcPct val="20000"/>
              </a:spcBef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DEKLARASI:</a:t>
            </a:r>
          </a:p>
          <a:p>
            <a:pPr marL="285750" lvl="0" indent="-285750" algn="just">
              <a:spcBef>
                <a:spcPct val="20000"/>
              </a:spcBef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CONST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PHI←3.14;</a:t>
            </a:r>
          </a:p>
          <a:p>
            <a:pPr marL="285750" lvl="0" indent="-285750" algn="just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Luas</a:t>
            </a:r>
            <a:r>
              <a:rPr lang="en-US" sz="2000" dirty="0">
                <a:solidFill>
                  <a:schemeClr val="tx1"/>
                </a:solidFill>
              </a:rPr>
              <a:t>, r : Real;</a:t>
            </a:r>
          </a:p>
          <a:p>
            <a:pPr marL="465138" lvl="0" indent="-465138" algn="just">
              <a:spcBef>
                <a:spcPct val="20000"/>
              </a:spcBef>
            </a:pPr>
            <a:endParaRPr lang="en-US" sz="20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65138" lvl="0" indent="-465138" algn="just">
              <a:spcBef>
                <a:spcPct val="20000"/>
              </a:spcBef>
            </a:pPr>
            <a:r>
              <a:rPr lang="en-US" sz="20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DESKRIPSI:</a:t>
            </a:r>
          </a:p>
          <a:p>
            <a:pPr marL="285750" lvl="0" indent="-285750" algn="just">
              <a:spcBef>
                <a:spcPct val="20000"/>
              </a:spcBef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Write(‘</a:t>
            </a:r>
            <a:r>
              <a:rPr lang="en-US" sz="2000" dirty="0" err="1">
                <a:solidFill>
                  <a:schemeClr val="tx1"/>
                </a:solidFill>
              </a:rPr>
              <a:t>Ketik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Nilai</a:t>
            </a:r>
            <a:r>
              <a:rPr lang="en-US" sz="2000" dirty="0">
                <a:solidFill>
                  <a:schemeClr val="tx1"/>
                </a:solidFill>
              </a:rPr>
              <a:t> r:’);</a:t>
            </a:r>
          </a:p>
          <a:p>
            <a:pPr marL="285750" lvl="0" indent="-285750" algn="just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	Read(r); </a:t>
            </a:r>
          </a:p>
          <a:p>
            <a:pPr marL="285750" lvl="0" indent="-285750" algn="just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Luas</a:t>
            </a:r>
            <a:r>
              <a:rPr lang="en-US" sz="2000" dirty="0">
                <a:solidFill>
                  <a:schemeClr val="tx1"/>
                </a:solidFill>
              </a:rPr>
              <a:t> ←PHI*r*r;</a:t>
            </a:r>
          </a:p>
          <a:p>
            <a:pPr marL="285750" lvl="0" indent="-285750" algn="just">
              <a:spcBef>
                <a:spcPct val="20000"/>
              </a:spcBef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Write(‘</a:t>
            </a:r>
            <a:r>
              <a:rPr kumimoji="0" lang="en-US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Luas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Lingkaran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=‘,</a:t>
            </a:r>
            <a:r>
              <a:rPr kumimoji="0" lang="en-US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Luas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);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343400" y="685800"/>
            <a:ext cx="4676257" cy="48768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lvl="0" algn="just">
              <a:spcBef>
                <a:spcPct val="20000"/>
              </a:spcBef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//Program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menghitung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luas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lingkaran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#include&lt;</a:t>
            </a:r>
            <a:r>
              <a:rPr lang="en-US" sz="2000" b="1" dirty="0" err="1">
                <a:solidFill>
                  <a:srgbClr val="FF0000"/>
                </a:solidFill>
              </a:rPr>
              <a:t>iostream</a:t>
            </a:r>
            <a:r>
              <a:rPr lang="en-US" sz="2000" b="1" dirty="0">
                <a:solidFill>
                  <a:srgbClr val="FF0000"/>
                </a:solidFill>
              </a:rPr>
              <a:t>&gt;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rgbClr val="FF0000"/>
                </a:solidFill>
              </a:rPr>
              <a:t>using namespace </a:t>
            </a:r>
            <a:r>
              <a:rPr lang="en-US" sz="2000" b="1" dirty="0" err="1">
                <a:solidFill>
                  <a:srgbClr val="FF0000"/>
                </a:solidFill>
              </a:rPr>
              <a:t>std</a:t>
            </a:r>
            <a:r>
              <a:rPr lang="en-US" sz="2000" b="1" dirty="0">
                <a:solidFill>
                  <a:srgbClr val="FF0000"/>
                </a:solidFill>
              </a:rPr>
              <a:t>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const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float phi=3.14;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float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luas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r;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main()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&lt;&lt;“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Ketik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Nilai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r:";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cin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&gt;&gt;r;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luas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=phi*r*r;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Luas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Lingkaran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="&lt;&lt;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luas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return 0;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62200" y="1676400"/>
            <a:ext cx="2057400" cy="304800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752600" y="1981200"/>
            <a:ext cx="2590800" cy="304800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397330" y="2667000"/>
            <a:ext cx="2946070" cy="76200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54261" y="3119252"/>
            <a:ext cx="817739" cy="233548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89191" y="3505200"/>
            <a:ext cx="3230409" cy="233548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006930" y="3886200"/>
            <a:ext cx="2412670" cy="152400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90900" y="4267200"/>
            <a:ext cx="1028700" cy="228600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009900" y="914400"/>
            <a:ext cx="1409700" cy="0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53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2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2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2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2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7" dur="2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2" dur="2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build="p" bldLvl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"/>
            <a:ext cx="7696200" cy="533400"/>
          </a:xfrm>
        </p:spPr>
        <p:txBody>
          <a:bodyPr>
            <a:noAutofit/>
          </a:bodyPr>
          <a:lstStyle/>
          <a:p>
            <a:pPr marL="465138" indent="-465138" algn="just"/>
            <a:r>
              <a:rPr lang="en-US" sz="2800" b="1" dirty="0" err="1" smtClean="0">
                <a:solidFill>
                  <a:schemeClr val="tx1"/>
                </a:solidFill>
              </a:rPr>
              <a:t>Struktur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Algoritma</a:t>
            </a:r>
            <a:r>
              <a:rPr lang="en-US" sz="2800" b="1" dirty="0" smtClean="0">
                <a:solidFill>
                  <a:schemeClr val="tx1"/>
                </a:solidFill>
              </a:rPr>
              <a:t>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3400" y="1066800"/>
            <a:ext cx="7848600" cy="3124201"/>
            <a:chOff x="533400" y="1066800"/>
            <a:chExt cx="7848600" cy="3124201"/>
          </a:xfrm>
        </p:grpSpPr>
        <p:sp>
          <p:nvSpPr>
            <p:cNvPr id="1027" name="Text Box 3"/>
            <p:cNvSpPr txBox="1">
              <a:spLocks noChangeArrowheads="1"/>
            </p:cNvSpPr>
            <p:nvPr/>
          </p:nvSpPr>
          <p:spPr bwMode="auto">
            <a:xfrm>
              <a:off x="533400" y="1066800"/>
              <a:ext cx="7848600" cy="9144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457200" marR="0" lvl="1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Judul</a:t>
              </a: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(header)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: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memuat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nama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algoritma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serta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informasi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tentang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algoritma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yang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ditulis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Text Box 4"/>
            <p:cNvSpPr txBox="1">
              <a:spLocks noChangeArrowheads="1"/>
            </p:cNvSpPr>
            <p:nvPr/>
          </p:nvSpPr>
          <p:spPr bwMode="auto">
            <a:xfrm>
              <a:off x="533400" y="1984003"/>
              <a:ext cx="7848600" cy="129259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457200" marR="0" lvl="1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Deklarasi</a:t>
              </a: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/</a:t>
              </a:r>
              <a:r>
                <a:rPr kumimoji="0" lang="en-US" sz="24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Defenisi</a:t>
              </a: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variabel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: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memuat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defenisi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tentang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nama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variabel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,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nama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tetapan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,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tipe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data yang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akan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digunakan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dalam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algoritma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Text Box 5"/>
            <p:cNvSpPr txBox="1">
              <a:spLocks noChangeArrowheads="1"/>
            </p:cNvSpPr>
            <p:nvPr/>
          </p:nvSpPr>
          <p:spPr bwMode="auto">
            <a:xfrm>
              <a:off x="533400" y="3276601"/>
              <a:ext cx="7848600" cy="9144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457200" marR="0" lvl="1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Deskripsi</a:t>
              </a: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/</a:t>
              </a:r>
              <a:r>
                <a:rPr kumimoji="0" lang="en-US" sz="24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rincian</a:t>
              </a:r>
              <a:r>
                <a:rPr kumimoji="0" lang="en-US" sz="2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1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langkah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: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memuat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langkah-langkah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penyelesaian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masalah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20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228600" y="152400"/>
            <a:ext cx="76200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543050" marR="0" lvl="0" indent="-15430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77140" y="685800"/>
            <a:ext cx="4013860" cy="33528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465138" lvl="0" indent="-465138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ALGORITMA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Volume_Kubus</a:t>
            </a:r>
            <a:endParaRPr lang="en-US" sz="2000" dirty="0">
              <a:solidFill>
                <a:schemeClr val="tx1"/>
              </a:solidFill>
            </a:endParaRPr>
          </a:p>
          <a:p>
            <a:pPr marL="465138" lvl="0" indent="-465138" algn="just">
              <a:spcBef>
                <a:spcPct val="20000"/>
              </a:spcBef>
            </a:pPr>
            <a:r>
              <a:rPr lang="en-US" sz="20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DEKLARASI: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	Volume, </a:t>
            </a:r>
            <a:r>
              <a:rPr lang="en-US" sz="2000" dirty="0" err="1">
                <a:solidFill>
                  <a:schemeClr val="tx1"/>
                </a:solidFill>
              </a:rPr>
              <a:t>Sisi</a:t>
            </a:r>
            <a:r>
              <a:rPr lang="en-US" sz="2000" dirty="0">
                <a:solidFill>
                  <a:schemeClr val="tx1"/>
                </a:solidFill>
              </a:rPr>
              <a:t> : Real;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lang="en-US" sz="20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DESKRIPSI: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	Write(‘</a:t>
            </a:r>
            <a:r>
              <a:rPr lang="en-US" sz="2000" dirty="0" err="1">
                <a:solidFill>
                  <a:schemeClr val="tx1"/>
                </a:solidFill>
              </a:rPr>
              <a:t>Ketik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Nilai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Sisi</a:t>
            </a:r>
            <a:r>
              <a:rPr lang="en-US" sz="2000" dirty="0">
                <a:solidFill>
                  <a:schemeClr val="tx1"/>
                </a:solidFill>
              </a:rPr>
              <a:t>:’);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	Read(</a:t>
            </a:r>
            <a:r>
              <a:rPr lang="en-US" sz="2000" dirty="0" err="1">
                <a:solidFill>
                  <a:schemeClr val="tx1"/>
                </a:solidFill>
              </a:rPr>
              <a:t>Sisi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	Volume ←</a:t>
            </a:r>
            <a:r>
              <a:rPr lang="en-US" sz="2000" dirty="0" err="1">
                <a:solidFill>
                  <a:schemeClr val="tx1"/>
                </a:solidFill>
              </a:rPr>
              <a:t>Sisi</a:t>
            </a:r>
            <a:r>
              <a:rPr lang="en-US" sz="2000" dirty="0">
                <a:solidFill>
                  <a:schemeClr val="tx1"/>
                </a:solidFill>
              </a:rPr>
              <a:t>*</a:t>
            </a:r>
            <a:r>
              <a:rPr lang="en-US" sz="2000" dirty="0" err="1">
                <a:solidFill>
                  <a:schemeClr val="tx1"/>
                </a:solidFill>
              </a:rPr>
              <a:t>Sisi</a:t>
            </a:r>
            <a:r>
              <a:rPr lang="en-US" sz="2000" dirty="0">
                <a:solidFill>
                  <a:schemeClr val="tx1"/>
                </a:solidFill>
              </a:rPr>
              <a:t>*</a:t>
            </a:r>
            <a:r>
              <a:rPr lang="en-US" sz="2000" dirty="0" err="1">
                <a:solidFill>
                  <a:schemeClr val="tx1"/>
                </a:solidFill>
              </a:rPr>
              <a:t>Sisi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	Write(‘Volume </a:t>
            </a:r>
            <a:r>
              <a:rPr lang="en-US" sz="2000" dirty="0" err="1">
                <a:solidFill>
                  <a:schemeClr val="tx1"/>
                </a:solidFill>
              </a:rPr>
              <a:t>Kubus</a:t>
            </a:r>
            <a:r>
              <a:rPr lang="en-US" sz="2000" dirty="0">
                <a:solidFill>
                  <a:schemeClr val="tx1"/>
                </a:solidFill>
              </a:rPr>
              <a:t>=‘,Volume);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343400" y="685800"/>
            <a:ext cx="4676257" cy="48768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lvl="0" algn="just">
              <a:spcBef>
                <a:spcPct val="20000"/>
              </a:spcBef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//Program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menghitung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volume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kubus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</a:endParaRP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rgbClr val="FF0000"/>
                </a:solidFill>
              </a:rPr>
              <a:t>#include&lt;</a:t>
            </a:r>
            <a:r>
              <a:rPr lang="en-US" sz="2000" b="1" dirty="0" err="1">
                <a:solidFill>
                  <a:srgbClr val="FF0000"/>
                </a:solidFill>
              </a:rPr>
              <a:t>iostream</a:t>
            </a:r>
            <a:r>
              <a:rPr lang="en-US" sz="2000" b="1" dirty="0">
                <a:solidFill>
                  <a:srgbClr val="FF0000"/>
                </a:solidFill>
              </a:rPr>
              <a:t>&gt;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rgbClr val="FF0000"/>
                </a:solidFill>
              </a:rPr>
              <a:t>using namespace </a:t>
            </a:r>
            <a:r>
              <a:rPr lang="en-US" sz="2000" b="1" dirty="0" err="1">
                <a:solidFill>
                  <a:srgbClr val="FF0000"/>
                </a:solidFill>
              </a:rPr>
              <a:t>std</a:t>
            </a:r>
            <a:r>
              <a:rPr lang="en-US" sz="2000" b="1" dirty="0">
                <a:solidFill>
                  <a:srgbClr val="FF0000"/>
                </a:solidFill>
              </a:rPr>
              <a:t>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float Volume,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Sisi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main()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&lt;&lt;“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Ketik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Nilai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Sisi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:";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cin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Sisi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Volume=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Sisi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Sisi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Sisi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&lt;&lt;"Volume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Kubus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="&lt;&lt;Volume;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return 0;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62200" y="1676400"/>
            <a:ext cx="2057400" cy="304800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24000" y="1981200"/>
            <a:ext cx="2819400" cy="304800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05250" y="2438400"/>
            <a:ext cx="666750" cy="457200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676400" y="2667000"/>
            <a:ext cx="2895600" cy="685800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43200" y="3009900"/>
            <a:ext cx="1676400" cy="728848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14750" y="3505200"/>
            <a:ext cx="704850" cy="533400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009900" y="914400"/>
            <a:ext cx="1409700" cy="0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58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2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build="p" bldLvl="2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228600" y="152400"/>
            <a:ext cx="76200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543050" marR="0" lvl="0" indent="-15430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3: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77140" y="685800"/>
            <a:ext cx="4013860" cy="5334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465138" lvl="0" indent="-465138" algn="just">
              <a:spcBef>
                <a:spcPct val="20000"/>
              </a:spcBef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ALGORITMA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Luas_Segitigas_siku_siku</a:t>
            </a:r>
            <a:endParaRPr lang="en-US" sz="2000" dirty="0">
              <a:solidFill>
                <a:schemeClr val="tx1"/>
              </a:solidFill>
            </a:endParaRPr>
          </a:p>
          <a:p>
            <a:pPr marL="465138" lvl="0" indent="-465138" algn="just">
              <a:spcBef>
                <a:spcPct val="20000"/>
              </a:spcBef>
            </a:pPr>
            <a:r>
              <a:rPr lang="en-US" sz="20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DEKLARASI: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Luas</a:t>
            </a:r>
            <a:r>
              <a:rPr lang="en-US" sz="2000" dirty="0">
                <a:solidFill>
                  <a:schemeClr val="tx1"/>
                </a:solidFill>
              </a:rPr>
              <a:t>, Alas, </a:t>
            </a:r>
            <a:r>
              <a:rPr lang="en-US" sz="2000" dirty="0" err="1">
                <a:solidFill>
                  <a:schemeClr val="tx1"/>
                </a:solidFill>
              </a:rPr>
              <a:t>Tinggi</a:t>
            </a:r>
            <a:r>
              <a:rPr lang="en-US" sz="2000" dirty="0">
                <a:solidFill>
                  <a:schemeClr val="tx1"/>
                </a:solidFill>
              </a:rPr>
              <a:t> : Real;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lang="en-US" sz="20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DESKRIPSI:</a:t>
            </a:r>
          </a:p>
          <a:p>
            <a:pPr marL="285750" lvl="0" indent="-285750" algn="just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	Write(‘</a:t>
            </a:r>
            <a:r>
              <a:rPr lang="en-US" sz="2000" dirty="0" err="1">
                <a:solidFill>
                  <a:schemeClr val="tx1"/>
                </a:solidFill>
              </a:rPr>
              <a:t>Ketik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Nilai</a:t>
            </a:r>
            <a:r>
              <a:rPr lang="en-US" sz="2000" dirty="0">
                <a:solidFill>
                  <a:schemeClr val="tx1"/>
                </a:solidFill>
              </a:rPr>
              <a:t> Alas’);</a:t>
            </a:r>
          </a:p>
          <a:p>
            <a:pPr marL="285750" lvl="0" indent="-285750" algn="just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	Read(Alas);</a:t>
            </a:r>
          </a:p>
          <a:p>
            <a:pPr marL="285750" lvl="0" indent="-285750" algn="just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	Write(‘</a:t>
            </a:r>
            <a:r>
              <a:rPr lang="en-US" sz="2000" dirty="0" err="1">
                <a:solidFill>
                  <a:schemeClr val="tx1"/>
                </a:solidFill>
              </a:rPr>
              <a:t>Ketik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Nilai</a:t>
            </a:r>
            <a:r>
              <a:rPr lang="en-US" sz="2000" dirty="0">
                <a:solidFill>
                  <a:schemeClr val="tx1"/>
                </a:solidFill>
              </a:rPr>
              <a:t> Tinggi:’);</a:t>
            </a:r>
          </a:p>
          <a:p>
            <a:pPr marL="285750" lvl="0" indent="-285750" algn="just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	Read(</a:t>
            </a:r>
            <a:r>
              <a:rPr lang="en-US" sz="2000" dirty="0" err="1">
                <a:solidFill>
                  <a:schemeClr val="tx1"/>
                </a:solidFill>
              </a:rPr>
              <a:t>Tinggi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pPr marL="285750" lvl="0" indent="-285750" algn="just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Luas</a:t>
            </a:r>
            <a:r>
              <a:rPr lang="en-US" sz="2000" dirty="0">
                <a:solidFill>
                  <a:schemeClr val="tx1"/>
                </a:solidFill>
              </a:rPr>
              <a:t> ←0.5*Alas*</a:t>
            </a:r>
            <a:r>
              <a:rPr lang="en-US" sz="2000" dirty="0" err="1">
                <a:solidFill>
                  <a:schemeClr val="tx1"/>
                </a:solidFill>
              </a:rPr>
              <a:t>Tinggi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marL="285750" lvl="0" indent="-285750" algn="just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	Write(‘</a:t>
            </a:r>
            <a:r>
              <a:rPr lang="en-US" sz="2000" dirty="0" err="1">
                <a:solidFill>
                  <a:schemeClr val="tx1"/>
                </a:solidFill>
              </a:rPr>
              <a:t>Luas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Segitiga</a:t>
            </a:r>
            <a:r>
              <a:rPr lang="en-US" sz="2000" dirty="0">
                <a:solidFill>
                  <a:schemeClr val="tx1"/>
                </a:solidFill>
              </a:rPr>
              <a:t>=‘,</a:t>
            </a:r>
            <a:r>
              <a:rPr lang="en-US" sz="2000" dirty="0" err="1">
                <a:solidFill>
                  <a:schemeClr val="tx1"/>
                </a:solidFill>
              </a:rPr>
              <a:t>Luas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343400" y="685800"/>
            <a:ext cx="4676257" cy="5334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lvl="0" algn="just">
              <a:spcBef>
                <a:spcPts val="300"/>
              </a:spcBef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/*Program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menghitung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luas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segitiga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siku_siku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*/</a:t>
            </a:r>
          </a:p>
          <a:p>
            <a:pPr lvl="0" algn="just">
              <a:spcBef>
                <a:spcPts val="300"/>
              </a:spcBef>
            </a:pPr>
            <a:r>
              <a:rPr lang="en-US" sz="2000" b="1" dirty="0">
                <a:solidFill>
                  <a:srgbClr val="FF0000"/>
                </a:solidFill>
              </a:rPr>
              <a:t>#include&lt;</a:t>
            </a:r>
            <a:r>
              <a:rPr lang="en-US" sz="2000" b="1" dirty="0" err="1">
                <a:solidFill>
                  <a:srgbClr val="FF0000"/>
                </a:solidFill>
              </a:rPr>
              <a:t>iostream</a:t>
            </a:r>
            <a:r>
              <a:rPr lang="en-US" sz="2000" b="1" dirty="0">
                <a:solidFill>
                  <a:srgbClr val="FF0000"/>
                </a:solidFill>
              </a:rPr>
              <a:t>&gt;</a:t>
            </a:r>
          </a:p>
          <a:p>
            <a:pPr lvl="0" algn="just">
              <a:spcBef>
                <a:spcPts val="300"/>
              </a:spcBef>
            </a:pPr>
            <a:r>
              <a:rPr lang="en-US" sz="2000" b="1" dirty="0">
                <a:solidFill>
                  <a:srgbClr val="FF0000"/>
                </a:solidFill>
              </a:rPr>
              <a:t>using namespace </a:t>
            </a:r>
            <a:r>
              <a:rPr lang="en-US" sz="2000" b="1" dirty="0" err="1">
                <a:solidFill>
                  <a:srgbClr val="FF0000"/>
                </a:solidFill>
              </a:rPr>
              <a:t>std</a:t>
            </a:r>
            <a:r>
              <a:rPr lang="en-US" sz="2000" b="1" dirty="0">
                <a:solidFill>
                  <a:srgbClr val="FF0000"/>
                </a:solidFill>
              </a:rPr>
              <a:t>;</a:t>
            </a:r>
          </a:p>
          <a:p>
            <a:pPr lvl="0" algn="just">
              <a:spcBef>
                <a:spcPts val="3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float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Luas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Alas,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Tinggi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>
              <a:spcBef>
                <a:spcPts val="300"/>
              </a:spcBef>
            </a:pP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main()</a:t>
            </a:r>
          </a:p>
          <a:p>
            <a:pPr lvl="0" algn="just">
              <a:spcBef>
                <a:spcPts val="3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  <a:p>
            <a:pPr lvl="0" algn="just">
              <a:spcBef>
                <a:spcPts val="3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&lt;&lt;“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Ketik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Nilai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Alas :";</a:t>
            </a:r>
          </a:p>
          <a:p>
            <a:pPr lvl="0" algn="just">
              <a:spcBef>
                <a:spcPts val="3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cin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&gt;&gt;Alas;</a:t>
            </a:r>
          </a:p>
          <a:p>
            <a:pPr lvl="0" algn="just">
              <a:spcBef>
                <a:spcPts val="3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&lt;&lt;“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Ketik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Nilai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Tinggi  :";</a:t>
            </a:r>
          </a:p>
          <a:p>
            <a:pPr lvl="0" algn="just">
              <a:spcBef>
                <a:spcPts val="3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cin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Tinggi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>
              <a:spcBef>
                <a:spcPts val="3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Luas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=0.5*Alas*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Tinggi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>
              <a:spcBef>
                <a:spcPts val="3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Luas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Segitiga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="&lt;&lt;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Luas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>
              <a:spcBef>
                <a:spcPts val="3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return 0;</a:t>
            </a:r>
          </a:p>
          <a:p>
            <a:pPr lvl="0" algn="just">
              <a:spcBef>
                <a:spcPts val="3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777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228600" y="152400"/>
            <a:ext cx="76200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543050" marR="0" lvl="0" indent="-15430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Contoh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77140" y="685800"/>
            <a:ext cx="4013860" cy="55626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465138" lvl="0" indent="-465138" algn="just">
              <a:spcBef>
                <a:spcPct val="20000"/>
              </a:spcBef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ALGORITMA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Luas_Persegi_Panjang</a:t>
            </a:r>
            <a:endParaRPr lang="en-US" sz="2000" dirty="0">
              <a:solidFill>
                <a:schemeClr val="tx1"/>
              </a:solidFill>
            </a:endParaRPr>
          </a:p>
          <a:p>
            <a:pPr marL="465138" lvl="0" indent="-465138" algn="just">
              <a:spcBef>
                <a:spcPct val="20000"/>
              </a:spcBef>
            </a:pPr>
            <a:r>
              <a:rPr lang="en-US" sz="20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DEKLARASI: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Luas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Panjang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Lebar</a:t>
            </a:r>
            <a:r>
              <a:rPr lang="en-US" sz="2000" dirty="0">
                <a:solidFill>
                  <a:schemeClr val="tx1"/>
                </a:solidFill>
              </a:rPr>
              <a:t> : Real;</a:t>
            </a:r>
          </a:p>
          <a:p>
            <a:pPr marL="465138" lvl="0" indent="-465138" algn="just">
              <a:spcBef>
                <a:spcPct val="20000"/>
              </a:spcBef>
            </a:pPr>
            <a:r>
              <a:rPr lang="en-US" sz="20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DESKRIPSI:</a:t>
            </a:r>
          </a:p>
          <a:p>
            <a:pPr marL="285750" lvl="0" indent="-285750" algn="just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	Write(‘</a:t>
            </a:r>
            <a:r>
              <a:rPr lang="en-US" sz="2000" dirty="0" err="1">
                <a:solidFill>
                  <a:schemeClr val="tx1"/>
                </a:solidFill>
              </a:rPr>
              <a:t>Ketik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Nilai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Panjang</a:t>
            </a:r>
            <a:r>
              <a:rPr lang="en-US" sz="2000" dirty="0">
                <a:solidFill>
                  <a:schemeClr val="tx1"/>
                </a:solidFill>
              </a:rPr>
              <a:t>:’);</a:t>
            </a:r>
          </a:p>
          <a:p>
            <a:pPr marL="285750" lvl="0" indent="-285750" algn="just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	Read(</a:t>
            </a:r>
            <a:r>
              <a:rPr lang="en-US" sz="2000" dirty="0" err="1">
                <a:solidFill>
                  <a:schemeClr val="tx1"/>
                </a:solidFill>
              </a:rPr>
              <a:t>Panjang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pPr marL="285750" lvl="0" indent="-285750" algn="just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	Write(‘</a:t>
            </a:r>
            <a:r>
              <a:rPr lang="en-US" sz="2000" dirty="0" err="1">
                <a:solidFill>
                  <a:schemeClr val="tx1"/>
                </a:solidFill>
              </a:rPr>
              <a:t>Ketik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Nilai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Lebar</a:t>
            </a:r>
            <a:r>
              <a:rPr lang="en-US" sz="2000" dirty="0">
                <a:solidFill>
                  <a:schemeClr val="tx1"/>
                </a:solidFill>
              </a:rPr>
              <a:t>:’);</a:t>
            </a:r>
          </a:p>
          <a:p>
            <a:pPr marL="285750" lvl="0" indent="-285750" algn="just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	Read(</a:t>
            </a:r>
            <a:r>
              <a:rPr lang="en-US" sz="2000" dirty="0" err="1">
                <a:solidFill>
                  <a:schemeClr val="tx1"/>
                </a:solidFill>
              </a:rPr>
              <a:t>Lebar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pPr marL="285750" lvl="0" indent="-285750" algn="just">
              <a:spcBef>
                <a:spcPct val="20000"/>
              </a:spcBef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Luas</a:t>
            </a:r>
            <a:r>
              <a:rPr lang="en-US" sz="2000" dirty="0">
                <a:solidFill>
                  <a:schemeClr val="tx1"/>
                </a:solidFill>
              </a:rPr>
              <a:t> ←</a:t>
            </a:r>
            <a:r>
              <a:rPr lang="en-US" sz="2000" dirty="0" err="1">
                <a:solidFill>
                  <a:schemeClr val="tx1"/>
                </a:solidFill>
              </a:rPr>
              <a:t>Panjang</a:t>
            </a:r>
            <a:r>
              <a:rPr lang="en-US" sz="2000" dirty="0">
                <a:solidFill>
                  <a:schemeClr val="tx1"/>
                </a:solidFill>
              </a:rPr>
              <a:t>*</a:t>
            </a:r>
            <a:r>
              <a:rPr lang="en-US" sz="2000" dirty="0" err="1">
                <a:solidFill>
                  <a:schemeClr val="tx1"/>
                </a:solidFill>
              </a:rPr>
              <a:t>Lebar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marL="285750" lvl="0" indent="-285750" algn="just">
              <a:spcBef>
                <a:spcPct val="20000"/>
              </a:spcBef>
            </a:pPr>
            <a:r>
              <a:rPr lang="en-US" dirty="0">
                <a:solidFill>
                  <a:schemeClr val="tx1"/>
                </a:solidFill>
              </a:rPr>
              <a:t>	Write(‘</a:t>
            </a:r>
            <a:r>
              <a:rPr lang="en-US" dirty="0" err="1">
                <a:solidFill>
                  <a:schemeClr val="tx1"/>
                </a:solidFill>
              </a:rPr>
              <a:t>Luas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Persegi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Panjang</a:t>
            </a:r>
            <a:r>
              <a:rPr lang="en-US" dirty="0">
                <a:solidFill>
                  <a:schemeClr val="tx1"/>
                </a:solidFill>
              </a:rPr>
              <a:t>=‘,</a:t>
            </a:r>
            <a:r>
              <a:rPr lang="en-US" dirty="0" err="1">
                <a:solidFill>
                  <a:schemeClr val="tx1"/>
                </a:solidFill>
              </a:rPr>
              <a:t>Luas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343400" y="685800"/>
            <a:ext cx="4676257" cy="55626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lvl="0" algn="just">
              <a:spcBef>
                <a:spcPct val="20000"/>
              </a:spcBef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/*Program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menghitung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luas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persegi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panjang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*/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rgbClr val="FF0000"/>
                </a:solidFill>
              </a:rPr>
              <a:t>#include&lt;</a:t>
            </a:r>
            <a:r>
              <a:rPr lang="en-US" sz="2000" b="1" dirty="0" err="1">
                <a:solidFill>
                  <a:srgbClr val="FF0000"/>
                </a:solidFill>
              </a:rPr>
              <a:t>iostream</a:t>
            </a:r>
            <a:r>
              <a:rPr lang="en-US" sz="2000" b="1" dirty="0">
                <a:solidFill>
                  <a:srgbClr val="FF0000"/>
                </a:solidFill>
              </a:rPr>
              <a:t>&gt;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rgbClr val="FF0000"/>
                </a:solidFill>
              </a:rPr>
              <a:t>using namespace </a:t>
            </a:r>
            <a:r>
              <a:rPr lang="en-US" sz="2000" b="1" dirty="0" err="1">
                <a:solidFill>
                  <a:srgbClr val="FF0000"/>
                </a:solidFill>
              </a:rPr>
              <a:t>std</a:t>
            </a:r>
            <a:r>
              <a:rPr lang="en-US" sz="2000" b="1" dirty="0">
                <a:solidFill>
                  <a:srgbClr val="FF0000"/>
                </a:solidFill>
              </a:rPr>
              <a:t>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float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Luas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Panjang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Lebar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main()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Ketik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Nilai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Panjang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? :";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cin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Panjang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&lt;&lt;“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Ketik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Nilai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Lebar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? :";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cin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Lebar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Luas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Panjang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Lebar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Luas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Persegi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Panjang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="&lt;&lt;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Luas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return 0;</a:t>
            </a:r>
          </a:p>
          <a:p>
            <a:pPr lvl="0" algn="just">
              <a:spcBef>
                <a:spcPct val="20000"/>
              </a:spcBef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265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2819400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simbol</a:t>
            </a:r>
            <a:r>
              <a:rPr lang="en-US" sz="2000" dirty="0"/>
              <a:t> yang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makna</a:t>
            </a:r>
            <a:r>
              <a:rPr lang="en-US" sz="2000" dirty="0"/>
              <a:t> </a:t>
            </a:r>
            <a:r>
              <a:rPr lang="en-US" sz="2000" dirty="0" err="1"/>
              <a:t>tersendiri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endParaRPr lang="en-US" sz="2000" dirty="0"/>
          </a:p>
          <a:p>
            <a:pPr marL="344488" indent="-344488" algn="just">
              <a:spcBef>
                <a:spcPts val="0"/>
              </a:spcBef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Operator </a:t>
            </a:r>
            <a:r>
              <a:rPr lang="en-US" sz="2000" b="1" dirty="0" err="1">
                <a:solidFill>
                  <a:srgbClr val="FF0000"/>
                </a:solidFill>
              </a:rPr>
              <a:t>Aritmatika</a:t>
            </a:r>
            <a:r>
              <a:rPr lang="en-US" sz="2000" b="1" dirty="0">
                <a:solidFill>
                  <a:srgbClr val="FF0000"/>
                </a:solidFill>
              </a:rPr>
              <a:t> : operator </a:t>
            </a:r>
            <a:r>
              <a:rPr lang="en-US" sz="2000" b="1" dirty="0" err="1">
                <a:solidFill>
                  <a:srgbClr val="FF0000"/>
                </a:solidFill>
              </a:rPr>
              <a:t>untuk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mengolah</a:t>
            </a:r>
            <a:r>
              <a:rPr lang="en-US" sz="2000" b="1" dirty="0">
                <a:solidFill>
                  <a:srgbClr val="FF0000"/>
                </a:solidFill>
              </a:rPr>
              <a:t> data </a:t>
            </a:r>
            <a:r>
              <a:rPr lang="en-US" sz="2000" b="1" dirty="0" err="1">
                <a:solidFill>
                  <a:srgbClr val="FF0000"/>
                </a:solidFill>
              </a:rPr>
              <a:t>berupa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numerik</a:t>
            </a:r>
            <a:r>
              <a:rPr lang="en-US" sz="2000" dirty="0"/>
              <a:t>. 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1000" y="152400"/>
            <a:ext cx="8458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1543050" marR="0" lvl="0" indent="-15430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>
                <a:solidFill>
                  <a:schemeClr val="tx1"/>
                </a:solidFill>
              </a:rPr>
              <a:t>OPERATOR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BAHASA PEMROGRAMAN DEV C++: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505200" y="1828800"/>
            <a:ext cx="5334000" cy="48768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lvl="0" algn="just"/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//Program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</a:rPr>
              <a:t>aritmatika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0" algn="just"/>
            <a:r>
              <a:rPr lang="en-US" sz="2000" b="1" dirty="0">
                <a:solidFill>
                  <a:srgbClr val="FF0000"/>
                </a:solidFill>
              </a:rPr>
              <a:t>#include&lt;</a:t>
            </a:r>
            <a:r>
              <a:rPr lang="en-US" sz="2000" b="1" dirty="0" err="1">
                <a:solidFill>
                  <a:srgbClr val="FF0000"/>
                </a:solidFill>
              </a:rPr>
              <a:t>iostream</a:t>
            </a:r>
            <a:r>
              <a:rPr lang="en-US" sz="2000" b="1" dirty="0">
                <a:solidFill>
                  <a:srgbClr val="FF0000"/>
                </a:solidFill>
              </a:rPr>
              <a:t>&gt;</a:t>
            </a:r>
          </a:p>
          <a:p>
            <a:pPr lvl="0" algn="just"/>
            <a:r>
              <a:rPr lang="en-US" sz="2000" b="1" dirty="0">
                <a:solidFill>
                  <a:srgbClr val="FF0000"/>
                </a:solidFill>
              </a:rPr>
              <a:t>using namespace </a:t>
            </a:r>
            <a:r>
              <a:rPr lang="en-US" sz="2000" b="1" dirty="0" err="1">
                <a:solidFill>
                  <a:srgbClr val="FF0000"/>
                </a:solidFill>
              </a:rPr>
              <a:t>std</a:t>
            </a:r>
            <a:r>
              <a:rPr lang="en-US" sz="2000" b="1" dirty="0">
                <a:solidFill>
                  <a:srgbClr val="FF0000"/>
                </a:solidFill>
              </a:rPr>
              <a:t>;</a:t>
            </a:r>
          </a:p>
          <a:p>
            <a:pPr lvl="0" algn="just"/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bil1, bil2;</a:t>
            </a:r>
          </a:p>
          <a:p>
            <a:pPr lvl="0" algn="just"/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main()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&lt;&lt;"BERAPA NILAI BILANGAN 1:"; 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cin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&gt;&gt;bil1;</a:t>
            </a:r>
          </a:p>
          <a:p>
            <a:pPr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&lt;&lt;"BERAPA NILAI BILANGAN 2:"; 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cin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&gt;&gt;bil2;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&lt;&lt;bil1&lt;&lt;“+”&lt;&lt;bil2&lt;&lt;“=“&lt;&lt;bil1+bil2&lt;&lt;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&lt;&lt;bil1&lt;&lt;“-”&lt;&lt;bil2&lt;&lt;“=“&lt;&lt;bil1-bil2&lt;&lt;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&lt;&lt;bil1&lt;&lt;“*”&lt;&lt;bil2&lt;&lt;“=“&lt;&lt;bil1*bil2&lt;&lt;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&lt;&lt;bil1&lt;&lt;“/”&lt;&lt;bil2&lt;&lt;“=“&lt;&lt;bil1/bil2&lt;&lt;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&lt;&lt;bil1&lt;&lt;“%”&lt;&lt;bil2&lt;&lt;“=“&lt;&lt;bil1%bil2&lt;&lt;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return 0;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710209"/>
            <a:ext cx="2209800" cy="1794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3830287"/>
            <a:ext cx="2514600" cy="533400"/>
          </a:xfrm>
          <a:prstGeom prst="rect">
            <a:avLst/>
          </a:prstGeom>
          <a:ln w="25400" cap="flat" cmpd="sng" algn="ctr">
            <a:noFill/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en-US" sz="2000" b="1" u="sng" dirty="0"/>
              <a:t>Output Program: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81500"/>
            <a:ext cx="2986238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768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bldLvl="2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2819400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buFont typeface="+mj-lt"/>
              <a:buAutoNum type="arabicPeriod" startAt="2"/>
            </a:pPr>
            <a:r>
              <a:rPr lang="en-US" sz="2000" b="1" dirty="0">
                <a:solidFill>
                  <a:srgbClr val="FF0000"/>
                </a:solidFill>
              </a:rPr>
              <a:t>Operator </a:t>
            </a:r>
            <a:r>
              <a:rPr lang="en-US" sz="2000" b="1" dirty="0" err="1">
                <a:solidFill>
                  <a:srgbClr val="FF0000"/>
                </a:solidFill>
              </a:rPr>
              <a:t>Relasional</a:t>
            </a:r>
            <a:r>
              <a:rPr lang="en-US" sz="2000" b="1" dirty="0">
                <a:solidFill>
                  <a:srgbClr val="FF0000"/>
                </a:solidFill>
              </a:rPr>
              <a:t> : operator yang </a:t>
            </a:r>
            <a:r>
              <a:rPr lang="en-US" sz="2000" b="1" dirty="0" err="1">
                <a:solidFill>
                  <a:srgbClr val="FF0000"/>
                </a:solidFill>
              </a:rPr>
              <a:t>membandingkan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dua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buah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nilai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dengan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hasil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berupa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nilai</a:t>
            </a:r>
            <a:r>
              <a:rPr lang="en-US" sz="2000" b="1" dirty="0">
                <a:solidFill>
                  <a:srgbClr val="FF0000"/>
                </a:solidFill>
              </a:rPr>
              <a:t>  </a:t>
            </a:r>
            <a:r>
              <a:rPr lang="en-US" sz="2000" b="1" i="1" dirty="0">
                <a:solidFill>
                  <a:srgbClr val="FF0000"/>
                </a:solidFill>
              </a:rPr>
              <a:t>true</a:t>
            </a:r>
            <a:r>
              <a:rPr lang="en-US" sz="2000" b="1" dirty="0">
                <a:solidFill>
                  <a:srgbClr val="FF0000"/>
                </a:solidFill>
              </a:rPr>
              <a:t>(1)  </a:t>
            </a:r>
            <a:r>
              <a:rPr lang="en-US" sz="2000" b="1" dirty="0" err="1">
                <a:solidFill>
                  <a:srgbClr val="FF0000"/>
                </a:solidFill>
              </a:rPr>
              <a:t>atau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false</a:t>
            </a:r>
            <a:r>
              <a:rPr lang="en-US" sz="2000" b="1" dirty="0">
                <a:solidFill>
                  <a:srgbClr val="FF0000"/>
                </a:solidFill>
              </a:rPr>
              <a:t>(0).</a:t>
            </a:r>
            <a:r>
              <a:rPr lang="en-US" sz="2000" dirty="0"/>
              <a:t> 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1000" y="152400"/>
            <a:ext cx="8458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1543050" marR="0" lvl="0" indent="-15430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>
                <a:solidFill>
                  <a:schemeClr val="tx1"/>
                </a:solidFill>
              </a:rPr>
              <a:t>OPERATOR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BAHASA PEMROGRAMAN DEV C++: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505200" y="1524000"/>
            <a:ext cx="5562600" cy="48768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//Program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operasi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perbandingan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#include&lt;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iostream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using namespace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std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bil1, bil2;</a:t>
            </a:r>
          </a:p>
          <a:p>
            <a:pPr lvl="0" algn="just"/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main()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&lt;&lt;"BERAPA NILAI BILANGAN 1:"; 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cin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&gt;&gt;bil1;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&lt;&lt;"BERAPA NILAI BILANGAN 2:"; 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cin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&gt;&gt;bil2;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&lt;&lt;bil1&lt;&lt;"&gt;"&lt;&lt;bil2&lt;&lt;"="&lt;&lt;(bil1&gt;bil2)&lt;&lt;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&lt;&lt;bil1&lt;&lt;"&lt;"&lt;&lt;bil2&lt;&lt;"="&lt;&lt;(bil1&lt;bil2)&lt;&lt;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&lt;&lt;bil1&lt;&lt;"&gt;="&lt;&lt;bil2&lt;&lt;"="&lt;&lt;(bil1&gt;=bil2)&lt;&lt;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&lt;&lt;bil1&lt;&lt;"&lt;="&lt;&lt;bil2&lt;&lt;"="&lt;&lt;(bil1&lt;=bil2)&lt;&lt;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&lt;&lt;bil1&lt;&lt;"=="&lt;&lt;bil2&lt;&lt;"="&lt;&lt;(bil1==bil2)&lt;&lt;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&lt;&lt;bil1&lt;&lt;"!="&lt;&lt;bil2&lt;&lt;"="&lt;&lt;(bil1!=bil2)&lt;&lt;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return 0;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3830287"/>
            <a:ext cx="2514600" cy="533400"/>
          </a:xfrm>
          <a:prstGeom prst="rect">
            <a:avLst/>
          </a:prstGeom>
          <a:ln w="25400" cap="flat" cmpd="sng" algn="ctr">
            <a:noFill/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en-US" sz="2000" b="1" u="sng" dirty="0"/>
              <a:t>Output Program: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67097"/>
            <a:ext cx="3255807" cy="1809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4267200"/>
            <a:ext cx="3053593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13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2819400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buFont typeface="+mj-lt"/>
              <a:buAutoNum type="arabicPeriod" startAt="3"/>
            </a:pPr>
            <a:r>
              <a:rPr lang="en-US" sz="2000" b="1" dirty="0">
                <a:solidFill>
                  <a:srgbClr val="FF0000"/>
                </a:solidFill>
              </a:rPr>
              <a:t>Operator Increment </a:t>
            </a:r>
            <a:r>
              <a:rPr lang="en-US" sz="2000" b="1" dirty="0" err="1">
                <a:solidFill>
                  <a:srgbClr val="FF0000"/>
                </a:solidFill>
              </a:rPr>
              <a:t>dan</a:t>
            </a:r>
            <a:r>
              <a:rPr lang="en-US" sz="2000" b="1" dirty="0">
                <a:solidFill>
                  <a:srgbClr val="FF0000"/>
                </a:solidFill>
              </a:rPr>
              <a:t> Decrement : operator </a:t>
            </a:r>
            <a:r>
              <a:rPr lang="en-US" sz="2000" b="1" dirty="0" err="1">
                <a:solidFill>
                  <a:srgbClr val="FF0000"/>
                </a:solidFill>
              </a:rPr>
              <a:t>untuk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menaikkan</a:t>
            </a:r>
            <a:r>
              <a:rPr lang="en-US" sz="2000" b="1" dirty="0">
                <a:solidFill>
                  <a:srgbClr val="FF0000"/>
                </a:solidFill>
              </a:rPr>
              <a:t> 1 </a:t>
            </a:r>
            <a:r>
              <a:rPr lang="en-US" sz="2000" b="1" dirty="0" err="1">
                <a:solidFill>
                  <a:srgbClr val="FF0000"/>
                </a:solidFill>
              </a:rPr>
              <a:t>atau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menurunkan</a:t>
            </a:r>
            <a:r>
              <a:rPr lang="en-US" sz="2000" b="1" dirty="0">
                <a:solidFill>
                  <a:srgbClr val="FF0000"/>
                </a:solidFill>
              </a:rPr>
              <a:t> 1 </a:t>
            </a:r>
            <a:r>
              <a:rPr lang="en-US" sz="2000" b="1" dirty="0" err="1">
                <a:solidFill>
                  <a:srgbClr val="FF0000"/>
                </a:solidFill>
              </a:rPr>
              <a:t>pada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nilai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suatu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variabel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1000" y="152400"/>
            <a:ext cx="8458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1543050" marR="0" lvl="0" indent="-15430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>
                <a:solidFill>
                  <a:schemeClr val="tx1"/>
                </a:solidFill>
              </a:rPr>
              <a:t>OPERATOR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BAHASA PEMROGRAMAN DEV C++: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505200" y="1524000"/>
            <a:ext cx="5562600" cy="4343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//Program increment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decrement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#include&lt;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iostream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using namespace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std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bil1, bil2,I;</a:t>
            </a:r>
          </a:p>
          <a:p>
            <a:pPr lvl="0" algn="just"/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main()  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&lt;&lt;"BERAPA NILAI BILANGAN 1:"; 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cin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&gt;&gt;bil1;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&lt;&lt;"BERAPA NILAI BILANGAN 2:"; 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cin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&gt;&gt;bil2;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&lt;&lt;"bil1="&lt;&lt;bil1&lt;&lt;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&lt;&lt;"++bil1="&lt;&lt;(++bil1)&lt;&lt;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&lt;&lt;"bil2="&lt;&lt;bil2&lt;&lt;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&lt;&lt;"--bil2="&lt;&lt;(--bil2)&lt;&lt;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return 0;</a:t>
            </a:r>
          </a:p>
          <a:p>
            <a:pPr lvl="0" algn="just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3830287"/>
            <a:ext cx="2514600" cy="533400"/>
          </a:xfrm>
          <a:prstGeom prst="rect">
            <a:avLst/>
          </a:prstGeom>
          <a:ln w="25400" cap="flat" cmpd="sng" algn="ctr">
            <a:noFill/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en-US" sz="2000" b="1" u="sng" dirty="0"/>
              <a:t>Output Program: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24001"/>
            <a:ext cx="305109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42" y="4267200"/>
            <a:ext cx="294842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615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2819400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buFont typeface="+mj-lt"/>
              <a:buAutoNum type="arabicPeriod" startAt="4"/>
            </a:pPr>
            <a:r>
              <a:rPr lang="en-US" sz="2000" b="1" dirty="0">
                <a:solidFill>
                  <a:srgbClr val="FF0000"/>
                </a:solidFill>
              </a:rPr>
              <a:t>Operator </a:t>
            </a:r>
            <a:r>
              <a:rPr lang="en-US" sz="2000" b="1" dirty="0" err="1">
                <a:solidFill>
                  <a:srgbClr val="FF0000"/>
                </a:solidFill>
              </a:rPr>
              <a:t>Logika</a:t>
            </a:r>
            <a:r>
              <a:rPr lang="en-US" sz="2000" b="1" dirty="0">
                <a:solidFill>
                  <a:srgbClr val="FF0000"/>
                </a:solidFill>
              </a:rPr>
              <a:t> : operator </a:t>
            </a:r>
            <a:r>
              <a:rPr lang="en-US" sz="2000" b="1" dirty="0" err="1">
                <a:solidFill>
                  <a:srgbClr val="FF0000"/>
                </a:solidFill>
              </a:rPr>
              <a:t>untuk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menggabungkan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beberapa</a:t>
            </a:r>
            <a:r>
              <a:rPr lang="en-US" sz="2000" b="1" dirty="0">
                <a:solidFill>
                  <a:srgbClr val="FF0000"/>
                </a:solidFill>
              </a:rPr>
              <a:t> operator </a:t>
            </a:r>
            <a:r>
              <a:rPr lang="en-US" sz="2000" b="1" dirty="0" err="1">
                <a:solidFill>
                  <a:srgbClr val="FF0000"/>
                </a:solidFill>
              </a:rPr>
              <a:t>relasi</a:t>
            </a:r>
            <a:r>
              <a:rPr lang="en-US" sz="2000" b="1" dirty="0">
                <a:solidFill>
                  <a:srgbClr val="FF0000"/>
                </a:solidFill>
              </a:rPr>
              <a:t> (</a:t>
            </a:r>
            <a:r>
              <a:rPr lang="en-US" sz="2000" b="1" dirty="0" err="1">
                <a:solidFill>
                  <a:srgbClr val="FF0000"/>
                </a:solidFill>
              </a:rPr>
              <a:t>perbandingan</a:t>
            </a:r>
            <a:r>
              <a:rPr lang="en-US" sz="2000" b="1" dirty="0">
                <a:solidFill>
                  <a:srgbClr val="FF0000"/>
                </a:solidFill>
              </a:rPr>
              <a:t>). Operator </a:t>
            </a:r>
            <a:r>
              <a:rPr lang="en-US" sz="2000" b="1" dirty="0" err="1">
                <a:solidFill>
                  <a:srgbClr val="FF0000"/>
                </a:solidFill>
              </a:rPr>
              <a:t>logika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ada</a:t>
            </a:r>
            <a:r>
              <a:rPr lang="en-US" sz="2000" b="1" dirty="0">
                <a:solidFill>
                  <a:srgbClr val="FF0000"/>
                </a:solidFill>
              </a:rPr>
              <a:t> 2 </a:t>
            </a:r>
            <a:r>
              <a:rPr lang="en-US" sz="2000" b="1" dirty="0" err="1">
                <a:solidFill>
                  <a:srgbClr val="FF0000"/>
                </a:solidFill>
              </a:rPr>
              <a:t>yaitu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>
                <a:solidFill>
                  <a:srgbClr val="00B0F0"/>
                </a:solidFill>
              </a:rPr>
              <a:t>operator and (&amp;&amp;)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dan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>
                <a:solidFill>
                  <a:srgbClr val="00B0F0"/>
                </a:solidFill>
              </a:rPr>
              <a:t>operator or (||)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1000" y="152400"/>
            <a:ext cx="8458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1543050" marR="0" lvl="0" indent="-15430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>
                <a:solidFill>
                  <a:schemeClr val="tx1"/>
                </a:solidFill>
              </a:rPr>
              <a:t>OPERATOR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BAHASA PEMROGRAMAN DEV C++: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1653412"/>
            <a:ext cx="4943483" cy="200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990600" y="3680589"/>
            <a:ext cx="5486400" cy="310121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//Program operator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logika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and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#include&lt;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iostream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using namespace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std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main()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&lt;&lt;"4&gt;4 &amp;&amp; 10&lt;1  = "&lt;&lt;((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00FF00"/>
                </a:highlight>
              </a:rPr>
              <a:t>4&gt;4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&amp;&amp; (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0000"/>
                </a:highlight>
              </a:rPr>
              <a:t>10&lt;1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))&lt;&lt;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&lt;&lt;"4&gt;10 &amp;&amp; 2&lt;5  = "&lt;&lt;((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0000"/>
                </a:highlight>
              </a:rPr>
              <a:t>4&gt;10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&amp;&amp; (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00FF00"/>
                </a:highlight>
              </a:rPr>
              <a:t>2&lt;5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))&lt;&lt;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&lt;&lt;"4==4 &amp;&amp; 5&lt;3  = "&lt;&lt;((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00FF00"/>
                </a:highlight>
              </a:rPr>
              <a:t>4==4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&amp;&amp; (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0000"/>
                </a:highlight>
              </a:rPr>
              <a:t>5&lt;3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))&lt;&lt;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&lt;&lt;"4&gt;=3 &amp;&amp; 4&lt;10 = "&lt;&lt;((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00FF00"/>
                </a:highlight>
              </a:rPr>
              <a:t>4&gt;=3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&amp;&amp; (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00FF00"/>
                </a:highlight>
              </a:rPr>
              <a:t>4&lt;10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))&lt;&lt;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return 0;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629400" y="3680589"/>
            <a:ext cx="2514600" cy="533400"/>
          </a:xfrm>
          <a:prstGeom prst="rect">
            <a:avLst/>
          </a:prstGeom>
          <a:ln w="25400" cap="flat" cmpd="sng" algn="ctr">
            <a:noFill/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en-US" sz="2000" b="1" u="sng" dirty="0"/>
              <a:t>Output Program: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213989"/>
            <a:ext cx="2262142" cy="127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12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2819400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1000" y="152400"/>
            <a:ext cx="8458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1543050" marR="0" lvl="0" indent="-15430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>
                <a:solidFill>
                  <a:schemeClr val="tx1"/>
                </a:solidFill>
              </a:rPr>
              <a:t>OPERATOR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BAHASA PEMROGRAMAN DEV C++: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5138" marR="0" lvl="0" indent="-4651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533400" y="3048000"/>
            <a:ext cx="5486400" cy="310121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//Program operator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logika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or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#include&lt;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iostream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using namespace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std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main()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&lt;&lt;"4&gt;4 || 10&lt;1  = "&lt;&lt;((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0000"/>
                </a:highlight>
              </a:rPr>
              <a:t>4&gt;4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|| (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0000"/>
                </a:highlight>
              </a:rPr>
              <a:t>10&lt;1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))&lt;&lt;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&lt;&lt;"4&gt;10 || 2&lt;5  = "&lt;&lt;((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0000"/>
                </a:highlight>
              </a:rPr>
              <a:t>4&gt;10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|| (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00FF00"/>
                </a:highlight>
              </a:rPr>
              <a:t>2&lt;5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))&lt;&lt;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&lt;&lt;"4==4 || 5&lt;3  = "&lt;&lt;((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00FF00"/>
                </a:highlight>
              </a:rPr>
              <a:t>4==4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||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0000"/>
                </a:highlight>
              </a:rPr>
              <a:t>(5&lt;3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))&lt;&lt;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&lt;&lt;"4&gt;=3 || 4&lt;10 = "&lt;&lt;((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00FF00"/>
                </a:highlight>
              </a:rPr>
              <a:t>4&gt;=3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|| (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00FF00"/>
                </a:highlight>
              </a:rPr>
              <a:t>4&lt;10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))&lt;&lt;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endl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return 0;</a:t>
            </a:r>
          </a:p>
          <a:p>
            <a:pPr lvl="0"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629400" y="3680589"/>
            <a:ext cx="2514600" cy="533400"/>
          </a:xfrm>
          <a:prstGeom prst="rect">
            <a:avLst/>
          </a:prstGeom>
          <a:ln w="25400" cap="flat" cmpd="sng" algn="ctr">
            <a:noFill/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Font typeface="Arial" pitchFamily="34" charset="0"/>
              <a:buNone/>
            </a:pPr>
            <a:r>
              <a:rPr lang="en-US" sz="2000" b="1" u="sng" dirty="0"/>
              <a:t>Output Program: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58" y="762000"/>
            <a:ext cx="62674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14800"/>
            <a:ext cx="2289748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667000" y="1752600"/>
            <a:ext cx="840923" cy="1054925"/>
            <a:chOff x="2667000" y="1752600"/>
            <a:chExt cx="840923" cy="1054925"/>
          </a:xfrm>
        </p:grpSpPr>
        <p:sp>
          <p:nvSpPr>
            <p:cNvPr id="2" name="Rectangle 1"/>
            <p:cNvSpPr/>
            <p:nvPr/>
          </p:nvSpPr>
          <p:spPr>
            <a:xfrm>
              <a:off x="2667000" y="1752600"/>
              <a:ext cx="808883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TRUE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67000" y="2126675"/>
              <a:ext cx="808883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TRUE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99040" y="2502725"/>
              <a:ext cx="808883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90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52600"/>
            <a:ext cx="8229600" cy="1143000"/>
          </a:xfrm>
        </p:spPr>
        <p:txBody>
          <a:bodyPr/>
          <a:lstStyle/>
          <a:p>
            <a:r>
              <a:rPr lang="en-US" b="1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242850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0"/>
    </mc:Choice>
    <mc:Fallback xmlns="">
      <p:transition spd="slow" advTm="60000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Modul</a:t>
            </a:r>
            <a:r>
              <a:rPr lang="en-US" dirty="0" smtClean="0"/>
              <a:t> 5-1:</a:t>
            </a:r>
          </a:p>
          <a:p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Seleksi</a:t>
            </a:r>
            <a:r>
              <a:rPr lang="en-US" dirty="0" smtClean="0"/>
              <a:t>-Case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8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066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TIPE DATA BAHASA PEMROGRAMAN</a:t>
            </a:r>
          </a:p>
        </p:txBody>
      </p:sp>
      <p:sp>
        <p:nvSpPr>
          <p:cNvPr id="5123" name="Subtitle 3"/>
          <p:cNvSpPr>
            <a:spLocks noGrp="1"/>
          </p:cNvSpPr>
          <p:nvPr>
            <p:ph type="subTitle" idx="1"/>
          </p:nvPr>
        </p:nvSpPr>
        <p:spPr>
          <a:xfrm>
            <a:off x="1447800" y="2819400"/>
            <a:ext cx="6400800" cy="3276600"/>
          </a:xfrm>
        </p:spPr>
        <p:txBody>
          <a:bodyPr/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POKOK BAHASAN:</a:t>
            </a:r>
          </a:p>
          <a:p>
            <a:pPr marL="514350" indent="-514350" algn="l"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Tipe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Dasar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l"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Tipe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Data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Bentukan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l"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Variabel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l"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Pemberian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Nilai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l"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Menampilkan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Nilai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Operator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Ekspresi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25264"/>
      </p:ext>
    </p:extLst>
  </p:cSld>
  <p:clrMapOvr>
    <a:masterClrMapping/>
  </p:clrMapOvr>
  <p:transition advTm="600000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Instruksi</a:t>
            </a:r>
            <a:r>
              <a:rPr lang="en-US" dirty="0" smtClean="0"/>
              <a:t> Case / </a:t>
            </a:r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b="1" dirty="0"/>
              <a:t>case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bergantung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macam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kata lain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.</a:t>
            </a:r>
            <a:r>
              <a:rPr lang="en-US" i="1" u="sng" dirty="0"/>
              <a:t> 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F51B-1A96-4F37-AA9B-16571CAB3D7C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18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Bentuk</a:t>
            </a:r>
            <a:r>
              <a:rPr lang="en-US" dirty="0" smtClean="0"/>
              <a:t>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case (</a:t>
            </a:r>
            <a:r>
              <a:rPr lang="en-US" dirty="0"/>
              <a:t> variable </a:t>
            </a:r>
            <a:r>
              <a:rPr lang="en-US" b="1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nilai-1 : </a:t>
            </a:r>
            <a:r>
              <a:rPr lang="en-US" dirty="0"/>
              <a:t>aksi-1;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nilai-2 : </a:t>
            </a:r>
            <a:r>
              <a:rPr lang="en-US" dirty="0"/>
              <a:t>aksi-2;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nilai-3 : </a:t>
            </a:r>
            <a:r>
              <a:rPr lang="en-US" dirty="0"/>
              <a:t>aksi-3;</a:t>
            </a:r>
          </a:p>
          <a:p>
            <a:pPr marL="0" indent="0">
              <a:buNone/>
            </a:pPr>
            <a:r>
              <a:rPr lang="en-US" dirty="0"/>
              <a:t>	………..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default : </a:t>
            </a:r>
            <a:r>
              <a:rPr lang="en-US" dirty="0" err="1"/>
              <a:t>aksi</a:t>
            </a:r>
            <a:r>
              <a:rPr lang="en-US" dirty="0"/>
              <a:t>-n;</a:t>
            </a:r>
          </a:p>
          <a:p>
            <a:pPr marL="0" indent="0">
              <a:buNone/>
            </a:pPr>
            <a:r>
              <a:rPr lang="en-US" b="1" dirty="0" err="1"/>
              <a:t>endcase</a:t>
            </a:r>
            <a:r>
              <a:rPr lang="en-US" b="1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F51B-1A96-4F37-AA9B-16571CAB3D7C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7763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b="1" dirty="0"/>
              <a:t>case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diterjemahkan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 </a:t>
            </a:r>
          </a:p>
          <a:p>
            <a:pPr lvl="0"/>
            <a:r>
              <a:rPr lang="en-US" dirty="0" err="1"/>
              <a:t>dimungkinkan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n-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aksi-1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-n</a:t>
            </a:r>
          </a:p>
          <a:p>
            <a:pPr lvl="0"/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dicapai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: aksi-1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nilai-1, aksi-2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nilai-2,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seterusnya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satupun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-n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“default” (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F51B-1A96-4F37-AA9B-16571CAB3D7C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719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33399"/>
            <a:ext cx="5105400" cy="583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11430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Flowchart</a:t>
            </a:r>
            <a:endParaRPr lang="en-US" sz="32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F51B-1A96-4F37-AA9B-16571CAB3D7C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6149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di-</a:t>
            </a:r>
            <a:r>
              <a:rPr lang="en-US" dirty="0" err="1"/>
              <a:t>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jam-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golongannya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 </a:t>
            </a:r>
            <a:r>
              <a:rPr lang="en-US" dirty="0" err="1"/>
              <a:t>Upah</a:t>
            </a:r>
            <a:r>
              <a:rPr lang="en-US" dirty="0"/>
              <a:t> </a:t>
            </a:r>
            <a:r>
              <a:rPr lang="en-US" dirty="0" err="1"/>
              <a:t>perjam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golongan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Golongan</a:t>
            </a:r>
            <a:r>
              <a:rPr lang="en-US" dirty="0"/>
              <a:t>                 </a:t>
            </a:r>
            <a:r>
              <a:rPr lang="en-US" dirty="0" err="1"/>
              <a:t>Upah</a:t>
            </a:r>
            <a:r>
              <a:rPr lang="en-US" dirty="0"/>
              <a:t>/jam (</a:t>
            </a:r>
            <a:r>
              <a:rPr lang="en-US" dirty="0" err="1"/>
              <a:t>Rp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      </a:t>
            </a:r>
            <a:r>
              <a:rPr lang="en-US" b="1" dirty="0"/>
              <a:t>A                            </a:t>
            </a:r>
            <a:r>
              <a:rPr lang="en-US" b="1" dirty="0" smtClean="0"/>
              <a:t>  </a:t>
            </a:r>
            <a:r>
              <a:rPr lang="en-US" b="1" dirty="0"/>
              <a:t>5000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	      B                           </a:t>
            </a:r>
            <a:r>
              <a:rPr lang="en-US" b="1" dirty="0" smtClean="0"/>
              <a:t>   </a:t>
            </a:r>
            <a:r>
              <a:rPr lang="en-US" b="1" dirty="0"/>
              <a:t>6000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	               </a:t>
            </a:r>
            <a:r>
              <a:rPr lang="en-US" b="1" dirty="0" smtClean="0"/>
              <a:t>     C                               </a:t>
            </a:r>
            <a:r>
              <a:rPr lang="en-US" b="1" dirty="0"/>
              <a:t>7500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               	      D                          </a:t>
            </a:r>
            <a:r>
              <a:rPr lang="en-US" b="1" dirty="0" smtClean="0"/>
              <a:t>    </a:t>
            </a:r>
            <a:r>
              <a:rPr lang="en-US" b="1" dirty="0"/>
              <a:t>9000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150 jam </a:t>
            </a:r>
            <a:r>
              <a:rPr lang="en-US" dirty="0" err="1"/>
              <a:t>perminggu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kelebihan</a:t>
            </a:r>
            <a:r>
              <a:rPr lang="en-US" dirty="0"/>
              <a:t> jam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lembur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upah</a:t>
            </a:r>
            <a:r>
              <a:rPr lang="en-US" dirty="0"/>
              <a:t>/jam 25%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upah</a:t>
            </a:r>
            <a:r>
              <a:rPr lang="en-US" dirty="0"/>
              <a:t> </a:t>
            </a:r>
            <a:r>
              <a:rPr lang="en-US" dirty="0" err="1"/>
              <a:t>reguler</a:t>
            </a:r>
            <a:r>
              <a:rPr lang="en-US" dirty="0"/>
              <a:t>.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golongan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jam-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total-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F51B-1A96-4F37-AA9B-16571CAB3D7C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8544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/>
              <a:t>Algoritma</a:t>
            </a:r>
            <a:r>
              <a:rPr lang="en-US" b="1" dirty="0"/>
              <a:t> </a:t>
            </a:r>
            <a:r>
              <a:rPr lang="en-US" b="1" dirty="0" err="1"/>
              <a:t>Gaji_Karyawan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{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golongan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jam-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total </a:t>
            </a:r>
            <a:r>
              <a:rPr lang="en-US" dirty="0" err="1"/>
              <a:t>gaji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b="1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Definisi</a:t>
            </a:r>
            <a:r>
              <a:rPr lang="en-US" b="1" dirty="0"/>
              <a:t> </a:t>
            </a:r>
            <a:r>
              <a:rPr lang="en-US" b="1" dirty="0" err="1"/>
              <a:t>Variabel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real        </a:t>
            </a:r>
            <a:r>
              <a:rPr lang="en-US" dirty="0" err="1"/>
              <a:t>gaji</a:t>
            </a:r>
            <a:r>
              <a:rPr lang="en-US" dirty="0"/>
              <a:t>, total, </a:t>
            </a:r>
            <a:r>
              <a:rPr lang="en-US" dirty="0" err="1"/>
              <a:t>jamkerja</a:t>
            </a:r>
            <a:r>
              <a:rPr lang="en-US" dirty="0"/>
              <a:t>, </a:t>
            </a:r>
            <a:r>
              <a:rPr lang="en-US" dirty="0" err="1"/>
              <a:t>lembur</a:t>
            </a:r>
            <a:r>
              <a:rPr lang="en-US" dirty="0"/>
              <a:t>, </a:t>
            </a:r>
            <a:r>
              <a:rPr lang="en-US" dirty="0" err="1"/>
              <a:t>upah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string     </a:t>
            </a:r>
            <a:r>
              <a:rPr lang="en-US" dirty="0" err="1"/>
              <a:t>nama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char </a:t>
            </a:r>
            <a:r>
              <a:rPr lang="en-US" dirty="0"/>
              <a:t>      </a:t>
            </a:r>
            <a:r>
              <a:rPr lang="en-US" dirty="0" err="1"/>
              <a:t>golongan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Rincian</a:t>
            </a:r>
            <a:r>
              <a:rPr lang="en-US" b="1" dirty="0"/>
              <a:t> </a:t>
            </a:r>
            <a:r>
              <a:rPr lang="en-US" b="1" dirty="0" err="1"/>
              <a:t>Langkah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write (</a:t>
            </a:r>
            <a:r>
              <a:rPr lang="en-US" dirty="0"/>
              <a:t>“ 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: “</a:t>
            </a:r>
            <a:r>
              <a:rPr lang="en-US" b="1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read (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b="1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write (</a:t>
            </a:r>
            <a:r>
              <a:rPr lang="en-US" dirty="0"/>
              <a:t>“ 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golongan-nya</a:t>
            </a:r>
            <a:r>
              <a:rPr lang="en-US" dirty="0"/>
              <a:t> : “</a:t>
            </a:r>
            <a:r>
              <a:rPr lang="en-US" b="1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read ( </a:t>
            </a:r>
            <a:r>
              <a:rPr lang="en-US" dirty="0" err="1"/>
              <a:t>golongan</a:t>
            </a:r>
            <a:r>
              <a:rPr lang="en-US" dirty="0"/>
              <a:t> </a:t>
            </a:r>
            <a:r>
              <a:rPr lang="en-US" b="1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write (</a:t>
            </a:r>
            <a:r>
              <a:rPr lang="en-US" dirty="0"/>
              <a:t>“ </a:t>
            </a:r>
            <a:r>
              <a:rPr lang="en-US" dirty="0" err="1"/>
              <a:t>masukkan</a:t>
            </a:r>
            <a:r>
              <a:rPr lang="en-US" dirty="0"/>
              <a:t> jam </a:t>
            </a:r>
            <a:r>
              <a:rPr lang="en-US" dirty="0" err="1"/>
              <a:t>kerjanya</a:t>
            </a:r>
            <a:r>
              <a:rPr lang="en-US" dirty="0"/>
              <a:t> : “</a:t>
            </a:r>
            <a:r>
              <a:rPr lang="en-US" b="1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read (</a:t>
            </a:r>
            <a:r>
              <a:rPr lang="en-US" dirty="0"/>
              <a:t> </a:t>
            </a:r>
            <a:r>
              <a:rPr lang="en-US" dirty="0" err="1"/>
              <a:t>jamkerja</a:t>
            </a:r>
            <a:r>
              <a:rPr lang="en-US" dirty="0"/>
              <a:t> </a:t>
            </a:r>
            <a:r>
              <a:rPr lang="en-US" b="1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F51B-1A96-4F37-AA9B-16571CAB3D7C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977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6400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case (</a:t>
            </a:r>
            <a:r>
              <a:rPr lang="en-US" dirty="0"/>
              <a:t> </a:t>
            </a:r>
            <a:r>
              <a:rPr lang="en-US" dirty="0" err="1"/>
              <a:t>golongan</a:t>
            </a:r>
            <a:r>
              <a:rPr lang="en-US" dirty="0"/>
              <a:t> </a:t>
            </a:r>
            <a:r>
              <a:rPr lang="en-US" b="1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	‘ A ‘ : </a:t>
            </a:r>
            <a:r>
              <a:rPr lang="en-US" dirty="0" err="1"/>
              <a:t>upah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5000;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‘ B ‘ : </a:t>
            </a:r>
            <a:r>
              <a:rPr lang="en-US" dirty="0" err="1"/>
              <a:t>upah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6000;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‘ C ‘ : </a:t>
            </a:r>
            <a:r>
              <a:rPr lang="en-US" dirty="0" err="1"/>
              <a:t>upah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7500;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‘ D ‘ : </a:t>
            </a:r>
            <a:r>
              <a:rPr lang="en-US" dirty="0" err="1"/>
              <a:t>upah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9000;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default : write (</a:t>
            </a:r>
            <a:r>
              <a:rPr lang="en-US" dirty="0"/>
              <a:t>“ </a:t>
            </a:r>
            <a:r>
              <a:rPr lang="en-US" dirty="0" err="1"/>
              <a:t>golongannya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! “</a:t>
            </a:r>
            <a:r>
              <a:rPr lang="en-US" b="1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	               </a:t>
            </a:r>
            <a:r>
              <a:rPr lang="en-US" dirty="0" err="1"/>
              <a:t>upah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0;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endcase</a:t>
            </a:r>
            <a:r>
              <a:rPr lang="en-US" b="1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if  ( </a:t>
            </a:r>
            <a:r>
              <a:rPr lang="en-US" dirty="0" err="1"/>
              <a:t>jamkerja</a:t>
            </a:r>
            <a:r>
              <a:rPr lang="en-US" dirty="0"/>
              <a:t> &gt; 150 </a:t>
            </a:r>
            <a:r>
              <a:rPr lang="en-US" b="1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     then </a:t>
            </a:r>
            <a:r>
              <a:rPr lang="en-US" dirty="0" err="1"/>
              <a:t>lembur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( </a:t>
            </a:r>
            <a:r>
              <a:rPr lang="en-US" dirty="0" err="1"/>
              <a:t>jamkerja</a:t>
            </a:r>
            <a:r>
              <a:rPr lang="en-US" dirty="0"/>
              <a:t> – 150 ) * </a:t>
            </a:r>
            <a:r>
              <a:rPr lang="en-US" dirty="0" err="1"/>
              <a:t>upah</a:t>
            </a:r>
            <a:r>
              <a:rPr lang="en-US" dirty="0"/>
              <a:t> * 1.25;</a:t>
            </a:r>
          </a:p>
          <a:p>
            <a:pPr marL="0" indent="0">
              <a:buNone/>
            </a:pPr>
            <a:r>
              <a:rPr lang="en-US" dirty="0"/>
              <a:t>	             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150 * </a:t>
            </a:r>
            <a:r>
              <a:rPr lang="en-US" dirty="0" err="1"/>
              <a:t>upah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     </a:t>
            </a:r>
            <a:r>
              <a:rPr lang="en-US" b="1" dirty="0"/>
              <a:t>else</a:t>
            </a:r>
            <a:r>
              <a:rPr lang="en-US" dirty="0"/>
              <a:t>   </a:t>
            </a:r>
            <a:r>
              <a:rPr lang="en-US" dirty="0" err="1"/>
              <a:t>lembur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0;</a:t>
            </a:r>
          </a:p>
          <a:p>
            <a:pPr marL="0" indent="0">
              <a:buNone/>
            </a:pPr>
            <a:r>
              <a:rPr lang="en-US" dirty="0"/>
              <a:t>	              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</a:t>
            </a:r>
            <a:r>
              <a:rPr lang="en-US" dirty="0" err="1"/>
              <a:t>jamkerja</a:t>
            </a:r>
            <a:r>
              <a:rPr lang="en-US" dirty="0"/>
              <a:t> * </a:t>
            </a:r>
            <a:r>
              <a:rPr lang="en-US" dirty="0" err="1"/>
              <a:t>upah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endif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total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+ </a:t>
            </a:r>
            <a:r>
              <a:rPr lang="en-US" dirty="0" err="1"/>
              <a:t>lembur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write (</a:t>
            </a:r>
            <a:r>
              <a:rPr lang="en-US" dirty="0"/>
              <a:t>“ </a:t>
            </a:r>
            <a:r>
              <a:rPr lang="en-US" dirty="0" err="1"/>
              <a:t>Gaji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sdr</a:t>
            </a:r>
            <a:r>
              <a:rPr lang="en-US" dirty="0"/>
              <a:t> : “, </a:t>
            </a:r>
            <a:r>
              <a:rPr lang="en-US" dirty="0" err="1"/>
              <a:t>nama</a:t>
            </a:r>
            <a:r>
              <a:rPr lang="en-US" dirty="0"/>
              <a:t>, “ </a:t>
            </a:r>
            <a:r>
              <a:rPr lang="en-US" dirty="0" err="1"/>
              <a:t>adalah</a:t>
            </a:r>
            <a:r>
              <a:rPr lang="en-US" dirty="0"/>
              <a:t> = </a:t>
            </a:r>
            <a:r>
              <a:rPr lang="en-US" dirty="0" err="1"/>
              <a:t>Rp</a:t>
            </a:r>
            <a:r>
              <a:rPr lang="en-US" dirty="0"/>
              <a:t>. “, total</a:t>
            </a:r>
            <a:r>
              <a:rPr lang="en-US" b="1" dirty="0"/>
              <a:t>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F51B-1A96-4F37-AA9B-16571CAB3D7C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554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//GajiKaryawan.cpp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float </a:t>
            </a:r>
            <a:r>
              <a:rPr lang="en-US" dirty="0" err="1"/>
              <a:t>gaji</a:t>
            </a:r>
            <a:r>
              <a:rPr lang="en-US" dirty="0"/>
              <a:t>, total, </a:t>
            </a:r>
            <a:r>
              <a:rPr lang="en-US" dirty="0" err="1"/>
              <a:t>jamKerja</a:t>
            </a:r>
            <a:r>
              <a:rPr lang="en-US" dirty="0"/>
              <a:t>, </a:t>
            </a:r>
            <a:r>
              <a:rPr lang="en-US" dirty="0" err="1"/>
              <a:t>lembur</a:t>
            </a:r>
            <a:r>
              <a:rPr lang="en-US" dirty="0"/>
              <a:t>, </a:t>
            </a:r>
            <a:r>
              <a:rPr lang="en-US" dirty="0" err="1"/>
              <a:t>upah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string </a:t>
            </a:r>
            <a:r>
              <a:rPr lang="en-US" dirty="0" err="1"/>
              <a:t>nama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char </a:t>
            </a:r>
            <a:r>
              <a:rPr lang="en-US" dirty="0" err="1"/>
              <a:t>golongan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off;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: ";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nama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golongan-nya</a:t>
            </a:r>
            <a:r>
              <a:rPr lang="en-US" dirty="0"/>
              <a:t> : ";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golongan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Masukkan</a:t>
            </a:r>
            <a:r>
              <a:rPr lang="en-US" dirty="0"/>
              <a:t> jam </a:t>
            </a:r>
            <a:r>
              <a:rPr lang="en-US" dirty="0" err="1"/>
              <a:t>kerjanya</a:t>
            </a:r>
            <a:r>
              <a:rPr lang="en-US" dirty="0"/>
              <a:t> : ";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jamKerja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F51B-1A96-4F37-AA9B-16571CAB3D7C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871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switch(</a:t>
            </a:r>
            <a:r>
              <a:rPr lang="en-US" dirty="0" err="1"/>
              <a:t>golongan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case 'A' : </a:t>
            </a:r>
            <a:r>
              <a:rPr lang="en-US" dirty="0" err="1"/>
              <a:t>upah</a:t>
            </a:r>
            <a:r>
              <a:rPr lang="en-US" dirty="0"/>
              <a:t> = 5000.0; break;</a:t>
            </a:r>
          </a:p>
          <a:p>
            <a:pPr marL="0" indent="0">
              <a:buNone/>
            </a:pPr>
            <a:r>
              <a:rPr lang="en-US" dirty="0"/>
              <a:t>       case 'B' : </a:t>
            </a:r>
            <a:r>
              <a:rPr lang="en-US" dirty="0" err="1"/>
              <a:t>upah</a:t>
            </a:r>
            <a:r>
              <a:rPr lang="en-US" dirty="0"/>
              <a:t> = 6000.0; break;</a:t>
            </a:r>
          </a:p>
          <a:p>
            <a:pPr marL="0" indent="0">
              <a:buNone/>
            </a:pPr>
            <a:r>
              <a:rPr lang="en-US" dirty="0"/>
              <a:t>       case 'C' : </a:t>
            </a:r>
            <a:r>
              <a:rPr lang="en-US" dirty="0" err="1"/>
              <a:t>upah</a:t>
            </a:r>
            <a:r>
              <a:rPr lang="en-US" dirty="0"/>
              <a:t> = 7500.0; break;</a:t>
            </a:r>
          </a:p>
          <a:p>
            <a:pPr marL="0" indent="0">
              <a:buNone/>
            </a:pPr>
            <a:r>
              <a:rPr lang="en-US" dirty="0"/>
              <a:t>       case 'D' : </a:t>
            </a:r>
            <a:r>
              <a:rPr lang="en-US" dirty="0" err="1"/>
              <a:t>upah</a:t>
            </a:r>
            <a:r>
              <a:rPr lang="en-US" dirty="0"/>
              <a:t> = 9000.0; break; </a:t>
            </a:r>
          </a:p>
          <a:p>
            <a:pPr marL="0" indent="0">
              <a:buNone/>
            </a:pPr>
            <a:r>
              <a:rPr lang="en-US" dirty="0"/>
              <a:t>       default : { 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Golongan-nya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!";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dirty="0" smtClean="0"/>
              <a:t>        </a:t>
            </a:r>
            <a:r>
              <a:rPr lang="en-US" dirty="0" err="1"/>
              <a:t>upah</a:t>
            </a:r>
            <a:r>
              <a:rPr lang="en-US" dirty="0"/>
              <a:t> = 0.0; }</a:t>
            </a:r>
          </a:p>
          <a:p>
            <a:pPr marL="0" indent="0">
              <a:buNone/>
            </a:pPr>
            <a:r>
              <a:rPr lang="en-US" dirty="0"/>
              <a:t>       }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jamKerja</a:t>
            </a:r>
            <a:r>
              <a:rPr lang="en-US" dirty="0"/>
              <a:t> &gt; 150)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lembur</a:t>
            </a:r>
            <a:r>
              <a:rPr lang="en-US" dirty="0"/>
              <a:t> = (</a:t>
            </a:r>
            <a:r>
              <a:rPr lang="en-US" dirty="0" err="1"/>
              <a:t>jamKerja</a:t>
            </a:r>
            <a:r>
              <a:rPr lang="en-US" dirty="0"/>
              <a:t> - 150)*</a:t>
            </a:r>
            <a:r>
              <a:rPr lang="en-US" dirty="0" err="1"/>
              <a:t>upah</a:t>
            </a:r>
            <a:r>
              <a:rPr lang="en-US" dirty="0"/>
              <a:t>*1.25;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gaji</a:t>
            </a:r>
            <a:r>
              <a:rPr lang="en-US" dirty="0"/>
              <a:t> = 150*</a:t>
            </a:r>
            <a:r>
              <a:rPr lang="en-US" dirty="0" err="1"/>
              <a:t>upah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else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lembur</a:t>
            </a:r>
            <a:r>
              <a:rPr lang="en-US" dirty="0"/>
              <a:t> = 0.0;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gaji</a:t>
            </a:r>
            <a:r>
              <a:rPr lang="en-US" dirty="0"/>
              <a:t> = </a:t>
            </a:r>
            <a:r>
              <a:rPr lang="en-US" dirty="0" err="1"/>
              <a:t>jamKerja</a:t>
            </a:r>
            <a:r>
              <a:rPr lang="en-US" dirty="0"/>
              <a:t>*</a:t>
            </a:r>
            <a:r>
              <a:rPr lang="en-US" dirty="0" err="1"/>
              <a:t>upah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F51B-1A96-4F37-AA9B-16571CAB3D7C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4026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200" dirty="0" err="1" smtClean="0"/>
              <a:t>cout.setf</a:t>
            </a:r>
            <a:r>
              <a:rPr lang="en-US" sz="2200" dirty="0" smtClean="0"/>
              <a:t>(</a:t>
            </a:r>
            <a:r>
              <a:rPr lang="en-US" sz="2200" dirty="0" err="1" smtClean="0"/>
              <a:t>ios</a:t>
            </a:r>
            <a:r>
              <a:rPr lang="en-US" sz="2200" dirty="0"/>
              <a:t>::fixed);</a:t>
            </a:r>
          </a:p>
          <a:p>
            <a:pPr marL="0" indent="0">
              <a:buNone/>
            </a:pPr>
            <a:r>
              <a:rPr lang="en-US" sz="2200" dirty="0"/>
              <a:t>    </a:t>
            </a:r>
            <a:r>
              <a:rPr lang="en-US" sz="2200" dirty="0" smtClean="0"/>
              <a:t>  </a:t>
            </a:r>
            <a:r>
              <a:rPr lang="en-US" sz="2200" dirty="0" err="1" smtClean="0"/>
              <a:t>cout.setf</a:t>
            </a:r>
            <a:r>
              <a:rPr lang="en-US" sz="2200" dirty="0" smtClean="0"/>
              <a:t>(</a:t>
            </a:r>
            <a:r>
              <a:rPr lang="en-US" sz="2200" dirty="0" err="1" smtClean="0"/>
              <a:t>ios</a:t>
            </a:r>
            <a:r>
              <a:rPr lang="en-US" sz="2200" dirty="0"/>
              <a:t>::</a:t>
            </a:r>
            <a:r>
              <a:rPr lang="en-US" sz="2200" dirty="0" err="1"/>
              <a:t>showpoint</a:t>
            </a:r>
            <a:r>
              <a:rPr lang="en-US" sz="2200" dirty="0"/>
              <a:t>);</a:t>
            </a:r>
          </a:p>
          <a:p>
            <a:pPr marL="0" indent="0">
              <a:buNone/>
            </a:pPr>
            <a:r>
              <a:rPr lang="en-US" sz="2200" dirty="0"/>
              <a:t>    </a:t>
            </a:r>
            <a:r>
              <a:rPr lang="en-US" sz="2200" dirty="0" smtClean="0"/>
              <a:t>  </a:t>
            </a:r>
            <a:r>
              <a:rPr lang="en-US" sz="2200" dirty="0" err="1" smtClean="0"/>
              <a:t>cout.precision</a:t>
            </a:r>
            <a:r>
              <a:rPr lang="en-US" sz="2200" dirty="0" smtClean="0"/>
              <a:t>(2</a:t>
            </a:r>
            <a:r>
              <a:rPr lang="en-US" sz="2200" dirty="0"/>
              <a:t>) 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total = </a:t>
            </a:r>
            <a:r>
              <a:rPr lang="en-US" sz="2200" dirty="0" err="1"/>
              <a:t>gaji</a:t>
            </a:r>
            <a:r>
              <a:rPr lang="en-US" sz="2200" dirty="0"/>
              <a:t> + </a:t>
            </a:r>
            <a:r>
              <a:rPr lang="en-US" sz="2200" dirty="0" err="1"/>
              <a:t>lembur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r>
              <a:rPr lang="en-US" sz="2200" dirty="0"/>
              <a:t>    </a:t>
            </a:r>
            <a:r>
              <a:rPr lang="en-US" sz="2200" dirty="0" err="1"/>
              <a:t>cout</a:t>
            </a:r>
            <a:r>
              <a:rPr lang="en-US" sz="2200" dirty="0"/>
              <a:t> &lt;&lt; "</a:t>
            </a:r>
            <a:r>
              <a:rPr lang="en-US" sz="2200" dirty="0" err="1"/>
              <a:t>Gaji</a:t>
            </a:r>
            <a:r>
              <a:rPr lang="en-US" sz="2200" dirty="0"/>
              <a:t> yang </a:t>
            </a:r>
            <a:r>
              <a:rPr lang="en-US" sz="2200" dirty="0" err="1"/>
              <a:t>diterima</a:t>
            </a:r>
            <a:r>
              <a:rPr lang="en-US" sz="2200" dirty="0"/>
              <a:t> </a:t>
            </a:r>
            <a:r>
              <a:rPr lang="en-US" sz="2200" dirty="0" err="1"/>
              <a:t>saudara</a:t>
            </a:r>
            <a:r>
              <a:rPr lang="en-US" sz="2200" dirty="0"/>
              <a:t> : " &lt;&lt; </a:t>
            </a:r>
            <a:r>
              <a:rPr lang="en-US" sz="2200" dirty="0" err="1"/>
              <a:t>nama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r>
              <a:rPr lang="en-US" sz="2200" dirty="0"/>
              <a:t>    </a:t>
            </a:r>
            <a:r>
              <a:rPr lang="en-US" sz="2200" dirty="0" err="1"/>
              <a:t>cout</a:t>
            </a:r>
            <a:r>
              <a:rPr lang="en-US" sz="2200" dirty="0"/>
              <a:t> &lt;&lt; "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Rp</a:t>
            </a:r>
            <a:r>
              <a:rPr lang="en-US" sz="2200" dirty="0"/>
              <a:t>. " &lt;&lt; total &lt;&lt; '\n';</a:t>
            </a:r>
          </a:p>
          <a:p>
            <a:pPr marL="0" indent="0">
              <a:buNone/>
            </a:pPr>
            <a:r>
              <a:rPr lang="en-US" sz="2200" dirty="0"/>
              <a:t>    </a:t>
            </a:r>
          </a:p>
          <a:p>
            <a:pPr marL="0" indent="0">
              <a:buNone/>
            </a:pPr>
            <a:r>
              <a:rPr lang="en-US" sz="2200" dirty="0"/>
              <a:t>    </a:t>
            </a:r>
            <a:r>
              <a:rPr lang="en-US" sz="2200" dirty="0" err="1"/>
              <a:t>cin</a:t>
            </a:r>
            <a:r>
              <a:rPr lang="en-US" sz="2200" dirty="0"/>
              <a:t> &gt;&gt; off;</a:t>
            </a:r>
          </a:p>
          <a:p>
            <a:pPr marL="0" indent="0">
              <a:buNone/>
            </a:pPr>
            <a:r>
              <a:rPr lang="en-US" sz="2200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298" y="3962400"/>
            <a:ext cx="6629401" cy="22098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F51B-1A96-4F37-AA9B-16571CAB3D7C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8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"/>
            <a:ext cx="7772400" cy="685800"/>
          </a:xfrm>
        </p:spPr>
        <p:txBody>
          <a:bodyPr/>
          <a:lstStyle/>
          <a:p>
            <a:pPr algn="l" eaLnBrk="1" hangingPunct="1"/>
            <a:r>
              <a:rPr lang="en-US" sz="3200" b="1" dirty="0" smtClean="0"/>
              <a:t>TIPE DATA BAHASA PEMROGRAMAN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838200"/>
            <a:ext cx="8001000" cy="1447800"/>
          </a:xfrm>
        </p:spPr>
        <p:txBody>
          <a:bodyPr>
            <a:noAutofit/>
          </a:bodyPr>
          <a:lstStyle/>
          <a:p>
            <a:pPr marL="514350" indent="-514350" algn="just" eaLnBrk="1" hangingPunct="1">
              <a:buFont typeface="Times New Roman" pitchFamily="18" charset="0"/>
              <a:buAutoNum type="alphaUcPeriod"/>
            </a:pPr>
            <a:r>
              <a:rPr lang="en-US" sz="20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TIPE DATA DASAR</a:t>
            </a:r>
          </a:p>
          <a:p>
            <a:pPr marL="971550" lvl="1" indent="-514350" algn="just">
              <a:buFont typeface="Times New Roman" pitchFamily="18" charset="0"/>
              <a:buAutoNum type="arabicPeriod"/>
            </a:pP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Tipe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Data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Numerik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yaitu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data yang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berupa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angka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/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bilangan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:</a:t>
            </a:r>
          </a:p>
          <a:p>
            <a:pPr marL="1428750" lvl="2" indent="-514350" algn="just">
              <a:buFont typeface="+mj-lt"/>
              <a:buAutoNum type="alphaLcPeriod"/>
            </a:pP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Bilangan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bulat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(</a:t>
            </a:r>
            <a:r>
              <a:rPr lang="en-US" sz="2000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integer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)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yaitu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bilangan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yang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tidak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memiliki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titik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decimal/</a:t>
            </a:r>
            <a:r>
              <a:rPr lang="en-US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pecahan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: </a:t>
            </a:r>
          </a:p>
          <a:p>
            <a:pPr marL="971550" lvl="1" indent="-514350" algn="just">
              <a:buFont typeface="Times New Roman" pitchFamily="18" charset="0"/>
              <a:buAutoNum type="arabicPeriod"/>
            </a:pPr>
            <a:endParaRPr lang="en-US" sz="20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514350" indent="-514350" algn="just" eaLnBrk="1" hangingPunct="1">
              <a:buFont typeface="Times New Roman" pitchFamily="18" charset="0"/>
              <a:buAutoNum type="alphaUcPeriod"/>
            </a:pPr>
            <a:endParaRPr lang="en-US" sz="2000" b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514350" indent="-514350" algn="just" eaLnBrk="1" hangingPunct="1"/>
            <a:endParaRPr lang="en-US" sz="20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514350" indent="-514350" algn="just" eaLnBrk="1" hangingPunct="1"/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</a:p>
          <a:p>
            <a:pPr marL="514350" indent="-514350" algn="just" eaLnBrk="1" hangingPunct="1">
              <a:buFont typeface="Times New Roman" pitchFamily="18" charset="0"/>
              <a:buAutoNum type="arabicPeriod" startAt="6"/>
            </a:pPr>
            <a:endParaRPr lang="en-US" sz="20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457200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428750" lvl="2" indent="-514350" algn="just" eaLnBrk="0" hangingPunct="0">
              <a:spcBef>
                <a:spcPct val="20000"/>
              </a:spcBef>
              <a:buFont typeface="+mj-lt"/>
              <a:buAutoNum type="alphaLcPeriod" startAt="2"/>
              <a:defRPr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Bilangan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real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bilangan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titik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decimal/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pecahan</a:t>
            </a:r>
            <a:r>
              <a:rPr lang="en-US" sz="2000" kern="0" dirty="0">
                <a:latin typeface="Arial" pitchFamily="34" charset="0"/>
                <a:cs typeface="Arial" pitchFamily="34" charset="0"/>
              </a:rPr>
              <a:t>: </a:t>
            </a:r>
          </a:p>
          <a:p>
            <a:pPr marL="971550" lvl="1" indent="-514350" algn="just" eaLnBrk="0" hangingPunct="0">
              <a:spcBef>
                <a:spcPct val="20000"/>
              </a:spcBef>
              <a:buFont typeface="+mj-lt"/>
              <a:buAutoNum type="arabicPeriod" startAt="2"/>
              <a:defRPr/>
            </a:pPr>
            <a:endParaRPr lang="en-US" sz="2000" kern="0" dirty="0">
              <a:latin typeface="Arial" charset="0"/>
            </a:endParaRPr>
          </a:p>
          <a:p>
            <a:pPr marL="514350" indent="-514350" algn="just">
              <a:spcBef>
                <a:spcPct val="20000"/>
              </a:spcBef>
              <a:buFont typeface="Times New Roman" pitchFamily="18" charset="0"/>
              <a:buAutoNum type="alphaUcPeriod"/>
              <a:defRPr/>
            </a:pPr>
            <a:endParaRPr lang="en-US" sz="2000" b="1" kern="0" dirty="0">
              <a:latin typeface="Arial" charset="0"/>
            </a:endParaRPr>
          </a:p>
          <a:p>
            <a:pPr marL="514350" indent="-514350" algn="just">
              <a:spcBef>
                <a:spcPct val="20000"/>
              </a:spcBef>
              <a:defRPr/>
            </a:pPr>
            <a:endParaRPr lang="en-US" sz="2000" kern="0" dirty="0">
              <a:latin typeface="Arial" charset="0"/>
            </a:endParaRPr>
          </a:p>
          <a:p>
            <a:pPr marL="514350" indent="-514350" algn="just">
              <a:spcBef>
                <a:spcPct val="20000"/>
              </a:spcBef>
              <a:defRPr/>
            </a:pPr>
            <a:r>
              <a:rPr lang="en-US" sz="2000" kern="0" dirty="0">
                <a:latin typeface="Arial" charset="0"/>
              </a:rPr>
              <a:t> </a:t>
            </a:r>
          </a:p>
          <a:p>
            <a:pPr marL="514350" indent="-514350" algn="just">
              <a:spcBef>
                <a:spcPct val="20000"/>
              </a:spcBef>
              <a:buFont typeface="Times New Roman" pitchFamily="18" charset="0"/>
              <a:buAutoNum type="arabicPeriod" startAt="6"/>
              <a:defRPr/>
            </a:pPr>
            <a:endParaRPr lang="en-US" sz="2000" kern="0" dirty="0">
              <a:latin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38400" y="5257800"/>
          <a:ext cx="6096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4191000"/>
              </a:tblGrid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latin typeface="Arial" pitchFamily="34" charset="0"/>
                          <a:cs typeface="Arial" pitchFamily="34" charset="0"/>
                        </a:rPr>
                        <a:t>Tipe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latin typeface="Arial" pitchFamily="34" charset="0"/>
                          <a:cs typeface="Arial" pitchFamily="34" charset="0"/>
                        </a:rPr>
                        <a:t>Jangkauan</a:t>
                      </a:r>
                      <a:r>
                        <a:rPr lang="en-US" sz="24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400" b="1" dirty="0" err="1" smtClean="0">
                          <a:latin typeface="Arial" pitchFamily="34" charset="0"/>
                          <a:cs typeface="Arial" pitchFamily="34" charset="0"/>
                        </a:rPr>
                        <a:t>Nilai</a:t>
                      </a:r>
                      <a:endParaRPr lang="en-US" sz="2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Real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-3.4 x 10</a:t>
                      </a:r>
                      <a:r>
                        <a:rPr lang="en-US" sz="2400" baseline="30000" dirty="0" smtClean="0">
                          <a:latin typeface="Arial" pitchFamily="34" charset="0"/>
                          <a:cs typeface="Arial" pitchFamily="34" charset="0"/>
                        </a:rPr>
                        <a:t>-38</a:t>
                      </a: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400" dirty="0" err="1" smtClean="0">
                          <a:latin typeface="Arial" pitchFamily="34" charset="0"/>
                          <a:cs typeface="Arial" pitchFamily="34" charset="0"/>
                        </a:rPr>
                        <a:t>s.d</a:t>
                      </a: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. 3.4 x 10</a:t>
                      </a:r>
                      <a:r>
                        <a:rPr lang="en-US" sz="2400" baseline="30000" dirty="0" smtClean="0"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  <a:endParaRPr lang="en-US" sz="2400" baseline="30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Double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-107 x 10</a:t>
                      </a:r>
                      <a:r>
                        <a:rPr lang="en-US" sz="2400" baseline="30000" dirty="0" smtClean="0">
                          <a:latin typeface="Arial" pitchFamily="34" charset="0"/>
                          <a:cs typeface="Arial" pitchFamily="34" charset="0"/>
                        </a:rPr>
                        <a:t>-308</a:t>
                      </a: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400" dirty="0" err="1" smtClean="0">
                          <a:latin typeface="Arial" pitchFamily="34" charset="0"/>
                          <a:cs typeface="Arial" pitchFamily="34" charset="0"/>
                        </a:rPr>
                        <a:t>s.d</a:t>
                      </a: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. 107 x 10</a:t>
                      </a:r>
                      <a:r>
                        <a:rPr lang="en-US" sz="2400" baseline="30000" dirty="0" smtClean="0">
                          <a:latin typeface="Arial" pitchFamily="34" charset="0"/>
                          <a:cs typeface="Arial" pitchFamily="34" charset="0"/>
                        </a:rPr>
                        <a:t>308</a:t>
                      </a:r>
                      <a:endParaRPr lang="en-US" sz="2400" baseline="30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438400" y="2362200"/>
          <a:ext cx="5181600" cy="2135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3886200"/>
              </a:tblGrid>
              <a:tr h="340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Tipe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Jangkauan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800" b="1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Nilai</a:t>
                      </a:r>
                      <a:endParaRPr lang="en-US" dirty="0"/>
                    </a:p>
                  </a:txBody>
                  <a:tcPr/>
                </a:tc>
              </a:tr>
              <a:tr h="3072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Byte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s.d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 255</a:t>
                      </a:r>
                    </a:p>
                  </a:txBody>
                  <a:tcPr marL="9525" marR="9525" marT="9525" marB="0" anchor="b"/>
                </a:tc>
              </a:tr>
              <a:tr h="3072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Shortint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-128 s.d. +127</a:t>
                      </a:r>
                    </a:p>
                  </a:txBody>
                  <a:tcPr marL="9525" marR="9525" marT="9525" marB="0" anchor="b"/>
                </a:tc>
              </a:tr>
              <a:tr h="3072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Integer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-32768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s.d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 +32767</a:t>
                      </a:r>
                    </a:p>
                  </a:txBody>
                  <a:tcPr marL="9525" marR="9525" marT="9525" marB="0" anchor="b"/>
                </a:tc>
              </a:tr>
              <a:tr h="3072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Word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 s.d. 65535</a:t>
                      </a:r>
                    </a:p>
                  </a:txBody>
                  <a:tcPr marL="9525" marR="9525" marT="9525" marB="0" anchor="b"/>
                </a:tc>
              </a:tr>
              <a:tr h="51292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1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Longint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-2147483648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s.d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 +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2147483647</a:t>
                      </a:r>
                      <a:r>
                        <a:rPr lang="en-US" sz="2000" b="0" i="1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876734"/>
      </p:ext>
    </p:extLst>
  </p:cSld>
  <p:clrMapOvr>
    <a:masterClrMapping/>
  </p:clrMapOvr>
  <p:transition advTm="60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  <p:bldP spid="5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= Switch-Case </a:t>
            </a:r>
            <a:r>
              <a:rPr lang="en-US" dirty="0" err="1" smtClean="0"/>
              <a:t>dalam</a:t>
            </a:r>
            <a:r>
              <a:rPr lang="en-US" dirty="0" smtClean="0"/>
              <a:t>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switch(</a:t>
            </a:r>
            <a:r>
              <a:rPr lang="en-US" dirty="0" err="1" smtClean="0"/>
              <a:t>var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case nilai-1: aksi-1;    break;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case nilai-2: aksi-2;    break;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case nilai-3: aksi-3;    break;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default: </a:t>
            </a:r>
            <a:r>
              <a:rPr lang="en-US" dirty="0" err="1" smtClean="0"/>
              <a:t>aksi</a:t>
            </a:r>
            <a:r>
              <a:rPr lang="en-US" dirty="0" smtClean="0"/>
              <a:t>-N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F51B-1A96-4F37-AA9B-16571CAB3D7C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5068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94" y="1752600"/>
            <a:ext cx="8575705" cy="3336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F51B-1A96-4F37-AA9B-16571CAB3D7C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8890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6096000" cy="317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39624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Perhatian</a:t>
            </a:r>
            <a:r>
              <a:rPr lang="en-US" sz="2400" dirty="0" smtClean="0"/>
              <a:t>:  </a:t>
            </a:r>
            <a:r>
              <a:rPr lang="en-US" sz="2400" dirty="0" err="1" smtClean="0"/>
              <a:t>bila</a:t>
            </a:r>
            <a:r>
              <a:rPr lang="en-US" sz="2400" dirty="0" smtClean="0"/>
              <a:t> case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diakhir</a:t>
            </a:r>
            <a:r>
              <a:rPr lang="en-US" sz="2400" dirty="0" smtClean="0"/>
              <a:t> break,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otomatis</a:t>
            </a:r>
            <a:r>
              <a:rPr lang="en-US" sz="2400" dirty="0" smtClean="0"/>
              <a:t> case </a:t>
            </a:r>
            <a:r>
              <a:rPr lang="en-US" sz="2400" dirty="0" err="1" smtClean="0"/>
              <a:t>berikutnya</a:t>
            </a:r>
            <a:r>
              <a:rPr lang="en-US" sz="2400" dirty="0" smtClean="0"/>
              <a:t> </a:t>
            </a:r>
            <a:r>
              <a:rPr lang="en-US" sz="2400" dirty="0" err="1" smtClean="0"/>
              <a:t>dikerjakan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diatas</a:t>
            </a:r>
            <a:r>
              <a:rPr lang="en-US" sz="2400" dirty="0" smtClean="0"/>
              <a:t> </a:t>
            </a:r>
            <a:r>
              <a:rPr lang="en-US" sz="2400" dirty="0" err="1" smtClean="0"/>
              <a:t>menunjukkan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dikerjakan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x=1, 2 </a:t>
            </a:r>
            <a:r>
              <a:rPr lang="en-US" sz="2400" dirty="0" err="1" smtClean="0"/>
              <a:t>atau</a:t>
            </a:r>
            <a:r>
              <a:rPr lang="en-US" sz="2400" dirty="0" smtClean="0"/>
              <a:t> 3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F51B-1A96-4F37-AA9B-16571CAB3D7C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427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TERIMA 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26181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Modul</a:t>
            </a:r>
            <a:r>
              <a:rPr lang="en-US" dirty="0" smtClean="0"/>
              <a:t> 5-2:</a:t>
            </a:r>
          </a:p>
          <a:p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Pengulangan</a:t>
            </a:r>
            <a:r>
              <a:rPr lang="en-US" dirty="0" smtClean="0"/>
              <a:t>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45708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Pengulangan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mengulangi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sederetan</a:t>
            </a:r>
            <a:r>
              <a:rPr lang="en-US" dirty="0"/>
              <a:t> </a:t>
            </a:r>
            <a:r>
              <a:rPr lang="en-US" dirty="0" err="1"/>
              <a:t>instruksi-instruksi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-kali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yang </a:t>
            </a:r>
            <a:r>
              <a:rPr lang="en-US" dirty="0" err="1"/>
              <a:t>ditetapkan</a:t>
            </a:r>
            <a:r>
              <a:rPr lang="en-US" dirty="0"/>
              <a:t>.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i="1" dirty="0" err="1"/>
              <a:t>Kondisi</a:t>
            </a:r>
            <a:r>
              <a:rPr lang="en-US" i="1" dirty="0"/>
              <a:t> </a:t>
            </a:r>
            <a:r>
              <a:rPr lang="en-US" i="1" dirty="0" err="1"/>
              <a:t>perulangan</a:t>
            </a:r>
            <a:r>
              <a:rPr lang="en-US" dirty="0"/>
              <a:t> :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dipenuhi</a:t>
            </a:r>
            <a:r>
              <a:rPr lang="en-US" dirty="0"/>
              <a:t> agar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</a:t>
            </a:r>
          </a:p>
          <a:p>
            <a:pPr lvl="1"/>
            <a:r>
              <a:rPr lang="en-US" i="1" dirty="0" err="1"/>
              <a:t>Badan</a:t>
            </a:r>
            <a:r>
              <a:rPr lang="en-US" i="1" dirty="0"/>
              <a:t> (body) </a:t>
            </a:r>
            <a:r>
              <a:rPr lang="en-US" i="1" dirty="0" err="1"/>
              <a:t>perulangan</a:t>
            </a:r>
            <a:r>
              <a:rPr lang="en-US" i="1" dirty="0"/>
              <a:t> </a:t>
            </a:r>
            <a:r>
              <a:rPr lang="en-US" dirty="0"/>
              <a:t>: </a:t>
            </a:r>
            <a:r>
              <a:rPr lang="en-US" dirty="0" err="1"/>
              <a:t>deretan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diulang-ulang</a:t>
            </a:r>
            <a:r>
              <a:rPr lang="en-US" dirty="0"/>
              <a:t> </a:t>
            </a:r>
            <a:r>
              <a:rPr lang="en-US" dirty="0" err="1"/>
              <a:t>pelaksanaan-nya</a:t>
            </a:r>
            <a:r>
              <a:rPr lang="en-US" dirty="0"/>
              <a:t>.</a:t>
            </a:r>
          </a:p>
          <a:p>
            <a:pPr lvl="1"/>
            <a:r>
              <a:rPr lang="en-US" i="1" dirty="0" err="1"/>
              <a:t>Pencacah</a:t>
            </a:r>
            <a:r>
              <a:rPr lang="en-US" i="1" dirty="0"/>
              <a:t> (counter) </a:t>
            </a:r>
            <a:r>
              <a:rPr lang="en-US" i="1" dirty="0" err="1"/>
              <a:t>perulangan</a:t>
            </a:r>
            <a:r>
              <a:rPr lang="en-US" i="1" dirty="0"/>
              <a:t> </a:t>
            </a:r>
            <a:r>
              <a:rPr lang="en-US" dirty="0"/>
              <a:t>: </a:t>
            </a:r>
            <a:r>
              <a:rPr lang="en-US" dirty="0" err="1"/>
              <a:t>suatu</a:t>
            </a:r>
            <a:r>
              <a:rPr lang="en-US" dirty="0"/>
              <a:t> variable yang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agar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akhirnya</a:t>
            </a:r>
            <a:r>
              <a:rPr lang="en-US" dirty="0"/>
              <a:t> </a:t>
            </a:r>
            <a:r>
              <a:rPr lang="en-US" dirty="0" err="1"/>
              <a:t>membatasi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C2F0-1B33-46B3-9429-94BE9454EB11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800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Ada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program,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 smtClean="0"/>
              <a:t>Perulangan</a:t>
            </a:r>
            <a:r>
              <a:rPr lang="en-US" dirty="0" smtClean="0"/>
              <a:t> :   </a:t>
            </a:r>
            <a:r>
              <a:rPr lang="en-US" b="1" dirty="0" smtClean="0"/>
              <a:t>for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/>
              <a:t>:  </a:t>
            </a:r>
            <a:r>
              <a:rPr lang="en-US" b="1" dirty="0"/>
              <a:t>while – do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membicarakan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C2F0-1B33-46B3-9429-94BE9454EB11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6857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Perulangan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/>
              <a:t>Bentuk</a:t>
            </a:r>
            <a:r>
              <a:rPr lang="en-US" b="1" dirty="0"/>
              <a:t> </a:t>
            </a:r>
            <a:r>
              <a:rPr lang="en-US" b="1" dirty="0" err="1"/>
              <a:t>umum</a:t>
            </a:r>
            <a:r>
              <a:rPr lang="en-US" b="1" dirty="0"/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	for  ( </a:t>
            </a:r>
            <a:r>
              <a:rPr lang="en-US" dirty="0" err="1"/>
              <a:t>var</a:t>
            </a:r>
            <a:r>
              <a:rPr lang="en-US" dirty="0"/>
              <a:t> = </a:t>
            </a:r>
            <a:r>
              <a:rPr lang="en-US" i="1" dirty="0" err="1"/>
              <a:t>awal</a:t>
            </a:r>
            <a:r>
              <a:rPr lang="en-US" dirty="0"/>
              <a:t>  </a:t>
            </a:r>
            <a:r>
              <a:rPr lang="en-US" b="1" dirty="0"/>
              <a:t>to  </a:t>
            </a:r>
            <a:r>
              <a:rPr lang="en-US" i="1" dirty="0" err="1"/>
              <a:t>akhir</a:t>
            </a:r>
            <a:r>
              <a:rPr lang="en-US" dirty="0"/>
              <a:t>  </a:t>
            </a:r>
            <a:r>
              <a:rPr lang="en-US" b="1" dirty="0"/>
              <a:t>step </a:t>
            </a:r>
            <a:r>
              <a:rPr lang="en-US" dirty="0"/>
              <a:t>n </a:t>
            </a:r>
            <a:r>
              <a:rPr lang="en-US" b="1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        </a:t>
            </a:r>
            <a:r>
              <a:rPr lang="en-US" dirty="0"/>
              <a:t>....................</a:t>
            </a:r>
          </a:p>
          <a:p>
            <a:pPr marL="0" indent="0">
              <a:buNone/>
            </a:pPr>
            <a:r>
              <a:rPr lang="en-US" dirty="0"/>
              <a:t>	        </a:t>
            </a:r>
            <a:r>
              <a:rPr lang="en-US" dirty="0" err="1"/>
              <a:t>instruksi</a:t>
            </a:r>
            <a:r>
              <a:rPr lang="en-US" dirty="0"/>
              <a:t> – </a:t>
            </a:r>
            <a:r>
              <a:rPr lang="en-US" dirty="0" err="1"/>
              <a:t>instruksi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     ……………                               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 smtClean="0"/>
              <a:t>endfor</a:t>
            </a:r>
            <a:r>
              <a:rPr lang="en-US" b="1" dirty="0"/>
              <a:t>.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/>
              <a:t>maknanya</a:t>
            </a:r>
            <a:r>
              <a:rPr lang="en-US" b="1" dirty="0"/>
              <a:t> : </a:t>
            </a:r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instruksi-instruksi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i="1" dirty="0" err="1"/>
              <a:t>variabel</a:t>
            </a:r>
            <a:r>
              <a:rPr lang="en-US" i="1" dirty="0"/>
              <a:t> </a:t>
            </a:r>
            <a:r>
              <a:rPr lang="en-US" i="1" dirty="0" err="1"/>
              <a:t>perulangan</a:t>
            </a:r>
            <a:r>
              <a:rPr lang="en-US" i="1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smtClean="0"/>
              <a:t>n,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putaran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C2F0-1B33-46B3-9429-94BE9454EB11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3131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81534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84064" y="339673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339673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85800"/>
            <a:ext cx="457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perhatikan</a:t>
            </a:r>
            <a:r>
              <a:rPr lang="en-US" b="1" i="1" dirty="0"/>
              <a:t> :</a:t>
            </a:r>
            <a:r>
              <a:rPr lang="en-US" dirty="0"/>
              <a:t> </a:t>
            </a:r>
          </a:p>
          <a:p>
            <a:r>
              <a:rPr lang="en-US" dirty="0"/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(</a:t>
            </a:r>
            <a:r>
              <a:rPr lang="en-US" dirty="0" err="1"/>
              <a:t>var</a:t>
            </a:r>
            <a:r>
              <a:rPr lang="en-US" dirty="0"/>
              <a:t>)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bertipe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(integer, real, </a:t>
            </a:r>
            <a:r>
              <a:rPr lang="en-US" dirty="0" err="1"/>
              <a:t>atau</a:t>
            </a:r>
            <a:r>
              <a:rPr lang="en-US" dirty="0"/>
              <a:t> char)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 err="1"/>
              <a:t>awal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 err="1"/>
              <a:t>akhir</a:t>
            </a:r>
            <a:r>
              <a:rPr lang="en-US" i="1" dirty="0"/>
              <a:t> </a:t>
            </a:r>
            <a:r>
              <a:rPr lang="en-US" dirty="0" err="1"/>
              <a:t>bila</a:t>
            </a:r>
            <a:r>
              <a:rPr lang="en-US" dirty="0"/>
              <a:t> n &gt; 0 (</a:t>
            </a:r>
            <a:r>
              <a:rPr lang="en-US" dirty="0" err="1"/>
              <a:t>positif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 err="1"/>
              <a:t>awal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 err="1"/>
              <a:t>akhir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n &lt; 0 (</a:t>
            </a:r>
            <a:r>
              <a:rPr lang="en-US" dirty="0" err="1"/>
              <a:t>negatif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Mula-mula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kali </a:t>
            </a:r>
            <a:r>
              <a:rPr lang="en-US" dirty="0" err="1"/>
              <a:t>putaran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bertambah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akhir</a:t>
            </a: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C2F0-1B33-46B3-9429-94BE9454EB11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325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/>
              <a:t>Algoritma</a:t>
            </a:r>
            <a:r>
              <a:rPr lang="en-US" b="1" dirty="0"/>
              <a:t> Perulangan_6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{ </a:t>
            </a:r>
            <a:r>
              <a:rPr lang="en-US" dirty="0" err="1"/>
              <a:t>menampilkan</a:t>
            </a:r>
            <a:r>
              <a:rPr lang="en-US" dirty="0"/>
              <a:t> Halo … </a:t>
            </a:r>
            <a:r>
              <a:rPr lang="en-US" dirty="0" err="1"/>
              <a:t>memakai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b="1" dirty="0"/>
              <a:t>for }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Deklarasi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integer  </a:t>
            </a:r>
            <a:r>
              <a:rPr lang="en-US" dirty="0" err="1"/>
              <a:t>cacah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 err="1"/>
              <a:t>Deskripsi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for  ( </a:t>
            </a:r>
            <a:r>
              <a:rPr lang="en-US" dirty="0" err="1"/>
              <a:t>cacah</a:t>
            </a:r>
            <a:r>
              <a:rPr lang="en-US" dirty="0"/>
              <a:t> = 1 </a:t>
            </a:r>
            <a:r>
              <a:rPr lang="en-US" b="1" dirty="0"/>
              <a:t>to </a:t>
            </a:r>
            <a:r>
              <a:rPr lang="en-US" dirty="0"/>
              <a:t>10  </a:t>
            </a:r>
            <a:r>
              <a:rPr lang="en-US" b="1" dirty="0"/>
              <a:t>step </a:t>
            </a:r>
            <a:r>
              <a:rPr lang="en-US" dirty="0"/>
              <a:t>1)</a:t>
            </a:r>
          </a:p>
          <a:p>
            <a:pPr marL="0" indent="0">
              <a:buNone/>
            </a:pPr>
            <a:r>
              <a:rPr lang="en-US" dirty="0"/>
              <a:t>	         </a:t>
            </a:r>
            <a:r>
              <a:rPr lang="en-US" b="1" dirty="0"/>
              <a:t>write ( </a:t>
            </a:r>
            <a:r>
              <a:rPr lang="en-US" dirty="0"/>
              <a:t>“Halo … “</a:t>
            </a:r>
            <a:r>
              <a:rPr lang="en-US" b="1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endfor</a:t>
            </a:r>
            <a:r>
              <a:rPr lang="en-US" b="1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Algoritma Pemrograman, @SUARGA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C2F0-1B33-46B3-9429-94BE9454EB11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6770</Words>
  <Application>Microsoft Office PowerPoint</Application>
  <PresentationFormat>On-screen Show (4:3)</PresentationFormat>
  <Paragraphs>1680</Paragraphs>
  <Slides>156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156</vt:i4>
      </vt:variant>
    </vt:vector>
  </HeadingPairs>
  <TitlesOfParts>
    <vt:vector size="157" baseType="lpstr">
      <vt:lpstr>Office Theme</vt:lpstr>
      <vt:lpstr>MATERI I KONSEP DASAR ALGORITMA</vt:lpstr>
      <vt:lpstr>Pengertian algoritma</vt:lpstr>
      <vt:lpstr>PowerPoint Presentation</vt:lpstr>
      <vt:lpstr>PowerPoint Presentation</vt:lpstr>
      <vt:lpstr>Contoh Kasus</vt:lpstr>
      <vt:lpstr>Contoh Kasus</vt:lpstr>
      <vt:lpstr>PowerPoint Presentation</vt:lpstr>
      <vt:lpstr>TIPE DATA BAHASA PEMROGRAMAN</vt:lpstr>
      <vt:lpstr>TIPE DATA BAHASA PEMROGRAMAN</vt:lpstr>
      <vt:lpstr>TIPE DATA BAHASA PEMROGRAMAN</vt:lpstr>
      <vt:lpstr>VARIABEL</vt:lpstr>
      <vt:lpstr>PEMBERIAN NILAI</vt:lpstr>
      <vt:lpstr>MENAMPILKAN NILAI</vt:lpstr>
      <vt:lpstr>Contoh</vt:lpstr>
      <vt:lpstr>TERIMA KASIH</vt:lpstr>
      <vt:lpstr>MATERI-2</vt:lpstr>
      <vt:lpstr>PowerPoint Presentation</vt:lpstr>
      <vt:lpstr>Pseudo-code</vt:lpstr>
      <vt:lpstr>PowerPoint Presentation</vt:lpstr>
      <vt:lpstr>TIPE DATA BAHASA PEMROGRAMAN</vt:lpstr>
      <vt:lpstr>TIPE DATA BAHASA PEMROGRAMAN</vt:lpstr>
      <vt:lpstr>VARIABEL</vt:lpstr>
      <vt:lpstr>PEMBERIAN NILAI</vt:lpstr>
      <vt:lpstr>MENAMPILKAN NILAI</vt:lpstr>
      <vt:lpstr>PowerPoint Presentation</vt:lpstr>
      <vt:lpstr>PowerPoint Presentation</vt:lpstr>
      <vt:lpstr>TERIMA KASIH</vt:lpstr>
      <vt:lpstr>MATERI 3 MENENTUKAN INPUT/OUTPUT</vt:lpstr>
      <vt:lpstr>PowerPoint Presentation</vt:lpstr>
      <vt:lpstr>MENENTUKAN INPUT/OUTPUT</vt:lpstr>
      <vt:lpstr>MENENTUKAN INPUT/OUTPUT</vt:lpstr>
      <vt:lpstr>PowerPoint Presentation</vt:lpstr>
      <vt:lpstr>PowerPoint Presentation</vt:lpstr>
      <vt:lpstr>PowerPoint Presentation</vt:lpstr>
      <vt:lpstr>Con’t Contoh 4</vt:lpstr>
      <vt:lpstr>TERIMA KASIH</vt:lpstr>
      <vt:lpstr>Algoritma Pemrograman</vt:lpstr>
      <vt:lpstr>PowerPoint Presentation</vt:lpstr>
      <vt:lpstr>PowerPoint Presentation</vt:lpstr>
      <vt:lpstr>PowerPoint Presentation</vt:lpstr>
      <vt:lpstr>Baca (input)</vt:lpstr>
      <vt:lpstr>MANIPULATOR</vt:lpstr>
      <vt:lpstr>PowerPoint Presentation</vt:lpstr>
      <vt:lpstr>PowerPoint Presentation</vt:lpstr>
      <vt:lpstr>PowerPoint Presentation</vt:lpstr>
      <vt:lpstr>PowerPoint Presentation</vt:lpstr>
      <vt:lpstr>Algoritma Pemrograman</vt:lpstr>
      <vt:lpstr>Instruksi Seleksi/Pemilihan</vt:lpstr>
      <vt:lpstr>If / then / else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MATERI 4 BAHASA PEMROGRAMAN DEV C++</vt:lpstr>
      <vt:lpstr>BAHASA PEMROGRAMAN DEV C++</vt:lpstr>
      <vt:lpstr>PowerPoint Presentation</vt:lpstr>
      <vt:lpstr>Con’t Struktur Bahasa Pemrograman Dev C++: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  <vt:lpstr>Algoritma Pemrograman</vt:lpstr>
      <vt:lpstr>Instruksi Case / Algoritma</vt:lpstr>
      <vt:lpstr>Bentuk case</vt:lpstr>
      <vt:lpstr>PowerPoint Presentation</vt:lpstr>
      <vt:lpstr>PowerPoint Presentation</vt:lpstr>
      <vt:lpstr>Contoh Soal</vt:lpstr>
      <vt:lpstr>Algoritma</vt:lpstr>
      <vt:lpstr>PowerPoint Presentation</vt:lpstr>
      <vt:lpstr>Contoh Program</vt:lpstr>
      <vt:lpstr>PowerPoint Presentation</vt:lpstr>
      <vt:lpstr>PowerPoint Presentation</vt:lpstr>
      <vt:lpstr>Case = Switch-Case dalam C++</vt:lpstr>
      <vt:lpstr>PowerPoint Presentation</vt:lpstr>
      <vt:lpstr>PowerPoint Presentation</vt:lpstr>
      <vt:lpstr>TERIMA KASIH</vt:lpstr>
      <vt:lpstr>Algoritma Pemrograman</vt:lpstr>
      <vt:lpstr>Konsep Pengulangan</vt:lpstr>
      <vt:lpstr>Bentuk Perulangan</vt:lpstr>
      <vt:lpstr>Perulangan FOR</vt:lpstr>
      <vt:lpstr>PowerPoint Presentation</vt:lpstr>
      <vt:lpstr>Contoh Sederhana</vt:lpstr>
      <vt:lpstr>Contoh : Nilai Rata</vt:lpstr>
      <vt:lpstr>Contoh: Pencacahan Mundur</vt:lpstr>
      <vt:lpstr>For dalam 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MATERI-5</vt:lpstr>
      <vt:lpstr>Pendahuluan</vt:lpstr>
      <vt:lpstr>Pendahuluan</vt:lpstr>
      <vt:lpstr>Pendahuluan</vt:lpstr>
      <vt:lpstr>Pendahuluan</vt:lpstr>
      <vt:lpstr>Contoh:</vt:lpstr>
      <vt:lpstr>Contoh:</vt:lpstr>
      <vt:lpstr>Contoh:</vt:lpstr>
      <vt:lpstr>MATERI-6</vt:lpstr>
      <vt:lpstr>Pengertian Runtunan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  <vt:lpstr>Algoritma Pemrograman</vt:lpstr>
      <vt:lpstr>Konsep Pengulangan WHILE</vt:lpstr>
      <vt:lpstr>PowerPoint Presentation</vt:lpstr>
      <vt:lpstr>Perulangan WHILE dalam C++</vt:lpstr>
      <vt:lpstr>Beberapa catatan penting</vt:lpstr>
      <vt:lpstr>Contoh-1</vt:lpstr>
      <vt:lpstr>Contoh-2</vt:lpstr>
      <vt:lpstr>Contoh-3</vt:lpstr>
      <vt:lpstr>Contoh-4</vt:lpstr>
      <vt:lpstr>PowerPoint Presentation</vt:lpstr>
      <vt:lpstr>PowerPoint Presentation</vt:lpstr>
      <vt:lpstr>Algoritma Pemrograman</vt:lpstr>
      <vt:lpstr>Konsep do-while</vt:lpstr>
      <vt:lpstr>PowerPoint Presentation</vt:lpstr>
      <vt:lpstr>PowerPoint Presentation</vt:lpstr>
      <vt:lpstr>Analisis</vt:lpstr>
      <vt:lpstr>Analisis</vt:lpstr>
      <vt:lpstr>Analisis</vt:lpstr>
      <vt:lpstr>Analisis</vt:lpstr>
      <vt:lpstr>Analisis</vt:lpstr>
      <vt:lpstr>continue</vt:lpstr>
      <vt:lpstr>PowerPoint Presentation</vt:lpstr>
      <vt:lpstr>PowerPoint Presentation</vt:lpstr>
      <vt:lpstr>Break </vt:lpstr>
      <vt:lpstr>PowerPoint Presentation</vt:lpstr>
      <vt:lpstr>Go to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 I KONSEP DASAR ALGORITMA</dc:title>
  <dc:creator>Lenovo</dc:creator>
  <cp:lastModifiedBy>Lenovo</cp:lastModifiedBy>
  <cp:revision>1</cp:revision>
  <dcterms:created xsi:type="dcterms:W3CDTF">2022-11-06T09:09:07Z</dcterms:created>
  <dcterms:modified xsi:type="dcterms:W3CDTF">2022-11-06T09:17:16Z</dcterms:modified>
</cp:coreProperties>
</file>