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348" r:id="rId7"/>
    <p:sldId id="350" r:id="rId8"/>
    <p:sldId id="351" r:id="rId9"/>
    <p:sldId id="264" r:id="rId10"/>
    <p:sldId id="265" r:id="rId11"/>
    <p:sldId id="318" r:id="rId12"/>
    <p:sldId id="319" r:id="rId13"/>
    <p:sldId id="320" r:id="rId14"/>
    <p:sldId id="321" r:id="rId15"/>
    <p:sldId id="322" r:id="rId16"/>
    <p:sldId id="323" r:id="rId17"/>
    <p:sldId id="325" r:id="rId18"/>
    <p:sldId id="326" r:id="rId19"/>
    <p:sldId id="327" r:id="rId20"/>
    <p:sldId id="263" r:id="rId21"/>
    <p:sldId id="270" r:id="rId22"/>
    <p:sldId id="271" r:id="rId23"/>
    <p:sldId id="272" r:id="rId24"/>
    <p:sldId id="273" r:id="rId25"/>
    <p:sldId id="275" r:id="rId26"/>
    <p:sldId id="276" r:id="rId27"/>
    <p:sldId id="277" r:id="rId28"/>
    <p:sldId id="278" r:id="rId29"/>
    <p:sldId id="280" r:id="rId30"/>
    <p:sldId id="329" r:id="rId31"/>
    <p:sldId id="330" r:id="rId32"/>
    <p:sldId id="331" r:id="rId33"/>
    <p:sldId id="287" r:id="rId34"/>
    <p:sldId id="332" r:id="rId35"/>
    <p:sldId id="333" r:id="rId36"/>
    <p:sldId id="288" r:id="rId37"/>
    <p:sldId id="289" r:id="rId38"/>
    <p:sldId id="290" r:id="rId39"/>
    <p:sldId id="291" r:id="rId40"/>
    <p:sldId id="328" r:id="rId41"/>
    <p:sldId id="294" r:id="rId42"/>
    <p:sldId id="335" r:id="rId43"/>
    <p:sldId id="336" r:id="rId44"/>
    <p:sldId id="337" r:id="rId45"/>
    <p:sldId id="338" r:id="rId46"/>
    <p:sldId id="339" r:id="rId47"/>
    <p:sldId id="299" r:id="rId48"/>
    <p:sldId id="300" r:id="rId49"/>
    <p:sldId id="301" r:id="rId50"/>
    <p:sldId id="302" r:id="rId51"/>
    <p:sldId id="306" r:id="rId52"/>
    <p:sldId id="340" r:id="rId53"/>
    <p:sldId id="341" r:id="rId54"/>
    <p:sldId id="342" r:id="rId55"/>
    <p:sldId id="344" r:id="rId56"/>
    <p:sldId id="343" r:id="rId57"/>
    <p:sldId id="310" r:id="rId58"/>
    <p:sldId id="345" r:id="rId59"/>
    <p:sldId id="346" r:id="rId60"/>
    <p:sldId id="347" r:id="rId61"/>
    <p:sldId id="311" r:id="rId62"/>
    <p:sldId id="33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5" autoAdjust="0"/>
    <p:restoredTop sz="94660"/>
  </p:normalViewPr>
  <p:slideViewPr>
    <p:cSldViewPr>
      <p:cViewPr varScale="1">
        <p:scale>
          <a:sx n="68" d="100"/>
          <a:sy n="68" d="100"/>
        </p:scale>
        <p:origin x="12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12E634-9FCB-42E5-84DB-D29E911AFC1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21797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12E634-9FCB-42E5-84DB-D29E911AFC1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280246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12E634-9FCB-42E5-84DB-D29E911AFC1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249096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020762"/>
          </a:xfrm>
        </p:spPr>
        <p:txBody>
          <a:bodyPr/>
          <a:lstStyle/>
          <a:p>
            <a:r>
              <a:rPr lang="en-US"/>
              <a:t>Click to edit Master title style</a:t>
            </a:r>
          </a:p>
        </p:txBody>
      </p:sp>
      <p:sp>
        <p:nvSpPr>
          <p:cNvPr id="3" name="Table Placeholder 2"/>
          <p:cNvSpPr>
            <a:spLocks noGrp="1"/>
          </p:cNvSpPr>
          <p:nvPr>
            <p:ph type="tbl" idx="1"/>
          </p:nvPr>
        </p:nvSpPr>
        <p:spPr>
          <a:xfrm>
            <a:off x="457200" y="1371600"/>
            <a:ext cx="8229600" cy="47545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F9023F7-2C99-47FB-8E20-F3BBE4ABA0BD}" type="slidenum">
              <a:rPr lang="en-US"/>
              <a:pPr/>
              <a:t>‹#›</a:t>
            </a:fld>
            <a:endParaRPr lang="en-US"/>
          </a:p>
        </p:txBody>
      </p:sp>
    </p:spTree>
    <p:extLst>
      <p:ext uri="{BB962C8B-B14F-4D97-AF65-F5344CB8AC3E}">
        <p14:creationId xmlns:p14="http://schemas.microsoft.com/office/powerpoint/2010/main" val="94555315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12E634-9FCB-42E5-84DB-D29E911AFC1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1811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2E634-9FCB-42E5-84DB-D29E911AFC1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34773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12E634-9FCB-42E5-84DB-D29E911AFC19}"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351827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12E634-9FCB-42E5-84DB-D29E911AFC19}"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344513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12E634-9FCB-42E5-84DB-D29E911AFC19}"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286400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2E634-9FCB-42E5-84DB-D29E911AFC19}"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250766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12E634-9FCB-42E5-84DB-D29E911AFC19}"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35338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12E634-9FCB-42E5-84DB-D29E911AFC19}"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810DC-5BB3-4E24-911E-B9694804ADE6}" type="slidenum">
              <a:rPr lang="en-US" smtClean="0"/>
              <a:t>‹#›</a:t>
            </a:fld>
            <a:endParaRPr lang="en-US"/>
          </a:p>
        </p:txBody>
      </p:sp>
    </p:spTree>
    <p:extLst>
      <p:ext uri="{BB962C8B-B14F-4D97-AF65-F5344CB8AC3E}">
        <p14:creationId xmlns:p14="http://schemas.microsoft.com/office/powerpoint/2010/main" val="169109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2E634-9FCB-42E5-84DB-D29E911AFC19}" type="datetimeFigureOut">
              <a:rPr lang="en-US" smtClean="0"/>
              <a:t>10/2/2023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810DC-5BB3-4E24-911E-B9694804ADE6}" type="slidenum">
              <a:rPr lang="en-US" smtClean="0"/>
              <a:t>‹#›</a:t>
            </a:fld>
            <a:endParaRPr lang="en-US"/>
          </a:p>
        </p:txBody>
      </p:sp>
    </p:spTree>
    <p:extLst>
      <p:ext uri="{BB962C8B-B14F-4D97-AF65-F5344CB8AC3E}">
        <p14:creationId xmlns:p14="http://schemas.microsoft.com/office/powerpoint/2010/main" val="167013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name@rapidtables.or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mailto:name@rapidtables.org?subject=The%20subject%20of%20the%20emai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name1@rapidtables.org?cc=name2@rapidtables.org&amp;bcc=name3@rapidtables.org&amp;subject=The%20subject%20of%20the%20email&amp;body=The%20body%20of%20the%20emai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s://www.niagahoster.co.id/blog/html5-adala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4761"/>
            <a:ext cx="7772400" cy="1470025"/>
          </a:xfrm>
        </p:spPr>
        <p:txBody>
          <a:bodyPr>
            <a:noAutofit/>
          </a:bodyPr>
          <a:lstStyle/>
          <a:p>
            <a:r>
              <a:rPr lang="id-ID" sz="3600" dirty="0">
                <a:latin typeface="Bahnschrift Light" panose="020B0502040204020203" pitchFamily="34" charset="0"/>
              </a:rPr>
              <a:t>Link untuk </a:t>
            </a:r>
            <a:r>
              <a:rPr lang="en-US" sz="3600" dirty="0">
                <a:latin typeface="Bahnschrift Light" panose="020B0502040204020203" pitchFamily="34" charset="0"/>
              </a:rPr>
              <a:t>M</a:t>
            </a:r>
            <a:r>
              <a:rPr lang="id-ID" sz="3600" dirty="0">
                <a:latin typeface="Bahnschrift Light" panose="020B0502040204020203" pitchFamily="34" charset="0"/>
              </a:rPr>
              <a:t>enghubungkan antar </a:t>
            </a:r>
            <a:r>
              <a:rPr lang="en-US" sz="3600" dirty="0">
                <a:latin typeface="Bahnschrift Light" panose="020B0502040204020203" pitchFamily="34" charset="0"/>
              </a:rPr>
              <a:t>W</a:t>
            </a:r>
            <a:r>
              <a:rPr lang="id-ID" sz="3600" dirty="0">
                <a:latin typeface="Bahnschrift Light" panose="020B0502040204020203" pitchFamily="34" charset="0"/>
              </a:rPr>
              <a:t>eb </a:t>
            </a:r>
            <a:r>
              <a:rPr lang="en-US" sz="3600" dirty="0">
                <a:latin typeface="Bahnschrift Light" panose="020B0502040204020203" pitchFamily="34" charset="0"/>
              </a:rPr>
              <a:t>P</a:t>
            </a:r>
            <a:r>
              <a:rPr lang="id-ID" sz="3600" dirty="0">
                <a:latin typeface="Bahnschrift Light" panose="020B0502040204020203" pitchFamily="34" charset="0"/>
              </a:rPr>
              <a:t>age dan </a:t>
            </a:r>
            <a:r>
              <a:rPr lang="en-US" sz="3600" dirty="0">
                <a:latin typeface="Bahnschrift Light" panose="020B0502040204020203" pitchFamily="34" charset="0"/>
              </a:rPr>
              <a:t>M</a:t>
            </a:r>
            <a:r>
              <a:rPr lang="id-ID" sz="3600" dirty="0">
                <a:latin typeface="Bahnschrift Light" panose="020B0502040204020203" pitchFamily="34" charset="0"/>
              </a:rPr>
              <a:t>embuat </a:t>
            </a:r>
            <a:r>
              <a:rPr lang="en-US" sz="3600" dirty="0">
                <a:latin typeface="Bahnschrift Light" panose="020B0502040204020203" pitchFamily="34" charset="0"/>
              </a:rPr>
              <a:t>P</a:t>
            </a:r>
            <a:r>
              <a:rPr lang="id-ID" sz="3600" dirty="0">
                <a:latin typeface="Bahnschrift Light" panose="020B0502040204020203" pitchFamily="34" charset="0"/>
              </a:rPr>
              <a:t>enomoran </a:t>
            </a:r>
            <a:r>
              <a:rPr lang="en-US" sz="3600" dirty="0">
                <a:latin typeface="Bahnschrift Light" panose="020B0502040204020203" pitchFamily="34" charset="0"/>
              </a:rPr>
              <a:t>A</a:t>
            </a:r>
            <a:r>
              <a:rPr lang="id-ID" sz="3600" dirty="0">
                <a:latin typeface="Bahnschrift Light" panose="020B0502040204020203" pitchFamily="34" charset="0"/>
              </a:rPr>
              <a:t>linea pada </a:t>
            </a:r>
            <a:r>
              <a:rPr lang="en-US" sz="3600" dirty="0">
                <a:latin typeface="Bahnschrift Light" panose="020B0502040204020203" pitchFamily="34" charset="0"/>
              </a:rPr>
              <a:t>W</a:t>
            </a:r>
            <a:r>
              <a:rPr lang="id-ID" sz="3600" dirty="0">
                <a:latin typeface="Bahnschrift Light" panose="020B0502040204020203" pitchFamily="34" charset="0"/>
              </a:rPr>
              <a:t>eb </a:t>
            </a:r>
            <a:r>
              <a:rPr lang="en-US" sz="3600" dirty="0">
                <a:latin typeface="Bahnschrift Light" panose="020B0502040204020203" pitchFamily="34" charset="0"/>
              </a:rPr>
              <a:t>P</a:t>
            </a:r>
            <a:r>
              <a:rPr lang="id-ID" sz="3600" dirty="0">
                <a:latin typeface="Bahnschrift Light" panose="020B0502040204020203" pitchFamily="34" charset="0"/>
              </a:rPr>
              <a:t>age</a:t>
            </a:r>
            <a:endParaRPr lang="en-US" sz="3600" dirty="0">
              <a:latin typeface="Bahnschrift Light" panose="020B0502040204020203" pitchFamily="34" charset="0"/>
            </a:endParaRPr>
          </a:p>
        </p:txBody>
      </p:sp>
      <p:sp>
        <p:nvSpPr>
          <p:cNvPr id="5" name="Subtitle 4">
            <a:extLst>
              <a:ext uri="{FF2B5EF4-FFF2-40B4-BE49-F238E27FC236}">
                <a16:creationId xmlns:a16="http://schemas.microsoft.com/office/drawing/2014/main" id="{9B3EB41C-FD34-4CB5-9FAF-21EAE8BA3233}"/>
              </a:ext>
            </a:extLst>
          </p:cNvPr>
          <p:cNvSpPr>
            <a:spLocks noGrp="1"/>
          </p:cNvSpPr>
          <p:nvPr>
            <p:ph type="subTitle" idx="1"/>
          </p:nvPr>
        </p:nvSpPr>
        <p:spPr>
          <a:xfrm>
            <a:off x="1371600" y="4653136"/>
            <a:ext cx="6400800" cy="985664"/>
          </a:xfrm>
        </p:spPr>
        <p:txBody>
          <a:bodyPr>
            <a:normAutofit/>
          </a:bodyPr>
          <a:lstStyle/>
          <a:p>
            <a:r>
              <a:rPr lang="en-US" sz="2800" dirty="0" err="1"/>
              <a:t>Suci</a:t>
            </a:r>
            <a:r>
              <a:rPr lang="en-US" sz="2800" dirty="0"/>
              <a:t> </a:t>
            </a:r>
            <a:r>
              <a:rPr lang="en-US" sz="2800" dirty="0" err="1"/>
              <a:t>Rahma</a:t>
            </a:r>
            <a:r>
              <a:rPr lang="en-US" sz="2800" dirty="0"/>
              <a:t> Dani </a:t>
            </a:r>
            <a:r>
              <a:rPr lang="en-US" sz="2800" dirty="0" err="1"/>
              <a:t>Rachman</a:t>
            </a:r>
            <a:r>
              <a:rPr lang="en-US" sz="2800" dirty="0"/>
              <a:t>, </a:t>
            </a:r>
            <a:r>
              <a:rPr lang="en-US" sz="2800" dirty="0" err="1"/>
              <a:t>S.Kom</a:t>
            </a:r>
            <a:r>
              <a:rPr lang="en-US" sz="2800" dirty="0"/>
              <a:t>., M.T</a:t>
            </a:r>
            <a:endParaRPr lang="en-ID" sz="2800" dirty="0"/>
          </a:p>
        </p:txBody>
      </p:sp>
    </p:spTree>
    <p:extLst>
      <p:ext uri="{BB962C8B-B14F-4D97-AF65-F5344CB8AC3E}">
        <p14:creationId xmlns:p14="http://schemas.microsoft.com/office/powerpoint/2010/main" val="426992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400322" y="915987"/>
            <a:ext cx="8229600" cy="4525963"/>
          </a:xfrm>
        </p:spPr>
        <p:txBody>
          <a:bodyPr/>
          <a:lstStyle/>
          <a:p>
            <a:pPr marL="0" indent="0">
              <a:buNone/>
            </a:pPr>
            <a:r>
              <a:rPr lang="en-US" dirty="0">
                <a:solidFill>
                  <a:schemeClr val="tx2"/>
                </a:solidFill>
              </a:rPr>
              <a:t>Link Absolut</a:t>
            </a:r>
          </a:p>
          <a:p>
            <a:r>
              <a:rPr lang="en-US" dirty="0" err="1"/>
              <a:t>Membuat</a:t>
            </a:r>
            <a:r>
              <a:rPr lang="en-US" dirty="0"/>
              <a:t> link web page </a:t>
            </a:r>
            <a:r>
              <a:rPr lang="en-US" dirty="0" err="1"/>
              <a:t>ke</a:t>
            </a:r>
            <a:r>
              <a:rPr lang="en-US" dirty="0"/>
              <a:t> web site lain di Internet.</a:t>
            </a:r>
          </a:p>
          <a:p>
            <a:r>
              <a:rPr lang="en-US" dirty="0" err="1"/>
              <a:t>Contoh</a:t>
            </a:r>
            <a:r>
              <a:rPr lang="en-US" dirty="0"/>
              <a:t>:</a:t>
            </a:r>
          </a:p>
        </p:txBody>
      </p:sp>
      <p:sp>
        <p:nvSpPr>
          <p:cNvPr id="89092" name="Text Box 4"/>
          <p:cNvSpPr txBox="1">
            <a:spLocks noChangeArrowheads="1"/>
          </p:cNvSpPr>
          <p:nvPr/>
        </p:nvSpPr>
        <p:spPr bwMode="auto">
          <a:xfrm>
            <a:off x="429880" y="3429000"/>
            <a:ext cx="7934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FF0000"/>
                </a:solidFill>
                <a:latin typeface="Times New Roman" pitchFamily="18" charset="0"/>
              </a:rPr>
              <a:t>&lt;a </a:t>
            </a:r>
            <a:r>
              <a:rPr lang="en-US" sz="2800" dirty="0" err="1">
                <a:solidFill>
                  <a:srgbClr val="FF0000"/>
                </a:solidFill>
                <a:latin typeface="Times New Roman" pitchFamily="18" charset="0"/>
              </a:rPr>
              <a:t>href</a:t>
            </a:r>
            <a:r>
              <a:rPr lang="en-US" sz="2800" dirty="0">
                <a:latin typeface="Times New Roman" pitchFamily="18" charset="0"/>
              </a:rPr>
              <a:t>=“</a:t>
            </a:r>
            <a:r>
              <a:rPr lang="en-US" sz="2800" dirty="0">
                <a:solidFill>
                  <a:srgbClr val="6600FF"/>
                </a:solidFill>
                <a:latin typeface="Times New Roman" pitchFamily="18" charset="0"/>
              </a:rPr>
              <a:t>http://www.microsoft.com</a:t>
            </a:r>
            <a:r>
              <a:rPr lang="en-US" sz="2800" dirty="0">
                <a:latin typeface="Times New Roman" pitchFamily="18" charset="0"/>
              </a:rPr>
              <a:t>”</a:t>
            </a:r>
            <a:r>
              <a:rPr lang="en-US" sz="2800" dirty="0">
                <a:solidFill>
                  <a:srgbClr val="FF0000"/>
                </a:solidFill>
                <a:latin typeface="Times New Roman" pitchFamily="18" charset="0"/>
              </a:rPr>
              <a:t>&gt;</a:t>
            </a:r>
            <a:r>
              <a:rPr lang="en-US" sz="2800" dirty="0">
                <a:latin typeface="Times New Roman" pitchFamily="18" charset="0"/>
              </a:rPr>
              <a:t> Microsoft</a:t>
            </a:r>
            <a:r>
              <a:rPr lang="en-US" sz="2800" dirty="0">
                <a:solidFill>
                  <a:srgbClr val="FF0000"/>
                </a:solidFill>
                <a:latin typeface="Times New Roman" pitchFamily="18" charset="0"/>
              </a:rPr>
              <a:t>&lt;/A&gt;</a:t>
            </a:r>
          </a:p>
          <a:p>
            <a:r>
              <a:rPr lang="en-US" sz="2800" dirty="0" err="1">
                <a:latin typeface="Times New Roman" pitchFamily="18" charset="0"/>
              </a:rPr>
              <a:t>Membuat</a:t>
            </a:r>
            <a:r>
              <a:rPr lang="en-US" sz="2800" dirty="0">
                <a:latin typeface="Times New Roman" pitchFamily="18" charset="0"/>
              </a:rPr>
              <a:t> link </a:t>
            </a:r>
            <a:r>
              <a:rPr lang="en-US" sz="2800" dirty="0" err="1">
                <a:latin typeface="Times New Roman" pitchFamily="18" charset="0"/>
              </a:rPr>
              <a:t>ke</a:t>
            </a:r>
            <a:r>
              <a:rPr lang="en-US" sz="2800" dirty="0">
                <a:latin typeface="Times New Roman" pitchFamily="18" charset="0"/>
              </a:rPr>
              <a:t> </a:t>
            </a:r>
            <a:r>
              <a:rPr lang="en-US" sz="2800" dirty="0" err="1">
                <a:latin typeface="Times New Roman" pitchFamily="18" charset="0"/>
              </a:rPr>
              <a:t>Misrosoft</a:t>
            </a:r>
            <a:endParaRPr lang="en-US" sz="2800" dirty="0">
              <a:latin typeface="Times New Roman" pitchFamily="18" charset="0"/>
            </a:endParaRPr>
          </a:p>
        </p:txBody>
      </p:sp>
      <p:sp>
        <p:nvSpPr>
          <p:cNvPr id="89093" name="Text Box 5"/>
          <p:cNvSpPr txBox="1">
            <a:spLocks noChangeArrowheads="1"/>
          </p:cNvSpPr>
          <p:nvPr/>
        </p:nvSpPr>
        <p:spPr bwMode="auto">
          <a:xfrm>
            <a:off x="400322" y="4559553"/>
            <a:ext cx="8432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FF0000"/>
                </a:solidFill>
                <a:latin typeface="Times New Roman" pitchFamily="18" charset="0"/>
              </a:rPr>
              <a:t>&lt;a href</a:t>
            </a:r>
            <a:r>
              <a:rPr lang="en-US" sz="2800">
                <a:latin typeface="Times New Roman" pitchFamily="18" charset="0"/>
              </a:rPr>
              <a:t>=“</a:t>
            </a:r>
            <a:r>
              <a:rPr lang="en-US" sz="2800">
                <a:solidFill>
                  <a:srgbClr val="6600FF"/>
                </a:solidFill>
                <a:latin typeface="Times New Roman" pitchFamily="18" charset="0"/>
              </a:rPr>
              <a:t>http://www.dipanegara.ac.id</a:t>
            </a:r>
            <a:r>
              <a:rPr lang="en-US" sz="2800">
                <a:latin typeface="Times New Roman" pitchFamily="18" charset="0"/>
              </a:rPr>
              <a:t>”</a:t>
            </a:r>
            <a:r>
              <a:rPr lang="en-US" sz="2800">
                <a:solidFill>
                  <a:srgbClr val="FF0000"/>
                </a:solidFill>
                <a:latin typeface="Times New Roman" pitchFamily="18" charset="0"/>
              </a:rPr>
              <a:t>&gt;</a:t>
            </a:r>
            <a:r>
              <a:rPr lang="en-US" sz="2800">
                <a:latin typeface="Times New Roman" pitchFamily="18" charset="0"/>
              </a:rPr>
              <a:t> Dipanegara</a:t>
            </a:r>
            <a:r>
              <a:rPr lang="en-US" sz="2800">
                <a:solidFill>
                  <a:srgbClr val="FF0000"/>
                </a:solidFill>
                <a:latin typeface="Times New Roman" pitchFamily="18" charset="0"/>
              </a:rPr>
              <a:t>&lt;/A&gt;</a:t>
            </a:r>
          </a:p>
          <a:p>
            <a:r>
              <a:rPr lang="en-US" sz="2800">
                <a:latin typeface="Times New Roman" pitchFamily="18" charset="0"/>
              </a:rPr>
              <a:t>Membuat link ke web site STMIK Dipanegara</a:t>
            </a:r>
          </a:p>
        </p:txBody>
      </p:sp>
    </p:spTree>
    <p:extLst>
      <p:ext uri="{BB962C8B-B14F-4D97-AF65-F5344CB8AC3E}">
        <p14:creationId xmlns:p14="http://schemas.microsoft.com/office/powerpoint/2010/main" val="168997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9410-41B2-498A-B593-3D213A2E5808}"/>
              </a:ext>
            </a:extLst>
          </p:cNvPr>
          <p:cNvSpPr>
            <a:spLocks noGrp="1"/>
          </p:cNvSpPr>
          <p:nvPr>
            <p:ph type="title"/>
          </p:nvPr>
        </p:nvSpPr>
        <p:spPr/>
        <p:txBody>
          <a:bodyPr>
            <a:noAutofit/>
          </a:bodyPr>
          <a:lstStyle/>
          <a:p>
            <a:pPr algn="l"/>
            <a:r>
              <a:rPr lang="en-ID" sz="3200" b="1" dirty="0" err="1"/>
              <a:t>Perbedaan</a:t>
            </a:r>
            <a:r>
              <a:rPr lang="en-ID" sz="3200" b="1" dirty="0"/>
              <a:t> Link Relative dan Absolut</a:t>
            </a:r>
            <a:endParaRPr lang="en-ID" sz="3200" dirty="0"/>
          </a:p>
        </p:txBody>
      </p:sp>
      <p:sp>
        <p:nvSpPr>
          <p:cNvPr id="3" name="Content Placeholder 2">
            <a:extLst>
              <a:ext uri="{FF2B5EF4-FFF2-40B4-BE49-F238E27FC236}">
                <a16:creationId xmlns:a16="http://schemas.microsoft.com/office/drawing/2014/main" id="{D4BADCBF-52E8-48B9-93E9-0796AB3FE88D}"/>
              </a:ext>
            </a:extLst>
          </p:cNvPr>
          <p:cNvSpPr>
            <a:spLocks noGrp="1"/>
          </p:cNvSpPr>
          <p:nvPr>
            <p:ph idx="1"/>
          </p:nvPr>
        </p:nvSpPr>
        <p:spPr>
          <a:xfrm>
            <a:off x="457200" y="1417638"/>
            <a:ext cx="8229600" cy="4708525"/>
          </a:xfrm>
        </p:spPr>
        <p:txBody>
          <a:bodyPr>
            <a:normAutofit/>
          </a:bodyPr>
          <a:lstStyle/>
          <a:p>
            <a:pPr algn="just"/>
            <a:r>
              <a:rPr lang="en-ID" sz="2400" dirty="0"/>
              <a:t>Link </a:t>
            </a:r>
            <a:r>
              <a:rPr lang="en-ID" sz="2400" i="1" dirty="0" err="1"/>
              <a:t>relatif</a:t>
            </a:r>
            <a:r>
              <a:rPr lang="en-ID" sz="2400" dirty="0"/>
              <a:t> </a:t>
            </a:r>
            <a:r>
              <a:rPr lang="en-ID" sz="2400" dirty="0" err="1"/>
              <a:t>adalah</a:t>
            </a:r>
            <a:r>
              <a:rPr lang="en-ID" sz="2400" dirty="0"/>
              <a:t> </a:t>
            </a:r>
            <a:r>
              <a:rPr lang="en-ID" sz="2400" dirty="0" err="1"/>
              <a:t>alamat</a:t>
            </a:r>
            <a:r>
              <a:rPr lang="en-ID" sz="2400" dirty="0"/>
              <a:t> </a:t>
            </a:r>
            <a:r>
              <a:rPr lang="en-ID" sz="2400" dirty="0" err="1"/>
              <a:t>untuk</a:t>
            </a:r>
            <a:r>
              <a:rPr lang="en-ID" sz="2400" dirty="0"/>
              <a:t> </a:t>
            </a:r>
            <a:r>
              <a:rPr lang="en-ID" sz="2400" dirty="0" err="1"/>
              <a:t>berpindah</a:t>
            </a:r>
            <a:r>
              <a:rPr lang="en-ID" sz="2400" dirty="0"/>
              <a:t> </a:t>
            </a:r>
            <a:r>
              <a:rPr lang="en-ID" sz="2400" dirty="0" err="1"/>
              <a:t>direktori</a:t>
            </a:r>
            <a:r>
              <a:rPr lang="en-ID" sz="2400" dirty="0"/>
              <a:t> </a:t>
            </a:r>
            <a:r>
              <a:rPr lang="en-ID" sz="2400" dirty="0" err="1"/>
              <a:t>atau</a:t>
            </a:r>
            <a:r>
              <a:rPr lang="en-ID" sz="2400" dirty="0"/>
              <a:t> </a:t>
            </a:r>
            <a:r>
              <a:rPr lang="en-ID" sz="2400" dirty="0" err="1"/>
              <a:t>mencari</a:t>
            </a:r>
            <a:r>
              <a:rPr lang="en-ID" sz="2400" dirty="0"/>
              <a:t> </a:t>
            </a:r>
            <a:r>
              <a:rPr lang="en-ID" sz="2400" i="1" dirty="0"/>
              <a:t>file</a:t>
            </a:r>
            <a:r>
              <a:rPr lang="en-ID" sz="2400" dirty="0"/>
              <a:t> </a:t>
            </a:r>
            <a:r>
              <a:rPr lang="en-ID" sz="2400" dirty="0" err="1"/>
              <a:t>tertentu</a:t>
            </a:r>
            <a:r>
              <a:rPr lang="en-ID" sz="2400" dirty="0"/>
              <a:t> </a:t>
            </a:r>
            <a:r>
              <a:rPr lang="en-ID" sz="2400" dirty="0" err="1"/>
              <a:t>didalam</a:t>
            </a:r>
            <a:r>
              <a:rPr lang="en-ID" sz="2400" dirty="0"/>
              <a:t> situs web </a:t>
            </a:r>
            <a:r>
              <a:rPr lang="en-ID" sz="2400" dirty="0" err="1"/>
              <a:t>tersebut</a:t>
            </a:r>
            <a:r>
              <a:rPr lang="en-ID" sz="2400" dirty="0"/>
              <a:t>.</a:t>
            </a:r>
          </a:p>
          <a:p>
            <a:pPr algn="just"/>
            <a:r>
              <a:rPr lang="en-ID" sz="2400" dirty="0"/>
              <a:t>link </a:t>
            </a:r>
            <a:r>
              <a:rPr lang="en-ID" sz="2400" i="1" dirty="0" err="1"/>
              <a:t>absolut</a:t>
            </a:r>
            <a:r>
              <a:rPr lang="en-ID" sz="2400" dirty="0"/>
              <a:t> </a:t>
            </a:r>
            <a:r>
              <a:rPr lang="en-ID" sz="2400" dirty="0" err="1"/>
              <a:t>adalah</a:t>
            </a:r>
            <a:r>
              <a:rPr lang="en-ID" sz="2400" dirty="0"/>
              <a:t> </a:t>
            </a:r>
            <a:r>
              <a:rPr lang="en-ID" sz="2400" dirty="0" err="1"/>
              <a:t>alamat</a:t>
            </a:r>
            <a:r>
              <a:rPr lang="en-ID" sz="2400" dirty="0"/>
              <a:t> </a:t>
            </a:r>
            <a:r>
              <a:rPr lang="en-ID" sz="2400" dirty="0" err="1"/>
              <a:t>untuk</a:t>
            </a:r>
            <a:r>
              <a:rPr lang="en-ID" sz="2400" dirty="0"/>
              <a:t> </a:t>
            </a:r>
            <a:r>
              <a:rPr lang="en-ID" sz="2400" dirty="0" err="1"/>
              <a:t>berpindah</a:t>
            </a:r>
            <a:r>
              <a:rPr lang="en-ID" sz="2400" dirty="0"/>
              <a:t> </a:t>
            </a:r>
            <a:r>
              <a:rPr lang="en-ID" sz="2400" i="1" dirty="0"/>
              <a:t>host</a:t>
            </a:r>
            <a:r>
              <a:rPr lang="en-ID" sz="2400" dirty="0"/>
              <a:t>, </a:t>
            </a:r>
            <a:r>
              <a:rPr lang="en-ID" sz="2400" dirty="0" err="1"/>
              <a:t>contohnya</a:t>
            </a:r>
            <a:r>
              <a:rPr lang="en-ID" sz="2400" dirty="0"/>
              <a:t> </a:t>
            </a:r>
            <a:r>
              <a:rPr lang="en-ID" sz="2400" dirty="0" err="1"/>
              <a:t>sebuah</a:t>
            </a:r>
            <a:r>
              <a:rPr lang="en-ID" sz="2400" dirty="0"/>
              <a:t> situs web.</a:t>
            </a:r>
          </a:p>
          <a:p>
            <a:pPr marL="0" indent="0" algn="just">
              <a:buNone/>
            </a:pPr>
            <a:endParaRPr lang="en-ID" sz="2400" dirty="0"/>
          </a:p>
          <a:p>
            <a:pPr marL="0" indent="0">
              <a:buNone/>
            </a:pPr>
            <a:endParaRPr lang="en-ID" sz="2400" dirty="0"/>
          </a:p>
        </p:txBody>
      </p:sp>
      <p:pic>
        <p:nvPicPr>
          <p:cNvPr id="13314" name="Picture 2" descr="Perumpamaan Absolute dan Relative URL">
            <a:extLst>
              <a:ext uri="{FF2B5EF4-FFF2-40B4-BE49-F238E27FC236}">
                <a16:creationId xmlns:a16="http://schemas.microsoft.com/office/drawing/2014/main" id="{029F4132-F4DC-47F3-9512-D9F15FC2BE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29" b="16848"/>
          <a:stretch/>
        </p:blipFill>
        <p:spPr bwMode="auto">
          <a:xfrm>
            <a:off x="1331640" y="3422381"/>
            <a:ext cx="6696744" cy="268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8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AA8D3B8-F78B-411A-BAA3-CF168EDED075}"/>
              </a:ext>
            </a:extLst>
          </p:cNvPr>
          <p:cNvSpPr>
            <a:spLocks noGrp="1" noChangeArrowheads="1"/>
          </p:cNvSpPr>
          <p:nvPr>
            <p:ph idx="1"/>
          </p:nvPr>
        </p:nvSpPr>
        <p:spPr bwMode="auto">
          <a:xfrm>
            <a:off x="457200" y="716111"/>
            <a:ext cx="785921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
            </a:pPr>
            <a:r>
              <a:rPr kumimoji="0" lang="en-US" altLang="en-US" sz="2400" b="0" i="0" u="none" strike="noStrike" cap="none" normalizeH="0" baseline="0" dirty="0" err="1">
                <a:ln>
                  <a:noFill/>
                </a:ln>
                <a:solidFill>
                  <a:srgbClr val="04011C"/>
                </a:solidFill>
                <a:effectLst/>
                <a:latin typeface="Monda"/>
              </a:rPr>
              <a:t>Sebuah</a:t>
            </a:r>
            <a:r>
              <a:rPr kumimoji="0" lang="en-US" altLang="en-US" sz="2400" b="0" i="0" u="none" strike="noStrike" cap="none" normalizeH="0" baseline="0" dirty="0">
                <a:ln>
                  <a:noFill/>
                </a:ln>
                <a:solidFill>
                  <a:srgbClr val="04011C"/>
                </a:solidFill>
                <a:effectLst/>
                <a:latin typeface="Monda"/>
              </a:rPr>
              <a:t> </a:t>
            </a:r>
            <a:r>
              <a:rPr lang="en-US" altLang="en-US" sz="2400" dirty="0">
                <a:solidFill>
                  <a:srgbClr val="04011C"/>
                </a:solidFill>
                <a:latin typeface="Monda"/>
              </a:rPr>
              <a:t>link </a:t>
            </a:r>
            <a:r>
              <a:rPr kumimoji="0" lang="en-US" altLang="en-US" sz="2400" b="0" i="0" u="none" strike="noStrike" cap="none" normalizeH="0" baseline="0" dirty="0" err="1">
                <a:ln>
                  <a:noFill/>
                </a:ln>
                <a:solidFill>
                  <a:srgbClr val="04011C"/>
                </a:solidFill>
                <a:effectLst/>
                <a:latin typeface="Monda"/>
              </a:rPr>
              <a:t>akan</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dikatakan</a:t>
            </a:r>
            <a:r>
              <a:rPr kumimoji="0" lang="en-US" altLang="en-US" sz="2400" b="0" i="0" u="none" strike="noStrike" cap="none" normalizeH="0" baseline="0" dirty="0">
                <a:ln>
                  <a:noFill/>
                </a:ln>
                <a:solidFill>
                  <a:srgbClr val="04011C"/>
                </a:solidFill>
                <a:effectLst/>
                <a:latin typeface="Monda"/>
              </a:rPr>
              <a:t> </a:t>
            </a:r>
            <a:r>
              <a:rPr kumimoji="0" lang="en-US" altLang="en-US" sz="2400" b="0" i="1" u="none" strike="noStrike" cap="none" normalizeH="0" baseline="0" dirty="0" err="1">
                <a:ln>
                  <a:noFill/>
                </a:ln>
                <a:solidFill>
                  <a:srgbClr val="04011C"/>
                </a:solidFill>
                <a:effectLst/>
                <a:latin typeface="Monda"/>
              </a:rPr>
              <a:t>relatif</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jika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kita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hanya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mengakses</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direktori</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atau</a:t>
            </a:r>
            <a:r>
              <a:rPr kumimoji="0" lang="en-US" altLang="en-US" sz="2400" b="0" i="0" u="none" strike="noStrike" cap="none" normalizeH="0" baseline="0" dirty="0">
                <a:ln>
                  <a:noFill/>
                </a:ln>
                <a:solidFill>
                  <a:srgbClr val="04011C"/>
                </a:solidFill>
                <a:effectLst/>
                <a:latin typeface="Monda"/>
              </a:rPr>
              <a:t> </a:t>
            </a:r>
            <a:r>
              <a:rPr kumimoji="0" lang="en-US" altLang="en-US" sz="2400" b="0" i="1" u="none" strike="noStrike" cap="none" normalizeH="0" baseline="0" dirty="0">
                <a:ln>
                  <a:noFill/>
                </a:ln>
                <a:solidFill>
                  <a:srgbClr val="04011C"/>
                </a:solidFill>
                <a:effectLst/>
                <a:latin typeface="Monda"/>
              </a:rPr>
              <a:t>file </a:t>
            </a:r>
            <a:r>
              <a:rPr kumimoji="0" lang="en-US" altLang="en-US" sz="2400" b="0" i="0" u="none" strike="noStrike" cap="none" normalizeH="0" baseline="0" dirty="0">
                <a:ln>
                  <a:noFill/>
                </a:ln>
                <a:solidFill>
                  <a:srgbClr val="04011C"/>
                </a:solidFill>
                <a:effectLst/>
                <a:latin typeface="Monda"/>
              </a:rPr>
              <a:t>di </a:t>
            </a:r>
            <a:r>
              <a:rPr kumimoji="0" lang="en-US" altLang="en-US" sz="2400" b="0" i="0" u="none" strike="noStrike" cap="none" normalizeH="0" baseline="0" dirty="0" err="1">
                <a:ln>
                  <a:noFill/>
                </a:ln>
                <a:solidFill>
                  <a:srgbClr val="04011C"/>
                </a:solidFill>
                <a:effectLst/>
                <a:latin typeface="Monda"/>
              </a:rPr>
              <a:t>dalam</a:t>
            </a:r>
            <a:r>
              <a:rPr kumimoji="0" lang="en-US" altLang="en-US" sz="2400" b="0" i="0" u="none" strike="noStrike" cap="none" normalizeH="0" baseline="0" dirty="0">
                <a:ln>
                  <a:noFill/>
                </a:ln>
                <a:solidFill>
                  <a:srgbClr val="04011C"/>
                </a:solidFill>
                <a:effectLst/>
                <a:latin typeface="Monda"/>
              </a:rPr>
              <a:t> situs </a:t>
            </a:r>
            <a:r>
              <a:rPr kumimoji="0" lang="en-US" altLang="en-US" sz="2400" b="0" i="0" u="none" strike="noStrike" cap="none" normalizeH="0" baseline="0" dirty="0" err="1">
                <a:ln>
                  <a:noFill/>
                </a:ln>
                <a:solidFill>
                  <a:srgbClr val="04011C"/>
                </a:solidFill>
                <a:effectLst/>
                <a:latin typeface="Monda"/>
              </a:rPr>
              <a:t>tersebut</a:t>
            </a:r>
            <a:r>
              <a:rPr kumimoji="0" lang="en-US" altLang="en-US" sz="2400" b="0" i="0" u="none" strike="noStrike" cap="none" normalizeH="0" baseline="0" dirty="0">
                <a:ln>
                  <a:noFill/>
                </a:ln>
                <a:solidFill>
                  <a:srgbClr val="04011C"/>
                </a:solidFill>
                <a:effectLst/>
                <a:latin typeface="Monda"/>
              </a:rPr>
              <a:t> dan </a:t>
            </a:r>
            <a:r>
              <a:rPr kumimoji="0" lang="en-US" altLang="en-US" sz="2400" b="0" i="0" u="none" strike="noStrike" cap="none" normalizeH="0" baseline="0" dirty="0" err="1">
                <a:ln>
                  <a:noFill/>
                </a:ln>
                <a:solidFill>
                  <a:srgbClr val="04011C"/>
                </a:solidFill>
                <a:effectLst/>
                <a:latin typeface="Monda"/>
              </a:rPr>
              <a:t>tidak</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mengakses</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apapun</a:t>
            </a:r>
            <a:r>
              <a:rPr kumimoji="0" lang="en-US" altLang="en-US" sz="2400" b="0" i="0" u="none" strike="noStrike" cap="none" normalizeH="0" baseline="0" dirty="0">
                <a:ln>
                  <a:noFill/>
                </a:ln>
                <a:solidFill>
                  <a:srgbClr val="04011C"/>
                </a:solidFill>
                <a:effectLst/>
                <a:latin typeface="Monda"/>
              </a:rPr>
              <a:t> yang </a:t>
            </a:r>
            <a:r>
              <a:rPr kumimoji="0" lang="en-US" altLang="en-US" sz="2400" b="0" i="0" u="none" strike="noStrike" cap="none" normalizeH="0" baseline="0" dirty="0" err="1">
                <a:ln>
                  <a:noFill/>
                </a:ln>
                <a:solidFill>
                  <a:srgbClr val="04011C"/>
                </a:solidFill>
                <a:effectLst/>
                <a:latin typeface="Monda"/>
              </a:rPr>
              <a:t>ada</a:t>
            </a:r>
            <a:r>
              <a:rPr kumimoji="0" lang="en-US" altLang="en-US" sz="2400" b="0" i="0" u="none" strike="noStrike" cap="none" normalizeH="0" baseline="0" dirty="0">
                <a:ln>
                  <a:noFill/>
                </a:ln>
                <a:solidFill>
                  <a:srgbClr val="04011C"/>
                </a:solidFill>
                <a:effectLst/>
                <a:latin typeface="Monda"/>
              </a:rPr>
              <a:t> di </a:t>
            </a:r>
            <a:r>
              <a:rPr kumimoji="0" lang="en-US" altLang="en-US" sz="2400" b="0" i="0" u="none" strike="noStrike" cap="none" normalizeH="0" baseline="0" dirty="0" err="1">
                <a:ln>
                  <a:noFill/>
                </a:ln>
                <a:solidFill>
                  <a:srgbClr val="04011C"/>
                </a:solidFill>
                <a:effectLst/>
                <a:latin typeface="Monda"/>
              </a:rPr>
              <a:t>luar</a:t>
            </a:r>
            <a:r>
              <a:rPr kumimoji="0" lang="en-US" altLang="en-US" sz="2400" b="0" i="0" u="none" strike="noStrike" cap="none" normalizeH="0" baseline="0" dirty="0">
                <a:ln>
                  <a:noFill/>
                </a:ln>
                <a:solidFill>
                  <a:srgbClr val="04011C"/>
                </a:solidFill>
                <a:effectLst/>
                <a:latin typeface="Monda"/>
              </a:rPr>
              <a:t>.</a:t>
            </a:r>
            <a:endParaRPr lang="en-US" altLang="en-US" sz="2400" dirty="0"/>
          </a:p>
          <a:p>
            <a:pPr lvl="1" algn="just">
              <a:buFont typeface="Wingdings" panose="05000000000000000000" pitchFamily="2" charset="2"/>
              <a:buChar char="q"/>
            </a:pPr>
            <a:r>
              <a:rPr kumimoji="0" lang="en-US" altLang="en-US" sz="2200" b="0" i="0" u="none" strike="noStrike" cap="none" normalizeH="0" baseline="0" dirty="0" err="1">
                <a:ln>
                  <a:noFill/>
                </a:ln>
                <a:solidFill>
                  <a:srgbClr val="04011C"/>
                </a:solidFill>
                <a:effectLst/>
                <a:latin typeface="Monda"/>
              </a:rPr>
              <a:t>Contohnya</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disaat</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mengakses</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direktori</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dokumen</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dengan</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alamat</a:t>
            </a:r>
            <a:r>
              <a:rPr kumimoji="0" lang="en-US" altLang="en-US" sz="2200" b="0" i="0" u="none" strike="noStrike" cap="none" normalizeH="0" baseline="0" dirty="0">
                <a:ln>
                  <a:noFill/>
                </a:ln>
                <a:solidFill>
                  <a:srgbClr val="04011C"/>
                </a:solidFill>
                <a:effectLst/>
                <a:latin typeface="Monda"/>
              </a:rPr>
              <a:t> URL /</a:t>
            </a:r>
            <a:r>
              <a:rPr kumimoji="0" lang="en-US" altLang="en-US" sz="2200" b="0" i="0" u="none" strike="noStrike" cap="none" normalizeH="0" baseline="0" dirty="0" err="1">
                <a:ln>
                  <a:noFill/>
                </a:ln>
                <a:solidFill>
                  <a:srgbClr val="04011C"/>
                </a:solidFill>
                <a:effectLst/>
                <a:latin typeface="Monda"/>
              </a:rPr>
              <a:t>dokumen</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atau</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direktori</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artikel</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dengan</a:t>
            </a:r>
            <a:r>
              <a:rPr kumimoji="0" lang="en-US" altLang="en-US" sz="2200" b="0" i="0" u="none" strike="noStrike" cap="none" normalizeH="0" baseline="0" dirty="0">
                <a:ln>
                  <a:noFill/>
                </a:ln>
                <a:solidFill>
                  <a:srgbClr val="04011C"/>
                </a:solidFill>
                <a:effectLst/>
                <a:latin typeface="Monda"/>
              </a:rPr>
              <a:t> URL /</a:t>
            </a:r>
            <a:r>
              <a:rPr kumimoji="0" lang="en-US" altLang="en-US" sz="2200" b="0" i="0" u="none" strike="noStrike" cap="none" normalizeH="0" baseline="0" dirty="0" err="1">
                <a:ln>
                  <a:noFill/>
                </a:ln>
                <a:solidFill>
                  <a:srgbClr val="04011C"/>
                </a:solidFill>
                <a:effectLst/>
                <a:latin typeface="Monda"/>
              </a:rPr>
              <a:t>artikel</a:t>
            </a:r>
            <a:r>
              <a:rPr kumimoji="0" lang="en-US" altLang="en-US" sz="2200" b="0" i="0" u="none" strike="noStrike" cap="none" normalizeH="0" baseline="0" dirty="0">
                <a:ln>
                  <a:noFill/>
                </a:ln>
                <a:solidFill>
                  <a:srgbClr val="04011C"/>
                </a:solidFill>
                <a:effectLst/>
                <a:latin typeface="Monda"/>
              </a:rPr>
              <a:t>.</a:t>
            </a:r>
            <a:r>
              <a:rPr lang="en-US" altLang="en-US" sz="2200" dirty="0"/>
              <a:t> </a:t>
            </a:r>
            <a:r>
              <a:rPr kumimoji="0" lang="en-US" altLang="en-US" sz="2200" b="0" i="0" u="none" strike="noStrike" cap="none" normalizeH="0" baseline="0" dirty="0" err="1">
                <a:ln>
                  <a:noFill/>
                </a:ln>
                <a:solidFill>
                  <a:srgbClr val="04011C"/>
                </a:solidFill>
                <a:effectLst/>
                <a:latin typeface="Monda"/>
              </a:rPr>
              <a:t>Jadi</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kita</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bisa</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berpindah-pindah</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direktori</a:t>
            </a:r>
            <a:r>
              <a:rPr kumimoji="0" lang="en-US" altLang="en-US" sz="2200" b="0" i="0" u="none" strike="noStrike" cap="none" normalizeH="0" baseline="0" dirty="0">
                <a:ln>
                  <a:noFill/>
                </a:ln>
                <a:solidFill>
                  <a:srgbClr val="04011C"/>
                </a:solidFill>
                <a:effectLst/>
                <a:latin typeface="Monda"/>
              </a:rPr>
              <a:t> di </a:t>
            </a:r>
            <a:r>
              <a:rPr kumimoji="0" lang="en-US" altLang="en-US" sz="2200" b="0" i="0" u="none" strike="noStrike" cap="none" normalizeH="0" baseline="0" dirty="0" err="1">
                <a:ln>
                  <a:noFill/>
                </a:ln>
                <a:solidFill>
                  <a:srgbClr val="04011C"/>
                </a:solidFill>
                <a:effectLst/>
                <a:latin typeface="Monda"/>
              </a:rPr>
              <a:t>dalam</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satu</a:t>
            </a:r>
            <a:r>
              <a:rPr kumimoji="0" lang="en-US" altLang="en-US" sz="2200" b="0" i="0" u="none" strike="noStrike" cap="none" normalizeH="0" baseline="0" dirty="0">
                <a:ln>
                  <a:noFill/>
                </a:ln>
                <a:solidFill>
                  <a:srgbClr val="04011C"/>
                </a:solidFill>
                <a:effectLst/>
                <a:latin typeface="Monda"/>
              </a:rPr>
              <a:t> situs web yang </a:t>
            </a:r>
            <a:r>
              <a:rPr kumimoji="0" lang="en-US" altLang="en-US" sz="2200" b="0" i="0" u="none" strike="noStrike" cap="none" normalizeH="0" baseline="0" dirty="0" err="1">
                <a:ln>
                  <a:noFill/>
                </a:ln>
                <a:solidFill>
                  <a:srgbClr val="04011C"/>
                </a:solidFill>
                <a:effectLst/>
                <a:latin typeface="Monda"/>
              </a:rPr>
              <a:t>sama</a:t>
            </a:r>
            <a:endParaRPr kumimoji="0" lang="en-US" altLang="en-US" sz="2200" b="0" i="0" u="none" strike="noStrike" cap="none" normalizeH="0" baseline="0" dirty="0">
              <a:ln>
                <a:noFill/>
              </a:ln>
              <a:solidFill>
                <a:schemeClr val="tx1"/>
              </a:solidFill>
              <a:effectLst/>
            </a:endParaRPr>
          </a:p>
          <a:p>
            <a:pPr algn="just">
              <a:buFont typeface="Wingdings" panose="05000000000000000000" pitchFamily="2" charset="2"/>
              <a:buChar char="§"/>
            </a:pPr>
            <a:r>
              <a:rPr kumimoji="0" lang="en-US" altLang="en-US" sz="2400" b="0" i="0" u="none" strike="noStrike" cap="none" normalizeH="0" baseline="0" dirty="0" err="1">
                <a:ln>
                  <a:noFill/>
                </a:ln>
                <a:solidFill>
                  <a:srgbClr val="04011C"/>
                </a:solidFill>
                <a:effectLst/>
                <a:latin typeface="Monda"/>
              </a:rPr>
              <a:t>Sebuah</a:t>
            </a:r>
            <a:r>
              <a:rPr kumimoji="0" lang="en-US" altLang="en-US" sz="2400" b="0" i="0" u="none" strike="noStrike" cap="none" normalizeH="0" baseline="0" dirty="0">
                <a:ln>
                  <a:noFill/>
                </a:ln>
                <a:solidFill>
                  <a:srgbClr val="04011C"/>
                </a:solidFill>
                <a:effectLst/>
                <a:latin typeface="Monda"/>
              </a:rPr>
              <a:t> URL </a:t>
            </a:r>
            <a:r>
              <a:rPr kumimoji="0" lang="en-US" altLang="en-US" sz="2400" b="0" i="0" u="none" strike="noStrike" cap="none" normalizeH="0" baseline="0" dirty="0" err="1">
                <a:ln>
                  <a:noFill/>
                </a:ln>
                <a:solidFill>
                  <a:srgbClr val="04011C"/>
                </a:solidFill>
                <a:effectLst/>
                <a:latin typeface="Monda"/>
              </a:rPr>
              <a:t>akan</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disebut</a:t>
            </a:r>
            <a:r>
              <a:rPr kumimoji="0" lang="en-US" altLang="en-US" sz="2400" b="0" i="0" u="none" strike="noStrike" cap="none" normalizeH="0" baseline="0" dirty="0">
                <a:ln>
                  <a:noFill/>
                </a:ln>
                <a:solidFill>
                  <a:srgbClr val="04011C"/>
                </a:solidFill>
                <a:effectLst/>
                <a:latin typeface="Monda"/>
              </a:rPr>
              <a:t> </a:t>
            </a:r>
            <a:r>
              <a:rPr kumimoji="0" lang="en-US" altLang="en-US" sz="2400" b="0" i="1" u="none" strike="noStrike" cap="none" normalizeH="0" baseline="0" dirty="0" err="1">
                <a:ln>
                  <a:noFill/>
                </a:ln>
                <a:solidFill>
                  <a:srgbClr val="04011C"/>
                </a:solidFill>
                <a:effectLst/>
                <a:latin typeface="Monda"/>
              </a:rPr>
              <a:t>absolut</a:t>
            </a:r>
            <a:r>
              <a:rPr kumimoji="0" lang="en-US" altLang="en-US" sz="2400" b="0" i="0" u="none" strike="noStrike" cap="none" normalizeH="0" baseline="0" dirty="0">
                <a:ln>
                  <a:noFill/>
                </a:ln>
                <a:solidFill>
                  <a:srgbClr val="04011C"/>
                </a:solidFill>
                <a:effectLst/>
                <a:latin typeface="Monda"/>
              </a:rPr>
              <a:t> URL </a:t>
            </a:r>
            <a:r>
              <a:rPr kumimoji="0" lang="en-US" altLang="en-US" sz="2400" b="0" i="0" u="none" strike="noStrike" cap="none" normalizeH="0" baseline="0" dirty="0" err="1">
                <a:ln>
                  <a:noFill/>
                </a:ln>
                <a:solidFill>
                  <a:srgbClr val="04011C"/>
                </a:solidFill>
                <a:effectLst/>
                <a:latin typeface="Monda"/>
              </a:rPr>
              <a:t>jika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sudah</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mengakses</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sesuatu</a:t>
            </a:r>
            <a:r>
              <a:rPr kumimoji="0" lang="en-US" altLang="en-US" sz="2400" b="0" i="0" u="none" strike="noStrike" cap="none" normalizeH="0" baseline="0" dirty="0">
                <a:ln>
                  <a:noFill/>
                </a:ln>
                <a:solidFill>
                  <a:srgbClr val="04011C"/>
                </a:solidFill>
                <a:effectLst/>
                <a:latin typeface="Monda"/>
              </a:rPr>
              <a:t> yang </a:t>
            </a:r>
            <a:r>
              <a:rPr kumimoji="0" lang="en-US" altLang="en-US" sz="2400" b="0" i="0" u="none" strike="noStrike" cap="none" normalizeH="0" baseline="0" dirty="0" err="1">
                <a:ln>
                  <a:noFill/>
                </a:ln>
                <a:solidFill>
                  <a:srgbClr val="04011C"/>
                </a:solidFill>
                <a:effectLst/>
                <a:latin typeface="Monda"/>
              </a:rPr>
              <a:t>ada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diluar</a:t>
            </a:r>
            <a:r>
              <a:rPr kumimoji="0" lang="en-US" altLang="en-US" sz="2400" b="0" i="0" u="none" strike="noStrike" cap="none" normalizeH="0" baseline="0" dirty="0">
                <a:ln>
                  <a:noFill/>
                </a:ln>
                <a:solidFill>
                  <a:srgbClr val="04011C"/>
                </a:solidFill>
                <a:effectLst/>
                <a:latin typeface="Monda"/>
              </a:rPr>
              <a:t> situs web situs1.com.</a:t>
            </a:r>
            <a:endParaRPr kumimoji="0" lang="en-US" altLang="en-US" sz="2400" b="0" i="0" u="none" strike="noStrike" cap="none" normalizeH="0" baseline="0" dirty="0">
              <a:ln>
                <a:noFill/>
              </a:ln>
              <a:solidFill>
                <a:schemeClr val="tx1"/>
              </a:solidFill>
              <a:effectLst/>
            </a:endParaRPr>
          </a:p>
          <a:p>
            <a:pPr lvl="1" algn="just">
              <a:buFont typeface="Wingdings" panose="05000000000000000000" pitchFamily="2" charset="2"/>
              <a:buChar char="q"/>
            </a:pPr>
            <a:r>
              <a:rPr kumimoji="0" lang="en-US" altLang="en-US" sz="2200" b="0" i="0" u="none" strike="noStrike" cap="none" normalizeH="0" baseline="0" dirty="0" err="1">
                <a:ln>
                  <a:noFill/>
                </a:ln>
                <a:solidFill>
                  <a:srgbClr val="04011C"/>
                </a:solidFill>
                <a:effectLst/>
                <a:latin typeface="Monda"/>
              </a:rPr>
              <a:t>Contoh</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alamatnya</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adalah</a:t>
            </a:r>
            <a:r>
              <a:rPr kumimoji="0" lang="en-US" altLang="en-US" sz="2200" b="0" i="0" u="none" strike="noStrike" cap="none" normalizeH="0" baseline="0" dirty="0">
                <a:ln>
                  <a:noFill/>
                </a:ln>
                <a:solidFill>
                  <a:srgbClr val="04011C"/>
                </a:solidFill>
                <a:effectLst/>
                <a:latin typeface="Monda"/>
              </a:rPr>
              <a:t> situs2.com </a:t>
            </a:r>
            <a:r>
              <a:rPr kumimoji="0" lang="en-US" altLang="en-US" sz="2200" b="0" i="0" u="none" strike="noStrike" cap="none" normalizeH="0" baseline="0" dirty="0" err="1">
                <a:ln>
                  <a:noFill/>
                </a:ln>
                <a:solidFill>
                  <a:srgbClr val="04011C"/>
                </a:solidFill>
                <a:effectLst/>
                <a:latin typeface="Monda"/>
              </a:rPr>
              <a:t>atau</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alamat</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dari</a:t>
            </a:r>
            <a:r>
              <a:rPr kumimoji="0" lang="en-US" altLang="en-US" sz="2200" b="0" i="0" u="none" strike="noStrike" cap="none" normalizeH="0" baseline="0" dirty="0">
                <a:ln>
                  <a:noFill/>
                </a:ln>
                <a:solidFill>
                  <a:srgbClr val="04011C"/>
                </a:solidFill>
                <a:effectLst/>
                <a:latin typeface="Monda"/>
              </a:rPr>
              <a:t> situs lain yang </a:t>
            </a:r>
            <a:r>
              <a:rPr kumimoji="0" lang="en-US" altLang="en-US" sz="2200" b="0" i="0" u="none" strike="noStrike" cap="none" normalizeH="0" baseline="0" dirty="0" err="1">
                <a:ln>
                  <a:noFill/>
                </a:ln>
                <a:solidFill>
                  <a:srgbClr val="04011C"/>
                </a:solidFill>
                <a:effectLst/>
                <a:latin typeface="Monda"/>
              </a:rPr>
              <a:t>tentu</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saja</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berbeda</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dengan</a:t>
            </a:r>
            <a:r>
              <a:rPr kumimoji="0" lang="en-US" altLang="en-US" sz="2200" b="0" i="0" u="none" strike="noStrike" cap="none" normalizeH="0" baseline="0" dirty="0">
                <a:ln>
                  <a:noFill/>
                </a:ln>
                <a:solidFill>
                  <a:srgbClr val="04011C"/>
                </a:solidFill>
                <a:effectLst/>
                <a:latin typeface="Monda"/>
              </a:rPr>
              <a:t> situs web </a:t>
            </a:r>
            <a:r>
              <a:rPr kumimoji="0" lang="en-US" altLang="en-US" sz="2200" b="0" i="0" u="none" strike="noStrike" cap="none" normalizeH="0" baseline="0" dirty="0" err="1">
                <a:ln>
                  <a:noFill/>
                </a:ln>
                <a:solidFill>
                  <a:srgbClr val="04011C"/>
                </a:solidFill>
                <a:effectLst/>
                <a:latin typeface="Monda"/>
              </a:rPr>
              <a:t>dengan</a:t>
            </a:r>
            <a:r>
              <a:rPr kumimoji="0" lang="en-US" altLang="en-US" sz="2200" b="0" i="0" u="none" strike="noStrike" cap="none" normalizeH="0" baseline="0" dirty="0">
                <a:ln>
                  <a:noFill/>
                </a:ln>
                <a:solidFill>
                  <a:srgbClr val="04011C"/>
                </a:solidFill>
                <a:effectLst/>
                <a:latin typeface="Monda"/>
              </a:rPr>
              <a:t> </a:t>
            </a:r>
            <a:r>
              <a:rPr kumimoji="0" lang="en-US" altLang="en-US" sz="2200" b="0" i="0" u="none" strike="noStrike" cap="none" normalizeH="0" baseline="0" dirty="0" err="1">
                <a:ln>
                  <a:noFill/>
                </a:ln>
                <a:solidFill>
                  <a:srgbClr val="04011C"/>
                </a:solidFill>
                <a:effectLst/>
                <a:latin typeface="Monda"/>
              </a:rPr>
              <a:t>nama</a:t>
            </a:r>
            <a:r>
              <a:rPr kumimoji="0" lang="en-US" altLang="en-US" sz="2200" b="0" i="0" u="none" strike="noStrike" cap="none" normalizeH="0" baseline="0" dirty="0">
                <a:ln>
                  <a:noFill/>
                </a:ln>
                <a:solidFill>
                  <a:srgbClr val="04011C"/>
                </a:solidFill>
                <a:effectLst/>
                <a:latin typeface="Monda"/>
              </a:rPr>
              <a:t> domain situs1.com.</a:t>
            </a:r>
          </a:p>
          <a:p>
            <a:pPr marL="457200" lvl="1" indent="0" algn="just">
              <a:buNone/>
            </a:pP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4011C"/>
                </a:solidFill>
                <a:effectLst/>
                <a:latin typeface="Monda"/>
              </a:rPr>
              <a:t>Tidak</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peduli</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komponen</a:t>
            </a:r>
            <a:r>
              <a:rPr kumimoji="0" lang="en-US" altLang="en-US" sz="2400" b="0" i="0" u="none" strike="noStrike" cap="none" normalizeH="0" baseline="0" dirty="0">
                <a:ln>
                  <a:noFill/>
                </a:ln>
                <a:solidFill>
                  <a:srgbClr val="04011C"/>
                </a:solidFill>
                <a:effectLst/>
                <a:latin typeface="Monda"/>
              </a:rPr>
              <a:t> yang </a:t>
            </a:r>
            <a:r>
              <a:rPr kumimoji="0" lang="en-US" altLang="en-US" sz="2400" b="0" i="0" u="none" strike="noStrike" cap="none" normalizeH="0" baseline="0" dirty="0" err="1">
                <a:ln>
                  <a:noFill/>
                </a:ln>
                <a:solidFill>
                  <a:srgbClr val="04011C"/>
                </a:solidFill>
                <a:effectLst/>
                <a:latin typeface="Monda"/>
              </a:rPr>
              <a:t>setelah</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nama</a:t>
            </a:r>
            <a:r>
              <a:rPr kumimoji="0" lang="en-US" altLang="en-US" sz="2400" b="0" i="0" u="none" strike="noStrike" cap="none" normalizeH="0" baseline="0" dirty="0">
                <a:ln>
                  <a:noFill/>
                </a:ln>
                <a:solidFill>
                  <a:srgbClr val="04011C"/>
                </a:solidFill>
                <a:effectLst/>
                <a:latin typeface="Monda"/>
              </a:rPr>
              <a:t> domain, </a:t>
            </a:r>
            <a:r>
              <a:rPr kumimoji="0" lang="en-US" altLang="en-US" sz="2400" b="0" i="0" u="none" strike="noStrike" cap="none" normalizeH="0" baseline="0" dirty="0" err="1">
                <a:ln>
                  <a:noFill/>
                </a:ln>
                <a:solidFill>
                  <a:srgbClr val="04011C"/>
                </a:solidFill>
                <a:effectLst/>
                <a:latin typeface="Monda"/>
              </a:rPr>
              <a:t>selama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nama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domainnya</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berubah</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itu</a:t>
            </a:r>
            <a:r>
              <a:rPr kumimoji="0" lang="en-US" altLang="en-US" sz="2400" b="0" i="0" u="none" strike="noStrike" cap="none" normalizeH="0" baseline="0" dirty="0">
                <a:ln>
                  <a:noFill/>
                </a:ln>
                <a:solidFill>
                  <a:srgbClr val="04011C"/>
                </a:solidFill>
                <a:effectLst/>
                <a:latin typeface="Monda"/>
              </a:rPr>
              <a:t> </a:t>
            </a:r>
            <a:r>
              <a:rPr kumimoji="0" lang="en-US" altLang="en-US" sz="2400" b="0" i="0" u="none" strike="noStrike" cap="none" normalizeH="0" baseline="0" dirty="0" err="1">
                <a:ln>
                  <a:noFill/>
                </a:ln>
                <a:solidFill>
                  <a:srgbClr val="04011C"/>
                </a:solidFill>
                <a:effectLst/>
                <a:latin typeface="Monda"/>
              </a:rPr>
              <a:t>adalah</a:t>
            </a:r>
            <a:r>
              <a:rPr kumimoji="0" lang="en-US" altLang="en-US" sz="2400" b="0" i="0" u="none" strike="noStrike" cap="none" normalizeH="0" baseline="0" dirty="0">
                <a:ln>
                  <a:noFill/>
                </a:ln>
                <a:solidFill>
                  <a:srgbClr val="04011C"/>
                </a:solidFill>
                <a:effectLst/>
                <a:latin typeface="Monda"/>
              </a:rPr>
              <a:t> link </a:t>
            </a:r>
            <a:r>
              <a:rPr kumimoji="0" lang="en-US" altLang="en-US" sz="2400" b="0" i="1" u="none" strike="noStrike" cap="none" normalizeH="0" baseline="0" dirty="0" err="1">
                <a:ln>
                  <a:noFill/>
                </a:ln>
                <a:solidFill>
                  <a:srgbClr val="04011C"/>
                </a:solidFill>
                <a:effectLst/>
                <a:latin typeface="Monda"/>
              </a:rPr>
              <a:t>absolut</a:t>
            </a:r>
            <a:r>
              <a:rPr kumimoji="0" lang="en-US" altLang="en-US" sz="2400" b="0" i="0" u="none" strike="noStrike" cap="none" normalizeH="0" baseline="0" dirty="0">
                <a:ln>
                  <a:noFill/>
                </a:ln>
                <a:solidFill>
                  <a:srgbClr val="04011C"/>
                </a:solidFill>
                <a:effectLst/>
                <a:latin typeface="Monda"/>
              </a:rPr>
              <a: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270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6BB71-F146-4F64-95F3-5E2B75F5B1DE}"/>
              </a:ext>
            </a:extLst>
          </p:cNvPr>
          <p:cNvSpPr>
            <a:spLocks noGrp="1"/>
          </p:cNvSpPr>
          <p:nvPr>
            <p:ph idx="1"/>
          </p:nvPr>
        </p:nvSpPr>
        <p:spPr>
          <a:xfrm>
            <a:off x="457200" y="548680"/>
            <a:ext cx="8229600" cy="5577483"/>
          </a:xfrm>
        </p:spPr>
        <p:txBody>
          <a:bodyPr>
            <a:normAutofit/>
          </a:bodyPr>
          <a:lstStyle/>
          <a:p>
            <a:pPr marL="0" indent="0" algn="just">
              <a:buNone/>
            </a:pPr>
            <a:r>
              <a:rPr lang="en-ID" sz="2800" b="1" dirty="0">
                <a:solidFill>
                  <a:schemeClr val="tx2"/>
                </a:solidFill>
              </a:rPr>
              <a:t>c. Link </a:t>
            </a:r>
            <a:r>
              <a:rPr lang="en-ID" sz="2800" b="1" dirty="0" err="1">
                <a:solidFill>
                  <a:schemeClr val="tx2"/>
                </a:solidFill>
              </a:rPr>
              <a:t>Mailto</a:t>
            </a:r>
            <a:endParaRPr lang="en-ID" sz="2800" b="1" dirty="0">
              <a:solidFill>
                <a:schemeClr val="tx2"/>
              </a:solidFill>
            </a:endParaRPr>
          </a:p>
          <a:p>
            <a:pPr algn="just"/>
            <a:r>
              <a:rPr lang="en-ID" sz="2600" dirty="0"/>
              <a:t>Link </a:t>
            </a:r>
            <a:r>
              <a:rPr lang="en-ID" sz="2600" dirty="0" err="1"/>
              <a:t>mailto</a:t>
            </a:r>
            <a:r>
              <a:rPr lang="en-ID" sz="2600" dirty="0"/>
              <a:t> </a:t>
            </a:r>
            <a:r>
              <a:rPr lang="en-ID" sz="2600" dirty="0" err="1"/>
              <a:t>adalah</a:t>
            </a:r>
            <a:r>
              <a:rPr lang="en-ID" sz="2600" dirty="0"/>
              <a:t> </a:t>
            </a:r>
            <a:r>
              <a:rPr lang="en-ID" sz="2600" dirty="0" err="1"/>
              <a:t>jenis</a:t>
            </a:r>
            <a:r>
              <a:rPr lang="en-ID" sz="2600" dirty="0"/>
              <a:t> link HTML yang </a:t>
            </a:r>
            <a:r>
              <a:rPr lang="en-ID" sz="2600" dirty="0" err="1"/>
              <a:t>mengaktifkan</a:t>
            </a:r>
            <a:r>
              <a:rPr lang="en-ID" sz="2600" dirty="0"/>
              <a:t> </a:t>
            </a:r>
            <a:r>
              <a:rPr lang="en-ID" sz="2600" dirty="0" err="1"/>
              <a:t>klien</a:t>
            </a:r>
            <a:r>
              <a:rPr lang="en-ID" sz="2600" dirty="0"/>
              <a:t> email default di </a:t>
            </a:r>
            <a:r>
              <a:rPr lang="en-ID" sz="2600" dirty="0" err="1"/>
              <a:t>komputer</a:t>
            </a:r>
            <a:r>
              <a:rPr lang="en-ID" sz="2600" dirty="0"/>
              <a:t> </a:t>
            </a:r>
            <a:r>
              <a:rPr lang="en-ID" sz="2600" dirty="0" err="1"/>
              <a:t>untuk</a:t>
            </a:r>
            <a:r>
              <a:rPr lang="en-ID" sz="2600" dirty="0"/>
              <a:t> </a:t>
            </a:r>
            <a:r>
              <a:rPr lang="en-ID" sz="2600" dirty="0" err="1"/>
              <a:t>mengirim</a:t>
            </a:r>
            <a:r>
              <a:rPr lang="en-ID" sz="2600" dirty="0"/>
              <a:t> email</a:t>
            </a:r>
          </a:p>
          <a:p>
            <a:pPr algn="just"/>
            <a:r>
              <a:rPr lang="en-ID" sz="2600" dirty="0"/>
              <a:t>Browser web </a:t>
            </a:r>
            <a:r>
              <a:rPr lang="en-ID" sz="2600" dirty="0" err="1"/>
              <a:t>memerlukan</a:t>
            </a:r>
            <a:r>
              <a:rPr lang="en-ID" sz="2600" dirty="0"/>
              <a:t> </a:t>
            </a:r>
            <a:r>
              <a:rPr lang="en-ID" sz="2600" dirty="0" err="1"/>
              <a:t>perangkat</a:t>
            </a:r>
            <a:r>
              <a:rPr lang="en-ID" sz="2600" dirty="0"/>
              <a:t> </a:t>
            </a:r>
            <a:r>
              <a:rPr lang="en-ID" sz="2600" dirty="0" err="1"/>
              <a:t>lunak</a:t>
            </a:r>
            <a:r>
              <a:rPr lang="en-ID" sz="2600" dirty="0"/>
              <a:t> </a:t>
            </a:r>
            <a:r>
              <a:rPr lang="en-ID" sz="2600" dirty="0" err="1"/>
              <a:t>klien</a:t>
            </a:r>
            <a:r>
              <a:rPr lang="en-ID" sz="2600" dirty="0"/>
              <a:t> email default yang </a:t>
            </a:r>
            <a:r>
              <a:rPr lang="en-ID" sz="2600" dirty="0" err="1"/>
              <a:t>diinstal</a:t>
            </a:r>
            <a:r>
              <a:rPr lang="en-ID" sz="2600" dirty="0"/>
              <a:t> di </a:t>
            </a:r>
            <a:r>
              <a:rPr lang="en-ID" sz="2600" dirty="0" err="1"/>
              <a:t>komputernya</a:t>
            </a:r>
            <a:r>
              <a:rPr lang="en-ID" sz="2600" dirty="0"/>
              <a:t> </a:t>
            </a:r>
            <a:r>
              <a:rPr lang="en-ID" sz="2600" dirty="0" err="1"/>
              <a:t>untuk</a:t>
            </a:r>
            <a:r>
              <a:rPr lang="en-ID" sz="2600" dirty="0"/>
              <a:t> </a:t>
            </a:r>
            <a:r>
              <a:rPr lang="en-ID" sz="2600" dirty="0" err="1"/>
              <a:t>mengaktifkan</a:t>
            </a:r>
            <a:r>
              <a:rPr lang="en-ID" sz="2600" dirty="0"/>
              <a:t> </a:t>
            </a:r>
            <a:r>
              <a:rPr lang="en-ID" sz="2600" dirty="0" err="1"/>
              <a:t>klien</a:t>
            </a:r>
            <a:r>
              <a:rPr lang="en-ID" sz="2600" dirty="0"/>
              <a:t> email</a:t>
            </a:r>
          </a:p>
          <a:p>
            <a:pPr algn="just"/>
            <a:r>
              <a:rPr lang="en-ID" sz="2600" dirty="0" err="1"/>
              <a:t>Contoh</a:t>
            </a:r>
            <a:r>
              <a:rPr lang="en-ID" sz="2600" dirty="0"/>
              <a:t> </a:t>
            </a:r>
            <a:r>
              <a:rPr lang="en-ID" sz="2600" dirty="0" err="1"/>
              <a:t>dengan</a:t>
            </a:r>
            <a:r>
              <a:rPr lang="en-ID" sz="2600" dirty="0"/>
              <a:t> </a:t>
            </a:r>
            <a:r>
              <a:rPr lang="en-ID" sz="2600" dirty="0" err="1"/>
              <a:t>menggunakan</a:t>
            </a:r>
            <a:r>
              <a:rPr lang="en-ID" sz="2600" dirty="0"/>
              <a:t> </a:t>
            </a:r>
            <a:r>
              <a:rPr lang="en-ID" sz="2600" i="1" dirty="0"/>
              <a:t>Microsoft Outlook</a:t>
            </a:r>
            <a:r>
              <a:rPr lang="en-ID" sz="2600" dirty="0"/>
              <a:t>, </a:t>
            </a:r>
            <a:r>
              <a:rPr lang="en-ID" sz="2600" dirty="0" err="1"/>
              <a:t>sebagai</a:t>
            </a:r>
            <a:r>
              <a:rPr lang="en-ID" sz="2600" dirty="0"/>
              <a:t> </a:t>
            </a:r>
            <a:r>
              <a:rPr lang="en-ID" sz="2600" dirty="0" err="1"/>
              <a:t>klien</a:t>
            </a:r>
            <a:r>
              <a:rPr lang="en-ID" sz="2600" dirty="0"/>
              <a:t> email default </a:t>
            </a:r>
            <a:r>
              <a:rPr lang="en-ID" sz="2600" dirty="0" err="1"/>
              <a:t>maka</a:t>
            </a:r>
            <a:r>
              <a:rPr lang="en-ID" sz="2600" dirty="0"/>
              <a:t> </a:t>
            </a:r>
            <a:r>
              <a:rPr lang="en-ID" sz="2600" dirty="0" err="1"/>
              <a:t>menekan</a:t>
            </a:r>
            <a:r>
              <a:rPr lang="en-ID" sz="2600" dirty="0"/>
              <a:t> </a:t>
            </a:r>
            <a:r>
              <a:rPr lang="en-ID" sz="2600" dirty="0" err="1"/>
              <a:t>tautan</a:t>
            </a:r>
            <a:r>
              <a:rPr lang="en-ID" sz="2600" dirty="0"/>
              <a:t> </a:t>
            </a:r>
            <a:r>
              <a:rPr lang="en-ID" sz="2600" dirty="0" err="1"/>
              <a:t>mailto</a:t>
            </a:r>
            <a:r>
              <a:rPr lang="en-ID" sz="2600" dirty="0"/>
              <a:t> </a:t>
            </a:r>
            <a:r>
              <a:rPr lang="en-ID" sz="2600" dirty="0" err="1"/>
              <a:t>akan</a:t>
            </a:r>
            <a:r>
              <a:rPr lang="en-ID" sz="2600" dirty="0"/>
              <a:t> </a:t>
            </a:r>
            <a:r>
              <a:rPr lang="en-ID" sz="2600" dirty="0" err="1"/>
              <a:t>membuka</a:t>
            </a:r>
            <a:r>
              <a:rPr lang="en-ID" sz="2600" dirty="0"/>
              <a:t> </a:t>
            </a:r>
            <a:r>
              <a:rPr lang="en-ID" sz="2600" dirty="0" err="1"/>
              <a:t>jendela</a:t>
            </a:r>
            <a:r>
              <a:rPr lang="en-ID" sz="2600" dirty="0"/>
              <a:t> </a:t>
            </a:r>
            <a:r>
              <a:rPr lang="en-ID" sz="2600" i="1" dirty="0"/>
              <a:t>email </a:t>
            </a:r>
            <a:r>
              <a:rPr lang="en-ID" sz="2600" i="1" dirty="0" err="1"/>
              <a:t>baru</a:t>
            </a:r>
            <a:r>
              <a:rPr lang="en-ID" sz="2600" dirty="0"/>
              <a:t> </a:t>
            </a:r>
          </a:p>
          <a:p>
            <a:pPr marL="0" indent="0" algn="just">
              <a:buNone/>
            </a:pPr>
            <a:endParaRPr lang="en-ID" sz="2600" dirty="0"/>
          </a:p>
        </p:txBody>
      </p:sp>
    </p:spTree>
    <p:extLst>
      <p:ext uri="{BB962C8B-B14F-4D97-AF65-F5344CB8AC3E}">
        <p14:creationId xmlns:p14="http://schemas.microsoft.com/office/powerpoint/2010/main" val="374201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6BB71-F146-4F64-95F3-5E2B75F5B1DE}"/>
              </a:ext>
            </a:extLst>
          </p:cNvPr>
          <p:cNvSpPr>
            <a:spLocks noGrp="1"/>
          </p:cNvSpPr>
          <p:nvPr>
            <p:ph idx="1"/>
          </p:nvPr>
        </p:nvSpPr>
        <p:spPr>
          <a:xfrm>
            <a:off x="611560" y="548680"/>
            <a:ext cx="8229600" cy="5577483"/>
          </a:xfrm>
        </p:spPr>
        <p:txBody>
          <a:bodyPr>
            <a:normAutofit/>
          </a:bodyPr>
          <a:lstStyle/>
          <a:p>
            <a:pPr marL="0" indent="0" algn="just">
              <a:buNone/>
            </a:pPr>
            <a:r>
              <a:rPr lang="en-ID" sz="2600" dirty="0"/>
              <a:t>Link </a:t>
            </a:r>
            <a:r>
              <a:rPr lang="en-ID" sz="2600" dirty="0" err="1"/>
              <a:t>mailto</a:t>
            </a:r>
            <a:r>
              <a:rPr lang="en-ID" sz="2600" dirty="0"/>
              <a:t> </a:t>
            </a:r>
            <a:r>
              <a:rPr lang="en-ID" sz="2600" dirty="0" err="1"/>
              <a:t>ditulis</a:t>
            </a:r>
            <a:r>
              <a:rPr lang="en-ID" sz="2600" dirty="0"/>
              <a:t> </a:t>
            </a:r>
            <a:r>
              <a:rPr lang="en-ID" sz="2600" dirty="0" err="1"/>
              <a:t>seperti</a:t>
            </a:r>
            <a:r>
              <a:rPr lang="en-ID" sz="2600" dirty="0"/>
              <a:t> link </a:t>
            </a:r>
            <a:r>
              <a:rPr lang="en-ID" sz="2600" dirty="0" err="1"/>
              <a:t>biasa</a:t>
            </a:r>
            <a:r>
              <a:rPr lang="en-ID" sz="2600" dirty="0"/>
              <a:t> </a:t>
            </a:r>
            <a:r>
              <a:rPr lang="en-ID" sz="2600" dirty="0" err="1"/>
              <a:t>dengan</a:t>
            </a:r>
            <a:r>
              <a:rPr lang="en-ID" sz="2600" dirty="0"/>
              <a:t> parameter </a:t>
            </a:r>
            <a:r>
              <a:rPr lang="en-ID" sz="2600" dirty="0" err="1"/>
              <a:t>tambahan</a:t>
            </a:r>
            <a:r>
              <a:rPr lang="en-ID" sz="2600" dirty="0"/>
              <a:t> di </a:t>
            </a:r>
            <a:r>
              <a:rPr lang="en-ID" sz="2600" dirty="0" err="1"/>
              <a:t>dalam</a:t>
            </a:r>
            <a:r>
              <a:rPr lang="en-ID" sz="2600" dirty="0"/>
              <a:t> </a:t>
            </a:r>
            <a:r>
              <a:rPr lang="en-ID" sz="2600" dirty="0" err="1"/>
              <a:t>atribut</a:t>
            </a:r>
            <a:r>
              <a:rPr lang="en-ID" sz="2600" dirty="0"/>
              <a:t> </a:t>
            </a:r>
            <a:r>
              <a:rPr lang="en-ID" sz="2600" dirty="0" err="1"/>
              <a:t>href</a:t>
            </a:r>
            <a:r>
              <a:rPr lang="en-ID" sz="2600" dirty="0"/>
              <a:t>:</a:t>
            </a:r>
          </a:p>
          <a:p>
            <a:pPr marL="0" indent="0" algn="just">
              <a:buNone/>
            </a:pPr>
            <a:r>
              <a:rPr lang="en-ID" sz="2600" dirty="0"/>
              <a:t> </a:t>
            </a:r>
          </a:p>
          <a:p>
            <a:pPr marL="0" indent="0" algn="just">
              <a:buNone/>
            </a:pPr>
            <a:endParaRPr lang="en-ID" sz="2600" dirty="0"/>
          </a:p>
        </p:txBody>
      </p:sp>
      <p:pic>
        <p:nvPicPr>
          <p:cNvPr id="2" name="Picture 1">
            <a:extLst>
              <a:ext uri="{FF2B5EF4-FFF2-40B4-BE49-F238E27FC236}">
                <a16:creationId xmlns:a16="http://schemas.microsoft.com/office/drawing/2014/main" id="{F1F994B0-2422-4083-B6C6-68F4AE799258}"/>
              </a:ext>
            </a:extLst>
          </p:cNvPr>
          <p:cNvPicPr>
            <a:picLocks noChangeAspect="1"/>
          </p:cNvPicPr>
          <p:nvPr/>
        </p:nvPicPr>
        <p:blipFill>
          <a:blip r:embed="rId2"/>
          <a:stretch>
            <a:fillRect/>
          </a:stretch>
        </p:blipFill>
        <p:spPr>
          <a:xfrm>
            <a:off x="1259631" y="1700808"/>
            <a:ext cx="7096125" cy="864096"/>
          </a:xfrm>
          <a:prstGeom prst="rect">
            <a:avLst/>
          </a:prstGeom>
        </p:spPr>
      </p:pic>
      <p:pic>
        <p:nvPicPr>
          <p:cNvPr id="4" name="Picture 3">
            <a:extLst>
              <a:ext uri="{FF2B5EF4-FFF2-40B4-BE49-F238E27FC236}">
                <a16:creationId xmlns:a16="http://schemas.microsoft.com/office/drawing/2014/main" id="{D1028DC8-51B3-45F9-8845-A15D34A6E7AE}"/>
              </a:ext>
            </a:extLst>
          </p:cNvPr>
          <p:cNvPicPr>
            <a:picLocks noChangeAspect="1"/>
          </p:cNvPicPr>
          <p:nvPr/>
        </p:nvPicPr>
        <p:blipFill>
          <a:blip r:embed="rId3"/>
          <a:stretch>
            <a:fillRect/>
          </a:stretch>
        </p:blipFill>
        <p:spPr>
          <a:xfrm>
            <a:off x="1274410" y="2564904"/>
            <a:ext cx="7096125" cy="3312368"/>
          </a:xfrm>
          <a:prstGeom prst="rect">
            <a:avLst/>
          </a:prstGeom>
        </p:spPr>
      </p:pic>
    </p:spTree>
    <p:extLst>
      <p:ext uri="{BB962C8B-B14F-4D97-AF65-F5344CB8AC3E}">
        <p14:creationId xmlns:p14="http://schemas.microsoft.com/office/powerpoint/2010/main" val="176464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6BB71-F146-4F64-95F3-5E2B75F5B1DE}"/>
              </a:ext>
            </a:extLst>
          </p:cNvPr>
          <p:cNvSpPr>
            <a:spLocks noGrp="1"/>
          </p:cNvSpPr>
          <p:nvPr>
            <p:ph idx="1"/>
          </p:nvPr>
        </p:nvSpPr>
        <p:spPr>
          <a:xfrm>
            <a:off x="457200" y="548680"/>
            <a:ext cx="3322712" cy="5577483"/>
          </a:xfrm>
        </p:spPr>
        <p:txBody>
          <a:bodyPr>
            <a:normAutofit fontScale="92500"/>
          </a:bodyPr>
          <a:lstStyle/>
          <a:p>
            <a:pPr marL="0" indent="0">
              <a:buNone/>
            </a:pPr>
            <a:r>
              <a:rPr lang="fi-FI" sz="2800" dirty="0"/>
              <a:t>Contoh:</a:t>
            </a:r>
          </a:p>
          <a:p>
            <a:pPr marL="0" indent="0">
              <a:buNone/>
            </a:pPr>
            <a:r>
              <a:rPr lang="fi-FI" sz="2800" dirty="0"/>
              <a:t>Kirim ke alamat email</a:t>
            </a:r>
          </a:p>
          <a:p>
            <a:pPr marL="0" indent="0">
              <a:buNone/>
            </a:pPr>
            <a:endParaRPr lang="fi-FI" sz="2800" dirty="0"/>
          </a:p>
          <a:p>
            <a:pPr marL="0" indent="0">
              <a:buNone/>
            </a:pPr>
            <a:endParaRPr lang="fi-FI" sz="2800" dirty="0"/>
          </a:p>
          <a:p>
            <a:pPr>
              <a:buFont typeface="Wingdings" panose="05000000000000000000" pitchFamily="2" charset="2"/>
              <a:buChar char="§"/>
            </a:pPr>
            <a:r>
              <a:rPr lang="en-ID" sz="2800" dirty="0" err="1"/>
              <a:t>Kode</a:t>
            </a:r>
            <a:r>
              <a:rPr lang="en-ID" sz="2800" dirty="0"/>
              <a:t> </a:t>
            </a:r>
            <a:r>
              <a:rPr lang="en-ID" sz="2800" dirty="0" err="1"/>
              <a:t>akan</a:t>
            </a:r>
            <a:r>
              <a:rPr lang="en-ID" sz="2800" dirty="0"/>
              <a:t> </a:t>
            </a:r>
            <a:r>
              <a:rPr lang="en-ID" sz="2800" dirty="0" err="1"/>
              <a:t>menghasilkan</a:t>
            </a:r>
            <a:r>
              <a:rPr lang="en-ID" sz="2800" dirty="0"/>
              <a:t> </a:t>
            </a:r>
            <a:r>
              <a:rPr lang="en-ID" sz="2800" dirty="0" err="1"/>
              <a:t>tautan</a:t>
            </a:r>
            <a:r>
              <a:rPr lang="en-ID" sz="2800" dirty="0"/>
              <a:t> </a:t>
            </a:r>
            <a:r>
              <a:rPr lang="en-ID" sz="2800" dirty="0" err="1"/>
              <a:t>ini</a:t>
            </a:r>
            <a:r>
              <a:rPr lang="en-ID" sz="2800" dirty="0"/>
              <a:t>:</a:t>
            </a:r>
          </a:p>
          <a:p>
            <a:pPr marL="0" indent="0">
              <a:buNone/>
            </a:pPr>
            <a:r>
              <a:rPr lang="en-ID" sz="2800" dirty="0" err="1">
                <a:hlinkClick r:id="rId2"/>
              </a:rPr>
              <a:t>Kirim</a:t>
            </a:r>
            <a:r>
              <a:rPr lang="en-ID" sz="2800" dirty="0">
                <a:hlinkClick r:id="rId2"/>
              </a:rPr>
              <a:t> </a:t>
            </a:r>
            <a:r>
              <a:rPr lang="en-ID" sz="2800" dirty="0" err="1">
                <a:hlinkClick r:id="rId2"/>
              </a:rPr>
              <a:t>surat</a:t>
            </a:r>
            <a:endParaRPr lang="en-ID" sz="2800" dirty="0"/>
          </a:p>
          <a:p>
            <a:pPr>
              <a:buFont typeface="Wingdings" panose="05000000000000000000" pitchFamily="2" charset="2"/>
              <a:buChar char="§"/>
            </a:pPr>
            <a:endParaRPr lang="en-ID" sz="2800" dirty="0"/>
          </a:p>
          <a:p>
            <a:pPr>
              <a:buFont typeface="Wingdings" panose="05000000000000000000" pitchFamily="2" charset="2"/>
              <a:buChar char="§"/>
            </a:pPr>
            <a:r>
              <a:rPr lang="en-ID" sz="2800" dirty="0" err="1"/>
              <a:t>Menekan</a:t>
            </a:r>
            <a:r>
              <a:rPr lang="en-ID" sz="2800" dirty="0"/>
              <a:t> </a:t>
            </a:r>
            <a:r>
              <a:rPr lang="en-ID" sz="2800" dirty="0" err="1"/>
              <a:t>tautan</a:t>
            </a:r>
            <a:r>
              <a:rPr lang="en-ID" sz="2800" dirty="0"/>
              <a:t> di </a:t>
            </a:r>
            <a:r>
              <a:rPr lang="en-ID" sz="2800" dirty="0" err="1"/>
              <a:t>atas</a:t>
            </a:r>
            <a:r>
              <a:rPr lang="en-ID" sz="2800" dirty="0"/>
              <a:t> </a:t>
            </a:r>
            <a:r>
              <a:rPr lang="en-ID" sz="2800" dirty="0" err="1"/>
              <a:t>akan</a:t>
            </a:r>
            <a:r>
              <a:rPr lang="en-ID" sz="2800" dirty="0"/>
              <a:t> </a:t>
            </a:r>
            <a:r>
              <a:rPr lang="en-ID" sz="2800" dirty="0" err="1"/>
              <a:t>membuka</a:t>
            </a:r>
            <a:r>
              <a:rPr lang="en-ID" sz="2800" dirty="0"/>
              <a:t> </a:t>
            </a:r>
            <a:r>
              <a:rPr lang="en-ID" sz="2800" dirty="0" err="1"/>
              <a:t>jendela</a:t>
            </a:r>
            <a:r>
              <a:rPr lang="en-ID" sz="2800" dirty="0"/>
              <a:t> </a:t>
            </a:r>
            <a:r>
              <a:rPr lang="en-ID" sz="2800" dirty="0" err="1"/>
              <a:t>surat</a:t>
            </a:r>
            <a:r>
              <a:rPr lang="en-ID" sz="2800" dirty="0"/>
              <a:t> </a:t>
            </a:r>
            <a:r>
              <a:rPr lang="en-ID" sz="2800" dirty="0" err="1"/>
              <a:t>baru</a:t>
            </a:r>
            <a:r>
              <a:rPr lang="en-ID" sz="2800" dirty="0"/>
              <a:t>:</a:t>
            </a:r>
          </a:p>
          <a:p>
            <a:pPr>
              <a:buFont typeface="Wingdings" panose="05000000000000000000" pitchFamily="2" charset="2"/>
              <a:buChar char="§"/>
            </a:pPr>
            <a:endParaRPr lang="fi-FI" sz="2600" dirty="0"/>
          </a:p>
          <a:p>
            <a:pPr marL="0" indent="0" algn="just">
              <a:buNone/>
            </a:pPr>
            <a:endParaRPr lang="en-ID" sz="2600" dirty="0"/>
          </a:p>
          <a:p>
            <a:pPr marL="0" indent="0" algn="just">
              <a:buNone/>
            </a:pPr>
            <a:endParaRPr lang="en-ID" sz="2600" dirty="0"/>
          </a:p>
        </p:txBody>
      </p:sp>
      <p:pic>
        <p:nvPicPr>
          <p:cNvPr id="2" name="Picture 1">
            <a:extLst>
              <a:ext uri="{FF2B5EF4-FFF2-40B4-BE49-F238E27FC236}">
                <a16:creationId xmlns:a16="http://schemas.microsoft.com/office/drawing/2014/main" id="{EB4A27D2-5DC3-4444-9A13-F3CECB262516}"/>
              </a:ext>
            </a:extLst>
          </p:cNvPr>
          <p:cNvPicPr>
            <a:picLocks noChangeAspect="1"/>
          </p:cNvPicPr>
          <p:nvPr/>
        </p:nvPicPr>
        <p:blipFill>
          <a:blip r:embed="rId3"/>
          <a:stretch>
            <a:fillRect/>
          </a:stretch>
        </p:blipFill>
        <p:spPr>
          <a:xfrm>
            <a:off x="1043608" y="1563903"/>
            <a:ext cx="7344816" cy="864096"/>
          </a:xfrm>
          <a:prstGeom prst="rect">
            <a:avLst/>
          </a:prstGeom>
        </p:spPr>
      </p:pic>
      <p:pic>
        <p:nvPicPr>
          <p:cNvPr id="15362" name="Picture 2" descr="Contoh">
            <a:extLst>
              <a:ext uri="{FF2B5EF4-FFF2-40B4-BE49-F238E27FC236}">
                <a16:creationId xmlns:a16="http://schemas.microsoft.com/office/drawing/2014/main" id="{81C6E229-58F2-48C1-9119-AB4AF1C32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636912"/>
            <a:ext cx="5184427" cy="408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72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6BB71-F146-4F64-95F3-5E2B75F5B1DE}"/>
              </a:ext>
            </a:extLst>
          </p:cNvPr>
          <p:cNvSpPr>
            <a:spLocks noGrp="1"/>
          </p:cNvSpPr>
          <p:nvPr>
            <p:ph idx="1"/>
          </p:nvPr>
        </p:nvSpPr>
        <p:spPr>
          <a:xfrm>
            <a:off x="457200" y="548680"/>
            <a:ext cx="8229600" cy="5577483"/>
          </a:xfrm>
        </p:spPr>
        <p:txBody>
          <a:bodyPr>
            <a:normAutofit/>
          </a:bodyPr>
          <a:lstStyle/>
          <a:p>
            <a:pPr marL="0" indent="0">
              <a:buNone/>
            </a:pPr>
            <a:r>
              <a:rPr lang="fi-FI" sz="2600" dirty="0"/>
              <a:t>Contoh:</a:t>
            </a:r>
          </a:p>
          <a:p>
            <a:pPr marL="0" indent="0">
              <a:buNone/>
            </a:pPr>
            <a:r>
              <a:rPr lang="en-ID" sz="2600" dirty="0" err="1"/>
              <a:t>Kirim</a:t>
            </a:r>
            <a:r>
              <a:rPr lang="en-ID" sz="2600" dirty="0"/>
              <a:t> </a:t>
            </a:r>
            <a:r>
              <a:rPr lang="en-ID" sz="2600" dirty="0" err="1"/>
              <a:t>ke</a:t>
            </a:r>
            <a:r>
              <a:rPr lang="en-ID" sz="2600" dirty="0"/>
              <a:t> </a:t>
            </a:r>
            <a:r>
              <a:rPr lang="en-ID" sz="2600" dirty="0" err="1"/>
              <a:t>alamat</a:t>
            </a:r>
            <a:r>
              <a:rPr lang="en-ID" sz="2600" dirty="0"/>
              <a:t> email </a:t>
            </a:r>
            <a:r>
              <a:rPr lang="en-ID" sz="2600" dirty="0" err="1"/>
              <a:t>dengan</a:t>
            </a:r>
            <a:r>
              <a:rPr lang="en-ID" sz="2600" dirty="0"/>
              <a:t> </a:t>
            </a:r>
            <a:r>
              <a:rPr lang="en-ID" sz="2600" dirty="0" err="1"/>
              <a:t>subjek</a:t>
            </a:r>
            <a:endParaRPr lang="en-ID" sz="2600" dirty="0"/>
          </a:p>
          <a:p>
            <a:pPr marL="0" indent="0">
              <a:buNone/>
            </a:pPr>
            <a:endParaRPr lang="en-ID" sz="2600" dirty="0"/>
          </a:p>
          <a:p>
            <a:pPr marL="0" indent="0">
              <a:buNone/>
            </a:pPr>
            <a:endParaRPr lang="en-ID" sz="2600" dirty="0"/>
          </a:p>
          <a:p>
            <a:pPr marL="0" indent="0">
              <a:buNone/>
            </a:pPr>
            <a:endParaRPr lang="en-ID" sz="2600" dirty="0"/>
          </a:p>
          <a:p>
            <a:pPr marL="0" indent="0">
              <a:buNone/>
            </a:pPr>
            <a:endParaRPr lang="en-ID" sz="2600" dirty="0"/>
          </a:p>
          <a:p>
            <a:pPr>
              <a:buFont typeface="Wingdings" panose="05000000000000000000" pitchFamily="2" charset="2"/>
              <a:buChar char="§"/>
            </a:pPr>
            <a:r>
              <a:rPr lang="en-ID" sz="2600" dirty="0"/>
              <a:t>% 20 </a:t>
            </a:r>
            <a:r>
              <a:rPr lang="en-ID" sz="2600" dirty="0" err="1"/>
              <a:t>mewakili</a:t>
            </a:r>
            <a:r>
              <a:rPr lang="en-ID" sz="2600" dirty="0"/>
              <a:t> </a:t>
            </a:r>
            <a:r>
              <a:rPr lang="en-ID" sz="2600" dirty="0" err="1"/>
              <a:t>karakter</a:t>
            </a:r>
            <a:r>
              <a:rPr lang="en-ID" sz="2600" dirty="0"/>
              <a:t> </a:t>
            </a:r>
            <a:r>
              <a:rPr lang="en-ID" sz="2600" dirty="0" err="1"/>
              <a:t>spasi</a:t>
            </a:r>
            <a:r>
              <a:rPr lang="en-ID" sz="2600" dirty="0"/>
              <a:t>.</a:t>
            </a:r>
          </a:p>
          <a:p>
            <a:pPr>
              <a:buFont typeface="Wingdings" panose="05000000000000000000" pitchFamily="2" charset="2"/>
              <a:buChar char="§"/>
            </a:pPr>
            <a:r>
              <a:rPr lang="en-ID" sz="2600" dirty="0" err="1"/>
              <a:t>Kode</a:t>
            </a:r>
            <a:r>
              <a:rPr lang="en-ID" sz="2600" dirty="0"/>
              <a:t> </a:t>
            </a:r>
            <a:r>
              <a:rPr lang="en-ID" sz="2600" dirty="0" err="1"/>
              <a:t>akan</a:t>
            </a:r>
            <a:r>
              <a:rPr lang="en-ID" sz="2600" dirty="0"/>
              <a:t> </a:t>
            </a:r>
            <a:r>
              <a:rPr lang="en-ID" sz="2600" dirty="0" err="1"/>
              <a:t>menghasilkan</a:t>
            </a:r>
            <a:r>
              <a:rPr lang="en-ID" sz="2600" dirty="0"/>
              <a:t> </a:t>
            </a:r>
            <a:r>
              <a:rPr lang="en-ID" sz="2600" dirty="0" err="1"/>
              <a:t>tautan</a:t>
            </a:r>
            <a:r>
              <a:rPr lang="en-ID" sz="2600" dirty="0"/>
              <a:t> </a:t>
            </a:r>
            <a:r>
              <a:rPr lang="en-ID" sz="2600" dirty="0" err="1"/>
              <a:t>ini</a:t>
            </a:r>
            <a:r>
              <a:rPr lang="en-ID" sz="2600" dirty="0"/>
              <a:t>:</a:t>
            </a:r>
          </a:p>
          <a:p>
            <a:pPr marL="0" indent="0">
              <a:buNone/>
            </a:pPr>
            <a:r>
              <a:rPr lang="en-ID" sz="2600" dirty="0" err="1">
                <a:hlinkClick r:id="rId2"/>
              </a:rPr>
              <a:t>Kirim</a:t>
            </a:r>
            <a:r>
              <a:rPr lang="en-ID" sz="2600" dirty="0">
                <a:hlinkClick r:id="rId2"/>
              </a:rPr>
              <a:t> email </a:t>
            </a:r>
            <a:r>
              <a:rPr lang="en-ID" sz="2600" dirty="0" err="1">
                <a:hlinkClick r:id="rId2"/>
              </a:rPr>
              <a:t>dengan</a:t>
            </a:r>
            <a:r>
              <a:rPr lang="en-ID" sz="2600" dirty="0">
                <a:hlinkClick r:id="rId2"/>
              </a:rPr>
              <a:t> </a:t>
            </a:r>
            <a:r>
              <a:rPr lang="en-ID" sz="2600" dirty="0" err="1">
                <a:hlinkClick r:id="rId2"/>
              </a:rPr>
              <a:t>subjek</a:t>
            </a:r>
            <a:endParaRPr lang="en-ID" sz="2600" dirty="0"/>
          </a:p>
          <a:p>
            <a:pPr>
              <a:buFont typeface="Wingdings" panose="05000000000000000000" pitchFamily="2" charset="2"/>
              <a:buChar char="§"/>
            </a:pPr>
            <a:r>
              <a:rPr lang="en-ID" sz="2600" dirty="0" err="1"/>
              <a:t>Menekan</a:t>
            </a:r>
            <a:r>
              <a:rPr lang="en-ID" sz="2600" dirty="0"/>
              <a:t> </a:t>
            </a:r>
            <a:r>
              <a:rPr lang="en-ID" sz="2600" dirty="0" err="1"/>
              <a:t>tautan</a:t>
            </a:r>
            <a:r>
              <a:rPr lang="en-ID" sz="2600" dirty="0"/>
              <a:t> di </a:t>
            </a:r>
            <a:r>
              <a:rPr lang="en-ID" sz="2600" dirty="0" err="1"/>
              <a:t>atas</a:t>
            </a:r>
            <a:r>
              <a:rPr lang="en-ID" sz="2600" dirty="0"/>
              <a:t> </a:t>
            </a:r>
            <a:r>
              <a:rPr lang="en-ID" sz="2600" dirty="0" err="1"/>
              <a:t>akan</a:t>
            </a:r>
            <a:r>
              <a:rPr lang="en-ID" sz="2600" dirty="0"/>
              <a:t> </a:t>
            </a:r>
            <a:r>
              <a:rPr lang="en-ID" sz="2600" dirty="0" err="1"/>
              <a:t>membuka</a:t>
            </a:r>
            <a:r>
              <a:rPr lang="en-ID" sz="2600" dirty="0"/>
              <a:t> </a:t>
            </a:r>
            <a:r>
              <a:rPr lang="en-ID" sz="2600" dirty="0" err="1"/>
              <a:t>jendela</a:t>
            </a:r>
            <a:r>
              <a:rPr lang="en-ID" sz="2600" dirty="0"/>
              <a:t> </a:t>
            </a:r>
            <a:r>
              <a:rPr lang="en-ID" sz="2600" dirty="0" err="1"/>
              <a:t>surat</a:t>
            </a:r>
            <a:r>
              <a:rPr lang="en-ID" sz="2600" dirty="0"/>
              <a:t> </a:t>
            </a:r>
            <a:r>
              <a:rPr lang="en-ID" sz="2600" dirty="0" err="1"/>
              <a:t>baru</a:t>
            </a:r>
            <a:r>
              <a:rPr lang="en-ID" sz="2600" dirty="0"/>
              <a:t>:</a:t>
            </a:r>
          </a:p>
          <a:p>
            <a:pPr marL="0" indent="0">
              <a:buNone/>
            </a:pPr>
            <a:endParaRPr lang="en-ID" dirty="0"/>
          </a:p>
          <a:p>
            <a:pPr marL="0" indent="0" algn="just">
              <a:buNone/>
            </a:pPr>
            <a:endParaRPr lang="en-ID" sz="2600" dirty="0"/>
          </a:p>
          <a:p>
            <a:pPr marL="0" indent="0" algn="just">
              <a:buNone/>
            </a:pPr>
            <a:endParaRPr lang="en-ID" sz="2600" dirty="0"/>
          </a:p>
        </p:txBody>
      </p:sp>
      <p:pic>
        <p:nvPicPr>
          <p:cNvPr id="5" name="Picture 4">
            <a:extLst>
              <a:ext uri="{FF2B5EF4-FFF2-40B4-BE49-F238E27FC236}">
                <a16:creationId xmlns:a16="http://schemas.microsoft.com/office/drawing/2014/main" id="{9BDCBF82-9074-4060-A9DC-917084E38FFF}"/>
              </a:ext>
            </a:extLst>
          </p:cNvPr>
          <p:cNvPicPr>
            <a:picLocks noChangeAspect="1"/>
          </p:cNvPicPr>
          <p:nvPr/>
        </p:nvPicPr>
        <p:blipFill>
          <a:blip r:embed="rId3"/>
          <a:stretch>
            <a:fillRect/>
          </a:stretch>
        </p:blipFill>
        <p:spPr>
          <a:xfrm>
            <a:off x="899592" y="1700808"/>
            <a:ext cx="7787208" cy="1497934"/>
          </a:xfrm>
          <a:prstGeom prst="rect">
            <a:avLst/>
          </a:prstGeom>
        </p:spPr>
      </p:pic>
    </p:spTree>
    <p:extLst>
      <p:ext uri="{BB962C8B-B14F-4D97-AF65-F5344CB8AC3E}">
        <p14:creationId xmlns:p14="http://schemas.microsoft.com/office/powerpoint/2010/main" val="304146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ontoh">
            <a:extLst>
              <a:ext uri="{FF2B5EF4-FFF2-40B4-BE49-F238E27FC236}">
                <a16:creationId xmlns:a16="http://schemas.microsoft.com/office/drawing/2014/main" id="{BCCF18F0-250F-4E2C-9068-A55202B61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0728"/>
            <a:ext cx="619268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4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6BB71-F146-4F64-95F3-5E2B75F5B1DE}"/>
              </a:ext>
            </a:extLst>
          </p:cNvPr>
          <p:cNvSpPr>
            <a:spLocks noGrp="1"/>
          </p:cNvSpPr>
          <p:nvPr>
            <p:ph idx="1"/>
          </p:nvPr>
        </p:nvSpPr>
        <p:spPr>
          <a:xfrm>
            <a:off x="457200" y="548680"/>
            <a:ext cx="8229600" cy="5577483"/>
          </a:xfrm>
        </p:spPr>
        <p:txBody>
          <a:bodyPr>
            <a:normAutofit fontScale="92500" lnSpcReduction="20000"/>
          </a:bodyPr>
          <a:lstStyle/>
          <a:p>
            <a:pPr marL="0" indent="0">
              <a:buNone/>
            </a:pPr>
            <a:r>
              <a:rPr lang="fi-FI" sz="2800" dirty="0"/>
              <a:t>Contoh:</a:t>
            </a:r>
          </a:p>
          <a:p>
            <a:pPr marL="0" indent="0">
              <a:buNone/>
            </a:pPr>
            <a:r>
              <a:rPr lang="en-ID" sz="2800" dirty="0" err="1"/>
              <a:t>Kirim</a:t>
            </a:r>
            <a:r>
              <a:rPr lang="en-ID" sz="2800" dirty="0"/>
              <a:t> </a:t>
            </a:r>
            <a:r>
              <a:rPr lang="en-ID" sz="2800" dirty="0" err="1"/>
              <a:t>ke</a:t>
            </a:r>
            <a:r>
              <a:rPr lang="en-ID" sz="2800" dirty="0"/>
              <a:t> </a:t>
            </a:r>
            <a:r>
              <a:rPr lang="en-ID" sz="2800" dirty="0" err="1"/>
              <a:t>alamat</a:t>
            </a:r>
            <a:r>
              <a:rPr lang="en-ID" sz="2800" dirty="0"/>
              <a:t> email </a:t>
            </a:r>
            <a:r>
              <a:rPr lang="en-ID" sz="2800" dirty="0" err="1"/>
              <a:t>dengan</a:t>
            </a:r>
            <a:r>
              <a:rPr lang="en-ID" sz="2800" dirty="0"/>
              <a:t> cc, bcc, </a:t>
            </a:r>
            <a:r>
              <a:rPr lang="en-ID" sz="2800" dirty="0" err="1"/>
              <a:t>subjek</a:t>
            </a:r>
            <a:r>
              <a:rPr lang="en-ID" sz="2800" dirty="0"/>
              <a:t>, dan </a:t>
            </a:r>
            <a:r>
              <a:rPr lang="en-ID" sz="2800" dirty="0" err="1"/>
              <a:t>isi</a:t>
            </a:r>
            <a:endParaRPr lang="en-ID" sz="2800" dirty="0"/>
          </a:p>
          <a:p>
            <a:pPr marL="0" indent="0">
              <a:buNone/>
            </a:pPr>
            <a:endParaRPr lang="en-ID" sz="2800" dirty="0"/>
          </a:p>
          <a:p>
            <a:pPr marL="0" indent="0">
              <a:buNone/>
            </a:pPr>
            <a:endParaRPr lang="en-ID" sz="2800" dirty="0"/>
          </a:p>
          <a:p>
            <a:pPr marL="0" indent="0">
              <a:buNone/>
            </a:pPr>
            <a:endParaRPr lang="en-ID" sz="2800" dirty="0"/>
          </a:p>
          <a:p>
            <a:pPr marL="0" indent="0">
              <a:buNone/>
            </a:pPr>
            <a:endParaRPr lang="en-ID" sz="2800" dirty="0"/>
          </a:p>
          <a:p>
            <a:pPr marL="0" indent="0">
              <a:buNone/>
            </a:pPr>
            <a:endParaRPr lang="en-ID" sz="2800" dirty="0"/>
          </a:p>
          <a:p>
            <a:pPr marL="0" indent="0">
              <a:buNone/>
            </a:pPr>
            <a:endParaRPr lang="en-ID" sz="2800" dirty="0"/>
          </a:p>
          <a:p>
            <a:pPr>
              <a:buFont typeface="Wingdings" panose="05000000000000000000" pitchFamily="2" charset="2"/>
              <a:buChar char="§"/>
            </a:pPr>
            <a:r>
              <a:rPr lang="en-ID" sz="2800" dirty="0"/>
              <a:t>% 20 </a:t>
            </a:r>
            <a:r>
              <a:rPr lang="en-ID" sz="2800" dirty="0" err="1"/>
              <a:t>mewakili</a:t>
            </a:r>
            <a:r>
              <a:rPr lang="en-ID" sz="2800" dirty="0"/>
              <a:t> </a:t>
            </a:r>
            <a:r>
              <a:rPr lang="en-ID" sz="2800" dirty="0" err="1"/>
              <a:t>karakter</a:t>
            </a:r>
            <a:r>
              <a:rPr lang="en-ID" sz="2800" dirty="0"/>
              <a:t> </a:t>
            </a:r>
            <a:r>
              <a:rPr lang="en-ID" sz="2800" dirty="0" err="1"/>
              <a:t>spasi</a:t>
            </a:r>
            <a:r>
              <a:rPr lang="en-ID" sz="2800" dirty="0"/>
              <a:t>.</a:t>
            </a:r>
          </a:p>
          <a:p>
            <a:pPr>
              <a:buFont typeface="Wingdings" panose="05000000000000000000" pitchFamily="2" charset="2"/>
              <a:buChar char="§"/>
            </a:pPr>
            <a:r>
              <a:rPr lang="en-ID" sz="2800" dirty="0" err="1"/>
              <a:t>Kode</a:t>
            </a:r>
            <a:r>
              <a:rPr lang="en-ID" sz="2800" dirty="0"/>
              <a:t> </a:t>
            </a:r>
            <a:r>
              <a:rPr lang="en-ID" sz="2800" dirty="0" err="1"/>
              <a:t>akan</a:t>
            </a:r>
            <a:r>
              <a:rPr lang="en-ID" sz="2800" dirty="0"/>
              <a:t> </a:t>
            </a:r>
            <a:r>
              <a:rPr lang="en-ID" sz="2800" dirty="0" err="1"/>
              <a:t>menghasilkan</a:t>
            </a:r>
            <a:r>
              <a:rPr lang="en-ID" sz="2800" dirty="0"/>
              <a:t> </a:t>
            </a:r>
            <a:r>
              <a:rPr lang="en-ID" sz="2800" dirty="0" err="1"/>
              <a:t>tautan</a:t>
            </a:r>
            <a:r>
              <a:rPr lang="en-ID" sz="2800" dirty="0"/>
              <a:t> </a:t>
            </a:r>
            <a:r>
              <a:rPr lang="en-ID" sz="2800" dirty="0" err="1"/>
              <a:t>ini</a:t>
            </a:r>
            <a:r>
              <a:rPr lang="en-ID" sz="2800" dirty="0"/>
              <a:t>:</a:t>
            </a:r>
          </a:p>
          <a:p>
            <a:pPr marL="0" indent="0">
              <a:buNone/>
            </a:pPr>
            <a:r>
              <a:rPr lang="en-ID" sz="2800" dirty="0" err="1">
                <a:hlinkClick r:id="rId2"/>
              </a:rPr>
              <a:t>Kirim</a:t>
            </a:r>
            <a:r>
              <a:rPr lang="en-ID" sz="2800" dirty="0">
                <a:hlinkClick r:id="rId2"/>
              </a:rPr>
              <a:t> email </a:t>
            </a:r>
            <a:r>
              <a:rPr lang="en-ID" sz="2800" dirty="0" err="1">
                <a:hlinkClick r:id="rId2"/>
              </a:rPr>
              <a:t>dengan</a:t>
            </a:r>
            <a:r>
              <a:rPr lang="en-ID" sz="2800" dirty="0">
                <a:hlinkClick r:id="rId2"/>
              </a:rPr>
              <a:t> cc, bcc, </a:t>
            </a:r>
            <a:r>
              <a:rPr lang="en-ID" sz="2800" dirty="0" err="1">
                <a:hlinkClick r:id="rId2"/>
              </a:rPr>
              <a:t>subjek</a:t>
            </a:r>
            <a:r>
              <a:rPr lang="en-ID" sz="2800" dirty="0">
                <a:hlinkClick r:id="rId2"/>
              </a:rPr>
              <a:t>, dan </a:t>
            </a:r>
            <a:r>
              <a:rPr lang="en-ID" sz="2800" dirty="0" err="1">
                <a:hlinkClick r:id="rId2"/>
              </a:rPr>
              <a:t>isi</a:t>
            </a:r>
            <a:endParaRPr lang="en-ID" sz="2800" dirty="0"/>
          </a:p>
          <a:p>
            <a:pPr>
              <a:buFont typeface="Wingdings" panose="05000000000000000000" pitchFamily="2" charset="2"/>
              <a:buChar char="§"/>
            </a:pPr>
            <a:r>
              <a:rPr lang="en-ID" sz="2800" dirty="0" err="1"/>
              <a:t>Menekan</a:t>
            </a:r>
            <a:r>
              <a:rPr lang="en-ID" sz="2800" dirty="0"/>
              <a:t> </a:t>
            </a:r>
            <a:r>
              <a:rPr lang="en-ID" sz="2800" dirty="0" err="1"/>
              <a:t>tautan</a:t>
            </a:r>
            <a:r>
              <a:rPr lang="en-ID" sz="2800" dirty="0"/>
              <a:t> di </a:t>
            </a:r>
            <a:r>
              <a:rPr lang="en-ID" sz="2800" dirty="0" err="1"/>
              <a:t>atas</a:t>
            </a:r>
            <a:r>
              <a:rPr lang="en-ID" sz="2800" dirty="0"/>
              <a:t> </a:t>
            </a:r>
            <a:r>
              <a:rPr lang="en-ID" sz="2800" dirty="0" err="1"/>
              <a:t>akan</a:t>
            </a:r>
            <a:r>
              <a:rPr lang="en-ID" sz="2800" dirty="0"/>
              <a:t> </a:t>
            </a:r>
            <a:r>
              <a:rPr lang="en-ID" sz="2800" dirty="0" err="1"/>
              <a:t>membuka</a:t>
            </a:r>
            <a:r>
              <a:rPr lang="en-ID" sz="2800" dirty="0"/>
              <a:t> </a:t>
            </a:r>
            <a:r>
              <a:rPr lang="en-ID" sz="2800" dirty="0" err="1"/>
              <a:t>jendela</a:t>
            </a:r>
            <a:r>
              <a:rPr lang="en-ID" sz="2800" dirty="0"/>
              <a:t> </a:t>
            </a:r>
            <a:r>
              <a:rPr lang="en-ID" sz="2800" dirty="0" err="1"/>
              <a:t>surat</a:t>
            </a:r>
            <a:r>
              <a:rPr lang="en-ID" sz="2800" dirty="0"/>
              <a:t> </a:t>
            </a:r>
            <a:r>
              <a:rPr lang="en-ID" sz="2800" dirty="0" err="1"/>
              <a:t>baru</a:t>
            </a:r>
            <a:r>
              <a:rPr lang="en-ID" sz="2800" dirty="0"/>
              <a:t>:</a:t>
            </a:r>
          </a:p>
          <a:p>
            <a:pPr marL="0" indent="0">
              <a:buNone/>
            </a:pPr>
            <a:endParaRPr lang="en-ID" dirty="0"/>
          </a:p>
          <a:p>
            <a:pPr marL="0" indent="0" algn="just">
              <a:buNone/>
            </a:pPr>
            <a:endParaRPr lang="en-ID" sz="2600" dirty="0"/>
          </a:p>
          <a:p>
            <a:pPr marL="0" indent="0" algn="just">
              <a:buNone/>
            </a:pPr>
            <a:endParaRPr lang="en-ID" sz="2600" dirty="0"/>
          </a:p>
        </p:txBody>
      </p:sp>
      <p:pic>
        <p:nvPicPr>
          <p:cNvPr id="2" name="Picture 1">
            <a:extLst>
              <a:ext uri="{FF2B5EF4-FFF2-40B4-BE49-F238E27FC236}">
                <a16:creationId xmlns:a16="http://schemas.microsoft.com/office/drawing/2014/main" id="{DCBA8E56-C207-4641-80FA-8353B48B6683}"/>
              </a:ext>
            </a:extLst>
          </p:cNvPr>
          <p:cNvPicPr>
            <a:picLocks noChangeAspect="1"/>
          </p:cNvPicPr>
          <p:nvPr/>
        </p:nvPicPr>
        <p:blipFill>
          <a:blip r:embed="rId3"/>
          <a:stretch>
            <a:fillRect/>
          </a:stretch>
        </p:blipFill>
        <p:spPr>
          <a:xfrm>
            <a:off x="1259632" y="1506731"/>
            <a:ext cx="6840760" cy="1922269"/>
          </a:xfrm>
          <a:prstGeom prst="rect">
            <a:avLst/>
          </a:prstGeom>
        </p:spPr>
      </p:pic>
    </p:spTree>
    <p:extLst>
      <p:ext uri="{BB962C8B-B14F-4D97-AF65-F5344CB8AC3E}">
        <p14:creationId xmlns:p14="http://schemas.microsoft.com/office/powerpoint/2010/main" val="196683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ontoh">
            <a:extLst>
              <a:ext uri="{FF2B5EF4-FFF2-40B4-BE49-F238E27FC236}">
                <a16:creationId xmlns:a16="http://schemas.microsoft.com/office/drawing/2014/main" id="{3785DCE4-D2B3-446A-A1ED-13391A3A2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88740"/>
            <a:ext cx="6192688"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1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Materi</a:t>
            </a:r>
            <a:r>
              <a:rPr lang="en-US" dirty="0"/>
              <a:t> </a:t>
            </a:r>
            <a:r>
              <a:rPr lang="en-US" dirty="0" err="1"/>
              <a:t>Pembelajaran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b="1" dirty="0"/>
              <a:t>Link HTML</a:t>
            </a:r>
            <a:endParaRPr lang="en-US" dirty="0"/>
          </a:p>
          <a:p>
            <a:pPr marL="514350" indent="-514350">
              <a:buFont typeface="+mj-lt"/>
              <a:buAutoNum type="arabicPeriod"/>
            </a:pPr>
            <a:r>
              <a:rPr lang="en-US" sz="2800" b="1" dirty="0"/>
              <a:t>List  HTML</a:t>
            </a:r>
            <a:endParaRPr lang="en-US" dirty="0"/>
          </a:p>
          <a:p>
            <a:pPr marL="514350" lvl="0" indent="-514350">
              <a:buFont typeface="+mj-lt"/>
              <a:buAutoNum type="arabicPeriod"/>
            </a:pPr>
            <a:r>
              <a:rPr lang="en-US" sz="2800" b="1" dirty="0"/>
              <a:t>Image </a:t>
            </a:r>
            <a:r>
              <a:rPr lang="en-US" sz="2800" b="1" dirty="0" err="1"/>
              <a:t>dalam</a:t>
            </a:r>
            <a:r>
              <a:rPr lang="en-US" sz="2800" b="1" dirty="0"/>
              <a:t> HTML</a:t>
            </a:r>
          </a:p>
          <a:p>
            <a:pPr marL="0" lvl="0" indent="0">
              <a:buNone/>
            </a:pPr>
            <a:endParaRPr lang="en-US" b="1" dirty="0"/>
          </a:p>
          <a:p>
            <a:pPr marL="0" lvl="0" indent="0">
              <a:buNone/>
            </a:pPr>
            <a:r>
              <a:rPr lang="en-US" sz="3200" b="1" dirty="0"/>
              <a:t>CPMK:</a:t>
            </a:r>
          </a:p>
          <a:p>
            <a:pPr marL="0" lvl="0" indent="0">
              <a:buNone/>
            </a:pPr>
            <a:r>
              <a:rPr lang="id-ID" sz="2600" dirty="0"/>
              <a:t>Mahasiswa dapat menerapkan Link untuk menghubungkan antar web page dan membuat penomoran  alinea pada web page</a:t>
            </a:r>
            <a:endParaRPr lang="en-US" sz="2600" b="1" dirty="0"/>
          </a:p>
        </p:txBody>
      </p:sp>
    </p:spTree>
    <p:extLst>
      <p:ext uri="{BB962C8B-B14F-4D97-AF65-F5344CB8AC3E}">
        <p14:creationId xmlns:p14="http://schemas.microsoft.com/office/powerpoint/2010/main" val="374483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23528" y="356598"/>
            <a:ext cx="3312368" cy="1020762"/>
          </a:xfrm>
        </p:spPr>
        <p:txBody>
          <a:bodyPr>
            <a:normAutofit/>
          </a:bodyPr>
          <a:lstStyle/>
          <a:p>
            <a:pPr algn="l"/>
            <a:r>
              <a:rPr lang="en-US" sz="3200" b="1" dirty="0">
                <a:solidFill>
                  <a:schemeClr val="tx2"/>
                </a:solidFill>
              </a:rPr>
              <a:t>d. Tag-tag Link</a:t>
            </a:r>
          </a:p>
        </p:txBody>
      </p:sp>
      <p:graphicFrame>
        <p:nvGraphicFramePr>
          <p:cNvPr id="127030" name="Group 54"/>
          <p:cNvGraphicFramePr>
            <a:graphicFrameLocks noGrp="1"/>
          </p:cNvGraphicFramePr>
          <p:nvPr>
            <p:ph idx="1"/>
            <p:extLst>
              <p:ext uri="{D42A27DB-BD31-4B8C-83A1-F6EECF244321}">
                <p14:modId xmlns:p14="http://schemas.microsoft.com/office/powerpoint/2010/main" val="699198166"/>
              </p:ext>
            </p:extLst>
          </p:nvPr>
        </p:nvGraphicFramePr>
        <p:xfrm>
          <a:off x="395536" y="1377360"/>
          <a:ext cx="8003232" cy="4233545"/>
        </p:xfrm>
        <a:graphic>
          <a:graphicData uri="http://schemas.openxmlformats.org/drawingml/2006/table">
            <a:tbl>
              <a:tblPr/>
              <a:tblGrid>
                <a:gridCol w="2890056">
                  <a:extLst>
                    <a:ext uri="{9D8B030D-6E8A-4147-A177-3AD203B41FA5}">
                      <a16:colId xmlns:a16="http://schemas.microsoft.com/office/drawing/2014/main" val="20000"/>
                    </a:ext>
                  </a:extLst>
                </a:gridCol>
                <a:gridCol w="5113176">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HREF</a:t>
                      </a: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Menentukan source dokumen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NAME</a:t>
                      </a: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rPr>
                        <a:t>Memberi</a:t>
                      </a: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err="1">
                          <a:ln>
                            <a:noFill/>
                          </a:ln>
                          <a:solidFill>
                            <a:schemeClr val="tx1"/>
                          </a:solidFill>
                          <a:effectLst/>
                          <a:latin typeface="Arial" charset="0"/>
                        </a:rPr>
                        <a:t>alamat</a:t>
                      </a:r>
                      <a:r>
                        <a:rPr kumimoji="0" lang="en-US" sz="2400" b="0" i="0" u="none" strike="noStrike" cap="none" normalizeH="0" baseline="0" dirty="0">
                          <a:ln>
                            <a:noFill/>
                          </a:ln>
                          <a:solidFill>
                            <a:schemeClr val="tx1"/>
                          </a:solidFill>
                          <a:effectLst/>
                          <a:latin typeface="Arial" charset="0"/>
                        </a:rPr>
                        <a:t> pada </a:t>
                      </a:r>
                      <a:r>
                        <a:rPr kumimoji="0" lang="en-US" sz="2400" b="0" i="0" u="none" strike="noStrike" cap="none" normalizeH="0" baseline="0" dirty="0" err="1">
                          <a:ln>
                            <a:noFill/>
                          </a:ln>
                          <a:solidFill>
                            <a:schemeClr val="tx1"/>
                          </a:solidFill>
                          <a:effectLst/>
                          <a:latin typeface="Arial" charset="0"/>
                        </a:rPr>
                        <a:t>lokasi</a:t>
                      </a: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err="1">
                          <a:ln>
                            <a:noFill/>
                          </a:ln>
                          <a:solidFill>
                            <a:schemeClr val="tx1"/>
                          </a:solidFill>
                          <a:effectLst/>
                          <a:latin typeface="Arial" charset="0"/>
                        </a:rPr>
                        <a:t>tertentu</a:t>
                      </a:r>
                      <a:r>
                        <a:rPr kumimoji="0" lang="en-US" sz="2400" b="0" i="0" u="none" strike="noStrike" cap="none" normalizeH="0" baseline="0" dirty="0">
                          <a:ln>
                            <a:noFill/>
                          </a:ln>
                          <a:solidFill>
                            <a:schemeClr val="tx1"/>
                          </a:solidFill>
                          <a:effectLst/>
                          <a:latin typeface="Arial" charset="0"/>
                        </a:rPr>
                        <a:t> pada </a:t>
                      </a:r>
                      <a:r>
                        <a:rPr kumimoji="0" lang="en-US" sz="2400" b="0" i="0" u="none" strike="noStrike" cap="none" normalizeH="0" baseline="0" dirty="0" err="1">
                          <a:ln>
                            <a:noFill/>
                          </a:ln>
                          <a:solidFill>
                            <a:schemeClr val="tx1"/>
                          </a:solidFill>
                          <a:effectLst/>
                          <a:latin typeface="Arial" charset="0"/>
                        </a:rPr>
                        <a:t>sebuah</a:t>
                      </a: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err="1">
                          <a:ln>
                            <a:noFill/>
                          </a:ln>
                          <a:solidFill>
                            <a:schemeClr val="tx1"/>
                          </a:solidFill>
                          <a:effectLst/>
                          <a:latin typeface="Arial" charset="0"/>
                        </a:rPr>
                        <a:t>halaman</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TARGET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Menentukan target tampilan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TITLE</a:t>
                      </a:r>
                      <a:r>
                        <a:rPr kumimoji="0" lang="en-US" sz="24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Menentukan judul link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onClick</a:t>
                      </a:r>
                      <a:r>
                        <a:rPr kumimoji="0" lang="en-US" sz="2400" b="0" i="0" u="none" strike="noStrike" cap="none" normalizeH="0" baseline="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Menambahkan event klik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onMouseOver</a:t>
                      </a:r>
                      <a:r>
                        <a:rPr kumimoji="0" lang="en-US" sz="2400" b="0" i="0" u="none" strike="noStrike" cap="none" normalizeH="0" baseline="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Event mouse </a:t>
                      </a:r>
                      <a:r>
                        <a:rPr kumimoji="0" lang="en-US" sz="2400" b="0" i="0" u="none" strike="noStrike" cap="none" normalizeH="0" baseline="0" dirty="0" err="1">
                          <a:ln>
                            <a:noFill/>
                          </a:ln>
                          <a:solidFill>
                            <a:schemeClr val="tx1"/>
                          </a:solidFill>
                          <a:effectLst/>
                          <a:latin typeface="Arial" charset="0"/>
                        </a:rPr>
                        <a:t>diatas</a:t>
                      </a:r>
                      <a:r>
                        <a:rPr kumimoji="0" lang="en-US" sz="2400" b="0" i="0" u="none" strike="noStrike" cap="none" normalizeH="0" baseline="0" dirty="0">
                          <a:ln>
                            <a:noFill/>
                          </a:ln>
                          <a:solidFill>
                            <a:schemeClr val="tx1"/>
                          </a:solidFill>
                          <a:effectLst/>
                          <a:latin typeface="Arial" charset="0"/>
                        </a:rPr>
                        <a:t> link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Arial" charset="0"/>
                        </a:rPr>
                        <a:t>onMouseOut</a:t>
                      </a:r>
                      <a:r>
                        <a:rPr kumimoji="0" lang="en-US" sz="24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Event mouse </a:t>
                      </a:r>
                      <a:r>
                        <a:rPr kumimoji="0" lang="en-US" sz="2400" b="0" i="0" u="none" strike="noStrike" cap="none" normalizeH="0" baseline="0" dirty="0" err="1">
                          <a:ln>
                            <a:noFill/>
                          </a:ln>
                          <a:solidFill>
                            <a:schemeClr val="tx1"/>
                          </a:solidFill>
                          <a:effectLst/>
                          <a:latin typeface="Arial" charset="0"/>
                        </a:rPr>
                        <a:t>saat</a:t>
                      </a: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err="1">
                          <a:ln>
                            <a:noFill/>
                          </a:ln>
                          <a:solidFill>
                            <a:schemeClr val="tx1"/>
                          </a:solidFill>
                          <a:effectLst/>
                          <a:latin typeface="Arial" charset="0"/>
                        </a:rPr>
                        <a:t>meninggalkan</a:t>
                      </a:r>
                      <a:r>
                        <a:rPr kumimoji="0" lang="en-US" sz="2400" b="0" i="0" u="none" strike="noStrike" cap="none" normalizeH="0" baseline="0" dirty="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30854133"/>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76300" y="476672"/>
            <a:ext cx="7391400" cy="628650"/>
          </a:xfrm>
        </p:spPr>
        <p:txBody>
          <a:bodyPr>
            <a:noAutofit/>
          </a:bodyPr>
          <a:lstStyle/>
          <a:p>
            <a:r>
              <a:rPr lang="en-US" sz="3600" b="1" dirty="0">
                <a:solidFill>
                  <a:srgbClr val="FF0000"/>
                </a:solidFill>
              </a:rPr>
              <a:t>2. List HTML</a:t>
            </a:r>
          </a:p>
        </p:txBody>
      </p:sp>
      <p:sp>
        <p:nvSpPr>
          <p:cNvPr id="94211" name="Rectangle 3"/>
          <p:cNvSpPr>
            <a:spLocks noGrp="1" noChangeArrowheads="1"/>
          </p:cNvSpPr>
          <p:nvPr>
            <p:ph type="body" idx="1"/>
          </p:nvPr>
        </p:nvSpPr>
        <p:spPr>
          <a:xfrm>
            <a:off x="685800" y="1272066"/>
            <a:ext cx="7772400" cy="2485256"/>
          </a:xfrm>
        </p:spPr>
        <p:txBody>
          <a:bodyPr>
            <a:normAutofit fontScale="92500" lnSpcReduction="20000"/>
          </a:bodyPr>
          <a:lstStyle/>
          <a:p>
            <a:pPr>
              <a:buFont typeface="Wingdings" panose="05000000000000000000" pitchFamily="2" charset="2"/>
              <a:buChar char="§"/>
            </a:pPr>
            <a:r>
              <a:rPr lang="en-US" sz="2800" dirty="0" err="1"/>
              <a:t>Bentuk</a:t>
            </a:r>
            <a:r>
              <a:rPr lang="en-US" sz="2800" dirty="0"/>
              <a:t> </a:t>
            </a:r>
            <a:r>
              <a:rPr lang="en-US" sz="2800" dirty="0" err="1"/>
              <a:t>umum</a:t>
            </a:r>
            <a:r>
              <a:rPr lang="en-US" sz="2800" dirty="0"/>
              <a:t> </a:t>
            </a:r>
            <a:r>
              <a:rPr lang="en-US" sz="2800" dirty="0" err="1"/>
              <a:t>untuk</a:t>
            </a:r>
            <a:r>
              <a:rPr lang="en-US" sz="2800" dirty="0"/>
              <a:t> </a:t>
            </a:r>
            <a:r>
              <a:rPr lang="en-US" sz="2800" dirty="0" err="1"/>
              <a:t>mengguraikan</a:t>
            </a:r>
            <a:r>
              <a:rPr lang="en-US" sz="2800" dirty="0"/>
              <a:t> </a:t>
            </a:r>
            <a:r>
              <a:rPr lang="en-US" sz="2800" dirty="0" err="1"/>
              <a:t>suatu</a:t>
            </a:r>
            <a:r>
              <a:rPr lang="en-US" sz="2800" dirty="0"/>
              <a:t> </a:t>
            </a:r>
            <a:r>
              <a:rPr lang="en-US" sz="2800" dirty="0" err="1"/>
              <a:t>daftar</a:t>
            </a:r>
            <a:endParaRPr lang="en-US" sz="2800" dirty="0"/>
          </a:p>
          <a:p>
            <a:pPr>
              <a:buFont typeface="Wingdings" panose="05000000000000000000" pitchFamily="2" charset="2"/>
              <a:buChar char="§"/>
            </a:pPr>
            <a:r>
              <a:rPr lang="en-US" sz="2800" dirty="0" err="1"/>
              <a:t>Bentuk-bentuk</a:t>
            </a:r>
            <a:r>
              <a:rPr lang="en-US" sz="2800" dirty="0"/>
              <a:t> list</a:t>
            </a:r>
          </a:p>
          <a:p>
            <a:pPr marL="971550" lvl="1" indent="-514350">
              <a:buFont typeface="+mj-lt"/>
              <a:buAutoNum type="alphaLcPeriod"/>
            </a:pPr>
            <a:r>
              <a:rPr lang="en-US" dirty="0"/>
              <a:t>Ordered list: List </a:t>
            </a:r>
            <a:r>
              <a:rPr lang="en-US" dirty="0" err="1"/>
              <a:t>dengan</a:t>
            </a:r>
            <a:r>
              <a:rPr lang="en-US" dirty="0"/>
              <a:t> </a:t>
            </a:r>
            <a:r>
              <a:rPr lang="en-US" dirty="0" err="1"/>
              <a:t>nomor</a:t>
            </a:r>
            <a:r>
              <a:rPr lang="en-US" dirty="0"/>
              <a:t>, abjad, </a:t>
            </a:r>
            <a:r>
              <a:rPr lang="en-US" dirty="0" err="1"/>
              <a:t>Romawi</a:t>
            </a:r>
            <a:r>
              <a:rPr lang="en-US" dirty="0"/>
              <a:t>  </a:t>
            </a:r>
          </a:p>
          <a:p>
            <a:pPr marL="971550" lvl="1" indent="-514350">
              <a:buFont typeface="+mj-lt"/>
              <a:buAutoNum type="alphaLcPeriod"/>
            </a:pPr>
            <a:r>
              <a:rPr lang="en-US" dirty="0"/>
              <a:t>Unordered list: List </a:t>
            </a:r>
            <a:r>
              <a:rPr lang="en-US" dirty="0" err="1"/>
              <a:t>tanpa</a:t>
            </a:r>
            <a:r>
              <a:rPr lang="en-US" dirty="0"/>
              <a:t> </a:t>
            </a:r>
            <a:r>
              <a:rPr lang="en-US" dirty="0" err="1"/>
              <a:t>nomor</a:t>
            </a:r>
            <a:r>
              <a:rPr lang="en-US" dirty="0"/>
              <a:t> </a:t>
            </a:r>
          </a:p>
          <a:p>
            <a:pPr marL="971550" lvl="1" indent="-514350">
              <a:buFont typeface="+mj-lt"/>
              <a:buAutoNum type="alphaLcPeriod"/>
            </a:pPr>
            <a:r>
              <a:rPr lang="en-US" dirty="0"/>
              <a:t>Nested List</a:t>
            </a:r>
          </a:p>
          <a:p>
            <a:pPr marL="971550" lvl="1" indent="-514350">
              <a:buFont typeface="+mj-lt"/>
              <a:buAutoNum type="alphaLcPeriod"/>
            </a:pPr>
            <a:r>
              <a:rPr lang="en-US" dirty="0" err="1"/>
              <a:t>Definiton</a:t>
            </a:r>
            <a:r>
              <a:rPr lang="en-US" dirty="0"/>
              <a:t> List</a:t>
            </a:r>
            <a:endParaRPr lang="en-ID" dirty="0"/>
          </a:p>
          <a:p>
            <a:endParaRPr lang="en-US" dirty="0"/>
          </a:p>
        </p:txBody>
      </p:sp>
    </p:spTree>
    <p:extLst>
      <p:ext uri="{BB962C8B-B14F-4D97-AF65-F5344CB8AC3E}">
        <p14:creationId xmlns:p14="http://schemas.microsoft.com/office/powerpoint/2010/main" val="396447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457200" y="582960"/>
            <a:ext cx="8229600" cy="2846040"/>
          </a:xfrm>
        </p:spPr>
        <p:txBody>
          <a:bodyPr>
            <a:normAutofit fontScale="40000" lnSpcReduction="20000"/>
          </a:bodyPr>
          <a:lstStyle/>
          <a:p>
            <a:pPr marL="0" indent="0" algn="just">
              <a:buNone/>
            </a:pPr>
            <a:r>
              <a:rPr lang="en-US" sz="6500" b="1" dirty="0">
                <a:solidFill>
                  <a:schemeClr val="tx2"/>
                </a:solidFill>
              </a:rPr>
              <a:t>a. Ordered List</a:t>
            </a:r>
          </a:p>
          <a:p>
            <a:pPr marL="0" indent="0" algn="just">
              <a:buNone/>
            </a:pPr>
            <a:r>
              <a:rPr lang="en-US" sz="6500" dirty="0"/>
              <a:t>O</a:t>
            </a:r>
            <a:r>
              <a:rPr lang="en-ID" sz="6500" dirty="0" err="1"/>
              <a:t>rdered</a:t>
            </a:r>
            <a:r>
              <a:rPr lang="en-ID" sz="6500" dirty="0"/>
              <a:t> list </a:t>
            </a:r>
            <a:r>
              <a:rPr lang="en-ID" sz="6500" dirty="0" err="1"/>
              <a:t>adalah</a:t>
            </a:r>
            <a:r>
              <a:rPr lang="en-ID" sz="6500" dirty="0"/>
              <a:t> </a:t>
            </a:r>
            <a:r>
              <a:rPr lang="en-ID" sz="6500" dirty="0" err="1"/>
              <a:t>jenis</a:t>
            </a:r>
            <a:r>
              <a:rPr lang="en-ID" sz="6500" dirty="0"/>
              <a:t> list </a:t>
            </a:r>
            <a:r>
              <a:rPr lang="en-ID" sz="6500" dirty="0" err="1"/>
              <a:t>berurutan</a:t>
            </a:r>
            <a:r>
              <a:rPr lang="en-ID" sz="6500" dirty="0"/>
              <a:t> yang </a:t>
            </a:r>
            <a:r>
              <a:rPr lang="en-ID" sz="6500" dirty="0" err="1"/>
              <a:t>ditampilkan</a:t>
            </a:r>
            <a:r>
              <a:rPr lang="en-ID" sz="6500" dirty="0"/>
              <a:t> </a:t>
            </a:r>
            <a:r>
              <a:rPr lang="en-ID" sz="6500" dirty="0" err="1"/>
              <a:t>dengan</a:t>
            </a:r>
            <a:r>
              <a:rPr lang="en-ID" sz="6500" dirty="0"/>
              <a:t> </a:t>
            </a:r>
            <a:r>
              <a:rPr lang="en-ID" sz="6500" dirty="0" err="1"/>
              <a:t>menggunakan</a:t>
            </a:r>
            <a:r>
              <a:rPr lang="en-ID" sz="6500" dirty="0"/>
              <a:t> </a:t>
            </a:r>
            <a:r>
              <a:rPr lang="en-ID" sz="6500" dirty="0" err="1"/>
              <a:t>angka</a:t>
            </a:r>
            <a:r>
              <a:rPr lang="en-ID" sz="6500" dirty="0"/>
              <a:t> </a:t>
            </a:r>
            <a:r>
              <a:rPr lang="en-ID" sz="6500" dirty="0" err="1"/>
              <a:t>atau</a:t>
            </a:r>
            <a:r>
              <a:rPr lang="en-ID" sz="6500" dirty="0"/>
              <a:t> </a:t>
            </a:r>
            <a:r>
              <a:rPr lang="en-ID" sz="6500" dirty="0" err="1"/>
              <a:t>nomor</a:t>
            </a:r>
            <a:r>
              <a:rPr lang="en-ID" sz="6500" dirty="0"/>
              <a:t> </a:t>
            </a:r>
            <a:r>
              <a:rPr lang="en-ID" sz="6500" dirty="0" err="1"/>
              <a:t>atau</a:t>
            </a:r>
            <a:r>
              <a:rPr lang="en-ID" sz="6500" dirty="0"/>
              <a:t> </a:t>
            </a:r>
            <a:r>
              <a:rPr lang="en-ID" sz="6500" dirty="0" err="1"/>
              <a:t>huruf</a:t>
            </a:r>
            <a:r>
              <a:rPr lang="en-ID" sz="6500" dirty="0"/>
              <a:t>. Ordered list </a:t>
            </a:r>
            <a:r>
              <a:rPr lang="en-ID" sz="6500" dirty="0" err="1"/>
              <a:t>biasa</a:t>
            </a:r>
            <a:r>
              <a:rPr lang="en-ID" sz="6500" dirty="0"/>
              <a:t> </a:t>
            </a:r>
            <a:r>
              <a:rPr lang="en-ID" sz="6500" dirty="0" err="1"/>
              <a:t>digunakan</a:t>
            </a:r>
            <a:r>
              <a:rPr lang="en-ID" sz="6500" dirty="0"/>
              <a:t> </a:t>
            </a:r>
            <a:r>
              <a:rPr lang="en-ID" sz="6500" dirty="0" err="1"/>
              <a:t>untuk</a:t>
            </a:r>
            <a:r>
              <a:rPr lang="en-ID" sz="6500" dirty="0"/>
              <a:t> </a:t>
            </a:r>
            <a:r>
              <a:rPr lang="en-ID" sz="6500" dirty="0" err="1"/>
              <a:t>menampilkan</a:t>
            </a:r>
            <a:r>
              <a:rPr lang="en-ID" sz="6500" dirty="0"/>
              <a:t> daftar item yang </a:t>
            </a:r>
            <a:r>
              <a:rPr lang="en-ID" sz="6500" dirty="0" err="1"/>
              <a:t>membutuhkan</a:t>
            </a:r>
            <a:r>
              <a:rPr lang="en-ID" sz="6500" dirty="0"/>
              <a:t> </a:t>
            </a:r>
            <a:r>
              <a:rPr lang="en-ID" sz="6500" dirty="0" err="1"/>
              <a:t>penomoran</a:t>
            </a:r>
            <a:r>
              <a:rPr lang="en-ID" sz="6500" dirty="0"/>
              <a:t> </a:t>
            </a:r>
            <a:r>
              <a:rPr lang="en-ID" sz="6500" dirty="0" err="1"/>
              <a:t>misalnya</a:t>
            </a:r>
            <a:r>
              <a:rPr lang="en-ID" sz="6500" dirty="0"/>
              <a:t> daftar </a:t>
            </a:r>
            <a:r>
              <a:rPr lang="en-ID" sz="6500" dirty="0" err="1"/>
              <a:t>pemenang</a:t>
            </a:r>
            <a:r>
              <a:rPr lang="en-ID" sz="6500" dirty="0"/>
              <a:t> </a:t>
            </a:r>
            <a:r>
              <a:rPr lang="en-ID" sz="6500" dirty="0" err="1"/>
              <a:t>lomba</a:t>
            </a:r>
            <a:r>
              <a:rPr lang="en-ID" sz="6500" dirty="0"/>
              <a:t>, daftar </a:t>
            </a:r>
            <a:r>
              <a:rPr lang="en-ID" sz="6500" dirty="0" err="1"/>
              <a:t>urutan</a:t>
            </a:r>
            <a:r>
              <a:rPr lang="en-ID" sz="6500" dirty="0"/>
              <a:t> ranking </a:t>
            </a:r>
            <a:r>
              <a:rPr lang="en-ID" sz="6500" dirty="0" err="1"/>
              <a:t>kelas</a:t>
            </a:r>
            <a:r>
              <a:rPr lang="en-ID" sz="6500" dirty="0"/>
              <a:t> dan </a:t>
            </a:r>
            <a:r>
              <a:rPr lang="en-ID" sz="6500" dirty="0" err="1"/>
              <a:t>urutan-urutan</a:t>
            </a:r>
            <a:r>
              <a:rPr lang="en-ID" sz="6500" dirty="0"/>
              <a:t> lain yang </a:t>
            </a:r>
            <a:r>
              <a:rPr lang="en-ID" sz="6500" dirty="0" err="1"/>
              <a:t>membutuhkan</a:t>
            </a:r>
            <a:r>
              <a:rPr lang="en-ID" sz="6500" dirty="0"/>
              <a:t> </a:t>
            </a:r>
            <a:r>
              <a:rPr lang="en-ID" sz="6500" dirty="0" err="1"/>
              <a:t>nomor</a:t>
            </a:r>
            <a:r>
              <a:rPr lang="en-ID" sz="6500" dirty="0"/>
              <a:t>. Tag &lt;OL&gt; </a:t>
            </a:r>
            <a:r>
              <a:rPr lang="en-ID" sz="6500" dirty="0" err="1"/>
              <a:t>digunakan</a:t>
            </a:r>
            <a:r>
              <a:rPr lang="en-ID" sz="6500" dirty="0"/>
              <a:t> </a:t>
            </a:r>
            <a:r>
              <a:rPr lang="en-ID" sz="6500" dirty="0" err="1"/>
              <a:t>untuk</a:t>
            </a:r>
            <a:r>
              <a:rPr lang="en-ID" sz="6500" dirty="0"/>
              <a:t> </a:t>
            </a:r>
            <a:r>
              <a:rPr lang="en-ID" sz="6500" dirty="0" err="1"/>
              <a:t>membuat</a:t>
            </a:r>
            <a:r>
              <a:rPr lang="en-ID" sz="6500" dirty="0"/>
              <a:t> list yang </a:t>
            </a:r>
            <a:r>
              <a:rPr lang="en-ID" sz="6500" dirty="0" err="1"/>
              <a:t>berjenis</a:t>
            </a:r>
            <a:r>
              <a:rPr lang="en-ID" sz="6500" dirty="0"/>
              <a:t> ordered list.</a:t>
            </a:r>
          </a:p>
          <a:p>
            <a:pPr marL="0" indent="0">
              <a:buNone/>
            </a:pPr>
            <a:endParaRPr lang="en-US" sz="2600" dirty="0"/>
          </a:p>
        </p:txBody>
      </p:sp>
      <p:graphicFrame>
        <p:nvGraphicFramePr>
          <p:cNvPr id="95268" name="Group 36"/>
          <p:cNvGraphicFramePr>
            <a:graphicFrameLocks noGrp="1"/>
          </p:cNvGraphicFramePr>
          <p:nvPr>
            <p:extLst>
              <p:ext uri="{D42A27DB-BD31-4B8C-83A1-F6EECF244321}">
                <p14:modId xmlns:p14="http://schemas.microsoft.com/office/powerpoint/2010/main" val="3171156601"/>
              </p:ext>
            </p:extLst>
          </p:nvPr>
        </p:nvGraphicFramePr>
        <p:xfrm>
          <a:off x="2015716" y="3645024"/>
          <a:ext cx="5112568" cy="2438400"/>
        </p:xfrm>
        <a:graphic>
          <a:graphicData uri="http://schemas.openxmlformats.org/drawingml/2006/table">
            <a:tbl>
              <a:tblPr/>
              <a:tblGrid>
                <a:gridCol w="1033452">
                  <a:extLst>
                    <a:ext uri="{9D8B030D-6E8A-4147-A177-3AD203B41FA5}">
                      <a16:colId xmlns:a16="http://schemas.microsoft.com/office/drawing/2014/main" val="20000"/>
                    </a:ext>
                  </a:extLst>
                </a:gridCol>
                <a:gridCol w="4079116">
                  <a:extLst>
                    <a:ext uri="{9D8B030D-6E8A-4147-A177-3AD203B41FA5}">
                      <a16:colId xmlns:a16="http://schemas.microsoft.com/office/drawing/2014/main" val="20001"/>
                    </a:ext>
                  </a:extLst>
                </a:gridCol>
              </a:tblGrid>
              <a:tr h="476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a:ln>
                            <a:noFill/>
                          </a:ln>
                          <a:solidFill>
                            <a:srgbClr val="FFFF00"/>
                          </a:solidFill>
                          <a:effectLst/>
                          <a:latin typeface="Arial"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a:ln>
                            <a:noFill/>
                          </a:ln>
                          <a:solidFill>
                            <a:srgbClr val="FFFF00"/>
                          </a:solidFill>
                          <a:effectLst/>
                          <a:latin typeface="Arial" charset="0"/>
                        </a:rPr>
                        <a:t>Arti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76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err="1">
                          <a:ln>
                            <a:noFill/>
                          </a:ln>
                          <a:solidFill>
                            <a:schemeClr val="tx1"/>
                          </a:solidFill>
                          <a:effectLst/>
                          <a:latin typeface="Arial" charset="0"/>
                        </a:rPr>
                        <a:t>Romawi</a:t>
                      </a:r>
                      <a:r>
                        <a:rPr kumimoji="0" lang="en-US" sz="2600" b="0" i="0" u="none" strike="noStrike" cap="none" normalizeH="0" baseline="0" dirty="0">
                          <a:ln>
                            <a:noFill/>
                          </a:ln>
                          <a:solidFill>
                            <a:schemeClr val="tx1"/>
                          </a:solidFill>
                          <a:effectLst/>
                          <a:latin typeface="Arial" charset="0"/>
                        </a:rPr>
                        <a:t> </a:t>
                      </a:r>
                      <a:r>
                        <a:rPr kumimoji="0" lang="en-US" sz="2600" b="0" i="0" u="none" strike="noStrike" cap="none" normalizeH="0" baseline="0" dirty="0" err="1">
                          <a:ln>
                            <a:noFill/>
                          </a:ln>
                          <a:solidFill>
                            <a:schemeClr val="tx1"/>
                          </a:solidFill>
                          <a:effectLst/>
                          <a:latin typeface="Arial" charset="0"/>
                        </a:rPr>
                        <a:t>Besar</a:t>
                      </a:r>
                      <a:endParaRPr kumimoji="0" lang="en-US" sz="2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err="1">
                          <a:ln>
                            <a:noFill/>
                          </a:ln>
                          <a:solidFill>
                            <a:schemeClr val="tx1"/>
                          </a:solidFill>
                          <a:effectLst/>
                          <a:latin typeface="Arial" charset="0"/>
                        </a:rPr>
                        <a:t>Romawi</a:t>
                      </a:r>
                      <a:r>
                        <a:rPr kumimoji="0" lang="en-US" sz="2600" b="0" i="0" u="none" strike="noStrike" cap="none" normalizeH="0" baseline="0" dirty="0">
                          <a:ln>
                            <a:noFill/>
                          </a:ln>
                          <a:solidFill>
                            <a:schemeClr val="tx1"/>
                          </a:solidFill>
                          <a:effectLst/>
                          <a:latin typeface="Arial" charset="0"/>
                        </a:rPr>
                        <a:t> Kecil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Arial" charset="0"/>
                        </a:rPr>
                        <a:t>Abjad Huruf Besar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a:ln>
                            <a:noFill/>
                          </a:ln>
                          <a:solidFill>
                            <a:schemeClr val="tx1"/>
                          </a:solidFill>
                          <a:effectLst/>
                          <a:latin typeface="Arial" charset="0"/>
                        </a:rPr>
                        <a:t>Abjad </a:t>
                      </a:r>
                      <a:r>
                        <a:rPr kumimoji="0" lang="en-US" sz="2600" b="0" i="0" u="none" strike="noStrike" cap="none" normalizeH="0" baseline="0" dirty="0" err="1">
                          <a:ln>
                            <a:noFill/>
                          </a:ln>
                          <a:solidFill>
                            <a:schemeClr val="tx1"/>
                          </a:solidFill>
                          <a:effectLst/>
                          <a:latin typeface="Arial" charset="0"/>
                        </a:rPr>
                        <a:t>Huruf</a:t>
                      </a:r>
                      <a:r>
                        <a:rPr kumimoji="0" lang="en-US" sz="2600" b="0" i="0" u="none" strike="noStrike" cap="none" normalizeH="0" baseline="0" dirty="0">
                          <a:ln>
                            <a:noFill/>
                          </a:ln>
                          <a:solidFill>
                            <a:schemeClr val="tx1"/>
                          </a:solidFill>
                          <a:effectLst/>
                          <a:latin typeface="Arial" charset="0"/>
                        </a:rPr>
                        <a:t> Kecil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4609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685800" y="990600"/>
            <a:ext cx="7772400" cy="3124200"/>
          </a:xfrm>
        </p:spPr>
        <p:txBody>
          <a:bodyPr>
            <a:normAutofit/>
          </a:bodyPr>
          <a:lstStyle/>
          <a:p>
            <a:pPr algn="just">
              <a:lnSpc>
                <a:spcPct val="90000"/>
              </a:lnSpc>
              <a:buFont typeface="Wingdings" panose="05000000000000000000" pitchFamily="2" charset="2"/>
              <a:buChar char="§"/>
            </a:pPr>
            <a:r>
              <a:rPr lang="en-US" sz="2600" dirty="0"/>
              <a:t>Type </a:t>
            </a:r>
            <a:r>
              <a:rPr lang="en-US" sz="2600" dirty="0" err="1"/>
              <a:t>bila</a:t>
            </a:r>
            <a:r>
              <a:rPr lang="en-US" sz="2600" dirty="0"/>
              <a:t> </a:t>
            </a:r>
            <a:r>
              <a:rPr lang="en-US" sz="2600" dirty="0" err="1"/>
              <a:t>tidak</a:t>
            </a:r>
            <a:r>
              <a:rPr lang="en-US" sz="2600" dirty="0"/>
              <a:t> </a:t>
            </a:r>
            <a:r>
              <a:rPr lang="en-US" sz="2600" dirty="0" err="1"/>
              <a:t>disebutkan</a:t>
            </a:r>
            <a:r>
              <a:rPr lang="en-US" sz="2600" dirty="0"/>
              <a:t>, list </a:t>
            </a:r>
            <a:r>
              <a:rPr lang="en-US" sz="2600" dirty="0" err="1"/>
              <a:t>berbentuk</a:t>
            </a:r>
            <a:r>
              <a:rPr lang="en-US" sz="2600" dirty="0"/>
              <a:t> </a:t>
            </a:r>
            <a:r>
              <a:rPr lang="en-US" sz="2600" dirty="0" err="1"/>
              <a:t>angka</a:t>
            </a:r>
            <a:endParaRPr lang="en-US" sz="2600" dirty="0"/>
          </a:p>
          <a:p>
            <a:pPr algn="just">
              <a:lnSpc>
                <a:spcPct val="90000"/>
              </a:lnSpc>
              <a:buFont typeface="Wingdings" panose="05000000000000000000" pitchFamily="2" charset="2"/>
              <a:buChar char="§"/>
            </a:pPr>
            <a:r>
              <a:rPr lang="en-US" sz="2600" dirty="0"/>
              <a:t>Tag yang </a:t>
            </a:r>
            <a:r>
              <a:rPr lang="en-US" sz="2600" dirty="0" err="1"/>
              <a:t>digunakan</a:t>
            </a:r>
            <a:r>
              <a:rPr lang="en-US" sz="2600" dirty="0"/>
              <a:t> </a:t>
            </a:r>
            <a:r>
              <a:rPr lang="en-US" sz="2600" dirty="0" err="1"/>
              <a:t>adalah</a:t>
            </a:r>
            <a:r>
              <a:rPr lang="en-US" sz="2600" dirty="0"/>
              <a:t> </a:t>
            </a:r>
            <a:r>
              <a:rPr lang="en-US" sz="2600" dirty="0">
                <a:solidFill>
                  <a:srgbClr val="FF0066"/>
                </a:solidFill>
                <a:effectLst>
                  <a:outerShdw blurRad="38100" dist="38100" dir="2700000" algn="tl">
                    <a:srgbClr val="C0C0C0"/>
                  </a:outerShdw>
                </a:effectLst>
              </a:rPr>
              <a:t>&lt;OL&gt;</a:t>
            </a:r>
            <a:r>
              <a:rPr lang="en-US" sz="2600" dirty="0"/>
              <a:t> dan </a:t>
            </a:r>
            <a:r>
              <a:rPr lang="en-US" sz="2600" dirty="0" err="1"/>
              <a:t>berpasangan</a:t>
            </a:r>
            <a:r>
              <a:rPr lang="en-US" sz="2600" dirty="0"/>
              <a:t> </a:t>
            </a:r>
            <a:r>
              <a:rPr lang="en-US" sz="2600" dirty="0" err="1"/>
              <a:t>dengan</a:t>
            </a:r>
            <a:r>
              <a:rPr lang="en-US" sz="2600" dirty="0"/>
              <a:t> tag </a:t>
            </a:r>
            <a:r>
              <a:rPr lang="en-US" sz="2600" dirty="0">
                <a:solidFill>
                  <a:srgbClr val="6600FF"/>
                </a:solidFill>
                <a:effectLst>
                  <a:outerShdw blurRad="38100" dist="38100" dir="2700000" algn="tl">
                    <a:srgbClr val="C0C0C0"/>
                  </a:outerShdw>
                </a:effectLst>
              </a:rPr>
              <a:t>&lt;LI&gt;</a:t>
            </a:r>
            <a:r>
              <a:rPr lang="en-US" sz="2600" dirty="0"/>
              <a:t> </a:t>
            </a:r>
            <a:r>
              <a:rPr lang="en-US" sz="2600" dirty="0" err="1"/>
              <a:t>untuk</a:t>
            </a:r>
            <a:r>
              <a:rPr lang="en-US" sz="2600" dirty="0"/>
              <a:t> List-</a:t>
            </a:r>
            <a:r>
              <a:rPr lang="en-US" sz="2600" dirty="0" err="1"/>
              <a:t>nya</a:t>
            </a:r>
            <a:endParaRPr lang="en-US" sz="2600" dirty="0"/>
          </a:p>
          <a:p>
            <a:pPr>
              <a:lnSpc>
                <a:spcPct val="90000"/>
              </a:lnSpc>
              <a:buFont typeface="Wingdings" panose="05000000000000000000" pitchFamily="2" charset="2"/>
              <a:buChar char="§"/>
            </a:pPr>
            <a:r>
              <a:rPr lang="en-US" sz="2600" dirty="0" err="1"/>
              <a:t>Bentuk</a:t>
            </a:r>
            <a:r>
              <a:rPr lang="en-US" sz="2600" dirty="0"/>
              <a:t>:</a:t>
            </a:r>
          </a:p>
        </p:txBody>
      </p:sp>
      <p:sp>
        <p:nvSpPr>
          <p:cNvPr id="96261" name="Text Box 5"/>
          <p:cNvSpPr txBox="1">
            <a:spLocks noChangeArrowheads="1"/>
          </p:cNvSpPr>
          <p:nvPr/>
        </p:nvSpPr>
        <p:spPr bwMode="auto">
          <a:xfrm>
            <a:off x="899593" y="2996406"/>
            <a:ext cx="7416824" cy="223678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solidFill>
                  <a:srgbClr val="FF0066"/>
                </a:solidFill>
                <a:latin typeface="Times New Roman" pitchFamily="18" charset="0"/>
              </a:rPr>
              <a:t>&lt;OL</a:t>
            </a:r>
            <a:r>
              <a:rPr lang="en-US" sz="2800" dirty="0">
                <a:latin typeface="Times New Roman" pitchFamily="18" charset="0"/>
              </a:rPr>
              <a:t> [[Type=”</a:t>
            </a:r>
            <a:r>
              <a:rPr lang="en-US" sz="2800" dirty="0" err="1">
                <a:latin typeface="Times New Roman" pitchFamily="18" charset="0"/>
              </a:rPr>
              <a:t>Tipe_list</a:t>
            </a:r>
            <a:r>
              <a:rPr lang="en-US" sz="2800" dirty="0">
                <a:latin typeface="Times New Roman" pitchFamily="18" charset="0"/>
              </a:rPr>
              <a:t>”]/[START=“</a:t>
            </a:r>
            <a:r>
              <a:rPr lang="en-US" sz="2800" dirty="0" err="1">
                <a:latin typeface="Times New Roman" pitchFamily="18" charset="0"/>
              </a:rPr>
              <a:t>angka</a:t>
            </a:r>
            <a:r>
              <a:rPr lang="en-US" sz="2800" dirty="0">
                <a:latin typeface="Times New Roman" pitchFamily="18" charset="0"/>
              </a:rPr>
              <a:t>”]]</a:t>
            </a:r>
            <a:r>
              <a:rPr lang="en-US" sz="2800" dirty="0">
                <a:solidFill>
                  <a:srgbClr val="FFFF00"/>
                </a:solidFill>
                <a:latin typeface="Times New Roman" pitchFamily="18" charset="0"/>
              </a:rPr>
              <a:t>&gt;</a:t>
            </a:r>
          </a:p>
          <a:p>
            <a:r>
              <a:rPr lang="en-US" sz="2800" dirty="0">
                <a:latin typeface="Times New Roman" pitchFamily="18" charset="0"/>
              </a:rPr>
              <a:t>         </a:t>
            </a:r>
            <a:r>
              <a:rPr lang="en-US" sz="2800" dirty="0">
                <a:solidFill>
                  <a:srgbClr val="6600FF"/>
                </a:solidFill>
                <a:latin typeface="Times New Roman" pitchFamily="18" charset="0"/>
              </a:rPr>
              <a:t>&lt;LI&gt;</a:t>
            </a:r>
            <a:r>
              <a:rPr lang="en-US" sz="2800" dirty="0">
                <a:latin typeface="Times New Roman" pitchFamily="18" charset="0"/>
              </a:rPr>
              <a:t> </a:t>
            </a:r>
            <a:r>
              <a:rPr lang="en-US" sz="2800" dirty="0" err="1">
                <a:latin typeface="Times New Roman" pitchFamily="18" charset="0"/>
              </a:rPr>
              <a:t>Teks</a:t>
            </a:r>
            <a:endParaRPr lang="en-US" sz="2800" dirty="0">
              <a:latin typeface="Times New Roman" pitchFamily="18" charset="0"/>
            </a:endParaRPr>
          </a:p>
          <a:p>
            <a:r>
              <a:rPr lang="en-US" sz="2800" dirty="0">
                <a:solidFill>
                  <a:srgbClr val="FF0066"/>
                </a:solidFill>
                <a:latin typeface="Times New Roman" pitchFamily="18" charset="0"/>
              </a:rPr>
              <a:t>         …..</a:t>
            </a:r>
          </a:p>
          <a:p>
            <a:r>
              <a:rPr lang="en-US" sz="2800" dirty="0">
                <a:solidFill>
                  <a:srgbClr val="FF0066"/>
                </a:solidFill>
                <a:latin typeface="Times New Roman" pitchFamily="18" charset="0"/>
              </a:rPr>
              <a:t>         </a:t>
            </a:r>
            <a:r>
              <a:rPr lang="en-US" sz="2800" dirty="0">
                <a:solidFill>
                  <a:srgbClr val="6600FF"/>
                </a:solidFill>
                <a:latin typeface="Times New Roman" pitchFamily="18" charset="0"/>
              </a:rPr>
              <a:t>&lt;LI&gt;</a:t>
            </a:r>
            <a:r>
              <a:rPr lang="en-US" sz="2800" dirty="0">
                <a:latin typeface="Times New Roman" pitchFamily="18" charset="0"/>
              </a:rPr>
              <a:t> </a:t>
            </a:r>
            <a:r>
              <a:rPr lang="en-US" sz="2800" dirty="0" err="1">
                <a:latin typeface="Times New Roman" pitchFamily="18" charset="0"/>
              </a:rPr>
              <a:t>Teks</a:t>
            </a:r>
            <a:endParaRPr lang="en-US" sz="2800" dirty="0">
              <a:latin typeface="Times New Roman" pitchFamily="18" charset="0"/>
            </a:endParaRPr>
          </a:p>
          <a:p>
            <a:r>
              <a:rPr lang="en-US" sz="2800" dirty="0">
                <a:solidFill>
                  <a:srgbClr val="FF0066"/>
                </a:solidFill>
                <a:latin typeface="Times New Roman" pitchFamily="18" charset="0"/>
              </a:rPr>
              <a:t>&lt;/OL&gt;</a:t>
            </a:r>
          </a:p>
        </p:txBody>
      </p:sp>
    </p:spTree>
    <p:extLst>
      <p:ext uri="{BB962C8B-B14F-4D97-AF65-F5344CB8AC3E}">
        <p14:creationId xmlns:p14="http://schemas.microsoft.com/office/powerpoint/2010/main" val="12281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22285" y="332656"/>
            <a:ext cx="7391400" cy="469900"/>
          </a:xfrm>
        </p:spPr>
        <p:txBody>
          <a:bodyPr>
            <a:noAutofit/>
          </a:bodyPr>
          <a:lstStyle/>
          <a:p>
            <a:pPr algn="l"/>
            <a:r>
              <a:rPr lang="en-US" sz="3200" dirty="0" err="1"/>
              <a:t>Contoh</a:t>
            </a:r>
            <a:r>
              <a:rPr lang="en-US" sz="3200" dirty="0"/>
              <a:t>:</a:t>
            </a:r>
          </a:p>
        </p:txBody>
      </p:sp>
      <p:pic>
        <p:nvPicPr>
          <p:cNvPr id="2" name="Picture 1">
            <a:extLst>
              <a:ext uri="{FF2B5EF4-FFF2-40B4-BE49-F238E27FC236}">
                <a16:creationId xmlns:a16="http://schemas.microsoft.com/office/drawing/2014/main" id="{4D64339F-6541-49A5-A322-9A460D94C7BB}"/>
              </a:ext>
            </a:extLst>
          </p:cNvPr>
          <p:cNvPicPr>
            <a:picLocks noChangeAspect="1"/>
          </p:cNvPicPr>
          <p:nvPr/>
        </p:nvPicPr>
        <p:blipFill>
          <a:blip r:embed="rId2"/>
          <a:stretch>
            <a:fillRect/>
          </a:stretch>
        </p:blipFill>
        <p:spPr>
          <a:xfrm>
            <a:off x="755576" y="980728"/>
            <a:ext cx="7632848" cy="3816424"/>
          </a:xfrm>
          <a:prstGeom prst="rect">
            <a:avLst/>
          </a:prstGeom>
        </p:spPr>
      </p:pic>
      <p:pic>
        <p:nvPicPr>
          <p:cNvPr id="3" name="Picture 2">
            <a:extLst>
              <a:ext uri="{FF2B5EF4-FFF2-40B4-BE49-F238E27FC236}">
                <a16:creationId xmlns:a16="http://schemas.microsoft.com/office/drawing/2014/main" id="{9D4F7D20-AB8F-4F74-A673-D0567DC616ED}"/>
              </a:ext>
            </a:extLst>
          </p:cNvPr>
          <p:cNvPicPr>
            <a:picLocks noChangeAspect="1"/>
          </p:cNvPicPr>
          <p:nvPr/>
        </p:nvPicPr>
        <p:blipFill>
          <a:blip r:embed="rId3"/>
          <a:stretch>
            <a:fillRect/>
          </a:stretch>
        </p:blipFill>
        <p:spPr>
          <a:xfrm>
            <a:off x="161764" y="4797152"/>
            <a:ext cx="8820472" cy="1728192"/>
          </a:xfrm>
          <a:prstGeom prst="rect">
            <a:avLst/>
          </a:prstGeom>
        </p:spPr>
      </p:pic>
    </p:spTree>
    <p:extLst>
      <p:ext uri="{BB962C8B-B14F-4D97-AF65-F5344CB8AC3E}">
        <p14:creationId xmlns:p14="http://schemas.microsoft.com/office/powerpoint/2010/main" val="2839163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295400" y="645890"/>
            <a:ext cx="7391400" cy="550862"/>
          </a:xfrm>
        </p:spPr>
        <p:txBody>
          <a:bodyPr>
            <a:noAutofit/>
          </a:bodyPr>
          <a:lstStyle/>
          <a:p>
            <a:pPr algn="l"/>
            <a:r>
              <a:rPr lang="en-US" sz="3200" dirty="0"/>
              <a:t> Hasil:</a:t>
            </a:r>
          </a:p>
        </p:txBody>
      </p:sp>
      <p:pic>
        <p:nvPicPr>
          <p:cNvPr id="3086" name="Picture 14" descr="Tampilan ordered list HTML di browser">
            <a:extLst>
              <a:ext uri="{FF2B5EF4-FFF2-40B4-BE49-F238E27FC236}">
                <a16:creationId xmlns:a16="http://schemas.microsoft.com/office/drawing/2014/main" id="{7BF7740B-F86C-4E5E-B625-BF18B963F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64096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568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683568" y="404664"/>
            <a:ext cx="8229600" cy="1584176"/>
          </a:xfrm>
        </p:spPr>
        <p:txBody>
          <a:bodyPr>
            <a:noAutofit/>
          </a:bodyPr>
          <a:lstStyle/>
          <a:p>
            <a:pPr marL="0" indent="0" algn="just">
              <a:buNone/>
            </a:pPr>
            <a:r>
              <a:rPr lang="en-US" sz="2400" b="1" dirty="0">
                <a:solidFill>
                  <a:schemeClr val="tx2"/>
                </a:solidFill>
              </a:rPr>
              <a:t>b. Unordered List</a:t>
            </a:r>
          </a:p>
          <a:p>
            <a:pPr algn="just">
              <a:buFont typeface="Wingdings" panose="05000000000000000000" pitchFamily="2" charset="2"/>
              <a:buChar char="§"/>
            </a:pPr>
            <a:r>
              <a:rPr lang="en-ID" sz="2400" dirty="0"/>
              <a:t>Unordered list </a:t>
            </a:r>
            <a:r>
              <a:rPr lang="en-ID" sz="2400" dirty="0" err="1"/>
              <a:t>adalah</a:t>
            </a:r>
            <a:r>
              <a:rPr lang="en-ID" sz="2400" dirty="0"/>
              <a:t> </a:t>
            </a:r>
            <a:r>
              <a:rPr lang="en-ID" sz="2400" dirty="0" err="1"/>
              <a:t>jenis</a:t>
            </a:r>
            <a:r>
              <a:rPr lang="en-ID" sz="2400" dirty="0"/>
              <a:t> list yang </a:t>
            </a:r>
            <a:r>
              <a:rPr lang="en-ID" sz="2400" dirty="0" err="1"/>
              <a:t>tidak</a:t>
            </a:r>
            <a:r>
              <a:rPr lang="en-ID" sz="2400" dirty="0"/>
              <a:t> </a:t>
            </a:r>
            <a:r>
              <a:rPr lang="en-ID" sz="2400" dirty="0" err="1"/>
              <a:t>berurutan</a:t>
            </a:r>
            <a:r>
              <a:rPr lang="en-ID" sz="2400" dirty="0"/>
              <a:t> yang </a:t>
            </a:r>
            <a:r>
              <a:rPr lang="en-ID" sz="2400" dirty="0" err="1"/>
              <a:t>ditampilkan</a:t>
            </a:r>
            <a:r>
              <a:rPr lang="en-ID" sz="2400" dirty="0"/>
              <a:t> </a:t>
            </a:r>
            <a:r>
              <a:rPr lang="en-ID" sz="2400" dirty="0" err="1"/>
              <a:t>dengan</a:t>
            </a:r>
            <a:r>
              <a:rPr lang="en-ID" sz="2400" dirty="0"/>
              <a:t> </a:t>
            </a:r>
            <a:r>
              <a:rPr lang="en-ID" sz="2400" dirty="0" err="1"/>
              <a:t>menggunakan</a:t>
            </a:r>
            <a:r>
              <a:rPr lang="en-ID" sz="2400" dirty="0"/>
              <a:t> symbol (bullet). Unordered list </a:t>
            </a:r>
            <a:r>
              <a:rPr lang="en-ID" sz="2400" dirty="0" err="1"/>
              <a:t>digunakan</a:t>
            </a:r>
            <a:r>
              <a:rPr lang="en-ID" sz="2400" dirty="0"/>
              <a:t> </a:t>
            </a:r>
            <a:r>
              <a:rPr lang="en-ID" sz="2400" dirty="0" err="1"/>
              <a:t>untuk</a:t>
            </a:r>
            <a:r>
              <a:rPr lang="en-ID" sz="2400" dirty="0"/>
              <a:t> </a:t>
            </a:r>
            <a:r>
              <a:rPr lang="en-ID" sz="2400" dirty="0" err="1"/>
              <a:t>menampilkan</a:t>
            </a:r>
            <a:r>
              <a:rPr lang="en-ID" sz="2400" dirty="0"/>
              <a:t> daftar list yang </a:t>
            </a:r>
            <a:r>
              <a:rPr lang="en-ID" sz="2400" dirty="0" err="1"/>
              <a:t>tidak</a:t>
            </a:r>
            <a:r>
              <a:rPr lang="en-ID" sz="2400" dirty="0"/>
              <a:t> </a:t>
            </a:r>
            <a:r>
              <a:rPr lang="en-ID" sz="2400" dirty="0" err="1"/>
              <a:t>memerlukan</a:t>
            </a:r>
            <a:r>
              <a:rPr lang="en-ID" sz="2400" dirty="0"/>
              <a:t> </a:t>
            </a:r>
            <a:r>
              <a:rPr lang="en-ID" sz="2400" dirty="0" err="1"/>
              <a:t>angka</a:t>
            </a:r>
            <a:r>
              <a:rPr lang="en-ID" sz="2400" dirty="0"/>
              <a:t> </a:t>
            </a:r>
            <a:r>
              <a:rPr lang="en-ID" sz="2400" dirty="0" err="1"/>
              <a:t>pengurutan</a:t>
            </a:r>
            <a:r>
              <a:rPr lang="en-ID" sz="2400" dirty="0"/>
              <a:t> </a:t>
            </a:r>
            <a:r>
              <a:rPr lang="en-ID" sz="2400" dirty="0" err="1"/>
              <a:t>misalnya</a:t>
            </a:r>
            <a:r>
              <a:rPr lang="en-ID" sz="2400" dirty="0"/>
              <a:t> daftar OS </a:t>
            </a:r>
            <a:r>
              <a:rPr lang="en-ID" sz="2400" dirty="0" err="1"/>
              <a:t>komputer</a:t>
            </a:r>
            <a:r>
              <a:rPr lang="en-ID" sz="2400" dirty="0"/>
              <a:t>, daftar </a:t>
            </a:r>
            <a:r>
              <a:rPr lang="en-ID" sz="2400" dirty="0" err="1"/>
              <a:t>aplikasi</a:t>
            </a:r>
            <a:r>
              <a:rPr lang="en-ID" sz="2400" dirty="0"/>
              <a:t> editor html dan lain-lain</a:t>
            </a:r>
          </a:p>
          <a:p>
            <a:pPr algn="just">
              <a:buFont typeface="Wingdings" panose="05000000000000000000" pitchFamily="2" charset="2"/>
              <a:buChar char="§"/>
            </a:pPr>
            <a:r>
              <a:rPr lang="en-ID" sz="2400" dirty="0"/>
              <a:t>Unordered list </a:t>
            </a:r>
            <a:r>
              <a:rPr lang="en-ID" sz="2400" dirty="0" err="1"/>
              <a:t>atau</a:t>
            </a:r>
            <a:r>
              <a:rPr lang="en-ID" sz="2400" dirty="0"/>
              <a:t> list </a:t>
            </a:r>
            <a:r>
              <a:rPr lang="en-ID" sz="2400" dirty="0" err="1"/>
              <a:t>simbol</a:t>
            </a:r>
            <a:r>
              <a:rPr lang="en-ID" sz="2400" dirty="0"/>
              <a:t> </a:t>
            </a:r>
            <a:r>
              <a:rPr lang="en-ID" sz="2400" dirty="0" err="1"/>
              <a:t>dibuat</a:t>
            </a:r>
            <a:r>
              <a:rPr lang="en-ID" sz="2400" dirty="0"/>
              <a:t> </a:t>
            </a:r>
            <a:r>
              <a:rPr lang="en-ID" sz="2400" dirty="0" err="1"/>
              <a:t>dengan</a:t>
            </a:r>
            <a:r>
              <a:rPr lang="en-ID" sz="2400" dirty="0"/>
              <a:t> </a:t>
            </a:r>
            <a:r>
              <a:rPr lang="en-ID" sz="2400" dirty="0" err="1"/>
              <a:t>menggunakan</a:t>
            </a:r>
            <a:r>
              <a:rPr lang="en-ID" sz="2400" dirty="0"/>
              <a:t> tag &lt;ul&gt;. Sama </a:t>
            </a:r>
            <a:r>
              <a:rPr lang="en-ID" sz="2400" dirty="0" err="1"/>
              <a:t>dengan</a:t>
            </a:r>
            <a:r>
              <a:rPr lang="en-ID" sz="2400" dirty="0"/>
              <a:t> list </a:t>
            </a:r>
            <a:r>
              <a:rPr lang="en-ID" sz="2400" dirty="0" err="1"/>
              <a:t>sebelumnya</a:t>
            </a:r>
            <a:r>
              <a:rPr lang="en-ID" sz="2400" dirty="0"/>
              <a:t>, item-item list </a:t>
            </a:r>
            <a:r>
              <a:rPr lang="en-ID" sz="2400" dirty="0" err="1"/>
              <a:t>ini</a:t>
            </a:r>
            <a:r>
              <a:rPr lang="en-ID" sz="2400" dirty="0"/>
              <a:t> </a:t>
            </a:r>
            <a:r>
              <a:rPr lang="en-ID" sz="2400" dirty="0" err="1"/>
              <a:t>ditulis</a:t>
            </a:r>
            <a:r>
              <a:rPr lang="en-ID" sz="2400" dirty="0"/>
              <a:t> </a:t>
            </a:r>
            <a:r>
              <a:rPr lang="en-ID" sz="2400" dirty="0" err="1"/>
              <a:t>dengan</a:t>
            </a:r>
            <a:r>
              <a:rPr lang="en-ID" sz="2400" dirty="0"/>
              <a:t> </a:t>
            </a:r>
            <a:r>
              <a:rPr lang="en-ID" sz="2400" dirty="0" err="1"/>
              <a:t>menggunakan</a:t>
            </a:r>
            <a:r>
              <a:rPr lang="en-ID" sz="2400" dirty="0"/>
              <a:t> tag &lt;li&gt; yang </a:t>
            </a:r>
            <a:r>
              <a:rPr lang="en-ID" sz="2400" dirty="0" err="1"/>
              <a:t>terletak</a:t>
            </a:r>
            <a:r>
              <a:rPr lang="en-ID" sz="2400" dirty="0"/>
              <a:t> di </a:t>
            </a:r>
            <a:r>
              <a:rPr lang="en-ID" sz="2400" dirty="0" err="1"/>
              <a:t>dalam</a:t>
            </a:r>
            <a:r>
              <a:rPr lang="en-ID" sz="2400" dirty="0"/>
              <a:t> </a:t>
            </a:r>
            <a:r>
              <a:rPr lang="en-ID" sz="2400" dirty="0" err="1"/>
              <a:t>elemen</a:t>
            </a:r>
            <a:r>
              <a:rPr lang="en-ID" sz="2400" dirty="0"/>
              <a:t> &lt;ul&gt;</a:t>
            </a:r>
            <a:endParaRPr lang="en-US" sz="2400" dirty="0"/>
          </a:p>
        </p:txBody>
      </p:sp>
      <p:graphicFrame>
        <p:nvGraphicFramePr>
          <p:cNvPr id="99354" name="Group 26"/>
          <p:cNvGraphicFramePr>
            <a:graphicFrameLocks noGrp="1"/>
          </p:cNvGraphicFramePr>
          <p:nvPr>
            <p:extLst>
              <p:ext uri="{D42A27DB-BD31-4B8C-83A1-F6EECF244321}">
                <p14:modId xmlns:p14="http://schemas.microsoft.com/office/powerpoint/2010/main" val="1901867740"/>
              </p:ext>
            </p:extLst>
          </p:nvPr>
        </p:nvGraphicFramePr>
        <p:xfrm>
          <a:off x="1691680" y="4437112"/>
          <a:ext cx="5943600" cy="2085975"/>
        </p:xfrm>
        <a:graphic>
          <a:graphicData uri="http://schemas.openxmlformats.org/drawingml/2006/table">
            <a:tbl>
              <a:tblPr/>
              <a:tblGrid>
                <a:gridCol w="1685925">
                  <a:extLst>
                    <a:ext uri="{9D8B030D-6E8A-4147-A177-3AD203B41FA5}">
                      <a16:colId xmlns:a16="http://schemas.microsoft.com/office/drawing/2014/main" val="20000"/>
                    </a:ext>
                  </a:extLst>
                </a:gridCol>
                <a:gridCol w="4257675">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FF00"/>
                          </a:solidFill>
                          <a:effectLst/>
                          <a:latin typeface="Arial"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FF00"/>
                          </a:solidFill>
                          <a:effectLst/>
                          <a:latin typeface="Arial" charset="0"/>
                        </a:rPr>
                        <a:t>Arti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Disc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Bulatan Penuh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Circle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Bulatan Kosong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Square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rPr>
                        <a:t>Segi</a:t>
                      </a: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err="1">
                          <a:ln>
                            <a:noFill/>
                          </a:ln>
                          <a:solidFill>
                            <a:schemeClr val="tx1"/>
                          </a:solidFill>
                          <a:effectLst/>
                          <a:latin typeface="Arial" charset="0"/>
                        </a:rPr>
                        <a:t>empat</a:t>
                      </a:r>
                      <a:r>
                        <a:rPr kumimoji="0" lang="en-US" sz="2400" b="0" i="0" u="none" strike="noStrike" cap="none" normalizeH="0" baseline="0" dirty="0">
                          <a:ln>
                            <a:noFill/>
                          </a:ln>
                          <a:solidFill>
                            <a:schemeClr val="tx1"/>
                          </a:solidFill>
                          <a:effectLst/>
                          <a:latin typeface="Arial" charset="0"/>
                        </a:rPr>
                        <a:t> </a:t>
                      </a:r>
                      <a:r>
                        <a:rPr kumimoji="0" lang="en-US" sz="2400" b="0" i="0" u="none" strike="noStrike" cap="none" normalizeH="0" baseline="0" dirty="0" err="1">
                          <a:ln>
                            <a:noFill/>
                          </a:ln>
                          <a:solidFill>
                            <a:schemeClr val="tx1"/>
                          </a:solidFill>
                          <a:effectLst/>
                          <a:latin typeface="Arial" charset="0"/>
                        </a:rPr>
                        <a:t>penuh</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444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838200" y="990600"/>
            <a:ext cx="7772400" cy="1752600"/>
          </a:xfrm>
        </p:spPr>
        <p:txBody>
          <a:bodyPr>
            <a:normAutofit/>
          </a:bodyPr>
          <a:lstStyle/>
          <a:p>
            <a:pPr>
              <a:buFont typeface="Wingdings" panose="05000000000000000000" pitchFamily="2" charset="2"/>
              <a:buChar char="§"/>
            </a:pPr>
            <a:r>
              <a:rPr lang="en-US" sz="2600" dirty="0"/>
              <a:t>Tag yang </a:t>
            </a:r>
            <a:r>
              <a:rPr lang="en-US" sz="2600" dirty="0" err="1"/>
              <a:t>digunakan</a:t>
            </a:r>
            <a:r>
              <a:rPr lang="en-US" sz="2600" dirty="0"/>
              <a:t> </a:t>
            </a:r>
            <a:r>
              <a:rPr lang="en-US" sz="2600" dirty="0" err="1"/>
              <a:t>adalah</a:t>
            </a:r>
            <a:r>
              <a:rPr lang="en-US" sz="2600" dirty="0"/>
              <a:t> </a:t>
            </a:r>
            <a:r>
              <a:rPr lang="en-US" sz="2600" dirty="0">
                <a:solidFill>
                  <a:srgbClr val="FF0066"/>
                </a:solidFill>
                <a:effectLst>
                  <a:outerShdw blurRad="38100" dist="38100" dir="2700000" algn="tl">
                    <a:srgbClr val="C0C0C0"/>
                  </a:outerShdw>
                </a:effectLst>
              </a:rPr>
              <a:t>&lt;UL&gt;</a:t>
            </a:r>
            <a:r>
              <a:rPr lang="en-US" sz="2600" dirty="0"/>
              <a:t> </a:t>
            </a:r>
            <a:r>
              <a:rPr lang="en-US" sz="2600" dirty="0" err="1"/>
              <a:t>berpasangan</a:t>
            </a:r>
            <a:r>
              <a:rPr lang="en-US" sz="2600" dirty="0"/>
              <a:t> </a:t>
            </a:r>
            <a:r>
              <a:rPr lang="en-US" sz="2600" dirty="0" err="1"/>
              <a:t>dengan</a:t>
            </a:r>
            <a:r>
              <a:rPr lang="en-US" sz="2600" dirty="0"/>
              <a:t> tag </a:t>
            </a:r>
            <a:r>
              <a:rPr lang="en-US" sz="2600" dirty="0">
                <a:solidFill>
                  <a:srgbClr val="6600FF"/>
                </a:solidFill>
                <a:effectLst>
                  <a:outerShdw blurRad="38100" dist="38100" dir="2700000" algn="tl">
                    <a:srgbClr val="C0C0C0"/>
                  </a:outerShdw>
                </a:effectLst>
              </a:rPr>
              <a:t>&lt;LI&gt;</a:t>
            </a:r>
          </a:p>
          <a:p>
            <a:pPr>
              <a:buFont typeface="Wingdings" panose="05000000000000000000" pitchFamily="2" charset="2"/>
              <a:buChar char="§"/>
            </a:pPr>
            <a:r>
              <a:rPr lang="en-US" sz="2600" dirty="0" err="1"/>
              <a:t>Bentuk</a:t>
            </a:r>
            <a:r>
              <a:rPr lang="en-US" sz="2600" dirty="0"/>
              <a:t>:</a:t>
            </a:r>
          </a:p>
        </p:txBody>
      </p:sp>
      <p:sp>
        <p:nvSpPr>
          <p:cNvPr id="107524" name="Text Box 4"/>
          <p:cNvSpPr txBox="1">
            <a:spLocks noChangeArrowheads="1"/>
          </p:cNvSpPr>
          <p:nvPr/>
        </p:nvSpPr>
        <p:spPr bwMode="auto">
          <a:xfrm>
            <a:off x="1691680" y="2713929"/>
            <a:ext cx="5334000" cy="253841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FF0066"/>
                </a:solidFill>
                <a:latin typeface="Times New Roman" pitchFamily="18" charset="0"/>
              </a:rPr>
              <a:t>&lt;UL</a:t>
            </a:r>
            <a:r>
              <a:rPr lang="en-US" sz="3200">
                <a:latin typeface="Times New Roman" pitchFamily="18" charset="0"/>
              </a:rPr>
              <a:t> [Type=”Tipe_list]</a:t>
            </a:r>
            <a:r>
              <a:rPr lang="en-US" sz="3200">
                <a:solidFill>
                  <a:srgbClr val="FFFF00"/>
                </a:solidFill>
                <a:latin typeface="Times New Roman" pitchFamily="18" charset="0"/>
              </a:rPr>
              <a:t>&gt;</a:t>
            </a:r>
          </a:p>
          <a:p>
            <a:r>
              <a:rPr lang="en-US" sz="3200">
                <a:solidFill>
                  <a:srgbClr val="FF0066"/>
                </a:solidFill>
                <a:latin typeface="Times New Roman" pitchFamily="18" charset="0"/>
              </a:rPr>
              <a:t>         </a:t>
            </a:r>
            <a:r>
              <a:rPr lang="en-US" sz="3200">
                <a:solidFill>
                  <a:srgbClr val="6600FF"/>
                </a:solidFill>
                <a:latin typeface="Times New Roman" pitchFamily="18" charset="0"/>
              </a:rPr>
              <a:t>&lt;LI&gt;</a:t>
            </a:r>
            <a:r>
              <a:rPr lang="en-US" sz="3200">
                <a:solidFill>
                  <a:srgbClr val="FF0066"/>
                </a:solidFill>
                <a:latin typeface="Times New Roman" pitchFamily="18" charset="0"/>
              </a:rPr>
              <a:t> </a:t>
            </a:r>
            <a:r>
              <a:rPr lang="en-US" sz="3200">
                <a:latin typeface="Times New Roman" pitchFamily="18" charset="0"/>
              </a:rPr>
              <a:t>Teks</a:t>
            </a:r>
          </a:p>
          <a:p>
            <a:r>
              <a:rPr lang="en-US" sz="3200">
                <a:solidFill>
                  <a:srgbClr val="FF0066"/>
                </a:solidFill>
                <a:latin typeface="Times New Roman" pitchFamily="18" charset="0"/>
              </a:rPr>
              <a:t>         …..</a:t>
            </a:r>
          </a:p>
          <a:p>
            <a:r>
              <a:rPr lang="en-US" sz="3200">
                <a:solidFill>
                  <a:srgbClr val="FF0066"/>
                </a:solidFill>
                <a:latin typeface="Times New Roman" pitchFamily="18" charset="0"/>
              </a:rPr>
              <a:t>         </a:t>
            </a:r>
            <a:r>
              <a:rPr lang="en-US" sz="3200">
                <a:solidFill>
                  <a:srgbClr val="6600FF"/>
                </a:solidFill>
                <a:latin typeface="Times New Roman" pitchFamily="18" charset="0"/>
              </a:rPr>
              <a:t>&lt;LI&gt;</a:t>
            </a:r>
            <a:r>
              <a:rPr lang="en-US" sz="3200">
                <a:latin typeface="Times New Roman" pitchFamily="18" charset="0"/>
              </a:rPr>
              <a:t> Teks</a:t>
            </a:r>
          </a:p>
          <a:p>
            <a:r>
              <a:rPr lang="en-US" sz="3200">
                <a:solidFill>
                  <a:srgbClr val="FF0066"/>
                </a:solidFill>
                <a:latin typeface="Times New Roman" pitchFamily="18" charset="0"/>
              </a:rPr>
              <a:t>&lt;/UL&gt;</a:t>
            </a:r>
          </a:p>
        </p:txBody>
      </p:sp>
    </p:spTree>
    <p:extLst>
      <p:ext uri="{BB962C8B-B14F-4D97-AF65-F5344CB8AC3E}">
        <p14:creationId xmlns:p14="http://schemas.microsoft.com/office/powerpoint/2010/main" val="132474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09718" y="476672"/>
            <a:ext cx="7391400" cy="706437"/>
          </a:xfrm>
        </p:spPr>
        <p:txBody>
          <a:bodyPr>
            <a:normAutofit/>
          </a:bodyPr>
          <a:lstStyle/>
          <a:p>
            <a:pPr algn="l"/>
            <a:r>
              <a:rPr lang="en-US" sz="2800" dirty="0" err="1"/>
              <a:t>Contoh</a:t>
            </a:r>
            <a:r>
              <a:rPr lang="en-US" sz="2800" dirty="0"/>
              <a:t>:</a:t>
            </a:r>
          </a:p>
        </p:txBody>
      </p:sp>
      <p:pic>
        <p:nvPicPr>
          <p:cNvPr id="2" name="Picture 1">
            <a:extLst>
              <a:ext uri="{FF2B5EF4-FFF2-40B4-BE49-F238E27FC236}">
                <a16:creationId xmlns:a16="http://schemas.microsoft.com/office/drawing/2014/main" id="{5A80DA49-1FAB-4AF9-AA78-FCA8AC5B1B60}"/>
              </a:ext>
            </a:extLst>
          </p:cNvPr>
          <p:cNvPicPr>
            <a:picLocks noChangeAspect="1"/>
          </p:cNvPicPr>
          <p:nvPr/>
        </p:nvPicPr>
        <p:blipFill>
          <a:blip r:embed="rId2"/>
          <a:stretch>
            <a:fillRect/>
          </a:stretch>
        </p:blipFill>
        <p:spPr>
          <a:xfrm>
            <a:off x="901124" y="1183108"/>
            <a:ext cx="7333158" cy="3758059"/>
          </a:xfrm>
          <a:prstGeom prst="rect">
            <a:avLst/>
          </a:prstGeom>
        </p:spPr>
      </p:pic>
      <p:pic>
        <p:nvPicPr>
          <p:cNvPr id="3" name="Picture 2">
            <a:extLst>
              <a:ext uri="{FF2B5EF4-FFF2-40B4-BE49-F238E27FC236}">
                <a16:creationId xmlns:a16="http://schemas.microsoft.com/office/drawing/2014/main" id="{FBE0AC05-8B07-4842-9CA1-1C19417CF319}"/>
              </a:ext>
            </a:extLst>
          </p:cNvPr>
          <p:cNvPicPr>
            <a:picLocks noChangeAspect="1"/>
          </p:cNvPicPr>
          <p:nvPr/>
        </p:nvPicPr>
        <p:blipFill>
          <a:blip r:embed="rId3"/>
          <a:stretch>
            <a:fillRect/>
          </a:stretch>
        </p:blipFill>
        <p:spPr>
          <a:xfrm>
            <a:off x="323528" y="5012629"/>
            <a:ext cx="8352928" cy="1368699"/>
          </a:xfrm>
          <a:prstGeom prst="rect">
            <a:avLst/>
          </a:prstGeom>
        </p:spPr>
      </p:pic>
    </p:spTree>
    <p:extLst>
      <p:ext uri="{BB962C8B-B14F-4D97-AF65-F5344CB8AC3E}">
        <p14:creationId xmlns:p14="http://schemas.microsoft.com/office/powerpoint/2010/main" val="1921180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43608" y="274638"/>
            <a:ext cx="7643192" cy="628650"/>
          </a:xfrm>
        </p:spPr>
        <p:txBody>
          <a:bodyPr>
            <a:noAutofit/>
          </a:bodyPr>
          <a:lstStyle/>
          <a:p>
            <a:pPr algn="l"/>
            <a:r>
              <a:rPr lang="en-US" sz="3600" dirty="0"/>
              <a:t>Hasil</a:t>
            </a:r>
          </a:p>
        </p:txBody>
      </p:sp>
      <p:pic>
        <p:nvPicPr>
          <p:cNvPr id="23554" name="Picture 2" descr="Tampilan unordered list HTML di browser">
            <a:extLst>
              <a:ext uri="{FF2B5EF4-FFF2-40B4-BE49-F238E27FC236}">
                <a16:creationId xmlns:a16="http://schemas.microsoft.com/office/drawing/2014/main" id="{90948E46-ECA9-494C-82FE-A90EBD139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24" y="1124744"/>
            <a:ext cx="8568952" cy="25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88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sz="4000" b="1" dirty="0">
                <a:solidFill>
                  <a:srgbClr val="FF0000"/>
                </a:solidFill>
              </a:rPr>
              <a:t>1. Link HTML</a:t>
            </a:r>
          </a:p>
        </p:txBody>
      </p:sp>
      <p:sp>
        <p:nvSpPr>
          <p:cNvPr id="84995" name="Rectangle 3"/>
          <p:cNvSpPr>
            <a:spLocks noGrp="1" noChangeArrowheads="1"/>
          </p:cNvSpPr>
          <p:nvPr>
            <p:ph type="body" idx="1"/>
          </p:nvPr>
        </p:nvSpPr>
        <p:spPr/>
        <p:txBody>
          <a:bodyPr/>
          <a:lstStyle/>
          <a:p>
            <a:pPr marL="0" indent="0" algn="just">
              <a:buNone/>
            </a:pPr>
            <a:r>
              <a:rPr lang="en-US" b="1" dirty="0">
                <a:solidFill>
                  <a:schemeClr val="tx2"/>
                </a:solidFill>
              </a:rPr>
              <a:t>a. Tag Anchor</a:t>
            </a:r>
          </a:p>
          <a:p>
            <a:pPr algn="just"/>
            <a:r>
              <a:rPr lang="en-US" dirty="0" err="1"/>
              <a:t>Dokumen</a:t>
            </a:r>
            <a:r>
              <a:rPr lang="en-US" dirty="0"/>
              <a:t> HTML </a:t>
            </a:r>
            <a:r>
              <a:rPr lang="en-US" dirty="0" err="1"/>
              <a:t>menggunakan</a:t>
            </a:r>
            <a:r>
              <a:rPr lang="en-US" dirty="0"/>
              <a:t> hyperlink (anchor) </a:t>
            </a:r>
            <a:r>
              <a:rPr lang="en-US" dirty="0" err="1"/>
              <a:t>untuk</a:t>
            </a:r>
            <a:r>
              <a:rPr lang="en-US" dirty="0"/>
              <a:t> </a:t>
            </a:r>
            <a:r>
              <a:rPr lang="en-US" dirty="0" err="1"/>
              <a:t>menghubungkan</a:t>
            </a:r>
            <a:r>
              <a:rPr lang="en-US" dirty="0"/>
              <a:t> </a:t>
            </a:r>
            <a:r>
              <a:rPr lang="en-US" dirty="0" err="1"/>
              <a:t>dokumen</a:t>
            </a:r>
            <a:r>
              <a:rPr lang="en-US" dirty="0"/>
              <a:t> </a:t>
            </a:r>
            <a:r>
              <a:rPr lang="en-US" dirty="0" err="1"/>
              <a:t>kedokumen</a:t>
            </a:r>
            <a:r>
              <a:rPr lang="en-US" dirty="0"/>
              <a:t> </a:t>
            </a:r>
            <a:r>
              <a:rPr lang="en-US" dirty="0" err="1"/>
              <a:t>dalam</a:t>
            </a:r>
            <a:r>
              <a:rPr lang="en-US" dirty="0"/>
              <a:t> web.</a:t>
            </a:r>
          </a:p>
          <a:p>
            <a:pPr algn="just"/>
            <a:r>
              <a:rPr lang="en-US" dirty="0"/>
              <a:t>Hyperlink </a:t>
            </a:r>
            <a:r>
              <a:rPr lang="en-US" dirty="0" err="1"/>
              <a:t>biasa</a:t>
            </a:r>
            <a:r>
              <a:rPr lang="en-US" dirty="0"/>
              <a:t> </a:t>
            </a:r>
            <a:r>
              <a:rPr lang="en-US" dirty="0" err="1"/>
              <a:t>disebut</a:t>
            </a:r>
            <a:r>
              <a:rPr lang="en-US" dirty="0"/>
              <a:t> </a:t>
            </a:r>
            <a:r>
              <a:rPr lang="en-US" dirty="0" err="1"/>
              <a:t>dengan</a:t>
            </a:r>
            <a:r>
              <a:rPr lang="en-US" dirty="0"/>
              <a:t> hypertext link</a:t>
            </a:r>
          </a:p>
        </p:txBody>
      </p:sp>
    </p:spTree>
    <p:extLst>
      <p:ext uri="{BB962C8B-B14F-4D97-AF65-F5344CB8AC3E}">
        <p14:creationId xmlns:p14="http://schemas.microsoft.com/office/powerpoint/2010/main" val="277001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683568" y="404664"/>
            <a:ext cx="7704856" cy="1584176"/>
          </a:xfrm>
        </p:spPr>
        <p:txBody>
          <a:bodyPr>
            <a:noAutofit/>
          </a:bodyPr>
          <a:lstStyle/>
          <a:p>
            <a:pPr marL="0" indent="0" algn="just">
              <a:buNone/>
            </a:pPr>
            <a:r>
              <a:rPr lang="en-US" sz="2600" b="1" dirty="0">
                <a:solidFill>
                  <a:schemeClr val="tx2"/>
                </a:solidFill>
              </a:rPr>
              <a:t>c.  </a:t>
            </a:r>
            <a:r>
              <a:rPr lang="en-ID" sz="2600" b="1" dirty="0">
                <a:solidFill>
                  <a:schemeClr val="tx2"/>
                </a:solidFill>
              </a:rPr>
              <a:t>Nested list </a:t>
            </a:r>
            <a:endParaRPr lang="en-US" sz="2600" b="1" dirty="0">
              <a:solidFill>
                <a:schemeClr val="tx2"/>
              </a:solidFill>
            </a:endParaRPr>
          </a:p>
          <a:p>
            <a:pPr algn="just">
              <a:buFont typeface="Wingdings" panose="05000000000000000000" pitchFamily="2" charset="2"/>
              <a:buChar char="§"/>
            </a:pPr>
            <a:r>
              <a:rPr lang="en-ID" sz="2600" dirty="0"/>
              <a:t>Nested list </a:t>
            </a:r>
            <a:r>
              <a:rPr lang="en-ID" sz="2600" dirty="0" err="1"/>
              <a:t>adalah</a:t>
            </a:r>
            <a:r>
              <a:rPr lang="en-ID" sz="2600" dirty="0"/>
              <a:t> list di </a:t>
            </a:r>
            <a:r>
              <a:rPr lang="en-ID" sz="2600" dirty="0" err="1"/>
              <a:t>dalam</a:t>
            </a:r>
            <a:r>
              <a:rPr lang="en-ID" sz="2600" dirty="0"/>
              <a:t> list. </a:t>
            </a:r>
            <a:r>
              <a:rPr lang="en-ID" sz="2600" dirty="0" err="1"/>
              <a:t>Misalnya</a:t>
            </a:r>
            <a:r>
              <a:rPr lang="en-ID" sz="2600" dirty="0"/>
              <a:t> </a:t>
            </a:r>
            <a:r>
              <a:rPr lang="en-ID" sz="2600" dirty="0" err="1"/>
              <a:t>saat</a:t>
            </a:r>
            <a:r>
              <a:rPr lang="en-ID" sz="2600" dirty="0"/>
              <a:t> </a:t>
            </a:r>
            <a:r>
              <a:rPr lang="en-ID" sz="2600" dirty="0" err="1"/>
              <a:t>kita</a:t>
            </a:r>
            <a:r>
              <a:rPr lang="en-ID" sz="2600" dirty="0"/>
              <a:t> </a:t>
            </a:r>
            <a:r>
              <a:rPr lang="en-ID" sz="2600" dirty="0" err="1"/>
              <a:t>menulis</a:t>
            </a:r>
            <a:r>
              <a:rPr lang="en-ID" sz="2600" dirty="0"/>
              <a:t> list OS </a:t>
            </a:r>
            <a:r>
              <a:rPr lang="en-ID" sz="2600" dirty="0" err="1"/>
              <a:t>komputer</a:t>
            </a:r>
            <a:r>
              <a:rPr lang="en-ID" sz="2600" dirty="0"/>
              <a:t> yang </a:t>
            </a:r>
            <a:r>
              <a:rPr lang="en-ID" sz="2600" dirty="0" err="1"/>
              <a:t>terdiri</a:t>
            </a:r>
            <a:r>
              <a:rPr lang="en-ID" sz="2600" dirty="0"/>
              <a:t> </a:t>
            </a:r>
            <a:r>
              <a:rPr lang="en-ID" sz="2600" dirty="0" err="1"/>
              <a:t>dari</a:t>
            </a:r>
            <a:r>
              <a:rPr lang="en-ID" sz="2600" dirty="0"/>
              <a:t> Linux, Windows dan Mac. Linux </a:t>
            </a:r>
            <a:r>
              <a:rPr lang="en-ID" sz="2600" dirty="0" err="1"/>
              <a:t>dalamnya</a:t>
            </a:r>
            <a:r>
              <a:rPr lang="en-ID" sz="2600" dirty="0"/>
              <a:t> </a:t>
            </a:r>
            <a:r>
              <a:rPr lang="en-ID" sz="2600" dirty="0" err="1"/>
              <a:t>terdapat</a:t>
            </a:r>
            <a:r>
              <a:rPr lang="en-ID" sz="2600" dirty="0"/>
              <a:t> list </a:t>
            </a:r>
            <a:r>
              <a:rPr lang="en-ID" sz="2600" dirty="0" err="1"/>
              <a:t>lagi</a:t>
            </a:r>
            <a:r>
              <a:rPr lang="en-ID" sz="2600" dirty="0"/>
              <a:t> </a:t>
            </a:r>
            <a:r>
              <a:rPr lang="en-ID" sz="2600" dirty="0" err="1"/>
              <a:t>yaitu</a:t>
            </a:r>
            <a:r>
              <a:rPr lang="en-ID" sz="2600" dirty="0"/>
              <a:t> Ubuntu, Debian, RedHat, </a:t>
            </a:r>
            <a:r>
              <a:rPr lang="en-ID" sz="2600" dirty="0" err="1"/>
              <a:t>dll</a:t>
            </a:r>
            <a:r>
              <a:rPr lang="en-ID" sz="2600" dirty="0"/>
              <a:t>. Pada </a:t>
            </a:r>
            <a:r>
              <a:rPr lang="en-ID" sz="2600" dirty="0" err="1"/>
              <a:t>contoh</a:t>
            </a:r>
            <a:r>
              <a:rPr lang="en-ID" sz="2600" dirty="0"/>
              <a:t> </a:t>
            </a:r>
            <a:r>
              <a:rPr lang="en-ID" sz="2600" dirty="0" err="1"/>
              <a:t>seperti</a:t>
            </a:r>
            <a:r>
              <a:rPr lang="en-ID" sz="2600" dirty="0"/>
              <a:t> </a:t>
            </a:r>
            <a:r>
              <a:rPr lang="en-ID" sz="2600" dirty="0" err="1"/>
              <a:t>inilah</a:t>
            </a:r>
            <a:r>
              <a:rPr lang="en-ID" sz="2600" dirty="0"/>
              <a:t> </a:t>
            </a:r>
            <a:r>
              <a:rPr lang="en-ID" sz="2600" dirty="0" err="1"/>
              <a:t>kita</a:t>
            </a:r>
            <a:r>
              <a:rPr lang="en-ID" sz="2600" dirty="0"/>
              <a:t> </a:t>
            </a:r>
            <a:r>
              <a:rPr lang="en-ID" sz="2600" dirty="0" err="1"/>
              <a:t>perlu</a:t>
            </a:r>
            <a:r>
              <a:rPr lang="en-ID" sz="2600" dirty="0"/>
              <a:t> </a:t>
            </a:r>
            <a:r>
              <a:rPr lang="en-ID" sz="2600" dirty="0" err="1"/>
              <a:t>membuat</a:t>
            </a:r>
            <a:r>
              <a:rPr lang="en-ID" sz="2600" dirty="0"/>
              <a:t> nested list</a:t>
            </a:r>
          </a:p>
          <a:p>
            <a:pPr algn="just">
              <a:buFont typeface="Wingdings" panose="05000000000000000000" pitchFamily="2" charset="2"/>
              <a:buChar char="§"/>
            </a:pPr>
            <a:r>
              <a:rPr lang="en-ID" sz="2600" dirty="0" err="1"/>
              <a:t>Untuk</a:t>
            </a:r>
            <a:r>
              <a:rPr lang="en-ID" sz="2600" dirty="0"/>
              <a:t> </a:t>
            </a:r>
            <a:r>
              <a:rPr lang="en-ID" sz="2600" dirty="0" err="1"/>
              <a:t>membuat</a:t>
            </a:r>
            <a:r>
              <a:rPr lang="en-ID" sz="2600" dirty="0"/>
              <a:t> nested list di HTML, list </a:t>
            </a:r>
            <a:r>
              <a:rPr lang="en-ID" sz="2600" dirty="0" err="1"/>
              <a:t>tambahan</a:t>
            </a:r>
            <a:r>
              <a:rPr lang="en-ID" sz="2600" dirty="0"/>
              <a:t> </a:t>
            </a:r>
            <a:r>
              <a:rPr lang="en-ID" sz="2600" dirty="0" err="1"/>
              <a:t>harus</a:t>
            </a:r>
            <a:r>
              <a:rPr lang="en-ID" sz="2600" dirty="0"/>
              <a:t> </a:t>
            </a:r>
            <a:r>
              <a:rPr lang="en-ID" sz="2600" dirty="0" err="1"/>
              <a:t>diletakkan</a:t>
            </a:r>
            <a:r>
              <a:rPr lang="en-ID" sz="2600" dirty="0"/>
              <a:t> di </a:t>
            </a:r>
            <a:r>
              <a:rPr lang="en-ID" sz="2600" dirty="0" err="1"/>
              <a:t>dalam</a:t>
            </a:r>
            <a:r>
              <a:rPr lang="en-ID" sz="2600" dirty="0"/>
              <a:t> tag &lt;li&gt;. List </a:t>
            </a:r>
            <a:r>
              <a:rPr lang="en-ID" sz="2600" dirty="0" err="1"/>
              <a:t>tersebut</a:t>
            </a:r>
            <a:r>
              <a:rPr lang="en-ID" sz="2600" dirty="0"/>
              <a:t> </a:t>
            </a:r>
            <a:r>
              <a:rPr lang="en-ID" sz="2600" dirty="0" err="1"/>
              <a:t>ditulis</a:t>
            </a:r>
            <a:r>
              <a:rPr lang="en-ID" sz="2600" dirty="0"/>
              <a:t> </a:t>
            </a:r>
            <a:r>
              <a:rPr lang="en-ID" sz="2600" dirty="0" err="1"/>
              <a:t>lengkap</a:t>
            </a:r>
            <a:r>
              <a:rPr lang="en-ID" sz="2600" dirty="0"/>
              <a:t> </a:t>
            </a:r>
            <a:r>
              <a:rPr lang="en-ID" sz="2600" dirty="0" err="1"/>
              <a:t>dari</a:t>
            </a:r>
            <a:r>
              <a:rPr lang="en-ID" sz="2600" dirty="0"/>
              <a:t> tag &lt;</a:t>
            </a:r>
            <a:r>
              <a:rPr lang="en-ID" sz="2600" dirty="0" err="1"/>
              <a:t>ol</a:t>
            </a:r>
            <a:r>
              <a:rPr lang="en-ID" sz="2600" dirty="0"/>
              <a:t>&gt; </a:t>
            </a:r>
            <a:r>
              <a:rPr lang="en-ID" sz="2600" dirty="0" err="1"/>
              <a:t>atau</a:t>
            </a:r>
            <a:r>
              <a:rPr lang="en-ID" sz="2600" dirty="0"/>
              <a:t> &lt;ul&gt; di </a:t>
            </a:r>
            <a:r>
              <a:rPr lang="en-ID" sz="2600" dirty="0" err="1"/>
              <a:t>dalam</a:t>
            </a:r>
            <a:r>
              <a:rPr lang="en-ID" sz="2600" dirty="0"/>
              <a:t> tag &lt;li&gt;</a:t>
            </a:r>
            <a:endParaRPr lang="en-US" sz="2600" dirty="0"/>
          </a:p>
        </p:txBody>
      </p:sp>
    </p:spTree>
    <p:extLst>
      <p:ext uri="{BB962C8B-B14F-4D97-AF65-F5344CB8AC3E}">
        <p14:creationId xmlns:p14="http://schemas.microsoft.com/office/powerpoint/2010/main" val="59594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560" y="188640"/>
            <a:ext cx="7391400" cy="576064"/>
          </a:xfrm>
        </p:spPr>
        <p:txBody>
          <a:bodyPr>
            <a:normAutofit/>
          </a:bodyPr>
          <a:lstStyle/>
          <a:p>
            <a:pPr algn="l"/>
            <a:r>
              <a:rPr lang="en-US" sz="2800" dirty="0" err="1"/>
              <a:t>Contoh</a:t>
            </a:r>
            <a:r>
              <a:rPr lang="en-US" sz="2800" dirty="0"/>
              <a:t>:</a:t>
            </a:r>
          </a:p>
        </p:txBody>
      </p:sp>
      <p:pic>
        <p:nvPicPr>
          <p:cNvPr id="4" name="Picture 3">
            <a:extLst>
              <a:ext uri="{FF2B5EF4-FFF2-40B4-BE49-F238E27FC236}">
                <a16:creationId xmlns:a16="http://schemas.microsoft.com/office/drawing/2014/main" id="{5EDAC12A-83F9-487F-9C2C-D8E20C236450}"/>
              </a:ext>
            </a:extLst>
          </p:cNvPr>
          <p:cNvPicPr>
            <a:picLocks noChangeAspect="1"/>
          </p:cNvPicPr>
          <p:nvPr/>
        </p:nvPicPr>
        <p:blipFill>
          <a:blip r:embed="rId2"/>
          <a:stretch>
            <a:fillRect/>
          </a:stretch>
        </p:blipFill>
        <p:spPr>
          <a:xfrm>
            <a:off x="467544" y="764704"/>
            <a:ext cx="7632848" cy="4090527"/>
          </a:xfrm>
          <a:prstGeom prst="rect">
            <a:avLst/>
          </a:prstGeom>
        </p:spPr>
      </p:pic>
      <p:pic>
        <p:nvPicPr>
          <p:cNvPr id="5" name="Picture 4">
            <a:extLst>
              <a:ext uri="{FF2B5EF4-FFF2-40B4-BE49-F238E27FC236}">
                <a16:creationId xmlns:a16="http://schemas.microsoft.com/office/drawing/2014/main" id="{DDC2EB94-3F91-474E-B086-82FD277C1C5A}"/>
              </a:ext>
            </a:extLst>
          </p:cNvPr>
          <p:cNvPicPr>
            <a:picLocks noChangeAspect="1"/>
          </p:cNvPicPr>
          <p:nvPr/>
        </p:nvPicPr>
        <p:blipFill>
          <a:blip r:embed="rId3"/>
          <a:stretch>
            <a:fillRect/>
          </a:stretch>
        </p:blipFill>
        <p:spPr>
          <a:xfrm>
            <a:off x="444911" y="4891072"/>
            <a:ext cx="8136904" cy="1490256"/>
          </a:xfrm>
          <a:prstGeom prst="rect">
            <a:avLst/>
          </a:prstGeom>
        </p:spPr>
      </p:pic>
    </p:spTree>
    <p:extLst>
      <p:ext uri="{BB962C8B-B14F-4D97-AF65-F5344CB8AC3E}">
        <p14:creationId xmlns:p14="http://schemas.microsoft.com/office/powerpoint/2010/main" val="3105941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43608" y="274638"/>
            <a:ext cx="7643192" cy="628650"/>
          </a:xfrm>
        </p:spPr>
        <p:txBody>
          <a:bodyPr>
            <a:noAutofit/>
          </a:bodyPr>
          <a:lstStyle/>
          <a:p>
            <a:pPr algn="l"/>
            <a:r>
              <a:rPr lang="en-US" sz="3600" dirty="0"/>
              <a:t>Hasil</a:t>
            </a:r>
          </a:p>
        </p:txBody>
      </p:sp>
      <p:pic>
        <p:nvPicPr>
          <p:cNvPr id="24578" name="Picture 2" descr="Tampilan nested list HTML pada browser">
            <a:extLst>
              <a:ext uri="{FF2B5EF4-FFF2-40B4-BE49-F238E27FC236}">
                <a16:creationId xmlns:a16="http://schemas.microsoft.com/office/drawing/2014/main" id="{BED8258F-73E0-4869-A118-148D32286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24" y="1124744"/>
            <a:ext cx="8568952"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61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548680"/>
            <a:ext cx="8229600" cy="1901825"/>
          </a:xfrm>
        </p:spPr>
        <p:txBody>
          <a:bodyPr>
            <a:noAutofit/>
          </a:bodyPr>
          <a:lstStyle/>
          <a:p>
            <a:pPr marL="0" indent="0" algn="just" fontAlgn="base">
              <a:buNone/>
            </a:pPr>
            <a:r>
              <a:rPr lang="en-US" sz="2400" b="1" dirty="0">
                <a:solidFill>
                  <a:schemeClr val="tx2"/>
                </a:solidFill>
              </a:rPr>
              <a:t>d. Definition List</a:t>
            </a:r>
            <a:endParaRPr lang="en-ID" sz="2400" b="1" dirty="0">
              <a:solidFill>
                <a:schemeClr val="tx2"/>
              </a:solidFill>
            </a:endParaRPr>
          </a:p>
          <a:p>
            <a:pPr algn="just" fontAlgn="base">
              <a:buFont typeface="Wingdings" panose="05000000000000000000" pitchFamily="2" charset="2"/>
              <a:buChar char="§"/>
            </a:pPr>
            <a:r>
              <a:rPr lang="en-ID" sz="2400" dirty="0"/>
              <a:t>Description list </a:t>
            </a:r>
            <a:r>
              <a:rPr lang="en-ID" sz="2400" dirty="0" err="1"/>
              <a:t>adalah</a:t>
            </a:r>
            <a:r>
              <a:rPr lang="en-ID" sz="2400" dirty="0"/>
              <a:t> </a:t>
            </a:r>
            <a:r>
              <a:rPr lang="en-ID" sz="2400" dirty="0" err="1"/>
              <a:t>jenis</a:t>
            </a:r>
            <a:r>
              <a:rPr lang="en-ID" sz="2400" dirty="0"/>
              <a:t> list yang </a:t>
            </a:r>
            <a:r>
              <a:rPr lang="en-ID" sz="2400" dirty="0" err="1"/>
              <a:t>digunakan</a:t>
            </a:r>
            <a:r>
              <a:rPr lang="en-ID" sz="2400" dirty="0"/>
              <a:t> </a:t>
            </a:r>
            <a:r>
              <a:rPr lang="en-ID" sz="2400" dirty="0" err="1"/>
              <a:t>untuk</a:t>
            </a:r>
            <a:r>
              <a:rPr lang="en-ID" sz="2400" dirty="0"/>
              <a:t> </a:t>
            </a:r>
            <a:r>
              <a:rPr lang="en-ID" sz="2400" dirty="0" err="1"/>
              <a:t>menampilkan</a:t>
            </a:r>
            <a:r>
              <a:rPr lang="en-ID" sz="2400" dirty="0"/>
              <a:t> </a:t>
            </a:r>
            <a:r>
              <a:rPr lang="en-ID" sz="2400" dirty="0" err="1"/>
              <a:t>istilah</a:t>
            </a:r>
            <a:r>
              <a:rPr lang="en-ID" sz="2400" dirty="0"/>
              <a:t> dan </a:t>
            </a:r>
            <a:r>
              <a:rPr lang="en-ID" sz="2400" dirty="0" err="1"/>
              <a:t>penjelasannya</a:t>
            </a:r>
            <a:r>
              <a:rPr lang="en-ID" sz="2400" dirty="0"/>
              <a:t> </a:t>
            </a:r>
            <a:r>
              <a:rPr lang="en-ID" sz="2400" dirty="0" err="1"/>
              <a:t>seperti</a:t>
            </a:r>
            <a:r>
              <a:rPr lang="en-ID" sz="2400" dirty="0"/>
              <a:t> </a:t>
            </a:r>
            <a:r>
              <a:rPr lang="en-ID" sz="2400" dirty="0" err="1"/>
              <a:t>kamus</a:t>
            </a:r>
            <a:r>
              <a:rPr lang="en-ID" sz="2400" dirty="0"/>
              <a:t>. Description list </a:t>
            </a:r>
            <a:r>
              <a:rPr lang="en-ID" sz="2400" dirty="0" err="1"/>
              <a:t>jarang</a:t>
            </a:r>
            <a:r>
              <a:rPr lang="en-ID" sz="2400" dirty="0"/>
              <a:t> </a:t>
            </a:r>
            <a:r>
              <a:rPr lang="en-ID" sz="2400" dirty="0" err="1"/>
              <a:t>digunakan</a:t>
            </a:r>
            <a:r>
              <a:rPr lang="en-ID" sz="2400" dirty="0"/>
              <a:t> </a:t>
            </a:r>
            <a:r>
              <a:rPr lang="en-ID" sz="2400" dirty="0" err="1"/>
              <a:t>jika</a:t>
            </a:r>
            <a:r>
              <a:rPr lang="en-ID" sz="2400" dirty="0"/>
              <a:t> </a:t>
            </a:r>
            <a:r>
              <a:rPr lang="en-ID" sz="2400" dirty="0" err="1"/>
              <a:t>dibandingkan</a:t>
            </a:r>
            <a:r>
              <a:rPr lang="en-ID" sz="2400" dirty="0"/>
              <a:t> 2 </a:t>
            </a:r>
            <a:r>
              <a:rPr lang="en-ID" sz="2400" dirty="0" err="1"/>
              <a:t>jenis</a:t>
            </a:r>
            <a:r>
              <a:rPr lang="en-ID" sz="2400" dirty="0"/>
              <a:t> list </a:t>
            </a:r>
            <a:r>
              <a:rPr lang="en-ID" sz="2400" dirty="0" err="1"/>
              <a:t>sebelumnya</a:t>
            </a:r>
            <a:r>
              <a:rPr lang="en-ID" sz="2400" dirty="0"/>
              <a:t>. Cara </a:t>
            </a:r>
            <a:r>
              <a:rPr lang="en-ID" sz="2400" dirty="0" err="1"/>
              <a:t>penulisan</a:t>
            </a:r>
            <a:r>
              <a:rPr lang="en-ID" sz="2400" dirty="0"/>
              <a:t> description list </a:t>
            </a:r>
            <a:r>
              <a:rPr lang="en-ID" sz="2400" dirty="0" err="1"/>
              <a:t>sedikit</a:t>
            </a:r>
            <a:r>
              <a:rPr lang="en-ID" sz="2400" dirty="0"/>
              <a:t> </a:t>
            </a:r>
            <a:r>
              <a:rPr lang="en-ID" sz="2400" dirty="0" err="1"/>
              <a:t>berbeda</a:t>
            </a:r>
            <a:r>
              <a:rPr lang="en-ID" sz="2400" dirty="0"/>
              <a:t> </a:t>
            </a:r>
            <a:r>
              <a:rPr lang="en-ID" sz="2400" dirty="0" err="1"/>
              <a:t>dari</a:t>
            </a:r>
            <a:r>
              <a:rPr lang="en-ID" sz="2400" dirty="0"/>
              <a:t> </a:t>
            </a:r>
            <a:r>
              <a:rPr lang="en-ID" sz="2400" dirty="0" err="1"/>
              <a:t>jenis</a:t>
            </a:r>
            <a:r>
              <a:rPr lang="en-ID" sz="2400" dirty="0"/>
              <a:t> list </a:t>
            </a:r>
            <a:r>
              <a:rPr lang="en-ID" sz="2400" dirty="0" err="1"/>
              <a:t>sebelumnya</a:t>
            </a:r>
            <a:r>
              <a:rPr lang="en-ID" sz="2400" dirty="0"/>
              <a:t>. </a:t>
            </a:r>
            <a:r>
              <a:rPr lang="en-ID" sz="2400" dirty="0" err="1"/>
              <a:t>Jika</a:t>
            </a:r>
            <a:r>
              <a:rPr lang="en-ID" sz="2400" dirty="0"/>
              <a:t> </a:t>
            </a:r>
            <a:r>
              <a:rPr lang="en-ID" sz="2400" dirty="0" err="1"/>
              <a:t>kita</a:t>
            </a:r>
            <a:r>
              <a:rPr lang="en-ID" sz="2400" dirty="0"/>
              <a:t> </a:t>
            </a:r>
            <a:r>
              <a:rPr lang="en-ID" sz="2400" dirty="0" err="1"/>
              <a:t>hanya</a:t>
            </a:r>
            <a:r>
              <a:rPr lang="en-ID" sz="2400" dirty="0"/>
              <a:t> </a:t>
            </a:r>
            <a:r>
              <a:rPr lang="en-ID" sz="2400" dirty="0" err="1"/>
              <a:t>perlu</a:t>
            </a:r>
            <a:r>
              <a:rPr lang="en-ID" sz="2400" dirty="0"/>
              <a:t> 2 tag pada ordered dan unordered list, </a:t>
            </a:r>
            <a:r>
              <a:rPr lang="en-ID" sz="2400" dirty="0" err="1"/>
              <a:t>maka</a:t>
            </a:r>
            <a:r>
              <a:rPr lang="en-ID" sz="2400" dirty="0"/>
              <a:t> </a:t>
            </a:r>
            <a:r>
              <a:rPr lang="en-ID" sz="2400" dirty="0" err="1"/>
              <a:t>untuk</a:t>
            </a:r>
            <a:r>
              <a:rPr lang="en-ID" sz="2400" dirty="0"/>
              <a:t> </a:t>
            </a:r>
            <a:r>
              <a:rPr lang="en-ID" sz="2400" dirty="0" err="1"/>
              <a:t>menulis</a:t>
            </a:r>
            <a:r>
              <a:rPr lang="en-ID" sz="2400" dirty="0"/>
              <a:t> description list </a:t>
            </a:r>
            <a:r>
              <a:rPr lang="en-ID" sz="2400" dirty="0" err="1"/>
              <a:t>kita</a:t>
            </a:r>
            <a:r>
              <a:rPr lang="en-ID" sz="2400" dirty="0"/>
              <a:t> </a:t>
            </a:r>
            <a:r>
              <a:rPr lang="en-ID" sz="2400" dirty="0" err="1"/>
              <a:t>membutuhkan</a:t>
            </a:r>
            <a:r>
              <a:rPr lang="en-ID" sz="2400" dirty="0"/>
              <a:t> 3 tag HTML </a:t>
            </a:r>
            <a:r>
              <a:rPr lang="en-ID" sz="2400" dirty="0" err="1"/>
              <a:t>yaitu</a:t>
            </a:r>
            <a:r>
              <a:rPr lang="en-ID" sz="2400" dirty="0"/>
              <a:t> tag &lt;dl&gt;, tag &lt;dt&gt; dan tag &lt;dd&gt;</a:t>
            </a:r>
          </a:p>
          <a:p>
            <a:pPr algn="just" fontAlgn="base">
              <a:buFont typeface="Wingdings" panose="05000000000000000000" pitchFamily="2" charset="2"/>
              <a:buChar char="§"/>
            </a:pPr>
            <a:r>
              <a:rPr lang="en-ID" sz="2400" dirty="0"/>
              <a:t>Tag &lt;dl&gt; </a:t>
            </a:r>
            <a:r>
              <a:rPr lang="en-ID" sz="2400" dirty="0" err="1"/>
              <a:t>digunakan</a:t>
            </a:r>
            <a:r>
              <a:rPr lang="en-ID" sz="2400" dirty="0"/>
              <a:t> </a:t>
            </a:r>
            <a:r>
              <a:rPr lang="en-ID" sz="2400" dirty="0" err="1"/>
              <a:t>untuk</a:t>
            </a:r>
            <a:r>
              <a:rPr lang="en-ID" sz="2400" dirty="0"/>
              <a:t> </a:t>
            </a:r>
            <a:r>
              <a:rPr lang="en-ID" sz="2400" dirty="0" err="1"/>
              <a:t>mendefinisikan</a:t>
            </a:r>
            <a:r>
              <a:rPr lang="en-ID" sz="2400" dirty="0"/>
              <a:t> </a:t>
            </a:r>
            <a:r>
              <a:rPr lang="en-ID" sz="2400" dirty="0" err="1"/>
              <a:t>bahwa</a:t>
            </a:r>
            <a:r>
              <a:rPr lang="en-ID" sz="2400" dirty="0"/>
              <a:t> </a:t>
            </a:r>
            <a:r>
              <a:rPr lang="en-ID" sz="2400" dirty="0" err="1"/>
              <a:t>kode</a:t>
            </a:r>
            <a:r>
              <a:rPr lang="en-ID" sz="2400" dirty="0"/>
              <a:t> </a:t>
            </a:r>
            <a:r>
              <a:rPr lang="en-ID" sz="2400" dirty="0" err="1"/>
              <a:t>tersebut</a:t>
            </a:r>
            <a:r>
              <a:rPr lang="en-ID" sz="2400" dirty="0"/>
              <a:t> </a:t>
            </a:r>
            <a:r>
              <a:rPr lang="en-ID" sz="2400" dirty="0" err="1"/>
              <a:t>adalah</a:t>
            </a:r>
            <a:r>
              <a:rPr lang="en-ID" sz="2400" dirty="0"/>
              <a:t> description list</a:t>
            </a:r>
          </a:p>
          <a:p>
            <a:pPr algn="just" fontAlgn="base">
              <a:buFont typeface="Wingdings" panose="05000000000000000000" pitchFamily="2" charset="2"/>
              <a:buChar char="§"/>
            </a:pPr>
            <a:r>
              <a:rPr lang="en-ID" sz="2400" dirty="0"/>
              <a:t>Tag &lt;dt&gt; </a:t>
            </a:r>
            <a:r>
              <a:rPr lang="en-ID" sz="2400" dirty="0" err="1"/>
              <a:t>digunakan</a:t>
            </a:r>
            <a:r>
              <a:rPr lang="en-ID" sz="2400" dirty="0"/>
              <a:t> </a:t>
            </a:r>
            <a:r>
              <a:rPr lang="en-ID" sz="2400" dirty="0" err="1"/>
              <a:t>untuk</a:t>
            </a:r>
            <a:r>
              <a:rPr lang="en-ID" sz="2400" dirty="0"/>
              <a:t> </a:t>
            </a:r>
            <a:r>
              <a:rPr lang="en-ID" sz="2400" dirty="0" err="1"/>
              <a:t>mengapit</a:t>
            </a:r>
            <a:r>
              <a:rPr lang="en-ID" sz="2400" dirty="0"/>
              <a:t> </a:t>
            </a:r>
            <a:r>
              <a:rPr lang="en-ID" sz="2400" dirty="0" err="1"/>
              <a:t>istilah</a:t>
            </a:r>
            <a:r>
              <a:rPr lang="en-ID" sz="2400" dirty="0"/>
              <a:t> (term)</a:t>
            </a:r>
          </a:p>
          <a:p>
            <a:pPr algn="just" fontAlgn="base">
              <a:buFont typeface="Wingdings" panose="05000000000000000000" pitchFamily="2" charset="2"/>
              <a:buChar char="§"/>
            </a:pPr>
            <a:r>
              <a:rPr lang="en-ID" sz="2400" dirty="0"/>
              <a:t>Tag &lt;dd&gt; </a:t>
            </a:r>
            <a:r>
              <a:rPr lang="en-ID" sz="2400" dirty="0" err="1"/>
              <a:t>digunakan</a:t>
            </a:r>
            <a:r>
              <a:rPr lang="en-ID" sz="2400" dirty="0"/>
              <a:t> </a:t>
            </a:r>
            <a:r>
              <a:rPr lang="en-ID" sz="2400" dirty="0" err="1"/>
              <a:t>untuk</a:t>
            </a:r>
            <a:r>
              <a:rPr lang="en-ID" sz="2400" dirty="0"/>
              <a:t> </a:t>
            </a:r>
            <a:r>
              <a:rPr lang="en-ID" sz="2400" dirty="0" err="1"/>
              <a:t>mengapit</a:t>
            </a:r>
            <a:r>
              <a:rPr lang="en-ID" sz="2400" dirty="0"/>
              <a:t> </a:t>
            </a:r>
            <a:r>
              <a:rPr lang="en-ID" sz="2400" dirty="0" err="1"/>
              <a:t>penjelasannya</a:t>
            </a:r>
            <a:r>
              <a:rPr lang="en-ID" sz="2400" dirty="0"/>
              <a:t> (description)</a:t>
            </a:r>
          </a:p>
        </p:txBody>
      </p:sp>
    </p:spTree>
    <p:extLst>
      <p:ext uri="{BB962C8B-B14F-4D97-AF65-F5344CB8AC3E}">
        <p14:creationId xmlns:p14="http://schemas.microsoft.com/office/powerpoint/2010/main" val="509678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560" y="188640"/>
            <a:ext cx="7391400" cy="576064"/>
          </a:xfrm>
        </p:spPr>
        <p:txBody>
          <a:bodyPr>
            <a:normAutofit/>
          </a:bodyPr>
          <a:lstStyle/>
          <a:p>
            <a:pPr algn="l"/>
            <a:r>
              <a:rPr lang="en-US" sz="2800" dirty="0" err="1"/>
              <a:t>Contoh</a:t>
            </a:r>
            <a:r>
              <a:rPr lang="en-US" sz="2800" dirty="0"/>
              <a:t>:</a:t>
            </a:r>
          </a:p>
        </p:txBody>
      </p:sp>
      <p:pic>
        <p:nvPicPr>
          <p:cNvPr id="2" name="Picture 1">
            <a:extLst>
              <a:ext uri="{FF2B5EF4-FFF2-40B4-BE49-F238E27FC236}">
                <a16:creationId xmlns:a16="http://schemas.microsoft.com/office/drawing/2014/main" id="{20599A95-EB08-46DE-8EC8-FB26210683ED}"/>
              </a:ext>
            </a:extLst>
          </p:cNvPr>
          <p:cNvPicPr>
            <a:picLocks noChangeAspect="1"/>
          </p:cNvPicPr>
          <p:nvPr/>
        </p:nvPicPr>
        <p:blipFill>
          <a:blip r:embed="rId2"/>
          <a:stretch>
            <a:fillRect/>
          </a:stretch>
        </p:blipFill>
        <p:spPr>
          <a:xfrm>
            <a:off x="611559" y="790745"/>
            <a:ext cx="7970255" cy="3862391"/>
          </a:xfrm>
          <a:prstGeom prst="rect">
            <a:avLst/>
          </a:prstGeom>
        </p:spPr>
      </p:pic>
      <p:pic>
        <p:nvPicPr>
          <p:cNvPr id="3" name="Picture 2">
            <a:extLst>
              <a:ext uri="{FF2B5EF4-FFF2-40B4-BE49-F238E27FC236}">
                <a16:creationId xmlns:a16="http://schemas.microsoft.com/office/drawing/2014/main" id="{415F8851-4D3A-41B4-8C48-4210BDBC6F02}"/>
              </a:ext>
            </a:extLst>
          </p:cNvPr>
          <p:cNvPicPr>
            <a:picLocks noChangeAspect="1"/>
          </p:cNvPicPr>
          <p:nvPr/>
        </p:nvPicPr>
        <p:blipFill>
          <a:blip r:embed="rId3"/>
          <a:stretch>
            <a:fillRect/>
          </a:stretch>
        </p:blipFill>
        <p:spPr>
          <a:xfrm>
            <a:off x="611558" y="4745998"/>
            <a:ext cx="8064897" cy="1635329"/>
          </a:xfrm>
          <a:prstGeom prst="rect">
            <a:avLst/>
          </a:prstGeom>
        </p:spPr>
      </p:pic>
    </p:spTree>
    <p:extLst>
      <p:ext uri="{BB962C8B-B14F-4D97-AF65-F5344CB8AC3E}">
        <p14:creationId xmlns:p14="http://schemas.microsoft.com/office/powerpoint/2010/main" val="867611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43608" y="274638"/>
            <a:ext cx="7643192" cy="628650"/>
          </a:xfrm>
        </p:spPr>
        <p:txBody>
          <a:bodyPr>
            <a:noAutofit/>
          </a:bodyPr>
          <a:lstStyle/>
          <a:p>
            <a:pPr algn="l"/>
            <a:r>
              <a:rPr lang="en-US" sz="3600" dirty="0"/>
              <a:t>Hasil</a:t>
            </a:r>
          </a:p>
        </p:txBody>
      </p:sp>
      <p:pic>
        <p:nvPicPr>
          <p:cNvPr id="25602" name="Picture 2" descr="Tampilan description list HTML">
            <a:extLst>
              <a:ext uri="{FF2B5EF4-FFF2-40B4-BE49-F238E27FC236}">
                <a16:creationId xmlns:a16="http://schemas.microsoft.com/office/drawing/2014/main" id="{36AFAC8F-E5CB-45D4-8659-606955CC3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64096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891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4"/>
          <p:cNvSpPr txBox="1">
            <a:spLocks noChangeArrowheads="1"/>
          </p:cNvSpPr>
          <p:nvPr/>
        </p:nvSpPr>
        <p:spPr bwMode="auto">
          <a:xfrm>
            <a:off x="822325" y="1252538"/>
            <a:ext cx="79406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err="1">
                <a:solidFill>
                  <a:schemeClr val="tx2"/>
                </a:solidFill>
              </a:rPr>
              <a:t>Contoh</a:t>
            </a:r>
            <a:r>
              <a:rPr lang="en-US" sz="2400" b="1" dirty="0">
                <a:solidFill>
                  <a:schemeClr val="tx2"/>
                </a:solidFill>
              </a:rPr>
              <a:t> 1:</a:t>
            </a:r>
          </a:p>
          <a:p>
            <a:endParaRPr lang="en-US" dirty="0">
              <a:latin typeface="Tahoma" pitchFamily="34" charset="0"/>
            </a:endParaRPr>
          </a:p>
          <a:p>
            <a:r>
              <a:rPr lang="id-ID" dirty="0">
                <a:latin typeface="Tahoma" pitchFamily="34" charset="0"/>
              </a:rPr>
              <a:t>&lt;HTML&gt;</a:t>
            </a:r>
          </a:p>
          <a:p>
            <a:r>
              <a:rPr lang="id-ID" dirty="0">
                <a:latin typeface="Tahoma" pitchFamily="34" charset="0"/>
              </a:rPr>
              <a:t>&lt;BODY&gt;</a:t>
            </a:r>
          </a:p>
          <a:p>
            <a:r>
              <a:rPr lang="id-ID" b="1" dirty="0">
                <a:solidFill>
                  <a:srgbClr val="FF0000"/>
                </a:solidFill>
                <a:latin typeface="Tahoma" pitchFamily="34" charset="0"/>
              </a:rPr>
              <a:t>&lt;DD&gt;</a:t>
            </a:r>
            <a:r>
              <a:rPr lang="id-ID" dirty="0">
                <a:latin typeface="Tahoma" pitchFamily="34" charset="0"/>
              </a:rPr>
              <a:t>&lt;I&gt;Bank yang tidak masuk dalam daftar likuidasi tetap berjalan seperti biasa. Jika terdapat selebaran palsu mengenai daftar Bank yang dikatakan bakal dilikuidasi, masyarakat jangan percaya. Itu selebaran palsu yang berisi omong kosong. Hanya 16 Bank yang telah dilikuidasi.&lt;/I&gt;</a:t>
            </a:r>
          </a:p>
          <a:p>
            <a:r>
              <a:rPr lang="id-ID" b="1" dirty="0">
                <a:solidFill>
                  <a:srgbClr val="FF0000"/>
                </a:solidFill>
                <a:latin typeface="Tahoma" pitchFamily="34" charset="0"/>
              </a:rPr>
              <a:t>&lt;DD&gt;</a:t>
            </a:r>
            <a:r>
              <a:rPr lang="id-ID" dirty="0">
                <a:latin typeface="Tahoma" pitchFamily="34" charset="0"/>
              </a:rPr>
              <a:t>Demikian penegasan gubernur Bank Indonesia </a:t>
            </a:r>
          </a:p>
          <a:p>
            <a:r>
              <a:rPr lang="id-ID" dirty="0">
                <a:latin typeface="Tahoma" pitchFamily="34" charset="0"/>
              </a:rPr>
              <a:t>J. Soedradjad Djiwandono di gedung utama sekretariat </a:t>
            </a:r>
          </a:p>
          <a:p>
            <a:r>
              <a:rPr lang="id-ID" dirty="0">
                <a:latin typeface="Tahoma" pitchFamily="34" charset="0"/>
              </a:rPr>
              <a:t>kabinet, di Jakarta, Senin (3/11), usai pengumuman paket kebijaksanaan ekonomi 3 Nopember 1997.</a:t>
            </a:r>
          </a:p>
          <a:p>
            <a:r>
              <a:rPr lang="id-ID" dirty="0">
                <a:latin typeface="Tahoma" pitchFamily="34" charset="0"/>
              </a:rPr>
              <a:t>&lt;/BODY&gt;</a:t>
            </a:r>
          </a:p>
        </p:txBody>
      </p:sp>
    </p:spTree>
    <p:extLst>
      <p:ext uri="{BB962C8B-B14F-4D97-AF65-F5344CB8AC3E}">
        <p14:creationId xmlns:p14="http://schemas.microsoft.com/office/powerpoint/2010/main" val="3737667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3400" y="548680"/>
            <a:ext cx="7391400" cy="469900"/>
          </a:xfrm>
        </p:spPr>
        <p:txBody>
          <a:bodyPr>
            <a:normAutofit fontScale="90000"/>
          </a:bodyPr>
          <a:lstStyle/>
          <a:p>
            <a:pPr algn="l"/>
            <a:r>
              <a:rPr lang="en-US" dirty="0"/>
              <a:t>Hasil:</a:t>
            </a:r>
          </a:p>
        </p:txBody>
      </p:sp>
      <p:graphicFrame>
        <p:nvGraphicFramePr>
          <p:cNvPr id="104452" name="Object 4"/>
          <p:cNvGraphicFramePr>
            <a:graphicFrameLocks noChangeAspect="1"/>
          </p:cNvGraphicFramePr>
          <p:nvPr/>
        </p:nvGraphicFramePr>
        <p:xfrm>
          <a:off x="533400" y="1219200"/>
          <a:ext cx="8229600" cy="5257800"/>
        </p:xfrm>
        <a:graphic>
          <a:graphicData uri="http://schemas.openxmlformats.org/presentationml/2006/ole">
            <mc:AlternateContent xmlns:mc="http://schemas.openxmlformats.org/markup-compatibility/2006">
              <mc:Choice xmlns:v="urn:schemas-microsoft-com:vml" Requires="v">
                <p:oleObj spid="_x0000_s4119" name="Bitmap Image" r:id="rId3" imgW="3924848" imgH="1762371" progId="Paint.Picture">
                  <p:embed/>
                </p:oleObj>
              </mc:Choice>
              <mc:Fallback>
                <p:oleObj name="Bitmap Image" r:id="rId3" imgW="3924848" imgH="17623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8279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Text Box 5"/>
          <p:cNvSpPr txBox="1">
            <a:spLocks noChangeArrowheads="1"/>
          </p:cNvSpPr>
          <p:nvPr/>
        </p:nvSpPr>
        <p:spPr bwMode="auto">
          <a:xfrm>
            <a:off x="838200" y="685800"/>
            <a:ext cx="7924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err="1"/>
              <a:t>Contoh</a:t>
            </a:r>
            <a:r>
              <a:rPr lang="en-US" sz="2400" b="1" dirty="0"/>
              <a:t> 2:</a:t>
            </a:r>
            <a:endParaRPr lang="en-US" sz="2400" b="1" dirty="0">
              <a:latin typeface="Tahoma" pitchFamily="34" charset="0"/>
            </a:endParaRPr>
          </a:p>
          <a:p>
            <a:endParaRPr lang="en-US" dirty="0">
              <a:latin typeface="Tahoma" pitchFamily="34" charset="0"/>
            </a:endParaRPr>
          </a:p>
          <a:p>
            <a:r>
              <a:rPr lang="id-ID" dirty="0">
                <a:latin typeface="Tahoma" pitchFamily="34" charset="0"/>
              </a:rPr>
              <a:t>&lt;BODY&gt;</a:t>
            </a:r>
          </a:p>
          <a:p>
            <a:r>
              <a:rPr lang="id-ID" dirty="0">
                <a:solidFill>
                  <a:srgbClr val="FF0066"/>
                </a:solidFill>
                <a:latin typeface="Tahoma" pitchFamily="34" charset="0"/>
              </a:rPr>
              <a:t>&lt;DL&gt;</a:t>
            </a:r>
          </a:p>
          <a:p>
            <a:r>
              <a:rPr lang="id-ID" dirty="0">
                <a:latin typeface="Tahoma" pitchFamily="34" charset="0"/>
              </a:rPr>
              <a:t>  </a:t>
            </a:r>
            <a:r>
              <a:rPr lang="id-ID" dirty="0">
                <a:solidFill>
                  <a:srgbClr val="FF0066"/>
                </a:solidFill>
                <a:latin typeface="Tahoma" pitchFamily="34" charset="0"/>
              </a:rPr>
              <a:t>&lt;DT&gt;</a:t>
            </a:r>
            <a:r>
              <a:rPr lang="id-ID" dirty="0">
                <a:latin typeface="Tahoma" pitchFamily="34" charset="0"/>
              </a:rPr>
              <a:t>&lt;I&gt;BAB I&lt;/I&gt;</a:t>
            </a:r>
          </a:p>
          <a:p>
            <a:r>
              <a:rPr lang="id-ID" dirty="0">
                <a:latin typeface="Tahoma" pitchFamily="34" charset="0"/>
              </a:rPr>
              <a:t>  </a:t>
            </a:r>
            <a:r>
              <a:rPr lang="id-ID" dirty="0">
                <a:solidFill>
                  <a:srgbClr val="FF0066"/>
                </a:solidFill>
                <a:latin typeface="Tahoma" pitchFamily="34" charset="0"/>
              </a:rPr>
              <a:t>&lt;DD&gt;</a:t>
            </a:r>
            <a:r>
              <a:rPr lang="id-ID" dirty="0">
                <a:latin typeface="Tahoma" pitchFamily="34" charset="0"/>
              </a:rPr>
              <a:t>&lt;B&gt;Pendahuluan.&lt;/B&gt; Menjelaskan mengenai Evolusi  Cyberspace, Word Wide Web, Perancangan HomePage serta Editor-editor Web yang dapat digunakan untuk</a:t>
            </a:r>
            <a:r>
              <a:rPr lang="en-US" dirty="0">
                <a:latin typeface="Tahoma" pitchFamily="34" charset="0"/>
              </a:rPr>
              <a:t> </a:t>
            </a:r>
            <a:r>
              <a:rPr lang="id-ID" dirty="0">
                <a:latin typeface="Tahoma" pitchFamily="34" charset="0"/>
              </a:rPr>
              <a:t>membuat HomePage.</a:t>
            </a:r>
          </a:p>
          <a:p>
            <a:r>
              <a:rPr lang="id-ID" dirty="0">
                <a:latin typeface="Tahoma" pitchFamily="34" charset="0"/>
              </a:rPr>
              <a:t>  </a:t>
            </a:r>
            <a:r>
              <a:rPr lang="id-ID" dirty="0">
                <a:solidFill>
                  <a:srgbClr val="FF0066"/>
                </a:solidFill>
                <a:latin typeface="Tahoma" pitchFamily="34" charset="0"/>
              </a:rPr>
              <a:t>&lt;DT&gt;</a:t>
            </a:r>
            <a:r>
              <a:rPr lang="id-ID" dirty="0">
                <a:latin typeface="Tahoma" pitchFamily="34" charset="0"/>
              </a:rPr>
              <a:t>&lt;I&gt;BAB II&lt;/I&gt;</a:t>
            </a:r>
          </a:p>
          <a:p>
            <a:r>
              <a:rPr lang="id-ID" dirty="0">
                <a:latin typeface="Tahoma" pitchFamily="34" charset="0"/>
              </a:rPr>
              <a:t>  </a:t>
            </a:r>
            <a:r>
              <a:rPr lang="id-ID" dirty="0">
                <a:solidFill>
                  <a:srgbClr val="FF0066"/>
                </a:solidFill>
                <a:latin typeface="Tahoma" pitchFamily="34" charset="0"/>
              </a:rPr>
              <a:t>&lt;DD&gt;</a:t>
            </a:r>
            <a:r>
              <a:rPr lang="id-ID" dirty="0">
                <a:latin typeface="Tahoma" pitchFamily="34" charset="0"/>
              </a:rPr>
              <a:t>&lt;B&gt;Dasar-Dasar Bahasa HTML.&lt;/B&gt;menjelaskan mengenai mengapa kita menggunakan tag-tagbeserta atribut-atributnya</a:t>
            </a:r>
            <a:r>
              <a:rPr lang="en-US" dirty="0">
                <a:latin typeface="Tahoma" pitchFamily="34" charset="0"/>
              </a:rPr>
              <a:t> </a:t>
            </a:r>
            <a:r>
              <a:rPr lang="id-ID" dirty="0">
                <a:latin typeface="Tahoma" pitchFamily="34" charset="0"/>
              </a:rPr>
              <a:t>serta menjelaskan segala sesuatu tentang dasar-dasar HTML yang harus diketahui sebelum membuat HomePage.</a:t>
            </a:r>
          </a:p>
          <a:p>
            <a:r>
              <a:rPr lang="id-ID" dirty="0">
                <a:solidFill>
                  <a:srgbClr val="FF0066"/>
                </a:solidFill>
                <a:latin typeface="Tahoma" pitchFamily="34" charset="0"/>
              </a:rPr>
              <a:t>&lt;/DL&gt;</a:t>
            </a:r>
            <a:r>
              <a:rPr lang="id-ID" dirty="0">
                <a:latin typeface="Tahoma" pitchFamily="34" charset="0"/>
              </a:rPr>
              <a:t>&lt;/BODY&gt;</a:t>
            </a:r>
          </a:p>
        </p:txBody>
      </p:sp>
    </p:spTree>
    <p:extLst>
      <p:ext uri="{BB962C8B-B14F-4D97-AF65-F5344CB8AC3E}">
        <p14:creationId xmlns:p14="http://schemas.microsoft.com/office/powerpoint/2010/main" val="4281257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algn="l"/>
            <a:r>
              <a:rPr lang="en-US" sz="3600" dirty="0"/>
              <a:t>Hasil:</a:t>
            </a:r>
          </a:p>
        </p:txBody>
      </p:sp>
      <p:graphicFrame>
        <p:nvGraphicFramePr>
          <p:cNvPr id="106500" name="Object 4"/>
          <p:cNvGraphicFramePr>
            <a:graphicFrameLocks noChangeAspect="1"/>
          </p:cNvGraphicFramePr>
          <p:nvPr/>
        </p:nvGraphicFramePr>
        <p:xfrm>
          <a:off x="457200" y="1295400"/>
          <a:ext cx="8305800" cy="5181600"/>
        </p:xfrm>
        <a:graphic>
          <a:graphicData uri="http://schemas.openxmlformats.org/presentationml/2006/ole">
            <mc:AlternateContent xmlns:mc="http://schemas.openxmlformats.org/markup-compatibility/2006">
              <mc:Choice xmlns:v="urn:schemas-microsoft-com:vml" Requires="v">
                <p:oleObj spid="_x0000_s5144" name="Bitmap Image" r:id="rId3" imgW="3638095" imgH="2114845" progId="Paint.Picture">
                  <p:embed/>
                </p:oleObj>
              </mc:Choice>
              <mc:Fallback>
                <p:oleObj name="Bitmap Image" r:id="rId3" imgW="3638095" imgH="211484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171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Contoh</a:t>
            </a:r>
          </a:p>
        </p:txBody>
      </p:sp>
      <p:graphicFrame>
        <p:nvGraphicFramePr>
          <p:cNvPr id="86019" name="Object 3"/>
          <p:cNvGraphicFramePr>
            <a:graphicFrameLocks noGrp="1" noChangeAspect="1"/>
          </p:cNvGraphicFramePr>
          <p:nvPr>
            <p:ph type="body" idx="1"/>
          </p:nvPr>
        </p:nvGraphicFramePr>
        <p:xfrm>
          <a:off x="304800" y="1371600"/>
          <a:ext cx="8610600" cy="5029200"/>
        </p:xfrm>
        <a:graphic>
          <a:graphicData uri="http://schemas.openxmlformats.org/presentationml/2006/ole">
            <mc:AlternateContent xmlns:mc="http://schemas.openxmlformats.org/markup-compatibility/2006">
              <mc:Choice xmlns:v="urn:schemas-microsoft-com:vml" Requires="v">
                <p:oleObj spid="_x0000_s2071" name="Bitmap Image" r:id="rId3" imgW="4877481" imgH="1419048" progId="Paint.Picture">
                  <p:embed/>
                </p:oleObj>
              </mc:Choice>
              <mc:Fallback>
                <p:oleObj name="Bitmap Image" r:id="rId3" imgW="4877481" imgH="14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610600" cy="5029200"/>
                      </a:xfrm>
                      <a:prstGeom prst="rect">
                        <a:avLst/>
                      </a:prstGeom>
                    </p:spPr>
                  </p:pic>
                </p:oleObj>
              </mc:Fallback>
            </mc:AlternateContent>
          </a:graphicData>
        </a:graphic>
      </p:graphicFrame>
    </p:spTree>
    <p:extLst>
      <p:ext uri="{BB962C8B-B14F-4D97-AF65-F5344CB8AC3E}">
        <p14:creationId xmlns:p14="http://schemas.microsoft.com/office/powerpoint/2010/main" val="3839984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D4582-B538-4962-BF06-769D59319DEC}"/>
              </a:ext>
            </a:extLst>
          </p:cNvPr>
          <p:cNvSpPr>
            <a:spLocks noGrp="1"/>
          </p:cNvSpPr>
          <p:nvPr>
            <p:ph idx="1"/>
          </p:nvPr>
        </p:nvSpPr>
        <p:spPr>
          <a:xfrm>
            <a:off x="457200" y="836712"/>
            <a:ext cx="8229600" cy="5289451"/>
          </a:xfrm>
        </p:spPr>
        <p:txBody>
          <a:bodyPr/>
          <a:lstStyle/>
          <a:p>
            <a:pPr marL="0" indent="0">
              <a:buNone/>
            </a:pPr>
            <a:r>
              <a:rPr lang="en-US" dirty="0">
                <a:solidFill>
                  <a:schemeClr val="tx2"/>
                </a:solidFill>
              </a:rPr>
              <a:t>e. Tag-tag List</a:t>
            </a:r>
            <a:endParaRPr lang="en-ID" dirty="0">
              <a:solidFill>
                <a:schemeClr val="tx2"/>
              </a:solidFill>
            </a:endParaRPr>
          </a:p>
        </p:txBody>
      </p:sp>
      <p:pic>
        <p:nvPicPr>
          <p:cNvPr id="4" name="Picture 2">
            <a:extLst>
              <a:ext uri="{FF2B5EF4-FFF2-40B4-BE49-F238E27FC236}">
                <a16:creationId xmlns:a16="http://schemas.microsoft.com/office/drawing/2014/main" id="{40623E85-4E72-46F3-AB98-AB5D93E4A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48883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471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685800" y="1447800"/>
            <a:ext cx="7772400" cy="4495800"/>
          </a:xfrm>
        </p:spPr>
        <p:txBody>
          <a:bodyPr>
            <a:normAutofit/>
          </a:bodyPr>
          <a:lstStyle/>
          <a:p>
            <a:pPr algn="just">
              <a:buFont typeface="Wingdings" panose="05000000000000000000" pitchFamily="2" charset="2"/>
              <a:buChar char="§"/>
            </a:pPr>
            <a:r>
              <a:rPr lang="en-US" sz="2600" dirty="0"/>
              <a:t>Image (</a:t>
            </a:r>
            <a:r>
              <a:rPr lang="en-US" sz="2600" dirty="0" err="1"/>
              <a:t>gambar</a:t>
            </a:r>
            <a:r>
              <a:rPr lang="en-US" sz="2600" dirty="0"/>
              <a:t>) </a:t>
            </a:r>
            <a:r>
              <a:rPr lang="en-US" sz="2600" dirty="0" err="1"/>
              <a:t>dalam</a:t>
            </a:r>
            <a:r>
              <a:rPr lang="en-US" sz="2600" dirty="0"/>
              <a:t> </a:t>
            </a:r>
            <a:r>
              <a:rPr lang="en-US" sz="2600" dirty="0" err="1"/>
              <a:t>suatu</a:t>
            </a:r>
            <a:r>
              <a:rPr lang="en-US" sz="2600" dirty="0"/>
              <a:t> web </a:t>
            </a:r>
            <a:r>
              <a:rPr lang="en-US" sz="2600" dirty="0" err="1"/>
              <a:t>merupakan</a:t>
            </a:r>
            <a:r>
              <a:rPr lang="en-US" sz="2600" dirty="0"/>
              <a:t> </a:t>
            </a:r>
            <a:r>
              <a:rPr lang="en-US" sz="2600" dirty="0" err="1"/>
              <a:t>daya</a:t>
            </a:r>
            <a:r>
              <a:rPr lang="en-US" sz="2600" dirty="0"/>
              <a:t> </a:t>
            </a:r>
            <a:r>
              <a:rPr lang="en-US" sz="2600" dirty="0" err="1"/>
              <a:t>tarik</a:t>
            </a:r>
            <a:r>
              <a:rPr lang="en-US" sz="2600" dirty="0"/>
              <a:t> </a:t>
            </a:r>
            <a:r>
              <a:rPr lang="en-US" sz="2600" dirty="0" err="1"/>
              <a:t>bagi</a:t>
            </a:r>
            <a:r>
              <a:rPr lang="en-US" sz="2600" dirty="0"/>
              <a:t> </a:t>
            </a:r>
            <a:r>
              <a:rPr lang="en-US" sz="2600" dirty="0" err="1"/>
              <a:t>pengunjung</a:t>
            </a:r>
            <a:r>
              <a:rPr lang="en-US" sz="2600" dirty="0"/>
              <a:t>. </a:t>
            </a:r>
            <a:r>
              <a:rPr lang="en-US" sz="2600" dirty="0" err="1"/>
              <a:t>Umumnya</a:t>
            </a:r>
            <a:r>
              <a:rPr lang="en-US" sz="2600" dirty="0"/>
              <a:t> browser </a:t>
            </a:r>
            <a:r>
              <a:rPr lang="en-US" sz="2600" dirty="0" err="1"/>
              <a:t>menampilkan</a:t>
            </a:r>
            <a:r>
              <a:rPr lang="en-US" sz="2600" dirty="0"/>
              <a:t> inline image (</a:t>
            </a:r>
            <a:r>
              <a:rPr lang="en-US" sz="2600" dirty="0" err="1"/>
              <a:t>gambar</a:t>
            </a:r>
            <a:r>
              <a:rPr lang="en-US" sz="2600" dirty="0"/>
              <a:t> </a:t>
            </a:r>
            <a:r>
              <a:rPr lang="en-US" sz="2600" dirty="0" err="1"/>
              <a:t>disajikan</a:t>
            </a:r>
            <a:r>
              <a:rPr lang="en-US" sz="2600" dirty="0"/>
              <a:t> </a:t>
            </a:r>
            <a:r>
              <a:rPr lang="en-US" sz="2600" dirty="0" err="1"/>
              <a:t>bersamaan</a:t>
            </a:r>
            <a:r>
              <a:rPr lang="en-US" sz="2600" dirty="0"/>
              <a:t> </a:t>
            </a:r>
            <a:r>
              <a:rPr lang="en-US" sz="2600" dirty="0" err="1"/>
              <a:t>dengan</a:t>
            </a:r>
            <a:r>
              <a:rPr lang="en-US" sz="2600" dirty="0"/>
              <a:t> </a:t>
            </a:r>
            <a:r>
              <a:rPr lang="en-US" sz="2600" dirty="0" err="1"/>
              <a:t>teks</a:t>
            </a:r>
            <a:r>
              <a:rPr lang="en-US" sz="2600" dirty="0"/>
              <a:t>).</a:t>
            </a:r>
          </a:p>
          <a:p>
            <a:pPr algn="just">
              <a:buFont typeface="Wingdings" panose="05000000000000000000" pitchFamily="2" charset="2"/>
              <a:buChar char="§"/>
            </a:pPr>
            <a:r>
              <a:rPr lang="en-US" sz="2600" dirty="0"/>
              <a:t>Image yang </a:t>
            </a:r>
            <a:r>
              <a:rPr lang="en-US" sz="2600" dirty="0" err="1"/>
              <a:t>dapat</a:t>
            </a:r>
            <a:r>
              <a:rPr lang="en-US" sz="2600" dirty="0"/>
              <a:t> </a:t>
            </a:r>
            <a:r>
              <a:rPr lang="en-US" sz="2600" dirty="0" err="1"/>
              <a:t>ditampilkan</a:t>
            </a:r>
            <a:r>
              <a:rPr lang="en-US" sz="2600" dirty="0"/>
              <a:t> </a:t>
            </a:r>
            <a:r>
              <a:rPr lang="en-US" sz="2600" dirty="0" err="1"/>
              <a:t>dalam</a:t>
            </a:r>
            <a:r>
              <a:rPr lang="en-US" sz="2600" dirty="0"/>
              <a:t> web site </a:t>
            </a:r>
            <a:r>
              <a:rPr lang="en-US" sz="2600" dirty="0" err="1"/>
              <a:t>adalah</a:t>
            </a:r>
            <a:r>
              <a:rPr lang="en-US" sz="2600" dirty="0"/>
              <a:t> </a:t>
            </a:r>
            <a:r>
              <a:rPr lang="en-US" sz="2600" dirty="0" err="1"/>
              <a:t>jenis</a:t>
            </a:r>
            <a:r>
              <a:rPr lang="en-US" sz="2600" dirty="0"/>
              <a:t> GIF, JPG, XBM, dan PNG</a:t>
            </a:r>
          </a:p>
          <a:p>
            <a:pPr algn="just">
              <a:buFont typeface="Wingdings" panose="05000000000000000000" pitchFamily="2" charset="2"/>
              <a:buChar char="§"/>
            </a:pPr>
            <a:r>
              <a:rPr lang="en-US" sz="2600" dirty="0" err="1"/>
              <a:t>Bentuk</a:t>
            </a:r>
            <a:r>
              <a:rPr lang="en-US" sz="2600" dirty="0"/>
              <a:t> </a:t>
            </a:r>
            <a:r>
              <a:rPr lang="en-US" sz="2600" dirty="0" err="1"/>
              <a:t>Umum</a:t>
            </a:r>
            <a:r>
              <a:rPr lang="en-US" sz="2600" dirty="0"/>
              <a:t>:</a:t>
            </a:r>
          </a:p>
          <a:p>
            <a:pPr marL="0" indent="0" algn="just">
              <a:buNone/>
            </a:pPr>
            <a:endParaRPr lang="en-US" sz="2600" dirty="0"/>
          </a:p>
        </p:txBody>
      </p:sp>
      <p:sp>
        <p:nvSpPr>
          <p:cNvPr id="84994" name="Rectangle 2"/>
          <p:cNvSpPr>
            <a:spLocks noGrp="1" noChangeArrowheads="1"/>
          </p:cNvSpPr>
          <p:nvPr>
            <p:ph type="title"/>
          </p:nvPr>
        </p:nvSpPr>
        <p:spPr>
          <a:xfrm>
            <a:off x="858044" y="332656"/>
            <a:ext cx="7427912" cy="792162"/>
          </a:xfrm>
        </p:spPr>
        <p:txBody>
          <a:bodyPr>
            <a:normAutofit/>
          </a:bodyPr>
          <a:lstStyle/>
          <a:p>
            <a:pPr fontAlgn="auto">
              <a:spcAft>
                <a:spcPts val="0"/>
              </a:spcAft>
              <a:defRPr/>
            </a:pPr>
            <a:r>
              <a:rPr lang="en-US" sz="4000" b="1" dirty="0">
                <a:solidFill>
                  <a:srgbClr val="C00000"/>
                </a:solidFill>
              </a:rPr>
              <a:t>3. Image </a:t>
            </a:r>
            <a:r>
              <a:rPr lang="en-US" sz="4000" b="1" dirty="0" err="1">
                <a:solidFill>
                  <a:srgbClr val="C00000"/>
                </a:solidFill>
              </a:rPr>
              <a:t>dalam</a:t>
            </a:r>
            <a:r>
              <a:rPr lang="en-US" sz="4000" b="1" dirty="0">
                <a:solidFill>
                  <a:srgbClr val="C00000"/>
                </a:solidFill>
              </a:rPr>
              <a:t> HTML</a:t>
            </a:r>
          </a:p>
        </p:txBody>
      </p:sp>
      <p:sp>
        <p:nvSpPr>
          <p:cNvPr id="5" name="Text Box 6">
            <a:extLst>
              <a:ext uri="{FF2B5EF4-FFF2-40B4-BE49-F238E27FC236}">
                <a16:creationId xmlns:a16="http://schemas.microsoft.com/office/drawing/2014/main" id="{25FA41C9-654D-4FED-897C-E5AE106A406C}"/>
              </a:ext>
            </a:extLst>
          </p:cNvPr>
          <p:cNvSpPr txBox="1">
            <a:spLocks noChangeArrowheads="1"/>
          </p:cNvSpPr>
          <p:nvPr/>
        </p:nvSpPr>
        <p:spPr>
          <a:xfrm>
            <a:off x="1158385" y="4653136"/>
            <a:ext cx="7229475" cy="609600"/>
          </a:xfrm>
          <a:prstGeom prst="rect">
            <a:avLst/>
          </a:prstGeom>
          <a:ln w="38100" cap="flat">
            <a:solidFill>
              <a:srgbClr val="6699FF"/>
            </a:solidFill>
          </a:ln>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ct val="50000"/>
              </a:spcBef>
              <a:defRPr/>
            </a:pPr>
            <a:r>
              <a:rPr lang="en-US" sz="3200">
                <a:latin typeface="Times New Roman" pitchFamily="18" charset="0"/>
              </a:rPr>
              <a:t>&lt;img src=“nama_image” [Atribut]&gt;</a:t>
            </a:r>
          </a:p>
        </p:txBody>
      </p:sp>
    </p:spTree>
    <p:extLst>
      <p:ext uri="{BB962C8B-B14F-4D97-AF65-F5344CB8AC3E}">
        <p14:creationId xmlns:p14="http://schemas.microsoft.com/office/powerpoint/2010/main" val="2616189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548680"/>
            <a:ext cx="8229600" cy="1901825"/>
          </a:xfrm>
        </p:spPr>
        <p:txBody>
          <a:bodyPr>
            <a:noAutofit/>
          </a:bodyPr>
          <a:lstStyle/>
          <a:p>
            <a:pPr marL="0" indent="0" algn="just" fontAlgn="base">
              <a:buNone/>
            </a:pPr>
            <a:r>
              <a:rPr lang="en-US" sz="2600" b="1" dirty="0">
                <a:solidFill>
                  <a:schemeClr val="tx2"/>
                </a:solidFill>
              </a:rPr>
              <a:t>a. Alignment Image</a:t>
            </a:r>
            <a:endParaRPr lang="en-ID" sz="2600" b="1" dirty="0">
              <a:solidFill>
                <a:schemeClr val="tx2"/>
              </a:solidFill>
            </a:endParaRPr>
          </a:p>
          <a:p>
            <a:pPr algn="just" fontAlgn="base">
              <a:buFont typeface="Wingdings" panose="05000000000000000000" pitchFamily="2" charset="2"/>
              <a:buChar char="§"/>
            </a:pPr>
            <a:r>
              <a:rPr lang="en-ID" sz="2600" dirty="0" err="1"/>
              <a:t>Secara</a:t>
            </a:r>
            <a:r>
              <a:rPr lang="en-ID" sz="2600" dirty="0"/>
              <a:t> default, </a:t>
            </a:r>
            <a:r>
              <a:rPr lang="en-ID" sz="2600" dirty="0" err="1"/>
              <a:t>gambar</a:t>
            </a:r>
            <a:r>
              <a:rPr lang="en-ID" sz="2600" dirty="0"/>
              <a:t> </a:t>
            </a:r>
            <a:r>
              <a:rPr lang="en-ID" sz="2600" dirty="0" err="1"/>
              <a:t>akan</a:t>
            </a:r>
            <a:r>
              <a:rPr lang="en-ID" sz="2600" dirty="0"/>
              <a:t> </a:t>
            </a:r>
            <a:r>
              <a:rPr lang="en-ID" sz="2600" dirty="0" err="1"/>
              <a:t>tampil</a:t>
            </a:r>
            <a:r>
              <a:rPr lang="en-ID" sz="2600" dirty="0"/>
              <a:t> </a:t>
            </a:r>
            <a:r>
              <a:rPr lang="en-ID" sz="2600" dirty="0" err="1"/>
              <a:t>dengan</a:t>
            </a:r>
            <a:r>
              <a:rPr lang="en-ID" sz="2600" dirty="0"/>
              <a:t> text </a:t>
            </a:r>
            <a:r>
              <a:rPr lang="en-ID" sz="2600" dirty="0" err="1"/>
              <a:t>berada</a:t>
            </a:r>
            <a:r>
              <a:rPr lang="en-ID" sz="2600" dirty="0"/>
              <a:t> </a:t>
            </a:r>
            <a:r>
              <a:rPr lang="en-ID" sz="2600" dirty="0" err="1"/>
              <a:t>disisi</a:t>
            </a:r>
            <a:r>
              <a:rPr lang="en-ID" sz="2600" dirty="0"/>
              <a:t> </a:t>
            </a:r>
            <a:r>
              <a:rPr lang="en-ID" sz="2600" dirty="0" err="1"/>
              <a:t>bawah</a:t>
            </a:r>
            <a:r>
              <a:rPr lang="en-ID" sz="2600" dirty="0"/>
              <a:t> </a:t>
            </a:r>
            <a:r>
              <a:rPr lang="en-ID" sz="2600" dirty="0" err="1"/>
              <a:t>gambar</a:t>
            </a:r>
            <a:r>
              <a:rPr lang="en-ID" sz="2600" dirty="0"/>
              <a:t>. </a:t>
            </a:r>
            <a:r>
              <a:rPr lang="en-ID" sz="2600" dirty="0" err="1"/>
              <a:t>Untuk</a:t>
            </a:r>
            <a:r>
              <a:rPr lang="en-ID" sz="2600" dirty="0"/>
              <a:t> </a:t>
            </a:r>
            <a:r>
              <a:rPr lang="en-ID" sz="2600" dirty="0" err="1"/>
              <a:t>mengubah</a:t>
            </a:r>
            <a:r>
              <a:rPr lang="en-ID" sz="2600" dirty="0"/>
              <a:t> </a:t>
            </a:r>
            <a:r>
              <a:rPr lang="en-ID" sz="2600" dirty="0" err="1"/>
              <a:t>atau</a:t>
            </a:r>
            <a:r>
              <a:rPr lang="en-ID" sz="2600" dirty="0"/>
              <a:t> </a:t>
            </a:r>
            <a:r>
              <a:rPr lang="en-ID" sz="2600" dirty="0" err="1"/>
              <a:t>mengatur</a:t>
            </a:r>
            <a:r>
              <a:rPr lang="en-ID" sz="2600" dirty="0"/>
              <a:t> </a:t>
            </a:r>
            <a:r>
              <a:rPr lang="en-ID" sz="2600" dirty="0" err="1"/>
              <a:t>tampilan</a:t>
            </a:r>
            <a:r>
              <a:rPr lang="en-ID" sz="2600" dirty="0"/>
              <a:t> </a:t>
            </a:r>
            <a:r>
              <a:rPr lang="en-ID" sz="2600" dirty="0" err="1"/>
              <a:t>gambar</a:t>
            </a:r>
            <a:r>
              <a:rPr lang="en-ID" sz="2600" dirty="0"/>
              <a:t> </a:t>
            </a:r>
            <a:r>
              <a:rPr lang="en-ID" sz="2600" dirty="0" err="1"/>
              <a:t>dalam</a:t>
            </a:r>
            <a:r>
              <a:rPr lang="en-ID" sz="2600" dirty="0"/>
              <a:t> HTML, </a:t>
            </a:r>
            <a:r>
              <a:rPr lang="en-ID" sz="2600" dirty="0" err="1"/>
              <a:t>maka</a:t>
            </a:r>
            <a:r>
              <a:rPr lang="en-ID" sz="2600" dirty="0"/>
              <a:t> </a:t>
            </a:r>
            <a:r>
              <a:rPr lang="en-ID" sz="2600" dirty="0" err="1"/>
              <a:t>bisa</a:t>
            </a:r>
            <a:r>
              <a:rPr lang="en-ID" sz="2600" dirty="0"/>
              <a:t> </a:t>
            </a:r>
            <a:r>
              <a:rPr lang="en-ID" sz="2600" dirty="0" err="1"/>
              <a:t>menambahkan</a:t>
            </a:r>
            <a:r>
              <a:rPr lang="en-ID" sz="2600" dirty="0"/>
              <a:t> </a:t>
            </a:r>
            <a:r>
              <a:rPr lang="en-ID" sz="2600" dirty="0" err="1"/>
              <a:t>atribut</a:t>
            </a:r>
            <a:r>
              <a:rPr lang="en-ID" sz="2600" dirty="0"/>
              <a:t> </a:t>
            </a:r>
            <a:r>
              <a:rPr lang="en-ID" sz="2600" b="1" dirty="0"/>
              <a:t>align</a:t>
            </a:r>
            <a:r>
              <a:rPr lang="en-ID" sz="2600" dirty="0"/>
              <a:t> </a:t>
            </a:r>
            <a:r>
              <a:rPr lang="en-ID" sz="2600" dirty="0" err="1"/>
              <a:t>ke</a:t>
            </a:r>
            <a:r>
              <a:rPr lang="en-ID" sz="2600" dirty="0"/>
              <a:t> </a:t>
            </a:r>
            <a:r>
              <a:rPr lang="en-ID" sz="2600" dirty="0" err="1"/>
              <a:t>dalam</a:t>
            </a:r>
            <a:r>
              <a:rPr lang="en-ID" sz="2600" dirty="0"/>
              <a:t> tag </a:t>
            </a:r>
            <a:r>
              <a:rPr lang="en-ID" sz="2600" b="1" dirty="0"/>
              <a:t>&lt;</a:t>
            </a:r>
            <a:r>
              <a:rPr lang="en-ID" sz="2600" b="1" dirty="0" err="1"/>
              <a:t>img</a:t>
            </a:r>
            <a:r>
              <a:rPr lang="en-ID" sz="2600" b="1" dirty="0"/>
              <a:t>&gt;.</a:t>
            </a:r>
            <a:r>
              <a:rPr lang="en-ID" sz="2600" dirty="0"/>
              <a:t> </a:t>
            </a:r>
            <a:r>
              <a:rPr lang="en-ID" sz="2600" dirty="0" err="1"/>
              <a:t>Atribut</a:t>
            </a:r>
            <a:r>
              <a:rPr lang="en-ID" sz="2600" dirty="0"/>
              <a:t> </a:t>
            </a:r>
            <a:r>
              <a:rPr lang="en-ID" sz="2600" b="1" dirty="0"/>
              <a:t>align</a:t>
            </a:r>
            <a:r>
              <a:rPr lang="en-ID" sz="2600" dirty="0"/>
              <a:t> </a:t>
            </a:r>
            <a:r>
              <a:rPr lang="en-ID" sz="2600" dirty="0" err="1"/>
              <a:t>bisa</a:t>
            </a:r>
            <a:r>
              <a:rPr lang="en-ID" sz="2600" dirty="0"/>
              <a:t> </a:t>
            </a:r>
            <a:r>
              <a:rPr lang="en-ID" sz="2600" dirty="0" err="1"/>
              <a:t>diisi</a:t>
            </a:r>
            <a:r>
              <a:rPr lang="en-ID" sz="2600" dirty="0"/>
              <a:t> </a:t>
            </a:r>
            <a:r>
              <a:rPr lang="en-ID" sz="2600" dirty="0" err="1"/>
              <a:t>dengan</a:t>
            </a:r>
            <a:r>
              <a:rPr lang="en-ID" sz="2600" dirty="0"/>
              <a:t> </a:t>
            </a:r>
            <a:r>
              <a:rPr lang="en-ID" sz="2600" dirty="0" err="1"/>
              <a:t>beberapa</a:t>
            </a:r>
            <a:r>
              <a:rPr lang="en-ID" sz="2600" dirty="0"/>
              <a:t> </a:t>
            </a:r>
            <a:r>
              <a:rPr lang="en-ID" sz="2600" dirty="0" err="1"/>
              <a:t>nilai</a:t>
            </a:r>
            <a:r>
              <a:rPr lang="en-ID" sz="2600" dirty="0"/>
              <a:t>, </a:t>
            </a:r>
            <a:r>
              <a:rPr lang="en-ID" sz="2600" dirty="0" err="1"/>
              <a:t>yakni</a:t>
            </a:r>
            <a:r>
              <a:rPr lang="en-ID" sz="2600" dirty="0"/>
              <a:t> </a:t>
            </a:r>
            <a:r>
              <a:rPr lang="en-ID" sz="2600" b="1" i="1" dirty="0"/>
              <a:t>bottom, left, middle, right </a:t>
            </a:r>
            <a:r>
              <a:rPr lang="en-ID" sz="2600" i="1" dirty="0"/>
              <a:t>dan</a:t>
            </a:r>
            <a:r>
              <a:rPr lang="en-ID" sz="2600" b="1" i="1" dirty="0"/>
              <a:t> top</a:t>
            </a:r>
            <a:r>
              <a:rPr lang="en-ID" sz="2600" dirty="0"/>
              <a:t>.</a:t>
            </a:r>
          </a:p>
          <a:p>
            <a:pPr algn="just" fontAlgn="base">
              <a:buFont typeface="Wingdings" panose="05000000000000000000" pitchFamily="2" charset="2"/>
              <a:buChar char="§"/>
            </a:pPr>
            <a:r>
              <a:rPr lang="en-ID" sz="2600" dirty="0" err="1"/>
              <a:t>Sesuai</a:t>
            </a:r>
            <a:r>
              <a:rPr lang="en-ID" sz="2600" dirty="0"/>
              <a:t> </a:t>
            </a:r>
            <a:r>
              <a:rPr lang="en-ID" sz="2600" dirty="0" err="1"/>
              <a:t>dengan</a:t>
            </a:r>
            <a:r>
              <a:rPr lang="en-ID" sz="2600" dirty="0"/>
              <a:t> </a:t>
            </a:r>
            <a:r>
              <a:rPr lang="en-ID" sz="2600" dirty="0" err="1"/>
              <a:t>namanya</a:t>
            </a:r>
            <a:r>
              <a:rPr lang="en-ID" sz="2600" dirty="0"/>
              <a:t>, </a:t>
            </a:r>
            <a:r>
              <a:rPr lang="en-ID" sz="2600" dirty="0" err="1"/>
              <a:t>masing-masing</a:t>
            </a:r>
            <a:r>
              <a:rPr lang="en-ID" sz="2600" dirty="0"/>
              <a:t> </a:t>
            </a:r>
            <a:r>
              <a:rPr lang="en-ID" sz="2600" dirty="0" err="1"/>
              <a:t>nilai</a:t>
            </a:r>
            <a:r>
              <a:rPr lang="en-ID" sz="2600" dirty="0"/>
              <a:t> </a:t>
            </a:r>
            <a:r>
              <a:rPr lang="en-ID" sz="2600" dirty="0" err="1"/>
              <a:t>dari</a:t>
            </a:r>
            <a:r>
              <a:rPr lang="en-ID" sz="2600" dirty="0"/>
              <a:t> </a:t>
            </a:r>
            <a:r>
              <a:rPr lang="en-ID" sz="2600" dirty="0" err="1"/>
              <a:t>atribut</a:t>
            </a:r>
            <a:r>
              <a:rPr lang="en-ID" sz="2600" dirty="0"/>
              <a:t> align </a:t>
            </a:r>
            <a:r>
              <a:rPr lang="en-ID" sz="2600" dirty="0" err="1"/>
              <a:t>bisa</a:t>
            </a:r>
            <a:r>
              <a:rPr lang="en-ID" sz="2600" dirty="0"/>
              <a:t> </a:t>
            </a:r>
            <a:r>
              <a:rPr lang="en-ID" sz="2600" dirty="0" err="1"/>
              <a:t>digunakan</a:t>
            </a:r>
            <a:r>
              <a:rPr lang="en-ID" sz="2600" dirty="0"/>
              <a:t> </a:t>
            </a:r>
            <a:r>
              <a:rPr lang="en-ID" sz="2600" dirty="0" err="1"/>
              <a:t>untuk</a:t>
            </a:r>
            <a:r>
              <a:rPr lang="en-ID" sz="2600" dirty="0"/>
              <a:t> </a:t>
            </a:r>
            <a:r>
              <a:rPr lang="en-ID" sz="2600" dirty="0" err="1"/>
              <a:t>mengatur</a:t>
            </a:r>
            <a:r>
              <a:rPr lang="en-ID" sz="2600" dirty="0"/>
              <a:t> </a:t>
            </a:r>
            <a:r>
              <a:rPr lang="en-ID" sz="2600" dirty="0" err="1"/>
              <a:t>tampilan</a:t>
            </a:r>
            <a:r>
              <a:rPr lang="en-ID" sz="2600" dirty="0"/>
              <a:t> </a:t>
            </a:r>
            <a:r>
              <a:rPr lang="en-ID" sz="2600" dirty="0" err="1"/>
              <a:t>gambar</a:t>
            </a:r>
            <a:r>
              <a:rPr lang="en-ID" sz="2600" dirty="0"/>
              <a:t>. </a:t>
            </a:r>
            <a:r>
              <a:rPr lang="en-ID" sz="2600" dirty="0" err="1"/>
              <a:t>Berikut</a:t>
            </a:r>
            <a:r>
              <a:rPr lang="en-ID" sz="2600" dirty="0"/>
              <a:t> </a:t>
            </a:r>
            <a:r>
              <a:rPr lang="en-ID" sz="2600" dirty="0" err="1"/>
              <a:t>adalah</a:t>
            </a:r>
            <a:r>
              <a:rPr lang="en-ID" sz="2600" dirty="0"/>
              <a:t> </a:t>
            </a:r>
            <a:r>
              <a:rPr lang="en-ID" sz="2600" dirty="0" err="1"/>
              <a:t>contoh</a:t>
            </a:r>
            <a:r>
              <a:rPr lang="en-ID" sz="2600" dirty="0"/>
              <a:t> </a:t>
            </a:r>
            <a:r>
              <a:rPr lang="en-ID" sz="2600" dirty="0" err="1"/>
              <a:t>kode</a:t>
            </a:r>
            <a:r>
              <a:rPr lang="en-ID" sz="2600" dirty="0"/>
              <a:t> HTML </a:t>
            </a:r>
            <a:r>
              <a:rPr lang="en-ID" sz="2600" dirty="0" err="1"/>
              <a:t>dengan</a:t>
            </a:r>
            <a:r>
              <a:rPr lang="en-ID" sz="2600" dirty="0"/>
              <a:t> </a:t>
            </a:r>
            <a:r>
              <a:rPr lang="en-ID" sz="2600" dirty="0" err="1"/>
              <a:t>menggunakan</a:t>
            </a:r>
            <a:r>
              <a:rPr lang="en-ID" sz="2600" dirty="0"/>
              <a:t> </a:t>
            </a:r>
            <a:r>
              <a:rPr lang="en-ID" sz="2600" dirty="0" err="1"/>
              <a:t>atribut</a:t>
            </a:r>
            <a:r>
              <a:rPr lang="en-ID" sz="2600" dirty="0"/>
              <a:t> </a:t>
            </a:r>
            <a:r>
              <a:rPr lang="en-ID" sz="2600" b="1" dirty="0"/>
              <a:t>align=”left”</a:t>
            </a:r>
            <a:r>
              <a:rPr lang="en-ID" sz="2600" dirty="0"/>
              <a:t> pada </a:t>
            </a:r>
            <a:r>
              <a:rPr lang="en-ID" sz="2600" dirty="0" err="1"/>
              <a:t>gambar</a:t>
            </a:r>
            <a:r>
              <a:rPr lang="en-ID" sz="2600" dirty="0"/>
              <a:t>.</a:t>
            </a:r>
          </a:p>
        </p:txBody>
      </p:sp>
    </p:spTree>
    <p:extLst>
      <p:ext uri="{BB962C8B-B14F-4D97-AF65-F5344CB8AC3E}">
        <p14:creationId xmlns:p14="http://schemas.microsoft.com/office/powerpoint/2010/main" val="3385344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560" y="188640"/>
            <a:ext cx="7391400" cy="576064"/>
          </a:xfrm>
        </p:spPr>
        <p:txBody>
          <a:bodyPr>
            <a:normAutofit/>
          </a:bodyPr>
          <a:lstStyle/>
          <a:p>
            <a:pPr algn="l"/>
            <a:r>
              <a:rPr lang="en-US" sz="2800" dirty="0" err="1"/>
              <a:t>Contoh</a:t>
            </a:r>
            <a:r>
              <a:rPr lang="en-US" sz="2800" dirty="0"/>
              <a:t>:</a:t>
            </a:r>
          </a:p>
        </p:txBody>
      </p:sp>
      <p:pic>
        <p:nvPicPr>
          <p:cNvPr id="4" name="Picture 3">
            <a:extLst>
              <a:ext uri="{FF2B5EF4-FFF2-40B4-BE49-F238E27FC236}">
                <a16:creationId xmlns:a16="http://schemas.microsoft.com/office/drawing/2014/main" id="{DD105572-5DFE-4E06-8665-1FF1AA3FF1F8}"/>
              </a:ext>
            </a:extLst>
          </p:cNvPr>
          <p:cNvPicPr>
            <a:picLocks noChangeAspect="1"/>
          </p:cNvPicPr>
          <p:nvPr/>
        </p:nvPicPr>
        <p:blipFill>
          <a:blip r:embed="rId2"/>
          <a:stretch>
            <a:fillRect/>
          </a:stretch>
        </p:blipFill>
        <p:spPr>
          <a:xfrm>
            <a:off x="611560" y="764704"/>
            <a:ext cx="7920880" cy="4509719"/>
          </a:xfrm>
          <a:prstGeom prst="rect">
            <a:avLst/>
          </a:prstGeom>
        </p:spPr>
      </p:pic>
    </p:spTree>
    <p:extLst>
      <p:ext uri="{BB962C8B-B14F-4D97-AF65-F5344CB8AC3E}">
        <p14:creationId xmlns:p14="http://schemas.microsoft.com/office/powerpoint/2010/main" val="79544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43608" y="274638"/>
            <a:ext cx="7643192" cy="628650"/>
          </a:xfrm>
        </p:spPr>
        <p:txBody>
          <a:bodyPr>
            <a:noAutofit/>
          </a:bodyPr>
          <a:lstStyle/>
          <a:p>
            <a:pPr algn="l"/>
            <a:r>
              <a:rPr lang="en-US" sz="3600" dirty="0"/>
              <a:t>Hasil</a:t>
            </a:r>
          </a:p>
        </p:txBody>
      </p:sp>
      <p:pic>
        <p:nvPicPr>
          <p:cNvPr id="26626" name="Picture 2" descr="Contoh Penulisan Atribut align dalam gambar HTML - tag img">
            <a:extLst>
              <a:ext uri="{FF2B5EF4-FFF2-40B4-BE49-F238E27FC236}">
                <a16:creationId xmlns:a16="http://schemas.microsoft.com/office/drawing/2014/main" id="{77F0C4AC-6FEE-4C4B-BCC9-7BBFA7E77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24744"/>
            <a:ext cx="691276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1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548680"/>
            <a:ext cx="8229600" cy="1901825"/>
          </a:xfrm>
        </p:spPr>
        <p:txBody>
          <a:bodyPr>
            <a:noAutofit/>
          </a:bodyPr>
          <a:lstStyle/>
          <a:p>
            <a:pPr marL="0" indent="0" algn="just" fontAlgn="base">
              <a:buNone/>
            </a:pPr>
            <a:r>
              <a:rPr lang="en-US" sz="2600" b="1" dirty="0">
                <a:solidFill>
                  <a:schemeClr val="tx2"/>
                </a:solidFill>
              </a:rPr>
              <a:t>b. Floating Image</a:t>
            </a:r>
            <a:endParaRPr lang="en-ID" sz="2600" b="1" dirty="0">
              <a:solidFill>
                <a:schemeClr val="tx2"/>
              </a:solidFill>
            </a:endParaRPr>
          </a:p>
          <a:p>
            <a:pPr algn="just">
              <a:buFont typeface="Wingdings" panose="05000000000000000000" pitchFamily="2" charset="2"/>
              <a:buChar char="§"/>
            </a:pPr>
            <a:r>
              <a:rPr lang="en-ID" sz="2600" dirty="0" err="1"/>
              <a:t>Atribut</a:t>
            </a:r>
            <a:r>
              <a:rPr lang="en-ID" sz="2600" dirty="0"/>
              <a:t> align </a:t>
            </a:r>
            <a:r>
              <a:rPr lang="en-ID" sz="2600" dirty="0" err="1"/>
              <a:t>memiliki</a:t>
            </a:r>
            <a:r>
              <a:rPr lang="en-ID" sz="2600" dirty="0"/>
              <a:t> </a:t>
            </a:r>
            <a:r>
              <a:rPr lang="en-ID" sz="2600" dirty="0" err="1"/>
              <a:t>kelemahan</a:t>
            </a:r>
            <a:r>
              <a:rPr lang="en-ID" sz="2600" dirty="0"/>
              <a:t> </a:t>
            </a:r>
            <a:r>
              <a:rPr lang="en-ID" sz="2600" dirty="0" err="1"/>
              <a:t>seperti</a:t>
            </a:r>
            <a:r>
              <a:rPr lang="en-ID" sz="2600" dirty="0"/>
              <a:t> </a:t>
            </a:r>
            <a:r>
              <a:rPr lang="en-ID" sz="2600" dirty="0" err="1"/>
              <a:t>eksekusi</a:t>
            </a:r>
            <a:r>
              <a:rPr lang="en-ID" sz="2600" dirty="0"/>
              <a:t> </a:t>
            </a:r>
            <a:r>
              <a:rPr lang="en-ID" sz="2600" dirty="0" err="1"/>
              <a:t>gambar</a:t>
            </a:r>
            <a:r>
              <a:rPr lang="en-ID" sz="2600" dirty="0"/>
              <a:t> yang </a:t>
            </a:r>
            <a:r>
              <a:rPr lang="en-ID" sz="2600" dirty="0" err="1"/>
              <a:t>kurang</a:t>
            </a:r>
            <a:r>
              <a:rPr lang="en-ID" sz="2600" dirty="0"/>
              <a:t> </a:t>
            </a:r>
            <a:r>
              <a:rPr lang="en-ID" sz="2600" dirty="0" err="1"/>
              <a:t>rapi</a:t>
            </a:r>
            <a:r>
              <a:rPr lang="en-ID" sz="2600" dirty="0"/>
              <a:t> dan </a:t>
            </a:r>
            <a:r>
              <a:rPr lang="en-ID" sz="2600" dirty="0" err="1"/>
              <a:t>atribut</a:t>
            </a:r>
            <a:r>
              <a:rPr lang="en-ID" sz="2600" dirty="0"/>
              <a:t> </a:t>
            </a:r>
            <a:r>
              <a:rPr lang="en-ID" sz="2600" dirty="0" err="1"/>
              <a:t>ini</a:t>
            </a:r>
            <a:r>
              <a:rPr lang="en-ID" sz="2600" dirty="0"/>
              <a:t> juga </a:t>
            </a:r>
            <a:r>
              <a:rPr lang="en-ID" sz="2600" dirty="0" err="1"/>
              <a:t>tidak</a:t>
            </a:r>
            <a:r>
              <a:rPr lang="en-ID" sz="2600" dirty="0"/>
              <a:t> </a:t>
            </a:r>
            <a:r>
              <a:rPr lang="en-ID" sz="2600" dirty="0" err="1"/>
              <a:t>tersedia</a:t>
            </a:r>
            <a:r>
              <a:rPr lang="en-ID" sz="2600" dirty="0"/>
              <a:t> di </a:t>
            </a:r>
            <a:r>
              <a:rPr lang="en-ID" sz="2600" dirty="0" err="1"/>
              <a:t>versi</a:t>
            </a:r>
            <a:r>
              <a:rPr lang="en-ID" sz="2600" dirty="0"/>
              <a:t> </a:t>
            </a:r>
            <a:r>
              <a:rPr lang="en-ID" sz="2600" dirty="0">
                <a:hlinkClick r:id="rId2"/>
              </a:rPr>
              <a:t>HTML5</a:t>
            </a:r>
            <a:r>
              <a:rPr lang="en-ID" sz="2600" dirty="0"/>
              <a:t>.</a:t>
            </a:r>
          </a:p>
          <a:p>
            <a:pPr algn="just">
              <a:buFont typeface="Wingdings" panose="05000000000000000000" pitchFamily="2" charset="2"/>
              <a:buChar char="§"/>
            </a:pPr>
            <a:r>
              <a:rPr lang="en-ID" sz="2600" dirty="0"/>
              <a:t>Oleh </a:t>
            </a:r>
            <a:r>
              <a:rPr lang="en-ID" sz="2600" dirty="0" err="1"/>
              <a:t>karena</a:t>
            </a:r>
            <a:r>
              <a:rPr lang="en-ID" sz="2600" dirty="0"/>
              <a:t> </a:t>
            </a:r>
            <a:r>
              <a:rPr lang="en-ID" sz="2600" dirty="0" err="1"/>
              <a:t>itu</a:t>
            </a:r>
            <a:r>
              <a:rPr lang="en-ID" sz="2600" dirty="0"/>
              <a:t> </a:t>
            </a:r>
            <a:r>
              <a:rPr lang="en-ID" sz="2600" dirty="0" err="1"/>
              <a:t>dapat</a:t>
            </a:r>
            <a:r>
              <a:rPr lang="en-ID" sz="2600" dirty="0"/>
              <a:t> </a:t>
            </a:r>
            <a:r>
              <a:rPr lang="en-ID" sz="2600" dirty="0" err="1"/>
              <a:t>dengan</a:t>
            </a:r>
            <a:r>
              <a:rPr lang="en-ID" sz="2600" dirty="0"/>
              <a:t> </a:t>
            </a:r>
            <a:r>
              <a:rPr lang="en-ID" sz="2600" dirty="0" err="1"/>
              <a:t>menggunakan</a:t>
            </a:r>
            <a:r>
              <a:rPr lang="en-ID" sz="2600" dirty="0"/>
              <a:t> float image. </a:t>
            </a:r>
            <a:r>
              <a:rPr lang="en-ID" sz="2600" dirty="0" err="1"/>
              <a:t>Atribut</a:t>
            </a:r>
            <a:r>
              <a:rPr lang="en-ID" sz="2600" dirty="0"/>
              <a:t> </a:t>
            </a:r>
            <a:r>
              <a:rPr lang="en-ID" sz="2600" dirty="0" err="1"/>
              <a:t>ini</a:t>
            </a:r>
            <a:r>
              <a:rPr lang="en-ID" sz="2600" dirty="0"/>
              <a:t> </a:t>
            </a:r>
            <a:r>
              <a:rPr lang="en-ID" sz="2600" dirty="0" err="1"/>
              <a:t>membuat</a:t>
            </a:r>
            <a:r>
              <a:rPr lang="en-ID" sz="2600" dirty="0"/>
              <a:t> </a:t>
            </a:r>
            <a:r>
              <a:rPr lang="en-ID" sz="2600" dirty="0" err="1"/>
              <a:t>teks</a:t>
            </a:r>
            <a:r>
              <a:rPr lang="en-ID" sz="2600" dirty="0"/>
              <a:t> </a:t>
            </a:r>
            <a:r>
              <a:rPr lang="en-ID" sz="2600" dirty="0" err="1"/>
              <a:t>berada</a:t>
            </a:r>
            <a:r>
              <a:rPr lang="en-ID" sz="2600" dirty="0"/>
              <a:t> pada </a:t>
            </a:r>
            <a:r>
              <a:rPr lang="en-ID" sz="2600" dirty="0" err="1"/>
              <a:t>posisi</a:t>
            </a:r>
            <a:r>
              <a:rPr lang="en-ID" sz="2600" dirty="0"/>
              <a:t> yang </a:t>
            </a:r>
            <a:r>
              <a:rPr lang="en-ID" sz="2600" dirty="0" err="1"/>
              <a:t>sesuai</a:t>
            </a:r>
            <a:r>
              <a:rPr lang="en-ID" sz="2600" dirty="0"/>
              <a:t> </a:t>
            </a:r>
            <a:r>
              <a:rPr lang="en-ID" sz="2600" dirty="0" err="1"/>
              <a:t>tanpa</a:t>
            </a:r>
            <a:r>
              <a:rPr lang="en-ID" sz="2600" dirty="0"/>
              <a:t> </a:t>
            </a:r>
            <a:r>
              <a:rPr lang="en-ID" sz="2600" dirty="0" err="1"/>
              <a:t>menabrak</a:t>
            </a:r>
            <a:r>
              <a:rPr lang="en-ID" sz="2600" dirty="0"/>
              <a:t> </a:t>
            </a:r>
            <a:r>
              <a:rPr lang="en-ID" sz="2600" dirty="0" err="1"/>
              <a:t>gambar</a:t>
            </a:r>
            <a:r>
              <a:rPr lang="en-ID" sz="2600" dirty="0"/>
              <a:t>. </a:t>
            </a:r>
            <a:r>
              <a:rPr lang="en-ID" sz="2600" dirty="0" err="1"/>
              <a:t>Teks</a:t>
            </a:r>
            <a:r>
              <a:rPr lang="en-ID" sz="2600" dirty="0"/>
              <a:t> dan </a:t>
            </a:r>
            <a:r>
              <a:rPr lang="en-ID" sz="2600" dirty="0" err="1"/>
              <a:t>gambar</a:t>
            </a:r>
            <a:r>
              <a:rPr lang="en-ID" sz="2600" dirty="0"/>
              <a:t> pun </a:t>
            </a:r>
            <a:r>
              <a:rPr lang="en-ID" sz="2600" dirty="0" err="1"/>
              <a:t>menjadi</a:t>
            </a:r>
            <a:r>
              <a:rPr lang="en-ID" sz="2600" dirty="0"/>
              <a:t> </a:t>
            </a:r>
            <a:r>
              <a:rPr lang="en-ID" sz="2600" dirty="0" err="1"/>
              <a:t>lebih</a:t>
            </a:r>
            <a:r>
              <a:rPr lang="en-ID" sz="2600" dirty="0"/>
              <a:t> </a:t>
            </a:r>
            <a:r>
              <a:rPr lang="en-ID" sz="2600" dirty="0" err="1"/>
              <a:t>rapi</a:t>
            </a:r>
            <a:r>
              <a:rPr lang="en-ID" sz="2600" dirty="0"/>
              <a:t>. </a:t>
            </a:r>
            <a:r>
              <a:rPr lang="en-ID" sz="2600" dirty="0" err="1"/>
              <a:t>Berbeda</a:t>
            </a:r>
            <a:r>
              <a:rPr lang="en-ID" sz="2600" dirty="0"/>
              <a:t> </a:t>
            </a:r>
            <a:r>
              <a:rPr lang="en-ID" sz="2600" dirty="0" err="1"/>
              <a:t>halnya</a:t>
            </a:r>
            <a:r>
              <a:rPr lang="en-ID" sz="2600" dirty="0"/>
              <a:t> </a:t>
            </a:r>
            <a:r>
              <a:rPr lang="en-ID" sz="2600" dirty="0" err="1"/>
              <a:t>dengan</a:t>
            </a:r>
            <a:r>
              <a:rPr lang="en-ID" sz="2600" dirty="0"/>
              <a:t> </a:t>
            </a:r>
            <a:r>
              <a:rPr lang="en-ID" sz="2600" dirty="0" err="1"/>
              <a:t>atribut</a:t>
            </a:r>
            <a:r>
              <a:rPr lang="en-ID" sz="2600" dirty="0"/>
              <a:t> align. </a:t>
            </a:r>
          </a:p>
        </p:txBody>
      </p:sp>
    </p:spTree>
    <p:extLst>
      <p:ext uri="{BB962C8B-B14F-4D97-AF65-F5344CB8AC3E}">
        <p14:creationId xmlns:p14="http://schemas.microsoft.com/office/powerpoint/2010/main" val="1837416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20838" y="404664"/>
            <a:ext cx="7391400" cy="576064"/>
          </a:xfrm>
        </p:spPr>
        <p:txBody>
          <a:bodyPr>
            <a:normAutofit/>
          </a:bodyPr>
          <a:lstStyle/>
          <a:p>
            <a:pPr algn="l"/>
            <a:r>
              <a:rPr lang="en-US" sz="2800" dirty="0" err="1"/>
              <a:t>Contoh</a:t>
            </a:r>
            <a:r>
              <a:rPr lang="en-US" sz="2800" dirty="0"/>
              <a:t>:</a:t>
            </a:r>
          </a:p>
        </p:txBody>
      </p:sp>
      <p:pic>
        <p:nvPicPr>
          <p:cNvPr id="27650" name="Picture 2" descr="Cara Menggunakan Property Float di HTML">
            <a:extLst>
              <a:ext uri="{FF2B5EF4-FFF2-40B4-BE49-F238E27FC236}">
                <a16:creationId xmlns:a16="http://schemas.microsoft.com/office/drawing/2014/main" id="{58A20A83-9A79-48D4-BD71-BF7C731230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564"/>
          <a:stretch/>
        </p:blipFill>
        <p:spPr bwMode="auto">
          <a:xfrm>
            <a:off x="725143" y="1210717"/>
            <a:ext cx="8068482" cy="15726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C145D1B-6030-4225-AE9F-54C536C94D8F}"/>
              </a:ext>
            </a:extLst>
          </p:cNvPr>
          <p:cNvPicPr>
            <a:picLocks noChangeAspect="1"/>
          </p:cNvPicPr>
          <p:nvPr/>
        </p:nvPicPr>
        <p:blipFill>
          <a:blip r:embed="rId3"/>
          <a:stretch>
            <a:fillRect/>
          </a:stretch>
        </p:blipFill>
        <p:spPr>
          <a:xfrm>
            <a:off x="716473" y="3013373"/>
            <a:ext cx="6120680" cy="1872208"/>
          </a:xfrm>
          <a:prstGeom prst="rect">
            <a:avLst/>
          </a:prstGeom>
        </p:spPr>
      </p:pic>
    </p:spTree>
    <p:extLst>
      <p:ext uri="{BB962C8B-B14F-4D97-AF65-F5344CB8AC3E}">
        <p14:creationId xmlns:p14="http://schemas.microsoft.com/office/powerpoint/2010/main" val="3003674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476672"/>
            <a:ext cx="8219256" cy="792162"/>
          </a:xfrm>
        </p:spPr>
        <p:txBody>
          <a:bodyPr>
            <a:noAutofit/>
          </a:bodyPr>
          <a:lstStyle/>
          <a:p>
            <a:pPr algn="l">
              <a:defRPr/>
            </a:pPr>
            <a:r>
              <a:rPr lang="en-US" sz="2600" b="1" dirty="0">
                <a:solidFill>
                  <a:schemeClr val="tx2"/>
                </a:solidFill>
              </a:rPr>
              <a:t>c. Image Adjustment</a:t>
            </a:r>
            <a:br>
              <a:rPr lang="en-ID" sz="2600" b="1" dirty="0">
                <a:solidFill>
                  <a:schemeClr val="tx2"/>
                </a:solidFill>
              </a:rPr>
            </a:br>
            <a:r>
              <a:rPr lang="en-US" sz="2600" dirty="0"/>
              <a:t>Image Adjustment: </a:t>
            </a:r>
            <a:r>
              <a:rPr lang="en-US" sz="2600" dirty="0" err="1"/>
              <a:t>Mengubah</a:t>
            </a:r>
            <a:r>
              <a:rPr lang="en-US" sz="2600" dirty="0"/>
              <a:t> </a:t>
            </a:r>
            <a:r>
              <a:rPr lang="en-US" sz="2600" dirty="0" err="1"/>
              <a:t>Ukuran</a:t>
            </a:r>
            <a:r>
              <a:rPr lang="en-US" sz="2600" dirty="0"/>
              <a:t> Image</a:t>
            </a:r>
          </a:p>
        </p:txBody>
      </p:sp>
      <p:sp>
        <p:nvSpPr>
          <p:cNvPr id="23556" name="Text Box 4"/>
          <p:cNvSpPr txBox="1">
            <a:spLocks noChangeArrowheads="1"/>
          </p:cNvSpPr>
          <p:nvPr/>
        </p:nvSpPr>
        <p:spPr bwMode="auto">
          <a:xfrm>
            <a:off x="1066800" y="1524000"/>
            <a:ext cx="7618413"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id-ID" sz="2800">
                <a:latin typeface="Times New Roman" pitchFamily="18" charset="0"/>
              </a:rPr>
              <a:t>&lt;HTML&gt;</a:t>
            </a:r>
          </a:p>
          <a:p>
            <a:pPr eaLnBrk="1" hangingPunct="1"/>
            <a:r>
              <a:rPr lang="id-ID" sz="2800">
                <a:latin typeface="Times New Roman" pitchFamily="18" charset="0"/>
              </a:rPr>
              <a:t>&lt;BODY&gt;</a:t>
            </a:r>
          </a:p>
          <a:p>
            <a:pPr eaLnBrk="1" hangingPunct="1"/>
            <a:r>
              <a:rPr lang="id-ID" sz="2800">
                <a:latin typeface="Times New Roman" pitchFamily="18" charset="0"/>
              </a:rPr>
              <a:t>&lt;IMG SRC="Ayuazhar.gif"&gt; (ukuran asli)</a:t>
            </a:r>
          </a:p>
          <a:p>
            <a:pPr eaLnBrk="1" hangingPunct="1"/>
            <a:r>
              <a:rPr lang="id-ID" sz="2800">
                <a:latin typeface="Times New Roman" pitchFamily="18" charset="0"/>
              </a:rPr>
              <a:t>&lt;IMG SRC="Ayuazhar.gif" WIDTH="45" HEIGHT="60"&gt; (45x60 pixel)</a:t>
            </a:r>
          </a:p>
          <a:p>
            <a:pPr eaLnBrk="1" hangingPunct="1"/>
            <a:r>
              <a:rPr lang="id-ID" sz="2800">
                <a:latin typeface="Times New Roman" pitchFamily="18" charset="0"/>
              </a:rPr>
              <a:t>&lt;IMG SRC="Ayuazhar.gif" WIDTH="180" HEIGH="240"&gt; (180x240 pixel)</a:t>
            </a:r>
          </a:p>
          <a:p>
            <a:pPr eaLnBrk="1" hangingPunct="1"/>
            <a:r>
              <a:rPr lang="id-ID" sz="2800">
                <a:latin typeface="Times New Roman" pitchFamily="18" charset="0"/>
              </a:rPr>
              <a:t>&lt;/BODY&gt;</a:t>
            </a:r>
          </a:p>
          <a:p>
            <a:pPr eaLnBrk="1" hangingPunct="1"/>
            <a:r>
              <a:rPr lang="id-ID" sz="2800">
                <a:latin typeface="Times New Roman" pitchFamily="18" charset="0"/>
              </a:rPr>
              <a:t>&lt;/HTML&gt;</a:t>
            </a:r>
          </a:p>
        </p:txBody>
      </p:sp>
    </p:spTree>
    <p:extLst>
      <p:ext uri="{BB962C8B-B14F-4D97-AF65-F5344CB8AC3E}">
        <p14:creationId xmlns:p14="http://schemas.microsoft.com/office/powerpoint/2010/main" val="1076475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algn="l" fontAlgn="auto">
              <a:spcAft>
                <a:spcPts val="0"/>
              </a:spcAft>
              <a:defRPr/>
            </a:pPr>
            <a:r>
              <a:rPr lang="en-US" sz="3600" dirty="0"/>
              <a:t>Hasil</a:t>
            </a:r>
          </a:p>
        </p:txBody>
      </p:sp>
      <p:graphicFrame>
        <p:nvGraphicFramePr>
          <p:cNvPr id="2050" name="Object 4"/>
          <p:cNvGraphicFramePr>
            <a:graphicFrameLocks noChangeAspect="1"/>
          </p:cNvGraphicFramePr>
          <p:nvPr>
            <p:extLst>
              <p:ext uri="{D42A27DB-BD31-4B8C-83A1-F6EECF244321}">
                <p14:modId xmlns:p14="http://schemas.microsoft.com/office/powerpoint/2010/main" val="2035076088"/>
              </p:ext>
            </p:extLst>
          </p:nvPr>
        </p:nvGraphicFramePr>
        <p:xfrm>
          <a:off x="457200" y="1411029"/>
          <a:ext cx="8382000" cy="4191000"/>
        </p:xfrm>
        <a:graphic>
          <a:graphicData uri="http://schemas.openxmlformats.org/presentationml/2006/ole">
            <mc:AlternateContent xmlns:mc="http://schemas.openxmlformats.org/markup-compatibility/2006">
              <mc:Choice xmlns:v="urn:schemas-microsoft-com:vml" Requires="v">
                <p:oleObj spid="_x0000_s8215" name="Bitmap Image" r:id="rId3" imgW="6304762" imgH="2629267" progId="Paint.Picture">
                  <p:embed/>
                </p:oleObj>
              </mc:Choice>
              <mc:Fallback>
                <p:oleObj name="Bitmap Image" r:id="rId3" imgW="6304762" imgH="26292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11029"/>
                        <a:ext cx="8382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134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58044" y="404664"/>
            <a:ext cx="7427912" cy="703262"/>
          </a:xfrm>
        </p:spPr>
        <p:txBody>
          <a:bodyPr>
            <a:normAutofit/>
          </a:bodyPr>
          <a:lstStyle/>
          <a:p>
            <a:pPr algn="l" fontAlgn="auto">
              <a:spcAft>
                <a:spcPts val="0"/>
              </a:spcAft>
              <a:defRPr/>
            </a:pPr>
            <a:r>
              <a:rPr lang="en-US" sz="2800" b="1" dirty="0">
                <a:solidFill>
                  <a:schemeClr val="tx2"/>
                </a:solidFill>
              </a:rPr>
              <a:t>d. </a:t>
            </a:r>
            <a:r>
              <a:rPr lang="en-US" sz="2800" b="1" dirty="0" err="1">
                <a:solidFill>
                  <a:schemeClr val="tx2"/>
                </a:solidFill>
              </a:rPr>
              <a:t>Alternatif</a:t>
            </a:r>
            <a:r>
              <a:rPr lang="en-US" sz="2800" b="1" dirty="0">
                <a:solidFill>
                  <a:schemeClr val="tx2"/>
                </a:solidFill>
              </a:rPr>
              <a:t> Image</a:t>
            </a:r>
          </a:p>
        </p:txBody>
      </p:sp>
      <p:sp>
        <p:nvSpPr>
          <p:cNvPr id="24580" name="Text Box 5"/>
          <p:cNvSpPr txBox="1">
            <a:spLocks noChangeArrowheads="1"/>
          </p:cNvSpPr>
          <p:nvPr/>
        </p:nvSpPr>
        <p:spPr bwMode="auto">
          <a:xfrm>
            <a:off x="971600" y="1268760"/>
            <a:ext cx="7620000" cy="3536950"/>
          </a:xfrm>
          <a:prstGeom prst="rect">
            <a:avLst/>
          </a:prstGeom>
          <a:noFill/>
          <a:ln w="28575">
            <a:solidFill>
              <a:srgbClr val="66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id-ID" sz="2800">
                <a:latin typeface="Tahoma" pitchFamily="34" charset="0"/>
              </a:rPr>
              <a:t>&lt;HTML&gt;</a:t>
            </a:r>
          </a:p>
          <a:p>
            <a:pPr eaLnBrk="1" hangingPunct="1"/>
            <a:r>
              <a:rPr lang="id-ID" sz="2800">
                <a:latin typeface="Tahoma" pitchFamily="34" charset="0"/>
              </a:rPr>
              <a:t>&lt;BODY&gt;</a:t>
            </a:r>
          </a:p>
          <a:p>
            <a:pPr eaLnBrk="1" hangingPunct="1"/>
            <a:r>
              <a:rPr lang="id-ID" sz="2800">
                <a:latin typeface="Tahoma" pitchFamily="34" charset="0"/>
              </a:rPr>
              <a:t>&lt;IMG SRC="Jackych.gif" WI</a:t>
            </a:r>
            <a:r>
              <a:rPr lang="en-US" sz="2800">
                <a:latin typeface="Tahoma" pitchFamily="34" charset="0"/>
              </a:rPr>
              <a:t>D</a:t>
            </a:r>
            <a:r>
              <a:rPr lang="id-ID" sz="2800">
                <a:latin typeface="Tahoma" pitchFamily="34" charset="0"/>
              </a:rPr>
              <a:t>TH="120" HEIGHT="150" ALT ="Gambar Jackychen"&gt;</a:t>
            </a:r>
          </a:p>
          <a:p>
            <a:pPr eaLnBrk="1" hangingPunct="1"/>
            <a:r>
              <a:rPr lang="id-ID" sz="2800">
                <a:latin typeface="Tahoma" pitchFamily="34" charset="0"/>
              </a:rPr>
              <a:t>&lt;IMG SRC="Ayuazhar.gif" WIDTH=120 HEIGHT=150 ALT="Gambar Ayu Azhari"&gt;</a:t>
            </a:r>
          </a:p>
          <a:p>
            <a:pPr eaLnBrk="1" hangingPunct="1"/>
            <a:r>
              <a:rPr lang="id-ID" sz="2800">
                <a:latin typeface="Tahoma" pitchFamily="34" charset="0"/>
              </a:rPr>
              <a:t>&lt;/BODY&gt;</a:t>
            </a:r>
          </a:p>
          <a:p>
            <a:pPr eaLnBrk="1" hangingPunct="1"/>
            <a:r>
              <a:rPr lang="id-ID" sz="2800">
                <a:latin typeface="Tahoma" pitchFamily="34" charset="0"/>
              </a:rPr>
              <a:t>&lt;/HTML&gt;</a:t>
            </a:r>
          </a:p>
        </p:txBody>
      </p:sp>
    </p:spTree>
    <p:extLst>
      <p:ext uri="{BB962C8B-B14F-4D97-AF65-F5344CB8AC3E}">
        <p14:creationId xmlns:p14="http://schemas.microsoft.com/office/powerpoint/2010/main" val="24683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539552" y="1124744"/>
            <a:ext cx="7992888" cy="5257800"/>
          </a:xfrm>
        </p:spPr>
        <p:txBody>
          <a:bodyPr/>
          <a:lstStyle/>
          <a:p>
            <a:r>
              <a:rPr lang="en-US" dirty="0"/>
              <a:t>HTML </a:t>
            </a:r>
            <a:r>
              <a:rPr lang="en-US" dirty="0" err="1"/>
              <a:t>menggunakan</a:t>
            </a:r>
            <a:r>
              <a:rPr lang="en-US" dirty="0"/>
              <a:t> tag </a:t>
            </a:r>
            <a:r>
              <a:rPr lang="en-US" dirty="0">
                <a:solidFill>
                  <a:srgbClr val="FF0000"/>
                </a:solidFill>
              </a:rPr>
              <a:t>&lt;a&gt;</a:t>
            </a:r>
            <a:r>
              <a:rPr lang="en-US" dirty="0">
                <a:solidFill>
                  <a:srgbClr val="FFFF00"/>
                </a:solidFill>
              </a:rPr>
              <a:t> </a:t>
            </a:r>
            <a:r>
              <a:rPr lang="en-US" dirty="0" err="1"/>
              <a:t>untuk</a:t>
            </a:r>
            <a:r>
              <a:rPr lang="en-US" dirty="0"/>
              <a:t> </a:t>
            </a:r>
            <a:r>
              <a:rPr lang="en-US" dirty="0" err="1"/>
              <a:t>membuat</a:t>
            </a:r>
            <a:r>
              <a:rPr lang="en-US" dirty="0"/>
              <a:t> link</a:t>
            </a:r>
          </a:p>
          <a:p>
            <a:r>
              <a:rPr lang="en-US" dirty="0" err="1"/>
              <a:t>Sintak</a:t>
            </a:r>
            <a:r>
              <a:rPr lang="en-US" dirty="0"/>
              <a:t>:</a:t>
            </a:r>
          </a:p>
          <a:p>
            <a:endParaRPr lang="en-US" dirty="0"/>
          </a:p>
          <a:p>
            <a:r>
              <a:rPr lang="en-US" dirty="0" err="1"/>
              <a:t>Jenis</a:t>
            </a:r>
            <a:r>
              <a:rPr lang="en-US" dirty="0"/>
              <a:t> Link:</a:t>
            </a:r>
          </a:p>
          <a:p>
            <a:pPr marL="944563" lvl="1" indent="-487363">
              <a:buFont typeface="Wingdings" pitchFamily="2" charset="2"/>
              <a:buChar char="Ø"/>
            </a:pPr>
            <a:r>
              <a:rPr lang="en-US" dirty="0">
                <a:solidFill>
                  <a:srgbClr val="FF0000"/>
                </a:solidFill>
              </a:rPr>
              <a:t>Link </a:t>
            </a:r>
            <a:r>
              <a:rPr lang="en-US" dirty="0" err="1">
                <a:solidFill>
                  <a:srgbClr val="FF0000"/>
                </a:solidFill>
              </a:rPr>
              <a:t>Relatif</a:t>
            </a:r>
            <a:endParaRPr lang="en-US" dirty="0">
              <a:solidFill>
                <a:srgbClr val="FF0000"/>
              </a:solidFill>
            </a:endParaRPr>
          </a:p>
          <a:p>
            <a:pPr marL="944563" lvl="1" indent="-487363">
              <a:buFont typeface="Wingdings" pitchFamily="2" charset="2"/>
              <a:buChar char="Ø"/>
            </a:pPr>
            <a:r>
              <a:rPr lang="en-US" dirty="0">
                <a:solidFill>
                  <a:srgbClr val="FF0000"/>
                </a:solidFill>
              </a:rPr>
              <a:t>Link Absolut</a:t>
            </a:r>
          </a:p>
        </p:txBody>
      </p:sp>
      <p:sp>
        <p:nvSpPr>
          <p:cNvPr id="87044" name="Text Box 4"/>
          <p:cNvSpPr txBox="1">
            <a:spLocks noChangeArrowheads="1"/>
          </p:cNvSpPr>
          <p:nvPr/>
        </p:nvSpPr>
        <p:spPr bwMode="auto">
          <a:xfrm>
            <a:off x="1295400" y="2819400"/>
            <a:ext cx="5408613" cy="58896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FF0000"/>
                </a:solidFill>
                <a:latin typeface="Times New Roman" pitchFamily="18" charset="0"/>
              </a:rPr>
              <a:t>&lt;a </a:t>
            </a:r>
            <a:r>
              <a:rPr lang="en-US" sz="3200">
                <a:solidFill>
                  <a:srgbClr val="0033CC"/>
                </a:solidFill>
                <a:latin typeface="Times New Roman" pitchFamily="18" charset="0"/>
              </a:rPr>
              <a:t>Atribut</a:t>
            </a:r>
            <a:r>
              <a:rPr lang="en-US" sz="3200">
                <a:solidFill>
                  <a:srgbClr val="FF0000"/>
                </a:solidFill>
                <a:latin typeface="Times New Roman" pitchFamily="18" charset="0"/>
              </a:rPr>
              <a:t>&gt; </a:t>
            </a:r>
            <a:r>
              <a:rPr lang="en-US" sz="3200">
                <a:latin typeface="Times New Roman" pitchFamily="18" charset="0"/>
              </a:rPr>
              <a:t>Teks Tampilan</a:t>
            </a:r>
            <a:r>
              <a:rPr lang="en-US" sz="3200">
                <a:solidFill>
                  <a:srgbClr val="FF0000"/>
                </a:solidFill>
                <a:latin typeface="Times New Roman" pitchFamily="18" charset="0"/>
              </a:rPr>
              <a:t>&lt;/a&gt;</a:t>
            </a:r>
          </a:p>
        </p:txBody>
      </p:sp>
    </p:spTree>
    <p:extLst>
      <p:ext uri="{BB962C8B-B14F-4D97-AF65-F5344CB8AC3E}">
        <p14:creationId xmlns:p14="http://schemas.microsoft.com/office/powerpoint/2010/main" val="1864788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801044" y="548680"/>
            <a:ext cx="6563072" cy="580926"/>
          </a:xfrm>
        </p:spPr>
        <p:txBody>
          <a:bodyPr>
            <a:noAutofit/>
          </a:bodyPr>
          <a:lstStyle/>
          <a:p>
            <a:pPr algn="l" fontAlgn="auto">
              <a:spcAft>
                <a:spcPts val="0"/>
              </a:spcAft>
              <a:defRPr/>
            </a:pPr>
            <a:r>
              <a:rPr lang="en-US" sz="3600" dirty="0"/>
              <a:t>Hasil</a:t>
            </a:r>
          </a:p>
        </p:txBody>
      </p:sp>
      <p:graphicFrame>
        <p:nvGraphicFramePr>
          <p:cNvPr id="3074" name="Object 7"/>
          <p:cNvGraphicFramePr>
            <a:graphicFrameLocks noChangeAspect="1"/>
          </p:cNvGraphicFramePr>
          <p:nvPr>
            <p:extLst>
              <p:ext uri="{D42A27DB-BD31-4B8C-83A1-F6EECF244321}">
                <p14:modId xmlns:p14="http://schemas.microsoft.com/office/powerpoint/2010/main" val="3243385323"/>
              </p:ext>
            </p:extLst>
          </p:nvPr>
        </p:nvGraphicFramePr>
        <p:xfrm>
          <a:off x="1691680" y="1295400"/>
          <a:ext cx="6781800" cy="4876800"/>
        </p:xfrm>
        <a:graphic>
          <a:graphicData uri="http://schemas.openxmlformats.org/presentationml/2006/ole">
            <mc:AlternateContent xmlns:mc="http://schemas.openxmlformats.org/markup-compatibility/2006">
              <mc:Choice xmlns:v="urn:schemas-microsoft-com:vml" Requires="v">
                <p:oleObj spid="_x0000_s9238" name="Bitmap Image" r:id="rId3" imgW="2561905" imgH="1685714" progId="Paint.Picture">
                  <p:embed/>
                </p:oleObj>
              </mc:Choice>
              <mc:Fallback>
                <p:oleObj name="Bitmap Image" r:id="rId3" imgW="2561905" imgH="16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295400"/>
                        <a:ext cx="6781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1906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67435" y="1555750"/>
            <a:ext cx="7772400" cy="1873250"/>
          </a:xfrm>
        </p:spPr>
        <p:txBody>
          <a:bodyPr>
            <a:noAutofit/>
          </a:bodyPr>
          <a:lstStyle/>
          <a:p>
            <a:pPr algn="just" fontAlgn="base"/>
            <a:r>
              <a:rPr lang="en-ID" sz="2600" dirty="0"/>
              <a:t>Pada </a:t>
            </a:r>
            <a:r>
              <a:rPr lang="en-ID" sz="2600" dirty="0" err="1"/>
              <a:t>dasarnya</a:t>
            </a:r>
            <a:r>
              <a:rPr lang="en-ID" sz="2600" dirty="0"/>
              <a:t> </a:t>
            </a:r>
            <a:r>
              <a:rPr lang="en-ID" sz="2600" dirty="0" err="1"/>
              <a:t>sebuah</a:t>
            </a:r>
            <a:r>
              <a:rPr lang="en-ID" sz="2600" dirty="0"/>
              <a:t> link </a:t>
            </a:r>
            <a:r>
              <a:rPr lang="en-ID" sz="2600" dirty="0" err="1"/>
              <a:t>dengan</a:t>
            </a:r>
            <a:r>
              <a:rPr lang="en-ID" sz="2600" dirty="0"/>
              <a:t> </a:t>
            </a:r>
            <a:r>
              <a:rPr lang="en-ID" sz="2600" dirty="0" err="1"/>
              <a:t>menggunakan</a:t>
            </a:r>
            <a:r>
              <a:rPr lang="en-ID" sz="2600" dirty="0"/>
              <a:t> </a:t>
            </a:r>
            <a:r>
              <a:rPr lang="en-ID" sz="2600" dirty="0" err="1"/>
              <a:t>gambar</a:t>
            </a:r>
            <a:r>
              <a:rPr lang="en-ID" sz="2600" dirty="0"/>
              <a:t> </a:t>
            </a:r>
            <a:r>
              <a:rPr lang="en-ID" sz="2600" dirty="0" err="1"/>
              <a:t>sama</a:t>
            </a:r>
            <a:r>
              <a:rPr lang="en-ID" sz="2600" dirty="0"/>
              <a:t> </a:t>
            </a:r>
            <a:r>
              <a:rPr lang="en-ID" sz="2600" dirty="0" err="1"/>
              <a:t>dengan</a:t>
            </a:r>
            <a:r>
              <a:rPr lang="en-ID" sz="2600" dirty="0"/>
              <a:t> link </a:t>
            </a:r>
            <a:r>
              <a:rPr lang="en-ID" sz="2600" dirty="0" err="1"/>
              <a:t>menggunakan</a:t>
            </a:r>
            <a:r>
              <a:rPr lang="en-ID" sz="2600" dirty="0"/>
              <a:t> </a:t>
            </a:r>
            <a:r>
              <a:rPr lang="en-ID" sz="2600" dirty="0" err="1"/>
              <a:t>teks</a:t>
            </a:r>
            <a:r>
              <a:rPr lang="en-ID" sz="2600" dirty="0"/>
              <a:t> </a:t>
            </a:r>
            <a:r>
              <a:rPr lang="en-ID" sz="2600" dirty="0" err="1"/>
              <a:t>hanya</a:t>
            </a:r>
            <a:r>
              <a:rPr lang="en-ID" sz="2600" dirty="0"/>
              <a:t> </a:t>
            </a:r>
            <a:r>
              <a:rPr lang="en-ID" sz="2600" dirty="0" err="1"/>
              <a:t>saja</a:t>
            </a:r>
            <a:r>
              <a:rPr lang="en-ID" sz="2600" dirty="0"/>
              <a:t> </a:t>
            </a:r>
            <a:r>
              <a:rPr lang="en-ID" sz="2600" dirty="0" err="1"/>
              <a:t>teks</a:t>
            </a:r>
            <a:r>
              <a:rPr lang="en-ID" sz="2600" dirty="0"/>
              <a:t> yang </a:t>
            </a:r>
            <a:r>
              <a:rPr lang="en-ID" sz="2600" dirty="0" err="1"/>
              <a:t>ditampilkan</a:t>
            </a:r>
            <a:r>
              <a:rPr lang="en-ID" sz="2600" dirty="0"/>
              <a:t> </a:t>
            </a:r>
            <a:r>
              <a:rPr lang="en-ID" sz="2600" dirty="0" err="1"/>
              <a:t>diganti</a:t>
            </a:r>
            <a:r>
              <a:rPr lang="en-ID" sz="2600" dirty="0"/>
              <a:t> </a:t>
            </a:r>
            <a:r>
              <a:rPr lang="en-ID" sz="2600" dirty="0" err="1"/>
              <a:t>menggunakan</a:t>
            </a:r>
            <a:r>
              <a:rPr lang="en-ID" sz="2600" dirty="0"/>
              <a:t> </a:t>
            </a:r>
            <a:r>
              <a:rPr lang="en-ID" sz="2600" dirty="0" err="1"/>
              <a:t>sebuah</a:t>
            </a:r>
            <a:r>
              <a:rPr lang="en-ID" sz="2600" dirty="0"/>
              <a:t> </a:t>
            </a:r>
            <a:r>
              <a:rPr lang="en-ID" sz="2600" dirty="0" err="1"/>
              <a:t>gambar</a:t>
            </a:r>
            <a:r>
              <a:rPr lang="en-ID" sz="2600" dirty="0"/>
              <a:t>. </a:t>
            </a:r>
          </a:p>
          <a:p>
            <a:pPr algn="just" fontAlgn="base"/>
            <a:r>
              <a:rPr lang="en-ID" sz="2600" dirty="0" err="1"/>
              <a:t>Sehingga</a:t>
            </a:r>
            <a:r>
              <a:rPr lang="en-ID" sz="2600" dirty="0"/>
              <a:t> </a:t>
            </a:r>
            <a:r>
              <a:rPr lang="en-ID" sz="2600" dirty="0" err="1"/>
              <a:t>gambar</a:t>
            </a:r>
            <a:r>
              <a:rPr lang="en-ID" sz="2600" dirty="0"/>
              <a:t> yang </a:t>
            </a:r>
            <a:r>
              <a:rPr lang="en-ID" sz="2600" dirty="0" err="1"/>
              <a:t>sebelumnya</a:t>
            </a:r>
            <a:r>
              <a:rPr lang="en-ID" sz="2600" dirty="0"/>
              <a:t> </a:t>
            </a:r>
            <a:r>
              <a:rPr lang="en-ID" sz="2600" dirty="0" err="1"/>
              <a:t>hanya</a:t>
            </a:r>
            <a:r>
              <a:rPr lang="en-ID" sz="2600" dirty="0"/>
              <a:t> </a:t>
            </a:r>
            <a:r>
              <a:rPr lang="en-ID" sz="2600" dirty="0" err="1"/>
              <a:t>sekedar</a:t>
            </a:r>
            <a:r>
              <a:rPr lang="en-ID" sz="2600" dirty="0"/>
              <a:t> </a:t>
            </a:r>
            <a:r>
              <a:rPr lang="en-ID" sz="2600" dirty="0" err="1"/>
              <a:t>ditampilkan</a:t>
            </a:r>
            <a:r>
              <a:rPr lang="en-ID" sz="2600" dirty="0"/>
              <a:t> </a:t>
            </a:r>
            <a:r>
              <a:rPr lang="en-ID" sz="2600" dirty="0" err="1"/>
              <a:t>menjadi</a:t>
            </a:r>
            <a:r>
              <a:rPr lang="en-ID" sz="2600" dirty="0"/>
              <a:t> </a:t>
            </a:r>
            <a:r>
              <a:rPr lang="en-ID" sz="2600" dirty="0" err="1"/>
              <a:t>dapat</a:t>
            </a:r>
            <a:r>
              <a:rPr lang="en-ID" sz="2600" dirty="0"/>
              <a:t> </a:t>
            </a:r>
            <a:r>
              <a:rPr lang="en-ID" sz="2600" dirty="0" err="1"/>
              <a:t>diklik</a:t>
            </a:r>
            <a:r>
              <a:rPr lang="en-ID" sz="2600" dirty="0"/>
              <a:t> yang </a:t>
            </a:r>
            <a:r>
              <a:rPr lang="en-ID" sz="2600" dirty="0" err="1"/>
              <a:t>kemudian</a:t>
            </a:r>
            <a:r>
              <a:rPr lang="en-ID" sz="2600" dirty="0"/>
              <a:t> </a:t>
            </a:r>
            <a:r>
              <a:rPr lang="en-ID" sz="2600" dirty="0" err="1"/>
              <a:t>mengarahkan</a:t>
            </a:r>
            <a:r>
              <a:rPr lang="en-ID" sz="2600" dirty="0"/>
              <a:t> </a:t>
            </a:r>
            <a:r>
              <a:rPr lang="en-ID" sz="2600" dirty="0" err="1"/>
              <a:t>kepada</a:t>
            </a:r>
            <a:r>
              <a:rPr lang="en-ID" sz="2600" dirty="0"/>
              <a:t> </a:t>
            </a:r>
            <a:r>
              <a:rPr lang="en-ID" sz="2600" dirty="0" err="1"/>
              <a:t>halaman</a:t>
            </a:r>
            <a:r>
              <a:rPr lang="en-ID" sz="2600" dirty="0"/>
              <a:t> </a:t>
            </a:r>
            <a:r>
              <a:rPr lang="en-ID" sz="2600" dirty="0" err="1"/>
              <a:t>atau</a:t>
            </a:r>
            <a:r>
              <a:rPr lang="en-ID" sz="2600" dirty="0"/>
              <a:t> </a:t>
            </a:r>
            <a:r>
              <a:rPr lang="en-ID" sz="2600" dirty="0" err="1"/>
              <a:t>dokumen</a:t>
            </a:r>
            <a:r>
              <a:rPr lang="en-ID" sz="2600" dirty="0"/>
              <a:t> lain.</a:t>
            </a:r>
          </a:p>
        </p:txBody>
      </p:sp>
      <p:sp>
        <p:nvSpPr>
          <p:cNvPr id="98306" name="Rectangle 2"/>
          <p:cNvSpPr>
            <a:spLocks noGrp="1" noChangeArrowheads="1"/>
          </p:cNvSpPr>
          <p:nvPr>
            <p:ph type="title"/>
          </p:nvPr>
        </p:nvSpPr>
        <p:spPr>
          <a:xfrm>
            <a:off x="667435" y="666298"/>
            <a:ext cx="7427912" cy="879475"/>
          </a:xfrm>
        </p:spPr>
        <p:txBody>
          <a:bodyPr>
            <a:normAutofit/>
          </a:bodyPr>
          <a:lstStyle/>
          <a:p>
            <a:pPr algn="l" fontAlgn="auto">
              <a:spcAft>
                <a:spcPts val="0"/>
              </a:spcAft>
              <a:defRPr/>
            </a:pPr>
            <a:r>
              <a:rPr lang="en-US" sz="2800" b="1" dirty="0">
                <a:solidFill>
                  <a:schemeClr val="tx2"/>
                </a:solidFill>
              </a:rPr>
              <a:t>e. Image </a:t>
            </a:r>
            <a:r>
              <a:rPr lang="en-US" sz="2800" b="1" dirty="0" err="1">
                <a:solidFill>
                  <a:schemeClr val="tx2"/>
                </a:solidFill>
              </a:rPr>
              <a:t>sebagai</a:t>
            </a:r>
            <a:r>
              <a:rPr lang="en-US" sz="2800" b="1" dirty="0">
                <a:solidFill>
                  <a:schemeClr val="tx2"/>
                </a:solidFill>
              </a:rPr>
              <a:t> Link</a:t>
            </a:r>
          </a:p>
        </p:txBody>
      </p:sp>
    </p:spTree>
    <p:extLst>
      <p:ext uri="{BB962C8B-B14F-4D97-AF65-F5344CB8AC3E}">
        <p14:creationId xmlns:p14="http://schemas.microsoft.com/office/powerpoint/2010/main" val="2213775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560" y="620688"/>
            <a:ext cx="7391400" cy="576064"/>
          </a:xfrm>
        </p:spPr>
        <p:txBody>
          <a:bodyPr>
            <a:normAutofit/>
          </a:bodyPr>
          <a:lstStyle/>
          <a:p>
            <a:pPr algn="l"/>
            <a:r>
              <a:rPr lang="en-US" sz="2800" dirty="0" err="1"/>
              <a:t>Contoh</a:t>
            </a:r>
            <a:r>
              <a:rPr lang="en-US" sz="2800" dirty="0"/>
              <a:t>:</a:t>
            </a:r>
          </a:p>
        </p:txBody>
      </p:sp>
      <p:pic>
        <p:nvPicPr>
          <p:cNvPr id="2" name="Picture 1">
            <a:extLst>
              <a:ext uri="{FF2B5EF4-FFF2-40B4-BE49-F238E27FC236}">
                <a16:creationId xmlns:a16="http://schemas.microsoft.com/office/drawing/2014/main" id="{3C134508-F721-4C37-B4AB-4A26259EDD0C}"/>
              </a:ext>
            </a:extLst>
          </p:cNvPr>
          <p:cNvPicPr>
            <a:picLocks noChangeAspect="1"/>
          </p:cNvPicPr>
          <p:nvPr/>
        </p:nvPicPr>
        <p:blipFill>
          <a:blip r:embed="rId2"/>
          <a:stretch>
            <a:fillRect/>
          </a:stretch>
        </p:blipFill>
        <p:spPr>
          <a:xfrm>
            <a:off x="611560" y="1520788"/>
            <a:ext cx="7560840" cy="4212468"/>
          </a:xfrm>
          <a:prstGeom prst="rect">
            <a:avLst/>
          </a:prstGeom>
        </p:spPr>
      </p:pic>
    </p:spTree>
    <p:extLst>
      <p:ext uri="{BB962C8B-B14F-4D97-AF65-F5344CB8AC3E}">
        <p14:creationId xmlns:p14="http://schemas.microsoft.com/office/powerpoint/2010/main" val="1746780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71600" y="476672"/>
            <a:ext cx="7643192" cy="628650"/>
          </a:xfrm>
        </p:spPr>
        <p:txBody>
          <a:bodyPr>
            <a:noAutofit/>
          </a:bodyPr>
          <a:lstStyle/>
          <a:p>
            <a:pPr algn="l"/>
            <a:r>
              <a:rPr lang="en-US" sz="3600" dirty="0"/>
              <a:t>Hasil</a:t>
            </a:r>
          </a:p>
        </p:txBody>
      </p:sp>
      <p:pic>
        <p:nvPicPr>
          <p:cNvPr id="29698" name="Picture 2" descr="tutorial html membuat link gambar">
            <a:extLst>
              <a:ext uri="{FF2B5EF4-FFF2-40B4-BE49-F238E27FC236}">
                <a16:creationId xmlns:a16="http://schemas.microsoft.com/office/drawing/2014/main" id="{7858505D-6874-4702-8E13-697E6A657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78783"/>
            <a:ext cx="7056784" cy="23762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98FAB5-EF35-4CE3-8C21-34FCC7D11F94}"/>
              </a:ext>
            </a:extLst>
          </p:cNvPr>
          <p:cNvSpPr/>
          <p:nvPr/>
        </p:nvSpPr>
        <p:spPr>
          <a:xfrm>
            <a:off x="1055204" y="4365104"/>
            <a:ext cx="7056784" cy="1200329"/>
          </a:xfrm>
          <a:prstGeom prst="rect">
            <a:avLst/>
          </a:prstGeom>
        </p:spPr>
        <p:txBody>
          <a:bodyPr wrap="square">
            <a:spAutoFit/>
          </a:bodyPr>
          <a:lstStyle/>
          <a:p>
            <a:pPr algn="just" fontAlgn="base"/>
            <a:r>
              <a:rPr lang="en-ID" dirty="0">
                <a:solidFill>
                  <a:srgbClr val="444444"/>
                </a:solidFill>
                <a:latin typeface="Open Sans"/>
              </a:rPr>
              <a:t>Gambar yang </a:t>
            </a:r>
            <a:r>
              <a:rPr lang="en-ID" dirty="0" err="1">
                <a:solidFill>
                  <a:srgbClr val="444444"/>
                </a:solidFill>
                <a:latin typeface="Open Sans"/>
              </a:rPr>
              <a:t>dijadikan</a:t>
            </a:r>
            <a:r>
              <a:rPr lang="en-ID" dirty="0">
                <a:solidFill>
                  <a:srgbClr val="444444"/>
                </a:solidFill>
                <a:latin typeface="Open Sans"/>
              </a:rPr>
              <a:t> </a:t>
            </a:r>
            <a:r>
              <a:rPr lang="en-ID" dirty="0" err="1">
                <a:solidFill>
                  <a:srgbClr val="444444"/>
                </a:solidFill>
                <a:latin typeface="Open Sans"/>
              </a:rPr>
              <a:t>sebuah</a:t>
            </a:r>
            <a:r>
              <a:rPr lang="en-ID" dirty="0">
                <a:solidFill>
                  <a:srgbClr val="444444"/>
                </a:solidFill>
                <a:latin typeface="Open Sans"/>
              </a:rPr>
              <a:t> link </a:t>
            </a:r>
            <a:r>
              <a:rPr lang="en-ID" dirty="0" err="1">
                <a:solidFill>
                  <a:srgbClr val="444444"/>
                </a:solidFill>
                <a:latin typeface="Open Sans"/>
              </a:rPr>
              <a:t>tidak</a:t>
            </a:r>
            <a:r>
              <a:rPr lang="en-ID" dirty="0">
                <a:solidFill>
                  <a:srgbClr val="444444"/>
                </a:solidFill>
                <a:latin typeface="Open Sans"/>
              </a:rPr>
              <a:t> </a:t>
            </a:r>
            <a:r>
              <a:rPr lang="en-ID" dirty="0" err="1">
                <a:solidFill>
                  <a:srgbClr val="444444"/>
                </a:solidFill>
                <a:latin typeface="Open Sans"/>
              </a:rPr>
              <a:t>akan</a:t>
            </a:r>
            <a:r>
              <a:rPr lang="en-ID" dirty="0">
                <a:solidFill>
                  <a:srgbClr val="444444"/>
                </a:solidFill>
                <a:latin typeface="Open Sans"/>
              </a:rPr>
              <a:t> </a:t>
            </a:r>
            <a:r>
              <a:rPr lang="en-ID" dirty="0" err="1">
                <a:solidFill>
                  <a:srgbClr val="444444"/>
                </a:solidFill>
                <a:latin typeface="Open Sans"/>
              </a:rPr>
              <a:t>berubah</a:t>
            </a:r>
            <a:r>
              <a:rPr lang="en-ID" dirty="0">
                <a:solidFill>
                  <a:srgbClr val="444444"/>
                </a:solidFill>
                <a:latin typeface="Open Sans"/>
              </a:rPr>
              <a:t> </a:t>
            </a:r>
            <a:r>
              <a:rPr lang="en-ID" dirty="0" err="1">
                <a:solidFill>
                  <a:srgbClr val="444444"/>
                </a:solidFill>
                <a:latin typeface="Open Sans"/>
              </a:rPr>
              <a:t>tampilannya</a:t>
            </a:r>
            <a:r>
              <a:rPr lang="en-ID" dirty="0">
                <a:solidFill>
                  <a:srgbClr val="444444"/>
                </a:solidFill>
                <a:latin typeface="Open Sans"/>
              </a:rPr>
              <a:t>.</a:t>
            </a:r>
          </a:p>
          <a:p>
            <a:pPr algn="just" fontAlgn="base"/>
            <a:r>
              <a:rPr lang="en-ID" dirty="0" err="1">
                <a:solidFill>
                  <a:srgbClr val="444444"/>
                </a:solidFill>
                <a:latin typeface="Open Sans"/>
              </a:rPr>
              <a:t>Hanya</a:t>
            </a:r>
            <a:r>
              <a:rPr lang="en-ID" dirty="0">
                <a:solidFill>
                  <a:srgbClr val="444444"/>
                </a:solidFill>
                <a:latin typeface="Open Sans"/>
              </a:rPr>
              <a:t> </a:t>
            </a:r>
            <a:r>
              <a:rPr lang="en-ID" dirty="0" err="1">
                <a:solidFill>
                  <a:srgbClr val="444444"/>
                </a:solidFill>
                <a:latin typeface="Open Sans"/>
              </a:rPr>
              <a:t>saja</a:t>
            </a:r>
            <a:r>
              <a:rPr lang="en-ID" dirty="0">
                <a:solidFill>
                  <a:srgbClr val="444444"/>
                </a:solidFill>
                <a:latin typeface="Open Sans"/>
              </a:rPr>
              <a:t> </a:t>
            </a:r>
            <a:r>
              <a:rPr lang="en-ID" dirty="0" err="1">
                <a:solidFill>
                  <a:srgbClr val="444444"/>
                </a:solidFill>
                <a:latin typeface="Open Sans"/>
              </a:rPr>
              <a:t>jika</a:t>
            </a:r>
            <a:r>
              <a:rPr lang="en-ID" dirty="0">
                <a:solidFill>
                  <a:srgbClr val="444444"/>
                </a:solidFill>
                <a:latin typeface="Open Sans"/>
              </a:rPr>
              <a:t> </a:t>
            </a:r>
            <a:r>
              <a:rPr lang="en-ID" dirty="0" err="1">
                <a:solidFill>
                  <a:srgbClr val="444444"/>
                </a:solidFill>
                <a:latin typeface="Open Sans"/>
              </a:rPr>
              <a:t>mengarahkan</a:t>
            </a:r>
            <a:r>
              <a:rPr lang="en-ID" dirty="0">
                <a:solidFill>
                  <a:srgbClr val="444444"/>
                </a:solidFill>
                <a:latin typeface="Open Sans"/>
              </a:rPr>
              <a:t> </a:t>
            </a:r>
            <a:r>
              <a:rPr lang="en-ID" dirty="0" err="1">
                <a:solidFill>
                  <a:srgbClr val="444444"/>
                </a:solidFill>
                <a:latin typeface="Open Sans"/>
              </a:rPr>
              <a:t>kursor</a:t>
            </a:r>
            <a:r>
              <a:rPr lang="en-ID" dirty="0">
                <a:solidFill>
                  <a:srgbClr val="444444"/>
                </a:solidFill>
                <a:latin typeface="Open Sans"/>
              </a:rPr>
              <a:t> </a:t>
            </a:r>
            <a:r>
              <a:rPr lang="en-ID" dirty="0" err="1">
                <a:solidFill>
                  <a:srgbClr val="444444"/>
                </a:solidFill>
                <a:latin typeface="Open Sans"/>
              </a:rPr>
              <a:t>diatas</a:t>
            </a:r>
            <a:r>
              <a:rPr lang="en-ID" dirty="0">
                <a:solidFill>
                  <a:srgbClr val="444444"/>
                </a:solidFill>
                <a:latin typeface="Open Sans"/>
              </a:rPr>
              <a:t> </a:t>
            </a:r>
            <a:r>
              <a:rPr lang="en-ID" dirty="0" err="1">
                <a:solidFill>
                  <a:srgbClr val="444444"/>
                </a:solidFill>
                <a:latin typeface="Open Sans"/>
              </a:rPr>
              <a:t>gambar</a:t>
            </a:r>
            <a:r>
              <a:rPr lang="en-ID" dirty="0">
                <a:solidFill>
                  <a:srgbClr val="444444"/>
                </a:solidFill>
                <a:latin typeface="Open Sans"/>
              </a:rPr>
              <a:t> </a:t>
            </a:r>
            <a:r>
              <a:rPr lang="en-ID" dirty="0" err="1">
                <a:solidFill>
                  <a:srgbClr val="444444"/>
                </a:solidFill>
                <a:latin typeface="Open Sans"/>
              </a:rPr>
              <a:t>maka</a:t>
            </a:r>
            <a:r>
              <a:rPr lang="en-ID" dirty="0">
                <a:solidFill>
                  <a:srgbClr val="444444"/>
                </a:solidFill>
                <a:latin typeface="Open Sans"/>
              </a:rPr>
              <a:t> ikon </a:t>
            </a:r>
            <a:r>
              <a:rPr lang="en-ID" dirty="0" err="1">
                <a:solidFill>
                  <a:srgbClr val="444444"/>
                </a:solidFill>
                <a:latin typeface="Open Sans"/>
              </a:rPr>
              <a:t>kursor</a:t>
            </a:r>
            <a:r>
              <a:rPr lang="en-ID" dirty="0">
                <a:solidFill>
                  <a:srgbClr val="444444"/>
                </a:solidFill>
                <a:latin typeface="Open Sans"/>
              </a:rPr>
              <a:t> </a:t>
            </a:r>
            <a:r>
              <a:rPr lang="en-ID" dirty="0" err="1">
                <a:solidFill>
                  <a:srgbClr val="444444"/>
                </a:solidFill>
                <a:latin typeface="Open Sans"/>
              </a:rPr>
              <a:t>akan</a:t>
            </a:r>
            <a:r>
              <a:rPr lang="en-ID" dirty="0">
                <a:solidFill>
                  <a:srgbClr val="444444"/>
                </a:solidFill>
                <a:latin typeface="Open Sans"/>
              </a:rPr>
              <a:t> </a:t>
            </a:r>
            <a:r>
              <a:rPr lang="en-ID" dirty="0" err="1">
                <a:solidFill>
                  <a:srgbClr val="444444"/>
                </a:solidFill>
                <a:latin typeface="Open Sans"/>
              </a:rPr>
              <a:t>berubah</a:t>
            </a:r>
            <a:r>
              <a:rPr lang="en-ID" dirty="0">
                <a:solidFill>
                  <a:srgbClr val="444444"/>
                </a:solidFill>
                <a:latin typeface="Open Sans"/>
              </a:rPr>
              <a:t> </a:t>
            </a:r>
            <a:r>
              <a:rPr lang="en-ID" dirty="0" err="1">
                <a:solidFill>
                  <a:srgbClr val="444444"/>
                </a:solidFill>
                <a:latin typeface="Open Sans"/>
              </a:rPr>
              <a:t>menjadi</a:t>
            </a:r>
            <a:r>
              <a:rPr lang="en-ID" dirty="0">
                <a:solidFill>
                  <a:srgbClr val="444444"/>
                </a:solidFill>
                <a:latin typeface="Open Sans"/>
              </a:rPr>
              <a:t> ikon </a:t>
            </a:r>
            <a:r>
              <a:rPr lang="en-ID" dirty="0" err="1">
                <a:solidFill>
                  <a:srgbClr val="444444"/>
                </a:solidFill>
                <a:latin typeface="Open Sans"/>
              </a:rPr>
              <a:t>tangan</a:t>
            </a:r>
            <a:r>
              <a:rPr lang="en-ID" dirty="0">
                <a:solidFill>
                  <a:srgbClr val="444444"/>
                </a:solidFill>
                <a:latin typeface="Open Sans"/>
              </a:rPr>
              <a:t> yang </a:t>
            </a:r>
            <a:r>
              <a:rPr lang="en-ID" dirty="0" err="1">
                <a:solidFill>
                  <a:srgbClr val="444444"/>
                </a:solidFill>
                <a:latin typeface="Open Sans"/>
              </a:rPr>
              <a:t>menandakan</a:t>
            </a:r>
            <a:r>
              <a:rPr lang="en-ID" dirty="0">
                <a:solidFill>
                  <a:srgbClr val="444444"/>
                </a:solidFill>
                <a:latin typeface="Open Sans"/>
              </a:rPr>
              <a:t> </a:t>
            </a:r>
            <a:r>
              <a:rPr lang="en-ID" dirty="0" err="1">
                <a:solidFill>
                  <a:srgbClr val="444444"/>
                </a:solidFill>
                <a:latin typeface="Open Sans"/>
              </a:rPr>
              <a:t>bahwa</a:t>
            </a:r>
            <a:r>
              <a:rPr lang="en-ID" dirty="0">
                <a:solidFill>
                  <a:srgbClr val="444444"/>
                </a:solidFill>
                <a:latin typeface="Open Sans"/>
              </a:rPr>
              <a:t> </a:t>
            </a:r>
            <a:r>
              <a:rPr lang="en-ID" dirty="0" err="1">
                <a:solidFill>
                  <a:srgbClr val="444444"/>
                </a:solidFill>
                <a:latin typeface="Open Sans"/>
              </a:rPr>
              <a:t>gambar</a:t>
            </a:r>
            <a:r>
              <a:rPr lang="en-ID" dirty="0">
                <a:solidFill>
                  <a:srgbClr val="444444"/>
                </a:solidFill>
                <a:latin typeface="Open Sans"/>
              </a:rPr>
              <a:t> </a:t>
            </a:r>
            <a:r>
              <a:rPr lang="en-ID" dirty="0" err="1">
                <a:solidFill>
                  <a:srgbClr val="444444"/>
                </a:solidFill>
                <a:latin typeface="Open Sans"/>
              </a:rPr>
              <a:t>tersebut</a:t>
            </a:r>
            <a:r>
              <a:rPr lang="en-ID" dirty="0">
                <a:solidFill>
                  <a:srgbClr val="444444"/>
                </a:solidFill>
                <a:latin typeface="Open Sans"/>
              </a:rPr>
              <a:t> </a:t>
            </a:r>
            <a:r>
              <a:rPr lang="en-ID" dirty="0" err="1">
                <a:solidFill>
                  <a:srgbClr val="444444"/>
                </a:solidFill>
                <a:latin typeface="Open Sans"/>
              </a:rPr>
              <a:t>sebuah</a:t>
            </a:r>
            <a:r>
              <a:rPr lang="en-ID" dirty="0">
                <a:solidFill>
                  <a:srgbClr val="444444"/>
                </a:solidFill>
                <a:latin typeface="Open Sans"/>
              </a:rPr>
              <a:t> link dan </a:t>
            </a:r>
            <a:r>
              <a:rPr lang="en-ID" dirty="0" err="1">
                <a:solidFill>
                  <a:srgbClr val="444444"/>
                </a:solidFill>
                <a:latin typeface="Open Sans"/>
              </a:rPr>
              <a:t>dapat</a:t>
            </a:r>
            <a:r>
              <a:rPr lang="en-ID" dirty="0">
                <a:solidFill>
                  <a:srgbClr val="444444"/>
                </a:solidFill>
                <a:latin typeface="Open Sans"/>
              </a:rPr>
              <a:t> </a:t>
            </a:r>
            <a:r>
              <a:rPr lang="en-ID" dirty="0" err="1">
                <a:solidFill>
                  <a:srgbClr val="444444"/>
                </a:solidFill>
                <a:latin typeface="Open Sans"/>
              </a:rPr>
              <a:t>diklik</a:t>
            </a:r>
            <a:r>
              <a:rPr lang="en-ID" dirty="0">
                <a:solidFill>
                  <a:srgbClr val="444444"/>
                </a:solidFill>
                <a:latin typeface="Open Sans"/>
              </a:rPr>
              <a:t>.</a:t>
            </a:r>
            <a:endParaRPr lang="en-ID" b="0" i="0" dirty="0">
              <a:solidFill>
                <a:srgbClr val="444444"/>
              </a:solidFill>
              <a:effectLst/>
              <a:latin typeface="Open Sans"/>
            </a:endParaRPr>
          </a:p>
        </p:txBody>
      </p:sp>
    </p:spTree>
    <p:extLst>
      <p:ext uri="{BB962C8B-B14F-4D97-AF65-F5344CB8AC3E}">
        <p14:creationId xmlns:p14="http://schemas.microsoft.com/office/powerpoint/2010/main" val="2788376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85800" y="1700808"/>
            <a:ext cx="7772400" cy="1873250"/>
          </a:xfrm>
        </p:spPr>
        <p:txBody>
          <a:bodyPr>
            <a:noAutofit/>
          </a:bodyPr>
          <a:lstStyle/>
          <a:p>
            <a:pPr marL="0" indent="0" algn="just" fontAlgn="base">
              <a:buNone/>
            </a:pPr>
            <a:r>
              <a:rPr lang="en-ID" sz="2600" dirty="0"/>
              <a:t>Image map </a:t>
            </a:r>
            <a:r>
              <a:rPr lang="en-ID" sz="2600" dirty="0" err="1"/>
              <a:t>merupakan</a:t>
            </a:r>
            <a:r>
              <a:rPr lang="en-ID" sz="2600" dirty="0"/>
              <a:t> </a:t>
            </a:r>
            <a:r>
              <a:rPr lang="en-ID" sz="2600" dirty="0" err="1"/>
              <a:t>pemetaan</a:t>
            </a:r>
            <a:r>
              <a:rPr lang="en-ID" sz="2600" dirty="0"/>
              <a:t> </a:t>
            </a:r>
            <a:r>
              <a:rPr lang="en-ID" sz="2600" dirty="0" err="1"/>
              <a:t>gambar</a:t>
            </a:r>
            <a:r>
              <a:rPr lang="en-ID" sz="2600" dirty="0"/>
              <a:t> </a:t>
            </a:r>
            <a:r>
              <a:rPr lang="en-ID" sz="2600" dirty="0" err="1"/>
              <a:t>untuk</a:t>
            </a:r>
            <a:r>
              <a:rPr lang="en-ID" sz="2600" dirty="0"/>
              <a:t> </a:t>
            </a:r>
            <a:r>
              <a:rPr lang="en-ID" sz="2600" dirty="0" err="1"/>
              <a:t>menentukan</a:t>
            </a:r>
            <a:r>
              <a:rPr lang="en-ID" sz="2600" dirty="0"/>
              <a:t> </a:t>
            </a:r>
            <a:r>
              <a:rPr lang="en-ID" sz="2600" dirty="0" err="1"/>
              <a:t>daerah</a:t>
            </a:r>
            <a:r>
              <a:rPr lang="en-ID" sz="2600" dirty="0"/>
              <a:t> (area) </a:t>
            </a:r>
            <a:r>
              <a:rPr lang="en-ID" sz="2600" dirty="0" err="1"/>
              <a:t>dari</a:t>
            </a:r>
            <a:r>
              <a:rPr lang="en-ID" sz="2600" dirty="0"/>
              <a:t> </a:t>
            </a:r>
            <a:r>
              <a:rPr lang="en-ID" sz="2600" dirty="0" err="1"/>
              <a:t>suatu</a:t>
            </a:r>
            <a:r>
              <a:rPr lang="en-ID" sz="2600" dirty="0"/>
              <a:t> </a:t>
            </a:r>
            <a:r>
              <a:rPr lang="en-ID" sz="2600" dirty="0" err="1"/>
              <a:t>gambar</a:t>
            </a:r>
            <a:r>
              <a:rPr lang="en-ID" sz="2600" dirty="0"/>
              <a:t> &lt;</a:t>
            </a:r>
            <a:r>
              <a:rPr lang="en-ID" sz="2600" dirty="0" err="1"/>
              <a:t>img</a:t>
            </a:r>
            <a:r>
              <a:rPr lang="en-ID" sz="2600" dirty="0"/>
              <a:t>&gt; </a:t>
            </a:r>
            <a:r>
              <a:rPr lang="en-ID" sz="2600" dirty="0" err="1"/>
              <a:t>atau</a:t>
            </a:r>
            <a:r>
              <a:rPr lang="en-ID" sz="2600" dirty="0"/>
              <a:t> object dan </a:t>
            </a:r>
            <a:r>
              <a:rPr lang="en-ID" sz="2600" dirty="0" err="1"/>
              <a:t>menetapkan</a:t>
            </a:r>
            <a:r>
              <a:rPr lang="en-ID" sz="2600" dirty="0"/>
              <a:t> </a:t>
            </a:r>
            <a:r>
              <a:rPr lang="en-ID" sz="2600" dirty="0" err="1"/>
              <a:t>tindakan</a:t>
            </a:r>
            <a:r>
              <a:rPr lang="en-ID" sz="2600" dirty="0"/>
              <a:t> </a:t>
            </a:r>
            <a:r>
              <a:rPr lang="en-ID" sz="2600" dirty="0" err="1"/>
              <a:t>tertentu</a:t>
            </a:r>
            <a:r>
              <a:rPr lang="en-ID" sz="2600" dirty="0"/>
              <a:t> </a:t>
            </a:r>
            <a:r>
              <a:rPr lang="en-ID" sz="2600" dirty="0" err="1"/>
              <a:t>untuk</a:t>
            </a:r>
            <a:r>
              <a:rPr lang="en-ID" sz="2600" dirty="0"/>
              <a:t> </a:t>
            </a:r>
            <a:r>
              <a:rPr lang="en-ID" sz="2600" dirty="0" err="1"/>
              <a:t>setiap</a:t>
            </a:r>
            <a:r>
              <a:rPr lang="en-ID" sz="2600" dirty="0"/>
              <a:t> </a:t>
            </a:r>
            <a:r>
              <a:rPr lang="en-ID" sz="2600" dirty="0" err="1"/>
              <a:t>daerah</a:t>
            </a:r>
            <a:r>
              <a:rPr lang="en-ID" sz="2600" dirty="0"/>
              <a:t> </a:t>
            </a:r>
            <a:r>
              <a:rPr lang="en-ID" sz="2600" dirty="0" err="1"/>
              <a:t>seperti</a:t>
            </a:r>
            <a:r>
              <a:rPr lang="en-ID" sz="2600" dirty="0"/>
              <a:t> </a:t>
            </a:r>
            <a:r>
              <a:rPr lang="en-ID" sz="2600" dirty="0" err="1"/>
              <a:t>mengambil</a:t>
            </a:r>
            <a:r>
              <a:rPr lang="en-ID" sz="2600" dirty="0"/>
              <a:t> </a:t>
            </a:r>
            <a:r>
              <a:rPr lang="en-ID" sz="2600" dirty="0" err="1"/>
              <a:t>dokumen</a:t>
            </a:r>
            <a:r>
              <a:rPr lang="en-ID" sz="2600" dirty="0"/>
              <a:t>, </a:t>
            </a:r>
            <a:r>
              <a:rPr lang="en-ID" sz="2600" dirty="0" err="1"/>
              <a:t>menjalankan</a:t>
            </a:r>
            <a:r>
              <a:rPr lang="en-ID" sz="2600" dirty="0"/>
              <a:t> program, </a:t>
            </a:r>
            <a:r>
              <a:rPr lang="en-ID" sz="2600" dirty="0" err="1"/>
              <a:t>mengarahkan</a:t>
            </a:r>
            <a:r>
              <a:rPr lang="en-ID" sz="2600" dirty="0"/>
              <a:t> URL dan lain-lain.  </a:t>
            </a:r>
            <a:r>
              <a:rPr lang="en-ID" sz="2600" dirty="0" err="1"/>
              <a:t>Ketika</a:t>
            </a:r>
            <a:r>
              <a:rPr lang="en-ID" sz="2600" dirty="0"/>
              <a:t> </a:t>
            </a:r>
            <a:r>
              <a:rPr lang="en-ID" sz="2600" dirty="0" err="1"/>
              <a:t>daerah</a:t>
            </a:r>
            <a:r>
              <a:rPr lang="en-ID" sz="2600" dirty="0"/>
              <a:t>  </a:t>
            </a:r>
            <a:r>
              <a:rPr lang="en-ID" sz="2600" dirty="0" err="1"/>
              <a:t>tersebut</a:t>
            </a:r>
            <a:r>
              <a:rPr lang="en-ID" sz="2600" dirty="0"/>
              <a:t> di </a:t>
            </a:r>
            <a:r>
              <a:rPr lang="en-ID" sz="2600" dirty="0" err="1"/>
              <a:t>eksekusi</a:t>
            </a:r>
            <a:r>
              <a:rPr lang="en-ID" sz="2600" dirty="0"/>
              <a:t>/</a:t>
            </a:r>
            <a:r>
              <a:rPr lang="en-ID" sz="2600" dirty="0" err="1"/>
              <a:t>diaktifkan</a:t>
            </a:r>
            <a:r>
              <a:rPr lang="en-ID" sz="2600" dirty="0"/>
              <a:t> oleh user </a:t>
            </a:r>
            <a:r>
              <a:rPr lang="en-ID" sz="2600" dirty="0" err="1"/>
              <a:t>maka</a:t>
            </a:r>
            <a:r>
              <a:rPr lang="en-ID" sz="2600" dirty="0"/>
              <a:t> </a:t>
            </a:r>
            <a:r>
              <a:rPr lang="en-ID" sz="2600" dirty="0" err="1"/>
              <a:t>aksi</a:t>
            </a:r>
            <a:r>
              <a:rPr lang="en-ID" sz="2600" dirty="0"/>
              <a:t> </a:t>
            </a:r>
            <a:r>
              <a:rPr lang="en-ID" sz="2600" dirty="0" err="1"/>
              <a:t>akan</a:t>
            </a:r>
            <a:r>
              <a:rPr lang="en-ID" sz="2600" dirty="0"/>
              <a:t> </a:t>
            </a:r>
            <a:r>
              <a:rPr lang="en-ID" sz="2600" dirty="0" err="1"/>
              <a:t>dijalankan</a:t>
            </a:r>
            <a:r>
              <a:rPr lang="en-ID" sz="2600" dirty="0"/>
              <a:t>. Tag </a:t>
            </a:r>
            <a:r>
              <a:rPr lang="en-ID" sz="2600" dirty="0" err="1"/>
              <a:t>ini</a:t>
            </a:r>
            <a:r>
              <a:rPr lang="en-ID" sz="2600" dirty="0"/>
              <a:t> </a:t>
            </a:r>
            <a:r>
              <a:rPr lang="en-ID" sz="2600" dirty="0" err="1"/>
              <a:t>sangat</a:t>
            </a:r>
            <a:r>
              <a:rPr lang="en-ID" sz="2600" dirty="0"/>
              <a:t> </a:t>
            </a:r>
            <a:r>
              <a:rPr lang="en-ID" sz="2600" dirty="0" err="1"/>
              <a:t>bermanfaat</a:t>
            </a:r>
            <a:r>
              <a:rPr lang="en-ID" sz="2600" dirty="0"/>
              <a:t> </a:t>
            </a:r>
            <a:r>
              <a:rPr lang="en-ID" sz="2600" dirty="0" err="1"/>
              <a:t>ketika</a:t>
            </a:r>
            <a:r>
              <a:rPr lang="en-ID" sz="2600" dirty="0"/>
              <a:t> </a:t>
            </a:r>
            <a:r>
              <a:rPr lang="en-ID" sz="2600" dirty="0" err="1"/>
              <a:t>ingin</a:t>
            </a:r>
            <a:r>
              <a:rPr lang="en-ID" sz="2600" dirty="0"/>
              <a:t> </a:t>
            </a:r>
            <a:r>
              <a:rPr lang="en-ID" sz="2600" dirty="0" err="1"/>
              <a:t>memetakan</a:t>
            </a:r>
            <a:r>
              <a:rPr lang="en-ID" sz="2600" dirty="0"/>
              <a:t> </a:t>
            </a:r>
            <a:r>
              <a:rPr lang="en-ID" sz="2600" dirty="0" err="1"/>
              <a:t>suatu</a:t>
            </a:r>
            <a:r>
              <a:rPr lang="en-ID" sz="2600" dirty="0"/>
              <a:t> </a:t>
            </a:r>
            <a:r>
              <a:rPr lang="en-ID" sz="2600" dirty="0" err="1"/>
              <a:t>gambar</a:t>
            </a:r>
            <a:r>
              <a:rPr lang="en-ID" sz="2600" dirty="0"/>
              <a:t> dan </a:t>
            </a:r>
            <a:r>
              <a:rPr lang="en-ID" sz="2600" dirty="0" err="1"/>
              <a:t>memberikan</a:t>
            </a:r>
            <a:r>
              <a:rPr lang="en-ID" sz="2600" dirty="0"/>
              <a:t> </a:t>
            </a:r>
            <a:r>
              <a:rPr lang="en-ID" sz="2600" dirty="0" err="1"/>
              <a:t>aksi</a:t>
            </a:r>
            <a:r>
              <a:rPr lang="en-ID" sz="2600" dirty="0"/>
              <a:t> pada </a:t>
            </a:r>
            <a:r>
              <a:rPr lang="en-ID" sz="2600" dirty="0" err="1"/>
              <a:t>daerah</a:t>
            </a:r>
            <a:r>
              <a:rPr lang="en-ID" sz="2600" dirty="0"/>
              <a:t> </a:t>
            </a:r>
            <a:r>
              <a:rPr lang="en-ID" sz="2600" dirty="0" err="1"/>
              <a:t>tersebut</a:t>
            </a:r>
            <a:r>
              <a:rPr lang="en-ID" sz="2600" dirty="0"/>
              <a:t>. </a:t>
            </a:r>
            <a:r>
              <a:rPr lang="en-ID" sz="2600" dirty="0" err="1"/>
              <a:t>Berikut</a:t>
            </a:r>
            <a:r>
              <a:rPr lang="en-ID" sz="2600" dirty="0"/>
              <a:t> </a:t>
            </a:r>
            <a:r>
              <a:rPr lang="en-ID" sz="2600" dirty="0" err="1"/>
              <a:t>beberapa</a:t>
            </a:r>
            <a:r>
              <a:rPr lang="en-ID" sz="2600" dirty="0"/>
              <a:t> tag html </a:t>
            </a:r>
            <a:r>
              <a:rPr lang="en-ID" sz="2600" dirty="0" err="1"/>
              <a:t>untuk</a:t>
            </a:r>
            <a:r>
              <a:rPr lang="en-ID" sz="2600" dirty="0"/>
              <a:t> image map:</a:t>
            </a:r>
          </a:p>
        </p:txBody>
      </p:sp>
      <p:sp>
        <p:nvSpPr>
          <p:cNvPr id="98306" name="Rectangle 2"/>
          <p:cNvSpPr>
            <a:spLocks noGrp="1" noChangeArrowheads="1"/>
          </p:cNvSpPr>
          <p:nvPr>
            <p:ph type="title"/>
          </p:nvPr>
        </p:nvSpPr>
        <p:spPr>
          <a:xfrm>
            <a:off x="685800" y="692696"/>
            <a:ext cx="7427912" cy="879475"/>
          </a:xfrm>
        </p:spPr>
        <p:txBody>
          <a:bodyPr>
            <a:normAutofit/>
          </a:bodyPr>
          <a:lstStyle/>
          <a:p>
            <a:pPr algn="l" fontAlgn="auto">
              <a:spcAft>
                <a:spcPts val="0"/>
              </a:spcAft>
              <a:defRPr/>
            </a:pPr>
            <a:r>
              <a:rPr lang="en-US" sz="3200" b="1" dirty="0">
                <a:solidFill>
                  <a:schemeClr val="tx2"/>
                </a:solidFill>
              </a:rPr>
              <a:t>f. </a:t>
            </a:r>
            <a:r>
              <a:rPr lang="en-US" sz="2800" b="1" dirty="0">
                <a:solidFill>
                  <a:schemeClr val="tx2"/>
                </a:solidFill>
              </a:rPr>
              <a:t>Image dan software MAP</a:t>
            </a:r>
          </a:p>
        </p:txBody>
      </p:sp>
    </p:spTree>
    <p:extLst>
      <p:ext uri="{BB962C8B-B14F-4D97-AF65-F5344CB8AC3E}">
        <p14:creationId xmlns:p14="http://schemas.microsoft.com/office/powerpoint/2010/main" val="1146184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85800" y="980728"/>
            <a:ext cx="7772400" cy="1873250"/>
          </a:xfrm>
        </p:spPr>
        <p:txBody>
          <a:bodyPr>
            <a:noAutofit/>
          </a:bodyPr>
          <a:lstStyle/>
          <a:p>
            <a:pPr marL="0" indent="0" algn="just" fontAlgn="base">
              <a:buNone/>
            </a:pPr>
            <a:r>
              <a:rPr lang="en-ID" sz="2600" dirty="0" err="1"/>
              <a:t>Berikut</a:t>
            </a:r>
            <a:r>
              <a:rPr lang="en-ID" sz="2600" dirty="0"/>
              <a:t> </a:t>
            </a:r>
            <a:r>
              <a:rPr lang="en-ID" sz="2600" dirty="0" err="1"/>
              <a:t>beberapa</a:t>
            </a:r>
            <a:r>
              <a:rPr lang="en-ID" sz="2600" dirty="0"/>
              <a:t> tag html </a:t>
            </a:r>
            <a:r>
              <a:rPr lang="en-ID" sz="2600" dirty="0" err="1"/>
              <a:t>untuk</a:t>
            </a:r>
            <a:r>
              <a:rPr lang="en-ID" sz="2600" dirty="0"/>
              <a:t> image map:</a:t>
            </a:r>
          </a:p>
          <a:p>
            <a:pPr algn="just">
              <a:buFont typeface="Wingdings" panose="05000000000000000000" pitchFamily="2" charset="2"/>
              <a:buChar char="§"/>
            </a:pPr>
            <a:r>
              <a:rPr lang="en-ID" sz="2600" dirty="0"/>
              <a:t>Tag &lt;map&gt;  </a:t>
            </a:r>
            <a:r>
              <a:rPr lang="en-ID" sz="2600" dirty="0" err="1"/>
              <a:t>digunakan</a:t>
            </a:r>
            <a:r>
              <a:rPr lang="en-ID" sz="2600" dirty="0"/>
              <a:t> </a:t>
            </a:r>
            <a:r>
              <a:rPr lang="en-ID" sz="2600" dirty="0" err="1"/>
              <a:t>untuk</a:t>
            </a:r>
            <a:r>
              <a:rPr lang="en-ID" sz="2600" dirty="0"/>
              <a:t> </a:t>
            </a:r>
            <a:r>
              <a:rPr lang="en-ID" sz="2600" dirty="0" err="1"/>
              <a:t>mendefinisikan</a:t>
            </a:r>
            <a:r>
              <a:rPr lang="en-ID" sz="2600" dirty="0"/>
              <a:t> </a:t>
            </a:r>
            <a:r>
              <a:rPr lang="en-ID" sz="2600" dirty="0" err="1"/>
              <a:t>suatu</a:t>
            </a:r>
            <a:r>
              <a:rPr lang="en-ID" sz="2600" dirty="0"/>
              <a:t> </a:t>
            </a:r>
            <a:r>
              <a:rPr lang="en-ID" sz="2600" dirty="0" err="1"/>
              <a:t>gambar</a:t>
            </a:r>
            <a:r>
              <a:rPr lang="en-ID" sz="2600" dirty="0"/>
              <a:t> (image-map). Peta </a:t>
            </a:r>
            <a:r>
              <a:rPr lang="en-ID" sz="2600" dirty="0" err="1"/>
              <a:t>gambar</a:t>
            </a:r>
            <a:r>
              <a:rPr lang="en-ID" sz="2600" dirty="0"/>
              <a:t> </a:t>
            </a:r>
            <a:r>
              <a:rPr lang="en-ID" sz="2600" dirty="0" err="1"/>
              <a:t>adalah</a:t>
            </a:r>
            <a:r>
              <a:rPr lang="en-ID" sz="2600" dirty="0"/>
              <a:t> </a:t>
            </a:r>
            <a:r>
              <a:rPr lang="en-ID" sz="2600" dirty="0" err="1"/>
              <a:t>gambar</a:t>
            </a:r>
            <a:r>
              <a:rPr lang="en-ID" sz="2600" dirty="0"/>
              <a:t> </a:t>
            </a:r>
            <a:r>
              <a:rPr lang="en-ID" sz="2600" dirty="0" err="1"/>
              <a:t>dengan</a:t>
            </a:r>
            <a:r>
              <a:rPr lang="en-ID" sz="2600" dirty="0"/>
              <a:t> area yang </a:t>
            </a:r>
            <a:r>
              <a:rPr lang="en-ID" sz="2600" dirty="0" err="1"/>
              <a:t>dapat</a:t>
            </a:r>
            <a:r>
              <a:rPr lang="en-ID" sz="2600" dirty="0"/>
              <a:t> </a:t>
            </a:r>
            <a:r>
              <a:rPr lang="en-ID" sz="2600" dirty="0" err="1"/>
              <a:t>dikasih</a:t>
            </a:r>
            <a:r>
              <a:rPr lang="en-ID" sz="2600" dirty="0"/>
              <a:t> link. Tag &lt;map&gt; </a:t>
            </a:r>
            <a:r>
              <a:rPr lang="en-ID" sz="2600" dirty="0" err="1"/>
              <a:t>wajib</a:t>
            </a:r>
            <a:r>
              <a:rPr lang="en-ID" sz="2600" dirty="0"/>
              <a:t>/</a:t>
            </a:r>
            <a:r>
              <a:rPr lang="en-ID" sz="2600" dirty="0" err="1"/>
              <a:t>diharuskan</a:t>
            </a:r>
            <a:r>
              <a:rPr lang="en-ID" sz="2600" dirty="0"/>
              <a:t> </a:t>
            </a:r>
            <a:r>
              <a:rPr lang="en-ID" sz="2600" dirty="0" err="1"/>
              <a:t>karena</a:t>
            </a:r>
            <a:r>
              <a:rPr lang="en-ID" sz="2600" dirty="0"/>
              <a:t> </a:t>
            </a:r>
            <a:r>
              <a:rPr lang="en-ID" sz="2600" dirty="0" err="1"/>
              <a:t>terkait</a:t>
            </a:r>
            <a:r>
              <a:rPr lang="en-ID" sz="2600" dirty="0"/>
              <a:t> </a:t>
            </a:r>
            <a:r>
              <a:rPr lang="en-ID" sz="2600" dirty="0" err="1"/>
              <a:t>dengan</a:t>
            </a:r>
            <a:r>
              <a:rPr lang="en-ID" sz="2600" dirty="0"/>
              <a:t> </a:t>
            </a:r>
            <a:r>
              <a:rPr lang="en-ID" sz="2600" dirty="0" err="1"/>
              <a:t>atribut</a:t>
            </a:r>
            <a:r>
              <a:rPr lang="en-ID" sz="2600" dirty="0"/>
              <a:t> </a:t>
            </a:r>
            <a:r>
              <a:rPr lang="en-ID" sz="2600" dirty="0" err="1"/>
              <a:t>usemap</a:t>
            </a:r>
            <a:r>
              <a:rPr lang="en-ID" sz="2600" dirty="0"/>
              <a:t> pada tag &lt;</a:t>
            </a:r>
            <a:r>
              <a:rPr lang="en-ID" sz="2600" dirty="0" err="1"/>
              <a:t>img</a:t>
            </a:r>
            <a:r>
              <a:rPr lang="en-ID" sz="2600" dirty="0"/>
              <a:t>&gt; yang </a:t>
            </a:r>
            <a:r>
              <a:rPr lang="en-ID" sz="2600" dirty="0" err="1"/>
              <a:t>akan</a:t>
            </a:r>
            <a:r>
              <a:rPr lang="en-ID" sz="2600" dirty="0"/>
              <a:t> </a:t>
            </a:r>
            <a:r>
              <a:rPr lang="en-ID" sz="2600" dirty="0" err="1"/>
              <a:t>berfungsi</a:t>
            </a:r>
            <a:r>
              <a:rPr lang="en-ID" sz="2600" dirty="0"/>
              <a:t> </a:t>
            </a:r>
            <a:r>
              <a:rPr lang="en-ID" sz="2600" dirty="0" err="1"/>
              <a:t>menciptakan</a:t>
            </a:r>
            <a:r>
              <a:rPr lang="en-ID" sz="2600" dirty="0"/>
              <a:t> </a:t>
            </a:r>
            <a:r>
              <a:rPr lang="en-ID" sz="2600" dirty="0" err="1"/>
              <a:t>hubungan</a:t>
            </a:r>
            <a:r>
              <a:rPr lang="en-ID" sz="2600" dirty="0"/>
              <a:t> </a:t>
            </a:r>
            <a:r>
              <a:rPr lang="en-ID" sz="2600" dirty="0" err="1"/>
              <a:t>antar</a:t>
            </a:r>
            <a:r>
              <a:rPr lang="en-ID" sz="2600" dirty="0"/>
              <a:t> </a:t>
            </a:r>
            <a:r>
              <a:rPr lang="en-ID" sz="2600" dirty="0" err="1"/>
              <a:t>gambar</a:t>
            </a:r>
            <a:r>
              <a:rPr lang="en-ID" sz="2600" dirty="0"/>
              <a:t>.</a:t>
            </a:r>
          </a:p>
          <a:p>
            <a:pPr algn="just">
              <a:buFont typeface="Wingdings" panose="05000000000000000000" pitchFamily="2" charset="2"/>
              <a:buChar char="§"/>
            </a:pPr>
            <a:r>
              <a:rPr lang="en-ID" sz="2600" dirty="0"/>
              <a:t>Tag &lt;area&gt; </a:t>
            </a:r>
            <a:r>
              <a:rPr lang="en-ID" sz="2600" dirty="0" err="1"/>
              <a:t>digunakan</a:t>
            </a:r>
            <a:r>
              <a:rPr lang="en-ID" sz="2600" dirty="0"/>
              <a:t> </a:t>
            </a:r>
            <a:r>
              <a:rPr lang="en-ID" sz="2600" dirty="0" err="1"/>
              <a:t>untuk</a:t>
            </a:r>
            <a:r>
              <a:rPr lang="en-ID" sz="2600" dirty="0"/>
              <a:t> </a:t>
            </a:r>
            <a:r>
              <a:rPr lang="en-ID" sz="2600" dirty="0" err="1"/>
              <a:t>mendefinisikan</a:t>
            </a:r>
            <a:r>
              <a:rPr lang="en-ID" sz="2600" dirty="0"/>
              <a:t> </a:t>
            </a:r>
            <a:r>
              <a:rPr lang="en-ID" sz="2600" dirty="0" err="1"/>
              <a:t>daerah</a:t>
            </a:r>
            <a:r>
              <a:rPr lang="en-ID" sz="2600" dirty="0"/>
              <a:t> </a:t>
            </a:r>
            <a:r>
              <a:rPr lang="en-ID" sz="2600" dirty="0" err="1"/>
              <a:t>dalam</a:t>
            </a:r>
            <a:r>
              <a:rPr lang="en-ID" sz="2600" dirty="0"/>
              <a:t> peta </a:t>
            </a:r>
            <a:r>
              <a:rPr lang="en-ID" sz="2600" dirty="0" err="1"/>
              <a:t>gambar</a:t>
            </a:r>
            <a:r>
              <a:rPr lang="en-ID" sz="2600" dirty="0"/>
              <a:t>. Tag &lt;area&gt; </a:t>
            </a:r>
            <a:r>
              <a:rPr lang="en-ID" sz="2600" dirty="0" err="1"/>
              <a:t>ini</a:t>
            </a:r>
            <a:r>
              <a:rPr lang="en-ID" sz="2600" dirty="0"/>
              <a:t> </a:t>
            </a:r>
            <a:r>
              <a:rPr lang="en-ID" sz="2600" dirty="0" err="1"/>
              <a:t>mampu</a:t>
            </a:r>
            <a:r>
              <a:rPr lang="en-ID" sz="2600" dirty="0"/>
              <a:t> </a:t>
            </a:r>
            <a:r>
              <a:rPr lang="en-ID" sz="2600" dirty="0" err="1"/>
              <a:t>membagi</a:t>
            </a:r>
            <a:r>
              <a:rPr lang="en-ID" sz="2600" dirty="0"/>
              <a:t> </a:t>
            </a:r>
            <a:r>
              <a:rPr lang="en-ID" sz="2600" dirty="0" err="1"/>
              <a:t>beberapa</a:t>
            </a:r>
            <a:r>
              <a:rPr lang="en-ID" sz="2600" dirty="0"/>
              <a:t> </a:t>
            </a:r>
            <a:r>
              <a:rPr lang="en-ID" sz="2600" dirty="0" err="1"/>
              <a:t>gambar</a:t>
            </a:r>
            <a:r>
              <a:rPr lang="en-ID" sz="2600" dirty="0"/>
              <a:t> </a:t>
            </a:r>
            <a:r>
              <a:rPr lang="en-ID" sz="2600" dirty="0" err="1"/>
              <a:t>menjadi</a:t>
            </a:r>
            <a:r>
              <a:rPr lang="en-ID" sz="2600" dirty="0"/>
              <a:t> </a:t>
            </a:r>
            <a:r>
              <a:rPr lang="en-ID" sz="2600" dirty="0" err="1"/>
              <a:t>beberapa</a:t>
            </a:r>
            <a:r>
              <a:rPr lang="en-ID" sz="2600" dirty="0"/>
              <a:t> area.</a:t>
            </a:r>
          </a:p>
          <a:p>
            <a:pPr marL="0" indent="0" algn="just" fontAlgn="base">
              <a:buNone/>
            </a:pPr>
            <a:endParaRPr lang="en-ID" sz="2600" dirty="0"/>
          </a:p>
        </p:txBody>
      </p:sp>
    </p:spTree>
    <p:extLst>
      <p:ext uri="{BB962C8B-B14F-4D97-AF65-F5344CB8AC3E}">
        <p14:creationId xmlns:p14="http://schemas.microsoft.com/office/powerpoint/2010/main" val="2386374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85800" y="980728"/>
            <a:ext cx="7772400" cy="1873250"/>
          </a:xfrm>
        </p:spPr>
        <p:txBody>
          <a:bodyPr>
            <a:noAutofit/>
          </a:bodyPr>
          <a:lstStyle/>
          <a:p>
            <a:pPr marL="0" indent="0" algn="just" fontAlgn="base">
              <a:buNone/>
            </a:pPr>
            <a:r>
              <a:rPr lang="en-ID" sz="2600" dirty="0" err="1"/>
              <a:t>Berikut</a:t>
            </a:r>
            <a:r>
              <a:rPr lang="en-ID" sz="2600" dirty="0"/>
              <a:t> </a:t>
            </a:r>
            <a:r>
              <a:rPr lang="en-ID" sz="2600" dirty="0" err="1"/>
              <a:t>beberapa</a:t>
            </a:r>
            <a:r>
              <a:rPr lang="en-ID" sz="2600" dirty="0"/>
              <a:t> tag html </a:t>
            </a:r>
            <a:r>
              <a:rPr lang="en-ID" sz="2600" dirty="0" err="1"/>
              <a:t>untuk</a:t>
            </a:r>
            <a:r>
              <a:rPr lang="en-ID" sz="2600" dirty="0"/>
              <a:t> image map:</a:t>
            </a:r>
          </a:p>
          <a:p>
            <a:pPr algn="just">
              <a:buFont typeface="Wingdings" panose="05000000000000000000" pitchFamily="2" charset="2"/>
              <a:buChar char="§"/>
            </a:pPr>
            <a:r>
              <a:rPr lang="en-ID" sz="2600" dirty="0" err="1"/>
              <a:t>Attribut</a:t>
            </a:r>
            <a:r>
              <a:rPr lang="en-ID" sz="2600" dirty="0"/>
              <a:t> </a:t>
            </a:r>
            <a:r>
              <a:rPr lang="en-ID" sz="2600" dirty="0" err="1"/>
              <a:t>usemap</a:t>
            </a:r>
            <a:r>
              <a:rPr lang="en-ID" sz="2600" dirty="0"/>
              <a:t> dan </a:t>
            </a:r>
            <a:r>
              <a:rPr lang="en-ID" sz="2600" dirty="0" err="1"/>
              <a:t>atribut</a:t>
            </a:r>
            <a:r>
              <a:rPr lang="en-ID" sz="2600" dirty="0"/>
              <a:t> name </a:t>
            </a:r>
            <a:r>
              <a:rPr lang="en-ID" sz="2600" dirty="0" err="1"/>
              <a:t>digunakan</a:t>
            </a:r>
            <a:r>
              <a:rPr lang="en-ID" sz="2600" dirty="0"/>
              <a:t> </a:t>
            </a:r>
            <a:r>
              <a:rPr lang="en-ID" sz="2600" dirty="0" err="1"/>
              <a:t>untuk</a:t>
            </a:r>
            <a:r>
              <a:rPr lang="en-ID" sz="2600" dirty="0"/>
              <a:t> </a:t>
            </a:r>
            <a:r>
              <a:rPr lang="en-ID" sz="2600" dirty="0" err="1"/>
              <a:t>menyatukan</a:t>
            </a:r>
            <a:r>
              <a:rPr lang="en-ID" sz="2600" dirty="0"/>
              <a:t> </a:t>
            </a:r>
            <a:r>
              <a:rPr lang="en-ID" sz="2600" dirty="0" err="1"/>
              <a:t>antara</a:t>
            </a:r>
            <a:r>
              <a:rPr lang="en-ID" sz="2600" dirty="0"/>
              <a:t> 2 </a:t>
            </a:r>
            <a:r>
              <a:rPr lang="en-ID" sz="2600" dirty="0" err="1"/>
              <a:t>elemen</a:t>
            </a:r>
            <a:r>
              <a:rPr lang="en-ID" sz="2600" dirty="0"/>
              <a:t>, </a:t>
            </a:r>
            <a:r>
              <a:rPr lang="en-ID" sz="2600" dirty="0" err="1"/>
              <a:t>yaitu</a:t>
            </a:r>
            <a:r>
              <a:rPr lang="en-ID" sz="2600" dirty="0"/>
              <a:t> </a:t>
            </a:r>
            <a:r>
              <a:rPr lang="en-ID" sz="2600" dirty="0" err="1"/>
              <a:t>elemen</a:t>
            </a:r>
            <a:r>
              <a:rPr lang="en-ID" sz="2600" dirty="0"/>
              <a:t> </a:t>
            </a:r>
            <a:r>
              <a:rPr lang="en-ID" sz="2600" dirty="0" err="1"/>
              <a:t>gambar</a:t>
            </a:r>
            <a:r>
              <a:rPr lang="en-ID" sz="2600" dirty="0"/>
              <a:t> dan </a:t>
            </a:r>
            <a:r>
              <a:rPr lang="en-ID" sz="2600" dirty="0" err="1"/>
              <a:t>elemen</a:t>
            </a:r>
            <a:r>
              <a:rPr lang="en-ID" sz="2600" dirty="0"/>
              <a:t> peta.</a:t>
            </a:r>
          </a:p>
          <a:p>
            <a:pPr algn="just">
              <a:buFont typeface="Wingdings" panose="05000000000000000000" pitchFamily="2" charset="2"/>
              <a:buChar char="§"/>
            </a:pPr>
            <a:r>
              <a:rPr lang="en-ID" sz="2600" dirty="0" err="1"/>
              <a:t>Attribut</a:t>
            </a:r>
            <a:r>
              <a:rPr lang="en-ID" sz="2600" dirty="0"/>
              <a:t> </a:t>
            </a:r>
            <a:r>
              <a:rPr lang="en-ID" sz="2600" dirty="0" err="1"/>
              <a:t>coords</a:t>
            </a:r>
            <a:r>
              <a:rPr lang="en-ID" sz="2600" dirty="0"/>
              <a:t> </a:t>
            </a:r>
            <a:r>
              <a:rPr lang="en-ID" sz="2600" dirty="0" err="1"/>
              <a:t>digunakan</a:t>
            </a:r>
            <a:r>
              <a:rPr lang="en-ID" sz="2600" dirty="0"/>
              <a:t> </a:t>
            </a:r>
            <a:r>
              <a:rPr lang="en-ID" sz="2600" dirty="0" err="1"/>
              <a:t>untuk</a:t>
            </a:r>
            <a:r>
              <a:rPr lang="en-ID" sz="2600" dirty="0"/>
              <a:t> </a:t>
            </a:r>
            <a:r>
              <a:rPr lang="en-ID" sz="2600" dirty="0" err="1"/>
              <a:t>menspesifikasikan</a:t>
            </a:r>
            <a:r>
              <a:rPr lang="en-ID" sz="2600" dirty="0"/>
              <a:t> </a:t>
            </a:r>
            <a:r>
              <a:rPr lang="en-ID" sz="2600" dirty="0" err="1"/>
              <a:t>titik</a:t>
            </a:r>
            <a:r>
              <a:rPr lang="en-ID" sz="2600" dirty="0"/>
              <a:t> </a:t>
            </a:r>
            <a:r>
              <a:rPr lang="en-ID" sz="2600" dirty="0" err="1"/>
              <a:t>koordinat</a:t>
            </a:r>
            <a:r>
              <a:rPr lang="en-ID" sz="2600" dirty="0"/>
              <a:t> x dan </a:t>
            </a:r>
            <a:r>
              <a:rPr lang="en-ID" sz="2600" dirty="0" err="1"/>
              <a:t>titik</a:t>
            </a:r>
            <a:r>
              <a:rPr lang="en-ID" sz="2600" dirty="0"/>
              <a:t> </a:t>
            </a:r>
            <a:r>
              <a:rPr lang="en-ID" sz="2600" dirty="0" err="1"/>
              <a:t>koordinat</a:t>
            </a:r>
            <a:r>
              <a:rPr lang="en-ID" sz="2600" dirty="0"/>
              <a:t> y pada </a:t>
            </a:r>
            <a:r>
              <a:rPr lang="en-ID" sz="2600" dirty="0" err="1"/>
              <a:t>gambar</a:t>
            </a:r>
            <a:r>
              <a:rPr lang="en-ID" sz="2600" dirty="0"/>
              <a:t>. </a:t>
            </a:r>
            <a:r>
              <a:rPr lang="en-ID" sz="2600" dirty="0" err="1"/>
              <a:t>Titik</a:t>
            </a:r>
            <a:r>
              <a:rPr lang="en-ID" sz="2600" dirty="0"/>
              <a:t> X dan Y </a:t>
            </a:r>
            <a:r>
              <a:rPr lang="en-ID" sz="2600" dirty="0" err="1"/>
              <a:t>gambar</a:t>
            </a:r>
            <a:r>
              <a:rPr lang="en-ID" sz="2600" dirty="0"/>
              <a:t> </a:t>
            </a:r>
            <a:r>
              <a:rPr lang="en-ID" sz="2600" dirty="0" err="1"/>
              <a:t>dimulai</a:t>
            </a:r>
            <a:r>
              <a:rPr lang="en-ID" sz="2600" dirty="0"/>
              <a:t> </a:t>
            </a:r>
            <a:r>
              <a:rPr lang="en-ID" sz="2600" dirty="0" err="1"/>
              <a:t>dari</a:t>
            </a:r>
            <a:r>
              <a:rPr lang="en-ID" sz="2600" dirty="0"/>
              <a:t> </a:t>
            </a:r>
            <a:r>
              <a:rPr lang="en-ID" sz="2600" dirty="0" err="1"/>
              <a:t>pojok</a:t>
            </a:r>
            <a:r>
              <a:rPr lang="en-ID" sz="2600" dirty="0"/>
              <a:t> </a:t>
            </a:r>
            <a:r>
              <a:rPr lang="en-ID" sz="2600" dirty="0" err="1"/>
              <a:t>kiri</a:t>
            </a:r>
            <a:r>
              <a:rPr lang="en-ID" sz="2600" dirty="0"/>
              <a:t> </a:t>
            </a:r>
            <a:r>
              <a:rPr lang="en-ID" sz="2600" dirty="0" err="1"/>
              <a:t>atas</a:t>
            </a:r>
            <a:r>
              <a:rPr lang="en-ID" sz="2600" dirty="0"/>
              <a:t>.</a:t>
            </a:r>
          </a:p>
          <a:p>
            <a:pPr marL="0" indent="0" algn="just" fontAlgn="base">
              <a:buNone/>
            </a:pPr>
            <a:endParaRPr lang="en-ID" sz="2600" dirty="0"/>
          </a:p>
        </p:txBody>
      </p:sp>
    </p:spTree>
    <p:extLst>
      <p:ext uri="{BB962C8B-B14F-4D97-AF65-F5344CB8AC3E}">
        <p14:creationId xmlns:p14="http://schemas.microsoft.com/office/powerpoint/2010/main" val="2157298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971600" y="692696"/>
            <a:ext cx="7715200" cy="4525963"/>
          </a:xfrm>
        </p:spPr>
        <p:txBody>
          <a:bodyPr>
            <a:normAutofit/>
          </a:bodyPr>
          <a:lstStyle/>
          <a:p>
            <a:pPr marL="0" indent="0">
              <a:buNone/>
            </a:pPr>
            <a:r>
              <a:rPr lang="en-ID" sz="2600" dirty="0" err="1"/>
              <a:t>Terdapat</a:t>
            </a:r>
            <a:r>
              <a:rPr lang="en-ID" sz="2600" dirty="0"/>
              <a:t> 3 value </a:t>
            </a:r>
            <a:r>
              <a:rPr lang="en-ID" sz="2600" dirty="0" err="1"/>
              <a:t>untuk</a:t>
            </a:r>
            <a:r>
              <a:rPr lang="en-ID" sz="2600" dirty="0"/>
              <a:t> area pada peta </a:t>
            </a:r>
            <a:r>
              <a:rPr lang="en-ID" sz="2600" dirty="0" err="1"/>
              <a:t>gambar</a:t>
            </a:r>
            <a:endParaRPr lang="en-ID" sz="2600" dirty="0"/>
          </a:p>
          <a:p>
            <a:pPr>
              <a:buFont typeface="Wingdings" panose="05000000000000000000" pitchFamily="2" charset="2"/>
              <a:buChar char="§"/>
            </a:pPr>
            <a:r>
              <a:rPr lang="en-ID" sz="2600" dirty="0"/>
              <a:t>Area rectangle: </a:t>
            </a:r>
            <a:r>
              <a:rPr lang="en-ID" sz="2600" dirty="0" err="1"/>
              <a:t>Segi</a:t>
            </a:r>
            <a:r>
              <a:rPr lang="en-ID" sz="2600" dirty="0"/>
              <a:t> </a:t>
            </a:r>
            <a:r>
              <a:rPr lang="en-ID" sz="2600" dirty="0" err="1"/>
              <a:t>empat</a:t>
            </a:r>
            <a:endParaRPr lang="en-ID" sz="2600" dirty="0"/>
          </a:p>
          <a:p>
            <a:pPr>
              <a:buFont typeface="Wingdings" panose="05000000000000000000" pitchFamily="2" charset="2"/>
              <a:buChar char="§"/>
            </a:pPr>
            <a:r>
              <a:rPr lang="en-ID" sz="2600" dirty="0"/>
              <a:t>Area circle: </a:t>
            </a:r>
            <a:r>
              <a:rPr lang="en-ID" sz="2600" dirty="0" err="1"/>
              <a:t>Lingkaran</a:t>
            </a:r>
            <a:endParaRPr lang="en-ID" sz="2600" dirty="0"/>
          </a:p>
          <a:p>
            <a:pPr>
              <a:buFont typeface="Wingdings" panose="05000000000000000000" pitchFamily="2" charset="2"/>
              <a:buChar char="§"/>
            </a:pPr>
            <a:r>
              <a:rPr lang="en-ID" sz="2600" dirty="0"/>
              <a:t>Area polygon</a:t>
            </a:r>
          </a:p>
        </p:txBody>
      </p:sp>
      <p:pic>
        <p:nvPicPr>
          <p:cNvPr id="4" name="Picture 3">
            <a:extLst>
              <a:ext uri="{FF2B5EF4-FFF2-40B4-BE49-F238E27FC236}">
                <a16:creationId xmlns:a16="http://schemas.microsoft.com/office/drawing/2014/main" id="{8C65E6EE-5886-419F-9950-9298DD7A9048}"/>
              </a:ext>
            </a:extLst>
          </p:cNvPr>
          <p:cNvPicPr>
            <a:picLocks noChangeAspect="1"/>
          </p:cNvPicPr>
          <p:nvPr/>
        </p:nvPicPr>
        <p:blipFill>
          <a:blip r:embed="rId2"/>
          <a:stretch>
            <a:fillRect/>
          </a:stretch>
        </p:blipFill>
        <p:spPr>
          <a:xfrm>
            <a:off x="2087723" y="2752725"/>
            <a:ext cx="4968552" cy="1352550"/>
          </a:xfrm>
          <a:prstGeom prst="rect">
            <a:avLst/>
          </a:prstGeom>
        </p:spPr>
      </p:pic>
      <p:pic>
        <p:nvPicPr>
          <p:cNvPr id="30722" name="Picture 2">
            <a:extLst>
              <a:ext uri="{FF2B5EF4-FFF2-40B4-BE49-F238E27FC236}">
                <a16:creationId xmlns:a16="http://schemas.microsoft.com/office/drawing/2014/main" id="{B075F4D8-9078-4935-A465-8F9346AD1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79" y="4365104"/>
            <a:ext cx="7560840" cy="219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469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971600" y="692696"/>
            <a:ext cx="7715200" cy="4525963"/>
          </a:xfrm>
        </p:spPr>
        <p:txBody>
          <a:bodyPr>
            <a:normAutofit/>
          </a:bodyPr>
          <a:lstStyle/>
          <a:p>
            <a:pPr marL="0" indent="0" algn="just">
              <a:buNone/>
            </a:pPr>
            <a:r>
              <a:rPr lang="en-ID" sz="2600" dirty="0" err="1"/>
              <a:t>Untuk</a:t>
            </a:r>
            <a:r>
              <a:rPr lang="en-ID" sz="2600" dirty="0"/>
              <a:t> </a:t>
            </a:r>
            <a:r>
              <a:rPr lang="en-ID" sz="2600" dirty="0" err="1"/>
              <a:t>menentukan</a:t>
            </a:r>
            <a:r>
              <a:rPr lang="en-ID" sz="2600" dirty="0"/>
              <a:t> </a:t>
            </a:r>
            <a:r>
              <a:rPr lang="en-ID" sz="2600" dirty="0" err="1"/>
              <a:t>koordinat</a:t>
            </a:r>
            <a:r>
              <a:rPr lang="en-ID" sz="2600" dirty="0"/>
              <a:t> </a:t>
            </a:r>
            <a:r>
              <a:rPr lang="en-ID" sz="2600" dirty="0" err="1"/>
              <a:t>dari</a:t>
            </a:r>
            <a:r>
              <a:rPr lang="en-ID" sz="2600" dirty="0"/>
              <a:t> </a:t>
            </a:r>
            <a:r>
              <a:rPr lang="en-ID" sz="2600" dirty="0" err="1"/>
              <a:t>masing-masing</a:t>
            </a:r>
            <a:r>
              <a:rPr lang="en-ID" sz="2600" dirty="0"/>
              <a:t> </a:t>
            </a:r>
            <a:r>
              <a:rPr lang="en-ID" sz="2600" dirty="0" err="1"/>
              <a:t>bentuk</a:t>
            </a:r>
            <a:r>
              <a:rPr lang="en-ID" sz="2600" dirty="0"/>
              <a:t> </a:t>
            </a:r>
            <a:r>
              <a:rPr lang="en-ID" sz="2600" dirty="0" err="1"/>
              <a:t>dapat</a:t>
            </a:r>
            <a:r>
              <a:rPr lang="en-ID" sz="2600" dirty="0"/>
              <a:t> </a:t>
            </a:r>
            <a:r>
              <a:rPr lang="en-ID" sz="2600" dirty="0" err="1"/>
              <a:t>menggunakan</a:t>
            </a:r>
            <a:r>
              <a:rPr lang="en-ID" sz="2600" dirty="0"/>
              <a:t> software </a:t>
            </a:r>
            <a:r>
              <a:rPr lang="en-ID" sz="2600" dirty="0" err="1"/>
              <a:t>gambar</a:t>
            </a:r>
            <a:r>
              <a:rPr lang="en-ID" sz="2600" dirty="0"/>
              <a:t> editor </a:t>
            </a:r>
            <a:r>
              <a:rPr lang="en-ID" sz="2600" dirty="0" err="1"/>
              <a:t>gambar</a:t>
            </a:r>
            <a:r>
              <a:rPr lang="en-ID" sz="2600" dirty="0"/>
              <a:t> </a:t>
            </a:r>
            <a:r>
              <a:rPr lang="en-ID" sz="2600" dirty="0" err="1"/>
              <a:t>seperti</a:t>
            </a:r>
            <a:r>
              <a:rPr lang="en-ID" sz="2600" dirty="0"/>
              <a:t> adobe photoshop</a:t>
            </a:r>
          </a:p>
        </p:txBody>
      </p:sp>
      <p:pic>
        <p:nvPicPr>
          <p:cNvPr id="34820" name="Picture 4">
            <a:extLst>
              <a:ext uri="{FF2B5EF4-FFF2-40B4-BE49-F238E27FC236}">
                <a16:creationId xmlns:a16="http://schemas.microsoft.com/office/drawing/2014/main" id="{7E9F1EBB-B9DF-4059-8642-C86E5D436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348880"/>
            <a:ext cx="6120680" cy="349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55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5CC998-F2B3-4BF5-A90A-55F09CA05B18}"/>
              </a:ext>
            </a:extLst>
          </p:cNvPr>
          <p:cNvPicPr>
            <a:picLocks noChangeAspect="1"/>
          </p:cNvPicPr>
          <p:nvPr/>
        </p:nvPicPr>
        <p:blipFill>
          <a:blip r:embed="rId2"/>
          <a:stretch>
            <a:fillRect/>
          </a:stretch>
        </p:blipFill>
        <p:spPr>
          <a:xfrm>
            <a:off x="-15244" y="0"/>
            <a:ext cx="8964488" cy="6858000"/>
          </a:xfrm>
          <a:prstGeom prst="rect">
            <a:avLst/>
          </a:prstGeom>
        </p:spPr>
      </p:pic>
    </p:spTree>
    <p:extLst>
      <p:ext uri="{BB962C8B-B14F-4D97-AF65-F5344CB8AC3E}">
        <p14:creationId xmlns:p14="http://schemas.microsoft.com/office/powerpoint/2010/main" val="125580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Tag untuk membuat link di HTML">
            <a:extLst>
              <a:ext uri="{FF2B5EF4-FFF2-40B4-BE49-F238E27FC236}">
                <a16:creationId xmlns:a16="http://schemas.microsoft.com/office/drawing/2014/main" id="{82C07B93-0F84-454B-BC3A-83B075062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7416823"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394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DD48BE-075D-4D0D-8C22-7356675ED680}"/>
              </a:ext>
            </a:extLst>
          </p:cNvPr>
          <p:cNvPicPr>
            <a:picLocks noChangeAspect="1"/>
          </p:cNvPicPr>
          <p:nvPr/>
        </p:nvPicPr>
        <p:blipFill>
          <a:blip r:embed="rId2"/>
          <a:stretch>
            <a:fillRect/>
          </a:stretch>
        </p:blipFill>
        <p:spPr>
          <a:xfrm>
            <a:off x="1043608" y="836712"/>
            <a:ext cx="7272808" cy="4680520"/>
          </a:xfrm>
          <a:prstGeom prst="rect">
            <a:avLst/>
          </a:prstGeom>
        </p:spPr>
      </p:pic>
    </p:spTree>
    <p:extLst>
      <p:ext uri="{BB962C8B-B14F-4D97-AF65-F5344CB8AC3E}">
        <p14:creationId xmlns:p14="http://schemas.microsoft.com/office/powerpoint/2010/main" val="1595453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testma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371600"/>
            <a:ext cx="4953000" cy="4484688"/>
          </a:xfrm>
          <a:noFill/>
        </p:spPr>
      </p:pic>
      <p:sp>
        <p:nvSpPr>
          <p:cNvPr id="3072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By I Wayan Simpen</a:t>
            </a:r>
          </a:p>
        </p:txBody>
      </p:sp>
      <p:sp>
        <p:nvSpPr>
          <p:cNvPr id="133122" name="Rectangle 2"/>
          <p:cNvSpPr>
            <a:spLocks noGrp="1" noChangeArrowheads="1"/>
          </p:cNvSpPr>
          <p:nvPr>
            <p:ph type="title"/>
          </p:nvPr>
        </p:nvSpPr>
        <p:spPr/>
        <p:txBody>
          <a:bodyPr/>
          <a:lstStyle/>
          <a:p>
            <a:pPr fontAlgn="auto">
              <a:spcAft>
                <a:spcPts val="0"/>
              </a:spcAft>
              <a:defRPr/>
            </a:pPr>
            <a:r>
              <a:rPr lang="en-US"/>
              <a:t>Bentuk imange </a:t>
            </a:r>
          </a:p>
        </p:txBody>
      </p:sp>
      <p:sp>
        <p:nvSpPr>
          <p:cNvPr id="133126" name="Text Box 6"/>
          <p:cNvSpPr txBox="1">
            <a:spLocks noChangeArrowheads="1"/>
          </p:cNvSpPr>
          <p:nvPr/>
        </p:nvSpPr>
        <p:spPr bwMode="auto">
          <a:xfrm>
            <a:off x="381000" y="1676400"/>
            <a:ext cx="2438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ahoma" pitchFamily="34" charset="0"/>
              </a:rPr>
              <a:t>contacts.html</a:t>
            </a:r>
          </a:p>
        </p:txBody>
      </p:sp>
      <p:sp>
        <p:nvSpPr>
          <p:cNvPr id="133127" name="Text Box 7"/>
          <p:cNvSpPr txBox="1">
            <a:spLocks noChangeArrowheads="1"/>
          </p:cNvSpPr>
          <p:nvPr/>
        </p:nvSpPr>
        <p:spPr bwMode="auto">
          <a:xfrm>
            <a:off x="6324600" y="1600200"/>
            <a:ext cx="2438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ahoma" pitchFamily="34" charset="0"/>
              </a:rPr>
              <a:t>products.html</a:t>
            </a:r>
          </a:p>
        </p:txBody>
      </p:sp>
      <p:sp>
        <p:nvSpPr>
          <p:cNvPr id="133128" name="Text Box 8"/>
          <p:cNvSpPr txBox="1">
            <a:spLocks noChangeArrowheads="1"/>
          </p:cNvSpPr>
          <p:nvPr/>
        </p:nvSpPr>
        <p:spPr bwMode="auto">
          <a:xfrm>
            <a:off x="6019800" y="5867400"/>
            <a:ext cx="2438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ahoma" pitchFamily="34" charset="0"/>
              </a:rPr>
              <a:t>new.html</a:t>
            </a:r>
          </a:p>
        </p:txBody>
      </p:sp>
      <p:sp>
        <p:nvSpPr>
          <p:cNvPr id="133129" name="AutoShape 9"/>
          <p:cNvSpPr>
            <a:spLocks noChangeArrowheads="1"/>
          </p:cNvSpPr>
          <p:nvPr/>
        </p:nvSpPr>
        <p:spPr bwMode="auto">
          <a:xfrm rot="1612189">
            <a:off x="5257800" y="4953000"/>
            <a:ext cx="1600200" cy="533400"/>
          </a:xfrm>
          <a:prstGeom prst="curvedDownArrow">
            <a:avLst>
              <a:gd name="adj1" fmla="val 60000"/>
              <a:gd name="adj2" fmla="val 120000"/>
              <a:gd name="adj3" fmla="val 33333"/>
            </a:avLst>
          </a:prstGeom>
          <a:solidFill>
            <a:srgbClr val="6600FF"/>
          </a:solidFill>
          <a:ln w="9525">
            <a:solidFill>
              <a:schemeClr val="tx1"/>
            </a:solidFill>
            <a:miter lim="800000"/>
            <a:headEnd/>
            <a:tailEnd/>
          </a:ln>
        </p:spPr>
        <p:txBody>
          <a:bodyPr wrap="none" anchor="ctr"/>
          <a:lstStyle/>
          <a:p>
            <a:endParaRPr lang="en-US"/>
          </a:p>
        </p:txBody>
      </p:sp>
      <p:sp>
        <p:nvSpPr>
          <p:cNvPr id="133130" name="AutoShape 10"/>
          <p:cNvSpPr>
            <a:spLocks noChangeArrowheads="1"/>
          </p:cNvSpPr>
          <p:nvPr/>
        </p:nvSpPr>
        <p:spPr bwMode="auto">
          <a:xfrm rot="17402787" flipV="1">
            <a:off x="6858000" y="2438400"/>
            <a:ext cx="1600200" cy="685800"/>
          </a:xfrm>
          <a:prstGeom prst="curvedDownArrow">
            <a:avLst>
              <a:gd name="adj1" fmla="val 46667"/>
              <a:gd name="adj2" fmla="val 93333"/>
              <a:gd name="adj3" fmla="val 53005"/>
            </a:avLst>
          </a:prstGeom>
          <a:solidFill>
            <a:srgbClr val="6600FF"/>
          </a:solidFill>
          <a:ln w="9525">
            <a:solidFill>
              <a:schemeClr val="tx1"/>
            </a:solidFill>
            <a:miter lim="800000"/>
            <a:headEnd/>
            <a:tailEnd/>
          </a:ln>
        </p:spPr>
        <p:txBody>
          <a:bodyPr wrap="none" anchor="ctr"/>
          <a:lstStyle/>
          <a:p>
            <a:endParaRPr lang="en-US"/>
          </a:p>
        </p:txBody>
      </p:sp>
      <p:sp>
        <p:nvSpPr>
          <p:cNvPr id="133131" name="AutoShape 11"/>
          <p:cNvSpPr>
            <a:spLocks noChangeArrowheads="1"/>
          </p:cNvSpPr>
          <p:nvPr/>
        </p:nvSpPr>
        <p:spPr bwMode="auto">
          <a:xfrm rot="-6826187">
            <a:off x="581819" y="2694781"/>
            <a:ext cx="1619250" cy="801688"/>
          </a:xfrm>
          <a:prstGeom prst="curvedDownArrow">
            <a:avLst>
              <a:gd name="adj1" fmla="val 40396"/>
              <a:gd name="adj2" fmla="val 80792"/>
              <a:gd name="adj3" fmla="val 47574"/>
            </a:avLst>
          </a:prstGeom>
          <a:solidFill>
            <a:srgbClr val="6600FF"/>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977679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 to="" calcmode="lin" valueType="num">
                                      <p:cBhvr>
                                        <p:cTn id="7" dur="1" fill="hold"/>
                                        <p:tgtEl>
                                          <p:spTgt spid="133126"/>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33131"/>
                                        </p:tgtEl>
                                        <p:attrNameLst>
                                          <p:attrName>style.visibility</p:attrName>
                                        </p:attrNameLst>
                                      </p:cBhvr>
                                      <p:to>
                                        <p:strVal val="visible"/>
                                      </p:to>
                                    </p:set>
                                    <p:anim to="" calcmode="lin" valueType="num">
                                      <p:cBhvr>
                                        <p:cTn id="10" dur="1" fill="hold"/>
                                        <p:tgtEl>
                                          <p:spTgt spid="13313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33127"/>
                                        </p:tgtEl>
                                        <p:attrNameLst>
                                          <p:attrName>style.visibility</p:attrName>
                                        </p:attrNameLst>
                                      </p:cBhvr>
                                      <p:to>
                                        <p:strVal val="visible"/>
                                      </p:to>
                                    </p:set>
                                    <p:anim to="" calcmode="lin" valueType="num">
                                      <p:cBhvr>
                                        <p:cTn id="13" dur="1" fill="hold"/>
                                        <p:tgtEl>
                                          <p:spTgt spid="133127"/>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33130"/>
                                        </p:tgtEl>
                                        <p:attrNameLst>
                                          <p:attrName>style.visibility</p:attrName>
                                        </p:attrNameLst>
                                      </p:cBhvr>
                                      <p:to>
                                        <p:strVal val="visible"/>
                                      </p:to>
                                    </p:set>
                                    <p:anim to="" calcmode="lin" valueType="num">
                                      <p:cBhvr>
                                        <p:cTn id="16" dur="1" fill="hold"/>
                                        <p:tgtEl>
                                          <p:spTgt spid="133130"/>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33129"/>
                                        </p:tgtEl>
                                        <p:attrNameLst>
                                          <p:attrName>style.visibility</p:attrName>
                                        </p:attrNameLst>
                                      </p:cBhvr>
                                      <p:to>
                                        <p:strVal val="visible"/>
                                      </p:to>
                                    </p:set>
                                    <p:anim to="" calcmode="lin" valueType="num">
                                      <p:cBhvr>
                                        <p:cTn id="19" dur="1" fill="hold"/>
                                        <p:tgtEl>
                                          <p:spTgt spid="133129"/>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133128"/>
                                        </p:tgtEl>
                                        <p:attrNameLst>
                                          <p:attrName>style.visibility</p:attrName>
                                        </p:attrNameLst>
                                      </p:cBhvr>
                                      <p:to>
                                        <p:strVal val="visible"/>
                                      </p:to>
                                    </p:set>
                                    <p:anim to="" calcmode="lin" valueType="num">
                                      <p:cBhvr>
                                        <p:cTn id="22" dur="1" fill="hold"/>
                                        <p:tgtEl>
                                          <p:spTgt spid="13312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nimBg="1"/>
      <p:bldP spid="133127" grpId="0" animBg="1"/>
      <p:bldP spid="133128" grpId="0" animBg="1"/>
      <p:bldP spid="133129" grpId="0" animBg="1"/>
      <p:bldP spid="133130" grpId="0" animBg="1"/>
      <p:bldP spid="13313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685800" y="54868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pPr>
            <a:r>
              <a:rPr lang="en-US" sz="2800" b="1" dirty="0">
                <a:solidFill>
                  <a:schemeClr val="tx2"/>
                </a:solidFill>
                <a:latin typeface="Tahoma" pitchFamily="34" charset="0"/>
              </a:rPr>
              <a:t>g. Tag-tag Image</a:t>
            </a:r>
          </a:p>
        </p:txBody>
      </p:sp>
      <p:graphicFrame>
        <p:nvGraphicFramePr>
          <p:cNvPr id="86065" name="Group 49"/>
          <p:cNvGraphicFramePr>
            <a:graphicFrameLocks noGrp="1"/>
          </p:cNvGraphicFramePr>
          <p:nvPr>
            <p:extLst>
              <p:ext uri="{D42A27DB-BD31-4B8C-83A1-F6EECF244321}">
                <p14:modId xmlns:p14="http://schemas.microsoft.com/office/powerpoint/2010/main" val="531173070"/>
              </p:ext>
            </p:extLst>
          </p:nvPr>
        </p:nvGraphicFramePr>
        <p:xfrm>
          <a:off x="838200" y="1397575"/>
          <a:ext cx="7620000" cy="4062849"/>
        </p:xfrm>
        <a:graphic>
          <a:graphicData uri="http://schemas.openxmlformats.org/drawingml/2006/table">
            <a:tbl>
              <a:tblPr/>
              <a:tblGrid>
                <a:gridCol w="2619375">
                  <a:extLst>
                    <a:ext uri="{9D8B030D-6E8A-4147-A177-3AD203B41FA5}">
                      <a16:colId xmlns:a16="http://schemas.microsoft.com/office/drawing/2014/main" val="20000"/>
                    </a:ext>
                  </a:extLst>
                </a:gridCol>
                <a:gridCol w="5000625">
                  <a:extLst>
                    <a:ext uri="{9D8B030D-6E8A-4147-A177-3AD203B41FA5}">
                      <a16:colId xmlns:a16="http://schemas.microsoft.com/office/drawing/2014/main" val="20001"/>
                    </a:ext>
                  </a:extLst>
                </a:gridCol>
              </a:tblGrid>
              <a:tr h="533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FF00"/>
                          </a:solidFill>
                          <a:effectLst/>
                          <a:latin typeface="Arial" charset="0"/>
                        </a:rPr>
                        <a:t>Atribut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FF00"/>
                          </a:solidFill>
                          <a:effectLst/>
                          <a:latin typeface="Arial" charset="0"/>
                        </a:rPr>
                        <a:t>Kegunaan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180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3399FF"/>
                          </a:solidFill>
                          <a:effectLst/>
                          <a:latin typeface="Arial" charset="0"/>
                        </a:rPr>
                        <a:t>Width</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Menentukan lebar Image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3399FF"/>
                          </a:solidFill>
                          <a:effectLst/>
                          <a:latin typeface="Arial" charset="0"/>
                        </a:rPr>
                        <a:t>Height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Menentukan tinggi Image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567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3399FF"/>
                          </a:solidFill>
                          <a:effectLst/>
                          <a:latin typeface="Arial" charset="0"/>
                        </a:rPr>
                        <a:t>Align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Perataan Image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hlink"/>
                          </a:solidFill>
                          <a:effectLst/>
                          <a:latin typeface="Arial" charset="0"/>
                        </a:rPr>
                        <a:t>Top</a:t>
                      </a:r>
                      <a:r>
                        <a:rPr kumimoji="0" lang="en-US" sz="2800" b="0" i="0" u="none" strike="noStrike" cap="none" normalizeH="0" baseline="0">
                          <a:ln>
                            <a:noFill/>
                          </a:ln>
                          <a:solidFill>
                            <a:schemeClr val="tx1"/>
                          </a:solidFill>
                          <a:effectLst/>
                          <a:latin typeface="Arial" charset="0"/>
                        </a:rPr>
                        <a:t>, </a:t>
                      </a:r>
                      <a:r>
                        <a:rPr kumimoji="0" lang="en-US" sz="2800" b="0" i="0" u="none" strike="noStrike" cap="none" normalizeH="0" baseline="0">
                          <a:ln>
                            <a:noFill/>
                          </a:ln>
                          <a:solidFill>
                            <a:schemeClr val="hlink"/>
                          </a:solidFill>
                          <a:effectLst/>
                          <a:latin typeface="Arial" charset="0"/>
                        </a:rPr>
                        <a:t>Bottom</a:t>
                      </a:r>
                      <a:r>
                        <a:rPr kumimoji="0" lang="en-US" sz="2800" b="0" i="0" u="none" strike="noStrike" cap="none" normalizeH="0" baseline="0">
                          <a:ln>
                            <a:noFill/>
                          </a:ln>
                          <a:solidFill>
                            <a:schemeClr val="tx1"/>
                          </a:solidFill>
                          <a:effectLst/>
                          <a:latin typeface="Arial" charset="0"/>
                        </a:rPr>
                        <a:t>, </a:t>
                      </a:r>
                      <a:r>
                        <a:rPr kumimoji="0" lang="en-US" sz="2800" b="0" i="0" u="none" strike="noStrike" cap="none" normalizeH="0" baseline="0">
                          <a:ln>
                            <a:noFill/>
                          </a:ln>
                          <a:solidFill>
                            <a:schemeClr val="hlink"/>
                          </a:solidFill>
                          <a:effectLst/>
                          <a:latin typeface="Arial" charset="0"/>
                        </a:rPr>
                        <a:t>Middle</a:t>
                      </a:r>
                      <a:r>
                        <a:rPr kumimoji="0" lang="en-US" sz="2800" b="0" i="0" u="none" strike="noStrike" cap="none" normalizeH="0" baseline="0">
                          <a:ln>
                            <a:noFill/>
                          </a:ln>
                          <a:solidFill>
                            <a:schemeClr val="tx1"/>
                          </a:solidFill>
                          <a:effectLst/>
                          <a:latin typeface="Arial" charset="0"/>
                        </a:rPr>
                        <a:t>, </a:t>
                      </a:r>
                      <a:r>
                        <a:rPr kumimoji="0" lang="en-US" sz="2800" b="0" i="0" u="none" strike="noStrike" cap="none" normalizeH="0" baseline="0">
                          <a:ln>
                            <a:noFill/>
                          </a:ln>
                          <a:solidFill>
                            <a:schemeClr val="hlink"/>
                          </a:solidFill>
                          <a:effectLst/>
                          <a:latin typeface="Arial" charset="0"/>
                        </a:rPr>
                        <a:t>Left</a:t>
                      </a:r>
                      <a:r>
                        <a:rPr kumimoji="0" lang="en-US" sz="2800" b="0" i="0" u="none" strike="noStrike" cap="none" normalizeH="0" baseline="0">
                          <a:ln>
                            <a:noFill/>
                          </a:ln>
                          <a:solidFill>
                            <a:schemeClr val="tx1"/>
                          </a:solidFill>
                          <a:effectLst/>
                          <a:latin typeface="Arial" charset="0"/>
                        </a:rPr>
                        <a:t>, </a:t>
                      </a:r>
                      <a:r>
                        <a:rPr kumimoji="0" lang="en-US" sz="2800" b="0" i="0" u="none" strike="noStrike" cap="none" normalizeH="0" baseline="0">
                          <a:ln>
                            <a:noFill/>
                          </a:ln>
                          <a:solidFill>
                            <a:schemeClr val="hlink"/>
                          </a:solidFill>
                          <a:effectLst/>
                          <a:latin typeface="Arial" charset="0"/>
                        </a:rPr>
                        <a:t>Right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3399FF"/>
                          </a:solidFill>
                          <a:effectLst/>
                          <a:latin typeface="Arial" charset="0"/>
                        </a:rPr>
                        <a:t>Alt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Menentukan alternatif Image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3399FF"/>
                          </a:solidFill>
                          <a:effectLst/>
                          <a:latin typeface="Arial" charset="0"/>
                        </a:rPr>
                        <a:t>Border</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Memberi</a:t>
                      </a:r>
                      <a:r>
                        <a:rPr kumimoji="0" lang="en-US" sz="2800" b="0" i="0" u="none" strike="noStrike" cap="none" normalizeH="0" baseline="0" dirty="0">
                          <a:ln>
                            <a:noFill/>
                          </a:ln>
                          <a:solidFill>
                            <a:schemeClr val="tx1"/>
                          </a:solidFill>
                          <a:effectLst/>
                          <a:latin typeface="Arial" charset="0"/>
                        </a:rPr>
                        <a:t> </a:t>
                      </a:r>
                      <a:r>
                        <a:rPr kumimoji="0" lang="en-US" sz="2800" b="0" i="0" u="none" strike="noStrike" cap="none" normalizeH="0" baseline="0" dirty="0" err="1">
                          <a:ln>
                            <a:noFill/>
                          </a:ln>
                          <a:solidFill>
                            <a:schemeClr val="tx1"/>
                          </a:solidFill>
                          <a:effectLst/>
                          <a:latin typeface="Arial" charset="0"/>
                        </a:rPr>
                        <a:t>bingkai</a:t>
                      </a:r>
                      <a:r>
                        <a:rPr kumimoji="0" lang="en-US" sz="2800" b="0" i="0" u="none" strike="noStrike" cap="none" normalizeH="0" baseline="0" dirty="0">
                          <a:ln>
                            <a:noFill/>
                          </a:ln>
                          <a:solidFill>
                            <a:schemeClr val="tx1"/>
                          </a:solidFill>
                          <a:effectLst/>
                          <a:latin typeface="Arial" charset="0"/>
                        </a:rPr>
                        <a:t> pd Image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8402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253FAF-41B7-4113-94C3-758AFCF24531}"/>
              </a:ext>
            </a:extLst>
          </p:cNvPr>
          <p:cNvPicPr>
            <a:picLocks noChangeAspect="1"/>
          </p:cNvPicPr>
          <p:nvPr/>
        </p:nvPicPr>
        <p:blipFill>
          <a:blip r:embed="rId2"/>
          <a:stretch>
            <a:fillRect/>
          </a:stretch>
        </p:blipFill>
        <p:spPr>
          <a:xfrm>
            <a:off x="1204912" y="1484784"/>
            <a:ext cx="6823472" cy="3960440"/>
          </a:xfrm>
          <a:prstGeom prst="rect">
            <a:avLst/>
          </a:prstGeom>
        </p:spPr>
      </p:pic>
      <p:sp>
        <p:nvSpPr>
          <p:cNvPr id="5" name="Content Placeholder 4">
            <a:extLst>
              <a:ext uri="{FF2B5EF4-FFF2-40B4-BE49-F238E27FC236}">
                <a16:creationId xmlns:a16="http://schemas.microsoft.com/office/drawing/2014/main" id="{7A06091D-D594-4BD2-88F2-F780751ED9FE}"/>
              </a:ext>
            </a:extLst>
          </p:cNvPr>
          <p:cNvSpPr>
            <a:spLocks noGrp="1"/>
          </p:cNvSpPr>
          <p:nvPr>
            <p:ph idx="1"/>
          </p:nvPr>
        </p:nvSpPr>
        <p:spPr>
          <a:xfrm>
            <a:off x="457200" y="620689"/>
            <a:ext cx="8229600" cy="648072"/>
          </a:xfrm>
        </p:spPr>
        <p:txBody>
          <a:bodyPr/>
          <a:lstStyle/>
          <a:p>
            <a:pPr marL="0" indent="0">
              <a:buNone/>
            </a:pPr>
            <a:r>
              <a:rPr lang="en-US" dirty="0" err="1"/>
              <a:t>Contoh</a:t>
            </a:r>
            <a:r>
              <a:rPr lang="en-US" dirty="0"/>
              <a:t>:</a:t>
            </a:r>
            <a:endParaRPr lang="en-ID" dirty="0"/>
          </a:p>
        </p:txBody>
      </p:sp>
    </p:spTree>
    <p:extLst>
      <p:ext uri="{BB962C8B-B14F-4D97-AF65-F5344CB8AC3E}">
        <p14:creationId xmlns:p14="http://schemas.microsoft.com/office/powerpoint/2010/main" val="349725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94661-42D4-4E15-844B-979062E64E8D}"/>
              </a:ext>
            </a:extLst>
          </p:cNvPr>
          <p:cNvSpPr>
            <a:spLocks noGrp="1"/>
          </p:cNvSpPr>
          <p:nvPr>
            <p:ph idx="1"/>
          </p:nvPr>
        </p:nvSpPr>
        <p:spPr>
          <a:xfrm>
            <a:off x="457200" y="661963"/>
            <a:ext cx="8229600" cy="606798"/>
          </a:xfrm>
        </p:spPr>
        <p:txBody>
          <a:bodyPr/>
          <a:lstStyle/>
          <a:p>
            <a:pPr marL="0" indent="0">
              <a:buNone/>
            </a:pPr>
            <a:r>
              <a:rPr lang="en-US" dirty="0"/>
              <a:t>     Hasil:</a:t>
            </a:r>
            <a:endParaRPr lang="en-ID" dirty="0"/>
          </a:p>
        </p:txBody>
      </p:sp>
      <p:pic>
        <p:nvPicPr>
          <p:cNvPr id="4" name="Picture 2" descr="Contoh Link di HTML">
            <a:extLst>
              <a:ext uri="{FF2B5EF4-FFF2-40B4-BE49-F238E27FC236}">
                <a16:creationId xmlns:a16="http://schemas.microsoft.com/office/drawing/2014/main" id="{55BDFE4B-A9BE-458C-9DE1-0C3AAEEC5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7056784"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5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457200" y="660399"/>
            <a:ext cx="8229600" cy="4525963"/>
          </a:xfrm>
        </p:spPr>
        <p:txBody>
          <a:bodyPr/>
          <a:lstStyle/>
          <a:p>
            <a:pPr marL="0" indent="0">
              <a:buNone/>
            </a:pPr>
            <a:r>
              <a:rPr lang="en-US" b="1" dirty="0">
                <a:solidFill>
                  <a:schemeClr val="tx2"/>
                </a:solidFill>
              </a:rPr>
              <a:t>b. Link </a:t>
            </a:r>
            <a:r>
              <a:rPr lang="en-US" b="1" dirty="0" err="1">
                <a:solidFill>
                  <a:schemeClr val="tx2"/>
                </a:solidFill>
              </a:rPr>
              <a:t>Relatif</a:t>
            </a:r>
            <a:r>
              <a:rPr lang="en-US" b="1" dirty="0">
                <a:solidFill>
                  <a:schemeClr val="tx2"/>
                </a:solidFill>
              </a:rPr>
              <a:t> dan Absolut</a:t>
            </a:r>
          </a:p>
          <a:p>
            <a:pPr marL="0" indent="0">
              <a:buNone/>
            </a:pPr>
            <a:r>
              <a:rPr lang="en-US" dirty="0">
                <a:solidFill>
                  <a:schemeClr val="tx2"/>
                </a:solidFill>
              </a:rPr>
              <a:t>Link </a:t>
            </a:r>
            <a:r>
              <a:rPr lang="en-US" dirty="0" err="1">
                <a:solidFill>
                  <a:schemeClr val="tx2"/>
                </a:solidFill>
              </a:rPr>
              <a:t>Relatif</a:t>
            </a:r>
            <a:endParaRPr lang="en-US" dirty="0">
              <a:solidFill>
                <a:schemeClr val="tx2"/>
              </a:solidFill>
            </a:endParaRPr>
          </a:p>
          <a:p>
            <a:r>
              <a:rPr lang="en-US" dirty="0"/>
              <a:t>Link </a:t>
            </a:r>
            <a:r>
              <a:rPr lang="en-US" dirty="0" err="1"/>
              <a:t>dalam</a:t>
            </a:r>
            <a:r>
              <a:rPr lang="en-US" dirty="0"/>
              <a:t> page </a:t>
            </a:r>
            <a:r>
              <a:rPr lang="en-US" dirty="0" err="1"/>
              <a:t>ke</a:t>
            </a:r>
            <a:r>
              <a:rPr lang="en-US" dirty="0"/>
              <a:t> page yang lain </a:t>
            </a:r>
            <a:r>
              <a:rPr lang="en-US" dirty="0" err="1"/>
              <a:t>dalam</a:t>
            </a:r>
            <a:r>
              <a:rPr lang="en-US" dirty="0"/>
              <a:t> </a:t>
            </a:r>
            <a:r>
              <a:rPr lang="en-US" dirty="0" err="1"/>
              <a:t>satu</a:t>
            </a:r>
            <a:r>
              <a:rPr lang="en-US" dirty="0"/>
              <a:t> </a:t>
            </a:r>
            <a:r>
              <a:rPr lang="en-US" dirty="0" err="1"/>
              <a:t>komputer</a:t>
            </a:r>
            <a:endParaRPr lang="en-US" dirty="0"/>
          </a:p>
          <a:p>
            <a:r>
              <a:rPr lang="en-US" dirty="0" err="1"/>
              <a:t>Contoh</a:t>
            </a:r>
            <a:r>
              <a:rPr lang="en-US" dirty="0"/>
              <a:t>:</a:t>
            </a:r>
          </a:p>
        </p:txBody>
      </p:sp>
      <p:sp>
        <p:nvSpPr>
          <p:cNvPr id="88068" name="Text Box 4"/>
          <p:cNvSpPr txBox="1">
            <a:spLocks noChangeArrowheads="1"/>
          </p:cNvSpPr>
          <p:nvPr/>
        </p:nvSpPr>
        <p:spPr bwMode="auto">
          <a:xfrm>
            <a:off x="1371600" y="3581400"/>
            <a:ext cx="6629400" cy="58896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FF3300"/>
                </a:solidFill>
                <a:latin typeface="Times New Roman" pitchFamily="18" charset="0"/>
              </a:rPr>
              <a:t>&lt;a href</a:t>
            </a:r>
            <a:r>
              <a:rPr lang="en-US" sz="3200">
                <a:latin typeface="Times New Roman" pitchFamily="18" charset="0"/>
              </a:rPr>
              <a:t>=“Jaring2.htm”</a:t>
            </a:r>
            <a:r>
              <a:rPr lang="en-US" sz="3200">
                <a:solidFill>
                  <a:srgbClr val="FFFF00"/>
                </a:solidFill>
                <a:latin typeface="Times New Roman" pitchFamily="18" charset="0"/>
              </a:rPr>
              <a:t>&gt;</a:t>
            </a:r>
            <a:r>
              <a:rPr lang="en-US" sz="3200">
                <a:latin typeface="Times New Roman" pitchFamily="18" charset="0"/>
              </a:rPr>
              <a:t>Berikut</a:t>
            </a:r>
            <a:r>
              <a:rPr lang="en-US" sz="3200">
                <a:solidFill>
                  <a:srgbClr val="FF3300"/>
                </a:solidFill>
                <a:latin typeface="Times New Roman" pitchFamily="18" charset="0"/>
              </a:rPr>
              <a:t>&lt;/a&gt;</a:t>
            </a:r>
          </a:p>
        </p:txBody>
      </p:sp>
      <p:sp>
        <p:nvSpPr>
          <p:cNvPr id="88069" name="Text Box 5"/>
          <p:cNvSpPr txBox="1">
            <a:spLocks noChangeArrowheads="1"/>
          </p:cNvSpPr>
          <p:nvPr/>
        </p:nvSpPr>
        <p:spPr bwMode="auto">
          <a:xfrm>
            <a:off x="1371600" y="4648200"/>
            <a:ext cx="6629400" cy="1076325"/>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FF3300"/>
                </a:solidFill>
                <a:latin typeface="Times New Roman" pitchFamily="18" charset="0"/>
              </a:rPr>
              <a:t>&lt;a href</a:t>
            </a:r>
            <a:r>
              <a:rPr lang="en-US" sz="3200">
                <a:latin typeface="Times New Roman" pitchFamily="18" charset="0"/>
              </a:rPr>
              <a:t>=“jaringan/Jaring2.htm?#123”</a:t>
            </a:r>
            <a:r>
              <a:rPr lang="en-US" sz="3200">
                <a:solidFill>
                  <a:srgbClr val="FFFF00"/>
                </a:solidFill>
                <a:latin typeface="Times New Roman" pitchFamily="18" charset="0"/>
              </a:rPr>
              <a:t>&gt; </a:t>
            </a:r>
            <a:r>
              <a:rPr lang="en-US" sz="3200">
                <a:latin typeface="Times New Roman" pitchFamily="18" charset="0"/>
              </a:rPr>
              <a:t>Berikut</a:t>
            </a:r>
            <a:r>
              <a:rPr lang="en-US" sz="3200">
                <a:solidFill>
                  <a:srgbClr val="FF3300"/>
                </a:solidFill>
                <a:latin typeface="Times New Roman" pitchFamily="18" charset="0"/>
              </a:rPr>
              <a:t>&lt;/a&gt;</a:t>
            </a:r>
          </a:p>
        </p:txBody>
      </p:sp>
    </p:spTree>
    <p:extLst>
      <p:ext uri="{BB962C8B-B14F-4D97-AF65-F5344CB8AC3E}">
        <p14:creationId xmlns:p14="http://schemas.microsoft.com/office/powerpoint/2010/main" val="1299912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1570</Words>
  <Application>Microsoft Office PowerPoint</Application>
  <PresentationFormat>On-screen Show (4:3)</PresentationFormat>
  <Paragraphs>251</Paragraphs>
  <Slides>62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2" baseType="lpstr">
      <vt:lpstr>Arial</vt:lpstr>
      <vt:lpstr>Bahnschrift Light</vt:lpstr>
      <vt:lpstr>Calibri</vt:lpstr>
      <vt:lpstr>Monda</vt:lpstr>
      <vt:lpstr>Open Sans</vt:lpstr>
      <vt:lpstr>Tahoma</vt:lpstr>
      <vt:lpstr>Times New Roman</vt:lpstr>
      <vt:lpstr>Wingdings</vt:lpstr>
      <vt:lpstr>Office Theme</vt:lpstr>
      <vt:lpstr>Bitmap Image</vt:lpstr>
      <vt:lpstr>Link untuk Menghubungkan antar Web Page dan Membuat Penomoran Alinea pada Web Page</vt:lpstr>
      <vt:lpstr>Materi Pembelajaran</vt:lpstr>
      <vt:lpstr>1. Link HTML</vt:lpstr>
      <vt:lpstr>Contoh</vt:lpstr>
      <vt:lpstr>PowerPoint Presentation</vt:lpstr>
      <vt:lpstr>PowerPoint Presentation</vt:lpstr>
      <vt:lpstr>PowerPoint Presentation</vt:lpstr>
      <vt:lpstr>PowerPoint Presentation</vt:lpstr>
      <vt:lpstr>PowerPoint Presentation</vt:lpstr>
      <vt:lpstr>PowerPoint Presentation</vt:lpstr>
      <vt:lpstr>Perbedaan Link Relative dan Absolut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Tag-tag Link</vt:lpstr>
      <vt:lpstr>2. List HTML</vt:lpstr>
      <vt:lpstr>PowerPoint Presentation</vt:lpstr>
      <vt:lpstr>PowerPoint Presentation</vt:lpstr>
      <vt:lpstr>Contoh:</vt:lpstr>
      <vt:lpstr> Hasil:</vt:lpstr>
      <vt:lpstr>PowerPoint Presentation</vt:lpstr>
      <vt:lpstr>PowerPoint Presentation</vt:lpstr>
      <vt:lpstr>Contoh:</vt:lpstr>
      <vt:lpstr>Hasil</vt:lpstr>
      <vt:lpstr>PowerPoint Presentation</vt:lpstr>
      <vt:lpstr>Contoh:</vt:lpstr>
      <vt:lpstr>Hasil</vt:lpstr>
      <vt:lpstr>PowerPoint Presentation</vt:lpstr>
      <vt:lpstr>Contoh:</vt:lpstr>
      <vt:lpstr>Hasil</vt:lpstr>
      <vt:lpstr>PowerPoint Presentation</vt:lpstr>
      <vt:lpstr>Hasil:</vt:lpstr>
      <vt:lpstr>PowerPoint Presentation</vt:lpstr>
      <vt:lpstr>Hasil:</vt:lpstr>
      <vt:lpstr>PowerPoint Presentation</vt:lpstr>
      <vt:lpstr>3. Image dalam HTML</vt:lpstr>
      <vt:lpstr>PowerPoint Presentation</vt:lpstr>
      <vt:lpstr>Contoh:</vt:lpstr>
      <vt:lpstr>Hasil</vt:lpstr>
      <vt:lpstr>PowerPoint Presentation</vt:lpstr>
      <vt:lpstr>Contoh:</vt:lpstr>
      <vt:lpstr>c. Image Adjustment Image Adjustment: Mengubah Ukuran Image</vt:lpstr>
      <vt:lpstr>Hasil</vt:lpstr>
      <vt:lpstr>d. Alternatif Image</vt:lpstr>
      <vt:lpstr>Hasil</vt:lpstr>
      <vt:lpstr>e. Image sebagai Link</vt:lpstr>
      <vt:lpstr>Contoh:</vt:lpstr>
      <vt:lpstr>Hasil</vt:lpstr>
      <vt:lpstr>f. Image dan software MAP</vt:lpstr>
      <vt:lpstr>PowerPoint Presentation</vt:lpstr>
      <vt:lpstr>PowerPoint Presentation</vt:lpstr>
      <vt:lpstr>PowerPoint Presentation</vt:lpstr>
      <vt:lpstr>PowerPoint Presentation</vt:lpstr>
      <vt:lpstr>PowerPoint Presentation</vt:lpstr>
      <vt:lpstr>PowerPoint Presentation</vt:lpstr>
      <vt:lpstr>Bentuk imange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dc:creator>
  <cp:lastModifiedBy>user</cp:lastModifiedBy>
  <cp:revision>38</cp:revision>
  <dcterms:created xsi:type="dcterms:W3CDTF">2022-09-22T08:21:04Z</dcterms:created>
  <dcterms:modified xsi:type="dcterms:W3CDTF">2023-10-02T14:02:06Z</dcterms:modified>
</cp:coreProperties>
</file>