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350" r:id="rId7"/>
    <p:sldId id="351" r:id="rId8"/>
    <p:sldId id="266" r:id="rId9"/>
    <p:sldId id="267" r:id="rId10"/>
    <p:sldId id="268" r:id="rId11"/>
    <p:sldId id="269" r:id="rId12"/>
    <p:sldId id="352" r:id="rId13"/>
    <p:sldId id="353" r:id="rId14"/>
    <p:sldId id="355" r:id="rId15"/>
    <p:sldId id="367" r:id="rId16"/>
    <p:sldId id="356" r:id="rId17"/>
    <p:sldId id="368" r:id="rId18"/>
    <p:sldId id="369" r:id="rId19"/>
    <p:sldId id="359" r:id="rId20"/>
    <p:sldId id="360" r:id="rId21"/>
    <p:sldId id="370" r:id="rId22"/>
    <p:sldId id="362" r:id="rId23"/>
    <p:sldId id="274" r:id="rId24"/>
    <p:sldId id="363" r:id="rId25"/>
    <p:sldId id="364" r:id="rId26"/>
    <p:sldId id="36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95" autoAdjust="0"/>
    <p:restoredTop sz="94660"/>
  </p:normalViewPr>
  <p:slideViewPr>
    <p:cSldViewPr>
      <p:cViewPr varScale="1">
        <p:scale>
          <a:sx n="65" d="100"/>
          <a:sy n="65" d="100"/>
        </p:scale>
        <p:origin x="124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634-9FCB-42E5-84DB-D29E911AFC19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10DC-5BB3-4E24-911E-B9694804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3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634-9FCB-42E5-84DB-D29E911AFC19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10DC-5BB3-4E24-911E-B9694804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6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634-9FCB-42E5-84DB-D29E911AFC19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10DC-5BB3-4E24-911E-B9694804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6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020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F9023F7-2C99-47FB-8E20-F3BBE4ABA0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53153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634-9FCB-42E5-84DB-D29E911AFC19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10DC-5BB3-4E24-911E-B9694804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4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634-9FCB-42E5-84DB-D29E911AFC19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10DC-5BB3-4E24-911E-B9694804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2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634-9FCB-42E5-84DB-D29E911AFC19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10DC-5BB3-4E24-911E-B9694804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7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634-9FCB-42E5-84DB-D29E911AFC19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10DC-5BB3-4E24-911E-B9694804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3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634-9FCB-42E5-84DB-D29E911AFC19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10DC-5BB3-4E24-911E-B9694804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0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634-9FCB-42E5-84DB-D29E911AFC19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10DC-5BB3-4E24-911E-B9694804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6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634-9FCB-42E5-84DB-D29E911AFC19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10DC-5BB3-4E24-911E-B9694804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5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634-9FCB-42E5-84DB-D29E911AFC19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10DC-5BB3-4E24-911E-B9694804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9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2E634-9FCB-42E5-84DB-D29E911AFC19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810DC-5BB3-4E24-911E-B9694804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3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4761"/>
            <a:ext cx="7772400" cy="1470025"/>
          </a:xfrm>
        </p:spPr>
        <p:txBody>
          <a:bodyPr>
            <a:noAutofit/>
          </a:bodyPr>
          <a:lstStyle/>
          <a:p>
            <a:r>
              <a:rPr lang="en-US" sz="3600" dirty="0" err="1">
                <a:latin typeface="Bahnschrift Light" panose="020B0502040204020203" pitchFamily="34" charset="0"/>
              </a:rPr>
              <a:t>Tabel</a:t>
            </a:r>
            <a:r>
              <a:rPr lang="en-US" sz="3600" dirty="0">
                <a:latin typeface="Bahnschrift Light" panose="020B0502040204020203" pitchFamily="34" charset="0"/>
              </a:rPr>
              <a:t> </a:t>
            </a:r>
            <a:r>
              <a:rPr lang="en-US" sz="3600" dirty="0" err="1">
                <a:latin typeface="Bahnschrift Light" panose="020B0502040204020203" pitchFamily="34" charset="0"/>
              </a:rPr>
              <a:t>dalam</a:t>
            </a:r>
            <a:r>
              <a:rPr lang="en-US" sz="3600" dirty="0">
                <a:latin typeface="Bahnschrift Light" panose="020B0502040204020203" pitchFamily="34" charset="0"/>
              </a:rPr>
              <a:t> HTML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3EB41C-FD34-4CB5-9FAF-21EAE8BA3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985664"/>
          </a:xfrm>
        </p:spPr>
        <p:txBody>
          <a:bodyPr>
            <a:normAutofit/>
          </a:bodyPr>
          <a:lstStyle/>
          <a:p>
            <a:r>
              <a:rPr lang="en-US" sz="2800" dirty="0" err="1"/>
              <a:t>Suci</a:t>
            </a:r>
            <a:r>
              <a:rPr lang="en-US" sz="2800" dirty="0"/>
              <a:t> </a:t>
            </a:r>
            <a:r>
              <a:rPr lang="en-US" sz="2800" dirty="0" err="1"/>
              <a:t>Rahma</a:t>
            </a:r>
            <a:r>
              <a:rPr lang="en-US" sz="2800" dirty="0"/>
              <a:t> Dani </a:t>
            </a:r>
            <a:r>
              <a:rPr lang="en-US" sz="2800" dirty="0" err="1"/>
              <a:t>Rachman</a:t>
            </a:r>
            <a:r>
              <a:rPr lang="en-US" sz="2800" dirty="0"/>
              <a:t>, </a:t>
            </a:r>
            <a:r>
              <a:rPr lang="en-US" sz="2800" dirty="0" err="1"/>
              <a:t>S.Kom</a:t>
            </a:r>
            <a:r>
              <a:rPr lang="en-US" sz="2800" dirty="0"/>
              <a:t>., M.T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4269921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533400"/>
            <a:ext cx="7427913" cy="5270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Atribut Tabel tag </a:t>
            </a:r>
            <a:r>
              <a:rPr lang="en-US">
                <a:solidFill>
                  <a:schemeClr val="accent2"/>
                </a:solidFill>
              </a:rPr>
              <a:t>&lt;TD&gt;</a:t>
            </a:r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By I Wayan Simpen</a:t>
            </a: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8DA61B-0149-4C47-A840-82ABB10FD46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4029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408854"/>
              </p:ext>
            </p:extLst>
          </p:nvPr>
        </p:nvGraphicFramePr>
        <p:xfrm>
          <a:off x="685800" y="1219200"/>
          <a:ext cx="7848600" cy="5242428"/>
        </p:xfrm>
        <a:graphic>
          <a:graphicData uri="http://schemas.openxmlformats.org/drawingml/2006/table">
            <a:tbl>
              <a:tblPr/>
              <a:tblGrid>
                <a:gridCol w="392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Atribut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Penjelasan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7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Align ={left | center | right}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Perataan teks secara horizontal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7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Valign={top | middle | bottom}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Perataan teks secara vertikal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7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Colspan=n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Menggabung n sel kolom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7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Rowspan=n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Menggabung n sel baris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47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Nowrap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Non-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aktifkan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wraping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teks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dalam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sel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255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solidFill>
                  <a:srgbClr val="7B9899"/>
                </a:solidFill>
              </a:rPr>
              <a:t>Atribut</a:t>
            </a:r>
            <a:r>
              <a:rPr lang="en-US" dirty="0">
                <a:solidFill>
                  <a:srgbClr val="7B9899"/>
                </a:solidFill>
              </a:rPr>
              <a:t> </a:t>
            </a:r>
            <a:r>
              <a:rPr lang="en-US" dirty="0" err="1">
                <a:solidFill>
                  <a:srgbClr val="7B9899"/>
                </a:solidFill>
              </a:rPr>
              <a:t>Tabel</a:t>
            </a:r>
            <a:r>
              <a:rPr lang="en-US" dirty="0">
                <a:solidFill>
                  <a:srgbClr val="7B9899"/>
                </a:solidFill>
              </a:rPr>
              <a:t> tag </a:t>
            </a:r>
            <a:r>
              <a:rPr lang="en-US" dirty="0">
                <a:solidFill>
                  <a:schemeClr val="accent2"/>
                </a:solidFill>
              </a:rPr>
              <a:t>&lt;TD&gt;</a:t>
            </a:r>
            <a:r>
              <a:rPr lang="en-US" dirty="0">
                <a:solidFill>
                  <a:srgbClr val="7B9899"/>
                </a:solidFill>
              </a:rPr>
              <a:t> (</a:t>
            </a:r>
            <a:r>
              <a:rPr lang="en-US" dirty="0" err="1">
                <a:solidFill>
                  <a:srgbClr val="7B9899"/>
                </a:solidFill>
              </a:rPr>
              <a:t>Lanjutan</a:t>
            </a:r>
            <a:r>
              <a:rPr lang="en-US" dirty="0">
                <a:solidFill>
                  <a:srgbClr val="7B9899"/>
                </a:solidFill>
              </a:rPr>
              <a:t>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By I Wayan Simpen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C118A-6831-4B27-B4B4-D9E547DFDFF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04509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93071"/>
              </p:ext>
            </p:extLst>
          </p:nvPr>
        </p:nvGraphicFramePr>
        <p:xfrm>
          <a:off x="533400" y="1447800"/>
          <a:ext cx="8077200" cy="4375150"/>
        </p:xfrm>
        <a:graphic>
          <a:graphicData uri="http://schemas.openxmlformats.org/drawingml/2006/table">
            <a:tbl>
              <a:tblPr/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Atribut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Penjelasan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Cellpading=“n”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Mengatur jarak border dengan isi sel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Cellspacing=“n”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Mengatur tebal frame dalan satuan pixel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2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Bgcolor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=“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kode_warna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Mengatur warna latar belakang sel pada tag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Backgound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=“image”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Menggunakan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gambar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sebagai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latar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belakang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926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solidFill>
                  <a:srgbClr val="7B9899"/>
                </a:solidFill>
              </a:rPr>
              <a:t>Atribut</a:t>
            </a:r>
            <a:r>
              <a:rPr lang="en-US" dirty="0">
                <a:solidFill>
                  <a:srgbClr val="7B9899"/>
                </a:solidFill>
              </a:rPr>
              <a:t> </a:t>
            </a:r>
            <a:r>
              <a:rPr lang="en-US" dirty="0" err="1">
                <a:solidFill>
                  <a:srgbClr val="7B9899"/>
                </a:solidFill>
              </a:rPr>
              <a:t>Tabel</a:t>
            </a:r>
            <a:r>
              <a:rPr lang="en-US" dirty="0">
                <a:solidFill>
                  <a:srgbClr val="7B9899"/>
                </a:solidFill>
              </a:rPr>
              <a:t> tag </a:t>
            </a:r>
            <a:r>
              <a:rPr lang="en-US" dirty="0">
                <a:solidFill>
                  <a:schemeClr val="accent2"/>
                </a:solidFill>
              </a:rPr>
              <a:t>&lt;TD&gt; </a:t>
            </a:r>
            <a:r>
              <a:rPr lang="en-US" dirty="0">
                <a:solidFill>
                  <a:srgbClr val="7B9899"/>
                </a:solidFill>
              </a:rPr>
              <a:t>(</a:t>
            </a:r>
            <a:r>
              <a:rPr lang="en-US" dirty="0" err="1">
                <a:solidFill>
                  <a:srgbClr val="7B9899"/>
                </a:solidFill>
              </a:rPr>
              <a:t>Lanjutan</a:t>
            </a:r>
            <a:r>
              <a:rPr lang="en-US" dirty="0">
                <a:solidFill>
                  <a:srgbClr val="7B9899"/>
                </a:solidFill>
              </a:rPr>
              <a:t>)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By I Wayan Simpen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868E8-0458-4B9B-9EAE-9DFC329B940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46457" name="Group 25"/>
          <p:cNvGraphicFramePr>
            <a:graphicFrameLocks noGrp="1"/>
          </p:cNvGraphicFramePr>
          <p:nvPr/>
        </p:nvGraphicFramePr>
        <p:xfrm>
          <a:off x="533400" y="1447800"/>
          <a:ext cx="8077200" cy="4468814"/>
        </p:xfrm>
        <a:graphic>
          <a:graphicData uri="http://schemas.openxmlformats.org/drawingml/2006/table">
            <a:tbl>
              <a:tblPr/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2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Atribut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Penjelasan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Bordercolor=“Warna”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Warna border sel dalam sel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03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Bordercolorlight=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“Warna”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Warna border untuk yang terang sel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03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Bordercolordark=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“Warna”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Warna border untuk warna gelap sel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Width=n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Mengatur lebar kolom/sel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055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6587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b="1" dirty="0">
                <a:solidFill>
                  <a:schemeClr val="tx2"/>
                </a:solidFill>
              </a:rPr>
              <a:t>a. Border </a:t>
            </a:r>
            <a:r>
              <a:rPr lang="en-US" b="1" dirty="0" err="1">
                <a:solidFill>
                  <a:schemeClr val="tx2"/>
                </a:solidFill>
              </a:rPr>
              <a:t>Tabel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By I Wayan Simpen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B84F24-CD7D-4AB7-8EE8-13D14DC2FA1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2533" name="Picture 9" descr="samp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" t="10783" r="33208" b="2347"/>
          <a:stretch>
            <a:fillRect/>
          </a:stretch>
        </p:blipFill>
        <p:spPr bwMode="auto">
          <a:xfrm>
            <a:off x="1389062" y="1168918"/>
            <a:ext cx="5545138" cy="54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6947709" y="5287219"/>
            <a:ext cx="1717675" cy="485775"/>
          </a:xfrm>
          <a:prstGeom prst="rect">
            <a:avLst/>
          </a:prstGeom>
          <a:noFill/>
          <a:ln w="28575">
            <a:solidFill>
              <a:srgbClr val="66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BGCOLOR</a:t>
            </a:r>
          </a:p>
        </p:txBody>
      </p:sp>
      <p:sp>
        <p:nvSpPr>
          <p:cNvPr id="22535" name="Text Box 11"/>
          <p:cNvSpPr txBox="1">
            <a:spLocks noChangeArrowheads="1"/>
          </p:cNvSpPr>
          <p:nvPr/>
        </p:nvSpPr>
        <p:spPr bwMode="auto">
          <a:xfrm rot="5400000">
            <a:off x="6523831" y="2691607"/>
            <a:ext cx="2913063" cy="425450"/>
          </a:xfrm>
          <a:prstGeom prst="rect">
            <a:avLst/>
          </a:prstGeom>
          <a:noFill/>
          <a:ln w="28575">
            <a:solidFill>
              <a:srgbClr val="66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BORDERCOLORDARK</a:t>
            </a:r>
          </a:p>
        </p:txBody>
      </p:sp>
      <p:sp>
        <p:nvSpPr>
          <p:cNvPr id="22536" name="Text Box 14"/>
          <p:cNvSpPr txBox="1">
            <a:spLocks noChangeArrowheads="1"/>
          </p:cNvSpPr>
          <p:nvPr/>
        </p:nvSpPr>
        <p:spPr bwMode="auto">
          <a:xfrm rot="-5400000">
            <a:off x="-882650" y="3092450"/>
            <a:ext cx="2952750" cy="425450"/>
          </a:xfrm>
          <a:prstGeom prst="rect">
            <a:avLst/>
          </a:prstGeom>
          <a:noFill/>
          <a:ln w="28575">
            <a:solidFill>
              <a:srgbClr val="66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BORDERCOLORLIGHT</a:t>
            </a:r>
          </a:p>
        </p:txBody>
      </p:sp>
      <p:sp>
        <p:nvSpPr>
          <p:cNvPr id="22537" name="Line 15"/>
          <p:cNvSpPr>
            <a:spLocks noChangeShapeType="1"/>
          </p:cNvSpPr>
          <p:nvPr/>
        </p:nvSpPr>
        <p:spPr bwMode="auto">
          <a:xfrm flipH="1">
            <a:off x="6781800" y="2743200"/>
            <a:ext cx="990600" cy="228600"/>
          </a:xfrm>
          <a:prstGeom prst="line">
            <a:avLst/>
          </a:prstGeom>
          <a:noFill/>
          <a:ln w="57150">
            <a:solidFill>
              <a:srgbClr val="66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538" name="Line 17"/>
          <p:cNvSpPr>
            <a:spLocks noChangeShapeType="1"/>
          </p:cNvSpPr>
          <p:nvPr/>
        </p:nvSpPr>
        <p:spPr bwMode="auto">
          <a:xfrm flipV="1">
            <a:off x="838200" y="2819400"/>
            <a:ext cx="762000" cy="609600"/>
          </a:xfrm>
          <a:prstGeom prst="line">
            <a:avLst/>
          </a:prstGeom>
          <a:noFill/>
          <a:ln w="57150">
            <a:solidFill>
              <a:srgbClr val="66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19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By I Wayan Simpen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EFD5A0-47C2-4B8C-AA9E-2B446B5BA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67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143000"/>
            <a:ext cx="7772400" cy="1752600"/>
          </a:xfrm>
        </p:spPr>
        <p:txBody>
          <a:bodyPr/>
          <a:lstStyle/>
          <a:p>
            <a:pPr eaLnBrk="1" hangingPunct="1"/>
            <a:r>
              <a:rPr lang="en-US"/>
              <a:t>Border adalah garis yang mengelilingi sebuah tabel.</a:t>
            </a:r>
          </a:p>
          <a:p>
            <a:pPr eaLnBrk="1" hangingPunct="1"/>
            <a:r>
              <a:rPr lang="en-US"/>
              <a:t>Contoh:</a:t>
            </a:r>
          </a:p>
        </p:txBody>
      </p:sp>
      <p:pic>
        <p:nvPicPr>
          <p:cNvPr id="10245" name="Picture 5" descr="Table HTML Basic">
            <a:extLst>
              <a:ext uri="{FF2B5EF4-FFF2-40B4-BE49-F238E27FC236}">
                <a16:creationId xmlns:a16="http://schemas.microsoft.com/office/drawing/2014/main" id="{7CC8DD6E-354B-4DB6-852E-D3F2A7055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88" y="2895600"/>
            <a:ext cx="6408712" cy="339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19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6E1715-DA99-4CB8-8BD1-60A9EB453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" y="458"/>
            <a:ext cx="9134434" cy="685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47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A3024-AAD3-4381-8A70-1ECDC8E9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/>
                </a:solidFill>
              </a:rPr>
              <a:t>b. Header</a:t>
            </a:r>
            <a:endParaRPr lang="en-ID" sz="36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86946-F0DE-4504-8B50-379ACCADB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lnSpcReduction="10000"/>
          </a:bodyPr>
          <a:lstStyle/>
          <a:p>
            <a:pPr algn="just" fontAlgn="base"/>
            <a:r>
              <a:rPr lang="en-ID" sz="2800" dirty="0" err="1"/>
              <a:t>Sering</a:t>
            </a:r>
            <a:r>
              <a:rPr lang="en-ID" sz="2800" dirty="0"/>
              <a:t> kali </a:t>
            </a:r>
            <a:r>
              <a:rPr lang="en-ID" sz="2800" dirty="0" err="1"/>
              <a:t>dalam</a:t>
            </a:r>
            <a:r>
              <a:rPr lang="en-ID" sz="2800" dirty="0"/>
              <a:t> </a:t>
            </a:r>
            <a:r>
              <a:rPr lang="en-ID" sz="2800" dirty="0" err="1"/>
              <a:t>membuat</a:t>
            </a:r>
            <a:r>
              <a:rPr lang="en-ID" sz="2800" dirty="0"/>
              <a:t> </a:t>
            </a:r>
            <a:r>
              <a:rPr lang="en-ID" sz="2800" dirty="0" err="1"/>
              <a:t>tabel</a:t>
            </a:r>
            <a:r>
              <a:rPr lang="en-ID" sz="2800" dirty="0"/>
              <a:t>, </a:t>
            </a:r>
            <a:r>
              <a:rPr lang="en-ID" sz="2800" dirty="0" err="1"/>
              <a:t>baris</a:t>
            </a:r>
            <a:r>
              <a:rPr lang="en-ID" sz="2800" dirty="0"/>
              <a:t> </a:t>
            </a:r>
            <a:r>
              <a:rPr lang="en-ID" sz="2800" dirty="0" err="1"/>
              <a:t>pertama</a:t>
            </a:r>
            <a:r>
              <a:rPr lang="en-ID" sz="2800" dirty="0"/>
              <a:t> yang  </a:t>
            </a:r>
            <a:r>
              <a:rPr lang="en-ID" sz="2800" dirty="0" err="1"/>
              <a:t>gunakan</a:t>
            </a:r>
            <a:r>
              <a:rPr lang="en-ID" sz="2800" dirty="0"/>
              <a:t> </a:t>
            </a:r>
            <a:r>
              <a:rPr lang="en-ID" sz="2800" dirty="0" err="1"/>
              <a:t>sebagai</a:t>
            </a:r>
            <a:r>
              <a:rPr lang="en-ID" sz="2800" dirty="0"/>
              <a:t> </a:t>
            </a:r>
            <a:r>
              <a:rPr lang="en-ID" sz="2800" dirty="0" err="1"/>
              <a:t>judul</a:t>
            </a:r>
            <a:r>
              <a:rPr lang="en-ID" sz="2800" dirty="0"/>
              <a:t> </a:t>
            </a:r>
            <a:r>
              <a:rPr lang="en-ID" sz="2800" dirty="0" err="1"/>
              <a:t>kolom</a:t>
            </a:r>
            <a:r>
              <a:rPr lang="en-ID" sz="2800" dirty="0"/>
              <a:t> </a:t>
            </a:r>
            <a:r>
              <a:rPr lang="en-ID" sz="2800" dirty="0" err="1"/>
              <a:t>dari</a:t>
            </a:r>
            <a:r>
              <a:rPr lang="en-ID" sz="2800" dirty="0"/>
              <a:t> </a:t>
            </a:r>
            <a:r>
              <a:rPr lang="en-ID" sz="2800" dirty="0" err="1"/>
              <a:t>baris-baris</a:t>
            </a:r>
            <a:r>
              <a:rPr lang="en-ID" sz="2800" dirty="0"/>
              <a:t> </a:t>
            </a:r>
            <a:r>
              <a:rPr lang="en-ID" sz="2800" dirty="0" err="1"/>
              <a:t>dibawahnya</a:t>
            </a:r>
            <a:r>
              <a:rPr lang="en-ID" sz="2800" dirty="0"/>
              <a:t>. Dan </a:t>
            </a:r>
            <a:r>
              <a:rPr lang="en-ID" sz="2800" dirty="0" err="1"/>
              <a:t>biasanya</a:t>
            </a:r>
            <a:r>
              <a:rPr lang="en-ID" sz="2800" dirty="0"/>
              <a:t> </a:t>
            </a:r>
            <a:r>
              <a:rPr lang="en-ID" sz="2800" dirty="0" err="1"/>
              <a:t>baris</a:t>
            </a:r>
            <a:r>
              <a:rPr lang="en-ID" sz="2800" dirty="0"/>
              <a:t> </a:t>
            </a:r>
            <a:r>
              <a:rPr lang="en-ID" sz="2800" dirty="0" err="1"/>
              <a:t>pertama</a:t>
            </a:r>
            <a:r>
              <a:rPr lang="en-ID" sz="2800" dirty="0"/>
              <a:t> </a:t>
            </a:r>
            <a:r>
              <a:rPr lang="en-ID" sz="2800" dirty="0" err="1"/>
              <a:t>tabel</a:t>
            </a:r>
            <a:r>
              <a:rPr lang="en-ID" sz="2800" dirty="0"/>
              <a:t> </a:t>
            </a:r>
            <a:r>
              <a:rPr lang="en-ID" sz="2800" dirty="0" err="1"/>
              <a:t>ini</a:t>
            </a:r>
            <a:r>
              <a:rPr lang="en-ID" sz="2800" dirty="0"/>
              <a:t> </a:t>
            </a:r>
            <a:r>
              <a:rPr lang="en-ID" sz="2800" dirty="0" err="1"/>
              <a:t>secara</a:t>
            </a:r>
            <a:r>
              <a:rPr lang="en-ID" sz="2800" dirty="0"/>
              <a:t> visual </a:t>
            </a:r>
            <a:r>
              <a:rPr lang="en-ID" sz="2800" dirty="0" err="1"/>
              <a:t>dibedakan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baris</a:t>
            </a:r>
            <a:r>
              <a:rPr lang="en-ID" sz="2800" dirty="0"/>
              <a:t> </a:t>
            </a:r>
            <a:r>
              <a:rPr lang="en-ID" sz="2800" dirty="0" err="1"/>
              <a:t>dibawahnya</a:t>
            </a:r>
            <a:r>
              <a:rPr lang="en-ID" sz="2800" dirty="0"/>
              <a:t> agar </a:t>
            </a:r>
            <a:r>
              <a:rPr lang="en-ID" sz="2800" dirty="0" err="1"/>
              <a:t>tampak</a:t>
            </a:r>
            <a:r>
              <a:rPr lang="en-ID" sz="2800" dirty="0"/>
              <a:t> </a:t>
            </a:r>
            <a:r>
              <a:rPr lang="en-ID" sz="2800" dirty="0" err="1"/>
              <a:t>lebih</a:t>
            </a:r>
            <a:r>
              <a:rPr lang="en-ID" sz="2800" dirty="0"/>
              <a:t> </a:t>
            </a:r>
            <a:r>
              <a:rPr lang="en-ID" sz="2800" dirty="0" err="1"/>
              <a:t>menarik</a:t>
            </a:r>
            <a:r>
              <a:rPr lang="en-ID" sz="2800" dirty="0"/>
              <a:t>, </a:t>
            </a:r>
            <a:r>
              <a:rPr lang="en-ID" sz="2800" dirty="0" err="1"/>
              <a:t>misalnya</a:t>
            </a:r>
            <a:r>
              <a:rPr lang="en-ID" sz="2800" dirty="0"/>
              <a:t> </a:t>
            </a:r>
            <a:r>
              <a:rPr lang="en-ID" sz="2800" dirty="0" err="1"/>
              <a:t>diberi</a:t>
            </a:r>
            <a:r>
              <a:rPr lang="en-ID" sz="2800" dirty="0"/>
              <a:t> </a:t>
            </a:r>
            <a:r>
              <a:rPr lang="en-ID" sz="2800" dirty="0" err="1"/>
              <a:t>warna</a:t>
            </a:r>
            <a:r>
              <a:rPr lang="en-ID" sz="2800" dirty="0"/>
              <a:t> yang </a:t>
            </a:r>
            <a:r>
              <a:rPr lang="en-ID" sz="2800" dirty="0" err="1"/>
              <a:t>berbeda</a:t>
            </a:r>
            <a:r>
              <a:rPr lang="en-ID" sz="2800" dirty="0"/>
              <a:t>, </a:t>
            </a:r>
            <a:r>
              <a:rPr lang="en-ID" sz="2800" dirty="0" err="1"/>
              <a:t>atau</a:t>
            </a:r>
            <a:r>
              <a:rPr lang="en-ID" sz="2800" dirty="0"/>
              <a:t> font yang </a:t>
            </a:r>
            <a:r>
              <a:rPr lang="en-ID" sz="2800" dirty="0" err="1"/>
              <a:t>berbeda</a:t>
            </a:r>
            <a:r>
              <a:rPr lang="en-ID" sz="2800" dirty="0"/>
              <a:t>.</a:t>
            </a:r>
          </a:p>
          <a:p>
            <a:pPr algn="just" fontAlgn="base"/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keperluan</a:t>
            </a:r>
            <a:r>
              <a:rPr lang="en-ID" sz="2800" dirty="0"/>
              <a:t> </a:t>
            </a:r>
            <a:r>
              <a:rPr lang="en-ID" sz="2800" dirty="0" err="1"/>
              <a:t>ini</a:t>
            </a:r>
            <a:r>
              <a:rPr lang="en-ID" sz="2800" dirty="0"/>
              <a:t>, HTML </a:t>
            </a:r>
            <a:r>
              <a:rPr lang="en-ID" sz="2800" dirty="0" err="1"/>
              <a:t>memiliki</a:t>
            </a:r>
            <a:r>
              <a:rPr lang="en-ID" sz="2800" dirty="0"/>
              <a:t> tag </a:t>
            </a:r>
            <a:r>
              <a:rPr lang="en-ID" sz="2800" dirty="0" err="1"/>
              <a:t>khusus</a:t>
            </a:r>
            <a:r>
              <a:rPr lang="en-ID" sz="2800" dirty="0"/>
              <a:t> yang </a:t>
            </a:r>
            <a:r>
              <a:rPr lang="en-ID" sz="2800" dirty="0" err="1"/>
              <a:t>bisa</a:t>
            </a:r>
            <a:r>
              <a:rPr lang="en-ID" sz="2800" dirty="0"/>
              <a:t> </a:t>
            </a:r>
            <a:r>
              <a:rPr lang="en-ID" sz="2800" dirty="0" err="1"/>
              <a:t>digunakan</a:t>
            </a:r>
            <a:r>
              <a:rPr lang="en-ID" sz="2800" dirty="0"/>
              <a:t>, </a:t>
            </a:r>
            <a:r>
              <a:rPr lang="en-ID" sz="2800" dirty="0" err="1"/>
              <a:t>yaitu</a:t>
            </a:r>
            <a:r>
              <a:rPr lang="en-ID" sz="2800" dirty="0"/>
              <a:t> tag</a:t>
            </a:r>
            <a:r>
              <a:rPr lang="en-ID" sz="2800" b="1" dirty="0"/>
              <a:t> </a:t>
            </a:r>
            <a:r>
              <a:rPr lang="en-ID" sz="2800" b="1" dirty="0" err="1"/>
              <a:t>th</a:t>
            </a:r>
            <a:r>
              <a:rPr lang="en-ID" sz="2800" dirty="0"/>
              <a:t> (</a:t>
            </a:r>
            <a:r>
              <a:rPr lang="en-ID" sz="2800" dirty="0" err="1"/>
              <a:t>singkatan</a:t>
            </a:r>
            <a:r>
              <a:rPr lang="en-ID" sz="2800" dirty="0"/>
              <a:t> </a:t>
            </a:r>
            <a:r>
              <a:rPr lang="en-ID" sz="2800" dirty="0" err="1"/>
              <a:t>dari</a:t>
            </a:r>
            <a:r>
              <a:rPr lang="en-ID" sz="2800" dirty="0"/>
              <a:t> </a:t>
            </a:r>
            <a:r>
              <a:rPr lang="en-ID" sz="2800" b="1" dirty="0"/>
              <a:t>table head</a:t>
            </a:r>
            <a:r>
              <a:rPr lang="en-ID" sz="2800" dirty="0"/>
              <a:t>). </a:t>
            </a:r>
            <a:r>
              <a:rPr lang="en-ID" sz="2800" dirty="0" err="1"/>
              <a:t>Dalam</a:t>
            </a:r>
            <a:r>
              <a:rPr lang="en-ID" sz="2800" dirty="0"/>
              <a:t> </a:t>
            </a:r>
            <a:r>
              <a:rPr lang="en-ID" sz="2800" dirty="0" err="1"/>
              <a:t>penggunaan</a:t>
            </a:r>
            <a:r>
              <a:rPr lang="en-ID" sz="2800" dirty="0"/>
              <a:t> tag</a:t>
            </a:r>
            <a:r>
              <a:rPr lang="en-ID" sz="2800" b="1" dirty="0"/>
              <a:t> </a:t>
            </a:r>
            <a:r>
              <a:rPr lang="en-ID" sz="2800" b="1" dirty="0" err="1"/>
              <a:t>th</a:t>
            </a:r>
            <a:r>
              <a:rPr lang="en-ID" sz="2800" dirty="0"/>
              <a:t>, </a:t>
            </a:r>
            <a:r>
              <a:rPr lang="en-ID" sz="2800" dirty="0" err="1"/>
              <a:t>hanya</a:t>
            </a:r>
            <a:r>
              <a:rPr lang="en-ID" sz="2800" dirty="0"/>
              <a:t> </a:t>
            </a:r>
            <a:r>
              <a:rPr lang="en-ID" sz="2800" dirty="0" err="1"/>
              <a:t>perlu</a:t>
            </a:r>
            <a:r>
              <a:rPr lang="en-ID" sz="2800" dirty="0"/>
              <a:t> </a:t>
            </a:r>
            <a:r>
              <a:rPr lang="en-ID" sz="2800" dirty="0" err="1"/>
              <a:t>mengganti</a:t>
            </a:r>
            <a:r>
              <a:rPr lang="en-ID" sz="2800" dirty="0"/>
              <a:t> tag</a:t>
            </a:r>
            <a:r>
              <a:rPr lang="en-ID" sz="2800" b="1" dirty="0"/>
              <a:t> td</a:t>
            </a:r>
            <a:r>
              <a:rPr lang="en-ID" sz="2800" dirty="0"/>
              <a:t> </a:t>
            </a:r>
            <a:r>
              <a:rPr lang="en-ID" sz="2800" dirty="0" err="1"/>
              <a:t>dengan</a:t>
            </a:r>
            <a:r>
              <a:rPr lang="en-ID" sz="2800" dirty="0"/>
              <a:t> </a:t>
            </a:r>
            <a:r>
              <a:rPr lang="en-ID" sz="2800" b="1" dirty="0" err="1"/>
              <a:t>th</a:t>
            </a:r>
            <a:r>
              <a:rPr lang="en-ID" sz="2800" dirty="0"/>
              <a:t> pada </a:t>
            </a:r>
            <a:r>
              <a:rPr lang="en-ID" sz="2800" dirty="0" err="1"/>
              <a:t>baris</a:t>
            </a:r>
            <a:r>
              <a:rPr lang="en-ID" sz="2800" dirty="0"/>
              <a:t> </a:t>
            </a:r>
            <a:r>
              <a:rPr lang="en-ID" sz="2800" dirty="0" err="1"/>
              <a:t>pertama</a:t>
            </a:r>
            <a:r>
              <a:rPr lang="en-ID" sz="2800" dirty="0"/>
              <a:t> </a:t>
            </a:r>
            <a:r>
              <a:rPr lang="en-ID" sz="2800" dirty="0" err="1"/>
              <a:t>tabel</a:t>
            </a:r>
            <a:r>
              <a:rPr lang="en-ID" sz="2800" dirty="0"/>
              <a:t>.</a:t>
            </a:r>
          </a:p>
          <a:p>
            <a:pPr marL="0" indent="0" algn="just">
              <a:buNone/>
            </a:pP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3984503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C78D82-28A4-431F-B65A-CDCF73CA2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0648"/>
            <a:ext cx="8568952" cy="64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59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ara Membuat Kolom Header Untuk Tabel HTML (Tag th)">
            <a:extLst>
              <a:ext uri="{FF2B5EF4-FFF2-40B4-BE49-F238E27FC236}">
                <a16:creationId xmlns:a16="http://schemas.microsoft.com/office/drawing/2014/main" id="{AAF262EB-DA57-48A9-8221-25CA8470F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52736"/>
            <a:ext cx="7128792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320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400" y="468144"/>
            <a:ext cx="7427912" cy="61595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</a:rPr>
              <a:t>c. </a:t>
            </a:r>
            <a:r>
              <a:rPr lang="en-US" b="1" dirty="0" err="1">
                <a:solidFill>
                  <a:schemeClr val="tx2"/>
                </a:solidFill>
              </a:rPr>
              <a:t>Collspan</a:t>
            </a:r>
            <a:r>
              <a:rPr lang="en-US" b="1" dirty="0">
                <a:solidFill>
                  <a:schemeClr val="tx2"/>
                </a:solidFill>
              </a:rPr>
              <a:t> dan </a:t>
            </a:r>
            <a:r>
              <a:rPr lang="en-US" b="1" dirty="0" err="1">
                <a:solidFill>
                  <a:schemeClr val="tx2"/>
                </a:solidFill>
              </a:rPr>
              <a:t>Rowspan</a:t>
            </a:r>
            <a:endParaRPr lang="en-US" dirty="0">
              <a:solidFill>
                <a:srgbClr val="7B9899"/>
              </a:solidFill>
            </a:endParaRP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By I Wayan Simpen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78F090-2D81-4392-8BAF-AFA192DECEF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2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295400"/>
            <a:ext cx="77724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/>
              <a:t>Menggabung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(</a:t>
            </a:r>
            <a:r>
              <a:rPr lang="en-US" dirty="0" err="1"/>
              <a:t>Collspan</a:t>
            </a:r>
            <a:r>
              <a:rPr lang="en-US" dirty="0"/>
              <a:t>)</a:t>
            </a:r>
          </a:p>
        </p:txBody>
      </p:sp>
      <p:graphicFrame>
        <p:nvGraphicFramePr>
          <p:cNvPr id="34822" name="Object 4"/>
          <p:cNvGraphicFramePr>
            <a:graphicFrameLocks noChangeAspect="1"/>
          </p:cNvGraphicFramePr>
          <p:nvPr/>
        </p:nvGraphicFramePr>
        <p:xfrm>
          <a:off x="6705600" y="2438400"/>
          <a:ext cx="203517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Bitmap Image" r:id="rId3" imgW="1009791" imgH="1171429" progId="Paint.Picture">
                  <p:embed/>
                </p:oleObj>
              </mc:Choice>
              <mc:Fallback>
                <p:oleObj name="Bitmap Image" r:id="rId3" imgW="1009791" imgH="1171429" progId="Paint.Picture">
                  <p:embed/>
                  <p:pic>
                    <p:nvPicPr>
                      <p:cNvPr id="348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438400"/>
                        <a:ext cx="2035175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Text Box 6"/>
          <p:cNvSpPr txBox="1">
            <a:spLocks noChangeArrowheads="1"/>
          </p:cNvSpPr>
          <p:nvPr/>
        </p:nvSpPr>
        <p:spPr bwMode="auto">
          <a:xfrm>
            <a:off x="974725" y="1946275"/>
            <a:ext cx="5349875" cy="4483100"/>
          </a:xfrm>
          <a:prstGeom prst="rect">
            <a:avLst/>
          </a:prstGeom>
          <a:noFill/>
          <a:ln w="9525">
            <a:solidFill>
              <a:srgbClr val="66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&lt;BODY BGCOLOR="#C0C0C0"&gt;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&lt;TABLE BORDER="3" CELLPADDING="10" CELLSPACING="4"&gt;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&lt;TR&gt;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&lt;TD COLSPAN=2&gt;1 &amp; 2&lt;/TD&gt;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</a:t>
            </a: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&lt;/TR&gt;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&lt;TR&gt;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&lt;TD&gt;3&lt;/TD&gt;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&lt;TD&gt;4&lt;/TD&gt;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&lt;/TR&gt;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&lt;/TABLE&gt;&lt;/BODY&gt;</a:t>
            </a:r>
          </a:p>
        </p:txBody>
      </p:sp>
    </p:spTree>
    <p:extLst>
      <p:ext uri="{BB962C8B-B14F-4D97-AF65-F5344CB8AC3E}">
        <p14:creationId xmlns:p14="http://schemas.microsoft.com/office/powerpoint/2010/main" val="160208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err="1"/>
              <a:t>Tabel</a:t>
            </a:r>
            <a:r>
              <a:rPr lang="en-US" sz="2800" b="1" dirty="0"/>
              <a:t> </a:t>
            </a:r>
            <a:r>
              <a:rPr lang="en-US" sz="2800" b="1" dirty="0" err="1"/>
              <a:t>dalam</a:t>
            </a:r>
            <a:r>
              <a:rPr lang="en-US" sz="2800" b="1" dirty="0"/>
              <a:t> HTML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Tag-tag </a:t>
            </a:r>
            <a:r>
              <a:rPr lang="en-US" sz="2800" b="1" dirty="0" err="1"/>
              <a:t>Tabel</a:t>
            </a:r>
            <a:endParaRPr lang="en-US" sz="2800" b="1" dirty="0"/>
          </a:p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sz="3200" b="1" dirty="0"/>
              <a:t>CPMK:</a:t>
            </a:r>
          </a:p>
          <a:p>
            <a:pPr marL="0" lvl="0" indent="0">
              <a:buNone/>
            </a:pPr>
            <a:r>
              <a:rPr lang="id-ID" sz="2800" dirty="0"/>
              <a:t>Mahasiswa </a:t>
            </a:r>
            <a:r>
              <a:rPr lang="en-US" sz="2800" dirty="0" err="1"/>
              <a:t>mampu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tampilan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betuk</a:t>
            </a:r>
            <a:r>
              <a:rPr lang="en-US" sz="2800" dirty="0"/>
              <a:t> </a:t>
            </a:r>
            <a:r>
              <a:rPr lang="en-US" sz="2800" dirty="0" err="1"/>
              <a:t>tabel</a:t>
            </a:r>
            <a:r>
              <a:rPr lang="en-US" sz="2800" dirty="0"/>
              <a:t> </a:t>
            </a:r>
            <a:r>
              <a:rPr lang="en-US" sz="2800" dirty="0" err="1"/>
              <a:t>mengiterasikan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page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web page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44831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By I Wayan Simpen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0E27A-B4DD-4FF8-9936-AB0315200F5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371600" y="533400"/>
            <a:ext cx="70104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/>
              <a:t>Menggabung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(</a:t>
            </a:r>
            <a:r>
              <a:rPr lang="en-US" dirty="0" err="1"/>
              <a:t>Rowspan</a:t>
            </a:r>
            <a:r>
              <a:rPr lang="en-US" dirty="0"/>
              <a:t>)</a:t>
            </a:r>
          </a:p>
        </p:txBody>
      </p:sp>
      <p:graphicFrame>
        <p:nvGraphicFramePr>
          <p:cNvPr id="35845" name="Object 7"/>
          <p:cNvGraphicFramePr>
            <a:graphicFrameLocks noChangeAspect="1"/>
          </p:cNvGraphicFramePr>
          <p:nvPr/>
        </p:nvGraphicFramePr>
        <p:xfrm>
          <a:off x="6477000" y="2286000"/>
          <a:ext cx="22860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Bitmap Image" r:id="rId3" imgW="1228571" imgH="1152381" progId="Paint.Picture">
                  <p:embed/>
                </p:oleObj>
              </mc:Choice>
              <mc:Fallback>
                <p:oleObj name="Bitmap Image" r:id="rId3" imgW="1228571" imgH="1152381" progId="Paint.Picture">
                  <p:embed/>
                  <p:pic>
                    <p:nvPicPr>
                      <p:cNvPr id="3584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286000"/>
                        <a:ext cx="228600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Text Box 9"/>
          <p:cNvSpPr txBox="1">
            <a:spLocks noChangeArrowheads="1"/>
          </p:cNvSpPr>
          <p:nvPr/>
        </p:nvSpPr>
        <p:spPr bwMode="auto">
          <a:xfrm>
            <a:off x="974725" y="1260475"/>
            <a:ext cx="5426075" cy="5232400"/>
          </a:xfrm>
          <a:prstGeom prst="rect">
            <a:avLst/>
          </a:prstGeom>
          <a:noFill/>
          <a:ln w="28575">
            <a:solidFill>
              <a:srgbClr val="66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&lt;BODY BGCOLOR="#C0C0C0"&gt;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&lt;TABLE BORDER="3" CELLPADDING="10" CELLSPACING="4"&gt;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&lt;TR&gt;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&lt;TD ROWSPAN="2"&gt;1 &amp; 3&lt;/TD&gt;  &lt;!-- Menggabung baris --&gt;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&lt;TD&gt;2&lt;/TD&gt;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&lt;/TR&gt;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&lt;TR&gt;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&lt;TD&gt;4&lt;/TD&gt;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&lt;/TR&gt;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&lt;/TABLE&gt;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366413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ABA020-F860-4C7F-9444-DFD2AB54E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12"/>
            <a:ext cx="9144000" cy="5760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52E902-FDE8-41F0-855A-F6146795D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3212976"/>
            <a:ext cx="4925073" cy="185334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5B4EAEA-4414-42AD-A472-F2E55AA56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chemeClr val="tx2"/>
                </a:solidFill>
              </a:rPr>
              <a:t>d. Empty Cell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1486147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1" y="567333"/>
            <a:ext cx="6395621" cy="7032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e. </a:t>
            </a:r>
            <a:r>
              <a:rPr lang="en-US" sz="3200" b="1" dirty="0" err="1">
                <a:solidFill>
                  <a:schemeClr val="tx2"/>
                </a:solidFill>
              </a:rPr>
              <a:t>Cellspanding</a:t>
            </a:r>
            <a:r>
              <a:rPr lang="en-US" sz="3200" b="1" dirty="0">
                <a:solidFill>
                  <a:schemeClr val="tx2"/>
                </a:solidFill>
              </a:rPr>
              <a:t> dan </a:t>
            </a:r>
            <a:r>
              <a:rPr lang="en-US" sz="3200" b="1" dirty="0" err="1">
                <a:solidFill>
                  <a:schemeClr val="tx2"/>
                </a:solidFill>
              </a:rPr>
              <a:t>cellspacing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By I Wayan Simpen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B3A1E4-3EA5-458A-A712-2EC207A8930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371600"/>
            <a:ext cx="7772400" cy="1828800"/>
          </a:xfrm>
        </p:spPr>
        <p:txBody>
          <a:bodyPr/>
          <a:lstStyle/>
          <a:p>
            <a:pPr eaLnBrk="1" hangingPunct="1"/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border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(</a:t>
            </a:r>
            <a:r>
              <a:rPr lang="en-US" dirty="0" err="1">
                <a:solidFill>
                  <a:srgbClr val="6699FF"/>
                </a:solidFill>
              </a:rPr>
              <a:t>cellpanding</a:t>
            </a:r>
            <a:r>
              <a:rPr lang="en-US" dirty="0"/>
              <a:t>)</a:t>
            </a:r>
          </a:p>
          <a:p>
            <a:pPr eaLnBrk="1" hangingPunct="1"/>
            <a:r>
              <a:rPr lang="en-US" dirty="0" err="1"/>
              <a:t>Contoh</a:t>
            </a:r>
            <a:r>
              <a:rPr lang="en-US" dirty="0"/>
              <a:t>:</a:t>
            </a:r>
          </a:p>
        </p:txBody>
      </p:sp>
      <p:graphicFrame>
        <p:nvGraphicFramePr>
          <p:cNvPr id="307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409975"/>
              </p:ext>
            </p:extLst>
          </p:nvPr>
        </p:nvGraphicFramePr>
        <p:xfrm>
          <a:off x="3347864" y="2276872"/>
          <a:ext cx="4606837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Bitmap Image" r:id="rId3" imgW="3914286" imgH="1476190" progId="Paint.Picture">
                  <p:embed/>
                </p:oleObj>
              </mc:Choice>
              <mc:Fallback>
                <p:oleObj name="Bitmap Image" r:id="rId3" imgW="3914286" imgH="1476190" progId="Paint.Picture">
                  <p:embed/>
                  <p:pic>
                    <p:nvPicPr>
                      <p:cNvPr id="307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276872"/>
                        <a:ext cx="4606837" cy="2160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7" y="4509120"/>
            <a:ext cx="4083621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912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By I Wayan Simpen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10515B-5EA1-4D77-A0FF-5A9F85AD50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143000" y="457200"/>
            <a:ext cx="8001000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&lt;html&gt;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&lt;head&gt;&lt;title&gt;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Cell</a:t>
            </a:r>
            <a:r>
              <a: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&lt;/title&gt;&lt;/head&gt;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&lt;BODY BGCOLOR="#c0c0c0"&gt;&lt;CENTER&gt;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&lt;P&gt;Menggunakan tag &lt;font face=courier new&gt;&lt;b&gt;&amp;lt;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TABLE BORDER CELLPADDING="10"&amp;gt;&lt;/b&gt;&lt;/font&gt;&lt;P&gt;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&lt;TABLE BORDER CELLPADDING="10"&gt;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&lt;TR&gt;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&lt;TD&gt;Baris #1 Kolom #1&lt;/TD&gt;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&lt;TD&gt;Baris #1 Kolom #2&lt;/TD&gt;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&lt;/TR&gt;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&lt;TR&gt;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&lt;TD&gt;Baris #2 Kolom #1&lt;/TD&gt;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&lt;TD&gt;Baris #2 Kolom #2&lt;/TD&gt;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&lt;/TR&gt;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&lt;/TABLE&gt;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&lt;/body&gt;&lt;/html&gt;</a:t>
            </a:r>
            <a:endParaRPr kumimoji="0" lang="id-ID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3961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By I Wayan Simpen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D701D1-6631-4D85-A98A-07958D99B4A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685800"/>
            <a:ext cx="7772400" cy="1676400"/>
          </a:xfrm>
        </p:spPr>
        <p:txBody>
          <a:bodyPr>
            <a:normAutofit/>
          </a:bodyPr>
          <a:lstStyle/>
          <a:p>
            <a:r>
              <a:rPr lang="en-US" sz="2800" dirty="0" err="1"/>
              <a:t>Mengatur</a:t>
            </a:r>
            <a:r>
              <a:rPr lang="en-US" sz="2800" dirty="0"/>
              <a:t> </a:t>
            </a:r>
            <a:r>
              <a:rPr lang="en-US" sz="2800" dirty="0" err="1"/>
              <a:t>jarak</a:t>
            </a:r>
            <a:r>
              <a:rPr lang="en-US" sz="2800" dirty="0"/>
              <a:t> </a:t>
            </a:r>
            <a:r>
              <a:rPr lang="en-US" sz="2800" dirty="0" err="1"/>
              <a:t>antara</a:t>
            </a:r>
            <a:r>
              <a:rPr lang="en-US" sz="2800" dirty="0"/>
              <a:t> </a:t>
            </a:r>
            <a:r>
              <a:rPr lang="sv-SE" sz="2800" dirty="0"/>
              <a:t>antara garis tepi (border) bagian dalam dan luar. </a:t>
            </a:r>
            <a:r>
              <a:rPr lang="en-US" sz="2800" dirty="0" err="1"/>
              <a:t>Contoh</a:t>
            </a:r>
            <a:r>
              <a:rPr lang="en-US" sz="2800" dirty="0"/>
              <a:t>:</a:t>
            </a:r>
          </a:p>
        </p:txBody>
      </p:sp>
      <p:graphicFrame>
        <p:nvGraphicFramePr>
          <p:cNvPr id="32773" name="Object 4"/>
          <p:cNvGraphicFramePr>
            <a:graphicFrameLocks noChangeAspect="1"/>
          </p:cNvGraphicFramePr>
          <p:nvPr/>
        </p:nvGraphicFramePr>
        <p:xfrm>
          <a:off x="1331640" y="1772816"/>
          <a:ext cx="5915000" cy="2748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Bitmap Image" r:id="rId3" imgW="4142857" imgH="1305107" progId="Paint.Picture">
                  <p:embed/>
                </p:oleObj>
              </mc:Choice>
              <mc:Fallback>
                <p:oleObj name="Bitmap Image" r:id="rId3" imgW="4142857" imgH="1305107" progId="Paint.Picture">
                  <p:embed/>
                  <p:pic>
                    <p:nvPicPr>
                      <p:cNvPr id="3277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772816"/>
                        <a:ext cx="5915000" cy="27483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232" y="4600104"/>
            <a:ext cx="4195047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9795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By I Wayan Simpen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4681E0-235B-4564-A257-4DA69B76AC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593725" y="490538"/>
            <a:ext cx="8089900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&lt;html&gt;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&lt;head&gt;&lt;title&gt;CellSpacing&lt;/title&gt;&lt;/head&gt;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&lt;body&gt;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&lt;BODY BGCOLOR="#c0c0c0"&gt;&lt;CENTER&gt;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&lt;P&gt;Menggunakan tag &lt;font face=courier new&gt;&lt;b&gt;&amp;lt;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TABLE BORDER CELLSPACING="10"&amp;gt;&lt;/b&gt;&lt;/font&gt;&lt;P&gt;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&lt;TABLE BORDER CELLSPACING="10"&gt;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&lt;TR&gt;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&lt;TD&gt;Baris #1 Kolom #1&lt;/TD&gt;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&lt;TD&gt;Baris #1 Kolom #2&lt;/TD&gt;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&lt;/TR&gt;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&lt;TR&gt;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&lt;TD&gt;Baris #2 Kolom #1&lt;/TD&gt;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&lt;TD&gt;Baris #2 Kolom #2&lt;/TD&gt;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&lt;/TR&gt;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&lt;/TABLE&gt;&lt;/body&gt;&lt;/html&gt;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87937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A3024-AAD3-4381-8A70-1ECDC8E9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/>
                </a:solidFill>
              </a:rPr>
              <a:t>f. Back ground</a:t>
            </a:r>
            <a:endParaRPr lang="en-ID" sz="36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86946-F0DE-4504-8B50-379ACCADB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2426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1. </a:t>
            </a:r>
            <a:r>
              <a:rPr lang="en-US" sz="4000" b="1" dirty="0" err="1">
                <a:solidFill>
                  <a:srgbClr val="FF0000"/>
                </a:solidFill>
              </a:rPr>
              <a:t>Tabel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dalam</a:t>
            </a:r>
            <a:r>
              <a:rPr lang="en-US" sz="4000" b="1" dirty="0">
                <a:solidFill>
                  <a:srgbClr val="FF0000"/>
                </a:solidFill>
              </a:rPr>
              <a:t> HTML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lphaLcPeriod"/>
            </a:pPr>
            <a:r>
              <a:rPr lang="en-US" dirty="0"/>
              <a:t>Border </a:t>
            </a:r>
            <a:r>
              <a:rPr lang="en-US" dirty="0" err="1"/>
              <a:t>tabel</a:t>
            </a:r>
            <a:endParaRPr lang="en-ID" dirty="0"/>
          </a:p>
          <a:p>
            <a:pPr marL="514350" lvl="0" indent="-514350">
              <a:buFont typeface="+mj-lt"/>
              <a:buAutoNum type="alphaLcPeriod"/>
            </a:pPr>
            <a:r>
              <a:rPr lang="en-US" dirty="0"/>
              <a:t>Header</a:t>
            </a:r>
            <a:endParaRPr lang="en-ID" dirty="0"/>
          </a:p>
          <a:p>
            <a:pPr marL="514350" lvl="0" indent="-514350">
              <a:buFont typeface="+mj-lt"/>
              <a:buAutoNum type="alphaLcPeriod"/>
            </a:pPr>
            <a:r>
              <a:rPr lang="en-US" dirty="0" err="1"/>
              <a:t>Collspan</a:t>
            </a:r>
            <a:r>
              <a:rPr lang="en-US" dirty="0"/>
              <a:t> dan </a:t>
            </a:r>
            <a:r>
              <a:rPr lang="en-US" dirty="0" err="1"/>
              <a:t>Rowspan</a:t>
            </a:r>
            <a:endParaRPr lang="en-ID" dirty="0"/>
          </a:p>
          <a:p>
            <a:pPr marL="514350" lvl="0" indent="-514350">
              <a:buFont typeface="+mj-lt"/>
              <a:buAutoNum type="alphaLcPeriod"/>
            </a:pPr>
            <a:r>
              <a:rPr lang="en-US" dirty="0"/>
              <a:t>Empty Cell</a:t>
            </a:r>
            <a:endParaRPr lang="en-ID" dirty="0"/>
          </a:p>
          <a:p>
            <a:pPr marL="514350" lvl="0" indent="-514350">
              <a:buFont typeface="+mj-lt"/>
              <a:buAutoNum type="alphaLcPeriod"/>
            </a:pPr>
            <a:r>
              <a:rPr lang="en-US" dirty="0" err="1"/>
              <a:t>Cellspanding</a:t>
            </a:r>
            <a:r>
              <a:rPr lang="en-US" dirty="0"/>
              <a:t> dan </a:t>
            </a:r>
            <a:r>
              <a:rPr lang="en-US" dirty="0" err="1"/>
              <a:t>cellspacing</a:t>
            </a:r>
            <a:endParaRPr lang="en-ID" dirty="0"/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Back ground</a:t>
            </a:r>
          </a:p>
        </p:txBody>
      </p:sp>
    </p:spTree>
    <p:extLst>
      <p:ext uri="{BB962C8B-B14F-4D97-AF65-F5344CB8AC3E}">
        <p14:creationId xmlns:p14="http://schemas.microsoft.com/office/powerpoint/2010/main" val="277001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2FBEE7-AD76-497A-B689-5EE8E182093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764704"/>
            <a:ext cx="7772400" cy="1676400"/>
          </a:xfrm>
        </p:spPr>
        <p:txBody>
          <a:bodyPr/>
          <a:lstStyle/>
          <a:p>
            <a:pPr eaLnBrk="1" hangingPunct="1"/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menyajikan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betuk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dan </a:t>
            </a:r>
            <a:r>
              <a:rPr lang="en-US" dirty="0" err="1"/>
              <a:t>kolom</a:t>
            </a:r>
            <a:r>
              <a:rPr lang="en-US" dirty="0"/>
              <a:t>.</a:t>
            </a:r>
          </a:p>
          <a:p>
            <a:pPr eaLnBrk="1" hangingPunct="1"/>
            <a:r>
              <a:rPr lang="en-US" dirty="0" err="1"/>
              <a:t>Elemen-Elemen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:</a:t>
            </a:r>
          </a:p>
        </p:txBody>
      </p:sp>
      <p:graphicFrame>
        <p:nvGraphicFramePr>
          <p:cNvPr id="101422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862442"/>
              </p:ext>
            </p:extLst>
          </p:nvPr>
        </p:nvGraphicFramePr>
        <p:xfrm>
          <a:off x="1143000" y="2722327"/>
          <a:ext cx="7543800" cy="3352800"/>
        </p:xfrm>
        <a:graphic>
          <a:graphicData uri="http://schemas.openxmlformats.org/drawingml/2006/table">
            <a:tbl>
              <a:tblPr/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Elemen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Penjelasan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&lt;table&gt;…&lt;/table&gt;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Mendefinisikan sebuah tabel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&lt;caption&gt;…&lt;/caption&gt;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Medefinisikan Judul Tabel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&lt;tr&gt;…&lt;/tr&gt;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Mendefinisikan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sebuah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Baris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170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By I Wayan Simpen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77F548-019D-48F5-AAC0-F5179FC6FEB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432" name="Rectangle 32"/>
          <p:cNvSpPr>
            <a:spLocks noGrp="1" noChangeArrowheads="1"/>
          </p:cNvSpPr>
          <p:nvPr>
            <p:ph type="title" idx="4294967295"/>
          </p:nvPr>
        </p:nvSpPr>
        <p:spPr>
          <a:xfrm>
            <a:off x="858044" y="328478"/>
            <a:ext cx="7427912" cy="639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err="1">
                <a:solidFill>
                  <a:schemeClr val="accent3">
                    <a:shade val="75000"/>
                  </a:schemeClr>
                </a:solidFill>
              </a:rPr>
              <a:t>Elemen</a:t>
            </a:r>
            <a:r>
              <a:rPr lang="en-US" sz="3600" dirty="0">
                <a:solidFill>
                  <a:schemeClr val="accent3">
                    <a:shade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3">
                    <a:shade val="75000"/>
                  </a:schemeClr>
                </a:solidFill>
              </a:rPr>
              <a:t>lanjutan</a:t>
            </a:r>
            <a:endParaRPr lang="en-US" sz="3600" dirty="0">
              <a:solidFill>
                <a:schemeClr val="accent3">
                  <a:shade val="75000"/>
                </a:schemeClr>
              </a:solidFill>
            </a:endParaRPr>
          </a:p>
        </p:txBody>
      </p:sp>
      <p:graphicFrame>
        <p:nvGraphicFramePr>
          <p:cNvPr id="102461" name="Group 61"/>
          <p:cNvGraphicFramePr>
            <a:graphicFrameLocks noGrp="1"/>
          </p:cNvGraphicFramePr>
          <p:nvPr/>
        </p:nvGraphicFramePr>
        <p:xfrm>
          <a:off x="304800" y="1143000"/>
          <a:ext cx="8534400" cy="5421314"/>
        </p:xfrm>
        <a:graphic>
          <a:graphicData uri="http://schemas.openxmlformats.org/drawingml/2006/table">
            <a:tbl>
              <a:tblPr/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Elemen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Penjelasan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&lt;td&gt;…&lt;/td&gt;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Medefinisikan sebuah Kolom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04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&lt;th&gt;…&lt;/th&gt;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Mendefinisikan Header Tabel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5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&lt;col&gt;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Seting property kolom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5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&lt;colgroup&gt;…&lt;/colgroup&gt;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Seting property kolom secara berkelompok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71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&lt;thead&gt;…&lt;/thead&gt;, &lt;tbody&gt;…&lt;/tbody&gt;, &lt;tfoot&gt;…&lt;/tfoot&gt;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Menentukan properti kelompok baris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Arial" charset="0"/>
                        </a:rPr>
                        <a:t>&lt;table rules=box&gt;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648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58043" y="582610"/>
            <a:ext cx="7427913" cy="7223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Atribut Tag </a:t>
            </a:r>
            <a:r>
              <a:rPr lang="en-US">
                <a:solidFill>
                  <a:schemeClr val="accent2"/>
                </a:solidFill>
              </a:rPr>
              <a:t>&lt;TABLE ….&gt;</a:t>
            </a:r>
          </a:p>
        </p:txBody>
      </p:sp>
      <p:graphicFrame>
        <p:nvGraphicFramePr>
          <p:cNvPr id="133170" name="Group 50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888178958"/>
              </p:ext>
            </p:extLst>
          </p:nvPr>
        </p:nvGraphicFramePr>
        <p:xfrm>
          <a:off x="457200" y="1600200"/>
          <a:ext cx="8229600" cy="3627435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Arial" charset="0"/>
                        </a:rPr>
                        <a:t>BORDER 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Biangkai Tabel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Arial" charset="0"/>
                        </a:rPr>
                        <a:t>CELLPADDING 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Jarak antara sel dan isi sel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Arial" charset="0"/>
                        </a:rPr>
                        <a:t>CELLSPACING 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Spasi antara sel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Arial" charset="0"/>
                        </a:rPr>
                        <a:t>WIDTH 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Lebar tabel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Arial" charset="0"/>
                        </a:rPr>
                        <a:t>BGCOLOR 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Latar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belakang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dengan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warna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Arial" charset="0"/>
                        </a:rPr>
                        <a:t>BACKGROUND 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Latar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belakang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dengan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image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Arial" charset="0"/>
                        </a:rPr>
                        <a:t>ALIGN 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Perataan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tabel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50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By I Wayan Simpen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A66418-47A0-426F-8615-42B6F8597EA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2868161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407194"/>
            <a:ext cx="7391400" cy="1020762"/>
          </a:xfrm>
        </p:spPr>
        <p:txBody>
          <a:bodyPr/>
          <a:lstStyle/>
          <a:p>
            <a:pPr eaLnBrk="1" hangingPunct="1"/>
            <a:r>
              <a:rPr lang="en-US" sz="3600" dirty="0" err="1"/>
              <a:t>Atribut</a:t>
            </a:r>
            <a:r>
              <a:rPr lang="en-US" sz="3600" dirty="0"/>
              <a:t> Tag </a:t>
            </a:r>
            <a:r>
              <a:rPr lang="en-US" sz="3600" dirty="0">
                <a:solidFill>
                  <a:schemeClr val="accent2"/>
                </a:solidFill>
              </a:rPr>
              <a:t>&lt;TABLE ….&gt;</a:t>
            </a:r>
            <a:r>
              <a:rPr lang="en-US" sz="3600" dirty="0"/>
              <a:t> (</a:t>
            </a:r>
            <a:r>
              <a:rPr lang="en-US" sz="3600" dirty="0" err="1"/>
              <a:t>Lanjutan</a:t>
            </a:r>
            <a:r>
              <a:rPr lang="en-US" sz="3600" dirty="0"/>
              <a:t>)</a:t>
            </a:r>
          </a:p>
        </p:txBody>
      </p:sp>
      <p:graphicFrame>
        <p:nvGraphicFramePr>
          <p:cNvPr id="135211" name="Group 4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123551228"/>
              </p:ext>
            </p:extLst>
          </p:nvPr>
        </p:nvGraphicFramePr>
        <p:xfrm>
          <a:off x="457200" y="1600200"/>
          <a:ext cx="8229600" cy="39624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Arial" charset="0"/>
                        </a:rPr>
                        <a:t>HEIGHT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Tinggi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Arial" charset="0"/>
                        </a:rPr>
                        <a:t>FRAME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Sekeliling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tabel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ada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atau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tidak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garis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Arial" charset="0"/>
                        </a:rPr>
                        <a:t>RULES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Garis internal tabel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Arial" charset="0"/>
                        </a:rPr>
                        <a:t>BORDERCOLOR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Warna bingkai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Arial" charset="0"/>
                        </a:rPr>
                        <a:t>BORDERCOLORLIGHT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Warna bingkai bagian terang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Arial" charset="0"/>
                        </a:rPr>
                        <a:t>BORDERCOLORDARK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Warna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bingkai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bagian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gelap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02706E-C2C8-4B00-AA72-95B8AC933B4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105751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533400"/>
            <a:ext cx="7427913" cy="5270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3">
                    <a:shade val="75000"/>
                  </a:schemeClr>
                </a:solidFill>
              </a:rPr>
              <a:t>Atribut Tabel tag </a:t>
            </a:r>
            <a:r>
              <a:rPr lang="en-US">
                <a:solidFill>
                  <a:schemeClr val="accent2"/>
                </a:solidFill>
              </a:rPr>
              <a:t>&lt;TR&gt;</a:t>
            </a: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By I Wayan Simpen</a:t>
            </a:r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2D6592-1322-4AC4-9167-B7337ABFC16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03489" name="Group 65"/>
          <p:cNvGraphicFramePr>
            <a:graphicFrameLocks noGrp="1"/>
          </p:cNvGraphicFramePr>
          <p:nvPr/>
        </p:nvGraphicFramePr>
        <p:xfrm>
          <a:off x="685800" y="1438275"/>
          <a:ext cx="7848600" cy="4907196"/>
        </p:xfrm>
        <a:graphic>
          <a:graphicData uri="http://schemas.openxmlformats.org/drawingml/2006/table">
            <a:tbl>
              <a:tblPr/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Atribut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Penjelasan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Align ={left | center | right}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Perataan teks secara horizontal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Halign={left | center | right}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Perataan horizontal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8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Valign={top | middle | bottom}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Perataan teks secara vertikal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Width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Lebar baris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Height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Tinggi baris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Bgcolor=“kode_warna”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Warna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latar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belakang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692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</a:rPr>
              <a:t>Atribut Tabel tag </a:t>
            </a:r>
            <a:r>
              <a:rPr lang="en-US">
                <a:solidFill>
                  <a:schemeClr val="accent2"/>
                </a:solidFill>
              </a:rPr>
              <a:t>&lt;TR&gt; </a:t>
            </a:r>
            <a:r>
              <a:rPr lang="en-US">
                <a:solidFill>
                  <a:srgbClr val="7B9899"/>
                </a:solidFill>
              </a:rPr>
              <a:t>(Kont.)</a:t>
            </a: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By I Wayan Simpen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362E83-766B-470E-8BEA-3FFE0CFF0BE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41338" name="Group 26"/>
          <p:cNvGraphicFramePr>
            <a:graphicFrameLocks noGrp="1"/>
          </p:cNvGraphicFramePr>
          <p:nvPr/>
        </p:nvGraphicFramePr>
        <p:xfrm>
          <a:off x="533400" y="1447800"/>
          <a:ext cx="8077200" cy="4468814"/>
        </p:xfrm>
        <a:graphic>
          <a:graphicData uri="http://schemas.openxmlformats.org/drawingml/2006/table">
            <a:tbl>
              <a:tblPr/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2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Atribut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Penjelasan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Bordercolor=“Warna”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Warna border sel dalam baris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03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Bordercolorlight=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“Warna”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Warna border untuk yang terang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03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Bordercolordark=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“Warna”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Warna border untuk warna gelap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Backgound=“image”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Menggunakan gambar sebagai latar belakang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672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1117</Words>
  <Application>Microsoft Office PowerPoint</Application>
  <PresentationFormat>On-screen Show (4:3)</PresentationFormat>
  <Paragraphs>234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Bahnschrift Light</vt:lpstr>
      <vt:lpstr>Calibri</vt:lpstr>
      <vt:lpstr>Tahoma</vt:lpstr>
      <vt:lpstr>Office Theme</vt:lpstr>
      <vt:lpstr>Bitmap Image</vt:lpstr>
      <vt:lpstr>Tabel dalam HTML</vt:lpstr>
      <vt:lpstr>Materi Pembelajaran</vt:lpstr>
      <vt:lpstr>1. Tabel dalam HTML</vt:lpstr>
      <vt:lpstr>PowerPoint Presentation</vt:lpstr>
      <vt:lpstr>Elemen lanjutan</vt:lpstr>
      <vt:lpstr>Atribut Tag &lt;TABLE ….&gt;</vt:lpstr>
      <vt:lpstr>Atribut Tag &lt;TABLE ….&gt; (Lanjutan)</vt:lpstr>
      <vt:lpstr>Atribut Tabel tag &lt;TR&gt;</vt:lpstr>
      <vt:lpstr>Atribut Tabel tag &lt;TR&gt; (Kont.)</vt:lpstr>
      <vt:lpstr>Atribut Tabel tag &lt;TD&gt;</vt:lpstr>
      <vt:lpstr>Atribut Tabel tag &lt;TD&gt; (Lanjutan)</vt:lpstr>
      <vt:lpstr>Atribut Tabel tag &lt;TD&gt; (Lanjutan)</vt:lpstr>
      <vt:lpstr>a. Border Tabel</vt:lpstr>
      <vt:lpstr>PowerPoint Presentation</vt:lpstr>
      <vt:lpstr>PowerPoint Presentation</vt:lpstr>
      <vt:lpstr>b. Header</vt:lpstr>
      <vt:lpstr>PowerPoint Presentation</vt:lpstr>
      <vt:lpstr>PowerPoint Presentation</vt:lpstr>
      <vt:lpstr>c. Collspan dan Rowspan</vt:lpstr>
      <vt:lpstr>PowerPoint Presentation</vt:lpstr>
      <vt:lpstr>d. Empty Cell</vt:lpstr>
      <vt:lpstr>e. Cellspanding dan cellspacing</vt:lpstr>
      <vt:lpstr>PowerPoint Presentation</vt:lpstr>
      <vt:lpstr>PowerPoint Presentation</vt:lpstr>
      <vt:lpstr>PowerPoint Presentation</vt:lpstr>
      <vt:lpstr>f. Back ground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</dc:creator>
  <cp:lastModifiedBy>user</cp:lastModifiedBy>
  <cp:revision>49</cp:revision>
  <dcterms:created xsi:type="dcterms:W3CDTF">2022-09-22T08:21:04Z</dcterms:created>
  <dcterms:modified xsi:type="dcterms:W3CDTF">2023-10-23T04:58:37Z</dcterms:modified>
</cp:coreProperties>
</file>