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1" r:id="rId3"/>
    <p:sldId id="293" r:id="rId4"/>
    <p:sldId id="352" r:id="rId5"/>
    <p:sldId id="353" r:id="rId6"/>
    <p:sldId id="354" r:id="rId7"/>
    <p:sldId id="336" r:id="rId8"/>
    <p:sldId id="350" r:id="rId9"/>
    <p:sldId id="351" r:id="rId10"/>
    <p:sldId id="347" r:id="rId11"/>
    <p:sldId id="348" r:id="rId12"/>
    <p:sldId id="349" r:id="rId13"/>
    <p:sldId id="296" r:id="rId14"/>
    <p:sldId id="326" r:id="rId15"/>
    <p:sldId id="328" r:id="rId16"/>
    <p:sldId id="331" r:id="rId17"/>
    <p:sldId id="332" r:id="rId18"/>
    <p:sldId id="304" r:id="rId19"/>
    <p:sldId id="335" r:id="rId20"/>
    <p:sldId id="310" r:id="rId21"/>
    <p:sldId id="311" r:id="rId22"/>
    <p:sldId id="334" r:id="rId23"/>
    <p:sldId id="341" r:id="rId24"/>
    <p:sldId id="342" r:id="rId25"/>
    <p:sldId id="343" r:id="rId26"/>
    <p:sldId id="312" r:id="rId27"/>
    <p:sldId id="313" r:id="rId28"/>
    <p:sldId id="314" r:id="rId29"/>
    <p:sldId id="315" r:id="rId30"/>
    <p:sldId id="345" r:id="rId31"/>
    <p:sldId id="344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4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94660"/>
  </p:normalViewPr>
  <p:slideViewPr>
    <p:cSldViewPr>
      <p:cViewPr varScale="1">
        <p:scale>
          <a:sx n="65" d="100"/>
          <a:sy n="65" d="100"/>
        </p:scale>
        <p:origin x="17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E634-9FCB-42E5-84DB-D29E911AFC19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10DC-5BB3-4E24-911E-B9694804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5064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Pemrograman</a:t>
            </a:r>
            <a:r>
              <a:rPr lang="en-US" dirty="0"/>
              <a:t> web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/>
              <a:t>Suci</a:t>
            </a:r>
            <a:r>
              <a:rPr lang="en-US" sz="2800" dirty="0"/>
              <a:t> </a:t>
            </a:r>
            <a:r>
              <a:rPr lang="en-US" sz="2800" dirty="0" err="1"/>
              <a:t>Rahma</a:t>
            </a:r>
            <a:r>
              <a:rPr lang="en-US" sz="2800" dirty="0"/>
              <a:t> Dani </a:t>
            </a:r>
            <a:r>
              <a:rPr lang="en-US" sz="2800" dirty="0" err="1"/>
              <a:t>Rachman</a:t>
            </a:r>
            <a:r>
              <a:rPr lang="en-US" sz="2800" dirty="0"/>
              <a:t>, </a:t>
            </a:r>
            <a:r>
              <a:rPr lang="en-US" sz="2800" dirty="0" err="1"/>
              <a:t>S.Kom</a:t>
            </a:r>
            <a:r>
              <a:rPr lang="en-US" sz="2800" dirty="0"/>
              <a:t>., M.T</a:t>
            </a:r>
          </a:p>
        </p:txBody>
      </p:sp>
    </p:spTree>
    <p:extLst>
      <p:ext uri="{BB962C8B-B14F-4D97-AF65-F5344CB8AC3E}">
        <p14:creationId xmlns:p14="http://schemas.microsoft.com/office/powerpoint/2010/main" val="370922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0545"/>
            <a:ext cx="8229600" cy="1143000"/>
          </a:xfrm>
        </p:spPr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/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</a:t>
            </a:r>
            <a:r>
              <a:rPr lang="en-US" dirty="0" err="1"/>
              <a:t>variabel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err="1"/>
              <a:t>Namaobjek.namaproperti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err="1"/>
              <a:t>Mis</a:t>
            </a:r>
            <a:r>
              <a:rPr lang="en-US" i="1" dirty="0"/>
              <a:t> : </a:t>
            </a:r>
            <a:r>
              <a:rPr lang="en-US" i="1" dirty="0" err="1"/>
              <a:t>mobil.warnamobil</a:t>
            </a:r>
            <a:r>
              <a:rPr lang="en-US" i="1" dirty="0"/>
              <a:t>/</a:t>
            </a:r>
            <a:r>
              <a:rPr lang="en-US" i="1" dirty="0" err="1"/>
              <a:t>jenismobil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Mis: </a:t>
            </a:r>
            <a:r>
              <a:rPr lang="en-US" i="1" dirty="0" err="1"/>
              <a:t>Gelaskaca.tinggigelas</a:t>
            </a:r>
            <a:r>
              <a:rPr lang="en-US" i="1" dirty="0"/>
              <a:t>/</a:t>
            </a:r>
            <a:r>
              <a:rPr lang="en-US" i="1" dirty="0" err="1"/>
              <a:t>bentuk</a:t>
            </a:r>
            <a:r>
              <a:rPr lang="en-US" i="1" dirty="0"/>
              <a:t>/volume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err="1"/>
              <a:t>Mis</a:t>
            </a:r>
            <a:r>
              <a:rPr lang="en-US" i="1" dirty="0"/>
              <a:t>: </a:t>
            </a:r>
            <a:r>
              <a:rPr lang="en-US" i="1" dirty="0" err="1"/>
              <a:t>tumbuhan.tinggi</a:t>
            </a:r>
            <a:r>
              <a:rPr lang="en-US" i="1" dirty="0"/>
              <a:t>/</a:t>
            </a:r>
            <a:r>
              <a:rPr lang="en-US" i="1" dirty="0" err="1"/>
              <a:t>warna</a:t>
            </a:r>
            <a:r>
              <a:rPr lang="en-US" i="1" dirty="0"/>
              <a:t>/</a:t>
            </a:r>
            <a:r>
              <a:rPr lang="en-US" i="1" dirty="0" err="1"/>
              <a:t>lebar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5081" r="59194" b="41733"/>
          <a:stretch/>
        </p:blipFill>
        <p:spPr bwMode="auto">
          <a:xfrm>
            <a:off x="4648784" y="4640599"/>
            <a:ext cx="4038016" cy="192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02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Kumpulan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/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</a:t>
            </a:r>
            <a:r>
              <a:rPr lang="en-US" dirty="0" err="1"/>
              <a:t>fungsi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Gelaskaca.diisi</a:t>
            </a:r>
            <a:r>
              <a:rPr lang="en-US" dirty="0"/>
              <a:t>/</a:t>
            </a:r>
            <a:r>
              <a:rPr lang="en-US" dirty="0" err="1"/>
              <a:t>dilempar</a:t>
            </a:r>
            <a:r>
              <a:rPr lang="en-US" dirty="0"/>
              <a:t>/</a:t>
            </a:r>
            <a:r>
              <a:rPr lang="en-US" dirty="0" err="1"/>
              <a:t>dibersihkan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Mobil.dicuci</a:t>
            </a:r>
            <a:r>
              <a:rPr lang="en-US" dirty="0"/>
              <a:t>/</a:t>
            </a:r>
            <a:r>
              <a:rPr lang="en-US" dirty="0" err="1"/>
              <a:t>dilab</a:t>
            </a:r>
            <a:r>
              <a:rPr lang="en-US" dirty="0"/>
              <a:t>/</a:t>
            </a:r>
            <a:r>
              <a:rPr lang="en-US" dirty="0" err="1"/>
              <a:t>diwarnai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2" t="57661" r="58173" b="25807"/>
          <a:stretch/>
        </p:blipFill>
        <p:spPr bwMode="auto">
          <a:xfrm>
            <a:off x="1637070" y="4218038"/>
            <a:ext cx="4993952" cy="158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08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6" t="26613" r="48992" b="31250"/>
          <a:stretch/>
        </p:blipFill>
        <p:spPr bwMode="auto">
          <a:xfrm>
            <a:off x="291392" y="164305"/>
            <a:ext cx="6544992" cy="39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0" t="50000" r="34369" b="16734"/>
          <a:stretch/>
        </p:blipFill>
        <p:spPr bwMode="auto">
          <a:xfrm>
            <a:off x="3563888" y="4113027"/>
            <a:ext cx="5368413" cy="243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61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3570" y="476672"/>
            <a:ext cx="7427912" cy="790575"/>
          </a:xfrm>
        </p:spPr>
        <p:txBody>
          <a:bodyPr>
            <a:normAutofit/>
          </a:bodyPr>
          <a:lstStyle/>
          <a:p>
            <a:r>
              <a:rPr lang="en-US" sz="3600" dirty="0" err="1"/>
              <a:t>Peletakan</a:t>
            </a:r>
            <a:r>
              <a:rPr lang="en-US" sz="3600" dirty="0"/>
              <a:t> Script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971800"/>
          </a:xfrm>
        </p:spPr>
        <p:txBody>
          <a:bodyPr/>
          <a:lstStyle/>
          <a:p>
            <a:pPr marL="0" indent="0">
              <a:buNone/>
            </a:pPr>
            <a:r>
              <a:rPr lang="id-ID" sz="2800" dirty="0"/>
              <a:t>Kode Java Script dituliskan pada file HTML.</a:t>
            </a:r>
            <a:r>
              <a:rPr lang="en-US" sz="2800" dirty="0"/>
              <a:t> </a:t>
            </a:r>
            <a:r>
              <a:rPr lang="id-ID" sz="2800" dirty="0"/>
              <a:t>Terdapat dua cara untuk menuliskan kode-kode Java Script agar dapat ditampilkan pada halaman HTML, yaitu :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1. </a:t>
            </a:r>
            <a:r>
              <a:rPr lang="id-ID" sz="2800" dirty="0"/>
              <a:t>Java script ditulis pada file yang sama</a:t>
            </a:r>
            <a:endParaRPr lang="en-US" sz="2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5" t="44958" r="46271" b="21271"/>
          <a:stretch/>
        </p:blipFill>
        <p:spPr bwMode="auto">
          <a:xfrm>
            <a:off x="1092158" y="3933056"/>
            <a:ext cx="3495368" cy="247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58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2. </a:t>
            </a:r>
            <a:r>
              <a:rPr lang="id-ID" sz="2800" dirty="0"/>
              <a:t>Javascript ditulis pada file terpisah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sz="2800" dirty="0"/>
              <a:t>Kode Javascript bisa juga kita buat dalam file terpisah dengan tujuan agar dokumen HTML isinya tidak terlalu panjang. Atribut yang digunakan adalah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id-ID" sz="2800" dirty="0"/>
              <a:t>&lt;SCRIPT SRC=”namafile.js”&gt;…&lt;/SCRIPT&gt;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sz="2800" dirty="0"/>
              <a:t>Diantara tag &lt;SCRIPT………&gt; dan &lt;SCRIPT&gt; tidak diperlukan lagi kode Javascriptnya karena sudah dibuat dalam file </a:t>
            </a:r>
            <a:r>
              <a:rPr lang="en-US" sz="2800" dirty="0"/>
              <a:t>t</a:t>
            </a:r>
            <a:r>
              <a:rPr lang="id-ID" sz="2800" dirty="0"/>
              <a:t>erpisah. File yang mengandung kode Javascript berekstensi .js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0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b="1" dirty="0"/>
              <a:t>Membuat Program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id-ID" dirty="0"/>
              <a:t>embuat program dengan menggunakan Javascript. Program ini akan menampilkan teks</a:t>
            </a:r>
            <a:endParaRPr lang="en-US" dirty="0"/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4191000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38" y="2718513"/>
            <a:ext cx="3534162" cy="228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52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7" y="188641"/>
            <a:ext cx="5624457" cy="371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7056784" cy="262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81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write dan writeln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14475"/>
            <a:ext cx="56578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03" y="3284984"/>
            <a:ext cx="62674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4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7944" y="5238382"/>
            <a:ext cx="4644390" cy="16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0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58044" y="473868"/>
            <a:ext cx="7427912" cy="966787"/>
          </a:xfrm>
        </p:spPr>
        <p:txBody>
          <a:bodyPr>
            <a:normAutofit/>
          </a:bodyPr>
          <a:lstStyle/>
          <a:p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Konstanta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005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66"/>
                </a:solidFill>
              </a:rPr>
              <a:t>Ketentuan</a:t>
            </a:r>
            <a:r>
              <a:rPr lang="en-US" dirty="0">
                <a:solidFill>
                  <a:srgbClr val="FF0066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Sensitive case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Maksimum</a:t>
            </a:r>
            <a:r>
              <a:rPr lang="en-US" dirty="0"/>
              <a:t> 255 </a:t>
            </a:r>
            <a:r>
              <a:rPr lang="en-US" dirty="0" err="1"/>
              <a:t>karakter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Unik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Tidak boleh menggunakan spasi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Tidak boleh menggunakan kata-kata yang merupakan perintah dalam JavaScript.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1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Deklarasi Variabel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Var nama_variabel = nilai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Atau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Nama_variabel = nilai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Contoh :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var nama;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var nama = “Undipa Makassar” var X = 1994;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var Y;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Nama = ”Lulusan”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X = 1990;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Y = 08143435466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1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7584" y="478185"/>
            <a:ext cx="7427912" cy="790575"/>
          </a:xfrm>
        </p:spPr>
        <p:txBody>
          <a:bodyPr/>
          <a:lstStyle/>
          <a:p>
            <a:r>
              <a:rPr lang="en-US" sz="4400" dirty="0"/>
              <a:t>Java script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chemeClr val="hlink"/>
                </a:solidFill>
              </a:rPr>
              <a:t>Pengenalan</a:t>
            </a:r>
            <a:r>
              <a:rPr lang="en-US" sz="3600" dirty="0">
                <a:solidFill>
                  <a:schemeClr val="hlink"/>
                </a:solidFill>
              </a:rPr>
              <a:t> </a:t>
            </a:r>
            <a:r>
              <a:rPr lang="en-US" sz="3600" dirty="0" err="1">
                <a:solidFill>
                  <a:schemeClr val="hlink"/>
                </a:solidFill>
              </a:rPr>
              <a:t>JavaStript</a:t>
            </a:r>
            <a:endParaRPr lang="en-US" sz="3600" dirty="0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chemeClr val="hlink"/>
                </a:solidFill>
              </a:rPr>
              <a:t>Peletakan</a:t>
            </a:r>
            <a:r>
              <a:rPr lang="en-US" sz="3600" dirty="0">
                <a:solidFill>
                  <a:schemeClr val="hlink"/>
                </a:solidFill>
              </a:rPr>
              <a:t>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chemeClr val="hlink"/>
                </a:solidFill>
              </a:rPr>
              <a:t>Tipe</a:t>
            </a:r>
            <a:r>
              <a:rPr lang="en-US" sz="3600" dirty="0">
                <a:solidFill>
                  <a:schemeClr val="hlink"/>
                </a:solidFill>
              </a:rPr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chemeClr val="hlink"/>
                </a:solidFill>
              </a:rPr>
              <a:t>Deklarasi</a:t>
            </a:r>
            <a:r>
              <a:rPr lang="en-US" sz="3600" dirty="0">
                <a:solidFill>
                  <a:schemeClr val="hlink"/>
                </a:solidFill>
              </a:rPr>
              <a:t> </a:t>
            </a:r>
            <a:r>
              <a:rPr lang="en-US" sz="3600" dirty="0" err="1">
                <a:solidFill>
                  <a:schemeClr val="hlink"/>
                </a:solidFill>
              </a:rPr>
              <a:t>Variabel</a:t>
            </a:r>
            <a:r>
              <a:rPr lang="en-US" sz="3600" dirty="0">
                <a:solidFill>
                  <a:schemeClr val="hlink"/>
                </a:solidFill>
              </a:rPr>
              <a:t> &amp; </a:t>
            </a:r>
            <a:r>
              <a:rPr lang="en-US" sz="3600" dirty="0" err="1">
                <a:solidFill>
                  <a:schemeClr val="hlink"/>
                </a:solidFill>
              </a:rPr>
              <a:t>Konstanta</a:t>
            </a:r>
            <a:endParaRPr lang="en-US" sz="3600" dirty="0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hlink"/>
                </a:solidFill>
              </a:rPr>
              <a:t>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>
                <a:solidFill>
                  <a:schemeClr val="hlink"/>
                </a:solidFill>
              </a:rPr>
              <a:t>Komentar</a:t>
            </a:r>
            <a:r>
              <a:rPr lang="en-US" sz="3600" dirty="0">
                <a:solidFill>
                  <a:schemeClr val="hlin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1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47676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62000" y="1265238"/>
            <a:ext cx="7969250" cy="5254625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&lt;HTML&gt; 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&lt;BODY&gt;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&lt;SCRIPT LANGUAGE="JavaScript"&gt; 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document.bgColor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 = "blue";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document.write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("&lt;font color=yellow size=6&gt;"); 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document.write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("SELAMAT DATANG");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document.write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("&lt;</a:t>
            </a:r>
            <a:r>
              <a:rPr lang="en-US" sz="2800" dirty="0" err="1">
                <a:latin typeface="Tahoma" pitchFamily="34" charset="0"/>
                <a:cs typeface="Courier New" pitchFamily="49" charset="0"/>
              </a:rPr>
              <a:t>br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&gt;di </a:t>
            </a:r>
            <a:r>
              <a:rPr lang="en-US" sz="2800" dirty="0" err="1">
                <a:latin typeface="Tahoma" pitchFamily="34" charset="0"/>
                <a:cs typeface="Courier New" pitchFamily="49" charset="0"/>
              </a:rPr>
              <a:t>Dunia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 JavaScript");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document.write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("&lt;font color=pink&gt;");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document.write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("&lt;</a:t>
            </a:r>
            <a:r>
              <a:rPr lang="en-US" sz="2800" dirty="0" err="1">
                <a:latin typeface="Tahoma" pitchFamily="34" charset="0"/>
                <a:cs typeface="Courier New" pitchFamily="49" charset="0"/>
              </a:rPr>
              <a:t>br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&gt;&lt;marquee&gt;”);</a:t>
            </a:r>
          </a:p>
          <a:p>
            <a:r>
              <a:rPr lang="en-US" sz="2800" dirty="0" err="1">
                <a:latin typeface="Tahoma" pitchFamily="34" charset="0"/>
                <a:cs typeface="Courier New" pitchFamily="49" charset="0"/>
              </a:rPr>
              <a:t>document.write</a:t>
            </a:r>
            <a:r>
              <a:rPr lang="en-US" sz="2800" dirty="0">
                <a:latin typeface="Tahoma" pitchFamily="34" charset="0"/>
                <a:cs typeface="Courier New" pitchFamily="49" charset="0"/>
              </a:rPr>
              <a:t>(SEMOGA SUKSES&lt;/marquee&gt;");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&lt;/SCRIPT&gt; </a:t>
            </a:r>
          </a:p>
          <a:p>
            <a:r>
              <a:rPr lang="en-US" sz="2800" dirty="0">
                <a:latin typeface="Tahoma" pitchFamily="34" charset="0"/>
                <a:cs typeface="Courier New" pitchFamily="49" charset="0"/>
              </a:rPr>
              <a:t>&lt;/BODY&gt;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24843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956" y="291227"/>
            <a:ext cx="7427912" cy="790575"/>
          </a:xfrm>
        </p:spPr>
        <p:txBody>
          <a:bodyPr/>
          <a:lstStyle/>
          <a:p>
            <a:r>
              <a:rPr lang="en-US" dirty="0"/>
              <a:t>Hasil: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" y="1058862"/>
            <a:ext cx="7010400" cy="529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42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46551"/>
            <a:ext cx="7427912" cy="879475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graphicFrame>
        <p:nvGraphicFramePr>
          <p:cNvPr id="932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86739"/>
              </p:ext>
            </p:extLst>
          </p:nvPr>
        </p:nvGraphicFramePr>
        <p:xfrm>
          <a:off x="952500" y="1438751"/>
          <a:ext cx="7239000" cy="463296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Untuk logical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Untuk karakter/string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Untuk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Numerik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645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67125"/>
            <a:ext cx="8229600" cy="1143000"/>
          </a:xfrm>
        </p:spPr>
        <p:txBody>
          <a:bodyPr/>
          <a:lstStyle/>
          <a:p>
            <a:r>
              <a:rPr lang="id-ID" dirty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id-ID" sz="2800" dirty="0"/>
              <a:t>Pada dasarnya JavaScript hanya mengenal dua macam tipe numerik, yaitu bilangan bulat (integer) dan bilangan pecahan(real/float). Untuk bilangan bulat, kita dapat merepresentasikan dengan basis desimal, oktal atau heksadesimal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sz="2800" dirty="0"/>
              <a:t>var A = 100; var B = 0x2F</a:t>
            </a:r>
            <a:r>
              <a:rPr lang="en-US" sz="2800" dirty="0"/>
              <a:t> (</a:t>
            </a:r>
            <a:r>
              <a:rPr lang="en-US" sz="2800" dirty="0" err="1"/>
              <a:t>hexadesimal</a:t>
            </a:r>
            <a:r>
              <a:rPr lang="en-US" sz="2800" dirty="0"/>
              <a:t>)</a:t>
            </a:r>
            <a:r>
              <a:rPr lang="id-ID" sz="2800" dirty="0"/>
              <a:t>;</a:t>
            </a: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/>
              <a:t>Var</a:t>
            </a:r>
            <a:r>
              <a:rPr lang="en-US" sz="2800" dirty="0"/>
              <a:t> c=0o10 (octal)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sz="2800" dirty="0"/>
              <a:t>var a = 3.14533567; var b = 1.23456E+3;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7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sz="2800" dirty="0"/>
              <a:t>Untuk mendeklarasikan tipe string dapat dilakukan dengan cara menuliskan string</a:t>
            </a:r>
            <a:r>
              <a:rPr lang="en-US" sz="2800" dirty="0"/>
              <a:t> </a:t>
            </a:r>
            <a:r>
              <a:rPr lang="id-ID" sz="2800" dirty="0"/>
              <a:t>diantara tanda petik tunggal (’) atau tanda petik ganda (”)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sz="2800" dirty="0"/>
              <a:t>Contoh :</a:t>
            </a:r>
            <a:endParaRPr lang="en-US" sz="2800" dirty="0"/>
          </a:p>
          <a:p>
            <a:pPr marL="0" indent="0">
              <a:buNone/>
            </a:pPr>
            <a:r>
              <a:rPr lang="id-ID" sz="2800" dirty="0"/>
              <a:t>var str =’Contoh deklarasi string’;</a:t>
            </a:r>
            <a:endParaRPr lang="en-US" sz="2800" dirty="0"/>
          </a:p>
          <a:p>
            <a:pPr marL="0" indent="0">
              <a:buNone/>
            </a:pPr>
            <a:r>
              <a:rPr lang="id-ID" sz="2800" dirty="0"/>
              <a:t>var str1 = ”cara ini juga bisa untuk menulis string”;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menggabungkan</a:t>
            </a:r>
            <a:r>
              <a:rPr lang="en-US" sz="2800" dirty="0"/>
              <a:t> string operator +</a:t>
            </a:r>
          </a:p>
          <a:p>
            <a:pPr marL="0" indent="0">
              <a:buNone/>
            </a:pPr>
            <a:r>
              <a:rPr lang="en-US" sz="2800" dirty="0"/>
              <a:t>(“</a:t>
            </a:r>
            <a:r>
              <a:rPr lang="en-US" sz="2800" dirty="0" err="1"/>
              <a:t>nama</a:t>
            </a:r>
            <a:r>
              <a:rPr lang="en-US" sz="2800" dirty="0"/>
              <a:t>:”+”</a:t>
            </a:r>
            <a:r>
              <a:rPr lang="en-US" sz="2800" dirty="0" err="1"/>
              <a:t>linda</a:t>
            </a:r>
            <a:r>
              <a:rPr lang="en-US" sz="2800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12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Tipe boolean hanya mempunyai nilai True atau False. Tipe ini biasanya digunakan untuk mengecek suatu kondisi atau keadaan.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Contoh 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var X = (Y &gt; 90);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/>
              <a:t>contoh diatas menunjukkan bahwa jika Y lebih besar dari 90 maka X akan bernilai True.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38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74688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Operator Aritmatika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1547664" y="2457450"/>
            <a:ext cx="4968875" cy="3109912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Tahoma" pitchFamily="34" charset="0"/>
                <a:cs typeface="Times New Roman" pitchFamily="18" charset="0"/>
              </a:rPr>
              <a:t>penjumlahan 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+</a:t>
            </a:r>
            <a:r>
              <a:rPr lang="en-US" sz="2800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2800">
                <a:latin typeface="Tahoma" pitchFamily="34" charset="0"/>
                <a:cs typeface="Times New Roman" pitchFamily="18" charset="0"/>
              </a:rPr>
              <a:t>Pengurangan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	 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-</a:t>
            </a:r>
            <a:r>
              <a:rPr lang="en-US" sz="2800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2800">
                <a:latin typeface="Tahoma" pitchFamily="34" charset="0"/>
                <a:cs typeface="Times New Roman" pitchFamily="18" charset="0"/>
              </a:rPr>
              <a:t>perkalian 	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*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2800">
                <a:latin typeface="Tahoma" pitchFamily="34" charset="0"/>
                <a:cs typeface="Times New Roman" pitchFamily="18" charset="0"/>
              </a:rPr>
              <a:t>dan pembagian	 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/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2800">
                <a:latin typeface="Tahoma" pitchFamily="34" charset="0"/>
                <a:cs typeface="Times New Roman" pitchFamily="18" charset="0"/>
              </a:rPr>
              <a:t>modulus 		</a:t>
            </a:r>
            <a:r>
              <a:rPr lang="en-US" sz="2800" b="1">
                <a:latin typeface="Tahoma" pitchFamily="34" charset="0"/>
                <a:cs typeface="Times New Roman" pitchFamily="18" charset="0"/>
              </a:rPr>
              <a:t>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%</a:t>
            </a:r>
            <a:r>
              <a:rPr lang="en-US" sz="2800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2800">
                <a:latin typeface="Tahoma" pitchFamily="34" charset="0"/>
                <a:cs typeface="Times New Roman" pitchFamily="18" charset="0"/>
              </a:rPr>
              <a:t>increment 		</a:t>
            </a:r>
            <a:r>
              <a:rPr lang="en-US" sz="2800" b="1">
                <a:latin typeface="Tahoma" pitchFamily="34" charset="0"/>
                <a:cs typeface="Times New Roman" pitchFamily="18" charset="0"/>
              </a:rPr>
              <a:t>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++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r>
              <a:rPr lang="en-US" sz="2800">
                <a:latin typeface="Tahoma" pitchFamily="34" charset="0"/>
                <a:cs typeface="Times New Roman" pitchFamily="18" charset="0"/>
              </a:rPr>
              <a:t>decrement 		</a:t>
            </a:r>
            <a:r>
              <a:rPr lang="en-US" sz="2800" b="1">
                <a:latin typeface="Tahoma" pitchFamily="34" charset="0"/>
                <a:cs typeface="Times New Roman" pitchFamily="18" charset="0"/>
              </a:rPr>
              <a:t>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--</a:t>
            </a:r>
            <a:endParaRPr lang="en-US" sz="2800" b="1">
              <a:solidFill>
                <a:srgbClr val="FF0066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33400"/>
            <a:ext cx="7015162" cy="533400"/>
          </a:xfrm>
        </p:spPr>
        <p:txBody>
          <a:bodyPr>
            <a:normAutofit fontScale="90000"/>
          </a:bodyPr>
          <a:lstStyle/>
          <a:p>
            <a:r>
              <a:rPr lang="en-US" sz="3200"/>
              <a:t>Contoh: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066800" y="1214438"/>
            <a:ext cx="7620000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>
                <a:latin typeface="Tahoma" pitchFamily="34" charset="0"/>
              </a:rPr>
              <a:t>&lt;html&gt;</a:t>
            </a:r>
          </a:p>
          <a:p>
            <a:r>
              <a:rPr lang="id-ID" sz="2800">
                <a:latin typeface="Tahoma" pitchFamily="34" charset="0"/>
              </a:rPr>
              <a:t>&lt;head&gt;&lt;title&gt;Operator </a:t>
            </a:r>
            <a:r>
              <a:rPr lang="en-US" sz="2800">
                <a:latin typeface="Tahoma" pitchFamily="34" charset="0"/>
              </a:rPr>
              <a:t>A</a:t>
            </a:r>
            <a:r>
              <a:rPr lang="id-ID" sz="2800">
                <a:latin typeface="Tahoma" pitchFamily="34" charset="0"/>
              </a:rPr>
              <a:t>ritmatika&lt;/title&gt;&lt;/head&gt;</a:t>
            </a:r>
          </a:p>
          <a:p>
            <a:r>
              <a:rPr lang="id-ID" sz="2800">
                <a:latin typeface="Tahoma" pitchFamily="34" charset="0"/>
              </a:rPr>
              <a:t>&lt;body bgcolor="silver"&gt;</a:t>
            </a:r>
          </a:p>
          <a:p>
            <a:r>
              <a:rPr lang="id-ID" sz="2800">
                <a:latin typeface="Tahoma" pitchFamily="34" charset="0"/>
              </a:rPr>
              <a:t>&lt;h1&gt;&lt;u&gt;Operator Aritmatika&lt;/u&gt;&lt;/h1&gt;</a:t>
            </a:r>
          </a:p>
          <a:p>
            <a:r>
              <a:rPr lang="id-ID" sz="2800">
                <a:latin typeface="Tahoma" pitchFamily="34" charset="0"/>
              </a:rPr>
              <a:t>&lt;script language="JavaScript"&gt;</a:t>
            </a:r>
          </a:p>
          <a:p>
            <a:r>
              <a:rPr lang="id-ID" sz="2800">
                <a:latin typeface="Tahoma" pitchFamily="34" charset="0"/>
              </a:rPr>
              <a:t>var x=10;</a:t>
            </a:r>
          </a:p>
          <a:p>
            <a:r>
              <a:rPr lang="id-ID" sz="2800">
                <a:latin typeface="Tahoma" pitchFamily="34" charset="0"/>
              </a:rPr>
              <a:t>var y=3;</a:t>
            </a:r>
          </a:p>
          <a:p>
            <a:r>
              <a:rPr lang="id-ID" sz="2800">
                <a:latin typeface="Tahoma" pitchFamily="34" charset="0"/>
              </a:rPr>
              <a:t>document.write("&lt;h2&gt;X="+x)</a:t>
            </a:r>
          </a:p>
          <a:p>
            <a:r>
              <a:rPr lang="id-ID" sz="2800">
                <a:latin typeface="Tahoma" pitchFamily="34" charset="0"/>
              </a:rPr>
              <a:t>document.write("&lt;br&gt;Y="+y)</a:t>
            </a:r>
          </a:p>
          <a:p>
            <a:r>
              <a:rPr lang="id-ID" sz="2800">
                <a:latin typeface="Tahoma" pitchFamily="34" charset="0"/>
              </a:rPr>
              <a:t>document.write("&lt;br&gt;X+Y=")</a:t>
            </a:r>
          </a:p>
        </p:txBody>
      </p:sp>
    </p:spTree>
    <p:extLst>
      <p:ext uri="{BB962C8B-B14F-4D97-AF65-F5344CB8AC3E}">
        <p14:creationId xmlns:p14="http://schemas.microsoft.com/office/powerpoint/2010/main" val="73226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746125" y="514350"/>
            <a:ext cx="841375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>
                <a:latin typeface="Tahoma" pitchFamily="34" charset="0"/>
              </a:rPr>
              <a:t>document.write(x+y)</a:t>
            </a:r>
          </a:p>
          <a:p>
            <a:r>
              <a:rPr lang="id-ID" sz="2800">
                <a:latin typeface="Tahoma" pitchFamily="34" charset="0"/>
              </a:rPr>
              <a:t>document.write("&lt;br&gt;X*Y=")</a:t>
            </a:r>
            <a:endParaRPr lang="en-US" sz="2800">
              <a:latin typeface="Tahoma" pitchFamily="34" charset="0"/>
            </a:endParaRPr>
          </a:p>
          <a:p>
            <a:r>
              <a:rPr lang="id-ID" sz="2800">
                <a:latin typeface="Tahoma" pitchFamily="34" charset="0"/>
              </a:rPr>
              <a:t>document.write(x*y)</a:t>
            </a:r>
          </a:p>
          <a:p>
            <a:r>
              <a:rPr lang="id-ID" sz="2800">
                <a:latin typeface="Tahoma" pitchFamily="34" charset="0"/>
              </a:rPr>
              <a:t>document.write("&lt;br&gt;X/Y=")</a:t>
            </a:r>
          </a:p>
          <a:p>
            <a:r>
              <a:rPr lang="id-ID" sz="2800">
                <a:latin typeface="Tahoma" pitchFamily="34" charset="0"/>
              </a:rPr>
              <a:t>document.write(x/y)</a:t>
            </a:r>
          </a:p>
          <a:p>
            <a:r>
              <a:rPr lang="id-ID" sz="2800">
                <a:latin typeface="Tahoma" pitchFamily="34" charset="0"/>
              </a:rPr>
              <a:t>document.write("&lt;br&gt;Sisa hasil bagi X dengan Y=")</a:t>
            </a:r>
          </a:p>
          <a:p>
            <a:r>
              <a:rPr lang="id-ID" sz="2800">
                <a:latin typeface="Tahoma" pitchFamily="34" charset="0"/>
              </a:rPr>
              <a:t>document.write(x%y)</a:t>
            </a:r>
          </a:p>
          <a:p>
            <a:r>
              <a:rPr lang="id-ID" sz="2800">
                <a:latin typeface="Tahoma" pitchFamily="34" charset="0"/>
              </a:rPr>
              <a:t>document.write("&lt;br&gt;++X adalah ")</a:t>
            </a:r>
          </a:p>
          <a:p>
            <a:r>
              <a:rPr lang="id-ID" sz="2800">
                <a:latin typeface="Tahoma" pitchFamily="34" charset="0"/>
              </a:rPr>
              <a:t>document.write(++x)</a:t>
            </a:r>
          </a:p>
          <a:p>
            <a:r>
              <a:rPr lang="id-ID" sz="2800">
                <a:latin typeface="Tahoma" pitchFamily="34" charset="0"/>
              </a:rPr>
              <a:t>document.write("&lt;br&gt;++Y adalah ")</a:t>
            </a:r>
          </a:p>
          <a:p>
            <a:r>
              <a:rPr lang="id-ID" sz="2800">
                <a:latin typeface="Tahoma" pitchFamily="34" charset="0"/>
              </a:rPr>
              <a:t>document.write(++y)</a:t>
            </a:r>
          </a:p>
          <a:p>
            <a:r>
              <a:rPr lang="id-ID" sz="2800">
                <a:latin typeface="Tahoma" pitchFamily="34" charset="0"/>
              </a:rPr>
              <a:t>&lt;/script&gt;</a:t>
            </a:r>
          </a:p>
          <a:p>
            <a:r>
              <a:rPr lang="id-ID" sz="2800">
                <a:latin typeface="Tahoma" pitchFamily="34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28088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Hasil: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81000"/>
            <a:ext cx="7391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4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yang </a:t>
            </a:r>
            <a:r>
              <a:rPr lang="en-US" dirty="0" err="1"/>
              <a:t>ditempelkan</a:t>
            </a:r>
            <a:r>
              <a:rPr lang="en-US" dirty="0"/>
              <a:t> pada </a:t>
            </a:r>
            <a:r>
              <a:rPr lang="en-US" dirty="0" err="1"/>
              <a:t>kode</a:t>
            </a:r>
            <a:r>
              <a:rPr lang="en-US" dirty="0"/>
              <a:t> HTML, </a:t>
            </a:r>
            <a:r>
              <a:rPr lang="en-US" dirty="0" err="1"/>
              <a:t>tercipta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1995 yang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mula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livescript</a:t>
            </a:r>
            <a:r>
              <a:rPr lang="en-US" dirty="0"/>
              <a:t> oleh Netscape communications dan sun microsystem yang </a:t>
            </a:r>
            <a:r>
              <a:rPr lang="en-US" dirty="0" err="1"/>
              <a:t>dikenali</a:t>
            </a:r>
            <a:r>
              <a:rPr lang="en-US" dirty="0"/>
              <a:t> pada browser </a:t>
            </a:r>
            <a:r>
              <a:rPr lang="en-US" dirty="0" err="1"/>
              <a:t>netscape</a:t>
            </a:r>
            <a:r>
              <a:rPr lang="en-US" dirty="0"/>
              <a:t> navigator </a:t>
            </a:r>
            <a:r>
              <a:rPr lang="en-US" dirty="0" err="1"/>
              <a:t>versi</a:t>
            </a:r>
            <a:r>
              <a:rPr lang="en-US" dirty="0"/>
              <a:t> 2.0 dan internet explorer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Piranti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: </a:t>
            </a:r>
            <a:r>
              <a:rPr lang="en-US" dirty="0" err="1"/>
              <a:t>teks</a:t>
            </a:r>
            <a:r>
              <a:rPr lang="en-US" dirty="0"/>
              <a:t> editor (notepad, ultra edit) dan web browser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javascipt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Adobe flash : </a:t>
            </a:r>
            <a:r>
              <a:rPr lang="en-US" dirty="0" err="1"/>
              <a:t>action</a:t>
            </a:r>
            <a:r>
              <a:rPr lang="en-US" dirty="0" err="1">
                <a:solidFill>
                  <a:srgbClr val="FF0000"/>
                </a:solidFill>
              </a:rPr>
              <a:t>script</a:t>
            </a:r>
            <a:r>
              <a:rPr lang="en-US" dirty="0"/>
              <a:t> (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program </a:t>
            </a:r>
            <a:r>
              <a:rPr lang="en-US" dirty="0" err="1"/>
              <a:t>tertentu</a:t>
            </a:r>
            <a:r>
              <a:rPr lang="en-US" dirty="0"/>
              <a:t>),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ofice</a:t>
            </a:r>
            <a:r>
              <a:rPr lang="en-US" dirty="0"/>
              <a:t> : </a:t>
            </a:r>
            <a:r>
              <a:rPr lang="en-US" dirty="0" err="1"/>
              <a:t>vbscript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40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1911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10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269" y="4236655"/>
            <a:ext cx="4114800" cy="16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/>
              <a:t>Pemberian nilai (Assign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800" dirty="0"/>
              <a:t>Digunakan untuk memberikan nilai ke suatu operan atau mengubah nilai suatu operan.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7818"/>
            <a:ext cx="7200800" cy="279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694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609600"/>
          </a:xfrm>
        </p:spPr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Operator Logika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219200" y="1371600"/>
            <a:ext cx="5943600" cy="1401763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Logical AND 			</a:t>
            </a:r>
            <a:r>
              <a:rPr lang="en-US" sz="2800" b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sz="2800" b="1"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Logical OR 				</a:t>
            </a:r>
            <a:r>
              <a:rPr lang="en-US" sz="2800" b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800">
                <a:solidFill>
                  <a:srgbClr val="FFFF00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Logical NOT 			</a:t>
            </a:r>
            <a:r>
              <a:rPr lang="en-US" sz="2800" b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  <a:endParaRPr lang="en-US" sz="2800" b="1">
              <a:solidFill>
                <a:srgbClr val="FF0066"/>
              </a:solidFill>
              <a:latin typeface="Tahoma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762000" y="29718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3200">
                <a:solidFill>
                  <a:schemeClr val="hlink"/>
                </a:solidFill>
                <a:latin typeface="Tahoma" pitchFamily="34" charset="0"/>
              </a:rPr>
              <a:t>Operator Relasi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219200" y="3657600"/>
            <a:ext cx="6096000" cy="26828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Equal 		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==</a:t>
            </a:r>
            <a:r>
              <a:rPr lang="en-US" sz="2800" b="1"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Not equal 		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!=</a:t>
            </a:r>
            <a:r>
              <a:rPr lang="en-US" sz="2800"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Greater than 	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&gt;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Greater than or equal to 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&gt;=</a:t>
            </a:r>
            <a:r>
              <a:rPr lang="en-US" sz="2800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Less than 		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&lt;</a:t>
            </a:r>
            <a:r>
              <a:rPr lang="en-US" sz="2800" b="1">
                <a:latin typeface="Tahoma" pitchFamily="34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>
                <a:latin typeface="Tahoma" pitchFamily="34" charset="0"/>
                <a:cs typeface="Times New Roman" pitchFamily="18" charset="0"/>
              </a:rPr>
              <a:t>Less than or equal to 		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Courier New" pitchFamily="49" charset="0"/>
              </a:rPr>
              <a:t>&lt;=</a:t>
            </a:r>
            <a:r>
              <a:rPr lang="en-US" sz="2800" b="1">
                <a:solidFill>
                  <a:srgbClr val="FF0066"/>
                </a:solidFill>
                <a:latin typeface="Tahoma" pitchFamily="34" charset="0"/>
                <a:cs typeface="Times New Roman" pitchFamily="18" charset="0"/>
              </a:rPr>
              <a:t> </a:t>
            </a:r>
            <a:endParaRPr lang="en-US" sz="2800" b="1">
              <a:solidFill>
                <a:srgbClr val="FF0066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4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1865312" cy="411162"/>
          </a:xfrm>
        </p:spPr>
        <p:txBody>
          <a:bodyPr>
            <a:normAutofit fontScale="90000"/>
          </a:bodyPr>
          <a:lstStyle/>
          <a:p>
            <a:r>
              <a:rPr lang="en-US" sz="3200"/>
              <a:t>Contoh: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143000" y="990600"/>
            <a:ext cx="7010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>
                <a:latin typeface="Tahoma" pitchFamily="34" charset="0"/>
              </a:rPr>
              <a:t>&lt;html&gt;</a:t>
            </a:r>
          </a:p>
          <a:p>
            <a:r>
              <a:rPr lang="id-ID" sz="2800">
                <a:latin typeface="Tahoma" pitchFamily="34" charset="0"/>
              </a:rPr>
              <a:t>&lt;head&gt;</a:t>
            </a:r>
          </a:p>
          <a:p>
            <a:r>
              <a:rPr lang="id-ID" sz="2800">
                <a:latin typeface="Tahoma" pitchFamily="34" charset="0"/>
              </a:rPr>
              <a:t>&lt;title&gt;Operator Logika&lt;/title&gt;</a:t>
            </a:r>
          </a:p>
          <a:p>
            <a:r>
              <a:rPr lang="id-ID" sz="2800">
                <a:latin typeface="Tahoma" pitchFamily="34" charset="0"/>
              </a:rPr>
              <a:t>&lt;/head&gt;</a:t>
            </a:r>
          </a:p>
          <a:p>
            <a:r>
              <a:rPr lang="id-ID" sz="2800">
                <a:latin typeface="Tahoma" pitchFamily="34" charset="0"/>
              </a:rPr>
              <a:t>&lt;body bgcolor="silver"&gt;</a:t>
            </a:r>
          </a:p>
          <a:p>
            <a:r>
              <a:rPr lang="id-ID" sz="2800">
                <a:latin typeface="Tahoma" pitchFamily="34" charset="0"/>
              </a:rPr>
              <a:t>&lt;h1&gt;&lt;u&gt;Operator Logika&lt;/u&gt;&lt;/h1&gt;</a:t>
            </a:r>
          </a:p>
          <a:p>
            <a:r>
              <a:rPr lang="id-ID" sz="2800">
                <a:latin typeface="Tahoma" pitchFamily="34" charset="0"/>
              </a:rPr>
              <a:t>&lt;h2&gt;</a:t>
            </a:r>
          </a:p>
          <a:p>
            <a:r>
              <a:rPr lang="id-ID" sz="2800">
                <a:latin typeface="Tahoma" pitchFamily="34" charset="0"/>
              </a:rPr>
              <a:t>&lt;script language="JavaScript"&gt;</a:t>
            </a:r>
          </a:p>
          <a:p>
            <a:r>
              <a:rPr lang="id-ID" sz="2800">
                <a:latin typeface="Tahoma" pitchFamily="34" charset="0"/>
              </a:rPr>
              <a:t>var x=10, y=3, x1=2, y1=15;</a:t>
            </a:r>
          </a:p>
          <a:p>
            <a:r>
              <a:rPr lang="id-ID" sz="2800">
                <a:latin typeface="Tahoma" pitchFamily="34" charset="0"/>
              </a:rPr>
              <a:t>document.write(x+"&gt;"+y+" AND "+x1+"&gt;"+y1+" adalah ")</a:t>
            </a:r>
          </a:p>
          <a:p>
            <a:r>
              <a:rPr lang="id-ID" sz="2800">
                <a:latin typeface="Tahoma" pitchFamily="34" charset="0"/>
              </a:rPr>
              <a:t>document.write("&lt;Font color=red&gt;")</a:t>
            </a:r>
          </a:p>
        </p:txBody>
      </p:sp>
    </p:spTree>
    <p:extLst>
      <p:ext uri="{BB962C8B-B14F-4D97-AF65-F5344CB8AC3E}">
        <p14:creationId xmlns:p14="http://schemas.microsoft.com/office/powerpoint/2010/main" val="1248756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8016875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>
                <a:latin typeface="Tahoma" pitchFamily="34" charset="0"/>
              </a:rPr>
              <a:t>document.write((x&gt;y)&amp;&amp;(x1&gt;y1))</a:t>
            </a:r>
          </a:p>
          <a:p>
            <a:r>
              <a:rPr lang="id-ID" sz="2800">
                <a:latin typeface="Tahoma" pitchFamily="34" charset="0"/>
              </a:rPr>
              <a:t>document.write("&lt;Font color=black&gt;&lt;br&gt;")</a:t>
            </a:r>
          </a:p>
          <a:p>
            <a:r>
              <a:rPr lang="id-ID" sz="2800">
                <a:latin typeface="Tahoma" pitchFamily="34" charset="0"/>
              </a:rPr>
              <a:t>document.write(x+"&gt;"+y+" OR "+x1+"&gt;"+y1+" adalah ")</a:t>
            </a:r>
          </a:p>
          <a:p>
            <a:r>
              <a:rPr lang="id-ID" sz="2800">
                <a:latin typeface="Tahoma" pitchFamily="34" charset="0"/>
              </a:rPr>
              <a:t>document.write("&lt;Font color=red&gt;")</a:t>
            </a:r>
          </a:p>
          <a:p>
            <a:r>
              <a:rPr lang="id-ID" sz="2800">
                <a:latin typeface="Tahoma" pitchFamily="34" charset="0"/>
              </a:rPr>
              <a:t>document.write((x&gt;y)||(x1&gt;y1))</a:t>
            </a:r>
          </a:p>
          <a:p>
            <a:r>
              <a:rPr lang="id-ID" sz="2800">
                <a:latin typeface="Tahoma" pitchFamily="34" charset="0"/>
              </a:rPr>
              <a:t>document.write("&lt;Font color=black&gt;&lt;br&gt;")</a:t>
            </a:r>
          </a:p>
          <a:p>
            <a:r>
              <a:rPr lang="id-ID" sz="2800">
                <a:latin typeface="Tahoma" pitchFamily="34" charset="0"/>
              </a:rPr>
              <a:t>document.write("NOT("+x+"&gt;"+y+" OR "+x1+"&gt;"+y1+") adalah ")</a:t>
            </a:r>
          </a:p>
          <a:p>
            <a:r>
              <a:rPr lang="id-ID" sz="2800">
                <a:latin typeface="Tahoma" pitchFamily="34" charset="0"/>
              </a:rPr>
              <a:t>document.write("&lt;Font color=red&gt;")</a:t>
            </a:r>
          </a:p>
          <a:p>
            <a:r>
              <a:rPr lang="id-ID" sz="2800">
                <a:latin typeface="Tahoma" pitchFamily="34" charset="0"/>
              </a:rPr>
              <a:t>document.write(!((x&gt;y)||(x1&gt;y1)))</a:t>
            </a:r>
          </a:p>
          <a:p>
            <a:r>
              <a:rPr lang="id-ID" sz="2800">
                <a:latin typeface="Tahoma" pitchFamily="34" charset="0"/>
              </a:rPr>
              <a:t>&lt;/script&gt;</a:t>
            </a:r>
          </a:p>
          <a:p>
            <a:r>
              <a:rPr lang="id-ID" sz="2800">
                <a:latin typeface="Tahoma" pitchFamily="34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83117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74638"/>
            <a:ext cx="7427912" cy="615950"/>
          </a:xfrm>
        </p:spPr>
        <p:txBody>
          <a:bodyPr>
            <a:normAutofit fontScale="90000"/>
          </a:bodyPr>
          <a:lstStyle/>
          <a:p>
            <a:r>
              <a:rPr lang="en-US"/>
              <a:t>Hasil:</a:t>
            </a: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467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38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450850"/>
            <a:ext cx="7427912" cy="790575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dan Waktu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>
                <a:solidFill>
                  <a:schemeClr val="hlink"/>
                </a:solidFill>
              </a:rPr>
              <a:t>Fungsi-Fungsi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Tanggal</a:t>
            </a:r>
            <a:endParaRPr lang="en-US" dirty="0">
              <a:solidFill>
                <a:schemeClr val="hlink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66"/>
                </a:solidFill>
              </a:rPr>
              <a:t>Date()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menggambil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getDay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seminggu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akrif</a:t>
            </a:r>
            <a:endParaRPr lang="en-US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getDate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getMonth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getFullYear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20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7772400" cy="44958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hlink"/>
                </a:solidFill>
              </a:rPr>
              <a:t>Fungsi-Fungsi</a:t>
            </a:r>
            <a:r>
              <a:rPr lang="en-US" sz="2800" dirty="0">
                <a:solidFill>
                  <a:schemeClr val="hlink"/>
                </a:solidFill>
              </a:rPr>
              <a:t> Waktu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getHours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JAM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getMinutes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MENIT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66"/>
                </a:solidFill>
              </a:rPr>
              <a:t>getSeconds</a:t>
            </a:r>
            <a:r>
              <a:rPr lang="en-US" dirty="0">
                <a:solidFill>
                  <a:srgbClr val="FF0066"/>
                </a:solidFill>
              </a:rPr>
              <a:t>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DETIK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5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427912" cy="703262"/>
          </a:xfrm>
        </p:spPr>
        <p:txBody>
          <a:bodyPr/>
          <a:lstStyle/>
          <a:p>
            <a:r>
              <a:rPr lang="en-US" sz="3200" dirty="0" err="1"/>
              <a:t>Contoh</a:t>
            </a:r>
            <a:r>
              <a:rPr lang="en-US" sz="3200" dirty="0"/>
              <a:t>: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066800" y="1219200"/>
            <a:ext cx="773112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d-ID" sz="2800" dirty="0">
                <a:latin typeface="Tahoma" pitchFamily="34" charset="0"/>
              </a:rPr>
              <a:t>&lt;html&gt;</a:t>
            </a:r>
          </a:p>
          <a:p>
            <a:r>
              <a:rPr lang="id-ID" sz="2800" dirty="0">
                <a:latin typeface="Tahoma" pitchFamily="34" charset="0"/>
              </a:rPr>
              <a:t>&lt;head&gt;</a:t>
            </a:r>
          </a:p>
          <a:p>
            <a:r>
              <a:rPr lang="id-ID" sz="2800" dirty="0">
                <a:latin typeface="Tahoma" pitchFamily="34" charset="0"/>
              </a:rPr>
              <a:t>&lt;title&gt;Operator Aritmatika&lt;/title&gt;&lt;/head&gt;</a:t>
            </a:r>
          </a:p>
          <a:p>
            <a:r>
              <a:rPr lang="id-ID" sz="2800" dirty="0">
                <a:latin typeface="Tahoma" pitchFamily="34" charset="0"/>
              </a:rPr>
              <a:t>&lt;body bgcolor="silver"&gt;</a:t>
            </a:r>
          </a:p>
          <a:p>
            <a:r>
              <a:rPr lang="id-ID" sz="2800" dirty="0">
                <a:latin typeface="Tahoma" pitchFamily="34" charset="0"/>
              </a:rPr>
              <a:t>&lt;h2&gt;&lt;u&gt;Operasi Tanggal &amp; Waktu&lt;/u&gt;&lt;/h2&gt;</a:t>
            </a:r>
          </a:p>
          <a:p>
            <a:r>
              <a:rPr lang="id-ID" sz="2800" dirty="0">
                <a:latin typeface="Tahoma" pitchFamily="34" charset="0"/>
              </a:rPr>
              <a:t>&lt;font size=4&gt;</a:t>
            </a:r>
          </a:p>
          <a:p>
            <a:r>
              <a:rPr lang="id-ID" sz="2800" dirty="0">
                <a:latin typeface="Tahoma" pitchFamily="34" charset="0"/>
              </a:rPr>
              <a:t>&lt;script language="JavaScript"&gt;</a:t>
            </a:r>
          </a:p>
          <a:p>
            <a:r>
              <a:rPr lang="id-ID" sz="2800" dirty="0">
                <a:latin typeface="Tahoma" pitchFamily="34" charset="0"/>
              </a:rPr>
              <a:t>var tgl= new Date(), bln;</a:t>
            </a:r>
          </a:p>
          <a:p>
            <a:r>
              <a:rPr lang="id-ID" sz="2800" dirty="0">
                <a:latin typeface="Tahoma" pitchFamily="34" charset="0"/>
              </a:rPr>
              <a:t>var d = tgl.getSeconds();</a:t>
            </a:r>
          </a:p>
          <a:p>
            <a:r>
              <a:rPr lang="id-ID" sz="2800" dirty="0">
                <a:latin typeface="Tahoma" pitchFamily="34" charset="0"/>
              </a:rPr>
              <a:t>var m = tgl.getMinutes();</a:t>
            </a:r>
          </a:p>
          <a:p>
            <a:r>
              <a:rPr lang="id-ID" sz="2800" dirty="0">
                <a:latin typeface="Tahoma" pitchFamily="34" charset="0"/>
              </a:rPr>
              <a:t>var h = tgl.getHours();</a:t>
            </a:r>
          </a:p>
        </p:txBody>
      </p:sp>
    </p:spTree>
    <p:extLst>
      <p:ext uri="{BB962C8B-B14F-4D97-AF65-F5344CB8AC3E}">
        <p14:creationId xmlns:p14="http://schemas.microsoft.com/office/powerpoint/2010/main" val="4028221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11560" y="607218"/>
            <a:ext cx="76962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 dirty="0">
                <a:latin typeface="Tahoma" pitchFamily="34" charset="0"/>
              </a:rPr>
              <a:t>var hari= new Array("Minggu","Senin","Selasa","Rabu","Kamis","Jumat","Sabtu");</a:t>
            </a:r>
          </a:p>
          <a:p>
            <a:r>
              <a:rPr lang="id-ID" sz="2800" dirty="0">
                <a:latin typeface="Tahoma" pitchFamily="34" charset="0"/>
              </a:rPr>
              <a:t>var bulan= new Array("Januari","Februari","Maret","April","Mei","Juni","Juli","Agustus","September","Oktober","November","Desember");</a:t>
            </a:r>
          </a:p>
          <a:p>
            <a:r>
              <a:rPr lang="id-ID" sz="2800" dirty="0">
                <a:latin typeface="Tahoma" pitchFamily="34" charset="0"/>
              </a:rPr>
              <a:t>bln=tgl.getMonth()+1</a:t>
            </a:r>
          </a:p>
          <a:p>
            <a:r>
              <a:rPr lang="id-ID" sz="2800" dirty="0">
                <a:latin typeface="Tahoma" pitchFamily="34" charset="0"/>
              </a:rPr>
              <a:t>document.write(tgl)</a:t>
            </a:r>
          </a:p>
          <a:p>
            <a:r>
              <a:rPr lang="id-ID" sz="2800" dirty="0">
                <a:latin typeface="Tahoma" pitchFamily="34" charset="0"/>
              </a:rPr>
              <a:t>document.write("&lt;br&gt;&lt;br&gt;&lt;u&gt;Operasi Tanggal&lt;/u&gt;")</a:t>
            </a:r>
          </a:p>
          <a:p>
            <a:r>
              <a:rPr lang="id-ID" sz="2800" dirty="0">
                <a:latin typeface="Tahoma" pitchFamily="34" charset="0"/>
              </a:rPr>
              <a:t>document.write("&lt;br&gt;Hari ini = "+hari[tgl.getDay()])</a:t>
            </a:r>
          </a:p>
        </p:txBody>
      </p:sp>
    </p:spTree>
    <p:extLst>
      <p:ext uri="{BB962C8B-B14F-4D97-AF65-F5344CB8AC3E}">
        <p14:creationId xmlns:p14="http://schemas.microsoft.com/office/powerpoint/2010/main" val="340755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F9E-1D42-4B37-8093-644F8886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D" dirty="0"/>
              <a:t>JavaScript </a:t>
            </a:r>
            <a:r>
              <a:rPr lang="en-ID" dirty="0" err="1"/>
              <a:t>adalah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 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website.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kegunaannya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website yang </a:t>
            </a:r>
            <a:r>
              <a:rPr lang="en-ID" dirty="0" err="1"/>
              <a:t>interaktif</a:t>
            </a:r>
            <a:r>
              <a:rPr lang="en-ID" dirty="0"/>
              <a:t>. Bahasa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HTML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pengelolaan</a:t>
            </a:r>
            <a:r>
              <a:rPr lang="en-ID" dirty="0"/>
              <a:t> file.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file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website, JavaScript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dimuat</a:t>
            </a:r>
            <a:r>
              <a:rPr lang="en-ID" dirty="0"/>
              <a:t> dan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markup</a:t>
            </a:r>
            <a:r>
              <a:rPr lang="en-ID" dirty="0"/>
              <a:t> HTML. 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inline </a:t>
            </a:r>
            <a:r>
              <a:rPr lang="en-ID" dirty="0" err="1"/>
              <a:t>atau</a:t>
            </a:r>
            <a:r>
              <a:rPr lang="en-ID" dirty="0"/>
              <a:t> file </a:t>
            </a:r>
            <a:r>
              <a:rPr lang="en-ID" dirty="0" err="1"/>
              <a:t>terpisah</a:t>
            </a:r>
            <a:r>
              <a:rPr lang="en-ID" dirty="0"/>
              <a:t> yang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browser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mengunduhnya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file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HTML dan JavaScript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. Pada </a:t>
            </a:r>
            <a:r>
              <a:rPr lang="en-ID" dirty="0" err="1"/>
              <a:t>penerapannya</a:t>
            </a:r>
            <a:r>
              <a:rPr lang="en-ID" dirty="0"/>
              <a:t>,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mengaksesnya</a:t>
            </a:r>
            <a:r>
              <a:rPr lang="en-ID" dirty="0"/>
              <a:t>  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1203185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I Wayan Simpen</a:t>
            </a: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74676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d-ID" sz="2800">
                <a:latin typeface="Tahoma" pitchFamily="34" charset="0"/>
              </a:rPr>
              <a:t>document.write("&lt;br&gt;Tanggal  = "+tgl.getDate())</a:t>
            </a:r>
            <a:endParaRPr lang="en-US" sz="2800">
              <a:latin typeface="Tahoma" pitchFamily="34" charset="0"/>
            </a:endParaRPr>
          </a:p>
          <a:p>
            <a:r>
              <a:rPr lang="id-ID" sz="2800">
                <a:latin typeface="Tahoma" pitchFamily="34" charset="0"/>
              </a:rPr>
              <a:t>document.write("&lt;br&gt;Bulan    = "+bln+" ("+bulan[tgl.getMonth()]+" )")</a:t>
            </a:r>
          </a:p>
          <a:p>
            <a:r>
              <a:rPr lang="id-ID" sz="2800">
                <a:latin typeface="Tahoma" pitchFamily="34" charset="0"/>
              </a:rPr>
              <a:t>document.write("&lt;br&gt;Tahun    = "+tgl.getFullYear())</a:t>
            </a:r>
          </a:p>
          <a:p>
            <a:r>
              <a:rPr lang="id-ID" sz="2800">
                <a:latin typeface="Tahoma" pitchFamily="34" charset="0"/>
              </a:rPr>
              <a:t>document.write("&lt;br&gt;&lt;br&gt;&lt;u&gt;Operasi Waktu&lt;/u&gt;")</a:t>
            </a:r>
          </a:p>
          <a:p>
            <a:r>
              <a:rPr lang="id-ID" sz="2800">
                <a:latin typeface="Tahoma" pitchFamily="34" charset="0"/>
              </a:rPr>
              <a:t>document.write("&lt;br&gt;Hari ini Jam "+h+" lewat ")</a:t>
            </a:r>
          </a:p>
          <a:p>
            <a:r>
              <a:rPr lang="id-ID" sz="2800">
                <a:latin typeface="Tahoma" pitchFamily="34" charset="0"/>
              </a:rPr>
              <a:t>document.write(m+" menit dan "+d+" detik")</a:t>
            </a:r>
          </a:p>
          <a:p>
            <a:r>
              <a:rPr lang="id-ID" sz="2800">
                <a:latin typeface="Tahoma" pitchFamily="34" charset="0"/>
              </a:rPr>
              <a:t>&lt;/script&gt;</a:t>
            </a:r>
          </a:p>
          <a:p>
            <a:r>
              <a:rPr lang="id-ID" sz="2800">
                <a:latin typeface="Tahoma" pitchFamily="34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7517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Hasil:</a:t>
            </a:r>
          </a:p>
        </p:txBody>
      </p:sp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11162"/>
            <a:ext cx="7391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778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57030"/>
            <a:ext cx="8229600" cy="1143000"/>
          </a:xfrm>
        </p:spPr>
        <p:txBody>
          <a:bodyPr/>
          <a:lstStyle/>
          <a:p>
            <a:r>
              <a:rPr lang="en-US" dirty="0" err="1"/>
              <a:t>Komentar</a:t>
            </a:r>
            <a:r>
              <a:rPr lang="en-US" dirty="0"/>
              <a:t>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00030"/>
            <a:ext cx="721394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81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F9E-1D42-4B37-8093-644F8886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D" dirty="0" err="1"/>
              <a:t>Kelebihan</a:t>
            </a:r>
            <a:r>
              <a:rPr lang="en-ID" dirty="0"/>
              <a:t>: </a:t>
            </a:r>
          </a:p>
          <a:p>
            <a:pPr marL="0" indent="0" algn="just">
              <a:buNone/>
            </a:pPr>
            <a:r>
              <a:rPr lang="en-ID" dirty="0"/>
              <a:t>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kelebihan</a:t>
            </a:r>
            <a:r>
              <a:rPr lang="en-ID" dirty="0"/>
              <a:t> JavaScript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b="1" dirty="0" err="1"/>
              <a:t>Meringankan</a:t>
            </a:r>
            <a:r>
              <a:rPr lang="en-ID" b="1" dirty="0"/>
              <a:t> Beban Server</a:t>
            </a:r>
            <a:r>
              <a:rPr lang="en-ID" dirty="0"/>
              <a:t>: JavaScript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client-side. Client-side Scripting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web yang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/</a:t>
            </a:r>
            <a:r>
              <a:rPr lang="en-ID" dirty="0" err="1"/>
              <a:t>pengunjung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di server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ringan</a:t>
            </a:r>
            <a:r>
              <a:rPr lang="en-ID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b="1" dirty="0" err="1"/>
              <a:t>Prosedural</a:t>
            </a:r>
            <a:r>
              <a:rPr lang="en-ID" dirty="0"/>
              <a:t>: JavaScript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prosedural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pembulatan</a:t>
            </a:r>
            <a:r>
              <a:rPr lang="en-ID" dirty="0"/>
              <a:t>,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, looping, dan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 </a:t>
            </a:r>
            <a:r>
              <a:rPr lang="en-ID" dirty="0" err="1"/>
              <a:t>halaman</a:t>
            </a:r>
            <a:r>
              <a:rPr lang="en-ID" dirty="0"/>
              <a:t> web.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b="1" dirty="0"/>
              <a:t>Multi Platform</a:t>
            </a:r>
            <a:r>
              <a:rPr lang="en-ID" dirty="0"/>
              <a:t>: JavaScript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platform,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diintegrasikan</a:t>
            </a:r>
            <a:r>
              <a:rPr lang="en-ID" dirty="0"/>
              <a:t> dan </a:t>
            </a:r>
            <a:r>
              <a:rPr lang="en-ID" dirty="0" err="1"/>
              <a:t>dimodifikasi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1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F9E-1D42-4B37-8093-644F8886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5774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sz="2400" dirty="0" err="1"/>
              <a:t>Kelebihan</a:t>
            </a:r>
            <a:r>
              <a:rPr lang="en-ID" sz="2400" dirty="0"/>
              <a:t>: </a:t>
            </a:r>
          </a:p>
          <a:p>
            <a:pPr marL="0" indent="0" algn="just">
              <a:buNone/>
            </a:pPr>
            <a:r>
              <a:rPr lang="en-ID" sz="2400" dirty="0"/>
              <a:t>Ada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kelebihan</a:t>
            </a:r>
            <a:r>
              <a:rPr lang="en-ID" sz="2400" dirty="0"/>
              <a:t> JavaScript </a:t>
            </a:r>
            <a:r>
              <a:rPr lang="en-ID" sz="2400" dirty="0" err="1"/>
              <a:t>antara</a:t>
            </a:r>
            <a:r>
              <a:rPr lang="en-ID" sz="2400" dirty="0"/>
              <a:t> lain: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Dipelajari</a:t>
            </a:r>
            <a:r>
              <a:rPr lang="en-ID" sz="2400" dirty="0"/>
              <a:t>: JavaScript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dipelajari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sintaks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mirip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Bahasa </a:t>
            </a:r>
            <a:r>
              <a:rPr lang="en-ID" sz="2400" dirty="0" err="1"/>
              <a:t>Inggris</a:t>
            </a:r>
            <a:r>
              <a:rPr lang="en-ID" sz="2400" dirty="0"/>
              <a:t>. Bahasa </a:t>
            </a:r>
            <a:r>
              <a:rPr lang="en-ID" sz="2400" dirty="0" err="1"/>
              <a:t>pemrograman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model Document Object Model (DOM JavaScript) yang </a:t>
            </a: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fungsionalitas</a:t>
            </a:r>
            <a:r>
              <a:rPr lang="en-ID" sz="2400" dirty="0"/>
              <a:t> pada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objek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dikembangkan</a:t>
            </a:r>
            <a:r>
              <a:rPr lang="en-ID" sz="24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sz="2400" b="1" dirty="0" err="1"/>
              <a:t>Mudah</a:t>
            </a:r>
            <a:r>
              <a:rPr lang="en-ID" sz="2400" b="1" dirty="0"/>
              <a:t> </a:t>
            </a:r>
            <a:r>
              <a:rPr lang="en-ID" sz="2400" b="1" dirty="0" err="1"/>
              <a:t>Melakukan</a:t>
            </a:r>
            <a:r>
              <a:rPr lang="en-ID" sz="2400" b="1" dirty="0"/>
              <a:t> Debug dan </a:t>
            </a:r>
            <a:r>
              <a:rPr lang="en-ID" sz="2400" b="1" dirty="0" err="1"/>
              <a:t>Tes</a:t>
            </a:r>
            <a:r>
              <a:rPr lang="en-ID" sz="2400" dirty="0"/>
              <a:t>: </a:t>
            </a:r>
            <a:r>
              <a:rPr lang="en-ID" sz="2400" dirty="0" err="1"/>
              <a:t>Kemudahan</a:t>
            </a:r>
            <a:r>
              <a:rPr lang="en-ID" sz="2400" dirty="0"/>
              <a:t> </a:t>
            </a:r>
            <a:r>
              <a:rPr lang="en-ID" sz="2400" dirty="0" err="1"/>
              <a:t>membaca</a:t>
            </a:r>
            <a:r>
              <a:rPr lang="en-ID" sz="2400" dirty="0"/>
              <a:t> </a:t>
            </a:r>
            <a:r>
              <a:rPr lang="en-ID" sz="2400" dirty="0" err="1"/>
              <a:t>sintaks</a:t>
            </a:r>
            <a:r>
              <a:rPr lang="en-ID" sz="2400" dirty="0"/>
              <a:t> JavaScript </a:t>
            </a:r>
            <a:r>
              <a:rPr lang="en-ID" sz="2400" dirty="0" err="1"/>
              <a:t>membuat</a:t>
            </a:r>
            <a:r>
              <a:rPr lang="en-ID" sz="2400" dirty="0"/>
              <a:t> proses debug dan </a:t>
            </a:r>
            <a:r>
              <a:rPr lang="en-ID" sz="2400" dirty="0" err="1"/>
              <a:t>tes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dilakukan</a:t>
            </a:r>
            <a:r>
              <a:rPr lang="en-ID" sz="2400" dirty="0"/>
              <a:t>. </a:t>
            </a:r>
            <a:r>
              <a:rPr lang="en-ID" sz="2400" dirty="0" err="1"/>
              <a:t>Apabila</a:t>
            </a:r>
            <a:r>
              <a:rPr lang="en-ID" sz="2400" dirty="0"/>
              <a:t> </a:t>
            </a:r>
            <a:r>
              <a:rPr lang="en-ID" sz="2400" dirty="0" err="1"/>
              <a:t>terjadi</a:t>
            </a:r>
            <a:r>
              <a:rPr lang="en-ID" sz="2400" dirty="0"/>
              <a:t> error,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muncul</a:t>
            </a:r>
            <a:r>
              <a:rPr lang="en-ID" sz="2400" dirty="0"/>
              <a:t> </a:t>
            </a:r>
            <a:r>
              <a:rPr lang="en-ID" sz="2400" dirty="0" err="1"/>
              <a:t>pesan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terjadi</a:t>
            </a:r>
            <a:r>
              <a:rPr lang="en-ID" sz="24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sz="2400" b="1" dirty="0" err="1"/>
              <a:t>Tidak</a:t>
            </a:r>
            <a:r>
              <a:rPr lang="en-ID" sz="2400" b="1" dirty="0"/>
              <a:t> </a:t>
            </a:r>
            <a:r>
              <a:rPr lang="en-ID" sz="2400" b="1" dirty="0" err="1"/>
              <a:t>Membutuhkan</a:t>
            </a:r>
            <a:r>
              <a:rPr lang="en-ID" sz="2400" b="1" dirty="0"/>
              <a:t> </a:t>
            </a:r>
            <a:r>
              <a:rPr lang="en-ID" sz="2400" b="1" dirty="0" err="1"/>
              <a:t>Kompilasi</a:t>
            </a:r>
            <a:r>
              <a:rPr lang="en-ID" sz="2400" dirty="0"/>
              <a:t>: JavaScript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membutuhkan</a:t>
            </a:r>
            <a:r>
              <a:rPr lang="en-ID" sz="2400" dirty="0"/>
              <a:t> proses </a:t>
            </a:r>
            <a:r>
              <a:rPr lang="en-ID" sz="2400" dirty="0" err="1"/>
              <a:t>kompilasi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memerlukan</a:t>
            </a:r>
            <a:r>
              <a:rPr lang="en-ID" sz="2400" dirty="0"/>
              <a:t> </a:t>
            </a:r>
            <a:r>
              <a:rPr lang="en-ID" sz="2400" dirty="0" err="1"/>
              <a:t>kompiler</a:t>
            </a:r>
            <a:r>
              <a:rPr lang="en-ID" sz="2400" dirty="0"/>
              <a:t>. Pada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dibaca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website,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dikenali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tag HTML.</a:t>
            </a:r>
          </a:p>
        </p:txBody>
      </p:sp>
    </p:spTree>
    <p:extLst>
      <p:ext uri="{BB962C8B-B14F-4D97-AF65-F5344CB8AC3E}">
        <p14:creationId xmlns:p14="http://schemas.microsoft.com/office/powerpoint/2010/main" val="38110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8044" y="615157"/>
            <a:ext cx="7427912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</a:t>
            </a:r>
            <a:r>
              <a:rPr lang="en-US" dirty="0" err="1"/>
              <a:t>dalam</a:t>
            </a:r>
            <a:r>
              <a:rPr lang="en-US" dirty="0"/>
              <a:t> JavaScript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00200"/>
            <a:ext cx="784887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OOP </a:t>
            </a:r>
            <a:r>
              <a:rPr lang="en-US" sz="2400" dirty="0" err="1"/>
              <a:t>diartikan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yang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 OOP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fokus</a:t>
            </a:r>
            <a:r>
              <a:rPr lang="en-US" sz="2400" dirty="0"/>
              <a:t> pada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data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.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lain yang </a:t>
            </a:r>
            <a:r>
              <a:rPr lang="en-US" sz="2400" dirty="0" err="1"/>
              <a:t>berfokus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logika</a:t>
            </a:r>
            <a:r>
              <a:rPr lang="en-US" sz="2400" dirty="0"/>
              <a:t>. </a:t>
            </a:r>
            <a:r>
              <a:rPr lang="en-US" sz="2400" dirty="0" err="1"/>
              <a:t>Fokus</a:t>
            </a:r>
            <a:r>
              <a:rPr lang="en-US" sz="2400" dirty="0"/>
              <a:t> OOP pada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manipulasi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object </a:t>
            </a:r>
            <a:r>
              <a:rPr lang="en-US" sz="2400" dirty="0" err="1"/>
              <a:t>terdapat</a:t>
            </a:r>
            <a:r>
              <a:rPr lang="en-US" sz="2400" dirty="0"/>
              <a:t> class, object (</a:t>
            </a:r>
            <a:r>
              <a:rPr lang="en-US" sz="2400" i="1" dirty="0">
                <a:solidFill>
                  <a:srgbClr val="FF0066"/>
                </a:solidFill>
              </a:rPr>
              <a:t>Properties</a:t>
            </a:r>
            <a:r>
              <a:rPr lang="en-US" sz="2400" dirty="0"/>
              <a:t> dan </a:t>
            </a:r>
            <a:r>
              <a:rPr lang="en-US" sz="2400" i="1" dirty="0">
                <a:solidFill>
                  <a:srgbClr val="FF0066"/>
                </a:solidFill>
              </a:rPr>
              <a:t>Methods</a:t>
            </a:r>
            <a:r>
              <a:rPr lang="en-US" sz="2400" i="1" dirty="0"/>
              <a:t>)</a:t>
            </a:r>
            <a:endParaRPr lang="en-US" sz="2400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978150" y="2268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 </a:t>
            </a:r>
            <a:r>
              <a:rPr lang="en-US" dirty="0" err="1"/>
              <a:t>adalah</a:t>
            </a:r>
            <a:r>
              <a:rPr lang="en-US" dirty="0"/>
              <a:t> template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i="1" dirty="0"/>
              <a:t>blueprint </a:t>
            </a:r>
            <a:r>
              <a:rPr lang="en-US" dirty="0"/>
              <a:t>(</a:t>
            </a:r>
            <a:r>
              <a:rPr lang="en-US" dirty="0" err="1"/>
              <a:t>cetakan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klasifiksi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Class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object. Class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object.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object.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Semua</a:t>
            </a:r>
            <a:r>
              <a:rPr lang="en-US" dirty="0"/>
              <a:t> object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Setiap</a:t>
            </a:r>
            <a:r>
              <a:rPr lang="en-US" dirty="0"/>
              <a:t> object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Setiap</a:t>
            </a:r>
            <a:r>
              <a:rPr lang="en-US" dirty="0"/>
              <a:t> object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output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43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car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carayla</a:t>
            </a:r>
            <a:r>
              <a:rPr lang="en-US" dirty="0"/>
              <a:t>, </a:t>
            </a:r>
            <a:r>
              <a:rPr lang="en-US" dirty="0" err="1"/>
              <a:t>cardaihatsu</a:t>
            </a:r>
            <a:r>
              <a:rPr lang="en-US" dirty="0"/>
              <a:t>, </a:t>
            </a:r>
            <a:r>
              <a:rPr lang="en-US" dirty="0" err="1"/>
              <a:t>carxenia</a:t>
            </a:r>
            <a:r>
              <a:rPr lang="en-US" dirty="0"/>
              <a:t> </a:t>
            </a:r>
            <a:r>
              <a:rPr lang="en-US" dirty="0" err="1"/>
              <a:t>dst</a:t>
            </a:r>
            <a:endParaRPr lang="en-US" dirty="0"/>
          </a:p>
          <a:p>
            <a:r>
              <a:rPr lang="en-US" dirty="0"/>
              <a:t>Class: </a:t>
            </a:r>
            <a:r>
              <a:rPr lang="en-US" dirty="0" err="1"/>
              <a:t>tumbuhan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melati</a:t>
            </a:r>
            <a:r>
              <a:rPr lang="en-US" dirty="0"/>
              <a:t>, </a:t>
            </a:r>
            <a:r>
              <a:rPr lang="en-US" dirty="0" err="1"/>
              <a:t>tumbuhan</a:t>
            </a:r>
            <a:r>
              <a:rPr lang="en-US" dirty="0"/>
              <a:t> </a:t>
            </a:r>
            <a:r>
              <a:rPr lang="en-US" dirty="0" err="1"/>
              <a:t>mawar</a:t>
            </a:r>
            <a:r>
              <a:rPr lang="en-US" dirty="0"/>
              <a:t> </a:t>
            </a:r>
            <a:r>
              <a:rPr lang="en-US" dirty="0" err="1"/>
              <a:t>dst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6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1680</Words>
  <Application>Microsoft Office PowerPoint</Application>
  <PresentationFormat>On-screen Show (4:3)</PresentationFormat>
  <Paragraphs>242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Tahoma</vt:lpstr>
      <vt:lpstr>Wingdings</vt:lpstr>
      <vt:lpstr>Office Theme</vt:lpstr>
      <vt:lpstr>Pemrograman web native</vt:lpstr>
      <vt:lpstr>Java script</vt:lpstr>
      <vt:lpstr>Pengenalan </vt:lpstr>
      <vt:lpstr>PowerPoint Presentation</vt:lpstr>
      <vt:lpstr>PowerPoint Presentation</vt:lpstr>
      <vt:lpstr>PowerPoint Presentation</vt:lpstr>
      <vt:lpstr>Object Oriented dalam JavaScript</vt:lpstr>
      <vt:lpstr>class</vt:lpstr>
      <vt:lpstr>PowerPoint Presentation</vt:lpstr>
      <vt:lpstr>Properti </vt:lpstr>
      <vt:lpstr>Method </vt:lpstr>
      <vt:lpstr>PowerPoint Presentation</vt:lpstr>
      <vt:lpstr>Peletakan Script</vt:lpstr>
      <vt:lpstr>PowerPoint Presentation</vt:lpstr>
      <vt:lpstr>Membuat Program Javascript</vt:lpstr>
      <vt:lpstr>PowerPoint Presentation</vt:lpstr>
      <vt:lpstr>write dan writeln</vt:lpstr>
      <vt:lpstr>Deklarasi Variabel, Konstanta</vt:lpstr>
      <vt:lpstr>PowerPoint Presentation</vt:lpstr>
      <vt:lpstr>Contoh:</vt:lpstr>
      <vt:lpstr>Hasil:</vt:lpstr>
      <vt:lpstr>Tipe Data</vt:lpstr>
      <vt:lpstr>Numerik</vt:lpstr>
      <vt:lpstr>String</vt:lpstr>
      <vt:lpstr>Boolean</vt:lpstr>
      <vt:lpstr>Operator</vt:lpstr>
      <vt:lpstr>Contoh:</vt:lpstr>
      <vt:lpstr>PowerPoint Presentation</vt:lpstr>
      <vt:lpstr>Hasil:</vt:lpstr>
      <vt:lpstr>PowerPoint Presentation</vt:lpstr>
      <vt:lpstr>Pemberian nilai (Assign)</vt:lpstr>
      <vt:lpstr>PowerPoint Presentation</vt:lpstr>
      <vt:lpstr>Contoh:</vt:lpstr>
      <vt:lpstr>PowerPoint Presentation</vt:lpstr>
      <vt:lpstr>Hasil:</vt:lpstr>
      <vt:lpstr>Operasi Tanggal dan Waktu</vt:lpstr>
      <vt:lpstr>PowerPoint Presentation</vt:lpstr>
      <vt:lpstr>Contoh:</vt:lpstr>
      <vt:lpstr>PowerPoint Presentation</vt:lpstr>
      <vt:lpstr>PowerPoint Presentation</vt:lpstr>
      <vt:lpstr>Hasil:</vt:lpstr>
      <vt:lpstr>Komentar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</dc:creator>
  <cp:lastModifiedBy>user</cp:lastModifiedBy>
  <cp:revision>58</cp:revision>
  <dcterms:created xsi:type="dcterms:W3CDTF">2022-09-22T08:21:04Z</dcterms:created>
  <dcterms:modified xsi:type="dcterms:W3CDTF">2023-10-25T05:59:03Z</dcterms:modified>
</cp:coreProperties>
</file>