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80" r:id="rId3"/>
    <p:sldId id="281" r:id="rId4"/>
    <p:sldId id="282" r:id="rId5"/>
    <p:sldId id="283" r:id="rId6"/>
    <p:sldId id="286" r:id="rId7"/>
    <p:sldId id="318" r:id="rId8"/>
    <p:sldId id="289" r:id="rId9"/>
    <p:sldId id="290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56" d="100"/>
          <a:sy n="56" d="100"/>
        </p:scale>
        <p:origin x="18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Nurlindasari</a:t>
            </a:r>
            <a:r>
              <a:rPr lang="en-US" dirty="0"/>
              <a:t> </a:t>
            </a:r>
            <a:r>
              <a:rPr lang="en-US" dirty="0" err="1"/>
              <a:t>Tamsir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Statemen Perulangan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89300"/>
          </a:xfrm>
        </p:spPr>
        <p:txBody>
          <a:bodyPr/>
          <a:lstStyle/>
          <a:p>
            <a:r>
              <a:rPr lang="en-US"/>
              <a:t>Notation 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++</a:t>
            </a:r>
            <a:endParaRPr lang="en-US">
              <a:solidFill>
                <a:srgbClr val="FF3300"/>
              </a:solidFill>
            </a:endParaRPr>
          </a:p>
          <a:p>
            <a:r>
              <a:rPr lang="en-US"/>
              <a:t>W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hile</a:t>
            </a:r>
            <a:r>
              <a:rPr lang="en-US"/>
              <a:t> loop 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/>
              <a:t> loop 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loop </a:t>
            </a:r>
          </a:p>
          <a:p>
            <a:r>
              <a:rPr lang="en-US"/>
              <a:t>Nested loops </a:t>
            </a:r>
          </a:p>
        </p:txBody>
      </p:sp>
    </p:spTree>
    <p:extLst>
      <p:ext uri="{BB962C8B-B14F-4D97-AF65-F5344CB8AC3E}">
        <p14:creationId xmlns:p14="http://schemas.microsoft.com/office/powerpoint/2010/main" val="299679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032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Penggunaan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>
                <a:solidFill>
                  <a:srgbClr val="FF3300"/>
                </a:solidFill>
              </a:rPr>
              <a:t>Nortasi</a:t>
            </a:r>
            <a:r>
              <a:rPr lang="en-US" dirty="0">
                <a:solidFill>
                  <a:srgbClr val="FF3300"/>
                </a:solidFill>
              </a:rPr>
              <a:t> ++ </a:t>
            </a:r>
            <a:r>
              <a:rPr lang="en-US" dirty="0" err="1">
                <a:solidFill>
                  <a:srgbClr val="FF3300"/>
                </a:solidFill>
              </a:rPr>
              <a:t>dan</a:t>
            </a:r>
            <a:r>
              <a:rPr lang="en-US" dirty="0">
                <a:solidFill>
                  <a:srgbClr val="FF3300"/>
                </a:solidFill>
              </a:rPr>
              <a:t> --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62000" y="1284288"/>
            <a:ext cx="1604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Tahoma" pitchFamily="34" charset="0"/>
              </a:rPr>
              <a:t>Contoh: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676400" y="2362200"/>
            <a:ext cx="5570538" cy="26638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>
                <a:latin typeface="Tahoma" pitchFamily="34" charset="0"/>
              </a:rPr>
              <a:t>&lt;html&gt;</a:t>
            </a:r>
          </a:p>
          <a:p>
            <a:r>
              <a:rPr lang="id-ID" sz="2800">
                <a:latin typeface="Tahoma" pitchFamily="34" charset="0"/>
              </a:rPr>
              <a:t>&lt;head&gt;</a:t>
            </a:r>
          </a:p>
          <a:p>
            <a:r>
              <a:rPr lang="id-ID" sz="2800">
                <a:latin typeface="Tahoma" pitchFamily="34" charset="0"/>
              </a:rPr>
              <a:t>&lt;title&gt;Notasi ++&lt;/title&gt;&lt;/head&gt;</a:t>
            </a:r>
          </a:p>
          <a:p>
            <a:r>
              <a:rPr lang="id-ID" sz="2800">
                <a:latin typeface="Tahoma" pitchFamily="34" charset="0"/>
              </a:rPr>
              <a:t>&lt;body bgcolor="silver"&gt;</a:t>
            </a:r>
          </a:p>
          <a:p>
            <a:r>
              <a:rPr lang="id-ID" sz="2800">
                <a:latin typeface="Tahoma" pitchFamily="34" charset="0"/>
              </a:rPr>
              <a:t>&lt;script language="JavaScript"&gt;</a:t>
            </a:r>
          </a:p>
          <a:p>
            <a:r>
              <a:rPr lang="id-ID" sz="2800">
                <a:latin typeface="Tahoma" pitchFamily="34" charset="0"/>
              </a:rPr>
              <a:t>var x = 2, y = 5;</a:t>
            </a:r>
          </a:p>
        </p:txBody>
      </p:sp>
    </p:spTree>
    <p:extLst>
      <p:ext uri="{BB962C8B-B14F-4D97-AF65-F5344CB8AC3E}">
        <p14:creationId xmlns:p14="http://schemas.microsoft.com/office/powerpoint/2010/main" val="9568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524000" y="1311275"/>
            <a:ext cx="5823069" cy="397031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 dirty="0">
                <a:latin typeface="Tahoma" pitchFamily="34" charset="0"/>
              </a:rPr>
              <a:t>// Menampilkan angka 2 pada layar</a:t>
            </a:r>
          </a:p>
          <a:p>
            <a:r>
              <a:rPr lang="id-ID" sz="2800" dirty="0">
                <a:latin typeface="Tahoma" pitchFamily="34" charset="0"/>
              </a:rPr>
              <a:t>alert('x = '+x+'; y = '+y);   </a:t>
            </a:r>
          </a:p>
          <a:p>
            <a:r>
              <a:rPr lang="id-ID" sz="2800" dirty="0">
                <a:latin typeface="Tahoma" pitchFamily="34" charset="0"/>
              </a:rPr>
              <a:t>x++; // Increase x dengan 1</a:t>
            </a:r>
          </a:p>
          <a:p>
            <a:r>
              <a:rPr lang="id-ID" sz="2800" dirty="0">
                <a:latin typeface="Tahoma" pitchFamily="34" charset="0"/>
              </a:rPr>
              <a:t>y--; // Decrement y dengan 1</a:t>
            </a:r>
          </a:p>
          <a:p>
            <a:r>
              <a:rPr lang="id-ID" sz="2800" dirty="0">
                <a:latin typeface="Tahoma" pitchFamily="34" charset="0"/>
              </a:rPr>
              <a:t>// </a:t>
            </a:r>
            <a:r>
              <a:rPr lang="en-US" sz="2800" dirty="0">
                <a:latin typeface="Tahoma" pitchFamily="34" charset="0"/>
              </a:rPr>
              <a:t>m</a:t>
            </a:r>
            <a:r>
              <a:rPr lang="id-ID" sz="2800" dirty="0">
                <a:latin typeface="Tahoma" pitchFamily="34" charset="0"/>
              </a:rPr>
              <a:t>emanpilkan angka 3 pada layar</a:t>
            </a:r>
          </a:p>
          <a:p>
            <a:r>
              <a:rPr lang="id-ID" sz="2800" dirty="0">
                <a:latin typeface="Tahoma" pitchFamily="34" charset="0"/>
              </a:rPr>
              <a:t>alert('x = '+x+'; y = '+y);   </a:t>
            </a:r>
          </a:p>
          <a:p>
            <a:r>
              <a:rPr lang="id-ID" sz="2800" dirty="0">
                <a:latin typeface="Tahoma" pitchFamily="34" charset="0"/>
              </a:rPr>
              <a:t>&lt;/script&gt;</a:t>
            </a:r>
            <a:endParaRPr lang="en-US" sz="2800" dirty="0">
              <a:latin typeface="Tahoma" pitchFamily="34" charset="0"/>
            </a:endParaRPr>
          </a:p>
          <a:p>
            <a:r>
              <a:rPr lang="id-ID" sz="2800" dirty="0">
                <a:latin typeface="Tahoma" pitchFamily="34" charset="0"/>
              </a:rPr>
              <a:t>&lt;/body&gt;</a:t>
            </a:r>
            <a:endParaRPr lang="en-US" sz="2800" dirty="0">
              <a:latin typeface="Tahoma" pitchFamily="34" charset="0"/>
            </a:endParaRPr>
          </a:p>
          <a:p>
            <a:r>
              <a:rPr lang="id-ID" sz="2800" dirty="0">
                <a:latin typeface="Tahoma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4486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/>
              <a:t>Hasil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434340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05200"/>
            <a:ext cx="426720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90575"/>
          </a:xfrm>
        </p:spPr>
        <p:txBody>
          <a:bodyPr/>
          <a:lstStyle/>
          <a:p>
            <a:r>
              <a:rPr lang="en-US" b="0">
                <a:solidFill>
                  <a:srgbClr val="FF3300"/>
                </a:solidFill>
                <a:cs typeface="Courier New" pitchFamily="49" charset="0"/>
              </a:rPr>
              <a:t>Perulangan</a:t>
            </a:r>
            <a:r>
              <a:rPr lang="en-US" b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>
                <a:solidFill>
                  <a:srgbClr val="FF3300"/>
                </a:solidFill>
                <a:cs typeface="Courier New" pitchFamily="49" charset="0"/>
              </a:rPr>
              <a:t>While</a:t>
            </a:r>
            <a:endParaRPr lang="en-US" b="0">
              <a:solidFill>
                <a:srgbClr val="FF3300"/>
              </a:solidFill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746125" y="12271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ahoma" pitchFamily="34" charset="0"/>
              </a:rPr>
              <a:t>Bentuk Umum: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981200" y="2198688"/>
            <a:ext cx="3513138" cy="207962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while (Kondisi) </a:t>
            </a:r>
          </a:p>
          <a:p>
            <a:r>
              <a:rPr lang="en-US" sz="32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{ </a:t>
            </a:r>
          </a:p>
          <a:p>
            <a:r>
              <a:rPr lang="en-US" sz="32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// Statements</a:t>
            </a:r>
          </a:p>
          <a:p>
            <a:r>
              <a:rPr lang="en-US" sz="32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} </a:t>
            </a:r>
          </a:p>
        </p:txBody>
      </p:sp>
      <p:pic>
        <p:nvPicPr>
          <p:cNvPr id="121861" name="Picture 5" descr="en0050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3124200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295400" y="1727200"/>
            <a:ext cx="5476875" cy="35179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 dirty="0">
                <a:latin typeface="Tahoma" pitchFamily="34" charset="0"/>
              </a:rPr>
              <a:t>&lt;html&gt;</a:t>
            </a:r>
          </a:p>
          <a:p>
            <a:r>
              <a:rPr lang="id-ID" sz="2800" dirty="0">
                <a:latin typeface="Tahoma" pitchFamily="34" charset="0"/>
              </a:rPr>
              <a:t>&lt;head&gt;</a:t>
            </a:r>
          </a:p>
          <a:p>
            <a:r>
              <a:rPr lang="id-ID" sz="2800" dirty="0">
                <a:latin typeface="Tahoma" pitchFamily="34" charset="0"/>
              </a:rPr>
              <a:t>&lt;title&gt;Perulangan While&lt;/title&gt;</a:t>
            </a:r>
          </a:p>
          <a:p>
            <a:r>
              <a:rPr lang="id-ID" sz="2800" dirty="0">
                <a:latin typeface="Tahoma" pitchFamily="34" charset="0"/>
              </a:rPr>
              <a:t>&lt;/head&gt;</a:t>
            </a:r>
          </a:p>
          <a:p>
            <a:r>
              <a:rPr lang="id-ID" sz="2800" dirty="0">
                <a:latin typeface="Tahoma" pitchFamily="34" charset="0"/>
              </a:rPr>
              <a:t>&lt;body bgcolor="silver"&gt;</a:t>
            </a:r>
          </a:p>
          <a:p>
            <a:r>
              <a:rPr lang="id-ID" sz="2800" dirty="0">
                <a:latin typeface="Tahoma" pitchFamily="34" charset="0"/>
              </a:rPr>
              <a:t>&lt;script language="JavaScript"&gt;</a:t>
            </a:r>
          </a:p>
          <a:p>
            <a:r>
              <a:rPr lang="id-ID" sz="2800" dirty="0">
                <a:latin typeface="Tahoma" pitchFamily="34" charset="0"/>
              </a:rPr>
              <a:t>var x = 1;</a:t>
            </a:r>
          </a:p>
          <a:p>
            <a:r>
              <a:rPr lang="id-ID" sz="2800" dirty="0">
                <a:latin typeface="Tahoma" pitchFamily="34" charset="0"/>
              </a:rPr>
              <a:t>var y = 0;</a:t>
            </a:r>
          </a:p>
        </p:txBody>
      </p:sp>
    </p:spTree>
    <p:extLst>
      <p:ext uri="{BB962C8B-B14F-4D97-AF65-F5344CB8AC3E}">
        <p14:creationId xmlns:p14="http://schemas.microsoft.com/office/powerpoint/2010/main" val="373089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51520" y="332656"/>
            <a:ext cx="4899868" cy="3139321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>
                <a:latin typeface="Tahoma" pitchFamily="34" charset="0"/>
              </a:rPr>
              <a:t>while (x &lt; 1000)</a:t>
            </a:r>
          </a:p>
          <a:p>
            <a:r>
              <a:rPr lang="id-ID" dirty="0">
                <a:latin typeface="Tahoma" pitchFamily="34" charset="0"/>
              </a:rPr>
              <a:t> { </a:t>
            </a:r>
          </a:p>
          <a:p>
            <a:r>
              <a:rPr lang="id-ID" dirty="0">
                <a:latin typeface="Tahoma" pitchFamily="34" charset="0"/>
              </a:rPr>
              <a:t>   y++;</a:t>
            </a:r>
          </a:p>
          <a:p>
            <a:r>
              <a:rPr lang="id-ID" dirty="0">
                <a:latin typeface="Tahoma" pitchFamily="34" charset="0"/>
              </a:rPr>
              <a:t>   document.write(y+" --&gt; "+x+" * 2 = ");</a:t>
            </a:r>
          </a:p>
          <a:p>
            <a:r>
              <a:rPr lang="id-ID" dirty="0">
                <a:latin typeface="Tahoma" pitchFamily="34" charset="0"/>
              </a:rPr>
              <a:t>   x *= 2; // x dikalikan dengan 2</a:t>
            </a:r>
          </a:p>
          <a:p>
            <a:r>
              <a:rPr lang="id-ID" dirty="0">
                <a:latin typeface="Tahoma" pitchFamily="34" charset="0"/>
              </a:rPr>
              <a:t>   document.write(x + "&lt;BR&gt;");</a:t>
            </a:r>
          </a:p>
          <a:p>
            <a:r>
              <a:rPr lang="id-ID" dirty="0">
                <a:latin typeface="Tahoma" pitchFamily="34" charset="0"/>
              </a:rPr>
              <a:t> }</a:t>
            </a:r>
          </a:p>
          <a:p>
            <a:r>
              <a:rPr lang="id-ID" dirty="0">
                <a:latin typeface="Tahoma" pitchFamily="34" charset="0"/>
              </a:rPr>
              <a:t>document.write("Perulangan telah berakhir"); </a:t>
            </a:r>
          </a:p>
          <a:p>
            <a:r>
              <a:rPr lang="id-ID" dirty="0">
                <a:latin typeface="Tahoma" pitchFamily="34" charset="0"/>
              </a:rPr>
              <a:t>&lt;/script&gt;</a:t>
            </a:r>
          </a:p>
          <a:p>
            <a:r>
              <a:rPr lang="id-ID" dirty="0">
                <a:latin typeface="Tahoma" pitchFamily="34" charset="0"/>
              </a:rPr>
              <a:t>&lt;/body&gt;</a:t>
            </a:r>
            <a:endParaRPr lang="en-US" dirty="0">
              <a:latin typeface="Tahoma" pitchFamily="34" charset="0"/>
            </a:endParaRPr>
          </a:p>
          <a:p>
            <a:r>
              <a:rPr lang="id-ID" dirty="0">
                <a:latin typeface="Tahoma" pitchFamily="34" charset="0"/>
              </a:rPr>
              <a:t>&lt;/html&gt;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563126" cy="40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5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032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Perulangan </a:t>
            </a:r>
            <a:r>
              <a:rPr lang="en-US" b="0">
                <a:solidFill>
                  <a:srgbClr val="FF3300"/>
                </a:solidFill>
                <a:cs typeface="Courier New" pitchFamily="49" charset="0"/>
              </a:rPr>
              <a:t>do-while</a:t>
            </a:r>
            <a:r>
              <a:rPr lang="en-US" b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ahoma" pitchFamily="34" charset="0"/>
              </a:rPr>
              <a:t>Bentuk Umum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219200" y="2209800"/>
            <a:ext cx="3322638" cy="2566988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do </a:t>
            </a:r>
          </a:p>
          <a:p>
            <a:r>
              <a:rPr lang="en-US" sz="320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{ </a:t>
            </a:r>
          </a:p>
          <a:p>
            <a:r>
              <a:rPr lang="en-US" sz="320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 // Statements</a:t>
            </a:r>
          </a:p>
          <a:p>
            <a:r>
              <a:rPr lang="en-US" sz="320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} </a:t>
            </a:r>
          </a:p>
          <a:p>
            <a:r>
              <a:rPr lang="en-US" sz="320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while (Kondisi);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4E56E-C202-8A39-D551-A7336A8E613C}"/>
              </a:ext>
            </a:extLst>
          </p:cNvPr>
          <p:cNvSpPr txBox="1"/>
          <p:nvPr/>
        </p:nvSpPr>
        <p:spPr>
          <a:xfrm>
            <a:off x="4979680" y="1681837"/>
            <a:ext cx="3707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Perulangando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/while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samasepertiperulanganwhile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US" sz="1800" b="1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Perbedaanya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endParaRPr lang="en-US" sz="18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Perulangando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/while akanmelakukanperulangansebanyak1 kali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terlebihdahulu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lalumengecekkondisiyang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adadi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dalamkurungwhile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38E65-D5F3-D9E3-76E6-B5DB5A4D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97" y="4102038"/>
            <a:ext cx="3594285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1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5270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00"/>
                </a:solidFill>
              </a:rPr>
              <a:t>Contoh: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" y="902049"/>
            <a:ext cx="6385414" cy="533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36254"/>
            <a:ext cx="19431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90575"/>
          </a:xfrm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Perulangan For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ahoma" pitchFamily="34" charset="0"/>
              </a:rPr>
              <a:t>Bentuk Umum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5345113" cy="183832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for (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Awal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; 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kondisi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; step/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berikut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) 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  {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    // Statements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40951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8044" y="260648"/>
            <a:ext cx="7427912" cy="790575"/>
          </a:xfrm>
        </p:spPr>
        <p:txBody>
          <a:bodyPr/>
          <a:lstStyle/>
          <a:p>
            <a:r>
              <a:rPr lang="en-US" sz="4400" dirty="0"/>
              <a:t>Agenda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marL="571500" indent="-571500"/>
            <a:r>
              <a:rPr lang="en-US" sz="7200">
                <a:solidFill>
                  <a:schemeClr val="hlink"/>
                </a:solidFill>
                <a:cs typeface="Times New Roman" pitchFamily="18" charset="0"/>
              </a:rPr>
              <a:t>Struktur Kendali</a:t>
            </a:r>
            <a:r>
              <a:rPr lang="en-US" sz="3600">
                <a:solidFill>
                  <a:schemeClr val="hlink"/>
                </a:solidFill>
                <a:cs typeface="Times New Roman" pitchFamily="18" charset="0"/>
              </a:rPr>
              <a:t> </a:t>
            </a:r>
          </a:p>
          <a:p>
            <a:pPr marL="571500" indent="-571500">
              <a:buFontTx/>
              <a:buNone/>
            </a:pPr>
            <a:endParaRPr lang="en-US" sz="3600">
              <a:solidFill>
                <a:schemeClr val="hlink"/>
              </a:solidFill>
            </a:endParaRPr>
          </a:p>
        </p:txBody>
      </p:sp>
      <p:pic>
        <p:nvPicPr>
          <p:cNvPr id="66565" name="Picture 1029" descr="multitas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38055"/>
            <a:ext cx="18573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838200"/>
            <a:ext cx="7015163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828800" y="1600200"/>
            <a:ext cx="5235575" cy="35179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>
                <a:latin typeface="Tahoma" pitchFamily="34" charset="0"/>
              </a:rPr>
              <a:t>&lt;html&gt;</a:t>
            </a:r>
          </a:p>
          <a:p>
            <a:r>
              <a:rPr lang="id-ID" sz="2800">
                <a:latin typeface="Tahoma" pitchFamily="34" charset="0"/>
              </a:rPr>
              <a:t>&lt;head&gt;</a:t>
            </a:r>
          </a:p>
          <a:p>
            <a:r>
              <a:rPr lang="id-ID" sz="2800">
                <a:latin typeface="Tahoma" pitchFamily="34" charset="0"/>
              </a:rPr>
              <a:t>&lt;title&gt;Perulangan For&lt;/title&gt;</a:t>
            </a:r>
          </a:p>
          <a:p>
            <a:r>
              <a:rPr lang="id-ID" sz="2800">
                <a:latin typeface="Tahoma" pitchFamily="34" charset="0"/>
              </a:rPr>
              <a:t>&lt;/head&gt;</a:t>
            </a:r>
          </a:p>
          <a:p>
            <a:r>
              <a:rPr lang="id-ID" sz="2800">
                <a:latin typeface="Tahoma" pitchFamily="34" charset="0"/>
              </a:rPr>
              <a:t>&lt;body bgcolor="silver"&gt;</a:t>
            </a:r>
          </a:p>
          <a:p>
            <a:r>
              <a:rPr lang="id-ID" sz="2800">
                <a:latin typeface="Tahoma" pitchFamily="34" charset="0"/>
              </a:rPr>
              <a:t>&lt;script language="JavaScript"&gt;</a:t>
            </a:r>
          </a:p>
          <a:p>
            <a:r>
              <a:rPr lang="id-ID" sz="2800">
                <a:latin typeface="Tahoma" pitchFamily="34" charset="0"/>
              </a:rPr>
              <a:t>var x=1;</a:t>
            </a:r>
          </a:p>
          <a:p>
            <a:r>
              <a:rPr lang="id-ID" sz="2800">
                <a:latin typeface="Tahoma" pitchFamily="34" charset="0"/>
              </a:rPr>
              <a:t>var y;</a:t>
            </a:r>
          </a:p>
        </p:txBody>
      </p:sp>
    </p:spTree>
    <p:extLst>
      <p:ext uri="{BB962C8B-B14F-4D97-AF65-F5344CB8AC3E}">
        <p14:creationId xmlns:p14="http://schemas.microsoft.com/office/powerpoint/2010/main" val="311664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51520" y="332656"/>
            <a:ext cx="7620000" cy="43719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 dirty="0">
                <a:latin typeface="Tahoma" pitchFamily="34" charset="0"/>
              </a:rPr>
              <a:t>for (y=1; y&lt;10;y++)</a:t>
            </a:r>
          </a:p>
          <a:p>
            <a:r>
              <a:rPr lang="id-ID" sz="2800" dirty="0">
                <a:latin typeface="Tahoma" pitchFamily="34" charset="0"/>
              </a:rPr>
              <a:t> { </a:t>
            </a:r>
          </a:p>
          <a:p>
            <a:r>
              <a:rPr lang="id-ID" sz="2800" dirty="0">
                <a:latin typeface="Tahoma" pitchFamily="34" charset="0"/>
              </a:rPr>
              <a:t>   x =y * y;</a:t>
            </a:r>
          </a:p>
          <a:p>
            <a:r>
              <a:rPr lang="id-ID" sz="2800" dirty="0">
                <a:latin typeface="Tahoma" pitchFamily="34" charset="0"/>
              </a:rPr>
              <a:t>   document.write(y+"&lt;sup&gt;2&lt;/sup&gt; = "+ x + "&lt;BR&gt;");</a:t>
            </a:r>
          </a:p>
          <a:p>
            <a:r>
              <a:rPr lang="id-ID" sz="2800" dirty="0">
                <a:latin typeface="Tahoma" pitchFamily="34" charset="0"/>
              </a:rPr>
              <a:t> }</a:t>
            </a:r>
          </a:p>
          <a:p>
            <a:r>
              <a:rPr lang="id-ID" sz="2800" dirty="0">
                <a:latin typeface="Tahoma" pitchFamily="34" charset="0"/>
              </a:rPr>
              <a:t>document.write("Perulangan telah berakhir"); </a:t>
            </a:r>
          </a:p>
          <a:p>
            <a:r>
              <a:rPr lang="id-ID" sz="2800" dirty="0">
                <a:latin typeface="Tahoma" pitchFamily="34" charset="0"/>
              </a:rPr>
              <a:t>&lt;/script&gt;</a:t>
            </a:r>
          </a:p>
          <a:p>
            <a:r>
              <a:rPr lang="id-ID" sz="2800" dirty="0">
                <a:latin typeface="Tahoma" pitchFamily="34" charset="0"/>
              </a:rPr>
              <a:t>&lt;/body&gt;</a:t>
            </a:r>
            <a:endParaRPr lang="en-US" sz="2800" dirty="0">
              <a:latin typeface="Tahoma" pitchFamily="34" charset="0"/>
            </a:endParaRPr>
          </a:p>
          <a:p>
            <a:r>
              <a:rPr lang="id-ID" sz="2800" dirty="0">
                <a:latin typeface="Tahoma" pitchFamily="34" charset="0"/>
              </a:rPr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65183"/>
            <a:ext cx="4611757" cy="32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90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Perintah Break &amp; Continue</a:t>
            </a:r>
            <a:r>
              <a:rPr 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ahoma" pitchFamily="34" charset="0"/>
                <a:cs typeface="Times New Roman" pitchFamily="18" charset="0"/>
              </a:rPr>
              <a:t>Perintah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break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 menghentikan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for</a:t>
            </a:r>
            <a:r>
              <a:rPr lang="en-US" sz="2800">
                <a:solidFill>
                  <a:srgbClr val="FFFF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atau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while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 loop dan mengembalikan kendali ke perintah berikutnya yang mengikuti loop.</a:t>
            </a:r>
            <a:r>
              <a:rPr lang="en-US" sz="2800">
                <a:latin typeface="Tahoma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ahoma" pitchFamily="34" charset="0"/>
                <a:cs typeface="Times New Roman" pitchFamily="18" charset="0"/>
              </a:rPr>
              <a:t>Seperti perintah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break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, perintah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continue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 menghentikan interasi tersebut untuk suatu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for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 atau 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Courier New" pitchFamily="49" charset="0"/>
              </a:rPr>
              <a:t>while</a:t>
            </a:r>
            <a:r>
              <a:rPr lang="en-US" sz="280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 loop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; Tetapi tidak keluar dari loop; Tetapi melakukan interasi berikutnya.</a:t>
            </a:r>
          </a:p>
          <a:p>
            <a:pPr marL="944563" lvl="1" indent="-487363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>
                <a:latin typeface="Tahoma" pitchFamily="34" charset="0"/>
              </a:rPr>
              <a:t>Pada suatu </a:t>
            </a:r>
            <a:r>
              <a:rPr lang="en-US" sz="2400">
                <a:latin typeface="Tahoma" pitchFamily="34" charset="0"/>
                <a:cs typeface="Courier New" pitchFamily="49" charset="0"/>
              </a:rPr>
              <a:t>while</a:t>
            </a:r>
            <a:r>
              <a:rPr lang="en-US" sz="2400">
                <a:latin typeface="Tahoma" pitchFamily="34" charset="0"/>
              </a:rPr>
              <a:t> loop, kendali dilewatkan ke </a:t>
            </a:r>
            <a:r>
              <a:rPr lang="en-US" sz="2400">
                <a:latin typeface="Tahoma" pitchFamily="34" charset="0"/>
                <a:cs typeface="Courier New" pitchFamily="49" charset="0"/>
              </a:rPr>
              <a:t>condition</a:t>
            </a:r>
            <a:r>
              <a:rPr lang="en-US" sz="2400">
                <a:latin typeface="Tahoma" pitchFamily="34" charset="0"/>
              </a:rPr>
              <a:t>. </a:t>
            </a:r>
          </a:p>
          <a:p>
            <a:pPr marL="944563" lvl="1" indent="-487363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>
                <a:latin typeface="Tahoma" pitchFamily="34" charset="0"/>
              </a:rPr>
              <a:t>Pada suatu </a:t>
            </a:r>
            <a:r>
              <a:rPr lang="en-US" sz="2400">
                <a:latin typeface="Tahoma" pitchFamily="34" charset="0"/>
                <a:cs typeface="Courier New" pitchFamily="49" charset="0"/>
              </a:rPr>
              <a:t>for</a:t>
            </a:r>
            <a:r>
              <a:rPr lang="en-US" sz="2400">
                <a:latin typeface="Tahoma" pitchFamily="34" charset="0"/>
              </a:rPr>
              <a:t> loop, dilewatkan ke </a:t>
            </a:r>
            <a:r>
              <a:rPr lang="en-US" sz="2400">
                <a:latin typeface="Tahoma" pitchFamily="34" charset="0"/>
                <a:cs typeface="Courier New" pitchFamily="49" charset="0"/>
              </a:rPr>
              <a:t>increment-expression</a:t>
            </a:r>
            <a:r>
              <a:rPr lang="en-US" sz="2400">
                <a:latin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93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015163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 Breack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915275" cy="5657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600" dirty="0">
                <a:latin typeface="Tahoma" pitchFamily="34" charset="0"/>
              </a:rPr>
              <a:t>&lt;html&gt;</a:t>
            </a:r>
          </a:p>
          <a:p>
            <a:r>
              <a:rPr lang="id-ID" sz="2600" dirty="0">
                <a:latin typeface="Tahoma" pitchFamily="34" charset="0"/>
              </a:rPr>
              <a:t>&lt;head&gt;&lt;title&gt;Perulangan For&lt;/title&gt;&lt;/head&gt;</a:t>
            </a:r>
          </a:p>
          <a:p>
            <a:r>
              <a:rPr lang="id-ID" sz="2600" dirty="0">
                <a:latin typeface="Tahoma" pitchFamily="34" charset="0"/>
              </a:rPr>
              <a:t>&lt;body bgcolor="silver"&gt;</a:t>
            </a:r>
          </a:p>
          <a:p>
            <a:r>
              <a:rPr lang="id-ID" sz="2600" dirty="0">
                <a:latin typeface="Tahoma" pitchFamily="34" charset="0"/>
              </a:rPr>
              <a:t>&lt;script language="JavaScript"&gt;</a:t>
            </a:r>
          </a:p>
          <a:p>
            <a:r>
              <a:rPr lang="id-ID" sz="2600" dirty="0">
                <a:latin typeface="Tahoma" pitchFamily="34" charset="0"/>
              </a:rPr>
              <a:t>var i</a:t>
            </a:r>
            <a:r>
              <a:rPr lang="en-US" sz="2600" dirty="0">
                <a:latin typeface="Tahoma" pitchFamily="34" charset="0"/>
              </a:rPr>
              <a:t> , </a:t>
            </a:r>
            <a:r>
              <a:rPr lang="id-ID" sz="2600" dirty="0">
                <a:latin typeface="Tahoma" pitchFamily="34" charset="0"/>
              </a:rPr>
              <a:t>i=0</a:t>
            </a:r>
            <a:r>
              <a:rPr lang="en-US" sz="2600" dirty="0">
                <a:latin typeface="Tahoma" pitchFamily="34" charset="0"/>
              </a:rPr>
              <a:t>;</a:t>
            </a:r>
            <a:endParaRPr lang="id-ID" sz="2600" dirty="0">
              <a:latin typeface="Tahoma" pitchFamily="34" charset="0"/>
            </a:endParaRPr>
          </a:p>
          <a:p>
            <a:r>
              <a:rPr lang="id-ID" sz="2600" dirty="0">
                <a:latin typeface="Tahoma" pitchFamily="34" charset="0"/>
              </a:rPr>
              <a:t>document.write("Perulangan Seharusnya 10 x&lt;br&gt;")</a:t>
            </a:r>
          </a:p>
          <a:p>
            <a:r>
              <a:rPr lang="id-ID" sz="2600" dirty="0">
                <a:latin typeface="Tahoma" pitchFamily="34" charset="0"/>
              </a:rPr>
              <a:t>while (i&lt;10) {</a:t>
            </a:r>
          </a:p>
          <a:p>
            <a:r>
              <a:rPr lang="id-ID" sz="2600" dirty="0">
                <a:latin typeface="Tahoma" pitchFamily="34" charset="0"/>
              </a:rPr>
              <a:t>   document.write(i+"&lt;br&gt;")</a:t>
            </a:r>
          </a:p>
          <a:p>
            <a:r>
              <a:rPr lang="id-ID" sz="2600" dirty="0">
                <a:latin typeface="Tahoma" pitchFamily="34" charset="0"/>
              </a:rPr>
              <a:t>   if (i==3) {</a:t>
            </a:r>
          </a:p>
          <a:p>
            <a:r>
              <a:rPr lang="id-ID" sz="2600" dirty="0">
                <a:latin typeface="Tahoma" pitchFamily="34" charset="0"/>
              </a:rPr>
              <a:t>      document.write("Dilakukan Breack"); break</a:t>
            </a:r>
          </a:p>
          <a:p>
            <a:r>
              <a:rPr lang="id-ID" sz="2600" dirty="0">
                <a:latin typeface="Tahoma" pitchFamily="34" charset="0"/>
              </a:rPr>
              <a:t>     }</a:t>
            </a:r>
          </a:p>
          <a:p>
            <a:r>
              <a:rPr lang="id-ID" sz="2600" dirty="0">
                <a:latin typeface="Tahoma" pitchFamily="34" charset="0"/>
              </a:rPr>
              <a:t>   i++</a:t>
            </a:r>
          </a:p>
          <a:p>
            <a:r>
              <a:rPr lang="id-ID" sz="2600" dirty="0">
                <a:latin typeface="Tahoma" pitchFamily="34" charset="0"/>
              </a:rPr>
              <a:t>}</a:t>
            </a:r>
          </a:p>
          <a:p>
            <a:r>
              <a:rPr lang="id-ID" sz="2600" dirty="0">
                <a:latin typeface="Tahoma" pitchFamily="34" charset="0"/>
              </a:rPr>
              <a:t>&lt;/script&gt;&lt;/body&gt;&lt;/html&gt;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5139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03262"/>
          </a:xfrm>
        </p:spPr>
        <p:txBody>
          <a:bodyPr>
            <a:normAutofit fontScale="90000"/>
          </a:bodyPr>
          <a:lstStyle/>
          <a:p>
            <a:r>
              <a:rPr lang="en-US"/>
              <a:t>Hasil: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85800"/>
            <a:ext cx="6705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64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 Continue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066800" y="1752600"/>
            <a:ext cx="7512050" cy="309086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>
                <a:latin typeface="Tahoma" pitchFamily="34" charset="0"/>
              </a:rPr>
              <a:t>&lt;html&gt;</a:t>
            </a:r>
          </a:p>
          <a:p>
            <a:r>
              <a:rPr lang="id-ID" sz="2800">
                <a:latin typeface="Tahoma" pitchFamily="34" charset="0"/>
              </a:rPr>
              <a:t>&lt;head&gt;&lt;title&gt;Continue&lt;/title&gt;&lt;/head&gt;</a:t>
            </a:r>
          </a:p>
          <a:p>
            <a:r>
              <a:rPr lang="id-ID" sz="2800">
                <a:latin typeface="Tahoma" pitchFamily="34" charset="0"/>
              </a:rPr>
              <a:t>&lt;body bgcolor="silver"&gt;</a:t>
            </a:r>
          </a:p>
          <a:p>
            <a:r>
              <a:rPr lang="id-ID" sz="2800">
                <a:latin typeface="Tahoma" pitchFamily="34" charset="0"/>
              </a:rPr>
              <a:t>&lt;script language="JavaScript"&gt;</a:t>
            </a:r>
          </a:p>
          <a:p>
            <a:r>
              <a:rPr lang="id-ID" sz="2800">
                <a:latin typeface="Tahoma" pitchFamily="34" charset="0"/>
              </a:rPr>
              <a:t>var i=0, j=0;</a:t>
            </a:r>
          </a:p>
          <a:p>
            <a:r>
              <a:rPr lang="id-ID" sz="2800">
                <a:latin typeface="Tahoma" pitchFamily="34" charset="0"/>
              </a:rPr>
              <a:t>document.write("Perulangan angka 3, 5x&lt;br&gt;")</a:t>
            </a:r>
          </a:p>
        </p:txBody>
      </p:sp>
    </p:spTree>
    <p:extLst>
      <p:ext uri="{BB962C8B-B14F-4D97-AF65-F5344CB8AC3E}">
        <p14:creationId xmlns:p14="http://schemas.microsoft.com/office/powerpoint/2010/main" val="103374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8020050" cy="47990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>
                <a:latin typeface="Tahoma" pitchFamily="34" charset="0"/>
              </a:rPr>
              <a:t>while (i&lt;10) {</a:t>
            </a:r>
          </a:p>
          <a:p>
            <a:r>
              <a:rPr lang="id-ID" sz="2800">
                <a:latin typeface="Tahoma" pitchFamily="34" charset="0"/>
              </a:rPr>
              <a:t>   document.write(i+"&lt;br&gt;")</a:t>
            </a:r>
          </a:p>
          <a:p>
            <a:r>
              <a:rPr lang="id-ID" sz="2800">
                <a:latin typeface="Tahoma" pitchFamily="34" charset="0"/>
              </a:rPr>
              <a:t>   if (i==3) {</a:t>
            </a:r>
          </a:p>
          <a:p>
            <a:r>
              <a:rPr lang="id-ID" sz="2800">
                <a:latin typeface="Tahoma" pitchFamily="34" charset="0"/>
              </a:rPr>
              <a:t>      j++;</a:t>
            </a:r>
          </a:p>
          <a:p>
            <a:r>
              <a:rPr lang="id-ID" sz="2800">
                <a:latin typeface="Tahoma" pitchFamily="34" charset="0"/>
              </a:rPr>
              <a:t>      if (j==5) breack</a:t>
            </a:r>
          </a:p>
          <a:p>
            <a:r>
              <a:rPr lang="id-ID" sz="2800">
                <a:latin typeface="Tahoma" pitchFamily="34" charset="0"/>
              </a:rPr>
              <a:t>      document.write("Continue&lt;br&gt;"); continue;  </a:t>
            </a:r>
          </a:p>
          <a:p>
            <a:r>
              <a:rPr lang="id-ID" sz="2800">
                <a:latin typeface="Tahoma" pitchFamily="34" charset="0"/>
              </a:rPr>
              <a:t>     }</a:t>
            </a:r>
          </a:p>
          <a:p>
            <a:r>
              <a:rPr lang="id-ID" sz="2800">
                <a:latin typeface="Tahoma" pitchFamily="34" charset="0"/>
              </a:rPr>
              <a:t>   i++</a:t>
            </a:r>
          </a:p>
          <a:p>
            <a:r>
              <a:rPr lang="id-ID" sz="2800">
                <a:latin typeface="Tahoma" pitchFamily="34" charset="0"/>
              </a:rPr>
              <a:t>}</a:t>
            </a:r>
          </a:p>
          <a:p>
            <a:r>
              <a:rPr lang="id-ID" sz="2800">
                <a:latin typeface="Tahoma" pitchFamily="34" charset="0"/>
              </a:rPr>
              <a:t>&lt;/script&gt;</a:t>
            </a:r>
          </a:p>
          <a:p>
            <a:r>
              <a:rPr lang="id-ID" sz="2800">
                <a:latin typeface="Tahoma" pitchFamily="34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099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6629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34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015163" cy="533400"/>
          </a:xfrm>
        </p:spPr>
        <p:txBody>
          <a:bodyPr>
            <a:normAutofit fontScale="90000"/>
          </a:bodyPr>
          <a:lstStyle/>
          <a:p>
            <a:r>
              <a:rPr lang="en-US"/>
              <a:t>Contoh: Continue pd For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143000" y="914400"/>
            <a:ext cx="7627938" cy="5657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600">
                <a:latin typeface="Tahoma" pitchFamily="34" charset="0"/>
              </a:rPr>
              <a:t>&lt;html&gt;</a:t>
            </a:r>
          </a:p>
          <a:p>
            <a:r>
              <a:rPr lang="id-ID" sz="2600">
                <a:latin typeface="Tahoma" pitchFamily="34" charset="0"/>
              </a:rPr>
              <a:t>&lt;head&gt;&lt;title&gt;Continue&lt;/title&gt;&lt;/head&gt;</a:t>
            </a:r>
          </a:p>
          <a:p>
            <a:r>
              <a:rPr lang="id-ID" sz="2600">
                <a:latin typeface="Tahoma" pitchFamily="34" charset="0"/>
              </a:rPr>
              <a:t>&lt;body bgcolor="silver"&gt;</a:t>
            </a:r>
          </a:p>
          <a:p>
            <a:r>
              <a:rPr lang="id-ID" sz="2600">
                <a:latin typeface="Tahoma" pitchFamily="34" charset="0"/>
              </a:rPr>
              <a:t>&lt;script language="JavaScript"&gt;</a:t>
            </a:r>
          </a:p>
          <a:p>
            <a:r>
              <a:rPr lang="id-ID" sz="2600">
                <a:latin typeface="Tahoma" pitchFamily="34" charset="0"/>
              </a:rPr>
              <a:t>var i;</a:t>
            </a:r>
          </a:p>
          <a:p>
            <a:r>
              <a:rPr lang="id-ID" sz="2600">
                <a:latin typeface="Tahoma" pitchFamily="34" charset="0"/>
              </a:rPr>
              <a:t>document.write("Perulangan Sebanyak 10 x&lt;br&gt;")</a:t>
            </a:r>
          </a:p>
          <a:p>
            <a:r>
              <a:rPr lang="id-ID" sz="2600">
                <a:latin typeface="Tahoma" pitchFamily="34" charset="0"/>
              </a:rPr>
              <a:t>for (i=0;i&lt;10;i++) {</a:t>
            </a:r>
          </a:p>
          <a:p>
            <a:r>
              <a:rPr lang="id-ID" sz="2600">
                <a:latin typeface="Tahoma" pitchFamily="34" charset="0"/>
              </a:rPr>
              <a:t>   document.write(i+"&lt;br&gt;")</a:t>
            </a:r>
          </a:p>
          <a:p>
            <a:r>
              <a:rPr lang="id-ID" sz="2600">
                <a:latin typeface="Tahoma" pitchFamily="34" charset="0"/>
              </a:rPr>
              <a:t>   if (i==3)  {</a:t>
            </a:r>
          </a:p>
          <a:p>
            <a:r>
              <a:rPr lang="id-ID" sz="2600">
                <a:latin typeface="Tahoma" pitchFamily="34" charset="0"/>
              </a:rPr>
              <a:t>      document.write("Continue&lt;br&gt;")</a:t>
            </a:r>
          </a:p>
          <a:p>
            <a:r>
              <a:rPr lang="id-ID" sz="2600">
                <a:latin typeface="Tahoma" pitchFamily="34" charset="0"/>
              </a:rPr>
              <a:t>      continue</a:t>
            </a:r>
          </a:p>
          <a:p>
            <a:r>
              <a:rPr lang="id-ID" sz="2600">
                <a:latin typeface="Tahoma" pitchFamily="34" charset="0"/>
              </a:rPr>
              <a:t>     } }</a:t>
            </a:r>
          </a:p>
          <a:p>
            <a:r>
              <a:rPr lang="id-ID" sz="2600">
                <a:latin typeface="Tahoma" pitchFamily="34" charset="0"/>
              </a:rPr>
              <a:t>&lt;/script&gt;</a:t>
            </a:r>
          </a:p>
          <a:p>
            <a:r>
              <a:rPr lang="id-ID" sz="2600">
                <a:latin typeface="Tahoma" pitchFamily="34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3330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0"/>
            <a:ext cx="6705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6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Kendali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ahoma" pitchFamily="34" charset="0"/>
              </a:rPr>
              <a:t>Struktur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Kendali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dapat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dibagi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atas</a:t>
            </a:r>
            <a:r>
              <a:rPr lang="en-US" dirty="0">
                <a:latin typeface="Tahoma" pitchFamily="34" charset="0"/>
              </a:rPr>
              <a:t> :</a:t>
            </a:r>
          </a:p>
          <a:p>
            <a:pPr marL="944563" lvl="1" indent="-487363">
              <a:buFont typeface="Wingdings" pitchFamily="2" charset="2"/>
              <a:buChar char="Ø"/>
            </a:pPr>
            <a:r>
              <a:rPr lang="en-US" sz="3200" dirty="0" err="1">
                <a:latin typeface="Tahoma" pitchFamily="34" charset="0"/>
              </a:rPr>
              <a:t>Statemen</a:t>
            </a:r>
            <a:r>
              <a:rPr lang="en-US" sz="3200" dirty="0">
                <a:latin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</a:rPr>
              <a:t>kondisi</a:t>
            </a:r>
            <a:endParaRPr lang="en-US" sz="3200" dirty="0">
              <a:latin typeface="Tahoma" pitchFamily="34" charset="0"/>
            </a:endParaRPr>
          </a:p>
          <a:p>
            <a:pPr marL="1516063" lvl="2" indent="-457200">
              <a:buFont typeface="Wingdings" pitchFamily="2" charset="2"/>
              <a:buChar char="ü"/>
            </a:pPr>
            <a:r>
              <a:rPr lang="en-US" sz="3200" dirty="0">
                <a:latin typeface="Tahoma" pitchFamily="34" charset="0"/>
              </a:rPr>
              <a:t>IF</a:t>
            </a:r>
          </a:p>
          <a:p>
            <a:pPr marL="1516063" lvl="2" indent="-457200">
              <a:buFont typeface="Wingdings" pitchFamily="2" charset="2"/>
              <a:buChar char="ü"/>
            </a:pPr>
            <a:r>
              <a:rPr lang="en-US" sz="3200" dirty="0">
                <a:latin typeface="Tahoma" pitchFamily="34" charset="0"/>
              </a:rPr>
              <a:t>Switch … case</a:t>
            </a:r>
          </a:p>
          <a:p>
            <a:pPr marL="944563" lvl="1" indent="-487363">
              <a:buFont typeface="Wingdings" pitchFamily="2" charset="2"/>
              <a:buChar char="Ø"/>
            </a:pPr>
            <a:r>
              <a:rPr lang="en-US" sz="3200" dirty="0" err="1">
                <a:latin typeface="Tahoma" pitchFamily="34" charset="0"/>
              </a:rPr>
              <a:t>Statemen</a:t>
            </a:r>
            <a:r>
              <a:rPr lang="en-US" sz="3200" dirty="0">
                <a:latin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</a:rPr>
              <a:t>Perulangan</a:t>
            </a:r>
            <a:endParaRPr lang="en-US" sz="3200" dirty="0">
              <a:latin typeface="Tahoma" pitchFamily="34" charset="0"/>
            </a:endParaRPr>
          </a:p>
          <a:p>
            <a:pPr marL="1516063" lvl="2" indent="-457200">
              <a:buFont typeface="Wingdings" pitchFamily="2" charset="2"/>
              <a:buChar char="ü"/>
            </a:pPr>
            <a:r>
              <a:rPr lang="en-US" sz="3200" dirty="0">
                <a:latin typeface="Tahoma" pitchFamily="34" charset="0"/>
              </a:rPr>
              <a:t>FOR</a:t>
            </a:r>
          </a:p>
          <a:p>
            <a:pPr marL="1516063" lvl="2" indent="-457200">
              <a:buFont typeface="Wingdings" pitchFamily="2" charset="2"/>
              <a:buChar char="ü"/>
            </a:pPr>
            <a:r>
              <a:rPr lang="en-US" sz="3200" dirty="0">
                <a:latin typeface="Tahoma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6206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966787"/>
          </a:xfrm>
        </p:spPr>
        <p:txBody>
          <a:bodyPr/>
          <a:lstStyle/>
          <a:p>
            <a:r>
              <a:rPr lang="en-US"/>
              <a:t>Statemen Kondisi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algn="just"/>
            <a:r>
              <a:rPr lang="en-US">
                <a:latin typeface="Tahoma" pitchFamily="34" charset="0"/>
                <a:cs typeface="Times New Roman" pitchFamily="18" charset="0"/>
              </a:rPr>
              <a:t>Tata cara penulisan dari perintah kondisi tersebut adalah sebagai berikut:</a:t>
            </a:r>
            <a:r>
              <a:rPr lang="en-US">
                <a:latin typeface="Tahoma" pitchFamily="34" charset="0"/>
              </a:rPr>
              <a:t> 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800600" y="2844800"/>
            <a:ext cx="2609850" cy="37719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if (kondisi1) 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{  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pernyataan1 } 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else if(kondisi2)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{   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pernyataan2}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…..</a:t>
            </a:r>
          </a:p>
          <a:p>
            <a:r>
              <a:rPr lang="en-US" sz="24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Else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{  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pernyataan</a:t>
            </a:r>
            <a:r>
              <a:rPr lang="en-US" sz="2400" dirty="0">
                <a:solidFill>
                  <a:schemeClr val="accent2"/>
                </a:solidFill>
              </a:rPr>
              <a:t>-n}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3409950" cy="3044825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if (kondisi1) </a:t>
            </a:r>
          </a:p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{  </a:t>
            </a:r>
          </a:p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pernyataan1 } </a:t>
            </a:r>
          </a:p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[else </a:t>
            </a:r>
          </a:p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{   </a:t>
            </a:r>
          </a:p>
          <a:p>
            <a:r>
              <a:rPr lang="en-US" sz="3200" dirty="0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pernyataan2}]</a:t>
            </a:r>
            <a:r>
              <a:rPr lang="en-US" sz="3200" dirty="0">
                <a:solidFill>
                  <a:schemeClr val="accent2"/>
                </a:solidFill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0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25"/>
          <a:stretch/>
        </p:blipFill>
        <p:spPr bwMode="auto">
          <a:xfrm>
            <a:off x="894422" y="1081457"/>
            <a:ext cx="6917937" cy="378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685800"/>
            <a:ext cx="7015163" cy="609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 IF Nested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0" y="1412776"/>
            <a:ext cx="805180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27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0"/>
          <a:stretch/>
        </p:blipFill>
        <p:spPr bwMode="auto">
          <a:xfrm>
            <a:off x="326776" y="370374"/>
            <a:ext cx="8133656" cy="47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4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7032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Statemen Kondisi Swicth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6858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Bentuk Penulisan: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5668963" cy="4391025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switch (myVariable)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{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case Kondisi-1 : Statemen-1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                           break;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case Kondisi-2: Statemen-2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                           break;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……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case Statemen-n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            break; </a:t>
            </a:r>
          </a:p>
          <a:p>
            <a:r>
              <a:rPr lang="en-US" sz="2800" b="1">
                <a:solidFill>
                  <a:schemeClr val="accent2"/>
                </a:solidFill>
                <a:latin typeface="Tahoma" pitchFamily="34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2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3300"/>
                </a:solidFill>
              </a:rPr>
              <a:t>Contoh: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781050"/>
            <a:ext cx="5686574" cy="56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0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8892</TotalTime>
  <Words>994</Words>
  <Application>Microsoft Office PowerPoint</Application>
  <PresentationFormat>On-screen Show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Tahoma</vt:lpstr>
      <vt:lpstr>Wingdings</vt:lpstr>
      <vt:lpstr>Office Theme</vt:lpstr>
      <vt:lpstr>Web native</vt:lpstr>
      <vt:lpstr>Agenda</vt:lpstr>
      <vt:lpstr>Struktur Kendali</vt:lpstr>
      <vt:lpstr>Statemen Kondisi</vt:lpstr>
      <vt:lpstr>Contoh:</vt:lpstr>
      <vt:lpstr>Contoh: IF Nested</vt:lpstr>
      <vt:lpstr>PowerPoint Presentation</vt:lpstr>
      <vt:lpstr>Statemen Kondisi Swicth</vt:lpstr>
      <vt:lpstr>Contoh:</vt:lpstr>
      <vt:lpstr>Statemen Perulangan</vt:lpstr>
      <vt:lpstr>Penggunaan Nortasi ++ dan --</vt:lpstr>
      <vt:lpstr>PowerPoint Presentation</vt:lpstr>
      <vt:lpstr>Hasil</vt:lpstr>
      <vt:lpstr>Perulangan While</vt:lpstr>
      <vt:lpstr>Contoh:</vt:lpstr>
      <vt:lpstr>PowerPoint Presentation</vt:lpstr>
      <vt:lpstr>Perulangan do-while </vt:lpstr>
      <vt:lpstr>Contoh:</vt:lpstr>
      <vt:lpstr>Perulangan For</vt:lpstr>
      <vt:lpstr>Contoh:</vt:lpstr>
      <vt:lpstr>PowerPoint Presentation</vt:lpstr>
      <vt:lpstr>Perintah Break &amp; Continue </vt:lpstr>
      <vt:lpstr>Contoh: Breack</vt:lpstr>
      <vt:lpstr>Hasil:</vt:lpstr>
      <vt:lpstr>Contoh: Continue</vt:lpstr>
      <vt:lpstr>PowerPoint Presentation</vt:lpstr>
      <vt:lpstr>Hasil</vt:lpstr>
      <vt:lpstr>Contoh: Continue pd For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Asus Vivobook 14</cp:lastModifiedBy>
  <cp:revision>56</cp:revision>
  <dcterms:created xsi:type="dcterms:W3CDTF">2022-09-22T08:21:04Z</dcterms:created>
  <dcterms:modified xsi:type="dcterms:W3CDTF">2023-10-25T02:27:55Z</dcterms:modified>
</cp:coreProperties>
</file>