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26"/>
  </p:notesMasterIdLst>
  <p:sldIdLst>
    <p:sldId id="256" r:id="rId3"/>
    <p:sldId id="257" r:id="rId4"/>
    <p:sldId id="1593" r:id="rId5"/>
    <p:sldId id="258" r:id="rId6"/>
    <p:sldId id="1556" r:id="rId7"/>
    <p:sldId id="931" r:id="rId8"/>
    <p:sldId id="1595" r:id="rId9"/>
    <p:sldId id="1596" r:id="rId10"/>
    <p:sldId id="1597" r:id="rId11"/>
    <p:sldId id="1598" r:id="rId12"/>
    <p:sldId id="1600" r:id="rId13"/>
    <p:sldId id="1601" r:id="rId14"/>
    <p:sldId id="956" r:id="rId15"/>
    <p:sldId id="1602" r:id="rId16"/>
    <p:sldId id="1603" r:id="rId17"/>
    <p:sldId id="1604" r:id="rId18"/>
    <p:sldId id="1605" r:id="rId19"/>
    <p:sldId id="1606" r:id="rId20"/>
    <p:sldId id="1607" r:id="rId21"/>
    <p:sldId id="1608" r:id="rId22"/>
    <p:sldId id="1609" r:id="rId23"/>
    <p:sldId id="1610" r:id="rId24"/>
    <p:sldId id="1611" r:id="rId25"/>
  </p:sldIdLst>
  <p:sldSz cx="18288000" cy="10287000"/>
  <p:notesSz cx="6858000" cy="9144000"/>
  <p:embeddedFontLst>
    <p:embeddedFont>
      <p:font typeface="Old Standard TT" panose="020B0604020202020204" charset="0"/>
      <p:regular r:id="rId27"/>
      <p:bold r:id="rId28"/>
      <p:italic r:id="rId29"/>
    </p:embeddedFont>
    <p:embeddedFont>
      <p:font typeface="Open Sans" panose="020B0606030504020204" pitchFamily="34" charset="0"/>
      <p:regular r:id="rId30"/>
      <p:bold r:id="rId31"/>
      <p:italic r:id="rId32"/>
      <p:boldItalic r:id="rId33"/>
    </p:embeddedFont>
    <p:embeddedFont>
      <p:font typeface="Roboto" panose="02000000000000000000" pitchFamily="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chamad Aditya" initials="MA" lastIdx="1" clrIdx="0">
    <p:extLst>
      <p:ext uri="{19B8F6BF-5375-455C-9EA6-DF929625EA0E}">
        <p15:presenceInfo xmlns:p15="http://schemas.microsoft.com/office/powerpoint/2012/main" userId="5acef9f39b12c9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 name="Google Shape;10;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 name="Google Shape;11;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20" name="Google Shape;120;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1" name="Google Shape;121;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2" name="Google Shape;12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27" name="Google Shape;127;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8" name="Google Shape;128;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9" name="Google Shape;129;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0" name="Google Shape;130;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1" name="Google Shape;13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36" name="Google Shape;13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41" name="Google Shape;141;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2" name="Google Shape;142;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3" name="Google Shape;14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48" name="Google Shape;148;p16"/>
          <p:cNvSpPr>
            <a:spLocks noGrp="1"/>
          </p:cNvSpPr>
          <p:nvPr>
            <p:ph type="pic" idx="2"/>
          </p:nvPr>
        </p:nvSpPr>
        <p:spPr>
          <a:xfrm>
            <a:off x="1792288" y="612775"/>
            <a:ext cx="5486400" cy="4114800"/>
          </a:xfrm>
          <a:prstGeom prst="rect">
            <a:avLst/>
          </a:prstGeom>
          <a:noFill/>
          <a:ln>
            <a:noFill/>
          </a:ln>
        </p:spPr>
      </p:sp>
      <p:sp>
        <p:nvSpPr>
          <p:cNvPr id="149" name="Google Shape;149;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0" name="Google Shape;15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55" name="Google Shape;155;p1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61" name="Google Shape;161;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138"/>
          <p:cNvSpPr>
            <a:spLocks noChangeArrowheads="1"/>
          </p:cNvSpPr>
          <p:nvPr userDrawn="1">
            <p:custDataLst>
              <p:tags r:id="rId1"/>
            </p:custDataLst>
          </p:nvPr>
        </p:nvSpPr>
        <p:spPr bwMode="gray">
          <a:xfrm>
            <a:off x="0" y="7591426"/>
            <a:ext cx="18288000" cy="2700338"/>
          </a:xfrm>
          <a:prstGeom prst="rect">
            <a:avLst/>
          </a:prstGeom>
          <a:solidFill>
            <a:srgbClr val="177B57"/>
          </a:solidFill>
          <a:ln w="9525" algn="ctr">
            <a:noFill/>
            <a:miter lim="800000"/>
            <a:headEnd/>
            <a:tailEnd/>
          </a:ln>
          <a:effectLst/>
        </p:spPr>
        <p:txBody>
          <a:bodyPr wrap="none" anchor="ctr"/>
          <a:lstStyle/>
          <a:p>
            <a:endParaRPr lang="en-US" sz="2100">
              <a:solidFill>
                <a:srgbClr val="000000"/>
              </a:solidFill>
            </a:endParaRPr>
          </a:p>
        </p:txBody>
      </p:sp>
      <p:pic>
        <p:nvPicPr>
          <p:cNvPr id="8" name="Picture 149" descr="BCG_Monogram_RGB"/>
          <p:cNvPicPr>
            <a:picLocks noChangeAspect="1" noChangeArrowheads="1"/>
          </p:cNvPicPr>
          <p:nvPr userDrawn="1"/>
        </p:nvPicPr>
        <p:blipFill>
          <a:blip r:embed="rId3" cstate="print"/>
          <a:srcRect/>
          <a:stretch>
            <a:fillRect/>
          </a:stretch>
        </p:blipFill>
        <p:spPr bwMode="auto">
          <a:xfrm>
            <a:off x="896815" y="1016795"/>
            <a:ext cx="2989385" cy="1009650"/>
          </a:xfrm>
          <a:prstGeom prst="rect">
            <a:avLst/>
          </a:prstGeom>
          <a:noFill/>
        </p:spPr>
      </p:pic>
      <p:sp>
        <p:nvSpPr>
          <p:cNvPr id="10" name="Text Placeholder 9"/>
          <p:cNvSpPr>
            <a:spLocks noGrp="1"/>
          </p:cNvSpPr>
          <p:nvPr>
            <p:ph type="body" sz="quarter" idx="10" hasCustomPrompt="1"/>
          </p:nvPr>
        </p:nvSpPr>
        <p:spPr>
          <a:xfrm>
            <a:off x="14362339" y="1038373"/>
            <a:ext cx="3083815" cy="995990"/>
          </a:xfrm>
          <a:prstGeom prst="rect">
            <a:avLst/>
          </a:prstGeom>
        </p:spPr>
        <p:txBody>
          <a:bodyPr lIns="90000" tIns="90000" rIns="90000" bIns="90000" anchor="ctr"/>
          <a:lstStyle>
            <a:lvl1pPr algn="ctr">
              <a:defRPr sz="2100" b="0" baseline="0">
                <a:solidFill>
                  <a:srgbClr val="808080"/>
                </a:solidFill>
                <a:latin typeface="Arial" pitchFamily="34" charset="0"/>
                <a:cs typeface="Arial" pitchFamily="34" charset="0"/>
              </a:defRPr>
            </a:lvl1pPr>
          </a:lstStyle>
          <a:p>
            <a:pPr lvl="0"/>
            <a:r>
              <a:rPr lang="en-US"/>
              <a:t>Placeholder for client logo</a:t>
            </a:r>
            <a:endParaRPr lang="en-US" dirty="0"/>
          </a:p>
        </p:txBody>
      </p:sp>
      <p:pic>
        <p:nvPicPr>
          <p:cNvPr id="11" name="Picture 1"/>
          <p:cNvPicPr>
            <a:picLocks noChangeAspect="1" noChangeArrowheads="1"/>
          </p:cNvPicPr>
          <p:nvPr userDrawn="1"/>
        </p:nvPicPr>
        <p:blipFill>
          <a:blip r:embed="rId4" cstate="print"/>
          <a:srcRect/>
          <a:stretch>
            <a:fillRect/>
          </a:stretch>
        </p:blipFill>
        <p:spPr bwMode="auto">
          <a:xfrm>
            <a:off x="5216031" y="8732104"/>
            <a:ext cx="7831015" cy="388145"/>
          </a:xfrm>
          <a:prstGeom prst="rect">
            <a:avLst/>
          </a:prstGeom>
          <a:noFill/>
          <a:ln w="9525">
            <a:noFill/>
            <a:miter lim="800000"/>
            <a:headEnd/>
            <a:tailEnd/>
          </a:ln>
          <a:effectLst/>
        </p:spPr>
      </p:pic>
    </p:spTree>
    <p:extLst>
      <p:ext uri="{BB962C8B-B14F-4D97-AF65-F5344CB8AC3E}">
        <p14:creationId xmlns:p14="http://schemas.microsoft.com/office/powerpoint/2010/main" val="853621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844060" y="2263140"/>
            <a:ext cx="16611131" cy="6885432"/>
          </a:xfrm>
        </p:spPr>
        <p:txBody>
          <a:bodyPr lIns="0" tIns="0" rIns="0" bIns="0"/>
          <a:lstStyle>
            <a:lvl1pPr>
              <a:spcBef>
                <a:spcPts val="576"/>
              </a:spcBef>
              <a:defRPr/>
            </a:lvl1pPr>
            <a:lvl2pPr marL="685800" indent="-345600">
              <a:spcBef>
                <a:spcPts val="576"/>
              </a:spcBef>
              <a:defRPr/>
            </a:lvl2pPr>
            <a:lvl3pPr marL="1371600" indent="-345600">
              <a:spcBef>
                <a:spcPts val="576"/>
              </a:spcBef>
              <a:defRPr/>
            </a:lvl3pPr>
            <a:lvl4pPr marL="2062800" indent="-351000">
              <a:spcBef>
                <a:spcPts val="576"/>
              </a:spcBef>
              <a:defRPr/>
            </a:lvl4pPr>
            <a:lvl5pPr marL="3088800" indent="-345600">
              <a:spcBef>
                <a:spcPts val="57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288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7"/>
          <p:cNvSpPr>
            <a:spLocks noGrp="1"/>
          </p:cNvSpPr>
          <p:nvPr>
            <p:ph type="body" sz="quarter" idx="13"/>
          </p:nvPr>
        </p:nvSpPr>
        <p:spPr>
          <a:xfrm>
            <a:off x="844062" y="2262600"/>
            <a:ext cx="16602092" cy="6885000"/>
          </a:xfrm>
          <a:prstGeom prst="rect">
            <a:avLst/>
          </a:prstGeom>
        </p:spPr>
        <p:txBody>
          <a:bodyPr lIns="0" tIns="0" rIns="0" bIns="0"/>
          <a:lstStyle>
            <a:lvl1pPr marL="259200" indent="-259200">
              <a:spcBef>
                <a:spcPts val="576"/>
              </a:spcBef>
              <a:buClr>
                <a:schemeClr val="tx2"/>
              </a:buClr>
              <a:buFont typeface="Arial" pitchFamily="34" charset="0"/>
              <a:buChar char="•"/>
              <a:tabLst/>
              <a:defRPr b="0"/>
            </a:lvl1pPr>
            <a:lvl2pPr marL="945000" indent="-345600">
              <a:spcBef>
                <a:spcPts val="576"/>
              </a:spcBef>
              <a:buFont typeface="Arial" pitchFamily="34" charset="0"/>
              <a:buChar char="–"/>
              <a:defRPr/>
            </a:lvl2pPr>
            <a:lvl3pPr marL="1614600" indent="-345600">
              <a:spcBef>
                <a:spcPts val="576"/>
              </a:spcBef>
              <a:defRPr/>
            </a:lvl3pPr>
            <a:lvl4pPr marL="2316600" indent="-345600">
              <a:spcBef>
                <a:spcPts val="576"/>
              </a:spcBef>
              <a:defRPr/>
            </a:lvl4pPr>
            <a:lvl5pPr marL="3088800" indent="-345600">
              <a:spcBef>
                <a:spcPts val="576"/>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007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42"/>
        <p:cNvGrpSpPr/>
        <p:nvPr/>
      </p:nvGrpSpPr>
      <p:grpSpPr>
        <a:xfrm>
          <a:off x="0" y="0"/>
          <a:ext cx="0" cy="0"/>
          <a:chOff x="0" y="0"/>
          <a:chExt cx="0" cy="0"/>
        </a:xfrm>
      </p:grpSpPr>
      <p:grpSp>
        <p:nvGrpSpPr>
          <p:cNvPr id="43" name="Google Shape;43;p4"/>
          <p:cNvGrpSpPr/>
          <p:nvPr/>
        </p:nvGrpSpPr>
        <p:grpSpPr>
          <a:xfrm>
            <a:off x="317543" y="333913"/>
            <a:ext cx="17653307" cy="9647012"/>
            <a:chOff x="0" y="0"/>
            <a:chExt cx="4649400" cy="2540760"/>
          </a:xfrm>
        </p:grpSpPr>
        <p:sp>
          <p:nvSpPr>
            <p:cNvPr id="44" name="Google Shape;44;p4"/>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10"/>
              </a:srgbClr>
            </a:solidFill>
            <a:ln>
              <a:noFill/>
            </a:ln>
          </p:spPr>
        </p:sp>
        <p:sp>
          <p:nvSpPr>
            <p:cNvPr id="45" name="Google Shape;45;p4"/>
            <p:cNvSpPr txBox="1"/>
            <p:nvPr/>
          </p:nvSpPr>
          <p:spPr>
            <a:xfrm>
              <a:off x="0" y="38100"/>
              <a:ext cx="4649400" cy="25026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46" name="Google Shape;46;p4"/>
          <p:cNvCxnSpPr/>
          <p:nvPr/>
        </p:nvCxnSpPr>
        <p:spPr>
          <a:xfrm>
            <a:off x="9144267" y="2766060"/>
            <a:ext cx="0" cy="6492300"/>
          </a:xfrm>
          <a:prstGeom prst="straightConnector1">
            <a:avLst/>
          </a:prstGeom>
          <a:noFill/>
          <a:ln w="28575" cap="flat" cmpd="sng">
            <a:solidFill>
              <a:srgbClr val="000000"/>
            </a:solidFill>
            <a:prstDash val="solid"/>
            <a:round/>
            <a:headEnd type="none" w="sm" len="sm"/>
            <a:tailEnd type="none" w="sm" len="sm"/>
          </a:ln>
        </p:spPr>
      </p:cxnSp>
      <p:sp>
        <p:nvSpPr>
          <p:cNvPr id="47" name="Google Shape;47;p4"/>
          <p:cNvSpPr txBox="1">
            <a:spLocks noGrp="1"/>
          </p:cNvSpPr>
          <p:nvPr>
            <p:ph type="subTitle" idx="1"/>
          </p:nvPr>
        </p:nvSpPr>
        <p:spPr>
          <a:xfrm>
            <a:off x="2939150" y="9206775"/>
            <a:ext cx="3492600" cy="534300"/>
          </a:xfrm>
          <a:prstGeom prst="rect">
            <a:avLst/>
          </a:prstGeom>
        </p:spPr>
        <p:txBody>
          <a:bodyPr spcFirstLastPara="1" wrap="square" lIns="0" tIns="0" rIns="0" bIns="0" anchor="t" anchorCtr="0">
            <a:noAutofit/>
          </a:bodyPr>
          <a:lstStyle>
            <a:lvl1pPr lvl="0" algn="ctr">
              <a:spcBef>
                <a:spcPts val="640"/>
              </a:spcBef>
              <a:spcAft>
                <a:spcPts val="0"/>
              </a:spcAft>
              <a:buClr>
                <a:srgbClr val="0B6AE9"/>
              </a:buClr>
              <a:buSzPts val="3000"/>
              <a:buNone/>
              <a:defRPr>
                <a:solidFill>
                  <a:srgbClr val="0B6AE9"/>
                </a:solidFill>
              </a:defRPr>
            </a:lvl1pPr>
            <a:lvl2pPr lvl="1" algn="ctr">
              <a:spcBef>
                <a:spcPts val="560"/>
              </a:spcBef>
              <a:spcAft>
                <a:spcPts val="0"/>
              </a:spcAft>
              <a:buClr>
                <a:srgbClr val="0B6AE9"/>
              </a:buClr>
              <a:buSzPts val="2100"/>
              <a:buNone/>
              <a:defRPr>
                <a:solidFill>
                  <a:srgbClr val="0B6AE9"/>
                </a:solidFill>
              </a:defRPr>
            </a:lvl2pPr>
            <a:lvl3pPr lvl="2" algn="ctr">
              <a:spcBef>
                <a:spcPts val="480"/>
              </a:spcBef>
              <a:spcAft>
                <a:spcPts val="0"/>
              </a:spcAft>
              <a:buClr>
                <a:srgbClr val="0B6AE9"/>
              </a:buClr>
              <a:buSzPts val="2100"/>
              <a:buNone/>
              <a:defRPr>
                <a:solidFill>
                  <a:srgbClr val="0B6AE9"/>
                </a:solidFill>
              </a:defRPr>
            </a:lvl3pPr>
            <a:lvl4pPr lvl="3" algn="ctr">
              <a:spcBef>
                <a:spcPts val="400"/>
              </a:spcBef>
              <a:spcAft>
                <a:spcPts val="0"/>
              </a:spcAft>
              <a:buClr>
                <a:srgbClr val="0B6AE9"/>
              </a:buClr>
              <a:buSzPts val="2100"/>
              <a:buNone/>
              <a:defRPr>
                <a:solidFill>
                  <a:srgbClr val="0B6AE9"/>
                </a:solidFill>
              </a:defRPr>
            </a:lvl4pPr>
            <a:lvl5pPr lvl="4" algn="ctr">
              <a:spcBef>
                <a:spcPts val="400"/>
              </a:spcBef>
              <a:spcAft>
                <a:spcPts val="0"/>
              </a:spcAft>
              <a:buClr>
                <a:srgbClr val="0B6AE9"/>
              </a:buClr>
              <a:buSzPts val="2100"/>
              <a:buNone/>
              <a:defRPr>
                <a:solidFill>
                  <a:srgbClr val="0B6AE9"/>
                </a:solidFill>
              </a:defRPr>
            </a:lvl5pPr>
            <a:lvl6pPr lvl="5" algn="ctr">
              <a:spcBef>
                <a:spcPts val="400"/>
              </a:spcBef>
              <a:spcAft>
                <a:spcPts val="0"/>
              </a:spcAft>
              <a:buClr>
                <a:srgbClr val="0B6AE9"/>
              </a:buClr>
              <a:buSzPts val="2100"/>
              <a:buNone/>
              <a:defRPr>
                <a:solidFill>
                  <a:srgbClr val="0B6AE9"/>
                </a:solidFill>
              </a:defRPr>
            </a:lvl6pPr>
            <a:lvl7pPr lvl="6" algn="ctr">
              <a:spcBef>
                <a:spcPts val="400"/>
              </a:spcBef>
              <a:spcAft>
                <a:spcPts val="0"/>
              </a:spcAft>
              <a:buClr>
                <a:srgbClr val="0B6AE9"/>
              </a:buClr>
              <a:buSzPts val="2100"/>
              <a:buNone/>
              <a:defRPr>
                <a:solidFill>
                  <a:srgbClr val="0B6AE9"/>
                </a:solidFill>
              </a:defRPr>
            </a:lvl7pPr>
            <a:lvl8pPr lvl="7" algn="ctr">
              <a:spcBef>
                <a:spcPts val="400"/>
              </a:spcBef>
              <a:spcAft>
                <a:spcPts val="0"/>
              </a:spcAft>
              <a:buClr>
                <a:srgbClr val="0B6AE9"/>
              </a:buClr>
              <a:buSzPts val="2100"/>
              <a:buNone/>
              <a:defRPr>
                <a:solidFill>
                  <a:srgbClr val="0B6AE9"/>
                </a:solidFill>
              </a:defRPr>
            </a:lvl8pPr>
            <a:lvl9pPr lvl="8" algn="ctr">
              <a:spcBef>
                <a:spcPts val="400"/>
              </a:spcBef>
              <a:spcAft>
                <a:spcPts val="0"/>
              </a:spcAft>
              <a:buClr>
                <a:srgbClr val="0B6AE9"/>
              </a:buClr>
              <a:buSzPts val="2100"/>
              <a:buNone/>
              <a:defRPr>
                <a:solidFill>
                  <a:srgbClr val="0B6AE9"/>
                </a:solidFill>
              </a:defRPr>
            </a:lvl9pPr>
          </a:lstStyle>
          <a:p>
            <a:endParaRPr/>
          </a:p>
        </p:txBody>
      </p:sp>
      <p:sp>
        <p:nvSpPr>
          <p:cNvPr id="48" name="Google Shape;48;p4"/>
          <p:cNvSpPr txBox="1">
            <a:spLocks noGrp="1"/>
          </p:cNvSpPr>
          <p:nvPr>
            <p:ph type="subTitle" idx="2"/>
          </p:nvPr>
        </p:nvSpPr>
        <p:spPr>
          <a:xfrm>
            <a:off x="11878275" y="9206775"/>
            <a:ext cx="3492600" cy="534300"/>
          </a:xfrm>
          <a:prstGeom prst="rect">
            <a:avLst/>
          </a:prstGeom>
        </p:spPr>
        <p:txBody>
          <a:bodyPr spcFirstLastPara="1" wrap="square" lIns="0" tIns="0" rIns="0" bIns="0" anchor="t" anchorCtr="0">
            <a:noAutofit/>
          </a:bodyPr>
          <a:lstStyle>
            <a:lvl1pPr lvl="0" algn="ctr" rtl="0">
              <a:spcBef>
                <a:spcPts val="640"/>
              </a:spcBef>
              <a:spcAft>
                <a:spcPts val="0"/>
              </a:spcAft>
              <a:buClr>
                <a:srgbClr val="0B6AE9"/>
              </a:buClr>
              <a:buSzPts val="3000"/>
              <a:buNone/>
              <a:defRPr>
                <a:solidFill>
                  <a:srgbClr val="0B6AE9"/>
                </a:solidFill>
              </a:defRPr>
            </a:lvl1pPr>
            <a:lvl2pPr lvl="1" algn="ctr" rtl="0">
              <a:spcBef>
                <a:spcPts val="560"/>
              </a:spcBef>
              <a:spcAft>
                <a:spcPts val="0"/>
              </a:spcAft>
              <a:buClr>
                <a:srgbClr val="0B6AE9"/>
              </a:buClr>
              <a:buSzPts val="2100"/>
              <a:buNone/>
              <a:defRPr>
                <a:solidFill>
                  <a:srgbClr val="0B6AE9"/>
                </a:solidFill>
              </a:defRPr>
            </a:lvl2pPr>
            <a:lvl3pPr lvl="2" algn="ctr" rtl="0">
              <a:spcBef>
                <a:spcPts val="480"/>
              </a:spcBef>
              <a:spcAft>
                <a:spcPts val="0"/>
              </a:spcAft>
              <a:buClr>
                <a:srgbClr val="0B6AE9"/>
              </a:buClr>
              <a:buSzPts val="2100"/>
              <a:buNone/>
              <a:defRPr>
                <a:solidFill>
                  <a:srgbClr val="0B6AE9"/>
                </a:solidFill>
              </a:defRPr>
            </a:lvl3pPr>
            <a:lvl4pPr lvl="3" algn="ctr" rtl="0">
              <a:spcBef>
                <a:spcPts val="400"/>
              </a:spcBef>
              <a:spcAft>
                <a:spcPts val="0"/>
              </a:spcAft>
              <a:buClr>
                <a:srgbClr val="0B6AE9"/>
              </a:buClr>
              <a:buSzPts val="2100"/>
              <a:buNone/>
              <a:defRPr>
                <a:solidFill>
                  <a:srgbClr val="0B6AE9"/>
                </a:solidFill>
              </a:defRPr>
            </a:lvl4pPr>
            <a:lvl5pPr lvl="4" algn="ctr" rtl="0">
              <a:spcBef>
                <a:spcPts val="400"/>
              </a:spcBef>
              <a:spcAft>
                <a:spcPts val="0"/>
              </a:spcAft>
              <a:buClr>
                <a:srgbClr val="0B6AE9"/>
              </a:buClr>
              <a:buSzPts val="2100"/>
              <a:buNone/>
              <a:defRPr>
                <a:solidFill>
                  <a:srgbClr val="0B6AE9"/>
                </a:solidFill>
              </a:defRPr>
            </a:lvl5pPr>
            <a:lvl6pPr lvl="5" algn="ctr" rtl="0">
              <a:spcBef>
                <a:spcPts val="400"/>
              </a:spcBef>
              <a:spcAft>
                <a:spcPts val="0"/>
              </a:spcAft>
              <a:buClr>
                <a:srgbClr val="0B6AE9"/>
              </a:buClr>
              <a:buSzPts val="2100"/>
              <a:buNone/>
              <a:defRPr>
                <a:solidFill>
                  <a:srgbClr val="0B6AE9"/>
                </a:solidFill>
              </a:defRPr>
            </a:lvl6pPr>
            <a:lvl7pPr lvl="6" algn="ctr" rtl="0">
              <a:spcBef>
                <a:spcPts val="400"/>
              </a:spcBef>
              <a:spcAft>
                <a:spcPts val="0"/>
              </a:spcAft>
              <a:buClr>
                <a:srgbClr val="0B6AE9"/>
              </a:buClr>
              <a:buSzPts val="2100"/>
              <a:buNone/>
              <a:defRPr>
                <a:solidFill>
                  <a:srgbClr val="0B6AE9"/>
                </a:solidFill>
              </a:defRPr>
            </a:lvl7pPr>
            <a:lvl8pPr lvl="7" algn="ctr" rtl="0">
              <a:spcBef>
                <a:spcPts val="400"/>
              </a:spcBef>
              <a:spcAft>
                <a:spcPts val="0"/>
              </a:spcAft>
              <a:buClr>
                <a:srgbClr val="0B6AE9"/>
              </a:buClr>
              <a:buSzPts val="2100"/>
              <a:buNone/>
              <a:defRPr>
                <a:solidFill>
                  <a:srgbClr val="0B6AE9"/>
                </a:solidFill>
              </a:defRPr>
            </a:lvl8pPr>
            <a:lvl9pPr lvl="8" algn="ctr" rtl="0">
              <a:spcBef>
                <a:spcPts val="400"/>
              </a:spcBef>
              <a:spcAft>
                <a:spcPts val="0"/>
              </a:spcAft>
              <a:buClr>
                <a:srgbClr val="0B6AE9"/>
              </a:buClr>
              <a:buSzPts val="2100"/>
              <a:buNone/>
              <a:defRPr>
                <a:solidFill>
                  <a:srgbClr val="0B6AE9"/>
                </a:solidFill>
              </a:defRPr>
            </a:lvl9pPr>
          </a:lstStyle>
          <a:p>
            <a:endParaRPr/>
          </a:p>
        </p:txBody>
      </p:sp>
      <p:sp>
        <p:nvSpPr>
          <p:cNvPr id="49" name="Google Shape;49;p4"/>
          <p:cNvSpPr txBox="1">
            <a:spLocks noGrp="1"/>
          </p:cNvSpPr>
          <p:nvPr>
            <p:ph type="title"/>
          </p:nvPr>
        </p:nvSpPr>
        <p:spPr>
          <a:xfrm>
            <a:off x="1087875" y="656525"/>
            <a:ext cx="6985200" cy="1145100"/>
          </a:xfrm>
          <a:prstGeom prst="rect">
            <a:avLst/>
          </a:prstGeom>
        </p:spPr>
        <p:txBody>
          <a:bodyPr spcFirstLastPara="1" wrap="square" lIns="0" tIns="0" rIns="0" bIns="0" anchor="t" anchorCtr="0">
            <a:noAutofit/>
          </a:bodyPr>
          <a:lstStyle>
            <a:lvl1pPr lvl="0" rtl="0">
              <a:spcBef>
                <a:spcPts val="0"/>
              </a:spcBef>
              <a:spcAft>
                <a:spcPts val="0"/>
              </a:spcAft>
              <a:buSzPts val="6500"/>
              <a:buNone/>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50" name="Google Shape;50;p4"/>
          <p:cNvSpPr txBox="1">
            <a:spLocks noGrp="1"/>
          </p:cNvSpPr>
          <p:nvPr>
            <p:ph type="body" idx="3"/>
          </p:nvPr>
        </p:nvSpPr>
        <p:spPr>
          <a:xfrm>
            <a:off x="15484100" y="990425"/>
            <a:ext cx="1775100" cy="4773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sz="2100"/>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39531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018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2931" y="2383"/>
          <a:ext cx="2930" cy="2381"/>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8"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 y="2383"/>
                        <a:ext cx="2930" cy="2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nvSpPr>
        <p:spPr>
          <a:xfrm>
            <a:off x="0" y="0"/>
            <a:ext cx="18288000" cy="10287000"/>
          </a:xfrm>
          <a:prstGeom prst="rect">
            <a:avLst/>
          </a:prstGeom>
          <a:solidFill>
            <a:srgbClr val="177B57"/>
          </a:solidFill>
          <a:ln w="9525">
            <a:solidFill>
              <a:srgbClr val="177B57"/>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endParaRPr lang="en-US" sz="2100" dirty="0">
              <a:solidFill>
                <a:srgbClr val="000000"/>
              </a:solidFill>
              <a:cs typeface="Arial" pitchFamily="34" charset="0"/>
            </a:endParaRPr>
          </a:p>
        </p:txBody>
      </p:sp>
      <p:pic>
        <p:nvPicPr>
          <p:cNvPr id="3" name="Picture 6"/>
          <p:cNvPicPr>
            <a:picLocks noChangeAspect="1" noChangeArrowheads="1"/>
          </p:cNvPicPr>
          <p:nvPr userDrawn="1"/>
        </p:nvPicPr>
        <p:blipFill>
          <a:blip r:embed="rId5" cstate="print"/>
          <a:srcRect/>
          <a:stretch>
            <a:fillRect/>
          </a:stretch>
        </p:blipFill>
        <p:spPr bwMode="ltGray">
          <a:xfrm>
            <a:off x="3774831" y="2607470"/>
            <a:ext cx="10738338" cy="4421981"/>
          </a:xfrm>
          <a:prstGeom prst="rect">
            <a:avLst/>
          </a:prstGeom>
          <a:noFill/>
          <a:ln w="9525">
            <a:noFill/>
            <a:miter lim="800000"/>
            <a:headEnd/>
            <a:tailEnd/>
          </a:ln>
          <a:effectLst/>
        </p:spPr>
      </p:pic>
      <p:pic>
        <p:nvPicPr>
          <p:cNvPr id="4" name="Picture 3"/>
          <p:cNvPicPr>
            <a:picLocks noChangeAspect="1" noChangeArrowheads="1"/>
          </p:cNvPicPr>
          <p:nvPr userDrawn="1"/>
        </p:nvPicPr>
        <p:blipFill>
          <a:blip r:embed="rId6" cstate="print"/>
          <a:stretch>
            <a:fillRect/>
          </a:stretch>
        </p:blipFill>
        <p:spPr bwMode="black">
          <a:xfrm>
            <a:off x="7910762" y="4436543"/>
            <a:ext cx="5171538" cy="1299375"/>
          </a:xfrm>
          <a:prstGeom prst="rect">
            <a:avLst/>
          </a:prstGeom>
          <a:noFill/>
          <a:ln>
            <a:noFill/>
          </a:ln>
        </p:spPr>
      </p:pic>
      <p:sp>
        <p:nvSpPr>
          <p:cNvPr id="5" name="TextBox 4"/>
          <p:cNvSpPr txBox="1"/>
          <p:nvPr userDrawn="1"/>
        </p:nvSpPr>
        <p:spPr>
          <a:xfrm>
            <a:off x="7881476" y="7617960"/>
            <a:ext cx="2525050" cy="872801"/>
          </a:xfrm>
          <a:prstGeom prst="rect">
            <a:avLst/>
          </a:prstGeom>
          <a:noFill/>
          <a:ln>
            <a:noFill/>
          </a:ln>
        </p:spPr>
        <p:txBody>
          <a:bodyPr wrap="none" tIns="135000" bIns="135000" rtlCol="0" anchor="t">
            <a:spAutoFit/>
          </a:bodyPr>
          <a:lstStyle/>
          <a:p>
            <a:pPr algn="ctr"/>
            <a:r>
              <a:rPr lang="en-US" sz="3900">
                <a:solidFill>
                  <a:srgbClr val="FFFFFF"/>
                </a:solidFill>
                <a:cs typeface="Arial" pitchFamily="34" charset="0"/>
              </a:rPr>
              <a:t>Thank you</a:t>
            </a:r>
            <a:endParaRPr lang="en-US" sz="3900" dirty="0">
              <a:solidFill>
                <a:srgbClr val="FFFFFF"/>
              </a:solidFill>
              <a:cs typeface="Arial" pitchFamily="34" charset="0"/>
            </a:endParaRPr>
          </a:p>
        </p:txBody>
      </p:sp>
      <p:sp>
        <p:nvSpPr>
          <p:cNvPr id="6" name="TextBox 5"/>
          <p:cNvSpPr txBox="1"/>
          <p:nvPr userDrawn="1"/>
        </p:nvSpPr>
        <p:spPr>
          <a:xfrm>
            <a:off x="7726527" y="9093773"/>
            <a:ext cx="2877711" cy="503469"/>
          </a:xfrm>
          <a:prstGeom prst="rect">
            <a:avLst/>
          </a:prstGeom>
          <a:noFill/>
          <a:ln>
            <a:noFill/>
          </a:ln>
        </p:spPr>
        <p:txBody>
          <a:bodyPr wrap="none" tIns="135000" bIns="135000" rtlCol="0" anchor="t">
            <a:spAutoFit/>
          </a:bodyPr>
          <a:lstStyle/>
          <a:p>
            <a:pPr algn="ctr"/>
            <a:r>
              <a:rPr lang="en-US" sz="1500">
                <a:solidFill>
                  <a:srgbClr val="FFFFFF"/>
                </a:solidFill>
                <a:cs typeface="Arial" pitchFamily="34" charset="0"/>
              </a:rPr>
              <a:t>bcg.com | bcgperspectives.com</a:t>
            </a:r>
            <a:endParaRPr lang="en-US" sz="1500" dirty="0">
              <a:solidFill>
                <a:srgbClr val="FFFFFF"/>
              </a:solidFill>
              <a:cs typeface="Arial" pitchFamily="34" charset="0"/>
            </a:endParaRPr>
          </a:p>
        </p:txBody>
      </p:sp>
    </p:spTree>
    <p:extLst>
      <p:ext uri="{BB962C8B-B14F-4D97-AF65-F5344CB8AC3E}">
        <p14:creationId xmlns:p14="http://schemas.microsoft.com/office/powerpoint/2010/main" val="187577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51"/>
        <p:cNvGrpSpPr/>
        <p:nvPr/>
      </p:nvGrpSpPr>
      <p:grpSpPr>
        <a:xfrm>
          <a:off x="0" y="0"/>
          <a:ext cx="0" cy="0"/>
          <a:chOff x="0" y="0"/>
          <a:chExt cx="0" cy="0"/>
        </a:xfrm>
      </p:grpSpPr>
      <p:grpSp>
        <p:nvGrpSpPr>
          <p:cNvPr id="52" name="Google Shape;52;p5"/>
          <p:cNvGrpSpPr/>
          <p:nvPr/>
        </p:nvGrpSpPr>
        <p:grpSpPr>
          <a:xfrm>
            <a:off x="317543" y="333913"/>
            <a:ext cx="17653307" cy="9647012"/>
            <a:chOff x="0" y="0"/>
            <a:chExt cx="4649400" cy="2540760"/>
          </a:xfrm>
        </p:grpSpPr>
        <p:sp>
          <p:nvSpPr>
            <p:cNvPr id="53" name="Google Shape;53;p5"/>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10"/>
              </a:srgbClr>
            </a:solidFill>
            <a:ln>
              <a:noFill/>
            </a:ln>
          </p:spPr>
        </p:sp>
        <p:sp>
          <p:nvSpPr>
            <p:cNvPr id="54" name="Google Shape;54;p5"/>
            <p:cNvSpPr txBox="1"/>
            <p:nvPr/>
          </p:nvSpPr>
          <p:spPr>
            <a:xfrm>
              <a:off x="0" y="38100"/>
              <a:ext cx="4649400" cy="25026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5" name="Google Shape;55;p5"/>
          <p:cNvCxnSpPr/>
          <p:nvPr/>
        </p:nvCxnSpPr>
        <p:spPr>
          <a:xfrm>
            <a:off x="6099614" y="3255793"/>
            <a:ext cx="0" cy="6492300"/>
          </a:xfrm>
          <a:prstGeom prst="straightConnector1">
            <a:avLst/>
          </a:prstGeom>
          <a:noFill/>
          <a:ln w="28575" cap="flat" cmpd="sng">
            <a:solidFill>
              <a:srgbClr val="000000"/>
            </a:solidFill>
            <a:prstDash val="solid"/>
            <a:round/>
            <a:headEnd type="none" w="sm" len="sm"/>
            <a:tailEnd type="none" w="sm" len="sm"/>
          </a:ln>
        </p:spPr>
      </p:cxnSp>
      <p:cxnSp>
        <p:nvCxnSpPr>
          <p:cNvPr id="56" name="Google Shape;56;p5"/>
          <p:cNvCxnSpPr/>
          <p:nvPr/>
        </p:nvCxnSpPr>
        <p:spPr>
          <a:xfrm>
            <a:off x="12176441" y="3255793"/>
            <a:ext cx="0" cy="6492300"/>
          </a:xfrm>
          <a:prstGeom prst="straightConnector1">
            <a:avLst/>
          </a:prstGeom>
          <a:noFill/>
          <a:ln w="28575" cap="flat" cmpd="sng">
            <a:solidFill>
              <a:srgbClr val="000000"/>
            </a:solidFill>
            <a:prstDash val="solid"/>
            <a:round/>
            <a:headEnd type="none" w="sm" len="sm"/>
            <a:tailEnd type="none" w="sm" len="sm"/>
          </a:ln>
        </p:spPr>
      </p:cxnSp>
      <p:sp>
        <p:nvSpPr>
          <p:cNvPr id="57" name="Google Shape;57;p5"/>
          <p:cNvSpPr txBox="1">
            <a:spLocks noGrp="1"/>
          </p:cNvSpPr>
          <p:nvPr>
            <p:ph type="title"/>
          </p:nvPr>
        </p:nvSpPr>
        <p:spPr>
          <a:xfrm>
            <a:off x="1087875" y="8164925"/>
            <a:ext cx="3454500" cy="1590900"/>
          </a:xfrm>
          <a:prstGeom prst="rect">
            <a:avLst/>
          </a:prstGeom>
        </p:spPr>
        <p:txBody>
          <a:bodyPr spcFirstLastPara="1" wrap="square" lIns="0" tIns="0" rIns="0" bIns="0" anchor="t" anchorCtr="0">
            <a:noAutofit/>
          </a:bodyPr>
          <a:lstStyle>
            <a:lvl1pPr lvl="0">
              <a:spcBef>
                <a:spcPts val="0"/>
              </a:spcBef>
              <a:spcAft>
                <a:spcPts val="0"/>
              </a:spcAft>
              <a:buSzPts val="13000"/>
              <a:buFont typeface="Open Sans"/>
              <a:buNone/>
              <a:defRPr sz="13000">
                <a:latin typeface="Open Sans"/>
                <a:ea typeface="Open Sans"/>
                <a:cs typeface="Open Sans"/>
                <a:sym typeface="Open Sans"/>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58" name="Google Shape;58;p5"/>
          <p:cNvSpPr txBox="1">
            <a:spLocks noGrp="1"/>
          </p:cNvSpPr>
          <p:nvPr>
            <p:ph type="title" idx="2"/>
          </p:nvPr>
        </p:nvSpPr>
        <p:spPr>
          <a:xfrm>
            <a:off x="6990200" y="8157075"/>
            <a:ext cx="3454500" cy="1590900"/>
          </a:xfrm>
          <a:prstGeom prst="rect">
            <a:avLst/>
          </a:prstGeom>
        </p:spPr>
        <p:txBody>
          <a:bodyPr spcFirstLastPara="1" wrap="square" lIns="0" tIns="0" rIns="0" bIns="0" anchor="t" anchorCtr="0">
            <a:noAutofit/>
          </a:bodyPr>
          <a:lstStyle>
            <a:lvl1pPr lvl="0" rtl="0">
              <a:spcBef>
                <a:spcPts val="0"/>
              </a:spcBef>
              <a:spcAft>
                <a:spcPts val="0"/>
              </a:spcAft>
              <a:buSzPts val="13000"/>
              <a:buFont typeface="Open Sans"/>
              <a:buNone/>
              <a:defRPr sz="13000">
                <a:latin typeface="Open Sans"/>
                <a:ea typeface="Open Sans"/>
                <a:cs typeface="Open Sans"/>
                <a:sym typeface="Open Sans"/>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59" name="Google Shape;59;p5"/>
          <p:cNvSpPr txBox="1">
            <a:spLocks noGrp="1"/>
          </p:cNvSpPr>
          <p:nvPr>
            <p:ph type="title" idx="3"/>
          </p:nvPr>
        </p:nvSpPr>
        <p:spPr>
          <a:xfrm>
            <a:off x="13181325" y="8157075"/>
            <a:ext cx="3454500" cy="1590900"/>
          </a:xfrm>
          <a:prstGeom prst="rect">
            <a:avLst/>
          </a:prstGeom>
        </p:spPr>
        <p:txBody>
          <a:bodyPr spcFirstLastPara="1" wrap="square" lIns="0" tIns="0" rIns="0" bIns="0" anchor="t" anchorCtr="0">
            <a:noAutofit/>
          </a:bodyPr>
          <a:lstStyle>
            <a:lvl1pPr lvl="0" rtl="0">
              <a:spcBef>
                <a:spcPts val="0"/>
              </a:spcBef>
              <a:spcAft>
                <a:spcPts val="0"/>
              </a:spcAft>
              <a:buSzPts val="13000"/>
              <a:buFont typeface="Open Sans"/>
              <a:buNone/>
              <a:defRPr sz="13000">
                <a:latin typeface="Open Sans"/>
                <a:ea typeface="Open Sans"/>
                <a:cs typeface="Open Sans"/>
                <a:sym typeface="Open Sans"/>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60" name="Google Shape;60;p5"/>
          <p:cNvSpPr txBox="1">
            <a:spLocks noGrp="1"/>
          </p:cNvSpPr>
          <p:nvPr>
            <p:ph type="body" idx="1"/>
          </p:nvPr>
        </p:nvSpPr>
        <p:spPr>
          <a:xfrm>
            <a:off x="1145125" y="3966150"/>
            <a:ext cx="4599600" cy="1145100"/>
          </a:xfrm>
          <a:prstGeom prst="rect">
            <a:avLst/>
          </a:prstGeom>
        </p:spPr>
        <p:txBody>
          <a:bodyPr spcFirstLastPara="1" wrap="square" lIns="0" tIns="0" rIns="0" bIns="0" anchor="t" anchorCtr="0">
            <a:noAutofit/>
          </a:bodyPr>
          <a:lstStyle>
            <a:lvl1pPr marL="457200" lvl="0" indent="-361950">
              <a:spcBef>
                <a:spcPts val="640"/>
              </a:spcBef>
              <a:spcAft>
                <a:spcPts val="0"/>
              </a:spcAft>
              <a:buSzPts val="2100"/>
              <a:buChar char="•"/>
              <a:defRPr sz="2100"/>
            </a:lvl1pPr>
            <a:lvl2pPr marL="914400" lvl="1" indent="-361950">
              <a:spcBef>
                <a:spcPts val="560"/>
              </a:spcBef>
              <a:spcAft>
                <a:spcPts val="0"/>
              </a:spcAft>
              <a:buSzPts val="2100"/>
              <a:buChar char="–"/>
              <a:defRPr/>
            </a:lvl2pPr>
            <a:lvl3pPr marL="1371600" lvl="2" indent="-361950">
              <a:spcBef>
                <a:spcPts val="480"/>
              </a:spcBef>
              <a:spcAft>
                <a:spcPts val="0"/>
              </a:spcAft>
              <a:buSzPts val="2100"/>
              <a:buChar char="•"/>
              <a:defRPr/>
            </a:lvl3pPr>
            <a:lvl4pPr marL="1828800" lvl="3" indent="-361950">
              <a:spcBef>
                <a:spcPts val="400"/>
              </a:spcBef>
              <a:spcAft>
                <a:spcPts val="0"/>
              </a:spcAft>
              <a:buSzPts val="2100"/>
              <a:buChar char="–"/>
              <a:defRPr/>
            </a:lvl4pPr>
            <a:lvl5pPr marL="2286000" lvl="4" indent="-361950">
              <a:spcBef>
                <a:spcPts val="400"/>
              </a:spcBef>
              <a:spcAft>
                <a:spcPts val="0"/>
              </a:spcAft>
              <a:buSzPts val="2100"/>
              <a:buChar char="»"/>
              <a:defRPr/>
            </a:lvl5pPr>
            <a:lvl6pPr marL="2743200" lvl="5" indent="-361950">
              <a:spcBef>
                <a:spcPts val="400"/>
              </a:spcBef>
              <a:spcAft>
                <a:spcPts val="0"/>
              </a:spcAft>
              <a:buSzPts val="2100"/>
              <a:buChar char="•"/>
              <a:defRPr/>
            </a:lvl6pPr>
            <a:lvl7pPr marL="3200400" lvl="6" indent="-361950">
              <a:spcBef>
                <a:spcPts val="400"/>
              </a:spcBef>
              <a:spcAft>
                <a:spcPts val="0"/>
              </a:spcAft>
              <a:buSzPts val="2100"/>
              <a:buChar char="•"/>
              <a:defRPr/>
            </a:lvl7pPr>
            <a:lvl8pPr marL="3657600" lvl="7" indent="-361950">
              <a:spcBef>
                <a:spcPts val="400"/>
              </a:spcBef>
              <a:spcAft>
                <a:spcPts val="0"/>
              </a:spcAft>
              <a:buSzPts val="2100"/>
              <a:buChar char="•"/>
              <a:defRPr/>
            </a:lvl8pPr>
            <a:lvl9pPr marL="4114800" lvl="8" indent="-361950">
              <a:spcBef>
                <a:spcPts val="400"/>
              </a:spcBef>
              <a:spcAft>
                <a:spcPts val="0"/>
              </a:spcAft>
              <a:buSzPts val="2100"/>
              <a:buChar char="•"/>
              <a:defRPr/>
            </a:lvl9pPr>
          </a:lstStyle>
          <a:p>
            <a:endParaRPr/>
          </a:p>
        </p:txBody>
      </p:sp>
      <p:sp>
        <p:nvSpPr>
          <p:cNvPr id="61" name="Google Shape;61;p5"/>
          <p:cNvSpPr txBox="1">
            <a:spLocks noGrp="1"/>
          </p:cNvSpPr>
          <p:nvPr>
            <p:ph type="body" idx="4"/>
          </p:nvPr>
        </p:nvSpPr>
        <p:spPr>
          <a:xfrm>
            <a:off x="6990200" y="3958300"/>
            <a:ext cx="4599600" cy="11451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sz="2100"/>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2" name="Google Shape;62;p5"/>
          <p:cNvSpPr txBox="1">
            <a:spLocks noGrp="1"/>
          </p:cNvSpPr>
          <p:nvPr>
            <p:ph type="body" idx="5"/>
          </p:nvPr>
        </p:nvSpPr>
        <p:spPr>
          <a:xfrm>
            <a:off x="12763100" y="3966150"/>
            <a:ext cx="4599600" cy="11451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sz="2100"/>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3" name="Google Shape;63;p5"/>
          <p:cNvSpPr txBox="1">
            <a:spLocks noGrp="1"/>
          </p:cNvSpPr>
          <p:nvPr>
            <p:ph type="title" idx="6"/>
          </p:nvPr>
        </p:nvSpPr>
        <p:spPr>
          <a:xfrm>
            <a:off x="1087875" y="656525"/>
            <a:ext cx="6985200" cy="1145100"/>
          </a:xfrm>
          <a:prstGeom prst="rect">
            <a:avLst/>
          </a:prstGeom>
        </p:spPr>
        <p:txBody>
          <a:bodyPr spcFirstLastPara="1" wrap="square" lIns="0" tIns="0" rIns="0" bIns="0" anchor="t" anchorCtr="0">
            <a:noAutofit/>
          </a:bodyPr>
          <a:lstStyle>
            <a:lvl1pPr lvl="0" rtl="0">
              <a:spcBef>
                <a:spcPts val="0"/>
              </a:spcBef>
              <a:spcAft>
                <a:spcPts val="0"/>
              </a:spcAft>
              <a:buSzPts val="6500"/>
              <a:buNone/>
              <a:defRPr/>
            </a:lvl1pPr>
            <a:lvl2pPr lvl="1" rtl="0">
              <a:spcBef>
                <a:spcPts val="0"/>
              </a:spcBef>
              <a:spcAft>
                <a:spcPts val="0"/>
              </a:spcAft>
              <a:buSzPts val="6500"/>
              <a:buNone/>
              <a:defRPr/>
            </a:lvl2pPr>
            <a:lvl3pPr lvl="2" rtl="0">
              <a:spcBef>
                <a:spcPts val="0"/>
              </a:spcBef>
              <a:spcAft>
                <a:spcPts val="0"/>
              </a:spcAft>
              <a:buSzPts val="6500"/>
              <a:buNone/>
              <a:defRPr/>
            </a:lvl3pPr>
            <a:lvl4pPr lvl="3" rtl="0">
              <a:spcBef>
                <a:spcPts val="0"/>
              </a:spcBef>
              <a:spcAft>
                <a:spcPts val="0"/>
              </a:spcAft>
              <a:buSzPts val="6500"/>
              <a:buNone/>
              <a:defRPr/>
            </a:lvl4pPr>
            <a:lvl5pPr lvl="4" rtl="0">
              <a:spcBef>
                <a:spcPts val="0"/>
              </a:spcBef>
              <a:spcAft>
                <a:spcPts val="0"/>
              </a:spcAft>
              <a:buSzPts val="6500"/>
              <a:buNone/>
              <a:defRPr/>
            </a:lvl5pPr>
            <a:lvl6pPr lvl="5" rtl="0">
              <a:spcBef>
                <a:spcPts val="0"/>
              </a:spcBef>
              <a:spcAft>
                <a:spcPts val="0"/>
              </a:spcAft>
              <a:buSzPts val="6500"/>
              <a:buNone/>
              <a:defRPr/>
            </a:lvl6pPr>
            <a:lvl7pPr lvl="6" rtl="0">
              <a:spcBef>
                <a:spcPts val="0"/>
              </a:spcBef>
              <a:spcAft>
                <a:spcPts val="0"/>
              </a:spcAft>
              <a:buSzPts val="6500"/>
              <a:buNone/>
              <a:defRPr/>
            </a:lvl7pPr>
            <a:lvl8pPr lvl="7" rtl="0">
              <a:spcBef>
                <a:spcPts val="0"/>
              </a:spcBef>
              <a:spcAft>
                <a:spcPts val="0"/>
              </a:spcAft>
              <a:buSzPts val="6500"/>
              <a:buNone/>
              <a:defRPr/>
            </a:lvl8pPr>
            <a:lvl9pPr lvl="8" rtl="0">
              <a:spcBef>
                <a:spcPts val="0"/>
              </a:spcBef>
              <a:spcAft>
                <a:spcPts val="0"/>
              </a:spcAft>
              <a:buSzPts val="6500"/>
              <a:buNone/>
              <a:defRPr/>
            </a:lvl9pPr>
          </a:lstStyle>
          <a:p>
            <a:endParaRPr/>
          </a:p>
        </p:txBody>
      </p:sp>
      <p:sp>
        <p:nvSpPr>
          <p:cNvPr id="64" name="Google Shape;64;p5"/>
          <p:cNvSpPr txBox="1">
            <a:spLocks noGrp="1"/>
          </p:cNvSpPr>
          <p:nvPr>
            <p:ph type="body" idx="7"/>
          </p:nvPr>
        </p:nvSpPr>
        <p:spPr>
          <a:xfrm>
            <a:off x="15484100" y="990425"/>
            <a:ext cx="1775100" cy="4773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sz="2100"/>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65"/>
        <p:cNvGrpSpPr/>
        <p:nvPr/>
      </p:nvGrpSpPr>
      <p:grpSpPr>
        <a:xfrm>
          <a:off x="0" y="0"/>
          <a:ext cx="0" cy="0"/>
          <a:chOff x="0" y="0"/>
          <a:chExt cx="0" cy="0"/>
        </a:xfrm>
      </p:grpSpPr>
      <p:grpSp>
        <p:nvGrpSpPr>
          <p:cNvPr id="66" name="Google Shape;66;p6"/>
          <p:cNvGrpSpPr/>
          <p:nvPr/>
        </p:nvGrpSpPr>
        <p:grpSpPr>
          <a:xfrm>
            <a:off x="317543" y="333913"/>
            <a:ext cx="17653307" cy="9647012"/>
            <a:chOff x="0" y="0"/>
            <a:chExt cx="4649400" cy="2540760"/>
          </a:xfrm>
        </p:grpSpPr>
        <p:sp>
          <p:nvSpPr>
            <p:cNvPr id="67" name="Google Shape;67;p6"/>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10"/>
              </a:srgbClr>
            </a:solidFill>
            <a:ln>
              <a:noFill/>
            </a:ln>
          </p:spPr>
        </p:sp>
        <p:sp>
          <p:nvSpPr>
            <p:cNvPr id="68" name="Google Shape;68;p6"/>
            <p:cNvSpPr txBox="1"/>
            <p:nvPr/>
          </p:nvSpPr>
          <p:spPr>
            <a:xfrm>
              <a:off x="0" y="38100"/>
              <a:ext cx="4649400" cy="25026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9" name="Google Shape;69;p6"/>
          <p:cNvSpPr>
            <a:spLocks noGrp="1"/>
          </p:cNvSpPr>
          <p:nvPr>
            <p:ph type="pic" idx="2"/>
          </p:nvPr>
        </p:nvSpPr>
        <p:spPr>
          <a:xfrm>
            <a:off x="1030600" y="5828675"/>
            <a:ext cx="16230600" cy="3790200"/>
          </a:xfrm>
          <a:prstGeom prst="rect">
            <a:avLst/>
          </a:prstGeom>
          <a:noFill/>
          <a:ln>
            <a:noFill/>
          </a:ln>
        </p:spPr>
      </p:sp>
      <p:cxnSp>
        <p:nvCxnSpPr>
          <p:cNvPr id="70" name="Google Shape;70;p6"/>
          <p:cNvCxnSpPr/>
          <p:nvPr/>
        </p:nvCxnSpPr>
        <p:spPr>
          <a:xfrm rot="10800000">
            <a:off x="1028700" y="5143500"/>
            <a:ext cx="16230600" cy="0"/>
          </a:xfrm>
          <a:prstGeom prst="straightConnector1">
            <a:avLst/>
          </a:prstGeom>
          <a:noFill/>
          <a:ln w="28575" cap="flat" cmpd="sng">
            <a:solidFill>
              <a:srgbClr val="000000"/>
            </a:solidFill>
            <a:prstDash val="solid"/>
            <a:round/>
            <a:headEnd type="none" w="sm" len="sm"/>
            <a:tailEnd type="none" w="sm" len="sm"/>
          </a:ln>
        </p:spPr>
      </p:cxnSp>
      <p:sp>
        <p:nvSpPr>
          <p:cNvPr id="71" name="Google Shape;71;p6"/>
          <p:cNvSpPr txBox="1">
            <a:spLocks noGrp="1"/>
          </p:cNvSpPr>
          <p:nvPr>
            <p:ph type="title"/>
          </p:nvPr>
        </p:nvSpPr>
        <p:spPr>
          <a:xfrm>
            <a:off x="1087875" y="656525"/>
            <a:ext cx="6985200" cy="1145100"/>
          </a:xfrm>
          <a:prstGeom prst="rect">
            <a:avLst/>
          </a:prstGeom>
        </p:spPr>
        <p:txBody>
          <a:bodyPr spcFirstLastPara="1" wrap="square" lIns="0" tIns="0" rIns="0" bIns="0" anchor="t" anchorCtr="0">
            <a:noAutofit/>
          </a:bodyPr>
          <a:lstStyle>
            <a:lvl1pPr lvl="0">
              <a:spcBef>
                <a:spcPts val="0"/>
              </a:spcBef>
              <a:spcAft>
                <a:spcPts val="0"/>
              </a:spcAft>
              <a:buSzPts val="65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72" name="Google Shape;72;p6"/>
          <p:cNvSpPr txBox="1">
            <a:spLocks noGrp="1"/>
          </p:cNvSpPr>
          <p:nvPr>
            <p:ph type="body" idx="1"/>
          </p:nvPr>
        </p:nvSpPr>
        <p:spPr>
          <a:xfrm>
            <a:off x="1106950" y="2278800"/>
            <a:ext cx="6985200" cy="2290200"/>
          </a:xfrm>
          <a:prstGeom prst="rect">
            <a:avLst/>
          </a:prstGeom>
        </p:spPr>
        <p:txBody>
          <a:bodyPr spcFirstLastPara="1" wrap="square" lIns="0" tIns="0" rIns="0" bIns="0" anchor="t" anchorCtr="0">
            <a:noAutofit/>
          </a:bodyPr>
          <a:lstStyle>
            <a:lvl1pPr marL="457200" lvl="0" indent="-361950" algn="just">
              <a:spcBef>
                <a:spcPts val="640"/>
              </a:spcBef>
              <a:spcAft>
                <a:spcPts val="0"/>
              </a:spcAft>
              <a:buSzPts val="2100"/>
              <a:buChar char="•"/>
              <a:defRPr sz="2100"/>
            </a:lvl1pPr>
            <a:lvl2pPr marL="914400" lvl="1" indent="-361950" algn="just">
              <a:spcBef>
                <a:spcPts val="560"/>
              </a:spcBef>
              <a:spcAft>
                <a:spcPts val="0"/>
              </a:spcAft>
              <a:buSzPts val="2100"/>
              <a:buChar char="–"/>
              <a:defRPr/>
            </a:lvl2pPr>
            <a:lvl3pPr marL="1371600" lvl="2" indent="-361950" algn="just">
              <a:spcBef>
                <a:spcPts val="480"/>
              </a:spcBef>
              <a:spcAft>
                <a:spcPts val="0"/>
              </a:spcAft>
              <a:buSzPts val="2100"/>
              <a:buChar char="•"/>
              <a:defRPr/>
            </a:lvl3pPr>
            <a:lvl4pPr marL="1828800" lvl="3" indent="-361950" algn="just">
              <a:spcBef>
                <a:spcPts val="400"/>
              </a:spcBef>
              <a:spcAft>
                <a:spcPts val="0"/>
              </a:spcAft>
              <a:buSzPts val="2100"/>
              <a:buChar char="–"/>
              <a:defRPr/>
            </a:lvl4pPr>
            <a:lvl5pPr marL="2286000" lvl="4" indent="-361950" algn="just">
              <a:spcBef>
                <a:spcPts val="400"/>
              </a:spcBef>
              <a:spcAft>
                <a:spcPts val="0"/>
              </a:spcAft>
              <a:buSzPts val="2100"/>
              <a:buChar char="»"/>
              <a:defRPr/>
            </a:lvl5pPr>
            <a:lvl6pPr marL="2743200" lvl="5" indent="-361950" algn="just">
              <a:spcBef>
                <a:spcPts val="400"/>
              </a:spcBef>
              <a:spcAft>
                <a:spcPts val="0"/>
              </a:spcAft>
              <a:buSzPts val="2100"/>
              <a:buChar char="•"/>
              <a:defRPr/>
            </a:lvl6pPr>
            <a:lvl7pPr marL="3200400" lvl="6" indent="-361950" algn="just">
              <a:spcBef>
                <a:spcPts val="400"/>
              </a:spcBef>
              <a:spcAft>
                <a:spcPts val="0"/>
              </a:spcAft>
              <a:buSzPts val="2100"/>
              <a:buChar char="•"/>
              <a:defRPr/>
            </a:lvl7pPr>
            <a:lvl8pPr marL="3657600" lvl="7" indent="-361950" algn="just">
              <a:spcBef>
                <a:spcPts val="400"/>
              </a:spcBef>
              <a:spcAft>
                <a:spcPts val="0"/>
              </a:spcAft>
              <a:buSzPts val="2100"/>
              <a:buChar char="•"/>
              <a:defRPr/>
            </a:lvl8pPr>
            <a:lvl9pPr marL="4114800" lvl="8" indent="-361950" algn="just">
              <a:spcBef>
                <a:spcPts val="400"/>
              </a:spcBef>
              <a:spcAft>
                <a:spcPts val="0"/>
              </a:spcAft>
              <a:buSzPts val="2100"/>
              <a:buChar char="•"/>
              <a:defRPr/>
            </a:lvl9pPr>
          </a:lstStyle>
          <a:p>
            <a:endParaRPr/>
          </a:p>
        </p:txBody>
      </p:sp>
      <p:sp>
        <p:nvSpPr>
          <p:cNvPr id="73" name="Google Shape;73;p6"/>
          <p:cNvSpPr txBox="1">
            <a:spLocks noGrp="1"/>
          </p:cNvSpPr>
          <p:nvPr>
            <p:ph type="body" idx="3"/>
          </p:nvPr>
        </p:nvSpPr>
        <p:spPr>
          <a:xfrm>
            <a:off x="10274000" y="2278800"/>
            <a:ext cx="6985200" cy="2290200"/>
          </a:xfrm>
          <a:prstGeom prst="rect">
            <a:avLst/>
          </a:prstGeom>
        </p:spPr>
        <p:txBody>
          <a:bodyPr spcFirstLastPara="1" wrap="square" lIns="0" tIns="0" rIns="0" bIns="0" anchor="t" anchorCtr="0">
            <a:noAutofit/>
          </a:bodyPr>
          <a:lstStyle>
            <a:lvl1pPr marL="457200" lvl="0" indent="-361950" algn="just" rtl="0">
              <a:spcBef>
                <a:spcPts val="640"/>
              </a:spcBef>
              <a:spcAft>
                <a:spcPts val="0"/>
              </a:spcAft>
              <a:buSzPts val="2100"/>
              <a:buChar char="•"/>
              <a:defRPr sz="2100"/>
            </a:lvl1pPr>
            <a:lvl2pPr marL="914400" lvl="1" indent="-361950" algn="just" rtl="0">
              <a:spcBef>
                <a:spcPts val="560"/>
              </a:spcBef>
              <a:spcAft>
                <a:spcPts val="0"/>
              </a:spcAft>
              <a:buSzPts val="2100"/>
              <a:buChar char="–"/>
              <a:defRPr/>
            </a:lvl2pPr>
            <a:lvl3pPr marL="1371600" lvl="2" indent="-361950" algn="just" rtl="0">
              <a:spcBef>
                <a:spcPts val="480"/>
              </a:spcBef>
              <a:spcAft>
                <a:spcPts val="0"/>
              </a:spcAft>
              <a:buSzPts val="2100"/>
              <a:buChar char="•"/>
              <a:defRPr/>
            </a:lvl3pPr>
            <a:lvl4pPr marL="1828800" lvl="3" indent="-361950" algn="just" rtl="0">
              <a:spcBef>
                <a:spcPts val="400"/>
              </a:spcBef>
              <a:spcAft>
                <a:spcPts val="0"/>
              </a:spcAft>
              <a:buSzPts val="2100"/>
              <a:buChar char="–"/>
              <a:defRPr/>
            </a:lvl4pPr>
            <a:lvl5pPr marL="2286000" lvl="4" indent="-361950" algn="just" rtl="0">
              <a:spcBef>
                <a:spcPts val="400"/>
              </a:spcBef>
              <a:spcAft>
                <a:spcPts val="0"/>
              </a:spcAft>
              <a:buSzPts val="2100"/>
              <a:buChar char="»"/>
              <a:defRPr/>
            </a:lvl5pPr>
            <a:lvl6pPr marL="2743200" lvl="5" indent="-361950" algn="just" rtl="0">
              <a:spcBef>
                <a:spcPts val="400"/>
              </a:spcBef>
              <a:spcAft>
                <a:spcPts val="0"/>
              </a:spcAft>
              <a:buSzPts val="2100"/>
              <a:buChar char="•"/>
              <a:defRPr/>
            </a:lvl6pPr>
            <a:lvl7pPr marL="3200400" lvl="6" indent="-361950" algn="just" rtl="0">
              <a:spcBef>
                <a:spcPts val="400"/>
              </a:spcBef>
              <a:spcAft>
                <a:spcPts val="0"/>
              </a:spcAft>
              <a:buSzPts val="2100"/>
              <a:buChar char="•"/>
              <a:defRPr/>
            </a:lvl7pPr>
            <a:lvl8pPr marL="3657600" lvl="7" indent="-361950" algn="just" rtl="0">
              <a:spcBef>
                <a:spcPts val="400"/>
              </a:spcBef>
              <a:spcAft>
                <a:spcPts val="0"/>
              </a:spcAft>
              <a:buSzPts val="2100"/>
              <a:buChar char="•"/>
              <a:defRPr/>
            </a:lvl8pPr>
            <a:lvl9pPr marL="4114800" lvl="8" indent="-361950" algn="just" rtl="0">
              <a:spcBef>
                <a:spcPts val="400"/>
              </a:spcBef>
              <a:spcAft>
                <a:spcPts val="0"/>
              </a:spcAft>
              <a:buSzPts val="2100"/>
              <a:buChar char="•"/>
              <a:defRPr/>
            </a:lvl9pPr>
          </a:lstStyle>
          <a:p>
            <a:endParaRPr/>
          </a:p>
        </p:txBody>
      </p:sp>
      <p:sp>
        <p:nvSpPr>
          <p:cNvPr id="74" name="Google Shape;74;p6"/>
          <p:cNvSpPr txBox="1">
            <a:spLocks noGrp="1"/>
          </p:cNvSpPr>
          <p:nvPr>
            <p:ph type="body" idx="4"/>
          </p:nvPr>
        </p:nvSpPr>
        <p:spPr>
          <a:xfrm>
            <a:off x="15484100" y="990425"/>
            <a:ext cx="1775100" cy="477300"/>
          </a:xfrm>
          <a:prstGeom prst="rect">
            <a:avLst/>
          </a:prstGeom>
        </p:spPr>
        <p:txBody>
          <a:bodyPr spcFirstLastPara="1" wrap="square" lIns="0" tIns="0" rIns="0" bIns="0" anchor="t" anchorCtr="0">
            <a:noAutofit/>
          </a:bodyPr>
          <a:lstStyle>
            <a:lvl1pPr marL="457200" lvl="0" indent="-361950" algn="r">
              <a:spcBef>
                <a:spcPts val="640"/>
              </a:spcBef>
              <a:spcAft>
                <a:spcPts val="0"/>
              </a:spcAft>
              <a:buSzPts val="2100"/>
              <a:buChar char="•"/>
              <a:defRPr sz="2100"/>
            </a:lvl1pPr>
            <a:lvl2pPr marL="914400" lvl="1" indent="-361950" algn="r">
              <a:spcBef>
                <a:spcPts val="560"/>
              </a:spcBef>
              <a:spcAft>
                <a:spcPts val="0"/>
              </a:spcAft>
              <a:buSzPts val="2100"/>
              <a:buChar char="–"/>
              <a:defRPr/>
            </a:lvl2pPr>
            <a:lvl3pPr marL="1371600" lvl="2" indent="-361950" algn="r">
              <a:spcBef>
                <a:spcPts val="480"/>
              </a:spcBef>
              <a:spcAft>
                <a:spcPts val="0"/>
              </a:spcAft>
              <a:buSzPts val="2100"/>
              <a:buChar char="•"/>
              <a:defRPr/>
            </a:lvl3pPr>
            <a:lvl4pPr marL="1828800" lvl="3" indent="-361950" algn="r">
              <a:spcBef>
                <a:spcPts val="400"/>
              </a:spcBef>
              <a:spcAft>
                <a:spcPts val="0"/>
              </a:spcAft>
              <a:buSzPts val="2100"/>
              <a:buChar char="–"/>
              <a:defRPr/>
            </a:lvl4pPr>
            <a:lvl5pPr marL="2286000" lvl="4" indent="-361950" algn="r">
              <a:spcBef>
                <a:spcPts val="400"/>
              </a:spcBef>
              <a:spcAft>
                <a:spcPts val="0"/>
              </a:spcAft>
              <a:buSzPts val="2100"/>
              <a:buChar char="»"/>
              <a:defRPr/>
            </a:lvl5pPr>
            <a:lvl6pPr marL="2743200" lvl="5" indent="-361950" algn="r">
              <a:spcBef>
                <a:spcPts val="400"/>
              </a:spcBef>
              <a:spcAft>
                <a:spcPts val="0"/>
              </a:spcAft>
              <a:buSzPts val="2100"/>
              <a:buChar char="•"/>
              <a:defRPr/>
            </a:lvl6pPr>
            <a:lvl7pPr marL="3200400" lvl="6" indent="-361950" algn="r">
              <a:spcBef>
                <a:spcPts val="400"/>
              </a:spcBef>
              <a:spcAft>
                <a:spcPts val="0"/>
              </a:spcAft>
              <a:buSzPts val="2100"/>
              <a:buChar char="•"/>
              <a:defRPr/>
            </a:lvl7pPr>
            <a:lvl8pPr marL="3657600" lvl="7" indent="-361950" algn="r">
              <a:spcBef>
                <a:spcPts val="400"/>
              </a:spcBef>
              <a:spcAft>
                <a:spcPts val="0"/>
              </a:spcAft>
              <a:buSzPts val="2100"/>
              <a:buChar char="•"/>
              <a:defRPr/>
            </a:lvl8pPr>
            <a:lvl9pPr marL="4114800" lvl="8" indent="-361950" algn="r">
              <a:spcBef>
                <a:spcPts val="400"/>
              </a:spcBef>
              <a:spcAft>
                <a:spcPts val="0"/>
              </a:spcAft>
              <a:buSzPts val="2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75"/>
        <p:cNvGrpSpPr/>
        <p:nvPr/>
      </p:nvGrpSpPr>
      <p:grpSpPr>
        <a:xfrm>
          <a:off x="0" y="0"/>
          <a:ext cx="0" cy="0"/>
          <a:chOff x="0" y="0"/>
          <a:chExt cx="0" cy="0"/>
        </a:xfrm>
      </p:grpSpPr>
      <p:sp>
        <p:nvSpPr>
          <p:cNvPr id="76" name="Google Shape;76;p7"/>
          <p:cNvSpPr>
            <a:spLocks noGrp="1"/>
          </p:cNvSpPr>
          <p:nvPr>
            <p:ph type="pic" idx="2"/>
          </p:nvPr>
        </p:nvSpPr>
        <p:spPr>
          <a:xfrm>
            <a:off x="275" y="-49625"/>
            <a:ext cx="18288000" cy="10336800"/>
          </a:xfrm>
          <a:prstGeom prst="rect">
            <a:avLst/>
          </a:prstGeom>
          <a:noFill/>
          <a:ln>
            <a:noFill/>
          </a:ln>
        </p:spPr>
      </p:sp>
      <p:grpSp>
        <p:nvGrpSpPr>
          <p:cNvPr id="77" name="Google Shape;77;p7"/>
          <p:cNvGrpSpPr/>
          <p:nvPr/>
        </p:nvGrpSpPr>
        <p:grpSpPr>
          <a:xfrm>
            <a:off x="6885894" y="2106196"/>
            <a:ext cx="11554726" cy="3635270"/>
            <a:chOff x="0" y="0"/>
            <a:chExt cx="3043200" cy="957431"/>
          </a:xfrm>
        </p:grpSpPr>
        <p:sp>
          <p:nvSpPr>
            <p:cNvPr id="78" name="Google Shape;78;p7"/>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solidFill>
              <a:srgbClr val="FFFFFF">
                <a:alpha val="50590"/>
              </a:srgbClr>
            </a:solidFill>
            <a:ln>
              <a:noFill/>
            </a:ln>
          </p:spPr>
        </p:sp>
        <p:sp>
          <p:nvSpPr>
            <p:cNvPr id="79" name="Google Shape;79;p7"/>
            <p:cNvSpPr txBox="1"/>
            <p:nvPr/>
          </p:nvSpPr>
          <p:spPr>
            <a:xfrm>
              <a:off x="0" y="38100"/>
              <a:ext cx="3043200" cy="9192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0" name="Google Shape;80;p7"/>
          <p:cNvGrpSpPr/>
          <p:nvPr/>
        </p:nvGrpSpPr>
        <p:grpSpPr>
          <a:xfrm>
            <a:off x="6733494" y="1953796"/>
            <a:ext cx="11554726" cy="3635270"/>
            <a:chOff x="0" y="0"/>
            <a:chExt cx="3043200" cy="957431"/>
          </a:xfrm>
        </p:grpSpPr>
        <p:sp>
          <p:nvSpPr>
            <p:cNvPr id="81" name="Google Shape;81;p7"/>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solidFill>
              <a:srgbClr val="0B6AE9"/>
            </a:solidFill>
            <a:ln>
              <a:noFill/>
            </a:ln>
          </p:spPr>
        </p:sp>
        <p:sp>
          <p:nvSpPr>
            <p:cNvPr id="82" name="Google Shape;82;p7"/>
            <p:cNvSpPr txBox="1"/>
            <p:nvPr/>
          </p:nvSpPr>
          <p:spPr>
            <a:xfrm>
              <a:off x="0" y="38100"/>
              <a:ext cx="3043200" cy="9192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 name="Google Shape;83;p7"/>
          <p:cNvGrpSpPr/>
          <p:nvPr/>
        </p:nvGrpSpPr>
        <p:grpSpPr>
          <a:xfrm>
            <a:off x="0" y="-49725"/>
            <a:ext cx="1028706" cy="10336918"/>
            <a:chOff x="0" y="0"/>
            <a:chExt cx="270933" cy="2709333"/>
          </a:xfrm>
        </p:grpSpPr>
        <p:sp>
          <p:nvSpPr>
            <p:cNvPr id="84" name="Google Shape;84;p7"/>
            <p:cNvSpPr/>
            <p:nvPr/>
          </p:nvSpPr>
          <p:spPr>
            <a:xfrm>
              <a:off x="0" y="0"/>
              <a:ext cx="270933" cy="2709333"/>
            </a:xfrm>
            <a:custGeom>
              <a:avLst/>
              <a:gdLst/>
              <a:ahLst/>
              <a:cxnLst/>
              <a:rect l="l" t="t" r="r" b="b"/>
              <a:pathLst>
                <a:path w="270933" h="2709333" extrusionOk="0">
                  <a:moveTo>
                    <a:pt x="0" y="0"/>
                  </a:moveTo>
                  <a:lnTo>
                    <a:pt x="270933" y="0"/>
                  </a:lnTo>
                  <a:lnTo>
                    <a:pt x="270933" y="2709333"/>
                  </a:lnTo>
                  <a:lnTo>
                    <a:pt x="0" y="2709333"/>
                  </a:lnTo>
                  <a:close/>
                </a:path>
              </a:pathLst>
            </a:custGeom>
            <a:solidFill>
              <a:srgbClr val="0B6AE9"/>
            </a:solidFill>
            <a:ln>
              <a:noFill/>
            </a:ln>
          </p:spPr>
        </p:sp>
        <p:sp>
          <p:nvSpPr>
            <p:cNvPr id="85" name="Google Shape;85;p7"/>
            <p:cNvSpPr txBox="1"/>
            <p:nvPr/>
          </p:nvSpPr>
          <p:spPr>
            <a:xfrm>
              <a:off x="0" y="38100"/>
              <a:ext cx="270900" cy="26712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 name="Google Shape;86;p7"/>
          <p:cNvSpPr txBox="1">
            <a:spLocks noGrp="1"/>
          </p:cNvSpPr>
          <p:nvPr>
            <p:ph type="title"/>
          </p:nvPr>
        </p:nvSpPr>
        <p:spPr>
          <a:xfrm>
            <a:off x="7500550" y="2442925"/>
            <a:ext cx="9580800" cy="1622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9000"/>
              <a:buNone/>
              <a:defRPr sz="9000">
                <a:solidFill>
                  <a:schemeClr val="lt1"/>
                </a:solidFill>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87" name="Google Shape;87;p7"/>
          <p:cNvSpPr txBox="1">
            <a:spLocks noGrp="1"/>
          </p:cNvSpPr>
          <p:nvPr>
            <p:ph type="subTitle" idx="1"/>
          </p:nvPr>
        </p:nvSpPr>
        <p:spPr>
          <a:xfrm>
            <a:off x="7500550" y="4542300"/>
            <a:ext cx="7424100" cy="706200"/>
          </a:xfrm>
          <a:prstGeom prst="rect">
            <a:avLst/>
          </a:prstGeom>
        </p:spPr>
        <p:txBody>
          <a:bodyPr spcFirstLastPara="1" wrap="square" lIns="0" tIns="0" rIns="0" bIns="0" anchor="t" anchorCtr="0">
            <a:noAutofit/>
          </a:bodyPr>
          <a:lstStyle>
            <a:lvl1pPr lvl="0">
              <a:spcBef>
                <a:spcPts val="640"/>
              </a:spcBef>
              <a:spcAft>
                <a:spcPts val="0"/>
              </a:spcAft>
              <a:buClr>
                <a:schemeClr val="lt1"/>
              </a:buClr>
              <a:buSzPts val="3000"/>
              <a:buNone/>
              <a:defRPr>
                <a:solidFill>
                  <a:schemeClr val="lt1"/>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
        <p:nvSpPr>
          <p:cNvPr id="88" name="Google Shape;88;p7"/>
          <p:cNvSpPr txBox="1">
            <a:spLocks noGrp="1"/>
          </p:cNvSpPr>
          <p:nvPr>
            <p:ph type="subTitle" idx="3"/>
          </p:nvPr>
        </p:nvSpPr>
        <p:spPr>
          <a:xfrm rot="-5400000">
            <a:off x="-767250" y="8300625"/>
            <a:ext cx="2535300" cy="706200"/>
          </a:xfrm>
          <a:prstGeom prst="rect">
            <a:avLst/>
          </a:prstGeom>
        </p:spPr>
        <p:txBody>
          <a:bodyPr spcFirstLastPara="1" wrap="square" lIns="0" tIns="0" rIns="0" bIns="0" anchor="t" anchorCtr="0">
            <a:noAutofit/>
          </a:bodyPr>
          <a:lstStyle>
            <a:lvl1pPr lvl="0">
              <a:spcBef>
                <a:spcPts val="640"/>
              </a:spcBef>
              <a:spcAft>
                <a:spcPts val="0"/>
              </a:spcAft>
              <a:buClr>
                <a:schemeClr val="lt1"/>
              </a:buClr>
              <a:buSzPts val="3000"/>
              <a:buNone/>
              <a:defRPr>
                <a:solidFill>
                  <a:schemeClr val="lt1"/>
                </a:solidFill>
              </a:defRPr>
            </a:lvl1pPr>
            <a:lvl2pPr lvl="1">
              <a:spcBef>
                <a:spcPts val="560"/>
              </a:spcBef>
              <a:spcAft>
                <a:spcPts val="0"/>
              </a:spcAft>
              <a:buClr>
                <a:schemeClr val="lt1"/>
              </a:buClr>
              <a:buSzPts val="2100"/>
              <a:buNone/>
              <a:defRPr>
                <a:solidFill>
                  <a:schemeClr val="lt1"/>
                </a:solidFill>
              </a:defRPr>
            </a:lvl2pPr>
            <a:lvl3pPr lvl="2">
              <a:spcBef>
                <a:spcPts val="480"/>
              </a:spcBef>
              <a:spcAft>
                <a:spcPts val="0"/>
              </a:spcAft>
              <a:buClr>
                <a:schemeClr val="lt1"/>
              </a:buClr>
              <a:buSzPts val="2100"/>
              <a:buNone/>
              <a:defRPr>
                <a:solidFill>
                  <a:schemeClr val="lt1"/>
                </a:solidFill>
              </a:defRPr>
            </a:lvl3pPr>
            <a:lvl4pPr lvl="3">
              <a:spcBef>
                <a:spcPts val="400"/>
              </a:spcBef>
              <a:spcAft>
                <a:spcPts val="0"/>
              </a:spcAft>
              <a:buClr>
                <a:schemeClr val="lt1"/>
              </a:buClr>
              <a:buSzPts val="2100"/>
              <a:buNone/>
              <a:defRPr>
                <a:solidFill>
                  <a:schemeClr val="lt1"/>
                </a:solidFill>
              </a:defRPr>
            </a:lvl4pPr>
            <a:lvl5pPr lvl="4">
              <a:spcBef>
                <a:spcPts val="400"/>
              </a:spcBef>
              <a:spcAft>
                <a:spcPts val="0"/>
              </a:spcAft>
              <a:buClr>
                <a:schemeClr val="lt1"/>
              </a:buClr>
              <a:buSzPts val="2100"/>
              <a:buNone/>
              <a:defRPr>
                <a:solidFill>
                  <a:schemeClr val="lt1"/>
                </a:solidFill>
              </a:defRPr>
            </a:lvl5pPr>
            <a:lvl6pPr lvl="5">
              <a:spcBef>
                <a:spcPts val="400"/>
              </a:spcBef>
              <a:spcAft>
                <a:spcPts val="0"/>
              </a:spcAft>
              <a:buClr>
                <a:schemeClr val="lt1"/>
              </a:buClr>
              <a:buSzPts val="2100"/>
              <a:buNone/>
              <a:defRPr>
                <a:solidFill>
                  <a:schemeClr val="lt1"/>
                </a:solidFill>
              </a:defRPr>
            </a:lvl6pPr>
            <a:lvl7pPr lvl="6">
              <a:spcBef>
                <a:spcPts val="400"/>
              </a:spcBef>
              <a:spcAft>
                <a:spcPts val="0"/>
              </a:spcAft>
              <a:buClr>
                <a:schemeClr val="lt1"/>
              </a:buClr>
              <a:buSzPts val="2100"/>
              <a:buNone/>
              <a:defRPr>
                <a:solidFill>
                  <a:schemeClr val="lt1"/>
                </a:solidFill>
              </a:defRPr>
            </a:lvl7pPr>
            <a:lvl8pPr lvl="7">
              <a:spcBef>
                <a:spcPts val="400"/>
              </a:spcBef>
              <a:spcAft>
                <a:spcPts val="0"/>
              </a:spcAft>
              <a:buClr>
                <a:schemeClr val="lt1"/>
              </a:buClr>
              <a:buSzPts val="2100"/>
              <a:buNone/>
              <a:defRPr>
                <a:solidFill>
                  <a:schemeClr val="lt1"/>
                </a:solidFill>
              </a:defRPr>
            </a:lvl8pPr>
            <a:lvl9pPr lvl="8">
              <a:spcBef>
                <a:spcPts val="400"/>
              </a:spcBef>
              <a:spcAft>
                <a:spcPts val="0"/>
              </a:spcAft>
              <a:buClr>
                <a:schemeClr val="lt1"/>
              </a:buClr>
              <a:buSzPts val="2100"/>
              <a:buNone/>
              <a:defRPr>
                <a:solidFill>
                  <a:schemeClr val="lt1"/>
                </a:solidFill>
              </a:defRPr>
            </a:lvl9pPr>
          </a:lstStyle>
          <a:p>
            <a:endParaRPr/>
          </a:p>
        </p:txBody>
      </p:sp>
      <p:sp>
        <p:nvSpPr>
          <p:cNvPr id="89" name="Google Shape;89;p7"/>
          <p:cNvSpPr txBox="1">
            <a:spLocks noGrp="1"/>
          </p:cNvSpPr>
          <p:nvPr>
            <p:ph type="subTitle" idx="4"/>
          </p:nvPr>
        </p:nvSpPr>
        <p:spPr>
          <a:xfrm rot="-5400000">
            <a:off x="-753300" y="1238750"/>
            <a:ext cx="2535300" cy="706200"/>
          </a:xfrm>
          <a:prstGeom prst="rect">
            <a:avLst/>
          </a:prstGeom>
        </p:spPr>
        <p:txBody>
          <a:bodyPr spcFirstLastPara="1" wrap="square" lIns="0" tIns="0" rIns="0" bIns="0" anchor="t" anchorCtr="0">
            <a:noAutofit/>
          </a:bodyPr>
          <a:lstStyle>
            <a:lvl1pPr lvl="0" algn="r" rtl="0">
              <a:spcBef>
                <a:spcPts val="640"/>
              </a:spcBef>
              <a:spcAft>
                <a:spcPts val="0"/>
              </a:spcAft>
              <a:buClr>
                <a:schemeClr val="lt1"/>
              </a:buClr>
              <a:buSzPts val="3000"/>
              <a:buNone/>
              <a:defRPr>
                <a:solidFill>
                  <a:schemeClr val="lt1"/>
                </a:solidFill>
              </a:defRPr>
            </a:lvl1pPr>
            <a:lvl2pPr lvl="1" algn="r" rtl="0">
              <a:spcBef>
                <a:spcPts val="560"/>
              </a:spcBef>
              <a:spcAft>
                <a:spcPts val="0"/>
              </a:spcAft>
              <a:buClr>
                <a:schemeClr val="lt1"/>
              </a:buClr>
              <a:buSzPts val="2100"/>
              <a:buNone/>
              <a:defRPr>
                <a:solidFill>
                  <a:schemeClr val="lt1"/>
                </a:solidFill>
              </a:defRPr>
            </a:lvl2pPr>
            <a:lvl3pPr lvl="2" algn="r" rtl="0">
              <a:spcBef>
                <a:spcPts val="480"/>
              </a:spcBef>
              <a:spcAft>
                <a:spcPts val="0"/>
              </a:spcAft>
              <a:buClr>
                <a:schemeClr val="lt1"/>
              </a:buClr>
              <a:buSzPts val="2100"/>
              <a:buNone/>
              <a:defRPr>
                <a:solidFill>
                  <a:schemeClr val="lt1"/>
                </a:solidFill>
              </a:defRPr>
            </a:lvl3pPr>
            <a:lvl4pPr lvl="3" algn="r" rtl="0">
              <a:spcBef>
                <a:spcPts val="400"/>
              </a:spcBef>
              <a:spcAft>
                <a:spcPts val="0"/>
              </a:spcAft>
              <a:buClr>
                <a:schemeClr val="lt1"/>
              </a:buClr>
              <a:buSzPts val="2100"/>
              <a:buNone/>
              <a:defRPr>
                <a:solidFill>
                  <a:schemeClr val="lt1"/>
                </a:solidFill>
              </a:defRPr>
            </a:lvl4pPr>
            <a:lvl5pPr lvl="4" algn="r" rtl="0">
              <a:spcBef>
                <a:spcPts val="400"/>
              </a:spcBef>
              <a:spcAft>
                <a:spcPts val="0"/>
              </a:spcAft>
              <a:buClr>
                <a:schemeClr val="lt1"/>
              </a:buClr>
              <a:buSzPts val="2100"/>
              <a:buNone/>
              <a:defRPr>
                <a:solidFill>
                  <a:schemeClr val="lt1"/>
                </a:solidFill>
              </a:defRPr>
            </a:lvl5pPr>
            <a:lvl6pPr lvl="5" algn="r" rtl="0">
              <a:spcBef>
                <a:spcPts val="400"/>
              </a:spcBef>
              <a:spcAft>
                <a:spcPts val="0"/>
              </a:spcAft>
              <a:buClr>
                <a:schemeClr val="lt1"/>
              </a:buClr>
              <a:buSzPts val="2100"/>
              <a:buNone/>
              <a:defRPr>
                <a:solidFill>
                  <a:schemeClr val="lt1"/>
                </a:solidFill>
              </a:defRPr>
            </a:lvl6pPr>
            <a:lvl7pPr lvl="6" algn="r" rtl="0">
              <a:spcBef>
                <a:spcPts val="400"/>
              </a:spcBef>
              <a:spcAft>
                <a:spcPts val="0"/>
              </a:spcAft>
              <a:buClr>
                <a:schemeClr val="lt1"/>
              </a:buClr>
              <a:buSzPts val="2100"/>
              <a:buNone/>
              <a:defRPr>
                <a:solidFill>
                  <a:schemeClr val="lt1"/>
                </a:solidFill>
              </a:defRPr>
            </a:lvl7pPr>
            <a:lvl8pPr lvl="7" algn="r" rtl="0">
              <a:spcBef>
                <a:spcPts val="400"/>
              </a:spcBef>
              <a:spcAft>
                <a:spcPts val="0"/>
              </a:spcAft>
              <a:buClr>
                <a:schemeClr val="lt1"/>
              </a:buClr>
              <a:buSzPts val="2100"/>
              <a:buNone/>
              <a:defRPr>
                <a:solidFill>
                  <a:schemeClr val="lt1"/>
                </a:solidFill>
              </a:defRPr>
            </a:lvl8pPr>
            <a:lvl9pPr lvl="8" algn="r" rtl="0">
              <a:spcBef>
                <a:spcPts val="400"/>
              </a:spcBef>
              <a:spcAft>
                <a:spcPts val="0"/>
              </a:spcAft>
              <a:buClr>
                <a:schemeClr val="lt1"/>
              </a:buClr>
              <a:buSzPts val="2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90"/>
        <p:cNvGrpSpPr/>
        <p:nvPr/>
      </p:nvGrpSpPr>
      <p:grpSpPr>
        <a:xfrm>
          <a:off x="0" y="0"/>
          <a:ext cx="0" cy="0"/>
          <a:chOff x="0" y="0"/>
          <a:chExt cx="0" cy="0"/>
        </a:xfrm>
      </p:grpSpPr>
      <p:sp>
        <p:nvSpPr>
          <p:cNvPr id="91" name="Google Shape;91;p8"/>
          <p:cNvSpPr>
            <a:spLocks noGrp="1"/>
          </p:cNvSpPr>
          <p:nvPr>
            <p:ph type="pic" idx="2"/>
          </p:nvPr>
        </p:nvSpPr>
        <p:spPr>
          <a:xfrm>
            <a:off x="10928200" y="0"/>
            <a:ext cx="7359900" cy="6115200"/>
          </a:xfrm>
          <a:prstGeom prst="rect">
            <a:avLst/>
          </a:prstGeom>
          <a:noFill/>
          <a:ln>
            <a:noFill/>
          </a:ln>
        </p:spPr>
      </p:sp>
      <p:cxnSp>
        <p:nvCxnSpPr>
          <p:cNvPr id="92" name="Google Shape;92;p8"/>
          <p:cNvCxnSpPr/>
          <p:nvPr/>
        </p:nvCxnSpPr>
        <p:spPr>
          <a:xfrm rot="10800000">
            <a:off x="75" y="6126175"/>
            <a:ext cx="18315300" cy="0"/>
          </a:xfrm>
          <a:prstGeom prst="straightConnector1">
            <a:avLst/>
          </a:prstGeom>
          <a:noFill/>
          <a:ln w="28575" cap="flat" cmpd="sng">
            <a:solidFill>
              <a:srgbClr val="000000"/>
            </a:solidFill>
            <a:prstDash val="solid"/>
            <a:round/>
            <a:headEnd type="none" w="sm" len="sm"/>
            <a:tailEnd type="none" w="sm" len="sm"/>
          </a:ln>
        </p:spPr>
      </p:cxnSp>
      <p:cxnSp>
        <p:nvCxnSpPr>
          <p:cNvPr id="93" name="Google Shape;93;p8"/>
          <p:cNvCxnSpPr/>
          <p:nvPr/>
        </p:nvCxnSpPr>
        <p:spPr>
          <a:xfrm rot="10800000">
            <a:off x="10942752" y="-78000"/>
            <a:ext cx="0" cy="10365000"/>
          </a:xfrm>
          <a:prstGeom prst="straightConnector1">
            <a:avLst/>
          </a:prstGeom>
          <a:noFill/>
          <a:ln w="28575" cap="flat" cmpd="sng">
            <a:solidFill>
              <a:srgbClr val="000000"/>
            </a:solidFill>
            <a:prstDash val="solid"/>
            <a:round/>
            <a:headEnd type="none" w="sm" len="sm"/>
            <a:tailEnd type="none" w="sm" len="sm"/>
          </a:ln>
        </p:spPr>
      </p:cxnSp>
      <p:grpSp>
        <p:nvGrpSpPr>
          <p:cNvPr id="94" name="Google Shape;94;p8"/>
          <p:cNvGrpSpPr/>
          <p:nvPr/>
        </p:nvGrpSpPr>
        <p:grpSpPr>
          <a:xfrm>
            <a:off x="0" y="6126182"/>
            <a:ext cx="10928538" cy="4161023"/>
            <a:chOff x="0" y="0"/>
            <a:chExt cx="2878279" cy="1095900"/>
          </a:xfrm>
        </p:grpSpPr>
        <p:sp>
          <p:nvSpPr>
            <p:cNvPr id="95" name="Google Shape;95;p8"/>
            <p:cNvSpPr/>
            <p:nvPr/>
          </p:nvSpPr>
          <p:spPr>
            <a:xfrm>
              <a:off x="0" y="0"/>
              <a:ext cx="2878279" cy="1095853"/>
            </a:xfrm>
            <a:custGeom>
              <a:avLst/>
              <a:gdLst/>
              <a:ahLst/>
              <a:cxnLst/>
              <a:rect l="l" t="t" r="r" b="b"/>
              <a:pathLst>
                <a:path w="2878279" h="1095853" extrusionOk="0">
                  <a:moveTo>
                    <a:pt x="0" y="0"/>
                  </a:moveTo>
                  <a:lnTo>
                    <a:pt x="2878279" y="0"/>
                  </a:lnTo>
                  <a:lnTo>
                    <a:pt x="2878279" y="1095853"/>
                  </a:lnTo>
                  <a:lnTo>
                    <a:pt x="0" y="1095853"/>
                  </a:lnTo>
                  <a:close/>
                </a:path>
              </a:pathLst>
            </a:custGeom>
            <a:solidFill>
              <a:srgbClr val="F8F9FB"/>
            </a:solidFill>
            <a:ln>
              <a:noFill/>
            </a:ln>
          </p:spPr>
        </p:sp>
        <p:sp>
          <p:nvSpPr>
            <p:cNvPr id="96" name="Google Shape;96;p8"/>
            <p:cNvSpPr txBox="1"/>
            <p:nvPr/>
          </p:nvSpPr>
          <p:spPr>
            <a:xfrm>
              <a:off x="0" y="38100"/>
              <a:ext cx="2878200" cy="105780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7" name="Google Shape;97;p8"/>
          <p:cNvSpPr txBox="1">
            <a:spLocks noGrp="1"/>
          </p:cNvSpPr>
          <p:nvPr>
            <p:ph type="subTitle" idx="1"/>
          </p:nvPr>
        </p:nvSpPr>
        <p:spPr>
          <a:xfrm>
            <a:off x="725250" y="446600"/>
            <a:ext cx="4714200" cy="687000"/>
          </a:xfrm>
          <a:prstGeom prst="rect">
            <a:avLst/>
          </a:prstGeom>
        </p:spPr>
        <p:txBody>
          <a:bodyPr spcFirstLastPara="1" wrap="square" lIns="0" tIns="0" rIns="0" bIns="0" anchor="t" anchorCtr="0">
            <a:noAutofit/>
          </a:bodyPr>
          <a:lstStyle>
            <a:lvl1pPr lvl="0">
              <a:spcBef>
                <a:spcPts val="640"/>
              </a:spcBef>
              <a:spcAft>
                <a:spcPts val="0"/>
              </a:spcAft>
              <a:buClr>
                <a:srgbClr val="0B6AE9"/>
              </a:buClr>
              <a:buSzPts val="3000"/>
              <a:buNone/>
              <a:defRPr>
                <a:solidFill>
                  <a:srgbClr val="0B6AE9"/>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
        <p:nvSpPr>
          <p:cNvPr id="98" name="Google Shape;98;p8"/>
          <p:cNvSpPr txBox="1">
            <a:spLocks noGrp="1"/>
          </p:cNvSpPr>
          <p:nvPr>
            <p:ph type="title"/>
          </p:nvPr>
        </p:nvSpPr>
        <p:spPr>
          <a:xfrm>
            <a:off x="687075" y="6859275"/>
            <a:ext cx="8893800" cy="1832100"/>
          </a:xfrm>
          <a:prstGeom prst="rect">
            <a:avLst/>
          </a:prstGeom>
        </p:spPr>
        <p:txBody>
          <a:bodyPr spcFirstLastPara="1" wrap="square" lIns="0" tIns="0" rIns="0" bIns="0" anchor="t" anchorCtr="0">
            <a:noAutofit/>
          </a:bodyPr>
          <a:lstStyle>
            <a:lvl1pPr lvl="0">
              <a:spcBef>
                <a:spcPts val="0"/>
              </a:spcBef>
              <a:spcAft>
                <a:spcPts val="0"/>
              </a:spcAft>
              <a:buSzPts val="9800"/>
              <a:buNone/>
              <a:defRPr sz="9800"/>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99" name="Google Shape;99;p8"/>
          <p:cNvSpPr txBox="1">
            <a:spLocks noGrp="1"/>
          </p:cNvSpPr>
          <p:nvPr>
            <p:ph type="subTitle" idx="3"/>
          </p:nvPr>
        </p:nvSpPr>
        <p:spPr>
          <a:xfrm>
            <a:off x="687075" y="9073175"/>
            <a:ext cx="7214400" cy="687000"/>
          </a:xfrm>
          <a:prstGeom prst="rect">
            <a:avLst/>
          </a:prstGeom>
        </p:spPr>
        <p:txBody>
          <a:bodyPr spcFirstLastPara="1" wrap="square" lIns="0" tIns="0" rIns="0" bIns="0" anchor="t" anchorCtr="0">
            <a:noAutofit/>
          </a:bodyPr>
          <a:lstStyle>
            <a:lvl1pPr lvl="0">
              <a:spcBef>
                <a:spcPts val="640"/>
              </a:spcBef>
              <a:spcAft>
                <a:spcPts val="0"/>
              </a:spcAft>
              <a:buSzPts val="3000"/>
              <a:buNone/>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0"/>
        <p:cNvGrpSpPr/>
        <p:nvPr/>
      </p:nvGrpSpPr>
      <p:grpSpPr>
        <a:xfrm>
          <a:off x="0" y="0"/>
          <a:ext cx="0" cy="0"/>
          <a:chOff x="0" y="0"/>
          <a:chExt cx="0" cy="0"/>
        </a:xfrm>
      </p:grpSpPr>
      <p:sp>
        <p:nvSpPr>
          <p:cNvPr id="101" name="Google Shape;101;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02" name="Google Shape;102;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3" name="Google Shape;10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08" name="Google Shape;108;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6500"/>
              <a:buNone/>
              <a:defRPr/>
            </a:lvl2pPr>
            <a:lvl3pPr lvl="2">
              <a:spcBef>
                <a:spcPts val="0"/>
              </a:spcBef>
              <a:spcAft>
                <a:spcPts val="0"/>
              </a:spcAft>
              <a:buSzPts val="6500"/>
              <a:buNone/>
              <a:defRPr/>
            </a:lvl3pPr>
            <a:lvl4pPr lvl="3">
              <a:spcBef>
                <a:spcPts val="0"/>
              </a:spcBef>
              <a:spcAft>
                <a:spcPts val="0"/>
              </a:spcAft>
              <a:buSzPts val="6500"/>
              <a:buNone/>
              <a:defRPr/>
            </a:lvl4pPr>
            <a:lvl5pPr lvl="4">
              <a:spcBef>
                <a:spcPts val="0"/>
              </a:spcBef>
              <a:spcAft>
                <a:spcPts val="0"/>
              </a:spcAft>
              <a:buSzPts val="6500"/>
              <a:buNone/>
              <a:defRPr/>
            </a:lvl5pPr>
            <a:lvl6pPr lvl="5">
              <a:spcBef>
                <a:spcPts val="0"/>
              </a:spcBef>
              <a:spcAft>
                <a:spcPts val="0"/>
              </a:spcAft>
              <a:buSzPts val="6500"/>
              <a:buNone/>
              <a:defRPr/>
            </a:lvl6pPr>
            <a:lvl7pPr lvl="6">
              <a:spcBef>
                <a:spcPts val="0"/>
              </a:spcBef>
              <a:spcAft>
                <a:spcPts val="0"/>
              </a:spcAft>
              <a:buSzPts val="6500"/>
              <a:buNone/>
              <a:defRPr/>
            </a:lvl7pPr>
            <a:lvl8pPr lvl="7">
              <a:spcBef>
                <a:spcPts val="0"/>
              </a:spcBef>
              <a:spcAft>
                <a:spcPts val="0"/>
              </a:spcAft>
              <a:buSzPts val="6500"/>
              <a:buNone/>
              <a:defRPr/>
            </a:lvl8pPr>
            <a:lvl9pPr lvl="8">
              <a:spcBef>
                <a:spcPts val="0"/>
              </a:spcBef>
              <a:spcAft>
                <a:spcPts val="0"/>
              </a:spcAft>
              <a:buSzPts val="6500"/>
              <a:buNone/>
              <a:defRPr/>
            </a:lvl9pPr>
          </a:lstStyle>
          <a:p>
            <a:endParaRPr/>
          </a:p>
        </p:txBody>
      </p:sp>
      <p:sp>
        <p:nvSpPr>
          <p:cNvPr id="114" name="Google Shape;11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15" name="Google Shape;11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marR="0" lvl="0" rtl="0">
              <a:spcBef>
                <a:spcPts val="0"/>
              </a:spcBef>
              <a:spcAft>
                <a:spcPts val="0"/>
              </a:spcAft>
              <a:buClr>
                <a:srgbClr val="0B6AE9"/>
              </a:buClr>
              <a:buSzPts val="6500"/>
              <a:buFont typeface="Old Standard TT"/>
              <a:buNone/>
              <a:defRPr sz="6500" i="0" u="none" strike="noStrike" cap="none">
                <a:solidFill>
                  <a:srgbClr val="0B6AE9"/>
                </a:solidFill>
                <a:latin typeface="Old Standard TT"/>
                <a:ea typeface="Old Standard TT"/>
                <a:cs typeface="Old Standard TT"/>
                <a:sym typeface="Old Standard TT"/>
              </a:defRPr>
            </a:lvl1pPr>
            <a:lvl2pPr lvl="1">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2pPr>
            <a:lvl3pPr lvl="2">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3pPr>
            <a:lvl4pPr lvl="3">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4pPr>
            <a:lvl5pPr lvl="4">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5pPr>
            <a:lvl6pPr lvl="5">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6pPr>
            <a:lvl7pPr lvl="6">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7pPr>
            <a:lvl8pPr lvl="7">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8pPr>
            <a:lvl9pPr lvl="8">
              <a:spcBef>
                <a:spcPts val="0"/>
              </a:spcBef>
              <a:spcAft>
                <a:spcPts val="0"/>
              </a:spcAft>
              <a:buClr>
                <a:srgbClr val="0B6AE9"/>
              </a:buClr>
              <a:buSzPts val="6500"/>
              <a:buFont typeface="Old Standard TT"/>
              <a:buNone/>
              <a:defRPr sz="6500">
                <a:solidFill>
                  <a:srgbClr val="0B6AE9"/>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19100" algn="l" rtl="0">
              <a:spcBef>
                <a:spcPts val="640"/>
              </a:spcBef>
              <a:spcAft>
                <a:spcPts val="0"/>
              </a:spcAft>
              <a:buClr>
                <a:schemeClr val="dk1"/>
              </a:buClr>
              <a:buSzPts val="3000"/>
              <a:buFont typeface="Open Sans"/>
              <a:buChar char="•"/>
              <a:defRPr sz="3000" i="0" u="none" strike="noStrike" cap="none">
                <a:solidFill>
                  <a:schemeClr val="dk1"/>
                </a:solidFill>
                <a:latin typeface="Open Sans"/>
                <a:ea typeface="Open Sans"/>
                <a:cs typeface="Open Sans"/>
                <a:sym typeface="Open Sans"/>
              </a:defRPr>
            </a:lvl1pPr>
            <a:lvl2pPr marL="914400" marR="0" lvl="1" indent="-361950" algn="l" rtl="0">
              <a:spcBef>
                <a:spcPts val="56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2pPr>
            <a:lvl3pPr marL="1371600" marR="0" lvl="2" indent="-361950" algn="l" rtl="0">
              <a:spcBef>
                <a:spcPts val="48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3pPr>
            <a:lvl4pPr marL="1828800" marR="0" lvl="3"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4pPr>
            <a:lvl5pPr marL="2286000" marR="0" lvl="4"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5pPr>
            <a:lvl6pPr marL="2743200" marR="0" lvl="5"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6pPr>
            <a:lvl7pPr marL="3200400" marR="0" lvl="6"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7pPr>
            <a:lvl8pPr marL="3657600" marR="0" lvl="7"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8pPr>
            <a:lvl9pPr marL="4114800" marR="0" lvl="8" indent="-361950" algn="l" rtl="0">
              <a:spcBef>
                <a:spcPts val="400"/>
              </a:spcBef>
              <a:spcAft>
                <a:spcPts val="0"/>
              </a:spcAft>
              <a:buClr>
                <a:schemeClr val="dk1"/>
              </a:buClr>
              <a:buSzPts val="2100"/>
              <a:buFont typeface="Open Sans"/>
              <a:buChar char="•"/>
              <a:defRPr sz="210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8"/>
            </p:custDataLst>
            <p:extLst>
              <p:ext uri="{D42A27DB-BD31-4B8C-83A1-F6EECF244321}">
                <p14:modId xmlns:p14="http://schemas.microsoft.com/office/powerpoint/2010/main" val="494184992"/>
              </p:ext>
            </p:extLst>
          </p:nvPr>
        </p:nvGraphicFramePr>
        <p:xfrm>
          <a:off x="2931" y="2383"/>
          <a:ext cx="2930" cy="2381"/>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5" name="Object 14"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1" y="2383"/>
                        <a:ext cx="2930" cy="23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844062" y="243000"/>
            <a:ext cx="16602092" cy="1247400"/>
          </a:xfrm>
          <a:prstGeom prst="rect">
            <a:avLst/>
          </a:prstGeom>
        </p:spPr>
        <p:txBody>
          <a:bodyPr vert="horz" lIns="0" tIns="45720" rIns="0" bIns="45720" rtlCol="0" anchor="b" anchorCtr="0">
            <a:noAutofit/>
          </a:bodyPr>
          <a:lstStyle/>
          <a:p>
            <a:r>
              <a:rPr lang="en-US" noProof="0"/>
              <a:t>Click to edit Master title style</a:t>
            </a:r>
            <a:endParaRPr lang="en-US" noProof="0" dirty="0"/>
          </a:p>
        </p:txBody>
      </p:sp>
      <p:sp>
        <p:nvSpPr>
          <p:cNvPr id="8" name="Line 115"/>
          <p:cNvSpPr>
            <a:spLocks noChangeShapeType="1"/>
          </p:cNvSpPr>
          <p:nvPr/>
        </p:nvSpPr>
        <p:spPr bwMode="auto">
          <a:xfrm flipH="1">
            <a:off x="0" y="1504950"/>
            <a:ext cx="18288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endParaRPr lang="en-US" sz="2100">
              <a:solidFill>
                <a:srgbClr val="000000"/>
              </a:solidFill>
            </a:endParaRPr>
          </a:p>
        </p:txBody>
      </p:sp>
      <p:sp>
        <p:nvSpPr>
          <p:cNvPr id="10" name="TextBox 9"/>
          <p:cNvSpPr txBox="1"/>
          <p:nvPr/>
        </p:nvSpPr>
        <p:spPr>
          <a:xfrm>
            <a:off x="17093908" y="10011600"/>
            <a:ext cx="351692" cy="190500"/>
          </a:xfrm>
          <a:prstGeom prst="rect">
            <a:avLst/>
          </a:prstGeom>
          <a:noFill/>
          <a:ln/>
          <a:effectLst/>
        </p:spPr>
        <p:txBody>
          <a:bodyPr wrap="none" lIns="0" tIns="0" rIns="0" bIns="0" rtlCol="0">
            <a:noAutofit/>
          </a:bodyPr>
          <a:lstStyle/>
          <a:p>
            <a:pPr algn="r">
              <a:defRPr/>
            </a:pPr>
            <a:fld id="{9D53E389-1311-4796-9190-1F74A8EADEA2}" type="slidenum">
              <a:rPr lang="en-US" sz="1350">
                <a:solidFill>
                  <a:srgbClr val="000000"/>
                </a:solidFill>
              </a:rPr>
              <a:pPr algn="r">
                <a:defRPr/>
              </a:pPr>
              <a:t>‹#›</a:t>
            </a:fld>
            <a:endParaRPr lang="en-US" sz="1350">
              <a:solidFill>
                <a:srgbClr val="000000"/>
              </a:solidFill>
            </a:endParaRPr>
          </a:p>
          <a:p>
            <a:endParaRPr lang="en-US" sz="1350" dirty="0">
              <a:solidFill>
                <a:srgbClr val="000000"/>
              </a:solidFill>
            </a:endParaRPr>
          </a:p>
        </p:txBody>
      </p:sp>
      <p:sp>
        <p:nvSpPr>
          <p:cNvPr id="13" name="Text Placeholder 12"/>
          <p:cNvSpPr>
            <a:spLocks noGrp="1"/>
          </p:cNvSpPr>
          <p:nvPr>
            <p:ph type="body" idx="1"/>
          </p:nvPr>
        </p:nvSpPr>
        <p:spPr>
          <a:xfrm>
            <a:off x="844062" y="2263140"/>
            <a:ext cx="16611131" cy="688543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4334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p:txStyles>
    <p:titleStyle>
      <a:lvl1pPr algn="l" defTabSz="1371600" rtl="0" eaLnBrk="1" latinLnBrk="0" hangingPunct="1">
        <a:spcBef>
          <a:spcPct val="0"/>
        </a:spcBef>
        <a:buNone/>
        <a:defRPr sz="3600" b="1" kern="1200">
          <a:solidFill>
            <a:schemeClr val="tx2"/>
          </a:solidFill>
          <a:latin typeface="+mj-lt"/>
          <a:ea typeface="+mj-ea"/>
          <a:cs typeface="+mj-cs"/>
        </a:defRPr>
      </a:lvl1pPr>
    </p:titleStyle>
    <p:bodyStyle>
      <a:lvl1pPr marL="0" indent="0" algn="l" defTabSz="1371600" rtl="0" eaLnBrk="1" latinLnBrk="0" hangingPunct="1">
        <a:spcBef>
          <a:spcPts val="576"/>
        </a:spcBef>
        <a:buFontTx/>
        <a:buNone/>
        <a:defRPr sz="2400" b="1" kern="1200">
          <a:solidFill>
            <a:schemeClr val="tx1"/>
          </a:solidFill>
          <a:latin typeface="+mn-lt"/>
          <a:ea typeface="+mn-ea"/>
          <a:cs typeface="+mn-cs"/>
        </a:defRPr>
      </a:lvl1pPr>
      <a:lvl2pPr marL="685800" indent="-342900"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2pPr>
      <a:lvl3pPr marL="1371600" indent="-342900"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3pPr>
      <a:lvl4pPr marL="2064545" indent="-350043"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4pPr>
      <a:lvl5pPr marL="3088482" indent="-345282" algn="l" defTabSz="1371600" rtl="0" eaLnBrk="1" latinLnBrk="0" hangingPunct="1">
        <a:spcBef>
          <a:spcPts val="576"/>
        </a:spcBef>
        <a:buClr>
          <a:schemeClr val="tx2"/>
        </a:buClr>
        <a:buFont typeface="Arial" pitchFamily="34" charset="0"/>
        <a:buChar char="–"/>
        <a:defRPr sz="2400" kern="1200">
          <a:solidFill>
            <a:schemeClr val="tx1"/>
          </a:solidFill>
          <a:latin typeface="+mn-lt"/>
          <a:ea typeface="+mn-ea"/>
          <a:cs typeface="+mn-cs"/>
        </a:defRPr>
      </a:lvl5pPr>
      <a:lvl6pPr marL="37719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7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5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3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20.xml"/><Relationship Id="rId1" Type="http://schemas.openxmlformats.org/officeDocument/2006/relationships/tags" Target="../tags/tag4.xml"/><Relationship Id="rId6" Type="http://schemas.openxmlformats.org/officeDocument/2006/relationships/hyperlink" Target="https://www.google.com/url?q=https%3A%2F%2Flink.springer.com%2Farticle%2F10.1007%2Fs11116-020-10163-3" TargetMode="External"/><Relationship Id="rId5" Type="http://schemas.openxmlformats.org/officeDocument/2006/relationships/hyperlink" Target="https://www.google.com/url?q=https%3A%2F%2Flink.springer.com%2Farticle%2F10.1007%2Fs10660-024-09828-3" TargetMode="External"/><Relationship Id="rId4" Type="http://schemas.openxmlformats.org/officeDocument/2006/relationships/hyperlink" Target="https://www.google.com/url?q=https%3A%2F%2Flink.springer.com%2Farticle%2F10.1007%2Fs10660-024-09879-6"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p:nvPr/>
        </p:nvSpPr>
        <p:spPr>
          <a:xfrm>
            <a:off x="0" y="14288"/>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10" b="-110"/>
            </a:stretch>
          </a:blipFill>
          <a:ln>
            <a:noFill/>
          </a:ln>
        </p:spPr>
      </p:sp>
      <p:grpSp>
        <p:nvGrpSpPr>
          <p:cNvPr id="170" name="Google Shape;170;p19"/>
          <p:cNvGrpSpPr/>
          <p:nvPr/>
        </p:nvGrpSpPr>
        <p:grpSpPr>
          <a:xfrm>
            <a:off x="6885894" y="2106196"/>
            <a:ext cx="11554506" cy="3635246"/>
            <a:chOff x="0" y="0"/>
            <a:chExt cx="3043162" cy="957431"/>
          </a:xfrm>
        </p:grpSpPr>
        <p:sp>
          <p:nvSpPr>
            <p:cNvPr id="171" name="Google Shape;171;p19"/>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solidFill>
              <a:srgbClr val="FFFFFF">
                <a:alpha val="50588"/>
              </a:srgbClr>
            </a:solidFill>
            <a:ln>
              <a:noFill/>
            </a:ln>
          </p:spPr>
        </p:sp>
        <p:sp>
          <p:nvSpPr>
            <p:cNvPr id="172" name="Google Shape;172;p19"/>
            <p:cNvSpPr txBox="1"/>
            <p:nvPr/>
          </p:nvSpPr>
          <p:spPr>
            <a:xfrm>
              <a:off x="0" y="38100"/>
              <a:ext cx="3043162" cy="919331"/>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 name="Google Shape;173;p19"/>
          <p:cNvGrpSpPr/>
          <p:nvPr/>
        </p:nvGrpSpPr>
        <p:grpSpPr>
          <a:xfrm>
            <a:off x="6733494" y="1953796"/>
            <a:ext cx="11554506" cy="3635246"/>
            <a:chOff x="0" y="0"/>
            <a:chExt cx="3043162" cy="957431"/>
          </a:xfrm>
          <a:solidFill>
            <a:srgbClr val="004C22"/>
          </a:solidFill>
        </p:grpSpPr>
        <p:sp>
          <p:nvSpPr>
            <p:cNvPr id="174" name="Google Shape;174;p19"/>
            <p:cNvSpPr/>
            <p:nvPr/>
          </p:nvSpPr>
          <p:spPr>
            <a:xfrm>
              <a:off x="0" y="0"/>
              <a:ext cx="3043162" cy="957431"/>
            </a:xfrm>
            <a:custGeom>
              <a:avLst/>
              <a:gdLst/>
              <a:ahLst/>
              <a:cxnLst/>
              <a:rect l="l" t="t" r="r" b="b"/>
              <a:pathLst>
                <a:path w="3043162" h="957431" extrusionOk="0">
                  <a:moveTo>
                    <a:pt x="0" y="0"/>
                  </a:moveTo>
                  <a:lnTo>
                    <a:pt x="3043162" y="0"/>
                  </a:lnTo>
                  <a:lnTo>
                    <a:pt x="3043162" y="957431"/>
                  </a:lnTo>
                  <a:lnTo>
                    <a:pt x="0" y="957431"/>
                  </a:lnTo>
                  <a:close/>
                </a:path>
              </a:pathLst>
            </a:custGeom>
            <a:grpFill/>
            <a:ln>
              <a:noFill/>
            </a:ln>
          </p:spPr>
        </p:sp>
        <p:sp>
          <p:nvSpPr>
            <p:cNvPr id="175" name="Google Shape;175;p19"/>
            <p:cNvSpPr txBox="1"/>
            <p:nvPr/>
          </p:nvSpPr>
          <p:spPr>
            <a:xfrm>
              <a:off x="0" y="38100"/>
              <a:ext cx="3043162" cy="919331"/>
            </a:xfrm>
            <a:prstGeom prst="rect">
              <a:avLst/>
            </a:prstGeom>
            <a:grp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6" name="Google Shape;176;p19"/>
          <p:cNvGrpSpPr/>
          <p:nvPr/>
        </p:nvGrpSpPr>
        <p:grpSpPr>
          <a:xfrm>
            <a:off x="0" y="0"/>
            <a:ext cx="1028700" cy="10301288"/>
            <a:chOff x="0" y="0"/>
            <a:chExt cx="270933" cy="2709333"/>
          </a:xfrm>
          <a:solidFill>
            <a:srgbClr val="004C22"/>
          </a:solidFill>
        </p:grpSpPr>
        <p:sp>
          <p:nvSpPr>
            <p:cNvPr id="177" name="Google Shape;177;p19"/>
            <p:cNvSpPr/>
            <p:nvPr/>
          </p:nvSpPr>
          <p:spPr>
            <a:xfrm>
              <a:off x="0" y="0"/>
              <a:ext cx="270933" cy="2709333"/>
            </a:xfrm>
            <a:custGeom>
              <a:avLst/>
              <a:gdLst/>
              <a:ahLst/>
              <a:cxnLst/>
              <a:rect l="l" t="t" r="r" b="b"/>
              <a:pathLst>
                <a:path w="270933" h="2709333" extrusionOk="0">
                  <a:moveTo>
                    <a:pt x="0" y="0"/>
                  </a:moveTo>
                  <a:lnTo>
                    <a:pt x="270933" y="0"/>
                  </a:lnTo>
                  <a:lnTo>
                    <a:pt x="270933" y="2709333"/>
                  </a:lnTo>
                  <a:lnTo>
                    <a:pt x="0" y="2709333"/>
                  </a:lnTo>
                  <a:close/>
                </a:path>
              </a:pathLst>
            </a:custGeom>
            <a:grpFill/>
            <a:ln>
              <a:noFill/>
            </a:ln>
          </p:spPr>
        </p:sp>
        <p:sp>
          <p:nvSpPr>
            <p:cNvPr id="178" name="Google Shape;178;p19"/>
            <p:cNvSpPr txBox="1"/>
            <p:nvPr/>
          </p:nvSpPr>
          <p:spPr>
            <a:xfrm>
              <a:off x="0" y="38100"/>
              <a:ext cx="270933" cy="2671233"/>
            </a:xfrm>
            <a:prstGeom prst="rect">
              <a:avLst/>
            </a:prstGeom>
            <a:grp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rgbClr val="92D050"/>
                </a:solidFill>
                <a:latin typeface="Calibri"/>
                <a:ea typeface="Calibri"/>
                <a:cs typeface="Calibri"/>
                <a:sym typeface="Calibri"/>
              </a:endParaRPr>
            </a:p>
          </p:txBody>
        </p:sp>
      </p:grpSp>
      <p:sp>
        <p:nvSpPr>
          <p:cNvPr id="179" name="Google Shape;179;p19"/>
          <p:cNvSpPr txBox="1"/>
          <p:nvPr/>
        </p:nvSpPr>
        <p:spPr>
          <a:xfrm>
            <a:off x="7798299" y="4265504"/>
            <a:ext cx="6344875" cy="694806"/>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3500" b="0" i="0" u="none" strike="noStrike" cap="none" dirty="0">
                <a:solidFill>
                  <a:srgbClr val="FFFFFF"/>
                </a:solidFill>
                <a:latin typeface="Open Sans"/>
                <a:ea typeface="Open Sans"/>
                <a:cs typeface="Open Sans"/>
                <a:sym typeface="Open Sans"/>
              </a:rPr>
              <a:t>By: Mochamad Aditya Putra</a:t>
            </a:r>
            <a:endParaRPr dirty="0"/>
          </a:p>
        </p:txBody>
      </p:sp>
      <p:sp>
        <p:nvSpPr>
          <p:cNvPr id="180" name="Google Shape;180;p19"/>
          <p:cNvSpPr txBox="1"/>
          <p:nvPr/>
        </p:nvSpPr>
        <p:spPr>
          <a:xfrm>
            <a:off x="7798299" y="2324119"/>
            <a:ext cx="10075364" cy="1588127"/>
          </a:xfrm>
          <a:prstGeom prst="rect">
            <a:avLst/>
          </a:prstGeom>
          <a:noFill/>
          <a:ln>
            <a:noFill/>
          </a:ln>
        </p:spPr>
        <p:txBody>
          <a:bodyPr spcFirstLastPara="1" wrap="square" lIns="0" tIns="0" rIns="0" bIns="0" anchor="t" anchorCtr="0">
            <a:spAutoFit/>
          </a:bodyPr>
          <a:lstStyle/>
          <a:p>
            <a:pPr marL="0" marR="0" lvl="0" indent="0" algn="l" rtl="0">
              <a:lnSpc>
                <a:spcPct val="129004"/>
              </a:lnSpc>
              <a:spcBef>
                <a:spcPts val="0"/>
              </a:spcBef>
              <a:spcAft>
                <a:spcPts val="0"/>
              </a:spcAft>
              <a:buNone/>
            </a:pPr>
            <a:r>
              <a:rPr lang="pt-BR" sz="4000" i="0" u="none" strike="noStrike" cap="none" dirty="0">
                <a:solidFill>
                  <a:srgbClr val="FFFFFF"/>
                </a:solidFill>
                <a:latin typeface="Old Standard TT"/>
                <a:ea typeface="Old Standard TT"/>
                <a:cs typeface="Old Standard TT"/>
                <a:sym typeface="Old Standard TT"/>
              </a:rPr>
              <a:t>Perbedaan utama dalam perilaku pembelian antara Web vs Catalog vs Store</a:t>
            </a:r>
            <a:endParaRPr lang="en-US" sz="4000" dirty="0">
              <a:latin typeface="Old Standard TT"/>
              <a:ea typeface="Old Standard TT"/>
              <a:cs typeface="Old Standard TT"/>
              <a:sym typeface="Old Standard TT"/>
            </a:endParaRPr>
          </a:p>
        </p:txBody>
      </p:sp>
      <p:sp>
        <p:nvSpPr>
          <p:cNvPr id="181" name="Google Shape;181;p19"/>
          <p:cNvSpPr txBox="1"/>
          <p:nvPr/>
        </p:nvSpPr>
        <p:spPr>
          <a:xfrm rot="-5400000">
            <a:off x="-1834634" y="7328059"/>
            <a:ext cx="4678919" cy="595548"/>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3000" dirty="0">
                <a:solidFill>
                  <a:srgbClr val="FFFFFF"/>
                </a:solidFill>
                <a:latin typeface="Open Sans"/>
                <a:ea typeface="Open Sans"/>
                <a:cs typeface="Open Sans"/>
                <a:sym typeface="Open Sans"/>
              </a:rPr>
              <a:t>Supermarket Customer</a:t>
            </a:r>
            <a:endParaRPr dirty="0"/>
          </a:p>
        </p:txBody>
      </p:sp>
      <p:sp>
        <p:nvSpPr>
          <p:cNvPr id="182" name="Google Shape;182;p19"/>
          <p:cNvSpPr txBox="1"/>
          <p:nvPr/>
        </p:nvSpPr>
        <p:spPr>
          <a:xfrm rot="-5400000">
            <a:off x="-1049077" y="1656023"/>
            <a:ext cx="3107805" cy="595548"/>
          </a:xfrm>
          <a:prstGeom prst="rect">
            <a:avLst/>
          </a:prstGeom>
          <a:noFill/>
          <a:ln>
            <a:noFill/>
          </a:ln>
        </p:spPr>
        <p:txBody>
          <a:bodyPr spcFirstLastPara="1" wrap="square" lIns="0" tIns="0" rIns="0" bIns="0" anchor="t" anchorCtr="0">
            <a:spAutoFit/>
          </a:bodyPr>
          <a:lstStyle/>
          <a:p>
            <a:pPr marL="0" marR="0" lvl="0" indent="0" algn="r" rtl="0">
              <a:lnSpc>
                <a:spcPct val="129000"/>
              </a:lnSpc>
              <a:spcBef>
                <a:spcPts val="0"/>
              </a:spcBef>
              <a:spcAft>
                <a:spcPts val="0"/>
              </a:spcAft>
              <a:buNone/>
            </a:pPr>
            <a:r>
              <a:rPr lang="en-US" sz="3000" dirty="0">
                <a:solidFill>
                  <a:srgbClr val="FFFFFF"/>
                </a:solidFill>
                <a:latin typeface="Open Sans"/>
                <a:ea typeface="Open Sans"/>
                <a:cs typeface="Open Sans"/>
                <a:sym typeface="Open Sans"/>
              </a:rPr>
              <a:t>JCDSOL-015</a:t>
            </a:r>
            <a:endParaRPr dirty="0"/>
          </a:p>
        </p:txBody>
      </p:sp>
      <p:pic>
        <p:nvPicPr>
          <p:cNvPr id="3" name="Picture 2">
            <a:extLst>
              <a:ext uri="{FF2B5EF4-FFF2-40B4-BE49-F238E27FC236}">
                <a16:creationId xmlns:a16="http://schemas.microsoft.com/office/drawing/2014/main" id="{46CC12C2-C34F-4F77-F7EB-41104D139A88}"/>
              </a:ext>
            </a:extLst>
          </p:cNvPr>
          <p:cNvPicPr>
            <a:picLocks noChangeAspect="1"/>
          </p:cNvPicPr>
          <p:nvPr/>
        </p:nvPicPr>
        <p:blipFill>
          <a:blip r:embed="rId4"/>
          <a:stretch>
            <a:fillRect/>
          </a:stretch>
        </p:blipFill>
        <p:spPr>
          <a:xfrm>
            <a:off x="15621000" y="188109"/>
            <a:ext cx="2667000" cy="1714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3823424" y="2280531"/>
            <a:ext cx="9839325" cy="89255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l"/>
            <a:r>
              <a:rPr lang="en-ID" sz="2000" b="0" i="0" dirty="0" err="1">
                <a:solidFill>
                  <a:srgbClr val="212121"/>
                </a:solidFill>
                <a:effectLst/>
                <a:highlight>
                  <a:srgbClr val="FFFFFF"/>
                </a:highlight>
                <a:latin typeface="+mj-lt"/>
              </a:rPr>
              <a:t>Berdasarkan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grafik</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dibawah</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dapat</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disimpulkan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bahwa</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tidak</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ada</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perbedaan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dalam</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karakteristik</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demografis</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pelanggan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berdasarkan</a:t>
            </a:r>
            <a:r>
              <a:rPr lang="en-ID" sz="2000" dirty="0">
                <a:solidFill>
                  <a:srgbClr val="212121"/>
                </a:solidFill>
                <a:highlight>
                  <a:srgbClr val="FFFFFF"/>
                </a:highlight>
                <a:latin typeface="+mj-lt"/>
              </a:rPr>
              <a:t> </a:t>
            </a:r>
            <a:r>
              <a:rPr lang="en-ID" sz="2000" dirty="0" err="1">
                <a:solidFill>
                  <a:srgbClr val="212121"/>
                </a:solidFill>
                <a:highlight>
                  <a:srgbClr val="FFFFFF"/>
                </a:highlight>
                <a:latin typeface="+mj-lt"/>
              </a:rPr>
              <a:t>usia</a:t>
            </a:r>
            <a:r>
              <a:rPr lang="en-ID" sz="2000" dirty="0">
                <a:solidFill>
                  <a:srgbClr val="212121"/>
                </a:solidFill>
                <a:highlight>
                  <a:srgbClr val="FFFFFF"/>
                </a:highlight>
                <a:latin typeface="+mj-lt"/>
              </a:rPr>
              <a:t>.</a:t>
            </a:r>
            <a:endParaRPr lang="en-ID" sz="2000" b="0" i="0" dirty="0">
              <a:solidFill>
                <a:srgbClr val="212121"/>
              </a:solidFill>
              <a:effectLst/>
              <a:highlight>
                <a:srgbClr val="FFFFFF"/>
              </a:highlight>
              <a:latin typeface="+mj-lt"/>
            </a:endParaRPr>
          </a:p>
        </p:txBody>
      </p:sp>
      <p:sp>
        <p:nvSpPr>
          <p:cNvPr id="6" name="ColumnHeader"/>
          <p:cNvSpPr>
            <a:spLocks noChangeArrowheads="1"/>
          </p:cNvSpPr>
          <p:nvPr/>
        </p:nvSpPr>
        <p:spPr bwMode="gray">
          <a:xfrm>
            <a:off x="5216456" y="7352033"/>
            <a:ext cx="7053262" cy="58477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ID" sz="2000" b="1" dirty="0" err="1"/>
              <a:t>Relevansi</a:t>
            </a:r>
            <a:r>
              <a:rPr lang="en-ID" sz="2000" b="1" dirty="0"/>
              <a:t> </a:t>
            </a:r>
            <a:r>
              <a:rPr lang="en-ID" sz="2000" b="1" dirty="0" err="1"/>
              <a:t>terhadap</a:t>
            </a:r>
            <a:r>
              <a:rPr lang="en-ID" sz="2000" b="1" dirty="0"/>
              <a:t> </a:t>
            </a:r>
            <a:r>
              <a:rPr lang="en-ID" sz="2000" b="1" dirty="0" err="1"/>
              <a:t>produk</a:t>
            </a:r>
            <a:r>
              <a:rPr lang="en-ID" sz="2000" b="1" dirty="0"/>
              <a:t> Supermarket</a:t>
            </a:r>
            <a:r>
              <a:rPr lang="en-AU" sz="20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5397638" y="8686800"/>
            <a:ext cx="7492723" cy="1600200"/>
          </a:xfrm>
          <a:prstGeom prst="rect">
            <a:avLst/>
          </a:prstGeom>
          <a:noFill/>
          <a:ln w="9525" algn="ctr">
            <a:noFill/>
            <a:miter lim="800000"/>
            <a:headEnd type="none" w="lg" len="lg"/>
            <a:tailEnd type="none" w="lg" len="lg"/>
          </a:ln>
          <a:effectLst/>
        </p:spPr>
        <p:txBody>
          <a:bodyPr tIns="137160" bIns="137160"/>
          <a:lstStyle/>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400300" y="243000"/>
            <a:ext cx="13489200" cy="1247400"/>
          </a:xfrm>
        </p:spPr>
        <p:txBody>
          <a:bodyPr/>
          <a:lstStyle/>
          <a:p>
            <a:r>
              <a:rPr lang="en-ID" sz="2400" i="0" dirty="0" err="1">
                <a:effectLst/>
                <a:highlight>
                  <a:srgbClr val="FFFFFF"/>
                </a:highlight>
              </a:rPr>
              <a:t>Variasi</a:t>
            </a:r>
            <a:r>
              <a:rPr lang="en-ID" sz="2400" i="0" dirty="0">
                <a:effectLst/>
                <a:highlight>
                  <a:srgbClr val="FFFFFF"/>
                </a:highlight>
              </a:rPr>
              <a:t> </a:t>
            </a:r>
            <a:r>
              <a:rPr lang="en-ID" sz="2400" i="0" dirty="0" err="1">
                <a:effectLst/>
                <a:highlight>
                  <a:srgbClr val="FFFFFF"/>
                </a:highlight>
              </a:rPr>
              <a:t>usia</a:t>
            </a:r>
            <a:r>
              <a:rPr lang="en-ID" sz="2400" i="0" dirty="0">
                <a:effectLst/>
                <a:highlight>
                  <a:srgbClr val="FFFFFF"/>
                </a:highlight>
              </a:rPr>
              <a:t> </a:t>
            </a:r>
            <a:r>
              <a:rPr lang="en-ID" sz="2400" i="0" dirty="0" err="1">
                <a:effectLst/>
                <a:highlight>
                  <a:srgbClr val="FFFFFF"/>
                </a:highlight>
              </a:rPr>
              <a:t>pelanggan</a:t>
            </a:r>
            <a:r>
              <a:rPr lang="en-ID" sz="2400" i="0" dirty="0">
                <a:effectLst/>
                <a:highlight>
                  <a:srgbClr val="FFFFFF"/>
                </a:highlight>
              </a:rPr>
              <a:t> di </a:t>
            </a:r>
            <a:r>
              <a:rPr lang="en-ID" sz="2400" i="0" dirty="0" err="1">
                <a:effectLst/>
                <a:highlight>
                  <a:srgbClr val="FFFFFF"/>
                </a:highlight>
              </a:rPr>
              <a:t>setiap</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cenderung</a:t>
            </a:r>
            <a:r>
              <a:rPr lang="en-ID" sz="2400" i="0" dirty="0">
                <a:effectLst/>
                <a:highlight>
                  <a:srgbClr val="FFFFFF"/>
                </a:highlight>
              </a:rPr>
              <a:t> </a:t>
            </a:r>
            <a:r>
              <a:rPr lang="en-ID" sz="2400" i="0" dirty="0" err="1">
                <a:effectLst/>
                <a:highlight>
                  <a:srgbClr val="FFFFFF"/>
                </a:highlight>
              </a:rPr>
              <a:t>serupa</a:t>
            </a:r>
            <a:r>
              <a:rPr lang="en-ID" sz="2400" i="0" dirty="0">
                <a:effectLst/>
                <a:highlight>
                  <a:srgbClr val="FFFFFF"/>
                </a:highlight>
              </a:rPr>
              <a:t>. </a:t>
            </a:r>
            <a:r>
              <a:rPr lang="en-ID" sz="2400" i="0" dirty="0" err="1">
                <a:effectLst/>
                <a:highlight>
                  <a:srgbClr val="FFFFFF"/>
                </a:highlight>
              </a:rPr>
              <a:t>Artinya</a:t>
            </a:r>
            <a:r>
              <a:rPr lang="en-ID" sz="2400" i="0" dirty="0">
                <a:effectLst/>
                <a:highlight>
                  <a:srgbClr val="FFFFFF"/>
                </a:highlight>
              </a:rPr>
              <a:t>, di </a:t>
            </a:r>
            <a:r>
              <a:rPr lang="en-ID" sz="2400" i="0" dirty="0" err="1">
                <a:effectLst/>
                <a:highlight>
                  <a:srgbClr val="FFFFFF"/>
                </a:highlight>
              </a:rPr>
              <a:t>setiap</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terdapat</a:t>
            </a:r>
            <a:r>
              <a:rPr lang="en-ID" sz="2400" i="0" dirty="0">
                <a:effectLst/>
                <a:highlight>
                  <a:srgbClr val="FFFFFF"/>
                </a:highlight>
              </a:rPr>
              <a:t> </a:t>
            </a:r>
            <a:r>
              <a:rPr lang="en-ID" sz="2400" i="0" dirty="0" err="1">
                <a:effectLst/>
                <a:highlight>
                  <a:srgbClr val="FFFFFF"/>
                </a:highlight>
              </a:rPr>
              <a:t>pelanggan</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a:t>
            </a:r>
            <a:r>
              <a:rPr lang="en-ID" sz="2400" i="0" dirty="0" err="1">
                <a:effectLst/>
                <a:highlight>
                  <a:srgbClr val="FFFFFF"/>
                </a:highlight>
              </a:rPr>
              <a:t>rentang</a:t>
            </a:r>
            <a:r>
              <a:rPr lang="en-ID" sz="2400" i="0" dirty="0">
                <a:effectLst/>
                <a:highlight>
                  <a:srgbClr val="FFFFFF"/>
                </a:highlight>
              </a:rPr>
              <a:t> </a:t>
            </a:r>
            <a:r>
              <a:rPr lang="en-ID" sz="2400" i="0" dirty="0" err="1">
                <a:effectLst/>
                <a:highlight>
                  <a:srgbClr val="FFFFFF"/>
                </a:highlight>
              </a:rPr>
              <a:t>usia</a:t>
            </a:r>
            <a:r>
              <a:rPr lang="en-ID" sz="2400" i="0" dirty="0">
                <a:effectLst/>
                <a:highlight>
                  <a:srgbClr val="FFFFFF"/>
                </a:highlight>
              </a:rPr>
              <a:t> yang </a:t>
            </a:r>
            <a:r>
              <a:rPr lang="en-ID" sz="2400" i="0" dirty="0" err="1">
                <a:effectLst/>
                <a:highlight>
                  <a:srgbClr val="FFFFFF"/>
                </a:highlight>
              </a:rPr>
              <a:t>cukup</a:t>
            </a:r>
            <a:r>
              <a:rPr lang="en-ID" sz="2400" i="0" dirty="0">
                <a:effectLst/>
                <a:highlight>
                  <a:srgbClr val="FFFFFF"/>
                </a:highlight>
              </a:rPr>
              <a:t> </a:t>
            </a:r>
            <a:r>
              <a:rPr lang="en-ID" sz="2400" i="0" dirty="0" err="1">
                <a:effectLst/>
                <a:highlight>
                  <a:srgbClr val="FFFFFF"/>
                </a:highlight>
              </a:rPr>
              <a:t>luas</a:t>
            </a:r>
            <a:r>
              <a:rPr lang="en-ID" sz="2400" i="0" dirty="0">
                <a:effectLst/>
                <a:highlight>
                  <a:srgbClr val="FFFFFF"/>
                </a:highlight>
              </a:rPr>
              <a:t>, </a:t>
            </a:r>
            <a:r>
              <a:rPr lang="en-ID" sz="2400" i="0" dirty="0" err="1">
                <a:effectLst/>
                <a:highlight>
                  <a:srgbClr val="FFFFFF"/>
                </a:highlight>
              </a:rPr>
              <a:t>mulai</a:t>
            </a:r>
            <a:r>
              <a:rPr lang="en-ID" sz="2400" i="0" dirty="0">
                <a:effectLst/>
                <a:highlight>
                  <a:srgbClr val="FFFFFF"/>
                </a:highlight>
              </a:rPr>
              <a:t> </a:t>
            </a:r>
            <a:r>
              <a:rPr lang="en-ID" sz="2400" i="0" dirty="0" err="1">
                <a:effectLst/>
                <a:highlight>
                  <a:srgbClr val="FFFFFF"/>
                </a:highlight>
              </a:rPr>
              <a:t>dari</a:t>
            </a:r>
            <a:r>
              <a:rPr lang="en-ID" sz="2400" i="0" dirty="0">
                <a:effectLst/>
                <a:highlight>
                  <a:srgbClr val="FFFFFF"/>
                </a:highlight>
              </a:rPr>
              <a:t> yang </a:t>
            </a:r>
            <a:r>
              <a:rPr lang="en-ID" sz="2400" i="0" dirty="0" err="1">
                <a:effectLst/>
                <a:highlight>
                  <a:srgbClr val="FFFFFF"/>
                </a:highlight>
              </a:rPr>
              <a:t>muda</a:t>
            </a:r>
            <a:r>
              <a:rPr lang="en-ID" sz="2400" i="0" dirty="0">
                <a:effectLst/>
                <a:highlight>
                  <a:srgbClr val="FFFFFF"/>
                </a:highlight>
              </a:rPr>
              <a:t> </a:t>
            </a:r>
            <a:r>
              <a:rPr lang="en-ID" sz="2400" i="0" dirty="0" err="1">
                <a:effectLst/>
                <a:highlight>
                  <a:srgbClr val="FFFFFF"/>
                </a:highlight>
              </a:rPr>
              <a:t>hingga</a:t>
            </a:r>
            <a:r>
              <a:rPr lang="en-ID" sz="2400" i="0" dirty="0">
                <a:effectLst/>
                <a:highlight>
                  <a:srgbClr val="FFFFFF"/>
                </a:highlight>
              </a:rPr>
              <a:t> yang </a:t>
            </a:r>
            <a:r>
              <a:rPr lang="en-ID" sz="2400" i="0" dirty="0" err="1">
                <a:effectLst/>
                <a:highlight>
                  <a:srgbClr val="FFFFFF"/>
                </a:highlight>
              </a:rPr>
              <a:t>tua</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a:t>
            </a:r>
            <a:r>
              <a:rPr lang="en-ID" sz="2400" i="0" dirty="0" err="1">
                <a:effectLst/>
                <a:highlight>
                  <a:srgbClr val="FFFFFF"/>
                </a:highlight>
              </a:rPr>
              <a:t>rentang</a:t>
            </a:r>
            <a:r>
              <a:rPr lang="en-ID" sz="2400" i="0" dirty="0">
                <a:effectLst/>
                <a:highlight>
                  <a:srgbClr val="FFFFFF"/>
                </a:highlight>
              </a:rPr>
              <a:t> </a:t>
            </a:r>
            <a:r>
              <a:rPr lang="en-ID" sz="2400" i="0" dirty="0" err="1">
                <a:effectLst/>
                <a:highlight>
                  <a:srgbClr val="FFFFFF"/>
                </a:highlight>
              </a:rPr>
              <a:t>usia</a:t>
            </a:r>
            <a:r>
              <a:rPr lang="en-ID" sz="2400" i="0" dirty="0">
                <a:effectLst/>
                <a:highlight>
                  <a:srgbClr val="FFFFFF"/>
                </a:highlight>
              </a:rPr>
              <a:t> 50 </a:t>
            </a:r>
            <a:r>
              <a:rPr lang="en-ID" sz="2400" i="0" dirty="0" err="1">
                <a:effectLst/>
                <a:highlight>
                  <a:srgbClr val="FFFFFF"/>
                </a:highlight>
              </a:rPr>
              <a:t>tahun</a:t>
            </a:r>
            <a:r>
              <a:rPr lang="en-ID" sz="2400" i="0" dirty="0">
                <a:effectLst/>
                <a:highlight>
                  <a:srgbClr val="FFFFFF"/>
                </a:highlight>
              </a:rPr>
              <a:t> paling </a:t>
            </a:r>
            <a:r>
              <a:rPr lang="en-ID" sz="2400" i="0" dirty="0" err="1">
                <a:effectLst/>
                <a:highlight>
                  <a:srgbClr val="FFFFFF"/>
                </a:highlight>
              </a:rPr>
              <a:t>mendominasi</a:t>
            </a:r>
            <a:r>
              <a:rPr lang="en-ID" sz="2400" i="0" dirty="0">
                <a:effectLst/>
                <a:highlight>
                  <a:srgbClr val="FFFFFF"/>
                </a:highlight>
              </a:rPr>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perbedaan</a:t>
            </a:r>
            <a:r>
              <a:rPr lang="en-AU" sz="1500" b="1" i="1" dirty="0">
                <a:latin typeface="Arial" pitchFamily="34" charset="0"/>
                <a:cs typeface="Arial" pitchFamily="34" charset="0"/>
              </a:rPr>
              <a:t> </a:t>
            </a:r>
            <a:r>
              <a:rPr lang="en-AU" sz="1500" b="1" i="1" dirty="0" err="1">
                <a:latin typeface="Arial" pitchFamily="34" charset="0"/>
                <a:cs typeface="Arial" pitchFamily="34" charset="0"/>
              </a:rPr>
              <a:t>dalam</a:t>
            </a:r>
            <a:r>
              <a:rPr lang="en-AU" sz="1500" b="1" i="1" dirty="0">
                <a:latin typeface="Arial" pitchFamily="34" charset="0"/>
                <a:cs typeface="Arial" pitchFamily="34" charset="0"/>
              </a:rPr>
              <a:t> </a:t>
            </a:r>
            <a:r>
              <a:rPr lang="en-AU" sz="1500" b="1" i="1" dirty="0" err="1">
                <a:latin typeface="Arial" pitchFamily="34" charset="0"/>
                <a:cs typeface="Arial" pitchFamily="34" charset="0"/>
              </a:rPr>
              <a:t>karakteristik</a:t>
            </a:r>
            <a:r>
              <a:rPr lang="en-AU" sz="1500" b="1" i="1" dirty="0">
                <a:latin typeface="Arial" pitchFamily="34" charset="0"/>
                <a:cs typeface="Arial" pitchFamily="34" charset="0"/>
              </a:rPr>
              <a:t> </a:t>
            </a:r>
            <a:r>
              <a:rPr lang="en-AU" sz="1500" b="1" i="1" dirty="0" err="1">
                <a:latin typeface="Arial" pitchFamily="34" charset="0"/>
                <a:cs typeface="Arial" pitchFamily="34" charset="0"/>
              </a:rPr>
              <a:t>demografis</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a:t>
            </a:r>
            <a:r>
              <a:rPr lang="en-AU" sz="1500" b="1" i="1" dirty="0" err="1">
                <a:latin typeface="Arial" pitchFamily="34" charset="0"/>
                <a:cs typeface="Arial" pitchFamily="34" charset="0"/>
              </a:rPr>
              <a:t>Usia</a:t>
            </a:r>
            <a:r>
              <a:rPr lang="en-AU" sz="1500" b="1" i="1" dirty="0">
                <a:latin typeface="Arial" pitchFamily="34" charset="0"/>
                <a:cs typeface="Arial" pitchFamily="34" charset="0"/>
              </a:rPr>
              <a:t>) yang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memilih</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Web, </a:t>
            </a:r>
            <a:r>
              <a:rPr lang="en-AU" sz="1500" b="1" i="1" dirty="0" err="1">
                <a:latin typeface="Arial" pitchFamily="34" charset="0"/>
                <a:cs typeface="Arial" pitchFamily="34" charset="0"/>
              </a:rPr>
              <a:t>Catalog</a:t>
            </a:r>
            <a:r>
              <a:rPr lang="en-AU" sz="1500" b="1" i="1" dirty="0">
                <a:latin typeface="Arial" pitchFamily="34" charset="0"/>
                <a:cs typeface="Arial" pitchFamily="34" charset="0"/>
              </a:rPr>
              <a:t>, Store?</a:t>
            </a:r>
            <a:endParaRPr lang="en-US" sz="1500" b="1" i="1" dirty="0">
              <a:latin typeface="Arial" pitchFamily="34" charset="0"/>
              <a:cs typeface="Arial" pitchFamily="34" charset="0"/>
            </a:endParaRPr>
          </a:p>
        </p:txBody>
      </p:sp>
      <p:sp>
        <p:nvSpPr>
          <p:cNvPr id="2" name="TextColumnContent">
            <a:extLst>
              <a:ext uri="{FF2B5EF4-FFF2-40B4-BE49-F238E27FC236}">
                <a16:creationId xmlns:a16="http://schemas.microsoft.com/office/drawing/2014/main" id="{9B67BD0F-C95A-5D00-EE3E-B41AE9DB9ABD}"/>
              </a:ext>
            </a:extLst>
          </p:cNvPr>
          <p:cNvSpPr>
            <a:spLocks noChangeArrowheads="1"/>
          </p:cNvSpPr>
          <p:nvPr/>
        </p:nvSpPr>
        <p:spPr bwMode="gray">
          <a:xfrm>
            <a:off x="9720262" y="12357563"/>
            <a:ext cx="7492723" cy="7089225"/>
          </a:xfrm>
          <a:prstGeom prst="rect">
            <a:avLst/>
          </a:prstGeom>
          <a:noFill/>
          <a:ln w="9525" algn="ctr">
            <a:noFill/>
            <a:miter lim="800000"/>
            <a:headEnd type="none" w="lg" len="lg"/>
            <a:tailEnd type="none" w="lg" len="lg"/>
          </a:ln>
          <a:effectLst/>
        </p:spPr>
        <p:txBody>
          <a:bodyPr tIns="137160" bIns="137160"/>
          <a:lstStyle/>
          <a:p>
            <a:pPr algn="l"/>
            <a:endParaRPr lang="en-ID" sz="2000" b="0" i="0" dirty="0">
              <a:solidFill>
                <a:srgbClr val="212121"/>
              </a:solidFill>
              <a:effectLst/>
              <a:highlight>
                <a:srgbClr val="FFFFFF"/>
              </a:highlight>
              <a:latin typeface="Roboto" panose="02000000000000000000" pitchFamily="2" charset="0"/>
            </a:endParaRPr>
          </a:p>
          <a:p>
            <a:pPr marL="604838" lvl="2" defTabSz="1371600">
              <a:buClr>
                <a:srgbClr val="177B57"/>
              </a:buClr>
            </a:pPr>
            <a:endParaRPr lang="en-AU" sz="1800" kern="1200" dirty="0">
              <a:latin typeface="Arial" pitchFamily="34" charset="0"/>
              <a:ea typeface="+mn-ea"/>
              <a:cs typeface="Arial" pitchFamily="34" charset="0"/>
            </a:endParaRPr>
          </a:p>
        </p:txBody>
      </p:sp>
      <p:sp>
        <p:nvSpPr>
          <p:cNvPr id="5" name="Rectangle 3">
            <a:extLst>
              <a:ext uri="{FF2B5EF4-FFF2-40B4-BE49-F238E27FC236}">
                <a16:creationId xmlns:a16="http://schemas.microsoft.com/office/drawing/2014/main" id="{DC07928E-857D-6CCB-BD5B-93127A11A0CD}"/>
              </a:ext>
            </a:extLst>
          </p:cNvPr>
          <p:cNvSpPr>
            <a:spLocks noChangeArrowheads="1"/>
          </p:cNvSpPr>
          <p:nvPr/>
        </p:nvSpPr>
        <p:spPr bwMode="auto">
          <a:xfrm>
            <a:off x="300038" y="8058843"/>
            <a:ext cx="176307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dirty="0" err="1">
                <a:solidFill>
                  <a:schemeClr val="tx1"/>
                </a:solidFill>
                <a:latin typeface="+mn-lt"/>
              </a:rPr>
              <a:t>Dapat</a:t>
            </a:r>
            <a:r>
              <a:rPr lang="en-US" altLang="en-US" sz="2000" dirty="0">
                <a:solidFill>
                  <a:schemeClr val="tx1"/>
                </a:solidFill>
                <a:latin typeface="+mn-lt"/>
              </a:rPr>
              <a:t> </a:t>
            </a:r>
            <a:r>
              <a:rPr lang="en-US" altLang="en-US" sz="2000" dirty="0" err="1">
                <a:solidFill>
                  <a:schemeClr val="tx1"/>
                </a:solidFill>
                <a:latin typeface="+mn-lt"/>
              </a:rPr>
              <a:t>kita</a:t>
            </a:r>
            <a:r>
              <a:rPr lang="en-US" altLang="en-US" sz="2000" dirty="0">
                <a:solidFill>
                  <a:schemeClr val="tx1"/>
                </a:solidFill>
                <a:latin typeface="+mn-lt"/>
              </a:rPr>
              <a:t> </a:t>
            </a:r>
            <a:r>
              <a:rPr lang="en-US" altLang="en-US" sz="2000" dirty="0" err="1">
                <a:solidFill>
                  <a:schemeClr val="tx1"/>
                </a:solidFill>
                <a:latin typeface="+mn-lt"/>
              </a:rPr>
              <a:t>lihat</a:t>
            </a:r>
            <a:r>
              <a:rPr lang="en-US" altLang="en-US" sz="2000" dirty="0">
                <a:solidFill>
                  <a:schemeClr val="tx1"/>
                </a:solidFill>
                <a:latin typeface="+mn-lt"/>
              </a:rPr>
              <a:t> </a:t>
            </a:r>
            <a:r>
              <a:rPr lang="en-US" altLang="en-US" sz="2000" dirty="0" err="1">
                <a:solidFill>
                  <a:schemeClr val="tx1"/>
                </a:solidFill>
                <a:latin typeface="+mn-lt"/>
              </a:rPr>
              <a:t>bahwa</a:t>
            </a:r>
            <a:r>
              <a:rPr lang="en-US" altLang="en-US" sz="2000" dirty="0">
                <a:solidFill>
                  <a:schemeClr val="tx1"/>
                </a:solidFill>
                <a:latin typeface="+mn-lt"/>
              </a:rPr>
              <a:t> </a:t>
            </a:r>
            <a:r>
              <a:rPr lang="en-US" altLang="en-US" sz="2000" dirty="0" err="1">
                <a:solidFill>
                  <a:schemeClr val="tx1"/>
                </a:solidFill>
                <a:latin typeface="+mn-lt"/>
              </a:rPr>
              <a:t>rentang</a:t>
            </a:r>
            <a:r>
              <a:rPr lang="en-US" altLang="en-US" sz="2000" dirty="0">
                <a:solidFill>
                  <a:schemeClr val="tx1"/>
                </a:solidFill>
                <a:latin typeface="+mn-lt"/>
              </a:rPr>
              <a:t> </a:t>
            </a:r>
            <a:r>
              <a:rPr lang="en-US" altLang="en-US" sz="2000" dirty="0" err="1">
                <a:solidFill>
                  <a:schemeClr val="tx1"/>
                </a:solidFill>
                <a:latin typeface="+mn-lt"/>
              </a:rPr>
              <a:t>usia</a:t>
            </a:r>
            <a:r>
              <a:rPr lang="en-US" altLang="en-US" sz="2000" dirty="0">
                <a:solidFill>
                  <a:schemeClr val="tx1"/>
                </a:solidFill>
                <a:latin typeface="+mn-lt"/>
              </a:rPr>
              <a:t> </a:t>
            </a:r>
            <a:r>
              <a:rPr lang="en-US" altLang="en-US" sz="2000" dirty="0" err="1">
                <a:solidFill>
                  <a:schemeClr val="tx1"/>
                </a:solidFill>
                <a:latin typeface="+mn-lt"/>
              </a:rPr>
              <a:t>pelanggan</a:t>
            </a:r>
            <a:r>
              <a:rPr lang="en-US" altLang="en-US" sz="2000" dirty="0">
                <a:solidFill>
                  <a:schemeClr val="tx1"/>
                </a:solidFill>
                <a:latin typeface="+mn-lt"/>
              </a:rPr>
              <a:t> Supermarket </a:t>
            </a:r>
            <a:r>
              <a:rPr lang="en-US" altLang="en-US" sz="2000" dirty="0" err="1">
                <a:solidFill>
                  <a:schemeClr val="tx1"/>
                </a:solidFill>
                <a:latin typeface="+mn-lt"/>
              </a:rPr>
              <a:t>berada</a:t>
            </a:r>
            <a:r>
              <a:rPr lang="en-US" altLang="en-US" sz="2000" dirty="0">
                <a:solidFill>
                  <a:schemeClr val="tx1"/>
                </a:solidFill>
                <a:latin typeface="+mn-lt"/>
              </a:rPr>
              <a:t> di </a:t>
            </a:r>
            <a:r>
              <a:rPr lang="en-US" altLang="en-US" sz="2000" dirty="0" err="1">
                <a:solidFill>
                  <a:schemeClr val="tx1"/>
                </a:solidFill>
                <a:latin typeface="+mn-lt"/>
              </a:rPr>
              <a:t>rentang</a:t>
            </a:r>
            <a:r>
              <a:rPr lang="en-US" altLang="en-US" sz="2000" dirty="0">
                <a:solidFill>
                  <a:schemeClr val="tx1"/>
                </a:solidFill>
                <a:latin typeface="+mn-lt"/>
              </a:rPr>
              <a:t> </a:t>
            </a:r>
            <a:r>
              <a:rPr lang="en-US" altLang="en-US" sz="2000" dirty="0" err="1">
                <a:solidFill>
                  <a:schemeClr val="tx1"/>
                </a:solidFill>
                <a:latin typeface="+mn-lt"/>
              </a:rPr>
              <a:t>usia</a:t>
            </a:r>
            <a:r>
              <a:rPr lang="en-US" altLang="en-US" sz="2000" dirty="0">
                <a:solidFill>
                  <a:schemeClr val="tx1"/>
                </a:solidFill>
                <a:latin typeface="+mn-lt"/>
              </a:rPr>
              <a:t> 25 – 75 </a:t>
            </a:r>
            <a:r>
              <a:rPr lang="en-US" altLang="en-US" sz="2000" dirty="0" err="1">
                <a:solidFill>
                  <a:schemeClr val="tx1"/>
                </a:solidFill>
                <a:latin typeface="+mn-lt"/>
              </a:rPr>
              <a:t>tahun</a:t>
            </a:r>
            <a:r>
              <a:rPr lang="en-US" altLang="en-US" sz="2000" dirty="0">
                <a:solidFill>
                  <a:schemeClr val="tx1"/>
                </a:solidFill>
                <a:latin typeface="+mn-lt"/>
              </a:rPr>
              <a:t>, Dimana </a:t>
            </a:r>
            <a:r>
              <a:rPr lang="en-US" altLang="en-US" sz="2000" dirty="0" err="1">
                <a:solidFill>
                  <a:schemeClr val="tx1"/>
                </a:solidFill>
                <a:latin typeface="+mn-lt"/>
              </a:rPr>
              <a:t>umur</a:t>
            </a:r>
            <a:r>
              <a:rPr lang="en-US" altLang="en-US" sz="2000" dirty="0">
                <a:solidFill>
                  <a:schemeClr val="tx1"/>
                </a:solidFill>
                <a:latin typeface="+mn-lt"/>
              </a:rPr>
              <a:t> 25 </a:t>
            </a:r>
            <a:r>
              <a:rPr lang="en-US" altLang="en-US" sz="2000" dirty="0" err="1">
                <a:solidFill>
                  <a:schemeClr val="tx1"/>
                </a:solidFill>
                <a:latin typeface="+mn-lt"/>
              </a:rPr>
              <a:t>tahun</a:t>
            </a:r>
            <a:r>
              <a:rPr lang="en-US" altLang="en-US" sz="2000" dirty="0">
                <a:solidFill>
                  <a:schemeClr val="tx1"/>
                </a:solidFill>
                <a:latin typeface="+mn-lt"/>
              </a:rPr>
              <a:t> </a:t>
            </a:r>
            <a:r>
              <a:rPr lang="en-US" altLang="en-US" sz="2000" dirty="0" err="1">
                <a:solidFill>
                  <a:schemeClr val="tx1"/>
                </a:solidFill>
                <a:latin typeface="+mn-lt"/>
              </a:rPr>
              <a:t>keatas</a:t>
            </a:r>
            <a:r>
              <a:rPr lang="en-US" altLang="en-US" sz="2000" dirty="0">
                <a:solidFill>
                  <a:schemeClr val="tx1"/>
                </a:solidFill>
                <a:latin typeface="+mn-lt"/>
              </a:rPr>
              <a:t> </a:t>
            </a:r>
            <a:r>
              <a:rPr lang="en-US" altLang="en-US" sz="2000" dirty="0" err="1">
                <a:solidFill>
                  <a:schemeClr val="tx1"/>
                </a:solidFill>
                <a:latin typeface="+mn-lt"/>
              </a:rPr>
              <a:t>cenderung</a:t>
            </a:r>
            <a:r>
              <a:rPr lang="en-US" altLang="en-US" sz="2000" dirty="0">
                <a:solidFill>
                  <a:schemeClr val="tx1"/>
                </a:solidFill>
                <a:latin typeface="+mn-lt"/>
              </a:rPr>
              <a:t> </a:t>
            </a:r>
            <a:r>
              <a:rPr lang="en-US" altLang="en-US" sz="2000" dirty="0" err="1">
                <a:solidFill>
                  <a:schemeClr val="tx1"/>
                </a:solidFill>
                <a:latin typeface="+mn-lt"/>
              </a:rPr>
              <a:t>mengkonsumsi</a:t>
            </a:r>
            <a:r>
              <a:rPr lang="en-US" altLang="en-US" sz="2000" dirty="0">
                <a:solidFill>
                  <a:schemeClr val="tx1"/>
                </a:solidFill>
                <a:latin typeface="+mn-lt"/>
              </a:rPr>
              <a:t> wine. Lalu </a:t>
            </a:r>
            <a:r>
              <a:rPr lang="en-US" altLang="en-US" sz="2000" dirty="0" err="1">
                <a:solidFill>
                  <a:schemeClr val="tx1"/>
                </a:solidFill>
                <a:latin typeface="+mn-lt"/>
              </a:rPr>
              <a:t>jika</a:t>
            </a:r>
            <a:r>
              <a:rPr lang="en-US" altLang="en-US" sz="2000" dirty="0">
                <a:solidFill>
                  <a:schemeClr val="tx1"/>
                </a:solidFill>
                <a:latin typeface="+mn-lt"/>
              </a:rPr>
              <a:t> </a:t>
            </a:r>
            <a:r>
              <a:rPr lang="en-US" altLang="en-US" sz="2000" dirty="0" err="1">
                <a:solidFill>
                  <a:schemeClr val="tx1"/>
                </a:solidFill>
                <a:latin typeface="+mn-lt"/>
              </a:rPr>
              <a:t>kita</a:t>
            </a:r>
            <a:r>
              <a:rPr lang="en-US" altLang="en-US" sz="2000" dirty="0">
                <a:solidFill>
                  <a:schemeClr val="tx1"/>
                </a:solidFill>
                <a:latin typeface="+mn-lt"/>
              </a:rPr>
              <a:t> </a:t>
            </a:r>
            <a:r>
              <a:rPr lang="en-US" altLang="en-US" sz="2000" dirty="0" err="1">
                <a:solidFill>
                  <a:schemeClr val="tx1"/>
                </a:solidFill>
                <a:latin typeface="+mn-lt"/>
              </a:rPr>
              <a:t>kaitkan</a:t>
            </a:r>
            <a:r>
              <a:rPr lang="en-US" altLang="en-US" sz="2000" dirty="0">
                <a:solidFill>
                  <a:schemeClr val="tx1"/>
                </a:solidFill>
                <a:latin typeface="+mn-lt"/>
              </a:rPr>
              <a:t> </a:t>
            </a:r>
            <a:r>
              <a:rPr lang="en-US" altLang="en-US" sz="2000" dirty="0" err="1">
                <a:solidFill>
                  <a:schemeClr val="tx1"/>
                </a:solidFill>
                <a:latin typeface="+mn-lt"/>
              </a:rPr>
              <a:t>dengan</a:t>
            </a:r>
            <a:r>
              <a:rPr lang="en-US" altLang="en-US" sz="2000" dirty="0">
                <a:solidFill>
                  <a:schemeClr val="tx1"/>
                </a:solidFill>
                <a:latin typeface="+mn-lt"/>
              </a:rPr>
              <a:t> </a:t>
            </a:r>
            <a:r>
              <a:rPr lang="en-US" altLang="en-US" sz="2000" dirty="0" err="1">
                <a:solidFill>
                  <a:schemeClr val="tx1"/>
                </a:solidFill>
                <a:latin typeface="+mn-lt"/>
              </a:rPr>
              <a:t>jenis</a:t>
            </a:r>
            <a:r>
              <a:rPr lang="en-US" altLang="en-US" sz="2000" dirty="0">
                <a:solidFill>
                  <a:schemeClr val="tx1"/>
                </a:solidFill>
                <a:latin typeface="+mn-lt"/>
              </a:rPr>
              <a:t> </a:t>
            </a:r>
            <a:r>
              <a:rPr lang="en-US" altLang="en-US" sz="2000" dirty="0" err="1">
                <a:solidFill>
                  <a:schemeClr val="tx1"/>
                </a:solidFill>
                <a:latin typeface="+mn-lt"/>
              </a:rPr>
              <a:t>produk</a:t>
            </a:r>
            <a:r>
              <a:rPr lang="en-US" altLang="en-US" sz="2000" dirty="0">
                <a:solidFill>
                  <a:schemeClr val="tx1"/>
                </a:solidFill>
                <a:latin typeface="+mn-lt"/>
              </a:rPr>
              <a:t> yang </a:t>
            </a:r>
            <a:r>
              <a:rPr lang="en-US" altLang="en-US" sz="2000" dirty="0" err="1">
                <a:solidFill>
                  <a:schemeClr val="tx1"/>
                </a:solidFill>
                <a:latin typeface="+mn-lt"/>
              </a:rPr>
              <a:t>sering</a:t>
            </a:r>
            <a:r>
              <a:rPr lang="en-US" altLang="en-US" sz="2000" dirty="0">
                <a:solidFill>
                  <a:schemeClr val="tx1"/>
                </a:solidFill>
                <a:latin typeface="+mn-lt"/>
              </a:rPr>
              <a:t> </a:t>
            </a:r>
            <a:r>
              <a:rPr lang="en-US" altLang="en-US" sz="2000" dirty="0" err="1">
                <a:solidFill>
                  <a:schemeClr val="tx1"/>
                </a:solidFill>
                <a:latin typeface="+mn-lt"/>
              </a:rPr>
              <a:t>dibeli</a:t>
            </a:r>
            <a:r>
              <a:rPr lang="en-US" altLang="en-US" sz="2000" dirty="0">
                <a:solidFill>
                  <a:schemeClr val="tx1"/>
                </a:solidFill>
                <a:latin typeface="+mn-lt"/>
              </a:rPr>
              <a:t> </a:t>
            </a:r>
            <a:r>
              <a:rPr lang="en-US" altLang="en-US" sz="2000" dirty="0" err="1">
                <a:solidFill>
                  <a:schemeClr val="tx1"/>
                </a:solidFill>
                <a:latin typeface="+mn-lt"/>
              </a:rPr>
              <a:t>pelanggan</a:t>
            </a:r>
            <a:r>
              <a:rPr lang="en-US" altLang="en-US" sz="2000" dirty="0">
                <a:solidFill>
                  <a:schemeClr val="tx1"/>
                </a:solidFill>
                <a:latin typeface="+mn-lt"/>
              </a:rPr>
              <a:t> </a:t>
            </a:r>
            <a:r>
              <a:rPr lang="en-US" altLang="en-US" sz="2000" dirty="0" err="1">
                <a:solidFill>
                  <a:schemeClr val="tx1"/>
                </a:solidFill>
                <a:latin typeface="+mn-lt"/>
              </a:rPr>
              <a:t>ini</a:t>
            </a:r>
            <a:r>
              <a:rPr lang="en-US" altLang="en-US" sz="2000" dirty="0">
                <a:solidFill>
                  <a:schemeClr val="tx1"/>
                </a:solidFill>
                <a:latin typeface="+mn-lt"/>
              </a:rPr>
              <a:t> </a:t>
            </a:r>
            <a:r>
              <a:rPr lang="en-US" altLang="en-US" sz="2000" dirty="0" err="1">
                <a:solidFill>
                  <a:schemeClr val="tx1"/>
                </a:solidFill>
                <a:latin typeface="+mn-lt"/>
              </a:rPr>
              <a:t>relevan</a:t>
            </a:r>
            <a:r>
              <a:rPr lang="en-US" altLang="en-US" sz="2000" dirty="0">
                <a:solidFill>
                  <a:schemeClr val="tx1"/>
                </a:solidFill>
                <a:latin typeface="+mn-lt"/>
              </a:rPr>
              <a:t> </a:t>
            </a:r>
            <a:r>
              <a:rPr lang="en-US" altLang="en-US" sz="2000" dirty="0" err="1">
                <a:solidFill>
                  <a:schemeClr val="tx1"/>
                </a:solidFill>
                <a:latin typeface="+mn-lt"/>
              </a:rPr>
              <a:t>karena</a:t>
            </a:r>
            <a:r>
              <a:rPr lang="en-US" altLang="en-US" sz="2000" dirty="0">
                <a:solidFill>
                  <a:schemeClr val="tx1"/>
                </a:solidFill>
                <a:latin typeface="+mn-lt"/>
              </a:rPr>
              <a:t> </a:t>
            </a:r>
            <a:r>
              <a:rPr lang="en-ID" sz="2000" b="0" i="0" dirty="0">
                <a:solidFill>
                  <a:srgbClr val="212121"/>
                </a:solidFill>
                <a:effectLst/>
                <a:highlight>
                  <a:srgbClr val="FFFFFF"/>
                </a:highlight>
                <a:latin typeface="+mn-lt"/>
              </a:rPr>
              <a:t>Wine sangat </a:t>
            </a:r>
            <a:r>
              <a:rPr lang="en-ID" sz="2000" b="0" i="0" dirty="0" err="1">
                <a:solidFill>
                  <a:srgbClr val="212121"/>
                </a:solidFill>
                <a:effectLst/>
                <a:highlight>
                  <a:srgbClr val="FFFFFF"/>
                </a:highlight>
                <a:latin typeface="+mn-lt"/>
              </a:rPr>
              <a:t>terintegrasi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dalam</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budaya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Eropa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terutama</a:t>
            </a:r>
            <a:r>
              <a:rPr lang="en-ID" sz="2000" b="0" i="0" dirty="0">
                <a:solidFill>
                  <a:srgbClr val="212121"/>
                </a:solidFill>
                <a:effectLst/>
                <a:highlight>
                  <a:srgbClr val="FFFFFF"/>
                </a:highlight>
                <a:latin typeface="+mn-lt"/>
              </a:rPr>
              <a:t> di negara-negara </a:t>
            </a:r>
            <a:r>
              <a:rPr lang="en-ID" sz="2000" b="0" i="0" dirty="0" err="1">
                <a:solidFill>
                  <a:srgbClr val="212121"/>
                </a:solidFill>
                <a:effectLst/>
                <a:highlight>
                  <a:srgbClr val="FFFFFF"/>
                </a:highlight>
                <a:latin typeface="+mn-lt"/>
              </a:rPr>
              <a:t>Mediterania</a:t>
            </a:r>
            <a:r>
              <a:rPr lang="en-ID" sz="2000" b="0" i="0" dirty="0">
                <a:solidFill>
                  <a:srgbClr val="212121"/>
                </a:solidFill>
                <a:effectLst/>
                <a:highlight>
                  <a:srgbClr val="FFFFFF"/>
                </a:highlight>
                <a:latin typeface="+mn-lt"/>
              </a:rPr>
              <a:t>, di mana wine </a:t>
            </a:r>
            <a:r>
              <a:rPr lang="en-ID" sz="2000" b="0" i="0" dirty="0" err="1">
                <a:solidFill>
                  <a:srgbClr val="212121"/>
                </a:solidFill>
                <a:effectLst/>
                <a:highlight>
                  <a:srgbClr val="FFFFFF"/>
                </a:highlight>
                <a:latin typeface="+mn-lt"/>
              </a:rPr>
              <a:t>sering</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dikonsumsi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bersama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dengan</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makanan</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Misalnya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Prancis</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memiliki</a:t>
            </a:r>
            <a:r>
              <a:rPr lang="en-ID" sz="2000" b="0" i="0" dirty="0">
                <a:solidFill>
                  <a:srgbClr val="212121"/>
                </a:solidFill>
                <a:effectLst/>
                <a:highlight>
                  <a:srgbClr val="FFFFFF"/>
                </a:highlight>
                <a:latin typeface="+mn-lt"/>
              </a:rPr>
              <a:t> salah </a:t>
            </a:r>
            <a:r>
              <a:rPr lang="en-ID" sz="2000" b="0" i="0" dirty="0" err="1">
                <a:solidFill>
                  <a:srgbClr val="212121"/>
                </a:solidFill>
                <a:effectLst/>
                <a:highlight>
                  <a:srgbClr val="FFFFFF"/>
                </a:highlight>
                <a:latin typeface="+mn-lt"/>
              </a:rPr>
              <a:t>satu</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tingkat</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konsumsi</a:t>
            </a:r>
            <a:r>
              <a:rPr lang="en-ID" sz="2000" b="0" i="0" dirty="0">
                <a:solidFill>
                  <a:srgbClr val="212121"/>
                </a:solidFill>
                <a:effectLst/>
                <a:highlight>
                  <a:srgbClr val="FFFFFF"/>
                </a:highlight>
                <a:latin typeface="+mn-lt"/>
              </a:rPr>
              <a:t> wine per </a:t>
            </a:r>
            <a:r>
              <a:rPr lang="en-ID" sz="2000" b="0" i="0" dirty="0" err="1">
                <a:solidFill>
                  <a:srgbClr val="212121"/>
                </a:solidFill>
                <a:effectLst/>
                <a:highlight>
                  <a:srgbClr val="FFFFFF"/>
                </a:highlight>
                <a:latin typeface="+mn-lt"/>
              </a:rPr>
              <a:t>kapita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tertinggi</a:t>
            </a:r>
            <a:r>
              <a:rPr lang="en-ID" sz="2000" b="0" i="0" dirty="0">
                <a:solidFill>
                  <a:srgbClr val="212121"/>
                </a:solidFill>
                <a:effectLst/>
                <a:highlight>
                  <a:srgbClr val="FFFFFF"/>
                </a:highlight>
                <a:latin typeface="+mn-lt"/>
              </a:rPr>
              <a:t> di dunia, </a:t>
            </a:r>
            <a:r>
              <a:rPr lang="en-ID" sz="2000" b="0" i="0" dirty="0" err="1">
                <a:solidFill>
                  <a:srgbClr val="212121"/>
                </a:solidFill>
                <a:effectLst/>
                <a:highlight>
                  <a:srgbClr val="FFFFFF"/>
                </a:highlight>
                <a:latin typeface="+mn-lt"/>
              </a:rPr>
              <a:t>sekitar</a:t>
            </a:r>
            <a:r>
              <a:rPr lang="en-ID" sz="2000" b="0" i="0" dirty="0">
                <a:solidFill>
                  <a:srgbClr val="212121"/>
                </a:solidFill>
                <a:effectLst/>
                <a:highlight>
                  <a:srgbClr val="FFFFFF"/>
                </a:highlight>
                <a:latin typeface="+mn-lt"/>
              </a:rPr>
              <a:t> 43 </a:t>
            </a:r>
            <a:r>
              <a:rPr lang="en-ID" sz="2000" b="0" i="0" dirty="0" err="1">
                <a:solidFill>
                  <a:srgbClr val="212121"/>
                </a:solidFill>
                <a:effectLst/>
                <a:highlight>
                  <a:srgbClr val="FFFFFF"/>
                </a:highlight>
                <a:latin typeface="+mn-lt"/>
              </a:rPr>
              <a:t>liter</a:t>
            </a:r>
            <a:r>
              <a:rPr lang="en-ID" sz="2000" b="0" i="0" dirty="0">
                <a:solidFill>
                  <a:srgbClr val="212121"/>
                </a:solidFill>
                <a:effectLst/>
                <a:highlight>
                  <a:srgbClr val="FFFFFF"/>
                </a:highlight>
                <a:latin typeface="+mn-lt"/>
              </a:rPr>
              <a:t> per orang per </a:t>
            </a:r>
            <a:r>
              <a:rPr lang="en-ID" sz="2000" b="0" i="0" dirty="0" err="1">
                <a:solidFill>
                  <a:srgbClr val="212121"/>
                </a:solidFill>
                <a:effectLst/>
                <a:highlight>
                  <a:srgbClr val="FFFFFF"/>
                </a:highlight>
                <a:latin typeface="+mn-lt"/>
              </a:rPr>
              <a:t>tahun</a:t>
            </a:r>
            <a:r>
              <a:rPr lang="en-ID" sz="2000" b="0" i="0" dirty="0">
                <a:solidFill>
                  <a:srgbClr val="212121"/>
                </a:solidFill>
                <a:effectLst/>
                <a:highlight>
                  <a:srgbClr val="FFFFFF"/>
                </a:highlight>
                <a:latin typeface="+mn-lt"/>
              </a:rPr>
              <a:t>.  Di Amerika, Amerika </a:t>
            </a:r>
            <a:r>
              <a:rPr lang="en-ID" sz="2000" b="0" i="0" dirty="0" err="1">
                <a:solidFill>
                  <a:srgbClr val="212121"/>
                </a:solidFill>
                <a:effectLst/>
                <a:highlight>
                  <a:srgbClr val="FFFFFF"/>
                </a:highlight>
                <a:latin typeface="+mn-lt"/>
              </a:rPr>
              <a:t>Serikat</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adalah</a:t>
            </a:r>
            <a:r>
              <a:rPr lang="en-ID" sz="2000" b="0" i="0" dirty="0">
                <a:solidFill>
                  <a:srgbClr val="212121"/>
                </a:solidFill>
                <a:effectLst/>
                <a:highlight>
                  <a:srgbClr val="FFFFFF"/>
                </a:highlight>
                <a:latin typeface="+mn-lt"/>
              </a:rPr>
              <a:t> negara </a:t>
            </a:r>
            <a:r>
              <a:rPr lang="en-ID" sz="2000" b="0" i="0" dirty="0" err="1">
                <a:solidFill>
                  <a:srgbClr val="212121"/>
                </a:solidFill>
                <a:effectLst/>
                <a:highlight>
                  <a:srgbClr val="FFFFFF"/>
                </a:highlight>
                <a:latin typeface="+mn-lt"/>
              </a:rPr>
              <a:t>dengan</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konsumsi</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terbesar</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berdasarkan</a:t>
            </a:r>
            <a:r>
              <a:rPr lang="en-ID" sz="2000" b="0" i="0" dirty="0">
                <a:solidFill>
                  <a:srgbClr val="212121"/>
                </a:solidFill>
                <a:effectLst/>
                <a:highlight>
                  <a:srgbClr val="FFFFFF"/>
                </a:highlight>
                <a:latin typeface="+mn-lt"/>
              </a:rPr>
              <a:t> volume. Pada </a:t>
            </a:r>
            <a:r>
              <a:rPr lang="en-ID" sz="2000" b="0" i="0" dirty="0" err="1">
                <a:solidFill>
                  <a:srgbClr val="212121"/>
                </a:solidFill>
                <a:effectLst/>
                <a:highlight>
                  <a:srgbClr val="FFFFFF"/>
                </a:highlight>
                <a:latin typeface="+mn-lt"/>
              </a:rPr>
              <a:t>tahun</a:t>
            </a:r>
            <a:r>
              <a:rPr lang="en-ID" sz="2000" b="0" i="0" dirty="0">
                <a:solidFill>
                  <a:srgbClr val="212121"/>
                </a:solidFill>
                <a:effectLst/>
                <a:highlight>
                  <a:srgbClr val="FFFFFF"/>
                </a:highlight>
                <a:latin typeface="+mn-lt"/>
              </a:rPr>
              <a:t> 2023, </a:t>
            </a:r>
            <a:r>
              <a:rPr lang="en-ID" sz="2000" b="0" i="0" dirty="0" err="1">
                <a:solidFill>
                  <a:srgbClr val="212121"/>
                </a:solidFill>
                <a:effectLst/>
                <a:highlight>
                  <a:srgbClr val="FFFFFF"/>
                </a:highlight>
                <a:latin typeface="+mn-lt"/>
              </a:rPr>
              <a:t>masyarakat</a:t>
            </a:r>
            <a:r>
              <a:rPr lang="en-ID" sz="2000" b="0" i="0" dirty="0">
                <a:solidFill>
                  <a:srgbClr val="212121"/>
                </a:solidFill>
                <a:effectLst/>
                <a:highlight>
                  <a:srgbClr val="FFFFFF"/>
                </a:highlight>
                <a:latin typeface="+mn-lt"/>
              </a:rPr>
              <a:t> Amerika </a:t>
            </a:r>
            <a:r>
              <a:rPr lang="en-ID" sz="2000" b="0" i="0" dirty="0" err="1">
                <a:solidFill>
                  <a:srgbClr val="212121"/>
                </a:solidFill>
                <a:effectLst/>
                <a:highlight>
                  <a:srgbClr val="FFFFFF"/>
                </a:highlight>
                <a:latin typeface="+mn-lt"/>
              </a:rPr>
              <a:t>mengonsumsi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lebih</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dari</a:t>
            </a:r>
            <a:r>
              <a:rPr lang="en-ID" sz="2000" b="0" i="0" dirty="0">
                <a:solidFill>
                  <a:srgbClr val="212121"/>
                </a:solidFill>
                <a:effectLst/>
                <a:highlight>
                  <a:srgbClr val="FFFFFF"/>
                </a:highlight>
                <a:latin typeface="+mn-lt"/>
              </a:rPr>
              <a:t> 431 </a:t>
            </a:r>
            <a:r>
              <a:rPr lang="en-ID" sz="2000" b="0" i="0" dirty="0" err="1">
                <a:solidFill>
                  <a:srgbClr val="212121"/>
                </a:solidFill>
                <a:effectLst/>
                <a:highlight>
                  <a:srgbClr val="FFFFFF"/>
                </a:highlight>
                <a:latin typeface="+mn-lt"/>
              </a:rPr>
              <a:t>juta</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kotak</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termasuk</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berbagai</a:t>
            </a:r>
            <a:r>
              <a:rPr lang="en-ID" sz="2000" b="0" i="0" dirty="0">
                <a:solidFill>
                  <a:srgbClr val="212121"/>
                </a:solidFill>
                <a:effectLst/>
                <a:highlight>
                  <a:srgbClr val="FFFFFF"/>
                </a:highlight>
                <a:latin typeface="+mn-lt"/>
              </a:rPr>
              <a:t> </a:t>
            </a:r>
            <a:r>
              <a:rPr lang="en-ID" sz="2000" b="0" i="0" dirty="0" err="1">
                <a:solidFill>
                  <a:srgbClr val="212121"/>
                </a:solidFill>
                <a:effectLst/>
                <a:highlight>
                  <a:srgbClr val="FFFFFF"/>
                </a:highlight>
                <a:latin typeface="+mn-lt"/>
              </a:rPr>
              <a:t>jenis</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seperti</a:t>
            </a:r>
            <a:r>
              <a:rPr lang="en-ID" sz="2000" b="0" i="0" dirty="0">
                <a:solidFill>
                  <a:srgbClr val="212121"/>
                </a:solidFill>
                <a:effectLst/>
                <a:highlight>
                  <a:srgbClr val="FFFFFF"/>
                </a:highlight>
                <a:latin typeface="+mn-lt"/>
              </a:rPr>
              <a:t> wine </a:t>
            </a:r>
            <a:r>
              <a:rPr lang="en-ID" sz="2000" b="0" i="0" dirty="0" err="1">
                <a:solidFill>
                  <a:srgbClr val="212121"/>
                </a:solidFill>
                <a:effectLst/>
                <a:highlight>
                  <a:srgbClr val="FFFFFF"/>
                </a:highlight>
                <a:latin typeface="+mn-lt"/>
              </a:rPr>
              <a:t>biasa</a:t>
            </a:r>
            <a:r>
              <a:rPr lang="en-ID" sz="2000" b="0" i="0" dirty="0">
                <a:solidFill>
                  <a:srgbClr val="212121"/>
                </a:solidFill>
                <a:effectLst/>
                <a:highlight>
                  <a:srgbClr val="FFFFFF"/>
                </a:highlight>
                <a:latin typeface="+mn-lt"/>
              </a:rPr>
              <a:t>, sparkling, dan wine </a:t>
            </a:r>
            <a:r>
              <a:rPr lang="en-ID" sz="2000" b="0" i="0" dirty="0" err="1">
                <a:solidFill>
                  <a:srgbClr val="212121"/>
                </a:solidFill>
                <a:effectLst/>
                <a:highlight>
                  <a:srgbClr val="FFFFFF"/>
                </a:highlight>
                <a:latin typeface="+mn-lt"/>
              </a:rPr>
              <a:t>beraroma</a:t>
            </a:r>
            <a:r>
              <a:rPr lang="en-ID" sz="2000" b="0" i="0" dirty="0">
                <a:solidFill>
                  <a:srgbClr val="212121"/>
                </a:solidFill>
                <a:effectLst/>
                <a:highlight>
                  <a:srgbClr val="FFFFFF"/>
                </a:highlight>
                <a:latin typeface="+mn-lt"/>
              </a:rPr>
              <a:t>. </a:t>
            </a:r>
            <a:endParaRPr kumimoji="0" lang="en-US" altLang="en-US" sz="2000" b="0" i="0" u="none" strike="noStrike" cap="none" normalizeH="0" baseline="0" dirty="0">
              <a:ln>
                <a:noFill/>
              </a:ln>
              <a:solidFill>
                <a:schemeClr val="tx1"/>
              </a:solidFill>
              <a:effectLst/>
              <a:latin typeface="+mn-lt"/>
            </a:endParaRPr>
          </a:p>
        </p:txBody>
      </p:sp>
      <p:pic>
        <p:nvPicPr>
          <p:cNvPr id="10" name="Picture 9">
            <a:extLst>
              <a:ext uri="{FF2B5EF4-FFF2-40B4-BE49-F238E27FC236}">
                <a16:creationId xmlns:a16="http://schemas.microsoft.com/office/drawing/2014/main" id="{97B78749-F7F6-86A3-1875-05150B6A4D33}"/>
              </a:ext>
            </a:extLst>
          </p:cNvPr>
          <p:cNvPicPr>
            <a:picLocks noChangeAspect="1"/>
          </p:cNvPicPr>
          <p:nvPr/>
        </p:nvPicPr>
        <p:blipFill>
          <a:blip r:embed="rId3"/>
          <a:stretch>
            <a:fillRect/>
          </a:stretch>
        </p:blipFill>
        <p:spPr>
          <a:xfrm>
            <a:off x="-1" y="3655547"/>
            <a:ext cx="18288000" cy="3214021"/>
          </a:xfrm>
          <a:prstGeom prst="rect">
            <a:avLst/>
          </a:prstGeom>
        </p:spPr>
      </p:pic>
    </p:spTree>
    <p:extLst>
      <p:ext uri="{BB962C8B-B14F-4D97-AF65-F5344CB8AC3E}">
        <p14:creationId xmlns:p14="http://schemas.microsoft.com/office/powerpoint/2010/main" val="365634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04887" y="2452254"/>
            <a:ext cx="7786688" cy="150810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dirty="0"/>
              <a:t>Median </a:t>
            </a:r>
            <a:r>
              <a:rPr lang="en-ID" sz="2000" dirty="0" err="1"/>
              <a:t>pendapatan</a:t>
            </a:r>
            <a:r>
              <a:rPr lang="en-ID" sz="2000" dirty="0"/>
              <a:t> </a:t>
            </a:r>
            <a:r>
              <a:rPr lang="en-ID" sz="2000" dirty="0" err="1"/>
              <a:t>untuk</a:t>
            </a:r>
            <a:r>
              <a:rPr lang="en-ID" sz="2000" dirty="0"/>
              <a:t> </a:t>
            </a:r>
            <a:r>
              <a:rPr lang="en-ID" sz="2000" dirty="0" err="1"/>
              <a:t>ketiga</a:t>
            </a:r>
            <a:r>
              <a:rPr lang="en-ID" sz="2000" dirty="0"/>
              <a:t> </a:t>
            </a:r>
            <a:r>
              <a:rPr lang="en-ID" sz="2000" dirty="0" err="1"/>
              <a:t>kanal</a:t>
            </a:r>
            <a:r>
              <a:rPr lang="en-ID" sz="2000" dirty="0"/>
              <a:t> </a:t>
            </a:r>
            <a:r>
              <a:rPr lang="en-ID" sz="2000" dirty="0" err="1"/>
              <a:t>terlihat</a:t>
            </a:r>
            <a:r>
              <a:rPr lang="en-ID" sz="2000" dirty="0"/>
              <a:t> </a:t>
            </a:r>
            <a:r>
              <a:rPr lang="en-ID" sz="2000" dirty="0" err="1"/>
              <a:t>cukup</a:t>
            </a:r>
            <a:r>
              <a:rPr lang="en-ID" sz="2000" dirty="0"/>
              <a:t> </a:t>
            </a:r>
            <a:r>
              <a:rPr lang="en-ID" sz="2000" dirty="0" err="1"/>
              <a:t>mirip</a:t>
            </a:r>
            <a:r>
              <a:rPr lang="en-ID" sz="2000" dirty="0"/>
              <a:t>, </a:t>
            </a:r>
            <a:r>
              <a:rPr lang="en-ID" sz="2000" dirty="0" err="1"/>
              <a:t>mengindikasikan</a:t>
            </a:r>
            <a:r>
              <a:rPr lang="en-ID" sz="2000" dirty="0"/>
              <a:t> </a:t>
            </a:r>
            <a:r>
              <a:rPr lang="en-ID" sz="2000" dirty="0" err="1"/>
              <a:t>bahwa</a:t>
            </a:r>
            <a:r>
              <a:rPr lang="en-ID" sz="2000" dirty="0"/>
              <a:t> </a:t>
            </a:r>
            <a:r>
              <a:rPr lang="en-ID" sz="2000" dirty="0" err="1"/>
              <a:t>secara</a:t>
            </a:r>
            <a:r>
              <a:rPr lang="en-ID" sz="2000" dirty="0"/>
              <a:t> </a:t>
            </a:r>
            <a:r>
              <a:rPr lang="en-ID" sz="2000" dirty="0" err="1"/>
              <a:t>umum</a:t>
            </a:r>
            <a:r>
              <a:rPr lang="en-ID" sz="2000" dirty="0"/>
              <a:t>, </a:t>
            </a:r>
            <a:r>
              <a:rPr lang="en-ID" sz="2000" dirty="0" err="1"/>
              <a:t>tidak</a:t>
            </a:r>
            <a:r>
              <a:rPr lang="en-ID" sz="2000" dirty="0"/>
              <a:t> </a:t>
            </a:r>
            <a:r>
              <a:rPr lang="en-ID" sz="2000" dirty="0" err="1"/>
              <a:t>ada</a:t>
            </a:r>
            <a:r>
              <a:rPr lang="en-ID" sz="2000" dirty="0"/>
              <a:t> </a:t>
            </a:r>
            <a:r>
              <a:rPr lang="en-ID" sz="2000" dirty="0" err="1"/>
              <a:t>perbedaan</a:t>
            </a:r>
            <a:r>
              <a:rPr lang="en-ID" sz="2000" dirty="0"/>
              <a:t> yang </a:t>
            </a:r>
            <a:r>
              <a:rPr lang="en-ID" sz="2000" dirty="0" err="1"/>
              <a:t>signifikan</a:t>
            </a:r>
            <a:r>
              <a:rPr lang="en-ID" sz="2000" dirty="0"/>
              <a:t> </a:t>
            </a:r>
            <a:r>
              <a:rPr lang="en-ID" sz="2000" dirty="0" err="1"/>
              <a:t>dalam</a:t>
            </a:r>
            <a:r>
              <a:rPr lang="en-ID" sz="2000" dirty="0"/>
              <a:t> </a:t>
            </a:r>
            <a:r>
              <a:rPr lang="en-ID" sz="2000" dirty="0" err="1"/>
              <a:t>tingkat</a:t>
            </a:r>
            <a:r>
              <a:rPr lang="en-ID" sz="2000" dirty="0"/>
              <a:t> </a:t>
            </a:r>
            <a:r>
              <a:rPr lang="en-ID" sz="2000" dirty="0" err="1"/>
              <a:t>pendapatan</a:t>
            </a:r>
            <a:r>
              <a:rPr lang="en-ID" sz="2000" dirty="0"/>
              <a:t> rata-rata </a:t>
            </a:r>
            <a:r>
              <a:rPr lang="en-ID" sz="2000" dirty="0" err="1"/>
              <a:t>pelanggan</a:t>
            </a:r>
            <a:r>
              <a:rPr lang="en-ID" sz="2000" dirty="0"/>
              <a:t> di </a:t>
            </a:r>
            <a:r>
              <a:rPr lang="en-ID" sz="2000" dirty="0" err="1"/>
              <a:t>antara</a:t>
            </a:r>
            <a:r>
              <a:rPr lang="en-ID" sz="2000" dirty="0"/>
              <a:t> </a:t>
            </a:r>
            <a:r>
              <a:rPr lang="en-ID" sz="2000" dirty="0" err="1"/>
              <a:t>ketiga</a:t>
            </a:r>
            <a:r>
              <a:rPr lang="en-ID" sz="2000" dirty="0"/>
              <a:t> </a:t>
            </a:r>
            <a:r>
              <a:rPr lang="en-ID" sz="2000" dirty="0" err="1"/>
              <a:t>kanal</a:t>
            </a:r>
            <a:r>
              <a:rPr lang="en-ID" sz="2000" dirty="0"/>
              <a:t>.</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36933" y="2944696"/>
            <a:ext cx="7053262"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Distribusi</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pendapatan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kanal</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pembelian</a:t>
            </a:r>
            <a:r>
              <a:rPr lang="en-AU" sz="2400" b="1" kern="1200" dirty="0">
                <a:latin typeface="Arial" pitchFamily="34" charset="0"/>
                <a:ea typeface="+mn-ea"/>
                <a:cs typeface="Arial" pitchFamily="34" charset="0"/>
              </a:rPr>
              <a:t>:</a:t>
            </a:r>
          </a:p>
        </p:txBody>
      </p:sp>
      <p:sp>
        <p:nvSpPr>
          <p:cNvPr id="8" name="Title 1"/>
          <p:cNvSpPr>
            <a:spLocks noGrp="1"/>
          </p:cNvSpPr>
          <p:nvPr>
            <p:ph type="title"/>
          </p:nvPr>
        </p:nvSpPr>
        <p:spPr>
          <a:xfrm>
            <a:off x="2397920" y="199772"/>
            <a:ext cx="13489200" cy="1247400"/>
          </a:xfrm>
        </p:spPr>
        <p:txBody>
          <a:bodyPr/>
          <a:lstStyle/>
          <a:p>
            <a:r>
              <a:rPr lang="sv-SE" sz="2400" dirty="0"/>
              <a:t>Pendapatan bukan merupakan faktor utama dalam menentukan pilihan kanal pembelian pelanggan</a:t>
            </a:r>
            <a:r>
              <a:rPr lang="sv-SE" sz="1200" dirty="0"/>
              <a:t>. </a:t>
            </a:r>
            <a:r>
              <a:rPr lang="sv-SE" sz="2400" dirty="0"/>
              <a:t>Karena pada kanal pembelian Web, Catalog, dan Store pelanggan cenderung memiliki pendapatan dengan range 40.000 – 60.000.</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perbedaan</a:t>
            </a:r>
            <a:r>
              <a:rPr lang="en-AU" sz="1500" b="1" i="1" dirty="0">
                <a:latin typeface="Arial" pitchFamily="34" charset="0"/>
                <a:cs typeface="Arial" pitchFamily="34" charset="0"/>
              </a:rPr>
              <a:t> </a:t>
            </a:r>
            <a:r>
              <a:rPr lang="en-AU" sz="1500" b="1" i="1" dirty="0" err="1">
                <a:latin typeface="Arial" pitchFamily="34" charset="0"/>
                <a:cs typeface="Arial" pitchFamily="34" charset="0"/>
              </a:rPr>
              <a:t>dalam</a:t>
            </a:r>
            <a:r>
              <a:rPr lang="en-AU" sz="1500" b="1" i="1" dirty="0">
                <a:latin typeface="Arial" pitchFamily="34" charset="0"/>
                <a:cs typeface="Arial" pitchFamily="34" charset="0"/>
              </a:rPr>
              <a:t> </a:t>
            </a:r>
            <a:r>
              <a:rPr lang="en-AU" sz="1500" b="1" i="1" dirty="0" err="1">
                <a:latin typeface="Arial" pitchFamily="34" charset="0"/>
                <a:cs typeface="Arial" pitchFamily="34" charset="0"/>
              </a:rPr>
              <a:t>karakteristik</a:t>
            </a:r>
            <a:r>
              <a:rPr lang="en-AU" sz="1500" b="1" i="1" dirty="0">
                <a:latin typeface="Arial" pitchFamily="34" charset="0"/>
                <a:cs typeface="Arial" pitchFamily="34" charset="0"/>
              </a:rPr>
              <a:t> </a:t>
            </a:r>
            <a:r>
              <a:rPr lang="en-AU" sz="1500" b="1" i="1" dirty="0" err="1">
                <a:latin typeface="Arial" pitchFamily="34" charset="0"/>
                <a:cs typeface="Arial" pitchFamily="34" charset="0"/>
              </a:rPr>
              <a:t>demografis</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(Income) yang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memilih</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Web, </a:t>
            </a:r>
            <a:r>
              <a:rPr lang="en-AU" sz="1500" b="1" i="1" dirty="0" err="1">
                <a:latin typeface="Arial" pitchFamily="34" charset="0"/>
                <a:cs typeface="Arial" pitchFamily="34" charset="0"/>
              </a:rPr>
              <a:t>Catalog</a:t>
            </a:r>
            <a:r>
              <a:rPr lang="en-AU" sz="1500" b="1" i="1" dirty="0">
                <a:latin typeface="Arial" pitchFamily="34" charset="0"/>
                <a:cs typeface="Arial" pitchFamily="34" charset="0"/>
              </a:rPr>
              <a:t>, Store?</a:t>
            </a:r>
            <a:endParaRPr lang="en-US" sz="1500" b="1" i="1" dirty="0">
              <a:latin typeface="Arial" pitchFamily="34" charset="0"/>
              <a:cs typeface="Arial" pitchFamily="34" charset="0"/>
            </a:endParaRPr>
          </a:p>
        </p:txBody>
      </p:sp>
      <p:sp>
        <p:nvSpPr>
          <p:cNvPr id="2" name="TextColumnContent">
            <a:extLst>
              <a:ext uri="{FF2B5EF4-FFF2-40B4-BE49-F238E27FC236}">
                <a16:creationId xmlns:a16="http://schemas.microsoft.com/office/drawing/2014/main" id="{73F1A182-C16D-49FF-5200-70F86D59333B}"/>
              </a:ext>
            </a:extLst>
          </p:cNvPr>
          <p:cNvSpPr>
            <a:spLocks noChangeArrowheads="1"/>
          </p:cNvSpPr>
          <p:nvPr/>
        </p:nvSpPr>
        <p:spPr bwMode="gray">
          <a:xfrm>
            <a:off x="9736933" y="4403877"/>
            <a:ext cx="8181975" cy="4459136"/>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2400" b="1" dirty="0" err="1"/>
              <a:t>Faktor</a:t>
            </a:r>
            <a:r>
              <a:rPr lang="en-ID" sz="2400" b="1" dirty="0"/>
              <a:t> Lain yang </a:t>
            </a:r>
            <a:r>
              <a:rPr lang="en-ID" sz="2400" b="1" dirty="0" err="1"/>
              <a:t>Mempengaruhi</a:t>
            </a:r>
            <a:r>
              <a:rPr lang="en-ID" sz="2400" b="1" dirty="0"/>
              <a:t>:</a:t>
            </a:r>
            <a:r>
              <a:rPr lang="en-ID" sz="2400" dirty="0"/>
              <a:t> </a:t>
            </a:r>
            <a:r>
              <a:rPr lang="en-ID" sz="2400" dirty="0" err="1"/>
              <a:t>Faktor</a:t>
            </a:r>
            <a:r>
              <a:rPr lang="en-ID" sz="2400" dirty="0"/>
              <a:t> lain </a:t>
            </a:r>
            <a:r>
              <a:rPr lang="en-ID" sz="2400" dirty="0" err="1"/>
              <a:t>seperti</a:t>
            </a:r>
            <a:r>
              <a:rPr lang="en-ID" sz="2400" dirty="0"/>
              <a:t> </a:t>
            </a:r>
            <a:r>
              <a:rPr lang="en-ID" sz="2400" dirty="0" err="1"/>
              <a:t>preferensi</a:t>
            </a:r>
            <a:r>
              <a:rPr lang="en-ID" sz="2400" dirty="0"/>
              <a:t> </a:t>
            </a:r>
            <a:r>
              <a:rPr lang="en-ID" sz="2400" dirty="0" err="1"/>
              <a:t>pribadi</a:t>
            </a:r>
            <a:r>
              <a:rPr lang="en-ID" sz="2400" dirty="0"/>
              <a:t>, </a:t>
            </a:r>
            <a:r>
              <a:rPr lang="en-ID" sz="2400" dirty="0" err="1"/>
              <a:t>kebiasaan</a:t>
            </a:r>
            <a:r>
              <a:rPr lang="en-ID" sz="2400" dirty="0"/>
              <a:t> </a:t>
            </a:r>
            <a:r>
              <a:rPr lang="en-ID" sz="2400" dirty="0" err="1"/>
              <a:t>belanja</a:t>
            </a:r>
            <a:r>
              <a:rPr lang="en-ID" sz="2400" dirty="0"/>
              <a:t>, </a:t>
            </a:r>
            <a:r>
              <a:rPr lang="en-ID" sz="2400" dirty="0" err="1"/>
              <a:t>ketersediaan</a:t>
            </a:r>
            <a:r>
              <a:rPr lang="en-ID" sz="2400" dirty="0"/>
              <a:t> </a:t>
            </a:r>
            <a:r>
              <a:rPr lang="en-ID" sz="2400" dirty="0" err="1"/>
              <a:t>produk</a:t>
            </a:r>
            <a:r>
              <a:rPr lang="en-ID" sz="2400" dirty="0"/>
              <a:t>, </a:t>
            </a:r>
            <a:r>
              <a:rPr lang="en-ID" sz="2400" dirty="0" err="1"/>
              <a:t>atau</a:t>
            </a:r>
            <a:r>
              <a:rPr lang="en-ID" sz="2400" dirty="0"/>
              <a:t> </a:t>
            </a:r>
            <a:r>
              <a:rPr lang="en-ID" sz="2400" dirty="0" err="1"/>
              <a:t>kemudahan</a:t>
            </a:r>
            <a:r>
              <a:rPr lang="en-ID" sz="2400" dirty="0"/>
              <a:t> </a:t>
            </a:r>
            <a:r>
              <a:rPr lang="en-ID" sz="2400" dirty="0" err="1"/>
              <a:t>akses</a:t>
            </a:r>
            <a:r>
              <a:rPr lang="en-ID" sz="2400" dirty="0"/>
              <a:t> </a:t>
            </a:r>
            <a:r>
              <a:rPr lang="en-ID" sz="2400" dirty="0" err="1"/>
              <a:t>mungkin</a:t>
            </a:r>
            <a:r>
              <a:rPr lang="en-ID" sz="2400" dirty="0"/>
              <a:t> </a:t>
            </a:r>
            <a:r>
              <a:rPr lang="en-ID" sz="2400" dirty="0" err="1"/>
              <a:t>lebih</a:t>
            </a:r>
            <a:r>
              <a:rPr lang="en-ID" sz="2400" dirty="0"/>
              <a:t> </a:t>
            </a:r>
            <a:r>
              <a:rPr lang="en-ID" sz="2400" dirty="0" err="1"/>
              <a:t>berperan</a:t>
            </a:r>
            <a:r>
              <a:rPr lang="en-ID" sz="2400" dirty="0"/>
              <a:t> </a:t>
            </a:r>
            <a:r>
              <a:rPr lang="en-ID" sz="2400" dirty="0" err="1"/>
              <a:t>dalam</a:t>
            </a:r>
            <a:r>
              <a:rPr lang="en-ID" sz="2400" dirty="0"/>
              <a:t> </a:t>
            </a:r>
            <a:r>
              <a:rPr lang="en-ID" sz="2400" dirty="0" err="1"/>
              <a:t>menentukan</a:t>
            </a:r>
            <a:r>
              <a:rPr lang="en-ID" sz="2400" dirty="0"/>
              <a:t> </a:t>
            </a:r>
            <a:r>
              <a:rPr lang="en-ID" sz="2400" dirty="0" err="1"/>
              <a:t>pilihan</a:t>
            </a:r>
            <a:r>
              <a:rPr lang="en-ID" sz="2400" dirty="0"/>
              <a:t> </a:t>
            </a:r>
            <a:r>
              <a:rPr lang="en-ID" sz="2400" dirty="0" err="1"/>
              <a:t>kanal</a:t>
            </a:r>
            <a:r>
              <a:rPr lang="en-ID" sz="2400" dirty="0"/>
              <a:t>.</a:t>
            </a:r>
            <a:endParaRPr lang="en-AU" sz="1800" kern="1200" dirty="0">
              <a:latin typeface="Arial" pitchFamily="34" charset="0"/>
              <a:ea typeface="+mn-ea"/>
              <a:cs typeface="Arial" pitchFamily="34" charset="0"/>
            </a:endParaRPr>
          </a:p>
        </p:txBody>
      </p:sp>
      <p:pic>
        <p:nvPicPr>
          <p:cNvPr id="7" name="Picture 2">
            <a:extLst>
              <a:ext uri="{FF2B5EF4-FFF2-40B4-BE49-F238E27FC236}">
                <a16:creationId xmlns:a16="http://schemas.microsoft.com/office/drawing/2014/main" id="{881D827A-0C72-2958-75FD-28349992C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394" y="4291440"/>
            <a:ext cx="7305675" cy="421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25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04887" y="2452254"/>
            <a:ext cx="7786688" cy="150810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dirty="0" err="1"/>
              <a:t>Grafik</a:t>
            </a:r>
            <a:r>
              <a:rPr lang="en-ID" sz="2000" dirty="0"/>
              <a:t> </a:t>
            </a:r>
            <a:r>
              <a:rPr lang="en-ID" sz="2000" dirty="0" err="1"/>
              <a:t>menunjukkan</a:t>
            </a:r>
            <a:r>
              <a:rPr lang="en-ID" sz="2000" dirty="0"/>
              <a:t> </a:t>
            </a:r>
            <a:r>
              <a:rPr lang="en-ID" sz="2000" dirty="0" err="1"/>
              <a:t>bahwa</a:t>
            </a:r>
            <a:r>
              <a:rPr lang="en-ID" sz="2000" dirty="0"/>
              <a:t> </a:t>
            </a:r>
            <a:r>
              <a:rPr lang="en-ID" sz="2000" dirty="0" err="1"/>
              <a:t>efektivitas</a:t>
            </a:r>
            <a:r>
              <a:rPr lang="en-ID" sz="2000" dirty="0"/>
              <a:t> </a:t>
            </a:r>
            <a:r>
              <a:rPr lang="en-ID" sz="2000" dirty="0" err="1"/>
              <a:t>setiap</a:t>
            </a:r>
            <a:r>
              <a:rPr lang="en-ID" sz="2000" dirty="0"/>
              <a:t> </a:t>
            </a:r>
            <a:r>
              <a:rPr lang="en-ID" sz="2000" dirty="0" err="1"/>
              <a:t>kampanye</a:t>
            </a:r>
            <a:r>
              <a:rPr lang="en-ID" sz="2000" dirty="0"/>
              <a:t> sangat </a:t>
            </a:r>
            <a:r>
              <a:rPr lang="en-ID" sz="2000" dirty="0" err="1"/>
              <a:t>bervariasi</a:t>
            </a:r>
            <a:r>
              <a:rPr lang="en-ID" sz="2000" dirty="0"/>
              <a:t> </a:t>
            </a:r>
            <a:r>
              <a:rPr lang="en-ID" sz="2000" dirty="0" err="1"/>
              <a:t>tergantung</a:t>
            </a:r>
            <a:r>
              <a:rPr lang="en-ID" sz="2000" dirty="0"/>
              <a:t> pada </a:t>
            </a:r>
            <a:r>
              <a:rPr lang="en-ID" sz="2000" dirty="0" err="1"/>
              <a:t>kanal</a:t>
            </a:r>
            <a:r>
              <a:rPr lang="en-ID" sz="2000" dirty="0"/>
              <a:t> </a:t>
            </a:r>
            <a:r>
              <a:rPr lang="en-ID" sz="2000" dirty="0" err="1"/>
              <a:t>pembelian</a:t>
            </a:r>
            <a:r>
              <a:rPr lang="en-ID" sz="2000" dirty="0"/>
              <a:t>. </a:t>
            </a:r>
            <a:r>
              <a:rPr lang="en-ID" sz="2000" dirty="0" err="1"/>
              <a:t>Beberapa</a:t>
            </a:r>
            <a:r>
              <a:rPr lang="en-ID" sz="2000" dirty="0"/>
              <a:t> </a:t>
            </a:r>
            <a:r>
              <a:rPr lang="en-ID" sz="2000" dirty="0" err="1"/>
              <a:t>kampanye</a:t>
            </a:r>
            <a:r>
              <a:rPr lang="en-ID" sz="2000" dirty="0"/>
              <a:t> </a:t>
            </a:r>
            <a:r>
              <a:rPr lang="en-ID" sz="2000" dirty="0" err="1"/>
              <a:t>lebih</a:t>
            </a:r>
            <a:r>
              <a:rPr lang="en-ID" sz="2000" dirty="0"/>
              <a:t> </a:t>
            </a:r>
            <a:r>
              <a:rPr lang="en-ID" sz="2000" dirty="0" err="1"/>
              <a:t>efektif</a:t>
            </a:r>
            <a:r>
              <a:rPr lang="en-ID" sz="2000" dirty="0"/>
              <a:t> </a:t>
            </a:r>
            <a:r>
              <a:rPr lang="en-ID" sz="2000" dirty="0" err="1"/>
              <a:t>dalam</a:t>
            </a:r>
            <a:r>
              <a:rPr lang="en-ID" sz="2000" dirty="0"/>
              <a:t> </a:t>
            </a:r>
            <a:r>
              <a:rPr lang="en-ID" sz="2000" dirty="0" err="1"/>
              <a:t>menarik</a:t>
            </a:r>
            <a:r>
              <a:rPr lang="en-ID" sz="2000" dirty="0"/>
              <a:t> </a:t>
            </a:r>
            <a:r>
              <a:rPr lang="en-ID" sz="2000" dirty="0" err="1"/>
              <a:t>minat</a:t>
            </a:r>
            <a:r>
              <a:rPr lang="en-ID" sz="2000" dirty="0"/>
              <a:t> </a:t>
            </a:r>
            <a:r>
              <a:rPr lang="en-ID" sz="2000" dirty="0" err="1"/>
              <a:t>pelanggan</a:t>
            </a:r>
            <a:r>
              <a:rPr lang="en-ID" sz="2000" dirty="0"/>
              <a:t> di </a:t>
            </a:r>
            <a:r>
              <a:rPr lang="en-ID" sz="2000" dirty="0" err="1"/>
              <a:t>satu</a:t>
            </a:r>
            <a:r>
              <a:rPr lang="en-ID" sz="2000" dirty="0"/>
              <a:t> </a:t>
            </a:r>
            <a:r>
              <a:rPr lang="en-ID" sz="2000" dirty="0" err="1"/>
              <a:t>kanal</a:t>
            </a:r>
            <a:r>
              <a:rPr lang="en-ID" sz="2000" dirty="0"/>
              <a:t> </a:t>
            </a:r>
            <a:r>
              <a:rPr lang="en-ID" sz="2000" dirty="0" err="1"/>
              <a:t>dibandingkan</a:t>
            </a:r>
            <a:r>
              <a:rPr lang="en-ID" sz="2000" dirty="0"/>
              <a:t> </a:t>
            </a:r>
            <a:r>
              <a:rPr lang="en-ID" sz="2000" dirty="0" err="1"/>
              <a:t>dengan</a:t>
            </a:r>
            <a:r>
              <a:rPr lang="en-ID" sz="2000" dirty="0"/>
              <a:t> </a:t>
            </a:r>
            <a:r>
              <a:rPr lang="en-ID" sz="2000" dirty="0" err="1"/>
              <a:t>kanal</a:t>
            </a:r>
            <a:r>
              <a:rPr lang="en-ID" sz="2000" dirty="0"/>
              <a:t> </a:t>
            </a:r>
            <a:r>
              <a:rPr lang="en-ID" sz="2000" dirty="0" err="1"/>
              <a:t>lainnya</a:t>
            </a:r>
            <a:r>
              <a:rPr lang="en-ID" sz="2000" dirty="0"/>
              <a:t>.</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36933" y="2944696"/>
            <a:ext cx="7053262"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efektivitas</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kampanye</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pemasaran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kanal</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pembelian</a:t>
            </a:r>
            <a:r>
              <a:rPr lang="en-AU" sz="2400" b="1" kern="1200" dirty="0">
                <a:latin typeface="Arial" pitchFamily="34" charset="0"/>
                <a:ea typeface="+mn-ea"/>
                <a:cs typeface="Arial" pitchFamily="34" charset="0"/>
              </a:rPr>
              <a:t>:</a:t>
            </a:r>
          </a:p>
        </p:txBody>
      </p:sp>
      <p:sp>
        <p:nvSpPr>
          <p:cNvPr id="8" name="Title 1"/>
          <p:cNvSpPr>
            <a:spLocks noGrp="1"/>
          </p:cNvSpPr>
          <p:nvPr>
            <p:ph type="title"/>
          </p:nvPr>
        </p:nvSpPr>
        <p:spPr>
          <a:xfrm>
            <a:off x="1004887" y="199772"/>
            <a:ext cx="16383001" cy="1247400"/>
          </a:xfrm>
        </p:spPr>
        <p:txBody>
          <a:bodyPr/>
          <a:lstStyle/>
          <a:p>
            <a:r>
              <a:rPr lang="en-ID" sz="1100" b="0" i="0" dirty="0">
                <a:solidFill>
                  <a:srgbClr val="212121"/>
                </a:solidFill>
                <a:effectLst/>
                <a:highlight>
                  <a:srgbClr val="FFFFFF"/>
                </a:highlight>
                <a:latin typeface="Roboto" panose="02000000000000000000" pitchFamily="2" charset="0"/>
              </a:rPr>
              <a:t> </a:t>
            </a:r>
            <a:r>
              <a:rPr lang="en-ID" sz="2000" i="0" dirty="0" err="1">
                <a:effectLst/>
                <a:highlight>
                  <a:srgbClr val="FFFFFF"/>
                </a:highlight>
              </a:rPr>
              <a:t>Secara</a:t>
            </a:r>
            <a:r>
              <a:rPr lang="en-ID" sz="2000" i="0" dirty="0">
                <a:effectLst/>
                <a:highlight>
                  <a:srgbClr val="FFFFFF"/>
                </a:highlight>
              </a:rPr>
              <a:t> </a:t>
            </a:r>
            <a:r>
              <a:rPr lang="en-ID" sz="2000" i="0" dirty="0" err="1">
                <a:effectLst/>
                <a:highlight>
                  <a:srgbClr val="FFFFFF"/>
                </a:highlight>
              </a:rPr>
              <a:t>keseluruhan</a:t>
            </a:r>
            <a:r>
              <a:rPr lang="en-ID" sz="2000" i="0" dirty="0">
                <a:effectLst/>
                <a:highlight>
                  <a:srgbClr val="FFFFFF"/>
                </a:highlight>
              </a:rPr>
              <a:t>, </a:t>
            </a:r>
            <a:r>
              <a:rPr lang="en-ID" sz="2000" i="0" dirty="0" err="1">
                <a:effectLst/>
                <a:highlight>
                  <a:srgbClr val="FFFFFF"/>
                </a:highlight>
              </a:rPr>
              <a:t>kampanye</a:t>
            </a:r>
            <a:r>
              <a:rPr lang="en-ID" sz="2000" i="0" dirty="0">
                <a:effectLst/>
                <a:highlight>
                  <a:srgbClr val="FFFFFF"/>
                </a:highlight>
              </a:rPr>
              <a:t> </a:t>
            </a:r>
            <a:r>
              <a:rPr lang="en-ID" sz="2000" i="0" dirty="0" err="1">
                <a:effectLst/>
                <a:highlight>
                  <a:srgbClr val="FFFFFF"/>
                </a:highlight>
              </a:rPr>
              <a:t>pemasaran</a:t>
            </a:r>
            <a:r>
              <a:rPr lang="en-ID" sz="2000" i="0" dirty="0">
                <a:effectLst/>
                <a:highlight>
                  <a:srgbClr val="FFFFFF"/>
                </a:highlight>
              </a:rPr>
              <a:t> </a:t>
            </a:r>
            <a:r>
              <a:rPr lang="en-ID" sz="2000" i="0" dirty="0" err="1">
                <a:effectLst/>
                <a:highlight>
                  <a:srgbClr val="FFFFFF"/>
                </a:highlight>
              </a:rPr>
              <a:t>cenderung</a:t>
            </a:r>
            <a:r>
              <a:rPr lang="en-ID" sz="2000" i="0" dirty="0">
                <a:effectLst/>
                <a:highlight>
                  <a:srgbClr val="FFFFFF"/>
                </a:highlight>
              </a:rPr>
              <a:t> </a:t>
            </a:r>
            <a:r>
              <a:rPr lang="en-ID" sz="2000" i="0" dirty="0" err="1">
                <a:effectLst/>
                <a:highlight>
                  <a:srgbClr val="FFFFFF"/>
                </a:highlight>
              </a:rPr>
              <a:t>mendorong</a:t>
            </a:r>
            <a:r>
              <a:rPr lang="en-ID" sz="2000" i="0" dirty="0">
                <a:effectLst/>
                <a:highlight>
                  <a:srgbClr val="FFFFFF"/>
                </a:highlight>
              </a:rPr>
              <a:t> </a:t>
            </a:r>
            <a:r>
              <a:rPr lang="en-ID" sz="2000" i="0" dirty="0" err="1">
                <a:effectLst/>
                <a:highlight>
                  <a:srgbClr val="FFFFFF"/>
                </a:highlight>
              </a:rPr>
              <a:t>lebih</a:t>
            </a:r>
            <a:r>
              <a:rPr lang="en-ID" sz="2000" i="0" dirty="0">
                <a:effectLst/>
                <a:highlight>
                  <a:srgbClr val="FFFFFF"/>
                </a:highlight>
              </a:rPr>
              <a:t> </a:t>
            </a:r>
            <a:r>
              <a:rPr lang="en-ID" sz="2000" i="0" dirty="0" err="1">
                <a:effectLst/>
                <a:highlight>
                  <a:srgbClr val="FFFFFF"/>
                </a:highlight>
              </a:rPr>
              <a:t>banyak</a:t>
            </a:r>
            <a:r>
              <a:rPr lang="en-ID" sz="2000" i="0" dirty="0">
                <a:effectLst/>
                <a:highlight>
                  <a:srgbClr val="FFFFFF"/>
                </a:highlight>
              </a:rPr>
              <a:t> </a:t>
            </a:r>
            <a:r>
              <a:rPr lang="en-ID" sz="2000" i="0" dirty="0" err="1">
                <a:effectLst/>
                <a:highlight>
                  <a:srgbClr val="FFFFFF"/>
                </a:highlight>
              </a:rPr>
              <a:t>pembelian</a:t>
            </a:r>
            <a:r>
              <a:rPr lang="en-ID" sz="2000" i="0" dirty="0">
                <a:effectLst/>
                <a:highlight>
                  <a:srgbClr val="FFFFFF"/>
                </a:highlight>
              </a:rPr>
              <a:t> </a:t>
            </a:r>
            <a:r>
              <a:rPr lang="en-ID" sz="2000" i="0" dirty="0" err="1">
                <a:effectLst/>
                <a:highlight>
                  <a:srgbClr val="FFFFFF"/>
                </a:highlight>
              </a:rPr>
              <a:t>melalui</a:t>
            </a:r>
            <a:r>
              <a:rPr lang="en-ID" sz="2000" i="0" dirty="0">
                <a:effectLst/>
                <a:highlight>
                  <a:srgbClr val="FFFFFF"/>
                </a:highlight>
              </a:rPr>
              <a:t> toko </a:t>
            </a:r>
            <a:r>
              <a:rPr lang="en-ID" sz="2000" i="0" dirty="0" err="1">
                <a:effectLst/>
                <a:highlight>
                  <a:srgbClr val="FFFFFF"/>
                </a:highlight>
              </a:rPr>
              <a:t>fisik</a:t>
            </a:r>
            <a:r>
              <a:rPr lang="en-ID" sz="2000" i="0" dirty="0">
                <a:effectLst/>
                <a:highlight>
                  <a:srgbClr val="FFFFFF"/>
                </a:highlight>
              </a:rPr>
              <a:t> (</a:t>
            </a:r>
            <a:r>
              <a:rPr lang="en-ID" sz="2000" i="0" dirty="0" err="1">
                <a:effectLst/>
                <a:highlight>
                  <a:srgbClr val="FFFFFF"/>
                </a:highlight>
              </a:rPr>
              <a:t>NumStorePurchases</a:t>
            </a:r>
            <a:r>
              <a:rPr lang="en-ID" sz="2000" i="0" dirty="0">
                <a:effectLst/>
                <a:highlight>
                  <a:srgbClr val="FFFFFF"/>
                </a:highlight>
              </a:rPr>
              <a:t>) </a:t>
            </a:r>
            <a:r>
              <a:rPr lang="en-ID" sz="2000" i="0" dirty="0" err="1">
                <a:effectLst/>
                <a:highlight>
                  <a:srgbClr val="FFFFFF"/>
                </a:highlight>
              </a:rPr>
              <a:t>dengan</a:t>
            </a:r>
            <a:r>
              <a:rPr lang="en-ID" sz="2000" i="0" dirty="0">
                <a:effectLst/>
                <a:highlight>
                  <a:srgbClr val="FFFFFF"/>
                </a:highlight>
              </a:rPr>
              <a:t> </a:t>
            </a:r>
            <a:r>
              <a:rPr lang="en-ID" sz="2000" i="0" dirty="0" err="1">
                <a:effectLst/>
                <a:highlight>
                  <a:srgbClr val="FFFFFF"/>
                </a:highlight>
              </a:rPr>
              <a:t>jumlah</a:t>
            </a:r>
            <a:r>
              <a:rPr lang="en-ID" sz="2000" i="0" dirty="0">
                <a:effectLst/>
                <a:highlight>
                  <a:srgbClr val="FFFFFF"/>
                </a:highlight>
              </a:rPr>
              <a:t> </a:t>
            </a:r>
            <a:r>
              <a:rPr lang="en-ID" sz="2000" i="0" dirty="0" err="1">
                <a:effectLst/>
                <a:highlight>
                  <a:srgbClr val="FFFFFF"/>
                </a:highlight>
              </a:rPr>
              <a:t>penerimaan</a:t>
            </a:r>
            <a:r>
              <a:rPr lang="en-ID" sz="2000" i="0" dirty="0">
                <a:effectLst/>
                <a:highlight>
                  <a:srgbClr val="FFFFFF"/>
                </a:highlight>
              </a:rPr>
              <a:t> </a:t>
            </a:r>
            <a:r>
              <a:rPr lang="en-ID" sz="2000" i="0" dirty="0" err="1">
                <a:effectLst/>
                <a:highlight>
                  <a:srgbClr val="FFFFFF"/>
                </a:highlight>
              </a:rPr>
              <a:t>kampanye</a:t>
            </a:r>
            <a:r>
              <a:rPr lang="en-ID" sz="2000" i="0" dirty="0">
                <a:effectLst/>
                <a:highlight>
                  <a:srgbClr val="FFFFFF"/>
                </a:highlight>
              </a:rPr>
              <a:t> </a:t>
            </a:r>
            <a:r>
              <a:rPr lang="en-ID" sz="2000" i="0" dirty="0" err="1">
                <a:effectLst/>
                <a:highlight>
                  <a:srgbClr val="FFFFFF"/>
                </a:highlight>
              </a:rPr>
              <a:t>diatas</a:t>
            </a:r>
            <a:r>
              <a:rPr lang="en-ID" sz="2000" i="0" dirty="0">
                <a:effectLst/>
                <a:highlight>
                  <a:srgbClr val="FFFFFF"/>
                </a:highlight>
              </a:rPr>
              <a:t> 800 (</a:t>
            </a:r>
            <a:r>
              <a:rPr lang="en-ID" sz="2000" i="0" dirty="0" err="1">
                <a:effectLst/>
                <a:highlight>
                  <a:srgbClr val="FFFFFF"/>
                </a:highlight>
              </a:rPr>
              <a:t>kecuali</a:t>
            </a:r>
            <a:r>
              <a:rPr lang="en-ID" sz="2000" i="0" dirty="0">
                <a:effectLst/>
                <a:highlight>
                  <a:srgbClr val="FFFFFF"/>
                </a:highlight>
              </a:rPr>
              <a:t> pada </a:t>
            </a:r>
            <a:r>
              <a:rPr lang="en-ID" sz="2000" i="0" dirty="0" err="1">
                <a:effectLst/>
                <a:highlight>
                  <a:srgbClr val="FFFFFF"/>
                </a:highlight>
              </a:rPr>
              <a:t>kampanye</a:t>
            </a:r>
            <a:r>
              <a:rPr lang="en-ID" sz="2000" i="0" dirty="0">
                <a:effectLst/>
                <a:highlight>
                  <a:srgbClr val="FFFFFF"/>
                </a:highlight>
              </a:rPr>
              <a:t> </a:t>
            </a:r>
            <a:r>
              <a:rPr lang="en-ID" sz="2000" i="0" dirty="0" err="1">
                <a:effectLst/>
                <a:highlight>
                  <a:srgbClr val="FFFFFF"/>
                </a:highlight>
              </a:rPr>
              <a:t>ke</a:t>
            </a:r>
            <a:r>
              <a:rPr lang="en-ID" sz="2000" i="0" dirty="0">
                <a:effectLst/>
                <a:highlight>
                  <a:srgbClr val="FFFFFF"/>
                </a:highlight>
              </a:rPr>
              <a:t> 2) </a:t>
            </a:r>
            <a:r>
              <a:rPr lang="en-ID" sz="2000" i="0" dirty="0" err="1">
                <a:effectLst/>
                <a:highlight>
                  <a:srgbClr val="FFFFFF"/>
                </a:highlight>
              </a:rPr>
              <a:t>dibandingkan</a:t>
            </a:r>
            <a:r>
              <a:rPr lang="en-ID" sz="2000" i="0" dirty="0">
                <a:effectLst/>
                <a:highlight>
                  <a:srgbClr val="FFFFFF"/>
                </a:highlight>
              </a:rPr>
              <a:t> </a:t>
            </a:r>
            <a:r>
              <a:rPr lang="en-ID" sz="2000" i="0" dirty="0" err="1">
                <a:effectLst/>
                <a:highlight>
                  <a:srgbClr val="FFFFFF"/>
                </a:highlight>
              </a:rPr>
              <a:t>dengan</a:t>
            </a:r>
            <a:r>
              <a:rPr lang="en-ID" sz="2000" i="0" dirty="0">
                <a:effectLst/>
                <a:highlight>
                  <a:srgbClr val="FFFFFF"/>
                </a:highlight>
              </a:rPr>
              <a:t> </a:t>
            </a:r>
            <a:r>
              <a:rPr lang="en-ID" sz="2000" i="0" dirty="0" err="1">
                <a:effectLst/>
                <a:highlight>
                  <a:srgbClr val="FFFFFF"/>
                </a:highlight>
              </a:rPr>
              <a:t>kanal</a:t>
            </a:r>
            <a:r>
              <a:rPr lang="en-ID" sz="2000" i="0" dirty="0">
                <a:effectLst/>
                <a:highlight>
                  <a:srgbClr val="FFFFFF"/>
                </a:highlight>
              </a:rPr>
              <a:t> web </a:t>
            </a:r>
            <a:r>
              <a:rPr lang="en-ID" sz="2000" i="0" dirty="0" err="1">
                <a:effectLst/>
                <a:highlight>
                  <a:srgbClr val="FFFFFF"/>
                </a:highlight>
              </a:rPr>
              <a:t>atau</a:t>
            </a:r>
            <a:r>
              <a:rPr lang="en-ID" sz="2000" i="0" dirty="0">
                <a:effectLst/>
                <a:highlight>
                  <a:srgbClr val="FFFFFF"/>
                </a:highlight>
              </a:rPr>
              <a:t> </a:t>
            </a:r>
            <a:r>
              <a:rPr lang="en-ID" sz="2000" i="0" dirty="0" err="1">
                <a:effectLst/>
                <a:highlight>
                  <a:srgbClr val="FFFFFF"/>
                </a:highlight>
              </a:rPr>
              <a:t>katalog</a:t>
            </a:r>
            <a:r>
              <a:rPr lang="en-ID" sz="2000" i="0" dirty="0">
                <a:effectLst/>
                <a:highlight>
                  <a:srgbClr val="FFFFFF"/>
                </a:highlight>
              </a:rPr>
              <a:t>. Hal </a:t>
            </a:r>
            <a:r>
              <a:rPr lang="en-ID" sz="2000" i="0" dirty="0" err="1">
                <a:effectLst/>
                <a:highlight>
                  <a:srgbClr val="FFFFFF"/>
                </a:highlight>
              </a:rPr>
              <a:t>ini</a:t>
            </a:r>
            <a:r>
              <a:rPr lang="en-ID" sz="2000" i="0" dirty="0">
                <a:effectLst/>
                <a:highlight>
                  <a:srgbClr val="FFFFFF"/>
                </a:highlight>
              </a:rPr>
              <a:t> </a:t>
            </a:r>
            <a:r>
              <a:rPr lang="en-ID" sz="2000" i="0" dirty="0" err="1">
                <a:effectLst/>
                <a:highlight>
                  <a:srgbClr val="FFFFFF"/>
                </a:highlight>
              </a:rPr>
              <a:t>mengindikasikan</a:t>
            </a:r>
            <a:r>
              <a:rPr lang="en-ID" sz="2000" i="0" dirty="0">
                <a:effectLst/>
                <a:highlight>
                  <a:srgbClr val="FFFFFF"/>
                </a:highlight>
              </a:rPr>
              <a:t> </a:t>
            </a:r>
            <a:r>
              <a:rPr lang="en-ID" sz="2000" i="0" dirty="0" err="1">
                <a:effectLst/>
                <a:highlight>
                  <a:srgbClr val="FFFFFF"/>
                </a:highlight>
              </a:rPr>
              <a:t>bahwa</a:t>
            </a:r>
            <a:r>
              <a:rPr lang="en-ID" sz="2000" i="0" dirty="0">
                <a:effectLst/>
                <a:highlight>
                  <a:srgbClr val="FFFFFF"/>
                </a:highlight>
              </a:rPr>
              <a:t> </a:t>
            </a:r>
            <a:r>
              <a:rPr lang="en-ID" sz="2000" i="0" dirty="0" err="1">
                <a:effectLst/>
                <a:highlight>
                  <a:srgbClr val="FFFFFF"/>
                </a:highlight>
              </a:rPr>
              <a:t>kampanye-kampanye</a:t>
            </a:r>
            <a:r>
              <a:rPr lang="en-ID" sz="2000" i="0" dirty="0">
                <a:effectLst/>
                <a:highlight>
                  <a:srgbClr val="FFFFFF"/>
                </a:highlight>
              </a:rPr>
              <a:t> </a:t>
            </a:r>
            <a:r>
              <a:rPr lang="en-ID" sz="2000" i="0" dirty="0" err="1">
                <a:effectLst/>
                <a:highlight>
                  <a:srgbClr val="FFFFFF"/>
                </a:highlight>
              </a:rPr>
              <a:t>ini</a:t>
            </a:r>
            <a:r>
              <a:rPr lang="en-ID" sz="2000" i="0" dirty="0">
                <a:effectLst/>
                <a:highlight>
                  <a:srgbClr val="FFFFFF"/>
                </a:highlight>
              </a:rPr>
              <a:t> </a:t>
            </a:r>
            <a:r>
              <a:rPr lang="en-ID" sz="2000" i="0" dirty="0" err="1">
                <a:effectLst/>
                <a:highlight>
                  <a:srgbClr val="FFFFFF"/>
                </a:highlight>
              </a:rPr>
              <a:t>efektif</a:t>
            </a:r>
            <a:r>
              <a:rPr lang="en-ID" sz="2000" i="0" dirty="0">
                <a:effectLst/>
                <a:highlight>
                  <a:srgbClr val="FFFFFF"/>
                </a:highlight>
              </a:rPr>
              <a:t> </a:t>
            </a:r>
            <a:r>
              <a:rPr lang="en-ID" sz="2000" i="0" dirty="0" err="1">
                <a:effectLst/>
                <a:highlight>
                  <a:srgbClr val="FFFFFF"/>
                </a:highlight>
              </a:rPr>
              <a:t>dalam</a:t>
            </a:r>
            <a:r>
              <a:rPr lang="en-ID" sz="2000" i="0" dirty="0">
                <a:effectLst/>
                <a:highlight>
                  <a:srgbClr val="FFFFFF"/>
                </a:highlight>
              </a:rPr>
              <a:t> </a:t>
            </a:r>
            <a:r>
              <a:rPr lang="en-ID" sz="2000" i="0" dirty="0" err="1">
                <a:effectLst/>
                <a:highlight>
                  <a:srgbClr val="FFFFFF"/>
                </a:highlight>
              </a:rPr>
              <a:t>menarik</a:t>
            </a:r>
            <a:r>
              <a:rPr lang="en-ID" sz="2000" i="0" dirty="0">
                <a:effectLst/>
                <a:highlight>
                  <a:srgbClr val="FFFFFF"/>
                </a:highlight>
              </a:rPr>
              <a:t> </a:t>
            </a:r>
            <a:r>
              <a:rPr lang="en-ID" sz="2000" i="0" dirty="0" err="1">
                <a:effectLst/>
                <a:highlight>
                  <a:srgbClr val="FFFFFF"/>
                </a:highlight>
              </a:rPr>
              <a:t>pelanggan</a:t>
            </a:r>
            <a:r>
              <a:rPr lang="en-ID" sz="2000" i="0" dirty="0">
                <a:effectLst/>
                <a:highlight>
                  <a:srgbClr val="FFFFFF"/>
                </a:highlight>
              </a:rPr>
              <a:t> </a:t>
            </a:r>
            <a:r>
              <a:rPr lang="en-ID" sz="2000" i="0" dirty="0" err="1">
                <a:effectLst/>
                <a:highlight>
                  <a:srgbClr val="FFFFFF"/>
                </a:highlight>
              </a:rPr>
              <a:t>ke</a:t>
            </a:r>
            <a:r>
              <a:rPr lang="en-ID" sz="2000" i="0" dirty="0">
                <a:effectLst/>
                <a:highlight>
                  <a:srgbClr val="FFFFFF"/>
                </a:highlight>
              </a:rPr>
              <a:t> toko </a:t>
            </a:r>
            <a:r>
              <a:rPr lang="en-ID" sz="2000" i="0" dirty="0" err="1">
                <a:effectLst/>
                <a:highlight>
                  <a:srgbClr val="FFFFFF"/>
                </a:highlight>
              </a:rPr>
              <a:t>fisik</a:t>
            </a:r>
            <a:r>
              <a:rPr lang="en-ID" sz="2000" i="0" dirty="0">
                <a:effectLst/>
                <a:highlight>
                  <a:srgbClr val="FFFFFF"/>
                </a:highlight>
              </a:rPr>
              <a:t>.</a:t>
            </a:r>
            <a:endParaRPr lang="en-US" sz="20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Bagaimana</a:t>
            </a:r>
            <a:r>
              <a:rPr lang="en-AU" sz="1500" b="1" i="1" dirty="0">
                <a:latin typeface="Arial" pitchFamily="34" charset="0"/>
                <a:cs typeface="Arial" pitchFamily="34" charset="0"/>
              </a:rPr>
              <a:t> </a:t>
            </a:r>
            <a:r>
              <a:rPr lang="en-AU" sz="1500" b="1" i="1" dirty="0" err="1">
                <a:latin typeface="Arial" pitchFamily="34" charset="0"/>
                <a:cs typeface="Arial" pitchFamily="34" charset="0"/>
              </a:rPr>
              <a:t>efektivitas</a:t>
            </a:r>
            <a:r>
              <a:rPr lang="en-AU" sz="1500" b="1" i="1" dirty="0">
                <a:latin typeface="Arial" pitchFamily="34" charset="0"/>
                <a:cs typeface="Arial" pitchFamily="34" charset="0"/>
              </a:rPr>
              <a:t> </a:t>
            </a:r>
            <a:r>
              <a:rPr lang="en-AU" sz="1500" b="1" i="1" dirty="0" err="1">
                <a:latin typeface="Arial" pitchFamily="34" charset="0"/>
                <a:cs typeface="Arial" pitchFamily="34" charset="0"/>
              </a:rPr>
              <a:t>kampanye</a:t>
            </a:r>
            <a:r>
              <a:rPr lang="en-AU" sz="1500" b="1" i="1" dirty="0">
                <a:latin typeface="Arial" pitchFamily="34" charset="0"/>
                <a:cs typeface="Arial" pitchFamily="34" charset="0"/>
              </a:rPr>
              <a:t> </a:t>
            </a:r>
            <a:r>
              <a:rPr lang="en-AU" sz="1500" b="1" i="1" dirty="0" err="1">
                <a:latin typeface="Arial" pitchFamily="34" charset="0"/>
                <a:cs typeface="Arial" pitchFamily="34" charset="0"/>
              </a:rPr>
              <a:t>berbeda</a:t>
            </a:r>
            <a:r>
              <a:rPr lang="en-AU" sz="1500" b="1" i="1" dirty="0">
                <a:latin typeface="Arial" pitchFamily="34" charset="0"/>
                <a:cs typeface="Arial" pitchFamily="34" charset="0"/>
              </a:rPr>
              <a:t> di </a:t>
            </a:r>
            <a:r>
              <a:rPr lang="en-AU" sz="1500" b="1" i="1" dirty="0" err="1">
                <a:latin typeface="Arial" pitchFamily="34" charset="0"/>
                <a:cs typeface="Arial" pitchFamily="34" charset="0"/>
              </a:rPr>
              <a:t>antara</a:t>
            </a:r>
            <a:r>
              <a:rPr lang="en-AU" sz="1500" b="1" i="1" dirty="0">
                <a:latin typeface="Arial" pitchFamily="34" charset="0"/>
                <a:cs typeface="Arial" pitchFamily="34" charset="0"/>
              </a:rPr>
              <a:t> Web, </a:t>
            </a:r>
            <a:r>
              <a:rPr lang="en-AU" sz="1500" b="1" i="1" dirty="0" err="1">
                <a:latin typeface="Arial" pitchFamily="34" charset="0"/>
                <a:cs typeface="Arial" pitchFamily="34" charset="0"/>
              </a:rPr>
              <a:t>Catalog</a:t>
            </a:r>
            <a:r>
              <a:rPr lang="en-AU" sz="1500" b="1" i="1" dirty="0">
                <a:latin typeface="Arial" pitchFamily="34" charset="0"/>
                <a:cs typeface="Arial" pitchFamily="34" charset="0"/>
              </a:rPr>
              <a:t>, dan Store?</a:t>
            </a:r>
            <a:endParaRPr lang="en-US" sz="1500" b="1" i="1" dirty="0">
              <a:latin typeface="Arial" pitchFamily="34" charset="0"/>
              <a:cs typeface="Arial" pitchFamily="34" charset="0"/>
            </a:endParaRPr>
          </a:p>
        </p:txBody>
      </p:sp>
      <p:sp>
        <p:nvSpPr>
          <p:cNvPr id="2" name="TextColumnContent">
            <a:extLst>
              <a:ext uri="{FF2B5EF4-FFF2-40B4-BE49-F238E27FC236}">
                <a16:creationId xmlns:a16="http://schemas.microsoft.com/office/drawing/2014/main" id="{73F1A182-C16D-49FF-5200-70F86D59333B}"/>
              </a:ext>
            </a:extLst>
          </p:cNvPr>
          <p:cNvSpPr>
            <a:spLocks noChangeArrowheads="1"/>
          </p:cNvSpPr>
          <p:nvPr/>
        </p:nvSpPr>
        <p:spPr bwMode="gray">
          <a:xfrm>
            <a:off x="9736933" y="4403877"/>
            <a:ext cx="8181975" cy="4459136"/>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2400" b="1" dirty="0"/>
              <a:t>AcceptedCmp1 dan AcceptedCmp5 : </a:t>
            </a:r>
            <a:r>
              <a:rPr lang="en-ID" sz="2400" dirty="0"/>
              <a:t>Pada </a:t>
            </a:r>
            <a:r>
              <a:rPr lang="en-ID" sz="2400" dirty="0" err="1"/>
              <a:t>kampanye</a:t>
            </a:r>
            <a:r>
              <a:rPr lang="en-ID" sz="2400" dirty="0"/>
              <a:t> </a:t>
            </a:r>
            <a:r>
              <a:rPr lang="en-ID" sz="2400" dirty="0" err="1"/>
              <a:t>pemasaran</a:t>
            </a:r>
            <a:r>
              <a:rPr lang="en-ID" sz="2400" dirty="0"/>
              <a:t> </a:t>
            </a:r>
            <a:r>
              <a:rPr lang="en-ID" sz="2400" dirty="0" err="1"/>
              <a:t>pertama</a:t>
            </a:r>
            <a:r>
              <a:rPr lang="en-ID" sz="2400" dirty="0"/>
              <a:t> dan </a:t>
            </a:r>
            <a:r>
              <a:rPr lang="en-ID" sz="2400" dirty="0" err="1"/>
              <a:t>kelima</a:t>
            </a:r>
            <a:r>
              <a:rPr lang="en-ID" sz="2400" dirty="0"/>
              <a:t> </a:t>
            </a:r>
            <a:r>
              <a:rPr lang="en-ID" sz="2400" dirty="0" err="1"/>
              <a:t>dapat</a:t>
            </a:r>
            <a:r>
              <a:rPr lang="en-ID" sz="2400" dirty="0"/>
              <a:t> </a:t>
            </a:r>
            <a:r>
              <a:rPr lang="en-ID" sz="2400" dirty="0" err="1"/>
              <a:t>dilihat</a:t>
            </a:r>
            <a:r>
              <a:rPr lang="en-ID" sz="2400" dirty="0"/>
              <a:t> </a:t>
            </a:r>
            <a:r>
              <a:rPr lang="en-ID" sz="2400" dirty="0" err="1"/>
              <a:t>bahwa</a:t>
            </a:r>
            <a:r>
              <a:rPr lang="en-ID" sz="2400" dirty="0"/>
              <a:t> </a:t>
            </a:r>
            <a:r>
              <a:rPr lang="en-ID" sz="2400" dirty="0" err="1"/>
              <a:t>kampanye</a:t>
            </a:r>
            <a:r>
              <a:rPr lang="en-ID" sz="2400" dirty="0"/>
              <a:t> </a:t>
            </a:r>
            <a:r>
              <a:rPr lang="en-ID" sz="2400" dirty="0" err="1"/>
              <a:t>tebilang</a:t>
            </a:r>
            <a:r>
              <a:rPr lang="en-ID" sz="2400" dirty="0"/>
              <a:t> </a:t>
            </a:r>
            <a:r>
              <a:rPr lang="en-ID" sz="2400" dirty="0" err="1"/>
              <a:t>berhasil</a:t>
            </a:r>
            <a:r>
              <a:rPr lang="en-ID" sz="2400" dirty="0"/>
              <a:t> </a:t>
            </a:r>
            <a:r>
              <a:rPr lang="en-ID" sz="2400" dirty="0" err="1"/>
              <a:t>karena</a:t>
            </a:r>
            <a:r>
              <a:rPr lang="en-ID" sz="2400" dirty="0"/>
              <a:t> </a:t>
            </a:r>
            <a:r>
              <a:rPr lang="en-ID" sz="2400" dirty="0" err="1"/>
              <a:t>jumlah</a:t>
            </a:r>
            <a:r>
              <a:rPr lang="en-ID" sz="2400" dirty="0"/>
              <a:t> </a:t>
            </a:r>
            <a:r>
              <a:rPr lang="en-ID" sz="2400" dirty="0" err="1"/>
              <a:t>penerimaan</a:t>
            </a:r>
            <a:r>
              <a:rPr lang="en-ID" sz="2400" dirty="0"/>
              <a:t> </a:t>
            </a:r>
            <a:r>
              <a:rPr lang="en-ID" sz="2400" dirty="0" err="1"/>
              <a:t>kampanye</a:t>
            </a:r>
            <a:r>
              <a:rPr lang="en-ID" sz="2400" dirty="0"/>
              <a:t> </a:t>
            </a:r>
            <a:r>
              <a:rPr lang="en-ID" sz="2400" dirty="0" err="1"/>
              <a:t>cukup</a:t>
            </a:r>
            <a:r>
              <a:rPr lang="en-ID" sz="2400" dirty="0"/>
              <a:t> </a:t>
            </a:r>
            <a:r>
              <a:rPr lang="en-ID" sz="2400" dirty="0" err="1"/>
              <a:t>tinggi</a:t>
            </a:r>
            <a:r>
              <a:rPr lang="en-ID" sz="2400" dirty="0"/>
              <a:t> </a:t>
            </a:r>
            <a:r>
              <a:rPr lang="en-ID" sz="2400" dirty="0" err="1"/>
              <a:t>yaitu</a:t>
            </a:r>
            <a:r>
              <a:rPr lang="en-ID" sz="2400" dirty="0"/>
              <a:t> </a:t>
            </a:r>
            <a:r>
              <a:rPr lang="en-ID" sz="2400" dirty="0" err="1"/>
              <a:t>diatas</a:t>
            </a:r>
            <a:r>
              <a:rPr lang="en-ID" sz="2400" dirty="0"/>
              <a:t> 600 </a:t>
            </a:r>
            <a:r>
              <a:rPr lang="en-ID" sz="2400" dirty="0" err="1"/>
              <a:t>untuk</a:t>
            </a:r>
            <a:r>
              <a:rPr lang="en-ID" sz="2400" dirty="0"/>
              <a:t> </a:t>
            </a:r>
            <a:r>
              <a:rPr lang="en-ID" sz="2400" dirty="0" err="1"/>
              <a:t>semua</a:t>
            </a:r>
            <a:r>
              <a:rPr lang="en-ID" sz="2400" dirty="0"/>
              <a:t> </a:t>
            </a:r>
            <a:r>
              <a:rPr lang="en-ID" sz="2400" dirty="0" err="1"/>
              <a:t>kanal</a:t>
            </a:r>
            <a:r>
              <a:rPr lang="en-ID" sz="2400" dirty="0"/>
              <a:t> </a:t>
            </a:r>
            <a:r>
              <a:rPr lang="en-ID" sz="2400" dirty="0" err="1"/>
              <a:t>pembelian</a:t>
            </a:r>
            <a:r>
              <a:rPr lang="en-ID" sz="2400" dirty="0"/>
              <a:t>.</a:t>
            </a:r>
          </a:p>
          <a:p>
            <a:pPr>
              <a:lnSpc>
                <a:spcPct val="107000"/>
              </a:lnSpc>
              <a:spcAft>
                <a:spcPts val="800"/>
              </a:spcAft>
            </a:pPr>
            <a:endParaRPr lang="en-ID" sz="2400" kern="1200" dirty="0">
              <a:latin typeface="Arial" pitchFamily="34" charset="0"/>
              <a:ea typeface="+mn-ea"/>
              <a:cs typeface="Arial" pitchFamily="34" charset="0"/>
            </a:endParaRPr>
          </a:p>
          <a:p>
            <a:pPr>
              <a:lnSpc>
                <a:spcPct val="107000"/>
              </a:lnSpc>
              <a:spcAft>
                <a:spcPts val="800"/>
              </a:spcAft>
            </a:pPr>
            <a:r>
              <a:rPr lang="en-ID" sz="2400" b="1" kern="1200" dirty="0">
                <a:latin typeface="Arial" pitchFamily="34" charset="0"/>
                <a:ea typeface="+mn-ea"/>
                <a:cs typeface="Arial" pitchFamily="34" charset="0"/>
              </a:rPr>
              <a:t>AcceptedCmp2: </a:t>
            </a:r>
            <a:r>
              <a:rPr lang="en-ID" sz="2400" kern="1200" dirty="0">
                <a:latin typeface="Arial" pitchFamily="34" charset="0"/>
                <a:ea typeface="+mn-ea"/>
                <a:cs typeface="Arial" pitchFamily="34" charset="0"/>
              </a:rPr>
              <a:t>Pada </a:t>
            </a:r>
            <a:r>
              <a:rPr lang="en-ID" sz="2400" kern="1200" dirty="0" err="1">
                <a:latin typeface="Arial" pitchFamily="34" charset="0"/>
                <a:ea typeface="+mn-ea"/>
                <a:cs typeface="Arial" pitchFamily="34" charset="0"/>
              </a:rPr>
              <a:t>kampanye</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pemasaran</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kedua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dapat</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dilihat</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bahwa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kampanye</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gagal</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karena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junlah</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penerimaan</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kampanye</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cukup</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rendah</a:t>
            </a:r>
            <a:r>
              <a:rPr lang="en-ID" sz="2400" kern="1200" dirty="0">
                <a:latin typeface="Arial" pitchFamily="34" charset="0"/>
                <a:ea typeface="+mn-ea"/>
                <a:cs typeface="Arial" pitchFamily="34" charset="0"/>
              </a:rPr>
              <a:t> pada </a:t>
            </a:r>
            <a:r>
              <a:rPr lang="en-ID" sz="2400" kern="1200" dirty="0" err="1">
                <a:latin typeface="Arial" pitchFamily="34" charset="0"/>
                <a:ea typeface="+mn-ea"/>
                <a:cs typeface="Arial" pitchFamily="34" charset="0"/>
              </a:rPr>
              <a:t>semua</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kanal</a:t>
            </a:r>
            <a:r>
              <a:rPr lang="en-ID" sz="2400" kern="1200" dirty="0">
                <a:latin typeface="Arial" pitchFamily="34" charset="0"/>
                <a:ea typeface="+mn-ea"/>
                <a:cs typeface="Arial" pitchFamily="34" charset="0"/>
              </a:rPr>
              <a:t> (</a:t>
            </a:r>
            <a:r>
              <a:rPr lang="en-ID" sz="2400" kern="1200" dirty="0" err="1">
                <a:latin typeface="Arial" pitchFamily="34" charset="0"/>
                <a:ea typeface="+mn-ea"/>
                <a:cs typeface="Arial" pitchFamily="34" charset="0"/>
              </a:rPr>
              <a:t>dibawah</a:t>
            </a:r>
            <a:r>
              <a:rPr lang="en-ID" sz="2400" kern="1200" dirty="0">
                <a:latin typeface="Arial" pitchFamily="34" charset="0"/>
                <a:ea typeface="+mn-ea"/>
                <a:cs typeface="Arial" pitchFamily="34" charset="0"/>
              </a:rPr>
              <a:t> 200).</a:t>
            </a:r>
            <a:endParaRPr lang="en-AU" sz="1800" kern="1200" dirty="0">
              <a:latin typeface="Arial" pitchFamily="34" charset="0"/>
              <a:ea typeface="+mn-ea"/>
              <a:cs typeface="Arial" pitchFamily="34" charset="0"/>
            </a:endParaRPr>
          </a:p>
        </p:txBody>
      </p:sp>
      <p:pic>
        <p:nvPicPr>
          <p:cNvPr id="3074" name="Picture 2">
            <a:extLst>
              <a:ext uri="{FF2B5EF4-FFF2-40B4-BE49-F238E27FC236}">
                <a16:creationId xmlns:a16="http://schemas.microsoft.com/office/drawing/2014/main" id="{77EEEE54-682D-E5A8-ED77-0BA6D68B6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03877"/>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11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920" y="159348"/>
            <a:ext cx="13767435" cy="1247400"/>
          </a:xfrm>
        </p:spPr>
        <p:txBody>
          <a:bodyPr/>
          <a:lstStyle/>
          <a:p>
            <a:r>
              <a:rPr lang="en-AU" dirty="0" err="1"/>
              <a:t>Perbedaan</a:t>
            </a:r>
            <a:r>
              <a:rPr lang="en-AU" dirty="0"/>
              <a:t> Utama </a:t>
            </a:r>
            <a:r>
              <a:rPr lang="en-AU" dirty="0" err="1"/>
              <a:t>dalam</a:t>
            </a:r>
            <a:r>
              <a:rPr lang="en-AU" dirty="0"/>
              <a:t> </a:t>
            </a:r>
            <a:r>
              <a:rPr lang="en-AU" dirty="0" err="1"/>
              <a:t>perilaku</a:t>
            </a:r>
            <a:r>
              <a:rPr lang="en-AU" dirty="0"/>
              <a:t> </a:t>
            </a:r>
            <a:r>
              <a:rPr lang="en-AU" dirty="0" err="1"/>
              <a:t>pembelian</a:t>
            </a:r>
            <a:r>
              <a:rPr lang="en-AU" dirty="0"/>
              <a:t> </a:t>
            </a:r>
            <a:r>
              <a:rPr lang="en-AU" dirty="0" err="1"/>
              <a:t>antara</a:t>
            </a:r>
            <a:r>
              <a:rPr lang="en-AU" dirty="0"/>
              <a:t> Web vs </a:t>
            </a:r>
            <a:r>
              <a:rPr lang="en-AU" dirty="0" err="1"/>
              <a:t>Catalog</a:t>
            </a:r>
            <a:r>
              <a:rPr lang="en-AU" dirty="0"/>
              <a:t> vs Store:</a:t>
            </a:r>
            <a:endParaRPr lang="en-US" dirty="0"/>
          </a:p>
        </p:txBody>
      </p:sp>
      <p:sp>
        <p:nvSpPr>
          <p:cNvPr id="16" name="Rectangle 15"/>
          <p:cNvSpPr/>
          <p:nvPr/>
        </p:nvSpPr>
        <p:spPr>
          <a:xfrm>
            <a:off x="1935579" y="3256389"/>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27000" tIns="135000" rIns="27000" bIns="135000" rtlCol="0" anchor="ctr" anchorCtr="0"/>
          <a:lstStyle/>
          <a:p>
            <a:pPr algn="ctr"/>
            <a:r>
              <a:rPr lang="en-AU" sz="2100" b="1" dirty="0" err="1">
                <a:solidFill>
                  <a:srgbClr val="FFFFFF"/>
                </a:solidFill>
                <a:cs typeface="Arial" pitchFamily="34" charset="0"/>
              </a:rPr>
              <a:t>Frekuensi</a:t>
            </a:r>
            <a:r>
              <a:rPr lang="en-AU" sz="2100" b="1" dirty="0">
                <a:solidFill>
                  <a:srgbClr val="FFFFFF"/>
                </a:solidFill>
                <a:cs typeface="Arial" pitchFamily="34" charset="0"/>
              </a:rPr>
              <a:t> </a:t>
            </a:r>
            <a:r>
              <a:rPr lang="en-AU" sz="2100" b="1" dirty="0" err="1">
                <a:solidFill>
                  <a:srgbClr val="FFFFFF"/>
                </a:solidFill>
                <a:cs typeface="Arial" pitchFamily="34" charset="0"/>
              </a:rPr>
              <a:t>Pembelian</a:t>
            </a:r>
            <a:endParaRPr lang="en-AU" sz="2100" b="1" dirty="0">
              <a:solidFill>
                <a:srgbClr val="FFFFFF"/>
              </a:solidFill>
              <a:cs typeface="Arial" pitchFamily="34" charset="0"/>
            </a:endParaRPr>
          </a:p>
        </p:txBody>
      </p:sp>
      <p:sp>
        <p:nvSpPr>
          <p:cNvPr id="17" name="Rectangle 16"/>
          <p:cNvSpPr/>
          <p:nvPr/>
        </p:nvSpPr>
        <p:spPr>
          <a:xfrm>
            <a:off x="5630276" y="3256388"/>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r>
              <a:rPr lang="en-AU" sz="2100" b="1" dirty="0">
                <a:solidFill>
                  <a:srgbClr val="FFFFFF"/>
                </a:solidFill>
                <a:cs typeface="Arial" pitchFamily="34" charset="0"/>
              </a:rPr>
              <a:t>Rata-rata </a:t>
            </a:r>
            <a:r>
              <a:rPr lang="en-AU" sz="2100" b="1" dirty="0" err="1">
                <a:solidFill>
                  <a:srgbClr val="FFFFFF"/>
                </a:solidFill>
                <a:cs typeface="Arial" pitchFamily="34" charset="0"/>
              </a:rPr>
              <a:t>Pengeluraan</a:t>
            </a:r>
            <a:r>
              <a:rPr lang="en-AU" sz="2100" b="1" dirty="0">
                <a:solidFill>
                  <a:srgbClr val="FFFFFF"/>
                </a:solidFill>
                <a:cs typeface="Arial" pitchFamily="34" charset="0"/>
              </a:rPr>
              <a:t> per </a:t>
            </a:r>
            <a:r>
              <a:rPr lang="en-AU" sz="2100" b="1" dirty="0" err="1">
                <a:solidFill>
                  <a:srgbClr val="FFFFFF"/>
                </a:solidFill>
                <a:cs typeface="Arial" pitchFamily="34" charset="0"/>
              </a:rPr>
              <a:t>Pembelian</a:t>
            </a:r>
            <a:endParaRPr lang="en-AU" sz="2100" b="1" dirty="0">
              <a:solidFill>
                <a:srgbClr val="FFFFFF"/>
              </a:solidFill>
              <a:cs typeface="Arial" pitchFamily="34" charset="0"/>
            </a:endParaRPr>
          </a:p>
        </p:txBody>
      </p:sp>
      <p:sp>
        <p:nvSpPr>
          <p:cNvPr id="18" name="Rectangle 17"/>
          <p:cNvSpPr/>
          <p:nvPr/>
        </p:nvSpPr>
        <p:spPr>
          <a:xfrm>
            <a:off x="9175182" y="3256387"/>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54000" tIns="135000" rIns="54000" bIns="135000" rtlCol="0" anchor="ctr" anchorCtr="0"/>
          <a:lstStyle/>
          <a:p>
            <a:pPr algn="ctr"/>
            <a:r>
              <a:rPr lang="en-AU" sz="2100" b="1" dirty="0" err="1">
                <a:solidFill>
                  <a:schemeClr val="bg1"/>
                </a:solidFill>
                <a:cs typeface="Arial" pitchFamily="34" charset="0"/>
              </a:rPr>
              <a:t>Pengaruh</a:t>
            </a:r>
            <a:r>
              <a:rPr lang="en-AU" sz="2100" b="1" dirty="0">
                <a:solidFill>
                  <a:schemeClr val="bg1"/>
                </a:solidFill>
                <a:cs typeface="Arial" pitchFamily="34" charset="0"/>
              </a:rPr>
              <a:t> </a:t>
            </a:r>
            <a:r>
              <a:rPr lang="en-AU" sz="2100" b="1" dirty="0" err="1">
                <a:solidFill>
                  <a:schemeClr val="bg1"/>
                </a:solidFill>
                <a:cs typeface="Arial" pitchFamily="34" charset="0"/>
              </a:rPr>
              <a:t>Sosial</a:t>
            </a:r>
            <a:r>
              <a:rPr lang="en-AU" sz="2100" b="1" dirty="0">
                <a:solidFill>
                  <a:schemeClr val="bg1"/>
                </a:solidFill>
                <a:cs typeface="Arial" pitchFamily="34" charset="0"/>
              </a:rPr>
              <a:t>  (Complaints)</a:t>
            </a:r>
          </a:p>
        </p:txBody>
      </p:sp>
      <p:sp>
        <p:nvSpPr>
          <p:cNvPr id="19" name="Rectangle 18"/>
          <p:cNvSpPr/>
          <p:nvPr/>
        </p:nvSpPr>
        <p:spPr>
          <a:xfrm>
            <a:off x="12720088" y="3256386"/>
            <a:ext cx="2705100" cy="3774221"/>
          </a:xfrm>
          <a:prstGeom prst="rect">
            <a:avLst/>
          </a:prstGeom>
          <a:solidFill>
            <a:schemeClr val="tx2"/>
          </a:solidFill>
          <a:ln w="9525">
            <a:solidFill>
              <a:schemeClr val="accent5">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r>
              <a:rPr lang="en-AU" sz="2100" b="1" dirty="0" err="1">
                <a:solidFill>
                  <a:srgbClr val="FFFFFF"/>
                </a:solidFill>
                <a:cs typeface="Arial" pitchFamily="34" charset="0"/>
              </a:rPr>
              <a:t>Kampanye</a:t>
            </a:r>
            <a:r>
              <a:rPr lang="en-AU" sz="2100" b="1" dirty="0">
                <a:solidFill>
                  <a:srgbClr val="FFFFFF"/>
                </a:solidFill>
                <a:cs typeface="Arial" pitchFamily="34" charset="0"/>
              </a:rPr>
              <a:t> </a:t>
            </a:r>
            <a:r>
              <a:rPr lang="en-AU" sz="2100" b="1" dirty="0" err="1">
                <a:solidFill>
                  <a:srgbClr val="FFFFFF"/>
                </a:solidFill>
                <a:cs typeface="Arial" pitchFamily="34" charset="0"/>
              </a:rPr>
              <a:t>Pemasaran</a:t>
            </a:r>
            <a:endParaRPr lang="en-AU" sz="2100" b="1" dirty="0">
              <a:solidFill>
                <a:srgbClr val="FFFFFF"/>
              </a:solidFill>
              <a:cs typeface="Arial" pitchFamily="34" charset="0"/>
            </a:endParaRPr>
          </a:p>
        </p:txBody>
      </p:sp>
      <p:sp>
        <p:nvSpPr>
          <p:cNvPr id="24" name="Rectangle 23"/>
          <p:cNvSpPr/>
          <p:nvPr/>
        </p:nvSpPr>
        <p:spPr>
          <a:xfrm>
            <a:off x="8127432" y="1016580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endParaRPr lang="en-AU" sz="2100" dirty="0">
              <a:solidFill>
                <a:srgbClr val="000000"/>
              </a:solidFill>
              <a:latin typeface="Arial" pitchFamily="34" charset="0"/>
              <a:cs typeface="Arial" pitchFamily="34" charset="0"/>
            </a:endParaRPr>
          </a:p>
        </p:txBody>
      </p:sp>
      <p:sp>
        <p:nvSpPr>
          <p:cNvPr id="6" name="ColumnHeader">
            <a:extLst>
              <a:ext uri="{FF2B5EF4-FFF2-40B4-BE49-F238E27FC236}">
                <a16:creationId xmlns:a16="http://schemas.microsoft.com/office/drawing/2014/main" id="{D5179413-E614-6C96-4210-FCCD19305EE8}"/>
              </a:ext>
            </a:extLst>
          </p:cNvPr>
          <p:cNvSpPr>
            <a:spLocks noChangeArrowheads="1"/>
          </p:cNvSpPr>
          <p:nvPr/>
        </p:nvSpPr>
        <p:spPr bwMode="gray">
          <a:xfrm>
            <a:off x="1736931" y="8613592"/>
            <a:ext cx="14136481" cy="89255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dirty="0">
                <a:latin typeface="+mj-lt"/>
              </a:rPr>
              <a:t>Slide </a:t>
            </a:r>
            <a:r>
              <a:rPr lang="en-ID" sz="2000" dirty="0" err="1">
                <a:latin typeface="+mj-lt"/>
              </a:rPr>
              <a:t>berikutnya</a:t>
            </a:r>
            <a:r>
              <a:rPr lang="en-ID" sz="2000" dirty="0">
                <a:latin typeface="+mj-lt"/>
              </a:rPr>
              <a:t> </a:t>
            </a:r>
            <a:r>
              <a:rPr lang="en-ID" sz="2000" dirty="0" err="1">
                <a:latin typeface="+mj-lt"/>
              </a:rPr>
              <a:t>akan</a:t>
            </a:r>
            <a:r>
              <a:rPr lang="en-ID" sz="2000" dirty="0">
                <a:latin typeface="+mj-lt"/>
              </a:rPr>
              <a:t> </a:t>
            </a:r>
            <a:r>
              <a:rPr lang="en-ID" sz="2000" dirty="0" err="1">
                <a:latin typeface="+mj-lt"/>
              </a:rPr>
              <a:t>membahas</a:t>
            </a:r>
            <a:r>
              <a:rPr lang="en-ID" sz="2000" dirty="0">
                <a:latin typeface="+mj-lt"/>
              </a:rPr>
              <a:t> </a:t>
            </a:r>
            <a:r>
              <a:rPr lang="en-ID" sz="2000" dirty="0" err="1">
                <a:latin typeface="+mj-lt"/>
              </a:rPr>
              <a:t>bagaimana</a:t>
            </a:r>
            <a:r>
              <a:rPr lang="en-ID" sz="2000" dirty="0">
                <a:latin typeface="+mj-lt"/>
              </a:rPr>
              <a:t> </a:t>
            </a:r>
            <a:r>
              <a:rPr lang="en-ID" sz="2000" dirty="0" err="1">
                <a:latin typeface="+mj-lt"/>
              </a:rPr>
              <a:t>kita</a:t>
            </a:r>
            <a:r>
              <a:rPr lang="en-ID" sz="2000" dirty="0">
                <a:latin typeface="+mj-lt"/>
              </a:rPr>
              <a:t> </a:t>
            </a:r>
            <a:r>
              <a:rPr lang="sv-SE" sz="2000" b="0" i="0" dirty="0">
                <a:solidFill>
                  <a:srgbClr val="212121"/>
                </a:solidFill>
                <a:effectLst/>
                <a:highlight>
                  <a:srgbClr val="FFFFFF"/>
                </a:highlight>
                <a:latin typeface="+mj-lt"/>
              </a:rPr>
              <a:t>menetapkan target realistis dalam meningkatkan Frekuensi Pembelian, Rata-rata Pengeluaran, Pengaruh Sosial (Complaints), dan Efektivitas Kampanye Pemasaran dalam konteks supermarket</a:t>
            </a:r>
            <a:endParaRPr lang="en-AU" sz="2000" b="1" kern="1200" dirty="0">
              <a:latin typeface="+mj-lt"/>
              <a:ea typeface="+mn-ea"/>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B29E-D5BD-46F7-4BF5-B3E6E8BC7C3A}"/>
              </a:ext>
            </a:extLst>
          </p:cNvPr>
          <p:cNvSpPr>
            <a:spLocks noGrp="1"/>
          </p:cNvSpPr>
          <p:nvPr>
            <p:ph type="title"/>
          </p:nvPr>
        </p:nvSpPr>
        <p:spPr/>
        <p:txBody>
          <a:bodyPr/>
          <a:lstStyle/>
          <a:p>
            <a:br>
              <a:rPr lang="en-ID" dirty="0">
                <a:highlight>
                  <a:srgbClr val="FFFFFF"/>
                </a:highlight>
              </a:rPr>
            </a:br>
            <a:r>
              <a:rPr lang="en-ID" i="0" dirty="0" err="1">
                <a:effectLst/>
                <a:highlight>
                  <a:srgbClr val="FFFFFF"/>
                </a:highlight>
              </a:rPr>
              <a:t>Terapkan</a:t>
            </a:r>
            <a:r>
              <a:rPr lang="en-ID" i="0" dirty="0">
                <a:effectLst/>
                <a:highlight>
                  <a:srgbClr val="FFFFFF"/>
                </a:highlight>
              </a:rPr>
              <a:t> strategi </a:t>
            </a:r>
            <a:r>
              <a:rPr lang="en-ID" i="0" dirty="0" err="1">
                <a:effectLst/>
                <a:highlight>
                  <a:srgbClr val="FFFFFF"/>
                </a:highlight>
              </a:rPr>
              <a:t>keterlibatan</a:t>
            </a:r>
            <a:r>
              <a:rPr lang="en-ID" i="0" dirty="0">
                <a:effectLst/>
                <a:highlight>
                  <a:srgbClr val="FFFFFF"/>
                </a:highlight>
              </a:rPr>
              <a:t> </a:t>
            </a:r>
            <a:r>
              <a:rPr lang="en-ID" i="0" dirty="0" err="1">
                <a:effectLst/>
                <a:highlight>
                  <a:srgbClr val="FFFFFF"/>
                </a:highlight>
              </a:rPr>
              <a:t>pasca-pembelian</a:t>
            </a:r>
            <a:r>
              <a:rPr lang="en-ID" i="0" dirty="0">
                <a:effectLst/>
                <a:highlight>
                  <a:srgbClr val="FFFFFF"/>
                </a:highlight>
              </a:rPr>
              <a:t> yang </a:t>
            </a:r>
            <a:r>
              <a:rPr lang="en-ID" i="0" dirty="0" err="1">
                <a:effectLst/>
                <a:highlight>
                  <a:srgbClr val="FFFFFF"/>
                </a:highlight>
              </a:rPr>
              <a:t>dipersonalisasi</a:t>
            </a:r>
            <a:r>
              <a:rPr lang="en-ID" dirty="0">
                <a:highlight>
                  <a:srgbClr val="FFFFFF"/>
                </a:highlight>
              </a:rPr>
              <a:t> </a:t>
            </a:r>
            <a:r>
              <a:rPr lang="en-ID" dirty="0" err="1">
                <a:highlight>
                  <a:srgbClr val="FFFFFF"/>
                </a:highlight>
              </a:rPr>
              <a:t>dalam</a:t>
            </a:r>
            <a:r>
              <a:rPr lang="en-ID" dirty="0">
                <a:highlight>
                  <a:srgbClr val="FFFFFF"/>
                </a:highlight>
              </a:rPr>
              <a:t> </a:t>
            </a:r>
            <a:r>
              <a:rPr lang="en-ID" dirty="0" err="1">
                <a:highlight>
                  <a:srgbClr val="FFFFFF"/>
                </a:highlight>
              </a:rPr>
              <a:t>mempertahankan</a:t>
            </a:r>
            <a:r>
              <a:rPr lang="en-ID" dirty="0">
                <a:highlight>
                  <a:srgbClr val="FFFFFF"/>
                </a:highlight>
              </a:rPr>
              <a:t> dan </a:t>
            </a:r>
            <a:r>
              <a:rPr lang="en-ID" dirty="0" err="1">
                <a:highlight>
                  <a:srgbClr val="FFFFFF"/>
                </a:highlight>
              </a:rPr>
              <a:t>meningkatkan</a:t>
            </a:r>
            <a:r>
              <a:rPr lang="en-ID" dirty="0">
                <a:highlight>
                  <a:srgbClr val="FFFFFF"/>
                </a:highlight>
              </a:rPr>
              <a:t> </a:t>
            </a:r>
            <a:r>
              <a:rPr lang="en-ID" dirty="0" err="1">
                <a:highlight>
                  <a:srgbClr val="FFFFFF"/>
                </a:highlight>
              </a:rPr>
              <a:t>Frekuensi</a:t>
            </a:r>
            <a:r>
              <a:rPr lang="en-ID" dirty="0">
                <a:highlight>
                  <a:srgbClr val="FFFFFF"/>
                </a:highlight>
              </a:rPr>
              <a:t> </a:t>
            </a:r>
            <a:r>
              <a:rPr lang="en-ID" dirty="0" err="1">
                <a:highlight>
                  <a:srgbClr val="FFFFFF"/>
                </a:highlight>
              </a:rPr>
              <a:t>Pembelian</a:t>
            </a:r>
            <a:endParaRPr lang="en-ID" dirty="0"/>
          </a:p>
        </p:txBody>
      </p:sp>
      <p:sp>
        <p:nvSpPr>
          <p:cNvPr id="3" name="Text Placeholder 2">
            <a:extLst>
              <a:ext uri="{FF2B5EF4-FFF2-40B4-BE49-F238E27FC236}">
                <a16:creationId xmlns:a16="http://schemas.microsoft.com/office/drawing/2014/main" id="{83575DC4-6A99-9836-8840-05FE186747F0}"/>
              </a:ext>
            </a:extLst>
          </p:cNvPr>
          <p:cNvSpPr>
            <a:spLocks noGrp="1"/>
          </p:cNvSpPr>
          <p:nvPr>
            <p:ph type="body" sz="quarter" idx="10"/>
          </p:nvPr>
        </p:nvSpPr>
        <p:spPr/>
        <p:txBody>
          <a:bodyPr/>
          <a:lstStyle/>
          <a:p>
            <a:pPr algn="l">
              <a:buFont typeface="Arial" panose="020B0604020202020204" pitchFamily="34" charset="0"/>
              <a:buChar char="•"/>
            </a:pPr>
            <a:r>
              <a:rPr lang="en-ID" b="0" i="0" dirty="0">
                <a:solidFill>
                  <a:srgbClr val="212121"/>
                </a:solidFill>
                <a:effectLst/>
                <a:highlight>
                  <a:srgbClr val="FFFFFF"/>
                </a:highlight>
              </a:rPr>
              <a:t> Target: </a:t>
            </a:r>
            <a:r>
              <a:rPr lang="en-ID" b="0" i="0" dirty="0" err="1">
                <a:solidFill>
                  <a:srgbClr val="212121"/>
                </a:solidFill>
                <a:effectLst/>
                <a:highlight>
                  <a:srgbClr val="FFFFFF"/>
                </a:highlight>
              </a:rPr>
              <a:t>Tingkatkan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tingkat</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pembelian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ulang</a:t>
            </a:r>
            <a:r>
              <a:rPr lang="en-ID" b="0" i="0" dirty="0">
                <a:solidFill>
                  <a:srgbClr val="212121"/>
                </a:solidFill>
                <a:effectLst/>
                <a:highlight>
                  <a:srgbClr val="FFFFFF"/>
                </a:highlight>
              </a:rPr>
              <a:t> (repeat purchase rate) </a:t>
            </a:r>
            <a:r>
              <a:rPr lang="en-ID" b="0" i="0" dirty="0" err="1">
                <a:solidFill>
                  <a:srgbClr val="212121"/>
                </a:solidFill>
                <a:effectLst/>
                <a:highlight>
                  <a:srgbClr val="FFFFFF"/>
                </a:highlight>
              </a:rPr>
              <a:t>setidaknya</a:t>
            </a:r>
            <a:r>
              <a:rPr lang="en-ID" b="0" i="0" dirty="0">
                <a:solidFill>
                  <a:srgbClr val="212121"/>
                </a:solidFill>
                <a:effectLst/>
                <a:highlight>
                  <a:srgbClr val="FFFFFF"/>
                </a:highlight>
              </a:rPr>
              <a:t> 5-10% per </a:t>
            </a:r>
            <a:r>
              <a:rPr lang="en-ID" b="0" i="0" dirty="0" err="1">
                <a:solidFill>
                  <a:srgbClr val="212121"/>
                </a:solidFill>
                <a:effectLst/>
                <a:highlight>
                  <a:srgbClr val="FFFFFF"/>
                </a:highlight>
              </a:rPr>
              <a:t>tahun</a:t>
            </a:r>
            <a:r>
              <a:rPr lang="en-ID" b="0" i="0" dirty="0">
                <a:solidFill>
                  <a:srgbClr val="212121"/>
                </a:solidFill>
                <a:effectLst/>
                <a:highlight>
                  <a:srgbClr val="FFFFFF"/>
                </a:highlight>
              </a:rPr>
              <a:t>.</a:t>
            </a:r>
          </a:p>
          <a:p>
            <a:pPr algn="l"/>
            <a:endParaRPr lang="en-ID" b="0" i="0" dirty="0">
              <a:solidFill>
                <a:srgbClr val="212121"/>
              </a:solidFill>
              <a:effectLst/>
              <a:highlight>
                <a:srgbClr val="FFFFFF"/>
              </a:highlight>
            </a:endParaRPr>
          </a:p>
          <a:p>
            <a:pPr>
              <a:buFont typeface="Arial" panose="020B0604020202020204" pitchFamily="34" charset="0"/>
              <a:buChar char="•"/>
            </a:pPr>
            <a:r>
              <a:rPr lang="en-ID" b="0" i="0" dirty="0">
                <a:solidFill>
                  <a:srgbClr val="212121"/>
                </a:solidFill>
                <a:effectLst/>
                <a:highlight>
                  <a:srgbClr val="FFFFFF"/>
                </a:highlight>
              </a:rPr>
              <a:t> Strategi: </a:t>
            </a:r>
            <a:r>
              <a:rPr lang="en-ID" b="0" i="0" dirty="0" err="1">
                <a:solidFill>
                  <a:srgbClr val="212121"/>
                </a:solidFill>
                <a:effectLst/>
                <a:highlight>
                  <a:srgbClr val="FFFFFF"/>
                </a:highlight>
              </a:rPr>
              <a:t>Terapkan</a:t>
            </a:r>
            <a:r>
              <a:rPr lang="en-ID" b="0" i="0" dirty="0">
                <a:solidFill>
                  <a:srgbClr val="212121"/>
                </a:solidFill>
                <a:effectLst/>
                <a:highlight>
                  <a:srgbClr val="FFFFFF"/>
                </a:highlight>
              </a:rPr>
              <a:t> strategi </a:t>
            </a:r>
            <a:r>
              <a:rPr lang="en-ID" b="0" i="0" dirty="0" err="1">
                <a:solidFill>
                  <a:srgbClr val="212121"/>
                </a:solidFill>
                <a:effectLst/>
                <a:highlight>
                  <a:srgbClr val="FFFFFF"/>
                </a:highlight>
              </a:rPr>
              <a:t>keterlibatan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pasca-pembelian</a:t>
            </a:r>
            <a:r>
              <a:rPr lang="en-ID" b="0" i="0" dirty="0">
                <a:solidFill>
                  <a:srgbClr val="212121"/>
                </a:solidFill>
                <a:effectLst/>
                <a:highlight>
                  <a:srgbClr val="FFFFFF"/>
                </a:highlight>
              </a:rPr>
              <a:t> yang </a:t>
            </a:r>
            <a:r>
              <a:rPr lang="en-ID" b="0" i="0" dirty="0" err="1">
                <a:solidFill>
                  <a:srgbClr val="212121"/>
                </a:solidFill>
                <a:effectLst/>
                <a:highlight>
                  <a:srgbClr val="FFFFFF"/>
                </a:highlight>
              </a:rPr>
              <a:t>dipersonalisasi</a:t>
            </a:r>
            <a:r>
              <a:rPr lang="en-ID" b="0" i="0" dirty="0">
                <a:solidFill>
                  <a:srgbClr val="212121"/>
                </a:solidFill>
                <a:effectLst/>
                <a:highlight>
                  <a:srgbClr val="FFFFFF"/>
                </a:highlight>
              </a:rPr>
              <a:t>. </a:t>
            </a:r>
            <a:r>
              <a:rPr lang="en-ID" b="0" i="0" dirty="0" err="1">
                <a:solidFill>
                  <a:srgbClr val="212121"/>
                </a:solidFill>
                <a:effectLst/>
                <a:highlight>
                  <a:srgbClr val="FFFFFF"/>
                </a:highlight>
              </a:rPr>
              <a:t>Ini</a:t>
            </a:r>
            <a:r>
              <a:rPr lang="en-ID" b="0" i="0" dirty="0">
                <a:solidFill>
                  <a:srgbClr val="212121"/>
                </a:solidFill>
                <a:effectLst/>
                <a:highlight>
                  <a:srgbClr val="FFFFFF"/>
                </a:highlight>
              </a:rPr>
              <a:t> </a:t>
            </a:r>
            <a:r>
              <a:rPr lang="en-ID" b="0" i="0" dirty="0" err="1">
                <a:solidFill>
                  <a:srgbClr val="212121"/>
                </a:solidFill>
                <a:effectLst/>
                <a:highlight>
                  <a:srgbClr val="FFFFFF"/>
                </a:highlight>
              </a:rPr>
              <a:t>bisa</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mencakup</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pengiriman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pengingat</a:t>
            </a:r>
            <a:r>
              <a:rPr lang="en-ID" b="0" i="0" dirty="0">
                <a:solidFill>
                  <a:srgbClr val="212121"/>
                </a:solidFill>
                <a:effectLst/>
                <a:highlight>
                  <a:srgbClr val="FFFFFF"/>
                </a:highlight>
              </a:rPr>
              <a:t> yang </a:t>
            </a:r>
            <a:r>
              <a:rPr lang="en-ID" b="0" i="0" dirty="0" err="1">
                <a:solidFill>
                  <a:srgbClr val="212121"/>
                </a:solidFill>
                <a:effectLst/>
                <a:highlight>
                  <a:srgbClr val="FFFFFF"/>
                </a:highlight>
              </a:rPr>
              <a:t>ditargetkan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berdasarkan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pola</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pembelian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pelanggan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seperti</a:t>
            </a:r>
            <a:r>
              <a:rPr lang="en-ID" b="0" i="0" dirty="0">
                <a:solidFill>
                  <a:srgbClr val="212121"/>
                </a:solidFill>
                <a:effectLst/>
                <a:highlight>
                  <a:srgbClr val="FFFFFF"/>
                </a:highlight>
              </a:rPr>
              <a:t> saran </a:t>
            </a:r>
            <a:r>
              <a:rPr lang="en-ID" b="0" i="0" dirty="0" err="1">
                <a:solidFill>
                  <a:srgbClr val="212121"/>
                </a:solidFill>
                <a:effectLst/>
                <a:highlight>
                  <a:srgbClr val="FFFFFF"/>
                </a:highlight>
              </a:rPr>
              <a:t>produk</a:t>
            </a:r>
            <a:r>
              <a:rPr lang="en-ID" b="0" i="0" dirty="0">
                <a:solidFill>
                  <a:srgbClr val="212121"/>
                </a:solidFill>
                <a:effectLst/>
                <a:highlight>
                  <a:srgbClr val="FFFFFF"/>
                </a:highlight>
              </a:rPr>
              <a:t> </a:t>
            </a:r>
            <a:r>
              <a:rPr lang="en-ID" b="0" i="0" dirty="0" err="1">
                <a:solidFill>
                  <a:srgbClr val="212121"/>
                </a:solidFill>
                <a:effectLst/>
                <a:highlight>
                  <a:srgbClr val="FFFFFF"/>
                </a:highlight>
              </a:rPr>
              <a:t>terkait</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Selain</a:t>
            </a:r>
            <a:r>
              <a:rPr lang="en-ID" b="0" i="0" dirty="0">
                <a:solidFill>
                  <a:srgbClr val="212121"/>
                </a:solidFill>
                <a:effectLst/>
                <a:highlight>
                  <a:srgbClr val="FFFFFF"/>
                </a:highlight>
              </a:rPr>
              <a:t> </a:t>
            </a:r>
            <a:r>
              <a:rPr lang="en-ID" b="0" i="0" dirty="0" err="1">
                <a:solidFill>
                  <a:srgbClr val="212121"/>
                </a:solidFill>
                <a:effectLst/>
                <a:highlight>
                  <a:srgbClr val="FFFFFF"/>
                </a:highlight>
              </a:rPr>
              <a:t>itu</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menggunakan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otomatisasi</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pemasaran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untuk</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memicu</a:t>
            </a:r>
            <a:r>
              <a:rPr lang="en-ID" b="0" i="0" dirty="0">
                <a:solidFill>
                  <a:srgbClr val="212121"/>
                </a:solidFill>
                <a:effectLst/>
                <a:highlight>
                  <a:srgbClr val="FFFFFF"/>
                </a:highlight>
              </a:rPr>
              <a:t> </a:t>
            </a:r>
            <a:r>
              <a:rPr lang="en-ID" b="0" i="0" dirty="0" err="1">
                <a:solidFill>
                  <a:srgbClr val="212121"/>
                </a:solidFill>
                <a:effectLst/>
                <a:highlight>
                  <a:srgbClr val="FFFFFF"/>
                </a:highlight>
              </a:rPr>
              <a:t>tindakan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secara</a:t>
            </a:r>
            <a:r>
              <a:rPr lang="en-ID" b="0" i="0" dirty="0">
                <a:solidFill>
                  <a:srgbClr val="212121"/>
                </a:solidFill>
                <a:effectLst/>
                <a:highlight>
                  <a:srgbClr val="FFFFFF"/>
                </a:highlight>
              </a:rPr>
              <a:t> real-time </a:t>
            </a:r>
            <a:r>
              <a:rPr lang="en-ID" b="0" i="0" dirty="0" err="1">
                <a:solidFill>
                  <a:srgbClr val="212121"/>
                </a:solidFill>
                <a:effectLst/>
                <a:highlight>
                  <a:srgbClr val="FFFFFF"/>
                </a:highlight>
              </a:rPr>
              <a:t>dapat</a:t>
            </a:r>
            <a:r>
              <a:rPr lang="en-ID" b="0" i="0" dirty="0">
                <a:solidFill>
                  <a:srgbClr val="212121"/>
                </a:solidFill>
                <a:effectLst/>
                <a:highlight>
                  <a:srgbClr val="FFFFFF"/>
                </a:highlight>
              </a:rPr>
              <a:t> </a:t>
            </a:r>
            <a:r>
              <a:rPr lang="en-ID" b="0" i="0" dirty="0" err="1">
                <a:solidFill>
                  <a:srgbClr val="212121"/>
                </a:solidFill>
                <a:effectLst/>
                <a:highlight>
                  <a:srgbClr val="FFFFFF"/>
                </a:highlight>
              </a:rPr>
              <a:t>secara</a:t>
            </a:r>
            <a:r>
              <a:rPr lang="en-ID" b="0" i="0" dirty="0">
                <a:solidFill>
                  <a:srgbClr val="212121"/>
                </a:solidFill>
                <a:effectLst/>
                <a:highlight>
                  <a:srgbClr val="FFFFFF"/>
                </a:highlight>
              </a:rPr>
              <a:t> </a:t>
            </a:r>
            <a:r>
              <a:rPr lang="en-ID" b="0" i="0" dirty="0" err="1">
                <a:solidFill>
                  <a:srgbClr val="212121"/>
                </a:solidFill>
                <a:effectLst/>
                <a:highlight>
                  <a:srgbClr val="FFFFFF"/>
                </a:highlight>
              </a:rPr>
              <a:t>signifikan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meningkatkan</a:t>
            </a:r>
            <a:r>
              <a:rPr lang="en-ID" b="0" i="0" dirty="0">
                <a:solidFill>
                  <a:srgbClr val="212121"/>
                </a:solidFill>
                <a:effectLst/>
                <a:highlight>
                  <a:srgbClr val="FFFFFF"/>
                </a:highlight>
              </a:rPr>
              <a:t> </a:t>
            </a:r>
            <a:r>
              <a:rPr lang="en-ID" b="0" i="0" dirty="0" err="1">
                <a:solidFill>
                  <a:srgbClr val="212121"/>
                </a:solidFill>
                <a:effectLst/>
                <a:highlight>
                  <a:srgbClr val="FFFFFF"/>
                </a:highlight>
              </a:rPr>
              <a:t>retensi</a:t>
            </a:r>
            <a:r>
              <a:rPr lang="en-ID" b="0" i="0" dirty="0">
                <a:solidFill>
                  <a:srgbClr val="212121"/>
                </a:solidFill>
                <a:effectLst/>
                <a:highlight>
                  <a:srgbClr val="FFFFFF"/>
                </a:highlight>
              </a:rPr>
              <a:t> </a:t>
            </a:r>
            <a:r>
              <a:rPr lang="en-ID" b="0" i="0" dirty="0" err="1">
                <a:solidFill>
                  <a:srgbClr val="212121"/>
                </a:solidFill>
                <a:effectLst/>
                <a:highlight>
                  <a:srgbClr val="FFFFFF"/>
                </a:highlight>
              </a:rPr>
              <a:t>pelanggan</a:t>
            </a:r>
            <a:r>
              <a:rPr lang="en-ID" b="0" i="0" dirty="0">
                <a:solidFill>
                  <a:srgbClr val="212121"/>
                </a:solidFill>
                <a:effectLst/>
                <a:highlight>
                  <a:srgbClr val="FFFFFF"/>
                </a:highlight>
              </a:rPr>
              <a:t>.</a:t>
            </a:r>
          </a:p>
          <a:p>
            <a:pPr>
              <a:buFont typeface="Arial" panose="020B0604020202020204" pitchFamily="34" charset="0"/>
              <a:buChar char="•"/>
            </a:pPr>
            <a:endParaRPr lang="en-ID" b="0" dirty="0">
              <a:solidFill>
                <a:srgbClr val="212121"/>
              </a:solidFill>
              <a:highlight>
                <a:srgbClr val="FFFFFF"/>
              </a:highlight>
            </a:endParaRPr>
          </a:p>
          <a:p>
            <a:r>
              <a:rPr lang="en-ID" b="0" dirty="0"/>
              <a:t>Strategi </a:t>
            </a:r>
            <a:r>
              <a:rPr lang="en-ID" b="0" dirty="0" err="1"/>
              <a:t>keterlibatan</a:t>
            </a:r>
            <a:r>
              <a:rPr lang="en-ID" b="0" dirty="0"/>
              <a:t> </a:t>
            </a:r>
            <a:r>
              <a:rPr lang="en-ID" b="0" dirty="0" err="1"/>
              <a:t>pasca-pembelian</a:t>
            </a:r>
            <a:r>
              <a:rPr lang="en-ID" b="0" dirty="0"/>
              <a:t> yang </a:t>
            </a:r>
            <a:r>
              <a:rPr lang="en-ID" b="0" dirty="0" err="1"/>
              <a:t>dipersonalisasi</a:t>
            </a:r>
            <a:r>
              <a:rPr lang="en-ID" b="0" dirty="0"/>
              <a:t> </a:t>
            </a:r>
            <a:r>
              <a:rPr lang="en-ID" b="0" dirty="0" err="1"/>
              <a:t>adalah</a:t>
            </a:r>
            <a:r>
              <a:rPr lang="en-ID" b="0" dirty="0"/>
              <a:t> </a:t>
            </a:r>
            <a:r>
              <a:rPr lang="en-ID" b="0" dirty="0" err="1"/>
              <a:t>pendekatan</a:t>
            </a:r>
            <a:r>
              <a:rPr lang="en-ID" b="0" dirty="0"/>
              <a:t> yang </a:t>
            </a:r>
            <a:r>
              <a:rPr lang="en-ID" b="0" dirty="0" err="1"/>
              <a:t>digunakan</a:t>
            </a:r>
            <a:r>
              <a:rPr lang="en-ID" b="0" dirty="0"/>
              <a:t> oleh </a:t>
            </a:r>
            <a:r>
              <a:rPr lang="en-ID" b="0" dirty="0" err="1"/>
              <a:t>perusahaan</a:t>
            </a:r>
            <a:r>
              <a:rPr lang="en-ID" b="0" dirty="0"/>
              <a:t> </a:t>
            </a:r>
            <a:r>
              <a:rPr lang="en-ID" b="0" dirty="0" err="1"/>
              <a:t>untuk</a:t>
            </a:r>
            <a:r>
              <a:rPr lang="en-ID" b="0" dirty="0"/>
              <a:t> </a:t>
            </a:r>
            <a:r>
              <a:rPr lang="en-ID" b="0" dirty="0" err="1"/>
              <a:t>tetap</a:t>
            </a:r>
            <a:r>
              <a:rPr lang="en-ID" b="0" dirty="0"/>
              <a:t> </a:t>
            </a:r>
            <a:r>
              <a:rPr lang="en-ID" b="0" dirty="0" err="1"/>
              <a:t>berinteraksi</a:t>
            </a:r>
            <a:r>
              <a:rPr lang="en-ID" b="0" dirty="0"/>
              <a:t> </a:t>
            </a:r>
            <a:r>
              <a:rPr lang="en-ID" b="0" dirty="0" err="1"/>
              <a:t>dengan</a:t>
            </a:r>
            <a:r>
              <a:rPr lang="en-ID" b="0" dirty="0"/>
              <a:t> </a:t>
            </a:r>
            <a:r>
              <a:rPr lang="en-ID" b="0" dirty="0" err="1"/>
              <a:t>pelanggan</a:t>
            </a:r>
            <a:r>
              <a:rPr lang="en-ID" b="0" dirty="0"/>
              <a:t> </a:t>
            </a:r>
            <a:r>
              <a:rPr lang="en-ID" b="0" dirty="0" err="1"/>
              <a:t>setelah</a:t>
            </a:r>
            <a:r>
              <a:rPr lang="en-ID" b="0" dirty="0"/>
              <a:t> </a:t>
            </a:r>
            <a:r>
              <a:rPr lang="en-ID" b="0" dirty="0" err="1"/>
              <a:t>mereka</a:t>
            </a:r>
            <a:r>
              <a:rPr lang="en-ID" b="0" dirty="0"/>
              <a:t> </a:t>
            </a:r>
            <a:r>
              <a:rPr lang="en-ID" b="0" dirty="0" err="1"/>
              <a:t>melakukan</a:t>
            </a:r>
            <a:r>
              <a:rPr lang="en-ID" b="0" dirty="0"/>
              <a:t> </a:t>
            </a:r>
            <a:r>
              <a:rPr lang="en-ID" b="0" dirty="0" err="1"/>
              <a:t>pembelian</a:t>
            </a:r>
            <a:r>
              <a:rPr lang="en-ID" b="0" dirty="0"/>
              <a:t>, </a:t>
            </a:r>
            <a:r>
              <a:rPr lang="en-ID" b="0" dirty="0" err="1"/>
              <a:t>dengan</a:t>
            </a:r>
            <a:r>
              <a:rPr lang="en-ID" b="0" dirty="0"/>
              <a:t> </a:t>
            </a:r>
            <a:r>
              <a:rPr lang="en-ID" b="0" dirty="0" err="1"/>
              <a:t>cara</a:t>
            </a:r>
            <a:r>
              <a:rPr lang="en-ID" b="0" dirty="0"/>
              <a:t> yang </a:t>
            </a:r>
            <a:r>
              <a:rPr lang="en-ID" b="0" dirty="0" err="1"/>
              <a:t>disesuaikan</a:t>
            </a:r>
            <a:r>
              <a:rPr lang="en-ID" b="0" dirty="0"/>
              <a:t> </a:t>
            </a:r>
            <a:r>
              <a:rPr lang="en-ID" b="0" dirty="0" err="1"/>
              <a:t>dengan</a:t>
            </a:r>
            <a:r>
              <a:rPr lang="en-ID" b="0" dirty="0"/>
              <a:t> </a:t>
            </a:r>
            <a:r>
              <a:rPr lang="en-ID" b="0" dirty="0" err="1"/>
              <a:t>preferensi</a:t>
            </a:r>
            <a:r>
              <a:rPr lang="en-ID" b="0" dirty="0"/>
              <a:t>, </a:t>
            </a:r>
            <a:r>
              <a:rPr lang="en-ID" b="0" dirty="0" err="1"/>
              <a:t>kebutuhan</a:t>
            </a:r>
            <a:r>
              <a:rPr lang="en-ID" b="0" dirty="0"/>
              <a:t>, dan </a:t>
            </a:r>
            <a:r>
              <a:rPr lang="en-ID" b="0" dirty="0" err="1"/>
              <a:t>perilaku</a:t>
            </a:r>
            <a:r>
              <a:rPr lang="en-ID" b="0" dirty="0"/>
              <a:t> </a:t>
            </a:r>
            <a:r>
              <a:rPr lang="en-ID" b="0" dirty="0" err="1"/>
              <a:t>unik</a:t>
            </a:r>
            <a:r>
              <a:rPr lang="en-ID" b="0" dirty="0"/>
              <a:t> masing-masing </a:t>
            </a:r>
            <a:r>
              <a:rPr lang="en-ID" b="0" dirty="0" err="1"/>
              <a:t>pelanggan</a:t>
            </a:r>
            <a:r>
              <a:rPr lang="en-ID" b="0" dirty="0"/>
              <a:t>. </a:t>
            </a:r>
            <a:r>
              <a:rPr lang="en-ID" b="0" dirty="0" err="1"/>
              <a:t>Tujuannya</a:t>
            </a:r>
            <a:r>
              <a:rPr lang="en-ID" b="0" dirty="0"/>
              <a:t> </a:t>
            </a:r>
            <a:r>
              <a:rPr lang="en-ID" b="0" dirty="0" err="1"/>
              <a:t>adalah</a:t>
            </a:r>
            <a:r>
              <a:rPr lang="en-ID" b="0" dirty="0"/>
              <a:t> </a:t>
            </a:r>
            <a:r>
              <a:rPr lang="en-ID" b="0" dirty="0" err="1"/>
              <a:t>untuk</a:t>
            </a:r>
            <a:r>
              <a:rPr lang="en-ID" b="0" dirty="0"/>
              <a:t> </a:t>
            </a:r>
            <a:r>
              <a:rPr lang="en-ID" b="0" dirty="0" err="1"/>
              <a:t>membangun</a:t>
            </a:r>
            <a:r>
              <a:rPr lang="en-ID" b="0" dirty="0"/>
              <a:t> </a:t>
            </a:r>
            <a:r>
              <a:rPr lang="en-ID" b="0" dirty="0" err="1"/>
              <a:t>hubungan</a:t>
            </a:r>
            <a:r>
              <a:rPr lang="en-ID" b="0" dirty="0"/>
              <a:t> </a:t>
            </a:r>
            <a:r>
              <a:rPr lang="en-ID" b="0" dirty="0" err="1"/>
              <a:t>jangka</a:t>
            </a:r>
            <a:r>
              <a:rPr lang="en-ID" b="0" dirty="0"/>
              <a:t> </a:t>
            </a:r>
            <a:r>
              <a:rPr lang="en-ID" b="0" dirty="0" err="1"/>
              <a:t>panjang</a:t>
            </a:r>
            <a:r>
              <a:rPr lang="en-ID" b="0" dirty="0"/>
              <a:t>, </a:t>
            </a:r>
            <a:r>
              <a:rPr lang="en-ID" b="0" dirty="0" err="1"/>
              <a:t>meningkatkan</a:t>
            </a:r>
            <a:r>
              <a:rPr lang="en-ID" b="0" dirty="0"/>
              <a:t> </a:t>
            </a:r>
            <a:r>
              <a:rPr lang="en-ID" b="0" dirty="0" err="1"/>
              <a:t>loyalitas</a:t>
            </a:r>
            <a:r>
              <a:rPr lang="en-ID" b="0" dirty="0"/>
              <a:t> </a:t>
            </a:r>
            <a:r>
              <a:rPr lang="en-ID" b="0" dirty="0" err="1"/>
              <a:t>pelanggan</a:t>
            </a:r>
            <a:r>
              <a:rPr lang="en-ID" b="0" dirty="0"/>
              <a:t>, dan </a:t>
            </a:r>
            <a:r>
              <a:rPr lang="en-ID" b="0" dirty="0" err="1"/>
              <a:t>mendorong</a:t>
            </a:r>
            <a:r>
              <a:rPr lang="en-ID" b="0" dirty="0"/>
              <a:t> </a:t>
            </a:r>
            <a:r>
              <a:rPr lang="en-ID" b="0" dirty="0" err="1"/>
              <a:t>pembelian</a:t>
            </a:r>
            <a:r>
              <a:rPr lang="en-ID" b="0" dirty="0"/>
              <a:t> </a:t>
            </a:r>
            <a:r>
              <a:rPr lang="en-ID" b="0" dirty="0" err="1"/>
              <a:t>ulang</a:t>
            </a:r>
            <a:r>
              <a:rPr lang="en-ID" b="0" dirty="0"/>
              <a:t>.</a:t>
            </a:r>
            <a:endParaRPr lang="en-ID" b="0" i="0" dirty="0">
              <a:solidFill>
                <a:srgbClr val="212121"/>
              </a:solidFill>
              <a:effectLst/>
              <a:highlight>
                <a:srgbClr val="FFFFFF"/>
              </a:highlight>
            </a:endParaRPr>
          </a:p>
          <a:p>
            <a:pPr algn="l">
              <a:buFont typeface="Arial" panose="020B0604020202020204" pitchFamily="34" charset="0"/>
              <a:buChar char="•"/>
            </a:pPr>
            <a:endParaRPr lang="en-ID" b="0" i="0" dirty="0">
              <a:solidFill>
                <a:srgbClr val="212121"/>
              </a:solidFill>
              <a:effectLst/>
              <a:highlight>
                <a:srgbClr val="FFFFFF"/>
              </a:highlight>
              <a:latin typeface="+mj-lt"/>
            </a:endParaRPr>
          </a:p>
          <a:p>
            <a:br>
              <a:rPr lang="en-ID" dirty="0"/>
            </a:br>
            <a:endParaRPr lang="en-ID" dirty="0"/>
          </a:p>
        </p:txBody>
      </p:sp>
    </p:spTree>
    <p:extLst>
      <p:ext uri="{BB962C8B-B14F-4D97-AF65-F5344CB8AC3E}">
        <p14:creationId xmlns:p14="http://schemas.microsoft.com/office/powerpoint/2010/main" val="274343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38D5-EDBF-2E51-07F4-09A54BFD1472}"/>
              </a:ext>
            </a:extLst>
          </p:cNvPr>
          <p:cNvSpPr>
            <a:spLocks noGrp="1"/>
          </p:cNvSpPr>
          <p:nvPr>
            <p:ph type="title"/>
          </p:nvPr>
        </p:nvSpPr>
        <p:spPr/>
        <p:txBody>
          <a:bodyPr/>
          <a:lstStyle/>
          <a:p>
            <a:r>
              <a:rPr lang="en-ID" i="0" dirty="0">
                <a:effectLst/>
                <a:highlight>
                  <a:srgbClr val="FFFFFF"/>
                </a:highlight>
              </a:rPr>
              <a:t>Strategi cross-sell dan up-sell sangat </a:t>
            </a:r>
            <a:r>
              <a:rPr lang="en-ID" i="0" dirty="0" err="1">
                <a:effectLst/>
                <a:highlight>
                  <a:srgbClr val="FFFFFF"/>
                </a:highlight>
              </a:rPr>
              <a:t>efektif</a:t>
            </a:r>
            <a:r>
              <a:rPr lang="en-ID" i="0" dirty="0">
                <a:effectLst/>
                <a:highlight>
                  <a:srgbClr val="FFFFFF"/>
                </a:highlight>
              </a:rPr>
              <a:t> </a:t>
            </a:r>
            <a:r>
              <a:rPr lang="en-ID" i="0" dirty="0" err="1">
                <a:effectLst/>
                <a:highlight>
                  <a:srgbClr val="FFFFFF"/>
                </a:highlight>
              </a:rPr>
              <a:t>untuk</a:t>
            </a:r>
            <a:r>
              <a:rPr lang="en-ID" i="0" dirty="0">
                <a:effectLst/>
                <a:highlight>
                  <a:srgbClr val="FFFFFF"/>
                </a:highlight>
              </a:rPr>
              <a:t> </a:t>
            </a:r>
            <a:r>
              <a:rPr lang="en-ID" i="0" dirty="0" err="1">
                <a:effectLst/>
                <a:highlight>
                  <a:srgbClr val="FFFFFF"/>
                </a:highlight>
              </a:rPr>
              <a:t>mempertahankan</a:t>
            </a:r>
            <a:r>
              <a:rPr lang="en-ID" i="0" dirty="0">
                <a:effectLst/>
                <a:highlight>
                  <a:srgbClr val="FFFFFF"/>
                </a:highlight>
              </a:rPr>
              <a:t> dan </a:t>
            </a:r>
            <a:r>
              <a:rPr lang="en-ID" i="0" dirty="0" err="1">
                <a:effectLst/>
                <a:highlight>
                  <a:srgbClr val="FFFFFF"/>
                </a:highlight>
              </a:rPr>
              <a:t>meningkatkan</a:t>
            </a:r>
            <a:r>
              <a:rPr lang="en-ID" i="0" dirty="0">
                <a:effectLst/>
                <a:highlight>
                  <a:srgbClr val="FFFFFF"/>
                </a:highlight>
              </a:rPr>
              <a:t> Rata-rata </a:t>
            </a:r>
            <a:r>
              <a:rPr lang="en-ID" dirty="0" err="1">
                <a:highlight>
                  <a:srgbClr val="FFFFFF"/>
                </a:highlight>
              </a:rPr>
              <a:t>P</a:t>
            </a:r>
            <a:r>
              <a:rPr lang="en-ID" i="0" dirty="0" err="1">
                <a:effectLst/>
                <a:highlight>
                  <a:srgbClr val="FFFFFF"/>
                </a:highlight>
              </a:rPr>
              <a:t>engeluaran</a:t>
            </a:r>
            <a:r>
              <a:rPr lang="en-ID" i="0" dirty="0">
                <a:effectLst/>
                <a:highlight>
                  <a:srgbClr val="FFFFFF"/>
                </a:highlight>
              </a:rPr>
              <a:t> per </a:t>
            </a:r>
            <a:r>
              <a:rPr lang="en-ID" i="0" dirty="0" err="1">
                <a:effectLst/>
                <a:highlight>
                  <a:srgbClr val="FFFFFF"/>
                </a:highlight>
              </a:rPr>
              <a:t>Pembelian</a:t>
            </a:r>
            <a:endParaRPr lang="en-ID" dirty="0"/>
          </a:p>
        </p:txBody>
      </p:sp>
      <p:sp>
        <p:nvSpPr>
          <p:cNvPr id="3" name="Text Placeholder 2">
            <a:extLst>
              <a:ext uri="{FF2B5EF4-FFF2-40B4-BE49-F238E27FC236}">
                <a16:creationId xmlns:a16="http://schemas.microsoft.com/office/drawing/2014/main" id="{E7C808FB-02EA-87DB-8026-9170676E57F2}"/>
              </a:ext>
            </a:extLst>
          </p:cNvPr>
          <p:cNvSpPr>
            <a:spLocks noGrp="1"/>
          </p:cNvSpPr>
          <p:nvPr>
            <p:ph type="body" sz="quarter" idx="10"/>
          </p:nvPr>
        </p:nvSpPr>
        <p:spPr/>
        <p:txBody>
          <a:bodyPr/>
          <a:lstStyle/>
          <a:p>
            <a:pPr algn="l">
              <a:buFont typeface="Arial" panose="020B0604020202020204" pitchFamily="34" charset="0"/>
              <a:buChar char="•"/>
            </a:pPr>
            <a:r>
              <a:rPr lang="en-ID" b="0" i="0" dirty="0">
                <a:solidFill>
                  <a:srgbClr val="212121"/>
                </a:solidFill>
                <a:effectLst/>
                <a:highlight>
                  <a:srgbClr val="FFFFFF"/>
                </a:highlight>
                <a:ea typeface="Roboto" panose="02000000000000000000" pitchFamily="2" charset="0"/>
              </a:rPr>
              <a:t> Target: </a:t>
            </a:r>
            <a:r>
              <a:rPr lang="en-ID" b="0" i="0" dirty="0" err="1">
                <a:solidFill>
                  <a:srgbClr val="212121"/>
                </a:solidFill>
                <a:effectLst/>
                <a:highlight>
                  <a:srgbClr val="FFFFFF"/>
                </a:highlight>
                <a:ea typeface="Roboto" panose="02000000000000000000" pitchFamily="2" charset="0"/>
              </a:rPr>
              <a:t>Tetapkan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tujuan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untuk</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meningkatkan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ukuran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keranjang</a:t>
            </a:r>
            <a:r>
              <a:rPr lang="en-ID" b="0" i="0" dirty="0">
                <a:solidFill>
                  <a:srgbClr val="212121"/>
                </a:solidFill>
                <a:effectLst/>
                <a:highlight>
                  <a:srgbClr val="FFFFFF"/>
                </a:highlight>
                <a:ea typeface="Roboto" panose="02000000000000000000" pitchFamily="2" charset="0"/>
              </a:rPr>
              <a:t> rata-rata </a:t>
            </a:r>
            <a:r>
              <a:rPr lang="en-ID" b="0" i="0" dirty="0" err="1">
                <a:solidFill>
                  <a:srgbClr val="212121"/>
                </a:solidFill>
                <a:effectLst/>
                <a:highlight>
                  <a:srgbClr val="FFFFFF"/>
                </a:highlight>
                <a:ea typeface="Roboto" panose="02000000000000000000" pitchFamily="2" charset="0"/>
              </a:rPr>
              <a:t>sebesar</a:t>
            </a:r>
            <a:r>
              <a:rPr lang="en-ID" b="0" i="0" dirty="0">
                <a:solidFill>
                  <a:srgbClr val="212121"/>
                </a:solidFill>
                <a:effectLst/>
                <a:highlight>
                  <a:srgbClr val="FFFFFF"/>
                </a:highlight>
                <a:ea typeface="Roboto" panose="02000000000000000000" pitchFamily="2" charset="0"/>
              </a:rPr>
              <a:t> 10-15%.</a:t>
            </a:r>
          </a:p>
          <a:p>
            <a:pPr algn="l"/>
            <a:endParaRPr lang="en-ID" b="0" i="0" dirty="0">
              <a:solidFill>
                <a:srgbClr val="212121"/>
              </a:solidFill>
              <a:effectLst/>
              <a:highlight>
                <a:srgbClr val="FFFFFF"/>
              </a:highlight>
              <a:ea typeface="Roboto" panose="02000000000000000000" pitchFamily="2" charset="0"/>
            </a:endParaRPr>
          </a:p>
          <a:p>
            <a:pPr algn="l">
              <a:buFont typeface="Arial" panose="020B0604020202020204" pitchFamily="34" charset="0"/>
              <a:buChar char="•"/>
            </a:pPr>
            <a:r>
              <a:rPr lang="en-ID" b="0" i="0" dirty="0">
                <a:solidFill>
                  <a:srgbClr val="212121"/>
                </a:solidFill>
                <a:effectLst/>
                <a:highlight>
                  <a:srgbClr val="FFFFFF"/>
                </a:highlight>
                <a:ea typeface="Roboto" panose="02000000000000000000" pitchFamily="2" charset="0"/>
              </a:rPr>
              <a:t> Strategi: Strategi cross-sell dan up-sell sangat </a:t>
            </a:r>
            <a:r>
              <a:rPr lang="en-ID" b="0" i="0" dirty="0" err="1">
                <a:solidFill>
                  <a:srgbClr val="212121"/>
                </a:solidFill>
                <a:effectLst/>
                <a:highlight>
                  <a:srgbClr val="FFFFFF"/>
                </a:highlight>
                <a:ea typeface="Roboto" panose="02000000000000000000" pitchFamily="2" charset="0"/>
              </a:rPr>
              <a:t>efektif</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Misalnya</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memanfaatkan</a:t>
            </a:r>
            <a:r>
              <a:rPr lang="en-ID" b="0" i="0" dirty="0">
                <a:solidFill>
                  <a:srgbClr val="212121"/>
                </a:solidFill>
                <a:effectLst/>
                <a:highlight>
                  <a:srgbClr val="FFFFFF"/>
                </a:highlight>
                <a:ea typeface="Roboto" panose="02000000000000000000" pitchFamily="2" charset="0"/>
              </a:rPr>
              <a:t> email </a:t>
            </a:r>
            <a:r>
              <a:rPr lang="en-ID" b="0" i="0" dirty="0" err="1">
                <a:solidFill>
                  <a:srgbClr val="212121"/>
                </a:solidFill>
                <a:effectLst/>
                <a:highlight>
                  <a:srgbClr val="FFFFFF"/>
                </a:highlight>
                <a:ea typeface="Roboto" panose="02000000000000000000" pitchFamily="2" charset="0"/>
              </a:rPr>
              <a:t>transaksional</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untuk</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merekomendasikan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produk</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pelengkap</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atau</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menawarkan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paket</a:t>
            </a:r>
            <a:r>
              <a:rPr lang="en-ID" b="0" i="0" dirty="0">
                <a:solidFill>
                  <a:srgbClr val="212121"/>
                </a:solidFill>
                <a:effectLst/>
                <a:highlight>
                  <a:srgbClr val="FFFFFF"/>
                </a:highlight>
                <a:ea typeface="Roboto" panose="02000000000000000000" pitchFamily="2" charset="0"/>
              </a:rPr>
              <a:t> bundling dan </a:t>
            </a:r>
            <a:r>
              <a:rPr lang="en-ID" b="0" i="0" dirty="0" err="1">
                <a:solidFill>
                  <a:srgbClr val="212121"/>
                </a:solidFill>
                <a:effectLst/>
                <a:highlight>
                  <a:srgbClr val="FFFFFF"/>
                </a:highlight>
                <a:ea typeface="Roboto" panose="02000000000000000000" pitchFamily="2" charset="0"/>
              </a:rPr>
              <a:t>promosi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dapat</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mendorong</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pengeluaran</a:t>
            </a:r>
            <a:r>
              <a:rPr lang="en-ID" b="0" i="0" dirty="0">
                <a:solidFill>
                  <a:srgbClr val="212121"/>
                </a:solidFill>
                <a:effectLst/>
                <a:highlight>
                  <a:srgbClr val="FFFFFF"/>
                </a:highlight>
                <a:ea typeface="Roboto" panose="02000000000000000000" pitchFamily="2" charset="0"/>
              </a:rPr>
              <a:t> yang </a:t>
            </a:r>
            <a:r>
              <a:rPr lang="en-ID" b="0" i="0" dirty="0" err="1">
                <a:solidFill>
                  <a:srgbClr val="212121"/>
                </a:solidFill>
                <a:effectLst/>
                <a:highlight>
                  <a:srgbClr val="FFFFFF"/>
                </a:highlight>
                <a:ea typeface="Roboto" panose="02000000000000000000" pitchFamily="2" charset="0"/>
              </a:rPr>
              <a:t>lebih</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tinggi</a:t>
            </a:r>
            <a:r>
              <a:rPr lang="en-ID" b="0" i="0" dirty="0">
                <a:solidFill>
                  <a:srgbClr val="212121"/>
                </a:solidFill>
                <a:effectLst/>
                <a:highlight>
                  <a:srgbClr val="FFFFFF"/>
                </a:highlight>
                <a:ea typeface="Roboto" panose="02000000000000000000" pitchFamily="2" charset="0"/>
              </a:rPr>
              <a:t> per </a:t>
            </a:r>
            <a:r>
              <a:rPr lang="en-ID" b="0" i="0" dirty="0" err="1">
                <a:solidFill>
                  <a:srgbClr val="212121"/>
                </a:solidFill>
                <a:effectLst/>
                <a:highlight>
                  <a:srgbClr val="FFFFFF"/>
                </a:highlight>
                <a:ea typeface="Roboto" panose="02000000000000000000" pitchFamily="2" charset="0"/>
              </a:rPr>
              <a:t>transaksi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Rekomendasi</a:t>
            </a:r>
            <a:r>
              <a:rPr lang="en-ID" b="0" i="0" dirty="0">
                <a:solidFill>
                  <a:srgbClr val="212121"/>
                </a:solidFill>
                <a:effectLst/>
                <a:highlight>
                  <a:srgbClr val="FFFFFF"/>
                </a:highlight>
                <a:ea typeface="Roboto" panose="02000000000000000000" pitchFamily="2" charset="0"/>
              </a:rPr>
              <a:t> yang </a:t>
            </a:r>
            <a:r>
              <a:rPr lang="en-ID" b="0" i="0" dirty="0" err="1">
                <a:solidFill>
                  <a:srgbClr val="212121"/>
                </a:solidFill>
                <a:effectLst/>
                <a:highlight>
                  <a:srgbClr val="FFFFFF"/>
                </a:highlight>
                <a:ea typeface="Roboto" panose="02000000000000000000" pitchFamily="2" charset="0"/>
              </a:rPr>
              <a:t>digerakkan</a:t>
            </a:r>
            <a:r>
              <a:rPr lang="en-ID" b="0" i="0" dirty="0">
                <a:solidFill>
                  <a:srgbClr val="212121"/>
                </a:solidFill>
                <a:effectLst/>
                <a:highlight>
                  <a:srgbClr val="FFFFFF"/>
                </a:highlight>
                <a:ea typeface="Roboto" panose="02000000000000000000" pitchFamily="2" charset="0"/>
              </a:rPr>
              <a:t> oleh AI </a:t>
            </a:r>
            <a:r>
              <a:rPr lang="en-ID" b="0" i="0" dirty="0" err="1">
                <a:solidFill>
                  <a:srgbClr val="212121"/>
                </a:solidFill>
                <a:effectLst/>
                <a:highlight>
                  <a:srgbClr val="FFFFFF"/>
                </a:highlight>
                <a:ea typeface="Roboto" panose="02000000000000000000" pitchFamily="2" charset="0"/>
              </a:rPr>
              <a:t>berdasarkan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minat</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eksternal</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pelanggan</a:t>
            </a:r>
            <a:r>
              <a:rPr lang="en-ID" b="0" i="0" dirty="0">
                <a:solidFill>
                  <a:srgbClr val="212121"/>
                </a:solidFill>
                <a:effectLst/>
                <a:highlight>
                  <a:srgbClr val="FFFFFF"/>
                </a:highlight>
                <a:ea typeface="Roboto" panose="02000000000000000000" pitchFamily="2" charset="0"/>
              </a:rPr>
              <a:t> juga </a:t>
            </a:r>
            <a:r>
              <a:rPr lang="en-ID" b="0" i="0" dirty="0" err="1">
                <a:solidFill>
                  <a:srgbClr val="212121"/>
                </a:solidFill>
                <a:effectLst/>
                <a:highlight>
                  <a:srgbClr val="FFFFFF"/>
                </a:highlight>
                <a:ea typeface="Roboto" panose="02000000000000000000" pitchFamily="2" charset="0"/>
              </a:rPr>
              <a:t>dapat</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memperluas</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pengeluaran</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mereka</a:t>
            </a:r>
            <a:r>
              <a:rPr lang="en-ID" b="0" i="0" dirty="0">
                <a:solidFill>
                  <a:srgbClr val="212121"/>
                </a:solidFill>
                <a:effectLst/>
                <a:highlight>
                  <a:srgbClr val="FFFFFF"/>
                </a:highlight>
                <a:ea typeface="Roboto" panose="02000000000000000000" pitchFamily="2" charset="0"/>
              </a:rPr>
              <a:t> di </a:t>
            </a:r>
            <a:r>
              <a:rPr lang="en-ID" b="0" i="0" dirty="0" err="1">
                <a:solidFill>
                  <a:srgbClr val="212121"/>
                </a:solidFill>
                <a:effectLst/>
                <a:highlight>
                  <a:srgbClr val="FFFFFF"/>
                </a:highlight>
                <a:ea typeface="Roboto" panose="02000000000000000000" pitchFamily="2" charset="0"/>
              </a:rPr>
              <a:t>berbagai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kategori</a:t>
            </a:r>
            <a:r>
              <a:rPr lang="en-ID" b="0" i="0" dirty="0">
                <a:solidFill>
                  <a:srgbClr val="212121"/>
                </a:solidFill>
                <a:effectLst/>
                <a:highlight>
                  <a:srgbClr val="FFFFFF"/>
                </a:highlight>
                <a:ea typeface="Roboto" panose="02000000000000000000" pitchFamily="2" charset="0"/>
              </a:rPr>
              <a:t> </a:t>
            </a:r>
            <a:r>
              <a:rPr lang="en-ID" b="0" i="0" dirty="0" err="1">
                <a:solidFill>
                  <a:srgbClr val="212121"/>
                </a:solidFill>
                <a:effectLst/>
                <a:highlight>
                  <a:srgbClr val="FFFFFF"/>
                </a:highlight>
                <a:ea typeface="Roboto" panose="02000000000000000000" pitchFamily="2" charset="0"/>
              </a:rPr>
              <a:t>produk</a:t>
            </a:r>
            <a:r>
              <a:rPr lang="en-ID" b="0" i="0" dirty="0">
                <a:solidFill>
                  <a:srgbClr val="212121"/>
                </a:solidFill>
                <a:effectLst/>
                <a:highlight>
                  <a:srgbClr val="FFFFFF"/>
                </a:highlight>
                <a:ea typeface="Roboto" panose="02000000000000000000" pitchFamily="2" charset="0"/>
              </a:rPr>
              <a:t>.</a:t>
            </a:r>
          </a:p>
          <a:p>
            <a:pPr algn="l">
              <a:buFont typeface="Arial" panose="020B0604020202020204" pitchFamily="34" charset="0"/>
              <a:buChar char="•"/>
            </a:pPr>
            <a:endParaRPr lang="en-ID" b="0" dirty="0">
              <a:solidFill>
                <a:srgbClr val="212121"/>
              </a:solidFill>
              <a:highlight>
                <a:srgbClr val="FFFFFF"/>
              </a:highlight>
              <a:ea typeface="Roboto" panose="02000000000000000000" pitchFamily="2" charset="0"/>
            </a:endParaRPr>
          </a:p>
          <a:p>
            <a:pPr algn="l"/>
            <a:r>
              <a:rPr lang="en-ID" b="0" i="0" dirty="0">
                <a:solidFill>
                  <a:srgbClr val="212121"/>
                </a:solidFill>
                <a:effectLst/>
                <a:highlight>
                  <a:srgbClr val="FFFFFF"/>
                </a:highlight>
                <a:ea typeface="Roboto" panose="02000000000000000000" pitchFamily="2" charset="0"/>
              </a:rPr>
              <a:t>Cross-Sell </a:t>
            </a:r>
            <a:r>
              <a:rPr lang="en-ID" b="0" i="0" dirty="0" err="1">
                <a:solidFill>
                  <a:srgbClr val="212121"/>
                </a:solidFill>
                <a:effectLst/>
                <a:highlight>
                  <a:srgbClr val="FFFFFF"/>
                </a:highlight>
                <a:ea typeface="Roboto" panose="02000000000000000000" pitchFamily="2" charset="0"/>
              </a:rPr>
              <a:t>adalah</a:t>
            </a:r>
            <a:r>
              <a:rPr lang="en-ID" b="0" i="0" dirty="0">
                <a:solidFill>
                  <a:srgbClr val="212121"/>
                </a:solidFill>
                <a:effectLst/>
                <a:highlight>
                  <a:srgbClr val="FFFFFF"/>
                </a:highlight>
                <a:ea typeface="Roboto" panose="02000000000000000000" pitchFamily="2" charset="0"/>
              </a:rPr>
              <a:t> s</a:t>
            </a:r>
            <a:r>
              <a:rPr lang="en-ID" b="0" dirty="0"/>
              <a:t>trategi yang </a:t>
            </a:r>
            <a:r>
              <a:rPr lang="en-ID" b="0" dirty="0" err="1"/>
              <a:t>melibatkan</a:t>
            </a:r>
            <a:r>
              <a:rPr lang="en-ID" b="0" dirty="0"/>
              <a:t> </a:t>
            </a:r>
            <a:r>
              <a:rPr lang="en-ID" b="0" dirty="0" err="1"/>
              <a:t>penawaran</a:t>
            </a:r>
            <a:r>
              <a:rPr lang="en-ID" b="0" dirty="0"/>
              <a:t> </a:t>
            </a:r>
            <a:r>
              <a:rPr lang="en-ID" b="0" dirty="0" err="1"/>
              <a:t>produk</a:t>
            </a:r>
            <a:r>
              <a:rPr lang="en-ID" b="0" dirty="0"/>
              <a:t> </a:t>
            </a:r>
            <a:r>
              <a:rPr lang="en-ID" b="0" dirty="0" err="1"/>
              <a:t>atau</a:t>
            </a:r>
            <a:r>
              <a:rPr lang="en-ID" b="0" dirty="0"/>
              <a:t> </a:t>
            </a:r>
            <a:r>
              <a:rPr lang="en-ID" b="0" dirty="0" err="1"/>
              <a:t>layanan</a:t>
            </a:r>
            <a:r>
              <a:rPr lang="en-ID" b="0" dirty="0"/>
              <a:t> yang </a:t>
            </a:r>
            <a:r>
              <a:rPr lang="en-ID" b="0" dirty="0" err="1"/>
              <a:t>terkait</a:t>
            </a:r>
            <a:r>
              <a:rPr lang="en-ID" b="0" dirty="0"/>
              <a:t> </a:t>
            </a:r>
            <a:r>
              <a:rPr lang="en-ID" b="0" dirty="0" err="1"/>
              <a:t>atau</a:t>
            </a:r>
            <a:r>
              <a:rPr lang="en-ID" b="0" dirty="0"/>
              <a:t> </a:t>
            </a:r>
            <a:r>
              <a:rPr lang="en-ID" b="0" dirty="0" err="1"/>
              <a:t>melengkapi</a:t>
            </a:r>
            <a:r>
              <a:rPr lang="en-ID" b="0" dirty="0"/>
              <a:t> </a:t>
            </a:r>
            <a:r>
              <a:rPr lang="en-ID" b="0" dirty="0" err="1"/>
              <a:t>produk</a:t>
            </a:r>
            <a:r>
              <a:rPr lang="en-ID" b="0" dirty="0"/>
              <a:t> yang </a:t>
            </a:r>
            <a:r>
              <a:rPr lang="en-ID" b="0" dirty="0" err="1"/>
              <a:t>sedang</a:t>
            </a:r>
            <a:r>
              <a:rPr lang="en-ID" b="0" dirty="0"/>
              <a:t> </a:t>
            </a:r>
            <a:r>
              <a:rPr lang="en-ID" b="0" dirty="0" err="1"/>
              <a:t>dibeli</a:t>
            </a:r>
            <a:r>
              <a:rPr lang="en-ID" b="0" dirty="0"/>
              <a:t> oleh </a:t>
            </a:r>
            <a:r>
              <a:rPr lang="en-ID" b="0" dirty="0" err="1"/>
              <a:t>pelanggan</a:t>
            </a:r>
            <a:r>
              <a:rPr lang="en-ID" b="0" dirty="0"/>
              <a:t>. </a:t>
            </a:r>
            <a:r>
              <a:rPr lang="en-ID" b="0" dirty="0" err="1"/>
              <a:t>Tujuannya</a:t>
            </a:r>
            <a:r>
              <a:rPr lang="en-ID" b="0" dirty="0"/>
              <a:t> </a:t>
            </a:r>
            <a:r>
              <a:rPr lang="en-ID" b="0" dirty="0" err="1"/>
              <a:t>adalah</a:t>
            </a:r>
            <a:r>
              <a:rPr lang="en-ID" b="0" dirty="0"/>
              <a:t> </a:t>
            </a:r>
            <a:r>
              <a:rPr lang="en-ID" b="0" dirty="0" err="1"/>
              <a:t>untuk</a:t>
            </a:r>
            <a:r>
              <a:rPr lang="en-ID" b="0" dirty="0"/>
              <a:t> </a:t>
            </a:r>
            <a:r>
              <a:rPr lang="en-ID" b="0" dirty="0" err="1"/>
              <a:t>meningkatkan</a:t>
            </a:r>
            <a:r>
              <a:rPr lang="en-ID" b="0" dirty="0"/>
              <a:t> </a:t>
            </a:r>
            <a:r>
              <a:rPr lang="en-ID" b="0" dirty="0" err="1"/>
              <a:t>jumlah</a:t>
            </a:r>
            <a:r>
              <a:rPr lang="en-ID" b="0" dirty="0"/>
              <a:t> item </a:t>
            </a:r>
            <a:r>
              <a:rPr lang="en-ID" b="0" dirty="0" err="1"/>
              <a:t>dalam</a:t>
            </a:r>
            <a:r>
              <a:rPr lang="en-ID" b="0" dirty="0"/>
              <a:t> </a:t>
            </a:r>
            <a:r>
              <a:rPr lang="en-ID" b="0" dirty="0" err="1"/>
              <a:t>keranjang</a:t>
            </a:r>
            <a:r>
              <a:rPr lang="en-ID" b="0" dirty="0"/>
              <a:t> </a:t>
            </a:r>
            <a:r>
              <a:rPr lang="en-ID" b="0" dirty="0" err="1"/>
              <a:t>belanja</a:t>
            </a:r>
            <a:r>
              <a:rPr lang="en-ID" b="0" dirty="0"/>
              <a:t> dan, pada </a:t>
            </a:r>
            <a:r>
              <a:rPr lang="en-ID" b="0" dirty="0" err="1"/>
              <a:t>akhirnya</a:t>
            </a:r>
            <a:r>
              <a:rPr lang="en-ID" b="0" dirty="0"/>
              <a:t>, </a:t>
            </a:r>
            <a:r>
              <a:rPr lang="en-ID" b="0" dirty="0" err="1"/>
              <a:t>nilai</a:t>
            </a:r>
            <a:r>
              <a:rPr lang="en-ID" b="0" dirty="0"/>
              <a:t> total </a:t>
            </a:r>
            <a:r>
              <a:rPr lang="en-ID" b="0" dirty="0" err="1"/>
              <a:t>transaksi</a:t>
            </a:r>
            <a:r>
              <a:rPr lang="en-ID" b="0" dirty="0"/>
              <a:t>.</a:t>
            </a:r>
          </a:p>
          <a:p>
            <a:pPr algn="l"/>
            <a:endParaRPr lang="en-ID" b="0" i="0" dirty="0">
              <a:solidFill>
                <a:srgbClr val="212121"/>
              </a:solidFill>
              <a:effectLst/>
              <a:highlight>
                <a:srgbClr val="FFFFFF"/>
              </a:highlight>
              <a:ea typeface="Roboto" panose="02000000000000000000" pitchFamily="2" charset="0"/>
            </a:endParaRPr>
          </a:p>
          <a:p>
            <a:pPr algn="l"/>
            <a:r>
              <a:rPr lang="en-ID" b="0" dirty="0"/>
              <a:t>Up-sell </a:t>
            </a:r>
            <a:r>
              <a:rPr lang="en-ID" b="0" dirty="0" err="1"/>
              <a:t>adalah</a:t>
            </a:r>
            <a:r>
              <a:rPr lang="en-ID" b="0" dirty="0"/>
              <a:t> strategi </a:t>
            </a:r>
            <a:r>
              <a:rPr lang="en-ID" b="0" dirty="0" err="1"/>
              <a:t>untuk</a:t>
            </a:r>
            <a:r>
              <a:rPr lang="en-ID" b="0" dirty="0"/>
              <a:t> </a:t>
            </a:r>
            <a:r>
              <a:rPr lang="en-ID" b="0" dirty="0" err="1"/>
              <a:t>mendorong</a:t>
            </a:r>
            <a:r>
              <a:rPr lang="en-ID" b="0" dirty="0"/>
              <a:t> </a:t>
            </a:r>
            <a:r>
              <a:rPr lang="en-ID" b="0" dirty="0" err="1"/>
              <a:t>pelanggan</a:t>
            </a:r>
            <a:r>
              <a:rPr lang="en-ID" b="0" dirty="0"/>
              <a:t> </a:t>
            </a:r>
            <a:r>
              <a:rPr lang="en-ID" b="0" dirty="0" err="1"/>
              <a:t>membeli</a:t>
            </a:r>
            <a:r>
              <a:rPr lang="en-ID" b="0" dirty="0"/>
              <a:t> </a:t>
            </a:r>
            <a:r>
              <a:rPr lang="en-ID" b="0" dirty="0" err="1"/>
              <a:t>versi</a:t>
            </a:r>
            <a:r>
              <a:rPr lang="en-ID" b="0" dirty="0"/>
              <a:t> </a:t>
            </a:r>
            <a:r>
              <a:rPr lang="en-ID" b="0" dirty="0" err="1"/>
              <a:t>produk</a:t>
            </a:r>
            <a:r>
              <a:rPr lang="en-ID" b="0" dirty="0"/>
              <a:t> </a:t>
            </a:r>
            <a:r>
              <a:rPr lang="en-ID" b="0" dirty="0" err="1"/>
              <a:t>atau</a:t>
            </a:r>
            <a:r>
              <a:rPr lang="en-ID" b="0" dirty="0"/>
              <a:t> </a:t>
            </a:r>
            <a:r>
              <a:rPr lang="en-ID" b="0" dirty="0" err="1"/>
              <a:t>layanan</a:t>
            </a:r>
            <a:r>
              <a:rPr lang="en-ID" b="0" dirty="0"/>
              <a:t> yang </a:t>
            </a:r>
            <a:r>
              <a:rPr lang="en-ID" b="0" dirty="0" err="1"/>
              <a:t>lebih</a:t>
            </a:r>
            <a:r>
              <a:rPr lang="en-ID" b="0" dirty="0"/>
              <a:t> mahal, </a:t>
            </a:r>
            <a:r>
              <a:rPr lang="en-ID" b="0" dirty="0" err="1"/>
              <a:t>lebih</a:t>
            </a:r>
            <a:r>
              <a:rPr lang="en-ID" b="0" dirty="0"/>
              <a:t> </a:t>
            </a:r>
            <a:r>
              <a:rPr lang="en-ID" b="0" dirty="0" err="1"/>
              <a:t>canggih</a:t>
            </a:r>
            <a:r>
              <a:rPr lang="en-ID" b="0" dirty="0"/>
              <a:t>, </a:t>
            </a:r>
            <a:r>
              <a:rPr lang="en-ID" b="0" dirty="0" err="1"/>
              <a:t>atau</a:t>
            </a:r>
            <a:r>
              <a:rPr lang="en-ID" b="0" dirty="0"/>
              <a:t> </a:t>
            </a:r>
            <a:r>
              <a:rPr lang="en-ID" b="0" dirty="0" err="1"/>
              <a:t>lebih</a:t>
            </a:r>
            <a:r>
              <a:rPr lang="en-ID" b="0" dirty="0"/>
              <a:t> </a:t>
            </a:r>
            <a:r>
              <a:rPr lang="en-ID" b="0" dirty="0" err="1"/>
              <a:t>banyak</a:t>
            </a:r>
            <a:r>
              <a:rPr lang="en-ID" b="0" dirty="0"/>
              <a:t> </a:t>
            </a:r>
            <a:r>
              <a:rPr lang="en-ID" b="0" dirty="0" err="1"/>
              <a:t>fitur</a:t>
            </a:r>
            <a:r>
              <a:rPr lang="en-ID" b="0" dirty="0"/>
              <a:t> </a:t>
            </a:r>
            <a:r>
              <a:rPr lang="en-ID" b="0" dirty="0" err="1"/>
              <a:t>dari</a:t>
            </a:r>
            <a:r>
              <a:rPr lang="en-ID" b="0" dirty="0"/>
              <a:t> </a:t>
            </a:r>
            <a:r>
              <a:rPr lang="en-ID" b="0" dirty="0" err="1"/>
              <a:t>apa</a:t>
            </a:r>
            <a:r>
              <a:rPr lang="en-ID" b="0" dirty="0"/>
              <a:t> yang </a:t>
            </a:r>
            <a:r>
              <a:rPr lang="en-ID" b="0" dirty="0" err="1"/>
              <a:t>awalnya</a:t>
            </a:r>
            <a:r>
              <a:rPr lang="en-ID" b="0" dirty="0"/>
              <a:t> </a:t>
            </a:r>
            <a:r>
              <a:rPr lang="en-ID" b="0" dirty="0" err="1"/>
              <a:t>mereka</a:t>
            </a:r>
            <a:r>
              <a:rPr lang="en-ID" b="0" dirty="0"/>
              <a:t> </a:t>
            </a:r>
            <a:r>
              <a:rPr lang="en-ID" b="0" dirty="0" err="1"/>
              <a:t>pertimbangkan</a:t>
            </a:r>
            <a:r>
              <a:rPr lang="en-ID" b="0" dirty="0"/>
              <a:t>. </a:t>
            </a:r>
            <a:r>
              <a:rPr lang="en-ID" b="0" dirty="0" err="1"/>
              <a:t>Tujuannya</a:t>
            </a:r>
            <a:r>
              <a:rPr lang="en-ID" b="0" dirty="0"/>
              <a:t> </a:t>
            </a:r>
            <a:r>
              <a:rPr lang="en-ID" b="0" dirty="0" err="1"/>
              <a:t>adalah</a:t>
            </a:r>
            <a:r>
              <a:rPr lang="en-ID" b="0" dirty="0"/>
              <a:t> </a:t>
            </a:r>
            <a:r>
              <a:rPr lang="en-ID" b="0" dirty="0" err="1"/>
              <a:t>meningkatkan</a:t>
            </a:r>
            <a:r>
              <a:rPr lang="en-ID" b="0" dirty="0"/>
              <a:t> </a:t>
            </a:r>
            <a:r>
              <a:rPr lang="en-ID" b="0" dirty="0" err="1"/>
              <a:t>nilai</a:t>
            </a:r>
            <a:r>
              <a:rPr lang="en-ID" b="0" dirty="0"/>
              <a:t> </a:t>
            </a:r>
            <a:r>
              <a:rPr lang="en-ID" b="0" dirty="0" err="1"/>
              <a:t>transaksi</a:t>
            </a:r>
            <a:r>
              <a:rPr lang="en-ID" b="0" dirty="0"/>
              <a:t> </a:t>
            </a:r>
            <a:r>
              <a:rPr lang="en-ID" b="0" dirty="0" err="1"/>
              <a:t>dengan</a:t>
            </a:r>
            <a:r>
              <a:rPr lang="en-ID" b="0" dirty="0"/>
              <a:t> </a:t>
            </a:r>
            <a:r>
              <a:rPr lang="en-ID" b="0" dirty="0" err="1"/>
              <a:t>menjual</a:t>
            </a:r>
            <a:r>
              <a:rPr lang="en-ID" b="0" dirty="0"/>
              <a:t> </a:t>
            </a:r>
            <a:r>
              <a:rPr lang="en-ID" b="0" dirty="0" err="1"/>
              <a:t>produk</a:t>
            </a:r>
            <a:r>
              <a:rPr lang="en-ID" b="0" dirty="0"/>
              <a:t> yang </a:t>
            </a:r>
            <a:r>
              <a:rPr lang="en-ID" b="0" dirty="0" err="1"/>
              <a:t>lebih</a:t>
            </a:r>
            <a:r>
              <a:rPr lang="en-ID" b="0" dirty="0"/>
              <a:t> premium.</a:t>
            </a:r>
          </a:p>
        </p:txBody>
      </p:sp>
    </p:spTree>
    <p:extLst>
      <p:ext uri="{BB962C8B-B14F-4D97-AF65-F5344CB8AC3E}">
        <p14:creationId xmlns:p14="http://schemas.microsoft.com/office/powerpoint/2010/main" val="414285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49BE-1BA1-B32C-625D-102F0A5F2001}"/>
              </a:ext>
            </a:extLst>
          </p:cNvPr>
          <p:cNvSpPr>
            <a:spLocks noGrp="1"/>
          </p:cNvSpPr>
          <p:nvPr>
            <p:ph type="title"/>
          </p:nvPr>
        </p:nvSpPr>
        <p:spPr/>
        <p:txBody>
          <a:bodyPr/>
          <a:lstStyle/>
          <a:p>
            <a:r>
              <a:rPr lang="en-ID" i="0" dirty="0" err="1">
                <a:effectLst/>
                <a:highlight>
                  <a:srgbClr val="FFFFFF"/>
                </a:highlight>
              </a:rPr>
              <a:t>Kembangkan</a:t>
            </a:r>
            <a:r>
              <a:rPr lang="en-ID" i="0" dirty="0">
                <a:effectLst/>
                <a:highlight>
                  <a:srgbClr val="FFFFFF"/>
                </a:highlight>
              </a:rPr>
              <a:t> </a:t>
            </a:r>
            <a:r>
              <a:rPr lang="en-ID" i="0" dirty="0" err="1">
                <a:effectLst/>
                <a:highlight>
                  <a:srgbClr val="FFFFFF"/>
                </a:highlight>
              </a:rPr>
              <a:t>pendekatan</a:t>
            </a:r>
            <a:r>
              <a:rPr lang="en-ID" i="0" dirty="0">
                <a:effectLst/>
                <a:highlight>
                  <a:srgbClr val="FFFFFF"/>
                </a:highlight>
              </a:rPr>
              <a:t> </a:t>
            </a:r>
            <a:r>
              <a:rPr lang="en-ID" i="0" dirty="0" err="1">
                <a:effectLst/>
                <a:highlight>
                  <a:srgbClr val="FFFFFF"/>
                </a:highlight>
              </a:rPr>
              <a:t>proaktif</a:t>
            </a:r>
            <a:r>
              <a:rPr lang="en-ID" i="0" dirty="0">
                <a:effectLst/>
                <a:highlight>
                  <a:srgbClr val="FFFFFF"/>
                </a:highlight>
              </a:rPr>
              <a:t> </a:t>
            </a:r>
            <a:r>
              <a:rPr lang="en-ID" i="0" dirty="0" err="1">
                <a:effectLst/>
                <a:highlight>
                  <a:srgbClr val="FFFFFF"/>
                </a:highlight>
              </a:rPr>
              <a:t>terhadap</a:t>
            </a:r>
            <a:r>
              <a:rPr lang="en-ID" i="0" dirty="0">
                <a:effectLst/>
                <a:highlight>
                  <a:srgbClr val="FFFFFF"/>
                </a:highlight>
              </a:rPr>
              <a:t> </a:t>
            </a:r>
            <a:r>
              <a:rPr lang="en-ID" i="0" dirty="0" err="1">
                <a:effectLst/>
                <a:highlight>
                  <a:srgbClr val="FFFFFF"/>
                </a:highlight>
              </a:rPr>
              <a:t>manajemen</a:t>
            </a:r>
            <a:r>
              <a:rPr lang="en-ID" i="0" dirty="0">
                <a:effectLst/>
                <a:highlight>
                  <a:srgbClr val="FFFFFF"/>
                </a:highlight>
              </a:rPr>
              <a:t> </a:t>
            </a:r>
            <a:r>
              <a:rPr lang="en-ID" i="0" dirty="0" err="1">
                <a:effectLst/>
                <a:highlight>
                  <a:srgbClr val="FFFFFF"/>
                </a:highlight>
              </a:rPr>
              <a:t>keluhan</a:t>
            </a:r>
            <a:r>
              <a:rPr lang="en-ID" i="0" dirty="0">
                <a:effectLst/>
                <a:highlight>
                  <a:srgbClr val="FFFFFF"/>
                </a:highlight>
              </a:rPr>
              <a:t> </a:t>
            </a:r>
            <a:r>
              <a:rPr lang="en-ID" i="0" dirty="0" err="1">
                <a:effectLst/>
                <a:highlight>
                  <a:srgbClr val="FFFFFF"/>
                </a:highlight>
              </a:rPr>
              <a:t>untuk</a:t>
            </a:r>
            <a:r>
              <a:rPr lang="en-ID" i="0" dirty="0">
                <a:effectLst/>
                <a:highlight>
                  <a:srgbClr val="FFFFFF"/>
                </a:highlight>
              </a:rPr>
              <a:t> </a:t>
            </a:r>
            <a:r>
              <a:rPr lang="en-ID" i="0" dirty="0" err="1">
                <a:effectLst/>
                <a:highlight>
                  <a:srgbClr val="FFFFFF"/>
                </a:highlight>
              </a:rPr>
              <a:t>meminimalisir</a:t>
            </a:r>
            <a:r>
              <a:rPr lang="en-ID" i="0" dirty="0">
                <a:effectLst/>
                <a:highlight>
                  <a:srgbClr val="FFFFFF"/>
                </a:highlight>
              </a:rPr>
              <a:t> </a:t>
            </a:r>
            <a:r>
              <a:rPr lang="en-ID" i="0" dirty="0" err="1">
                <a:effectLst/>
                <a:highlight>
                  <a:srgbClr val="FFFFFF"/>
                </a:highlight>
              </a:rPr>
              <a:t>Compain</a:t>
            </a:r>
            <a:r>
              <a:rPr lang="en-ID" i="0" dirty="0">
                <a:effectLst/>
                <a:highlight>
                  <a:srgbClr val="FFFFFF"/>
                </a:highlight>
              </a:rPr>
              <a:t> </a:t>
            </a:r>
            <a:r>
              <a:rPr lang="en-ID" i="0" dirty="0" err="1">
                <a:effectLst/>
                <a:highlight>
                  <a:srgbClr val="FFFFFF"/>
                </a:highlight>
              </a:rPr>
              <a:t>pelanggan</a:t>
            </a:r>
            <a:r>
              <a:rPr lang="en-ID" i="0" dirty="0">
                <a:effectLst/>
                <a:highlight>
                  <a:srgbClr val="FFFFFF"/>
                </a:highlight>
              </a:rPr>
              <a:t>.</a:t>
            </a:r>
            <a:endParaRPr lang="en-ID" dirty="0"/>
          </a:p>
        </p:txBody>
      </p:sp>
      <p:sp>
        <p:nvSpPr>
          <p:cNvPr id="3" name="Text Placeholder 2">
            <a:extLst>
              <a:ext uri="{FF2B5EF4-FFF2-40B4-BE49-F238E27FC236}">
                <a16:creationId xmlns:a16="http://schemas.microsoft.com/office/drawing/2014/main" id="{6F1BDE21-1FCF-C62C-E94B-C7510CDC05CB}"/>
              </a:ext>
            </a:extLst>
          </p:cNvPr>
          <p:cNvSpPr>
            <a:spLocks noGrp="1"/>
          </p:cNvSpPr>
          <p:nvPr>
            <p:ph type="body" sz="quarter" idx="10"/>
          </p:nvPr>
        </p:nvSpPr>
        <p:spPr/>
        <p:txBody>
          <a:bodyPr/>
          <a:lstStyle/>
          <a:p>
            <a:pPr algn="l">
              <a:buFont typeface="Arial" panose="020B0604020202020204" pitchFamily="34" charset="0"/>
              <a:buChar char="•"/>
            </a:pPr>
            <a:r>
              <a:rPr lang="en-ID" b="0" i="0" dirty="0">
                <a:solidFill>
                  <a:srgbClr val="212121"/>
                </a:solidFill>
                <a:effectLst/>
                <a:highlight>
                  <a:srgbClr val="FFFFFF"/>
                </a:highlight>
                <a:latin typeface="+mj-lt"/>
              </a:rPr>
              <a:t>Target: </a:t>
            </a:r>
            <a:r>
              <a:rPr lang="en-ID" b="0" i="0" dirty="0" err="1">
                <a:solidFill>
                  <a:srgbClr val="212121"/>
                </a:solidFill>
                <a:effectLst/>
                <a:highlight>
                  <a:srgbClr val="FFFFFF"/>
                </a:highlight>
                <a:latin typeface="+mj-lt"/>
              </a:rPr>
              <a:t>Kurangi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penurunan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pembelian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terkait</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sebesar</a:t>
            </a:r>
            <a:r>
              <a:rPr lang="en-ID" b="0" i="0" dirty="0">
                <a:solidFill>
                  <a:srgbClr val="212121"/>
                </a:solidFill>
                <a:effectLst/>
                <a:highlight>
                  <a:srgbClr val="FFFFFF"/>
                </a:highlight>
                <a:latin typeface="+mj-lt"/>
              </a:rPr>
              <a:t> 20%.</a:t>
            </a:r>
          </a:p>
          <a:p>
            <a:pPr algn="l"/>
            <a:endParaRPr lang="en-ID" b="0" i="0" dirty="0">
              <a:solidFill>
                <a:srgbClr val="212121"/>
              </a:solidFill>
              <a:effectLst/>
              <a:highlight>
                <a:srgbClr val="FFFFFF"/>
              </a:highlight>
              <a:latin typeface="+mj-lt"/>
            </a:endParaRPr>
          </a:p>
          <a:p>
            <a:pPr algn="l">
              <a:buFont typeface="Arial" panose="020B0604020202020204" pitchFamily="34" charset="0"/>
              <a:buChar char="•"/>
            </a:pPr>
            <a:r>
              <a:rPr lang="en-ID" b="0" i="0" dirty="0">
                <a:solidFill>
                  <a:srgbClr val="212121"/>
                </a:solidFill>
                <a:effectLst/>
                <a:highlight>
                  <a:srgbClr val="FFFFFF"/>
                </a:highlight>
                <a:latin typeface="+mj-lt"/>
              </a:rPr>
              <a:t>Strategi: </a:t>
            </a:r>
            <a:r>
              <a:rPr lang="en-ID" b="0" i="0" dirty="0" err="1">
                <a:solidFill>
                  <a:srgbClr val="212121"/>
                </a:solidFill>
                <a:effectLst/>
                <a:highlight>
                  <a:srgbClr val="FFFFFF"/>
                </a:highlight>
                <a:latin typeface="+mj-lt"/>
              </a:rPr>
              <a:t>Kembangkan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pendekatan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proaktif</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terhadap</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manajemen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Ini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mencakup</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respon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cepat</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terhadap</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dan </a:t>
            </a:r>
            <a:r>
              <a:rPr lang="en-ID" b="0" i="0" dirty="0" err="1">
                <a:solidFill>
                  <a:srgbClr val="212121"/>
                </a:solidFill>
                <a:effectLst/>
                <a:highlight>
                  <a:srgbClr val="FFFFFF"/>
                </a:highlight>
                <a:latin typeface="+mj-lt"/>
              </a:rPr>
              <a:t>menggunakan</a:t>
            </a:r>
            <a:r>
              <a:rPr lang="en-ID" b="0" i="0" dirty="0">
                <a:solidFill>
                  <a:srgbClr val="212121"/>
                </a:solidFill>
                <a:effectLst/>
                <a:highlight>
                  <a:srgbClr val="FFFFFF"/>
                </a:highlight>
                <a:latin typeface="+mj-lt"/>
              </a:rPr>
              <a:t> data </a:t>
            </a:r>
            <a:r>
              <a:rPr lang="en-ID" b="0" i="0" dirty="0" err="1">
                <a:solidFill>
                  <a:srgbClr val="212121"/>
                </a:solidFill>
                <a:effectLst/>
                <a:highlight>
                  <a:srgbClr val="FFFFFF"/>
                </a:highlight>
                <a:latin typeface="+mj-lt"/>
              </a:rPr>
              <a:t>dari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keluhan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untuk</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meningkatkan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produk</a:t>
            </a:r>
            <a:r>
              <a:rPr lang="en-ID" b="0" i="0" dirty="0">
                <a:solidFill>
                  <a:srgbClr val="212121"/>
                </a:solidFill>
                <a:effectLst/>
                <a:highlight>
                  <a:srgbClr val="FFFFFF"/>
                </a:highlight>
                <a:latin typeface="+mj-lt"/>
              </a:rPr>
              <a:t> dan </a:t>
            </a:r>
            <a:r>
              <a:rPr lang="en-ID" b="0" i="0" dirty="0" err="1">
                <a:solidFill>
                  <a:srgbClr val="212121"/>
                </a:solidFill>
                <a:effectLst/>
                <a:highlight>
                  <a:srgbClr val="FFFFFF"/>
                </a:highlight>
                <a:latin typeface="+mj-lt"/>
              </a:rPr>
              <a:t>layanan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Pelanggan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puas</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terutama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mereka</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masalahnya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diselesaikan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dengan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efisien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lebih</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mungkin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untuk</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terus</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berbelanja</a:t>
            </a:r>
            <a:r>
              <a:rPr lang="en-ID" b="0" i="0" dirty="0">
                <a:solidFill>
                  <a:srgbClr val="212121"/>
                </a:solidFill>
                <a:effectLst/>
                <a:highlight>
                  <a:srgbClr val="FFFFFF"/>
                </a:highlight>
                <a:latin typeface="+mj-lt"/>
              </a:rPr>
              <a:t> di Supermarket.</a:t>
            </a:r>
          </a:p>
          <a:p>
            <a:pPr algn="l"/>
            <a:endParaRPr lang="en-ID" b="0" dirty="0">
              <a:solidFill>
                <a:srgbClr val="212121"/>
              </a:solidFill>
              <a:highlight>
                <a:srgbClr val="FFFFFF"/>
              </a:highlight>
              <a:latin typeface="+mj-lt"/>
            </a:endParaRPr>
          </a:p>
          <a:p>
            <a:pPr algn="l"/>
            <a:r>
              <a:rPr lang="en-ID" b="0" dirty="0" err="1">
                <a:latin typeface="+mj-lt"/>
              </a:rPr>
              <a:t>Mengembangkan</a:t>
            </a:r>
            <a:r>
              <a:rPr lang="en-ID" b="0" dirty="0">
                <a:latin typeface="+mj-lt"/>
              </a:rPr>
              <a:t> </a:t>
            </a:r>
            <a:r>
              <a:rPr lang="en-ID" b="0" dirty="0" err="1">
                <a:latin typeface="+mj-lt"/>
              </a:rPr>
              <a:t>pendekatan</a:t>
            </a:r>
            <a:r>
              <a:rPr lang="en-ID" b="0" dirty="0">
                <a:latin typeface="+mj-lt"/>
              </a:rPr>
              <a:t> </a:t>
            </a:r>
            <a:r>
              <a:rPr lang="en-ID" b="0" dirty="0" err="1">
                <a:latin typeface="+mj-lt"/>
              </a:rPr>
              <a:t>proaktif</a:t>
            </a:r>
            <a:r>
              <a:rPr lang="en-ID" b="0" dirty="0">
                <a:latin typeface="+mj-lt"/>
              </a:rPr>
              <a:t> </a:t>
            </a:r>
            <a:r>
              <a:rPr lang="en-ID" b="0" dirty="0" err="1">
                <a:latin typeface="+mj-lt"/>
              </a:rPr>
              <a:t>terhadap</a:t>
            </a:r>
            <a:r>
              <a:rPr lang="en-ID" b="0" dirty="0">
                <a:latin typeface="+mj-lt"/>
              </a:rPr>
              <a:t> </a:t>
            </a:r>
            <a:r>
              <a:rPr lang="en-ID" b="0" dirty="0" err="1">
                <a:latin typeface="+mj-lt"/>
              </a:rPr>
              <a:t>manajemen</a:t>
            </a:r>
            <a:r>
              <a:rPr lang="en-ID" b="0" dirty="0">
                <a:latin typeface="+mj-lt"/>
              </a:rPr>
              <a:t> </a:t>
            </a:r>
            <a:r>
              <a:rPr lang="en-ID" b="0" dirty="0" err="1">
                <a:latin typeface="+mj-lt"/>
              </a:rPr>
              <a:t>keluhan</a:t>
            </a:r>
            <a:r>
              <a:rPr lang="en-ID" b="0" dirty="0">
                <a:latin typeface="+mj-lt"/>
              </a:rPr>
              <a:t> </a:t>
            </a:r>
            <a:r>
              <a:rPr lang="en-ID" b="0" dirty="0" err="1">
                <a:latin typeface="+mj-lt"/>
              </a:rPr>
              <a:t>berarti</a:t>
            </a:r>
            <a:r>
              <a:rPr lang="en-ID" b="0" dirty="0">
                <a:latin typeface="+mj-lt"/>
              </a:rPr>
              <a:t> </a:t>
            </a:r>
            <a:r>
              <a:rPr lang="en-ID" b="0" dirty="0" err="1">
                <a:latin typeface="+mj-lt"/>
              </a:rPr>
              <a:t>perusahaan</a:t>
            </a:r>
            <a:r>
              <a:rPr lang="en-ID" b="0" dirty="0">
                <a:latin typeface="+mj-lt"/>
              </a:rPr>
              <a:t> </a:t>
            </a:r>
            <a:r>
              <a:rPr lang="en-ID" b="0" dirty="0" err="1">
                <a:latin typeface="+mj-lt"/>
              </a:rPr>
              <a:t>mengambil</a:t>
            </a:r>
            <a:r>
              <a:rPr lang="en-ID" b="0" dirty="0">
                <a:latin typeface="+mj-lt"/>
              </a:rPr>
              <a:t> </a:t>
            </a:r>
            <a:r>
              <a:rPr lang="en-ID" b="0" dirty="0" err="1">
                <a:latin typeface="+mj-lt"/>
              </a:rPr>
              <a:t>langkah-langkah</a:t>
            </a:r>
            <a:r>
              <a:rPr lang="en-ID" b="0" dirty="0">
                <a:latin typeface="+mj-lt"/>
              </a:rPr>
              <a:t> </a:t>
            </a:r>
            <a:r>
              <a:rPr lang="en-ID" b="0" dirty="0" err="1">
                <a:latin typeface="+mj-lt"/>
              </a:rPr>
              <a:t>aktif</a:t>
            </a:r>
            <a:r>
              <a:rPr lang="en-ID" b="0" dirty="0">
                <a:latin typeface="+mj-lt"/>
              </a:rPr>
              <a:t> </a:t>
            </a:r>
            <a:r>
              <a:rPr lang="en-ID" b="0" dirty="0" err="1">
                <a:latin typeface="+mj-lt"/>
              </a:rPr>
              <a:t>untuk</a:t>
            </a:r>
            <a:r>
              <a:rPr lang="en-ID" b="0" dirty="0">
                <a:latin typeface="+mj-lt"/>
              </a:rPr>
              <a:t> </a:t>
            </a:r>
            <a:r>
              <a:rPr lang="en-ID" b="0" dirty="0" err="1">
                <a:latin typeface="+mj-lt"/>
              </a:rPr>
              <a:t>mencegah</a:t>
            </a:r>
            <a:r>
              <a:rPr lang="en-ID" b="0" dirty="0">
                <a:latin typeface="+mj-lt"/>
              </a:rPr>
              <a:t> dan </a:t>
            </a:r>
            <a:r>
              <a:rPr lang="en-ID" b="0" dirty="0" err="1">
                <a:latin typeface="+mj-lt"/>
              </a:rPr>
              <a:t>menangani</a:t>
            </a:r>
            <a:r>
              <a:rPr lang="en-ID" b="0" dirty="0">
                <a:latin typeface="+mj-lt"/>
              </a:rPr>
              <a:t> </a:t>
            </a:r>
            <a:r>
              <a:rPr lang="en-ID" b="0" dirty="0" err="1">
                <a:latin typeface="+mj-lt"/>
              </a:rPr>
              <a:t>keluhan</a:t>
            </a:r>
            <a:r>
              <a:rPr lang="en-ID" b="0" dirty="0">
                <a:latin typeface="+mj-lt"/>
              </a:rPr>
              <a:t> </a:t>
            </a:r>
            <a:r>
              <a:rPr lang="en-ID" b="0" dirty="0" err="1">
                <a:latin typeface="+mj-lt"/>
              </a:rPr>
              <a:t>pelanggan</a:t>
            </a:r>
            <a:r>
              <a:rPr lang="en-ID" b="0" dirty="0">
                <a:latin typeface="+mj-lt"/>
              </a:rPr>
              <a:t> </a:t>
            </a:r>
            <a:r>
              <a:rPr lang="en-ID" b="0" dirty="0" err="1">
                <a:latin typeface="+mj-lt"/>
              </a:rPr>
              <a:t>sebelum</a:t>
            </a:r>
            <a:r>
              <a:rPr lang="en-ID" b="0" dirty="0">
                <a:latin typeface="+mj-lt"/>
              </a:rPr>
              <a:t> </a:t>
            </a:r>
            <a:r>
              <a:rPr lang="en-ID" b="0" dirty="0" err="1">
                <a:latin typeface="+mj-lt"/>
              </a:rPr>
              <a:t>masalah</a:t>
            </a:r>
            <a:r>
              <a:rPr lang="en-ID" b="0" dirty="0">
                <a:latin typeface="+mj-lt"/>
              </a:rPr>
              <a:t> </a:t>
            </a:r>
            <a:r>
              <a:rPr lang="en-ID" b="0" dirty="0" err="1">
                <a:latin typeface="+mj-lt"/>
              </a:rPr>
              <a:t>tersebut</a:t>
            </a:r>
            <a:r>
              <a:rPr lang="en-ID" b="0" dirty="0">
                <a:latin typeface="+mj-lt"/>
              </a:rPr>
              <a:t> </a:t>
            </a:r>
            <a:r>
              <a:rPr lang="en-ID" b="0" dirty="0" err="1">
                <a:latin typeface="+mj-lt"/>
              </a:rPr>
              <a:t>menjadi</a:t>
            </a:r>
            <a:r>
              <a:rPr lang="en-ID" b="0" dirty="0">
                <a:latin typeface="+mj-lt"/>
              </a:rPr>
              <a:t> </a:t>
            </a:r>
            <a:r>
              <a:rPr lang="en-ID" b="0" dirty="0" err="1">
                <a:latin typeface="+mj-lt"/>
              </a:rPr>
              <a:t>lebih</a:t>
            </a:r>
            <a:r>
              <a:rPr lang="en-ID" b="0" dirty="0">
                <a:latin typeface="+mj-lt"/>
              </a:rPr>
              <a:t> </a:t>
            </a:r>
            <a:r>
              <a:rPr lang="en-ID" b="0" dirty="0" err="1">
                <a:latin typeface="+mj-lt"/>
              </a:rPr>
              <a:t>besar</a:t>
            </a:r>
            <a:r>
              <a:rPr lang="en-ID" b="0" dirty="0">
                <a:latin typeface="+mj-lt"/>
              </a:rPr>
              <a:t> </a:t>
            </a:r>
            <a:r>
              <a:rPr lang="en-ID" b="0" dirty="0" err="1">
                <a:latin typeface="+mj-lt"/>
              </a:rPr>
              <a:t>atau</a:t>
            </a:r>
            <a:r>
              <a:rPr lang="en-ID" b="0" dirty="0">
                <a:latin typeface="+mj-lt"/>
              </a:rPr>
              <a:t> </a:t>
            </a:r>
            <a:r>
              <a:rPr lang="en-ID" b="0" dirty="0" err="1">
                <a:latin typeface="+mj-lt"/>
              </a:rPr>
              <a:t>memengaruhi</a:t>
            </a:r>
            <a:r>
              <a:rPr lang="en-ID" b="0" dirty="0">
                <a:latin typeface="+mj-lt"/>
              </a:rPr>
              <a:t> </a:t>
            </a:r>
            <a:r>
              <a:rPr lang="en-ID" b="0" dirty="0" err="1">
                <a:latin typeface="+mj-lt"/>
              </a:rPr>
              <a:t>pengalaman</a:t>
            </a:r>
            <a:r>
              <a:rPr lang="en-ID" b="0" dirty="0">
                <a:latin typeface="+mj-lt"/>
              </a:rPr>
              <a:t> </a:t>
            </a:r>
            <a:r>
              <a:rPr lang="en-ID" b="0" dirty="0" err="1">
                <a:latin typeface="+mj-lt"/>
              </a:rPr>
              <a:t>pelanggan</a:t>
            </a:r>
            <a:r>
              <a:rPr lang="en-ID" b="0" dirty="0">
                <a:latin typeface="+mj-lt"/>
              </a:rPr>
              <a:t> </a:t>
            </a:r>
            <a:r>
              <a:rPr lang="en-ID" b="0" dirty="0" err="1">
                <a:latin typeface="+mj-lt"/>
              </a:rPr>
              <a:t>secara</a:t>
            </a:r>
            <a:r>
              <a:rPr lang="en-ID" b="0" dirty="0">
                <a:latin typeface="+mj-lt"/>
              </a:rPr>
              <a:t> </a:t>
            </a:r>
            <a:r>
              <a:rPr lang="en-ID" b="0" dirty="0" err="1">
                <a:latin typeface="+mj-lt"/>
              </a:rPr>
              <a:t>negatif</a:t>
            </a:r>
            <a:r>
              <a:rPr lang="en-ID" b="0" dirty="0">
                <a:latin typeface="+mj-lt"/>
              </a:rPr>
              <a:t>. </a:t>
            </a:r>
            <a:r>
              <a:rPr lang="en-ID" b="0" dirty="0" err="1">
                <a:latin typeface="+mj-lt"/>
              </a:rPr>
              <a:t>Alih-alih</a:t>
            </a:r>
            <a:r>
              <a:rPr lang="en-ID" b="0" dirty="0">
                <a:latin typeface="+mj-lt"/>
              </a:rPr>
              <a:t> </a:t>
            </a:r>
            <a:r>
              <a:rPr lang="en-ID" b="0" dirty="0" err="1">
                <a:latin typeface="+mj-lt"/>
              </a:rPr>
              <a:t>hanya</a:t>
            </a:r>
            <a:r>
              <a:rPr lang="en-ID" b="0" dirty="0">
                <a:latin typeface="+mj-lt"/>
              </a:rPr>
              <a:t> </a:t>
            </a:r>
            <a:r>
              <a:rPr lang="en-ID" b="0" dirty="0" err="1">
                <a:latin typeface="+mj-lt"/>
              </a:rPr>
              <a:t>merespons</a:t>
            </a:r>
            <a:r>
              <a:rPr lang="en-ID" b="0" dirty="0">
                <a:latin typeface="+mj-lt"/>
              </a:rPr>
              <a:t> </a:t>
            </a:r>
            <a:r>
              <a:rPr lang="en-ID" b="0" dirty="0" err="1">
                <a:latin typeface="+mj-lt"/>
              </a:rPr>
              <a:t>keluhan</a:t>
            </a:r>
            <a:r>
              <a:rPr lang="en-ID" b="0" dirty="0">
                <a:latin typeface="+mj-lt"/>
              </a:rPr>
              <a:t> </a:t>
            </a:r>
            <a:r>
              <a:rPr lang="en-ID" b="0" dirty="0" err="1">
                <a:latin typeface="+mj-lt"/>
              </a:rPr>
              <a:t>setelah</a:t>
            </a:r>
            <a:r>
              <a:rPr lang="en-ID" b="0" dirty="0">
                <a:latin typeface="+mj-lt"/>
              </a:rPr>
              <a:t> </a:t>
            </a:r>
            <a:r>
              <a:rPr lang="en-ID" b="0" dirty="0" err="1">
                <a:latin typeface="+mj-lt"/>
              </a:rPr>
              <a:t>diajukan</a:t>
            </a:r>
            <a:r>
              <a:rPr lang="en-ID" b="0" dirty="0">
                <a:latin typeface="+mj-lt"/>
              </a:rPr>
              <a:t>, </a:t>
            </a:r>
            <a:r>
              <a:rPr lang="en-ID" b="0" dirty="0" err="1">
                <a:latin typeface="+mj-lt"/>
              </a:rPr>
              <a:t>pendekatan</a:t>
            </a:r>
            <a:r>
              <a:rPr lang="en-ID" b="0" dirty="0">
                <a:latin typeface="+mj-lt"/>
              </a:rPr>
              <a:t> </a:t>
            </a:r>
            <a:r>
              <a:rPr lang="en-ID" b="0" dirty="0" err="1">
                <a:latin typeface="+mj-lt"/>
              </a:rPr>
              <a:t>proaktif</a:t>
            </a:r>
            <a:r>
              <a:rPr lang="en-ID" b="0" dirty="0">
                <a:latin typeface="+mj-lt"/>
              </a:rPr>
              <a:t> </a:t>
            </a:r>
            <a:r>
              <a:rPr lang="en-ID" b="0" dirty="0" err="1">
                <a:latin typeface="+mj-lt"/>
              </a:rPr>
              <a:t>ini</a:t>
            </a:r>
            <a:r>
              <a:rPr lang="en-ID" b="0" dirty="0">
                <a:latin typeface="+mj-lt"/>
              </a:rPr>
              <a:t> </a:t>
            </a:r>
            <a:r>
              <a:rPr lang="en-ID" b="0" dirty="0" err="1">
                <a:latin typeface="+mj-lt"/>
              </a:rPr>
              <a:t>melibatkan</a:t>
            </a:r>
            <a:r>
              <a:rPr lang="en-ID" b="0" dirty="0">
                <a:latin typeface="+mj-lt"/>
              </a:rPr>
              <a:t> </a:t>
            </a:r>
            <a:r>
              <a:rPr lang="en-ID" b="0" dirty="0" err="1">
                <a:latin typeface="+mj-lt"/>
              </a:rPr>
              <a:t>identifikasi</a:t>
            </a:r>
            <a:r>
              <a:rPr lang="en-ID" b="0" dirty="0">
                <a:latin typeface="+mj-lt"/>
              </a:rPr>
              <a:t> </a:t>
            </a:r>
            <a:r>
              <a:rPr lang="en-ID" b="0" dirty="0" err="1">
                <a:latin typeface="+mj-lt"/>
              </a:rPr>
              <a:t>potensi</a:t>
            </a:r>
            <a:r>
              <a:rPr lang="en-ID" b="0" dirty="0">
                <a:latin typeface="+mj-lt"/>
              </a:rPr>
              <a:t> </a:t>
            </a:r>
            <a:r>
              <a:rPr lang="en-ID" b="0" dirty="0" err="1">
                <a:latin typeface="+mj-lt"/>
              </a:rPr>
              <a:t>masalah</a:t>
            </a:r>
            <a:r>
              <a:rPr lang="en-ID" b="0" dirty="0">
                <a:latin typeface="+mj-lt"/>
              </a:rPr>
              <a:t> </a:t>
            </a:r>
            <a:r>
              <a:rPr lang="en-ID" b="0" dirty="0" err="1">
                <a:latin typeface="+mj-lt"/>
              </a:rPr>
              <a:t>sejak</a:t>
            </a:r>
            <a:r>
              <a:rPr lang="en-ID" b="0" dirty="0">
                <a:latin typeface="+mj-lt"/>
              </a:rPr>
              <a:t> </a:t>
            </a:r>
            <a:r>
              <a:rPr lang="en-ID" b="0" dirty="0" err="1">
                <a:latin typeface="+mj-lt"/>
              </a:rPr>
              <a:t>dini</a:t>
            </a:r>
            <a:r>
              <a:rPr lang="en-ID" b="0" dirty="0">
                <a:latin typeface="+mj-lt"/>
              </a:rPr>
              <a:t>, </a:t>
            </a:r>
            <a:r>
              <a:rPr lang="en-ID" b="0" dirty="0" err="1">
                <a:latin typeface="+mj-lt"/>
              </a:rPr>
              <a:t>menawarkan</a:t>
            </a:r>
            <a:r>
              <a:rPr lang="en-ID" b="0" dirty="0">
                <a:latin typeface="+mj-lt"/>
              </a:rPr>
              <a:t> </a:t>
            </a:r>
            <a:r>
              <a:rPr lang="en-ID" b="0" dirty="0" err="1">
                <a:latin typeface="+mj-lt"/>
              </a:rPr>
              <a:t>solusi</a:t>
            </a:r>
            <a:r>
              <a:rPr lang="en-ID" b="0" dirty="0">
                <a:latin typeface="+mj-lt"/>
              </a:rPr>
              <a:t> </a:t>
            </a:r>
            <a:r>
              <a:rPr lang="en-ID" b="0" dirty="0" err="1">
                <a:latin typeface="+mj-lt"/>
              </a:rPr>
              <a:t>sebelum</a:t>
            </a:r>
            <a:r>
              <a:rPr lang="en-ID" b="0" dirty="0">
                <a:latin typeface="+mj-lt"/>
              </a:rPr>
              <a:t> </a:t>
            </a:r>
            <a:r>
              <a:rPr lang="en-ID" b="0" dirty="0" err="1">
                <a:latin typeface="+mj-lt"/>
              </a:rPr>
              <a:t>pelanggan</a:t>
            </a:r>
            <a:r>
              <a:rPr lang="en-ID" b="0" dirty="0">
                <a:latin typeface="+mj-lt"/>
              </a:rPr>
              <a:t> </a:t>
            </a:r>
            <a:r>
              <a:rPr lang="en-ID" b="0" dirty="0" err="1">
                <a:latin typeface="+mj-lt"/>
              </a:rPr>
              <a:t>menyampaikan</a:t>
            </a:r>
            <a:r>
              <a:rPr lang="en-ID" b="0" dirty="0">
                <a:latin typeface="+mj-lt"/>
              </a:rPr>
              <a:t> </a:t>
            </a:r>
            <a:r>
              <a:rPr lang="en-ID" b="0" dirty="0" err="1">
                <a:latin typeface="+mj-lt"/>
              </a:rPr>
              <a:t>keluhan</a:t>
            </a:r>
            <a:r>
              <a:rPr lang="en-ID" b="0" dirty="0">
                <a:latin typeface="+mj-lt"/>
              </a:rPr>
              <a:t>, dan </a:t>
            </a:r>
            <a:r>
              <a:rPr lang="en-ID" b="0" dirty="0" err="1">
                <a:latin typeface="+mj-lt"/>
              </a:rPr>
              <a:t>memastikan</a:t>
            </a:r>
            <a:r>
              <a:rPr lang="en-ID" b="0" dirty="0">
                <a:latin typeface="+mj-lt"/>
              </a:rPr>
              <a:t> </a:t>
            </a:r>
            <a:r>
              <a:rPr lang="en-ID" b="0" dirty="0" err="1">
                <a:latin typeface="+mj-lt"/>
              </a:rPr>
              <a:t>bahwa</a:t>
            </a:r>
            <a:r>
              <a:rPr lang="en-ID" b="0" dirty="0">
                <a:latin typeface="+mj-lt"/>
              </a:rPr>
              <a:t> </a:t>
            </a:r>
            <a:r>
              <a:rPr lang="en-ID" b="0" dirty="0" err="1">
                <a:latin typeface="+mj-lt"/>
              </a:rPr>
              <a:t>pelanggan</a:t>
            </a:r>
            <a:r>
              <a:rPr lang="en-ID" b="0" dirty="0">
                <a:latin typeface="+mj-lt"/>
              </a:rPr>
              <a:t> </a:t>
            </a:r>
            <a:r>
              <a:rPr lang="en-ID" b="0" dirty="0" err="1">
                <a:latin typeface="+mj-lt"/>
              </a:rPr>
              <a:t>merasa</a:t>
            </a:r>
            <a:r>
              <a:rPr lang="en-ID" b="0" dirty="0">
                <a:latin typeface="+mj-lt"/>
              </a:rPr>
              <a:t> </a:t>
            </a:r>
            <a:r>
              <a:rPr lang="en-ID" b="0" dirty="0" err="1">
                <a:latin typeface="+mj-lt"/>
              </a:rPr>
              <a:t>didengar</a:t>
            </a:r>
            <a:r>
              <a:rPr lang="en-ID" b="0" dirty="0">
                <a:latin typeface="+mj-lt"/>
              </a:rPr>
              <a:t> dan </a:t>
            </a:r>
            <a:r>
              <a:rPr lang="en-ID" b="0" dirty="0" err="1">
                <a:latin typeface="+mj-lt"/>
              </a:rPr>
              <a:t>dihargai</a:t>
            </a:r>
            <a:r>
              <a:rPr lang="en-ID" b="0" dirty="0">
                <a:latin typeface="+mj-lt"/>
              </a:rPr>
              <a:t>.</a:t>
            </a:r>
            <a:endParaRPr lang="en-ID" b="0" dirty="0">
              <a:solidFill>
                <a:srgbClr val="212121"/>
              </a:solidFill>
              <a:highlight>
                <a:srgbClr val="FFFFFF"/>
              </a:highlight>
              <a:latin typeface="+mj-lt"/>
            </a:endParaRPr>
          </a:p>
          <a:p>
            <a:pPr algn="l"/>
            <a:endParaRPr lang="en-ID" b="0" i="0" dirty="0">
              <a:solidFill>
                <a:srgbClr val="212121"/>
              </a:solidFill>
              <a:effectLst/>
              <a:highlight>
                <a:srgbClr val="FFFFFF"/>
              </a:highlight>
              <a:latin typeface="+mj-lt"/>
            </a:endParaRPr>
          </a:p>
          <a:p>
            <a:endParaRPr lang="en-ID" dirty="0"/>
          </a:p>
        </p:txBody>
      </p:sp>
    </p:spTree>
    <p:extLst>
      <p:ext uri="{BB962C8B-B14F-4D97-AF65-F5344CB8AC3E}">
        <p14:creationId xmlns:p14="http://schemas.microsoft.com/office/powerpoint/2010/main" val="351729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7ECA-2F8E-6A46-2124-0B5D8D58F200}"/>
              </a:ext>
            </a:extLst>
          </p:cNvPr>
          <p:cNvSpPr>
            <a:spLocks noGrp="1"/>
          </p:cNvSpPr>
          <p:nvPr>
            <p:ph type="title"/>
          </p:nvPr>
        </p:nvSpPr>
        <p:spPr/>
        <p:txBody>
          <a:bodyPr/>
          <a:lstStyle/>
          <a:p>
            <a:r>
              <a:rPr lang="en-ID" dirty="0" err="1">
                <a:highlight>
                  <a:srgbClr val="FFFFFF"/>
                </a:highlight>
              </a:rPr>
              <a:t>T</a:t>
            </a:r>
            <a:r>
              <a:rPr lang="en-ID" i="0" dirty="0" err="1">
                <a:effectLst/>
                <a:highlight>
                  <a:srgbClr val="FFFFFF"/>
                </a:highlight>
              </a:rPr>
              <a:t>etapkan</a:t>
            </a:r>
            <a:r>
              <a:rPr lang="en-ID" i="0" dirty="0">
                <a:effectLst/>
                <a:highlight>
                  <a:srgbClr val="FFFFFF"/>
                </a:highlight>
              </a:rPr>
              <a:t> </a:t>
            </a:r>
            <a:r>
              <a:rPr lang="en-ID" i="0" dirty="0" err="1">
                <a:effectLst/>
                <a:highlight>
                  <a:srgbClr val="FFFFFF"/>
                </a:highlight>
              </a:rPr>
              <a:t>tujuan</a:t>
            </a:r>
            <a:r>
              <a:rPr lang="en-ID" i="0" dirty="0">
                <a:effectLst/>
                <a:highlight>
                  <a:srgbClr val="FFFFFF"/>
                </a:highlight>
              </a:rPr>
              <a:t> dan </a:t>
            </a:r>
            <a:r>
              <a:rPr lang="en-ID" i="0" dirty="0" err="1">
                <a:effectLst/>
                <a:highlight>
                  <a:srgbClr val="FFFFFF"/>
                </a:highlight>
              </a:rPr>
              <a:t>metrik</a:t>
            </a:r>
            <a:r>
              <a:rPr lang="en-ID" i="0" dirty="0">
                <a:effectLst/>
                <a:highlight>
                  <a:srgbClr val="FFFFFF"/>
                </a:highlight>
              </a:rPr>
              <a:t> yang </a:t>
            </a:r>
            <a:r>
              <a:rPr lang="en-ID" i="0" dirty="0" err="1">
                <a:effectLst/>
                <a:highlight>
                  <a:srgbClr val="FFFFFF"/>
                </a:highlight>
              </a:rPr>
              <a:t>jelas</a:t>
            </a:r>
            <a:r>
              <a:rPr lang="en-ID" i="0" dirty="0">
                <a:effectLst/>
                <a:highlight>
                  <a:srgbClr val="FFFFFF"/>
                </a:highlight>
              </a:rPr>
              <a:t> (ROI, Conversion Rate, dan Customer Acquisition Rate)</a:t>
            </a:r>
            <a:endParaRPr lang="en-ID" dirty="0"/>
          </a:p>
        </p:txBody>
      </p:sp>
      <p:sp>
        <p:nvSpPr>
          <p:cNvPr id="3" name="Text Placeholder 2">
            <a:extLst>
              <a:ext uri="{FF2B5EF4-FFF2-40B4-BE49-F238E27FC236}">
                <a16:creationId xmlns:a16="http://schemas.microsoft.com/office/drawing/2014/main" id="{E46139CC-7452-18CB-97B8-2920FFCD3BBA}"/>
              </a:ext>
            </a:extLst>
          </p:cNvPr>
          <p:cNvSpPr>
            <a:spLocks noGrp="1"/>
          </p:cNvSpPr>
          <p:nvPr>
            <p:ph type="body" sz="quarter" idx="10"/>
          </p:nvPr>
        </p:nvSpPr>
        <p:spPr>
          <a:xfrm>
            <a:off x="844060" y="2263139"/>
            <a:ext cx="16611131" cy="7609523"/>
          </a:xfrm>
        </p:spPr>
        <p:txBody>
          <a:bodyPr/>
          <a:lstStyle/>
          <a:p>
            <a:pPr algn="l">
              <a:buFont typeface="Arial" panose="020B0604020202020204" pitchFamily="34" charset="0"/>
              <a:buChar char="•"/>
            </a:pPr>
            <a:r>
              <a:rPr lang="en-ID" b="0" i="0" dirty="0">
                <a:effectLst/>
                <a:highlight>
                  <a:srgbClr val="FFFFFF"/>
                </a:highlight>
                <a:latin typeface="+mj-lt"/>
              </a:rPr>
              <a:t>Target: </a:t>
            </a:r>
            <a:r>
              <a:rPr lang="en-ID" b="0" i="0" dirty="0" err="1">
                <a:effectLst/>
                <a:highlight>
                  <a:srgbClr val="FFFFFF"/>
                </a:highlight>
                <a:latin typeface="+mj-lt"/>
              </a:rPr>
              <a:t>Tingkatkan</a:t>
            </a:r>
            <a:r>
              <a:rPr lang="en-ID" b="0" i="0" dirty="0">
                <a:effectLst/>
                <a:highlight>
                  <a:srgbClr val="FFFFFF"/>
                </a:highlight>
                <a:latin typeface="+mj-lt"/>
              </a:rPr>
              <a:t> ROI </a:t>
            </a:r>
            <a:r>
              <a:rPr lang="en-ID" b="0" i="0" dirty="0" err="1">
                <a:effectLst/>
                <a:highlight>
                  <a:srgbClr val="FFFFFF"/>
                </a:highlight>
                <a:latin typeface="+mj-lt"/>
              </a:rPr>
              <a:t>kampanye</a:t>
            </a:r>
            <a:r>
              <a:rPr lang="en-ID" b="0" i="0" dirty="0">
                <a:effectLst/>
                <a:highlight>
                  <a:srgbClr val="FFFFFF"/>
                </a:highlight>
                <a:latin typeface="+mj-lt"/>
              </a:rPr>
              <a:t> </a:t>
            </a:r>
            <a:r>
              <a:rPr lang="en-ID" b="0" i="0" dirty="0" err="1">
                <a:effectLst/>
                <a:highlight>
                  <a:srgbClr val="FFFFFF"/>
                </a:highlight>
                <a:latin typeface="+mj-lt"/>
              </a:rPr>
              <a:t>sebesar</a:t>
            </a:r>
            <a:r>
              <a:rPr lang="en-ID" b="0" i="0" dirty="0">
                <a:effectLst/>
                <a:highlight>
                  <a:srgbClr val="FFFFFF"/>
                </a:highlight>
                <a:latin typeface="+mj-lt"/>
              </a:rPr>
              <a:t> 15-20% dan </a:t>
            </a:r>
            <a:r>
              <a:rPr lang="en-ID" b="0" i="0" dirty="0" err="1">
                <a:effectLst/>
                <a:highlight>
                  <a:srgbClr val="FFFFFF"/>
                </a:highlight>
                <a:latin typeface="+mj-lt"/>
              </a:rPr>
              <a:t>tingkatkan</a:t>
            </a:r>
            <a:r>
              <a:rPr lang="en-ID" b="0" i="0" dirty="0">
                <a:effectLst/>
                <a:highlight>
                  <a:srgbClr val="FFFFFF"/>
                </a:highlight>
                <a:latin typeface="+mj-lt"/>
              </a:rPr>
              <a:t> </a:t>
            </a:r>
            <a:r>
              <a:rPr lang="en-ID" b="0" i="0" dirty="0" err="1">
                <a:effectLst/>
                <a:highlight>
                  <a:srgbClr val="FFFFFF"/>
                </a:highlight>
                <a:latin typeface="+mj-lt"/>
              </a:rPr>
              <a:t>tingkat</a:t>
            </a:r>
            <a:r>
              <a:rPr lang="en-ID" b="0" i="0" dirty="0">
                <a:effectLst/>
                <a:highlight>
                  <a:srgbClr val="FFFFFF"/>
                </a:highlight>
                <a:latin typeface="+mj-lt"/>
              </a:rPr>
              <a:t> </a:t>
            </a:r>
            <a:r>
              <a:rPr lang="en-ID" b="0" i="0" dirty="0" err="1">
                <a:effectLst/>
                <a:highlight>
                  <a:srgbClr val="FFFFFF"/>
                </a:highlight>
                <a:latin typeface="+mj-lt"/>
              </a:rPr>
              <a:t>konversi</a:t>
            </a:r>
            <a:r>
              <a:rPr lang="en-ID" b="0" i="0" dirty="0">
                <a:effectLst/>
                <a:highlight>
                  <a:srgbClr val="FFFFFF"/>
                </a:highlight>
                <a:latin typeface="+mj-lt"/>
              </a:rPr>
              <a:t> </a:t>
            </a:r>
            <a:r>
              <a:rPr lang="en-ID" b="0" i="0" dirty="0" err="1">
                <a:effectLst/>
                <a:highlight>
                  <a:srgbClr val="FFFFFF"/>
                </a:highlight>
                <a:latin typeface="+mj-lt"/>
              </a:rPr>
              <a:t>dengan</a:t>
            </a:r>
            <a:r>
              <a:rPr lang="en-ID" b="0" i="0" dirty="0">
                <a:effectLst/>
                <a:highlight>
                  <a:srgbClr val="FFFFFF"/>
                </a:highlight>
                <a:latin typeface="+mj-lt"/>
              </a:rPr>
              <a:t> </a:t>
            </a:r>
            <a:r>
              <a:rPr lang="en-ID" b="0" i="0" dirty="0" err="1">
                <a:effectLst/>
                <a:highlight>
                  <a:srgbClr val="FFFFFF"/>
                </a:highlight>
                <a:latin typeface="+mj-lt"/>
              </a:rPr>
              <a:t>fokus</a:t>
            </a:r>
            <a:r>
              <a:rPr lang="en-ID" b="0" i="0" dirty="0">
                <a:effectLst/>
                <a:highlight>
                  <a:srgbClr val="FFFFFF"/>
                </a:highlight>
                <a:latin typeface="+mj-lt"/>
              </a:rPr>
              <a:t> pada </a:t>
            </a:r>
            <a:r>
              <a:rPr lang="en-ID" b="0" i="0" dirty="0" err="1">
                <a:effectLst/>
                <a:highlight>
                  <a:srgbClr val="FFFFFF"/>
                </a:highlight>
                <a:latin typeface="+mj-lt"/>
              </a:rPr>
              <a:t>audiens</a:t>
            </a:r>
            <a:r>
              <a:rPr lang="en-ID" b="0" i="0" dirty="0">
                <a:effectLst/>
                <a:highlight>
                  <a:srgbClr val="FFFFFF"/>
                </a:highlight>
                <a:latin typeface="+mj-lt"/>
              </a:rPr>
              <a:t> yang </a:t>
            </a:r>
            <a:r>
              <a:rPr lang="en-ID" b="0" i="0" dirty="0" err="1">
                <a:effectLst/>
                <a:highlight>
                  <a:srgbClr val="FFFFFF"/>
                </a:highlight>
                <a:latin typeface="+mj-lt"/>
              </a:rPr>
              <a:t>ditargetkan</a:t>
            </a:r>
            <a:r>
              <a:rPr lang="en-ID" b="0" i="0" dirty="0">
                <a:effectLst/>
                <a:highlight>
                  <a:srgbClr val="FFFFFF"/>
                </a:highlight>
                <a:latin typeface="+mj-lt"/>
              </a:rPr>
              <a:t>.</a:t>
            </a:r>
          </a:p>
          <a:p>
            <a:pPr algn="l"/>
            <a:endParaRPr lang="en-ID" b="0" i="0" dirty="0">
              <a:effectLst/>
              <a:highlight>
                <a:srgbClr val="FFFFFF"/>
              </a:highlight>
              <a:latin typeface="+mj-lt"/>
            </a:endParaRPr>
          </a:p>
          <a:p>
            <a:pPr algn="l">
              <a:buFont typeface="Arial" panose="020B0604020202020204" pitchFamily="34" charset="0"/>
              <a:buChar char="•"/>
            </a:pPr>
            <a:r>
              <a:rPr lang="en-ID" b="0" i="0" dirty="0">
                <a:effectLst/>
                <a:highlight>
                  <a:srgbClr val="FFFFFF"/>
                </a:highlight>
                <a:latin typeface="+mj-lt"/>
              </a:rPr>
              <a:t>Strategi: </a:t>
            </a:r>
            <a:r>
              <a:rPr lang="en-ID" b="0" i="0" dirty="0" err="1">
                <a:effectLst/>
                <a:highlight>
                  <a:srgbClr val="FFFFFF"/>
                </a:highlight>
                <a:latin typeface="+mj-lt"/>
              </a:rPr>
              <a:t>Untuk</a:t>
            </a:r>
            <a:r>
              <a:rPr lang="en-ID" b="0" i="0" dirty="0">
                <a:effectLst/>
                <a:highlight>
                  <a:srgbClr val="FFFFFF"/>
                </a:highlight>
                <a:latin typeface="+mj-lt"/>
              </a:rPr>
              <a:t> </a:t>
            </a:r>
            <a:r>
              <a:rPr lang="en-ID" b="0" i="0" dirty="0" err="1">
                <a:effectLst/>
                <a:highlight>
                  <a:srgbClr val="FFFFFF"/>
                </a:highlight>
                <a:latin typeface="+mj-lt"/>
              </a:rPr>
              <a:t>mengukur</a:t>
            </a:r>
            <a:r>
              <a:rPr lang="en-ID" b="0" i="0" dirty="0">
                <a:effectLst/>
                <a:highlight>
                  <a:srgbClr val="FFFFFF"/>
                </a:highlight>
                <a:latin typeface="+mj-lt"/>
              </a:rPr>
              <a:t> dan </a:t>
            </a:r>
            <a:r>
              <a:rPr lang="en-ID" b="0" i="0" dirty="0" err="1">
                <a:effectLst/>
                <a:highlight>
                  <a:srgbClr val="FFFFFF"/>
                </a:highlight>
                <a:latin typeface="+mj-lt"/>
              </a:rPr>
              <a:t>meningkatkan</a:t>
            </a:r>
            <a:r>
              <a:rPr lang="en-ID" b="0" i="0" dirty="0">
                <a:effectLst/>
                <a:highlight>
                  <a:srgbClr val="FFFFFF"/>
                </a:highlight>
                <a:latin typeface="+mj-lt"/>
              </a:rPr>
              <a:t> </a:t>
            </a:r>
            <a:r>
              <a:rPr lang="en-ID" b="0" i="0" dirty="0" err="1">
                <a:effectLst/>
                <a:highlight>
                  <a:srgbClr val="FFFFFF"/>
                </a:highlight>
                <a:latin typeface="+mj-lt"/>
              </a:rPr>
              <a:t>efektivitas</a:t>
            </a:r>
            <a:r>
              <a:rPr lang="en-ID" b="0" i="0" dirty="0">
                <a:effectLst/>
                <a:highlight>
                  <a:srgbClr val="FFFFFF"/>
                </a:highlight>
                <a:latin typeface="+mj-lt"/>
              </a:rPr>
              <a:t> </a:t>
            </a:r>
            <a:r>
              <a:rPr lang="en-ID" b="0" i="0" dirty="0" err="1">
                <a:effectLst/>
                <a:highlight>
                  <a:srgbClr val="FFFFFF"/>
                </a:highlight>
                <a:latin typeface="+mj-lt"/>
              </a:rPr>
              <a:t>kampanye</a:t>
            </a:r>
            <a:r>
              <a:rPr lang="en-ID" b="0" i="0" dirty="0">
                <a:effectLst/>
                <a:highlight>
                  <a:srgbClr val="FFFFFF"/>
                </a:highlight>
                <a:latin typeface="+mj-lt"/>
              </a:rPr>
              <a:t>, </a:t>
            </a:r>
            <a:r>
              <a:rPr lang="en-ID" b="0" i="0" dirty="0" err="1">
                <a:effectLst/>
                <a:highlight>
                  <a:srgbClr val="FFFFFF"/>
                </a:highlight>
                <a:latin typeface="+mj-lt"/>
              </a:rPr>
              <a:t>tetapkan</a:t>
            </a:r>
            <a:r>
              <a:rPr lang="en-ID" b="0" i="0" dirty="0">
                <a:effectLst/>
                <a:highlight>
                  <a:srgbClr val="FFFFFF"/>
                </a:highlight>
                <a:latin typeface="+mj-lt"/>
              </a:rPr>
              <a:t> </a:t>
            </a:r>
            <a:r>
              <a:rPr lang="en-ID" b="0" i="0" dirty="0" err="1">
                <a:effectLst/>
                <a:highlight>
                  <a:srgbClr val="FFFFFF"/>
                </a:highlight>
                <a:latin typeface="+mj-lt"/>
              </a:rPr>
              <a:t>tujuan</a:t>
            </a:r>
            <a:r>
              <a:rPr lang="en-ID" b="0" i="0" dirty="0">
                <a:effectLst/>
                <a:highlight>
                  <a:srgbClr val="FFFFFF"/>
                </a:highlight>
                <a:latin typeface="+mj-lt"/>
              </a:rPr>
              <a:t> dan </a:t>
            </a:r>
            <a:r>
              <a:rPr lang="en-ID" b="0" i="0" dirty="0" err="1">
                <a:effectLst/>
                <a:highlight>
                  <a:srgbClr val="FFFFFF"/>
                </a:highlight>
                <a:latin typeface="+mj-lt"/>
              </a:rPr>
              <a:t>metrik</a:t>
            </a:r>
            <a:r>
              <a:rPr lang="en-ID" b="0" i="0" dirty="0">
                <a:effectLst/>
                <a:highlight>
                  <a:srgbClr val="FFFFFF"/>
                </a:highlight>
                <a:latin typeface="+mj-lt"/>
              </a:rPr>
              <a:t> yang </a:t>
            </a:r>
            <a:r>
              <a:rPr lang="en-ID" b="0" i="0" dirty="0" err="1">
                <a:effectLst/>
                <a:highlight>
                  <a:srgbClr val="FFFFFF"/>
                </a:highlight>
                <a:latin typeface="+mj-lt"/>
              </a:rPr>
              <a:t>jelas</a:t>
            </a:r>
            <a:r>
              <a:rPr lang="en-ID" b="0" i="0" dirty="0">
                <a:effectLst/>
                <a:highlight>
                  <a:srgbClr val="FFFFFF"/>
                </a:highlight>
                <a:latin typeface="+mj-lt"/>
              </a:rPr>
              <a:t> </a:t>
            </a:r>
            <a:r>
              <a:rPr lang="en-ID" b="0" i="0" dirty="0" err="1">
                <a:effectLst/>
                <a:highlight>
                  <a:srgbClr val="FFFFFF"/>
                </a:highlight>
                <a:latin typeface="+mj-lt"/>
              </a:rPr>
              <a:t>seperti</a:t>
            </a:r>
            <a:r>
              <a:rPr lang="en-ID" b="0" i="0" dirty="0">
                <a:effectLst/>
                <a:highlight>
                  <a:srgbClr val="FFFFFF"/>
                </a:highlight>
                <a:latin typeface="+mj-lt"/>
              </a:rPr>
              <a:t> ROI, </a:t>
            </a:r>
            <a:r>
              <a:rPr lang="en-ID" b="0" i="0" dirty="0" err="1">
                <a:effectLst/>
                <a:highlight>
                  <a:srgbClr val="FFFFFF"/>
                </a:highlight>
                <a:latin typeface="+mj-lt"/>
              </a:rPr>
              <a:t>tingkat</a:t>
            </a:r>
            <a:r>
              <a:rPr lang="en-ID" b="0" i="0" dirty="0">
                <a:effectLst/>
                <a:highlight>
                  <a:srgbClr val="FFFFFF"/>
                </a:highlight>
                <a:latin typeface="+mj-lt"/>
              </a:rPr>
              <a:t> </a:t>
            </a:r>
            <a:r>
              <a:rPr lang="en-ID" b="0" i="0" dirty="0" err="1">
                <a:effectLst/>
                <a:highlight>
                  <a:srgbClr val="FFFFFF"/>
                </a:highlight>
                <a:latin typeface="+mj-lt"/>
              </a:rPr>
              <a:t>konversi</a:t>
            </a:r>
            <a:r>
              <a:rPr lang="en-ID" b="0" i="0" dirty="0">
                <a:effectLst/>
                <a:highlight>
                  <a:srgbClr val="FFFFFF"/>
                </a:highlight>
                <a:latin typeface="+mj-lt"/>
              </a:rPr>
              <a:t>, dan </a:t>
            </a:r>
            <a:r>
              <a:rPr lang="en-ID" b="0" i="0" dirty="0" err="1">
                <a:effectLst/>
                <a:highlight>
                  <a:srgbClr val="FFFFFF"/>
                </a:highlight>
                <a:latin typeface="+mj-lt"/>
              </a:rPr>
              <a:t>biaya</a:t>
            </a:r>
            <a:r>
              <a:rPr lang="en-ID" b="0" i="0" dirty="0">
                <a:effectLst/>
                <a:highlight>
                  <a:srgbClr val="FFFFFF"/>
                </a:highlight>
                <a:latin typeface="+mj-lt"/>
              </a:rPr>
              <a:t> </a:t>
            </a:r>
            <a:r>
              <a:rPr lang="en-ID" b="0" i="0" dirty="0" err="1">
                <a:effectLst/>
                <a:highlight>
                  <a:srgbClr val="FFFFFF"/>
                </a:highlight>
                <a:latin typeface="+mj-lt"/>
              </a:rPr>
              <a:t>akuisisi</a:t>
            </a:r>
            <a:r>
              <a:rPr lang="en-ID" b="0" i="0" dirty="0">
                <a:effectLst/>
                <a:highlight>
                  <a:srgbClr val="FFFFFF"/>
                </a:highlight>
                <a:latin typeface="+mj-lt"/>
              </a:rPr>
              <a:t> </a:t>
            </a:r>
            <a:r>
              <a:rPr lang="en-ID" b="0" i="0" dirty="0" err="1">
                <a:effectLst/>
                <a:highlight>
                  <a:srgbClr val="FFFFFF"/>
                </a:highlight>
                <a:latin typeface="+mj-lt"/>
              </a:rPr>
              <a:t>pelanggan</a:t>
            </a:r>
            <a:r>
              <a:rPr lang="en-ID" b="0" i="0" dirty="0">
                <a:effectLst/>
                <a:highlight>
                  <a:srgbClr val="FFFFFF"/>
                </a:highlight>
                <a:latin typeface="+mj-lt"/>
              </a:rPr>
              <a:t>. </a:t>
            </a:r>
            <a:r>
              <a:rPr lang="en-ID" b="0" i="0" dirty="0" err="1">
                <a:effectLst/>
                <a:highlight>
                  <a:srgbClr val="FFFFFF"/>
                </a:highlight>
                <a:latin typeface="+mj-lt"/>
              </a:rPr>
              <a:t>Menggunakan</a:t>
            </a:r>
            <a:r>
              <a:rPr lang="en-ID" b="0" i="0" dirty="0">
                <a:effectLst/>
                <a:highlight>
                  <a:srgbClr val="FFFFFF"/>
                </a:highlight>
                <a:latin typeface="+mj-lt"/>
              </a:rPr>
              <a:t> </a:t>
            </a:r>
            <a:r>
              <a:rPr lang="en-ID" b="0" i="0" dirty="0" err="1">
                <a:effectLst/>
                <a:highlight>
                  <a:srgbClr val="FFFFFF"/>
                </a:highlight>
                <a:latin typeface="+mj-lt"/>
              </a:rPr>
              <a:t>kerangka</a:t>
            </a:r>
            <a:r>
              <a:rPr lang="en-ID" b="0" i="0" dirty="0">
                <a:effectLst/>
                <a:highlight>
                  <a:srgbClr val="FFFFFF"/>
                </a:highlight>
                <a:latin typeface="+mj-lt"/>
              </a:rPr>
              <a:t> </a:t>
            </a:r>
            <a:r>
              <a:rPr lang="en-ID" b="0" i="0" dirty="0" err="1">
                <a:effectLst/>
                <a:highlight>
                  <a:srgbClr val="FFFFFF"/>
                </a:highlight>
                <a:latin typeface="+mj-lt"/>
              </a:rPr>
              <a:t>pengukuran</a:t>
            </a:r>
            <a:r>
              <a:rPr lang="en-ID" b="0" i="0" dirty="0">
                <a:effectLst/>
                <a:highlight>
                  <a:srgbClr val="FFFFFF"/>
                </a:highlight>
                <a:latin typeface="+mj-lt"/>
              </a:rPr>
              <a:t> </a:t>
            </a:r>
            <a:r>
              <a:rPr lang="en-ID" b="0" i="0" dirty="0" err="1">
                <a:effectLst/>
                <a:highlight>
                  <a:srgbClr val="FFFFFF"/>
                </a:highlight>
                <a:latin typeface="+mj-lt"/>
              </a:rPr>
              <a:t>kampanye</a:t>
            </a:r>
            <a:r>
              <a:rPr lang="en-ID" b="0" i="0" dirty="0">
                <a:effectLst/>
                <a:highlight>
                  <a:srgbClr val="FFFFFF"/>
                </a:highlight>
                <a:latin typeface="+mj-lt"/>
              </a:rPr>
              <a:t> yang </a:t>
            </a:r>
            <a:r>
              <a:rPr lang="en-ID" b="0" i="0" dirty="0" err="1">
                <a:effectLst/>
                <a:highlight>
                  <a:srgbClr val="FFFFFF"/>
                </a:highlight>
                <a:latin typeface="+mj-lt"/>
              </a:rPr>
              <a:t>terstruktur</a:t>
            </a:r>
            <a:r>
              <a:rPr lang="en-ID" b="0" i="0" dirty="0">
                <a:effectLst/>
                <a:highlight>
                  <a:srgbClr val="FFFFFF"/>
                </a:highlight>
                <a:latin typeface="+mj-lt"/>
              </a:rPr>
              <a:t> </a:t>
            </a:r>
            <a:r>
              <a:rPr lang="en-ID" b="0" i="0" dirty="0" err="1">
                <a:effectLst/>
                <a:highlight>
                  <a:srgbClr val="FFFFFF"/>
                </a:highlight>
                <a:latin typeface="+mj-lt"/>
              </a:rPr>
              <a:t>dengan</a:t>
            </a:r>
            <a:r>
              <a:rPr lang="en-ID" b="0" i="0" dirty="0">
                <a:effectLst/>
                <a:highlight>
                  <a:srgbClr val="FFFFFF"/>
                </a:highlight>
                <a:latin typeface="+mj-lt"/>
              </a:rPr>
              <a:t> </a:t>
            </a:r>
            <a:r>
              <a:rPr lang="en-ID" b="0" i="0" dirty="0" err="1">
                <a:effectLst/>
                <a:highlight>
                  <a:srgbClr val="FFFFFF"/>
                </a:highlight>
                <a:latin typeface="+mj-lt"/>
              </a:rPr>
              <a:t>baik</a:t>
            </a:r>
            <a:r>
              <a:rPr lang="en-ID" b="0" i="0" dirty="0">
                <a:effectLst/>
                <a:highlight>
                  <a:srgbClr val="FFFFFF"/>
                </a:highlight>
                <a:latin typeface="+mj-lt"/>
              </a:rPr>
              <a:t> </a:t>
            </a:r>
            <a:r>
              <a:rPr lang="en-ID" b="0" i="0" dirty="0" err="1">
                <a:effectLst/>
                <a:highlight>
                  <a:srgbClr val="FFFFFF"/>
                </a:highlight>
                <a:latin typeface="+mj-lt"/>
              </a:rPr>
              <a:t>dapat</a:t>
            </a:r>
            <a:r>
              <a:rPr lang="en-ID" b="0" i="0" dirty="0">
                <a:effectLst/>
                <a:highlight>
                  <a:srgbClr val="FFFFFF"/>
                </a:highlight>
                <a:latin typeface="+mj-lt"/>
              </a:rPr>
              <a:t> </a:t>
            </a:r>
            <a:r>
              <a:rPr lang="en-ID" b="0" i="0" dirty="0" err="1">
                <a:effectLst/>
                <a:highlight>
                  <a:srgbClr val="FFFFFF"/>
                </a:highlight>
                <a:latin typeface="+mj-lt"/>
              </a:rPr>
              <a:t>membantu</a:t>
            </a:r>
            <a:r>
              <a:rPr lang="en-ID" b="0" i="0" dirty="0">
                <a:effectLst/>
                <a:highlight>
                  <a:srgbClr val="FFFFFF"/>
                </a:highlight>
                <a:latin typeface="+mj-lt"/>
              </a:rPr>
              <a:t> </a:t>
            </a:r>
            <a:r>
              <a:rPr lang="en-ID" b="0" i="0" dirty="0" err="1">
                <a:effectLst/>
                <a:highlight>
                  <a:srgbClr val="FFFFFF"/>
                </a:highlight>
                <a:latin typeface="+mj-lt"/>
              </a:rPr>
              <a:t>mengidentifikasi</a:t>
            </a:r>
            <a:r>
              <a:rPr lang="en-ID" b="0" i="0" dirty="0">
                <a:effectLst/>
                <a:highlight>
                  <a:srgbClr val="FFFFFF"/>
                </a:highlight>
                <a:latin typeface="+mj-lt"/>
              </a:rPr>
              <a:t> </a:t>
            </a:r>
            <a:r>
              <a:rPr lang="en-ID" b="0" i="0" dirty="0" err="1">
                <a:effectLst/>
                <a:highlight>
                  <a:srgbClr val="FFFFFF"/>
                </a:highlight>
                <a:latin typeface="+mj-lt"/>
              </a:rPr>
              <a:t>tren</a:t>
            </a:r>
            <a:r>
              <a:rPr lang="en-ID" b="0" i="0" dirty="0">
                <a:effectLst/>
                <a:highlight>
                  <a:srgbClr val="FFFFFF"/>
                </a:highlight>
                <a:latin typeface="+mj-lt"/>
              </a:rPr>
              <a:t> dan </a:t>
            </a:r>
            <a:r>
              <a:rPr lang="en-ID" b="0" i="0" dirty="0" err="1">
                <a:effectLst/>
                <a:highlight>
                  <a:srgbClr val="FFFFFF"/>
                </a:highlight>
                <a:latin typeface="+mj-lt"/>
              </a:rPr>
              <a:t>membuat</a:t>
            </a:r>
            <a:r>
              <a:rPr lang="en-ID" b="0" i="0" dirty="0">
                <a:effectLst/>
                <a:highlight>
                  <a:srgbClr val="FFFFFF"/>
                </a:highlight>
                <a:latin typeface="+mj-lt"/>
              </a:rPr>
              <a:t> </a:t>
            </a:r>
            <a:r>
              <a:rPr lang="en-ID" b="0" i="0" dirty="0" err="1">
                <a:effectLst/>
                <a:highlight>
                  <a:srgbClr val="FFFFFF"/>
                </a:highlight>
                <a:latin typeface="+mj-lt"/>
              </a:rPr>
              <a:t>penyesuaian</a:t>
            </a:r>
            <a:r>
              <a:rPr lang="en-ID" b="0" i="0" dirty="0">
                <a:effectLst/>
                <a:highlight>
                  <a:srgbClr val="FFFFFF"/>
                </a:highlight>
                <a:latin typeface="+mj-lt"/>
              </a:rPr>
              <a:t> </a:t>
            </a:r>
            <a:r>
              <a:rPr lang="en-ID" b="0" i="0" dirty="0" err="1">
                <a:effectLst/>
                <a:highlight>
                  <a:srgbClr val="FFFFFF"/>
                </a:highlight>
                <a:latin typeface="+mj-lt"/>
              </a:rPr>
              <a:t>berbasis</a:t>
            </a:r>
            <a:r>
              <a:rPr lang="en-ID" b="0" i="0" dirty="0">
                <a:effectLst/>
                <a:highlight>
                  <a:srgbClr val="FFFFFF"/>
                </a:highlight>
                <a:latin typeface="+mj-lt"/>
              </a:rPr>
              <a:t> data </a:t>
            </a:r>
            <a:r>
              <a:rPr lang="en-ID" b="0" i="0" dirty="0" err="1">
                <a:effectLst/>
                <a:highlight>
                  <a:srgbClr val="FFFFFF"/>
                </a:highlight>
                <a:latin typeface="+mj-lt"/>
              </a:rPr>
              <a:t>untuk</a:t>
            </a:r>
            <a:r>
              <a:rPr lang="en-ID" b="0" i="0" dirty="0">
                <a:effectLst/>
                <a:highlight>
                  <a:srgbClr val="FFFFFF"/>
                </a:highlight>
                <a:latin typeface="+mj-lt"/>
              </a:rPr>
              <a:t> </a:t>
            </a:r>
            <a:r>
              <a:rPr lang="en-ID" b="0" i="0" dirty="0" err="1">
                <a:effectLst/>
                <a:highlight>
                  <a:srgbClr val="FFFFFF"/>
                </a:highlight>
                <a:latin typeface="+mj-lt"/>
              </a:rPr>
              <a:t>mengoptimalkan</a:t>
            </a:r>
            <a:r>
              <a:rPr lang="en-ID" b="0" i="0" dirty="0">
                <a:effectLst/>
                <a:highlight>
                  <a:srgbClr val="FFFFFF"/>
                </a:highlight>
                <a:latin typeface="+mj-lt"/>
              </a:rPr>
              <a:t> </a:t>
            </a:r>
            <a:r>
              <a:rPr lang="en-ID" b="0" i="0" dirty="0" err="1">
                <a:effectLst/>
                <a:highlight>
                  <a:srgbClr val="FFFFFF"/>
                </a:highlight>
                <a:latin typeface="+mj-lt"/>
              </a:rPr>
              <a:t>kampanye</a:t>
            </a:r>
            <a:r>
              <a:rPr lang="en-ID" b="0" i="0" dirty="0">
                <a:effectLst/>
                <a:highlight>
                  <a:srgbClr val="FFFFFF"/>
                </a:highlight>
                <a:latin typeface="+mj-lt"/>
              </a:rPr>
              <a:t> yang </a:t>
            </a:r>
            <a:r>
              <a:rPr lang="en-ID" b="0" i="0" dirty="0" err="1">
                <a:effectLst/>
                <a:highlight>
                  <a:srgbClr val="FFFFFF"/>
                </a:highlight>
                <a:latin typeface="+mj-lt"/>
              </a:rPr>
              <a:t>sedang</a:t>
            </a:r>
            <a:r>
              <a:rPr lang="en-ID" b="0" i="0" dirty="0">
                <a:effectLst/>
                <a:highlight>
                  <a:srgbClr val="FFFFFF"/>
                </a:highlight>
                <a:latin typeface="+mj-lt"/>
              </a:rPr>
              <a:t> </a:t>
            </a:r>
            <a:r>
              <a:rPr lang="en-ID" b="0" i="0" dirty="0" err="1">
                <a:effectLst/>
                <a:highlight>
                  <a:srgbClr val="FFFFFF"/>
                </a:highlight>
                <a:latin typeface="+mj-lt"/>
              </a:rPr>
              <a:t>berjalan</a:t>
            </a:r>
            <a:r>
              <a:rPr lang="en-ID" b="0" i="0" dirty="0">
                <a:effectLst/>
                <a:highlight>
                  <a:srgbClr val="FFFFFF"/>
                </a:highlight>
                <a:latin typeface="+mj-lt"/>
              </a:rPr>
              <a:t>.</a:t>
            </a:r>
          </a:p>
          <a:p>
            <a:pPr algn="l">
              <a:buFont typeface="Arial" panose="020B0604020202020204" pitchFamily="34" charset="0"/>
              <a:buChar char="•"/>
            </a:pPr>
            <a:endParaRPr lang="en-ID" b="0" i="0" dirty="0">
              <a:effectLst/>
              <a:highlight>
                <a:srgbClr val="FFFFFF"/>
              </a:highlight>
              <a:latin typeface="+mj-lt"/>
            </a:endParaRPr>
          </a:p>
          <a:p>
            <a:r>
              <a:rPr lang="en-ID" b="0" dirty="0"/>
              <a:t>Return on Investment (ROI) </a:t>
            </a:r>
            <a:r>
              <a:rPr lang="en-ID" b="0" dirty="0" err="1"/>
              <a:t>adalah</a:t>
            </a:r>
            <a:r>
              <a:rPr lang="en-ID" b="0" dirty="0"/>
              <a:t> </a:t>
            </a:r>
            <a:r>
              <a:rPr lang="en-ID" b="0" dirty="0" err="1"/>
              <a:t>sebuah</a:t>
            </a:r>
            <a:r>
              <a:rPr lang="en-ID" b="0" dirty="0"/>
              <a:t> </a:t>
            </a:r>
            <a:r>
              <a:rPr lang="en-ID" b="0" dirty="0" err="1"/>
              <a:t>metrik</a:t>
            </a:r>
            <a:r>
              <a:rPr lang="en-ID" b="0" dirty="0"/>
              <a:t> </a:t>
            </a:r>
            <a:r>
              <a:rPr lang="en-ID" b="0" dirty="0" err="1"/>
              <a:t>keuangan</a:t>
            </a:r>
            <a:r>
              <a:rPr lang="en-ID" b="0" dirty="0"/>
              <a:t> yang </a:t>
            </a:r>
            <a:r>
              <a:rPr lang="en-ID" b="0" dirty="0" err="1"/>
              <a:t>digunakan</a:t>
            </a:r>
            <a:r>
              <a:rPr lang="en-ID" b="0" dirty="0"/>
              <a:t> </a:t>
            </a:r>
            <a:r>
              <a:rPr lang="en-ID" b="0" dirty="0" err="1"/>
              <a:t>untuk</a:t>
            </a:r>
            <a:r>
              <a:rPr lang="en-ID" b="0" dirty="0"/>
              <a:t> </a:t>
            </a:r>
            <a:r>
              <a:rPr lang="en-ID" b="0" dirty="0" err="1"/>
              <a:t>mengevaluasi</a:t>
            </a:r>
            <a:r>
              <a:rPr lang="en-ID" b="0" dirty="0"/>
              <a:t> </a:t>
            </a:r>
            <a:r>
              <a:rPr lang="en-ID" b="0" dirty="0" err="1"/>
              <a:t>efisiensi</a:t>
            </a:r>
            <a:r>
              <a:rPr lang="en-ID" b="0" dirty="0"/>
              <a:t> </a:t>
            </a:r>
            <a:r>
              <a:rPr lang="en-ID" b="0" dirty="0" err="1"/>
              <a:t>atau</a:t>
            </a:r>
            <a:r>
              <a:rPr lang="en-ID" b="0" dirty="0"/>
              <a:t> </a:t>
            </a:r>
            <a:r>
              <a:rPr lang="en-ID" b="0" dirty="0" err="1"/>
              <a:t>profitabilitas</a:t>
            </a:r>
            <a:r>
              <a:rPr lang="en-ID" b="0" dirty="0"/>
              <a:t> </a:t>
            </a:r>
            <a:r>
              <a:rPr lang="en-ID" b="0" dirty="0" err="1"/>
              <a:t>dari</a:t>
            </a:r>
            <a:r>
              <a:rPr lang="en-ID" b="0" dirty="0"/>
              <a:t> </a:t>
            </a:r>
            <a:r>
              <a:rPr lang="en-ID" b="0" dirty="0" err="1"/>
              <a:t>suatu</a:t>
            </a:r>
            <a:r>
              <a:rPr lang="en-ID" b="0" dirty="0"/>
              <a:t> </a:t>
            </a:r>
            <a:r>
              <a:rPr lang="en-ID" b="0" dirty="0" err="1"/>
              <a:t>investasi</a:t>
            </a:r>
            <a:r>
              <a:rPr lang="en-ID" b="0" dirty="0"/>
              <a:t>. ROI </a:t>
            </a:r>
            <a:r>
              <a:rPr lang="en-ID" b="0" dirty="0" err="1"/>
              <a:t>mengukur</a:t>
            </a:r>
            <a:r>
              <a:rPr lang="en-ID" b="0" dirty="0"/>
              <a:t> </a:t>
            </a:r>
            <a:r>
              <a:rPr lang="en-ID" b="0" dirty="0" err="1"/>
              <a:t>seberapa</a:t>
            </a:r>
            <a:r>
              <a:rPr lang="en-ID" b="0" dirty="0"/>
              <a:t> </a:t>
            </a:r>
            <a:r>
              <a:rPr lang="en-ID" b="0" dirty="0" err="1"/>
              <a:t>banyak</a:t>
            </a:r>
            <a:r>
              <a:rPr lang="en-ID" b="0" dirty="0"/>
              <a:t> </a:t>
            </a:r>
            <a:r>
              <a:rPr lang="en-ID" b="0" dirty="0" err="1"/>
              <a:t>keuntungan</a:t>
            </a:r>
            <a:r>
              <a:rPr lang="en-ID" b="0" dirty="0"/>
              <a:t> </a:t>
            </a:r>
            <a:r>
              <a:rPr lang="en-ID" b="0" dirty="0" err="1"/>
              <a:t>atau</a:t>
            </a:r>
            <a:r>
              <a:rPr lang="en-ID" b="0" dirty="0"/>
              <a:t> </a:t>
            </a:r>
            <a:r>
              <a:rPr lang="en-ID" b="0" dirty="0" err="1"/>
              <a:t>kerugian</a:t>
            </a:r>
            <a:r>
              <a:rPr lang="en-ID" b="0" dirty="0"/>
              <a:t> yang </a:t>
            </a:r>
            <a:r>
              <a:rPr lang="en-ID" b="0" dirty="0" err="1"/>
              <a:t>dihasilkan</a:t>
            </a:r>
            <a:r>
              <a:rPr lang="en-ID" b="0" dirty="0"/>
              <a:t> </a:t>
            </a:r>
            <a:r>
              <a:rPr lang="en-ID" b="0" dirty="0" err="1"/>
              <a:t>dari</a:t>
            </a:r>
            <a:r>
              <a:rPr lang="en-ID" b="0" dirty="0"/>
              <a:t> </a:t>
            </a:r>
            <a:r>
              <a:rPr lang="en-ID" b="0" dirty="0" err="1"/>
              <a:t>suatu</a:t>
            </a:r>
            <a:r>
              <a:rPr lang="en-ID" b="0" dirty="0"/>
              <a:t> </a:t>
            </a:r>
            <a:r>
              <a:rPr lang="en-ID" b="0" dirty="0" err="1"/>
              <a:t>investasi</a:t>
            </a:r>
            <a:r>
              <a:rPr lang="en-ID" b="0" dirty="0"/>
              <a:t> </a:t>
            </a:r>
            <a:r>
              <a:rPr lang="en-ID" b="0" dirty="0" err="1"/>
              <a:t>relatif</a:t>
            </a:r>
            <a:r>
              <a:rPr lang="en-ID" b="0" dirty="0"/>
              <a:t> </a:t>
            </a:r>
            <a:r>
              <a:rPr lang="en-ID" b="0" dirty="0" err="1"/>
              <a:t>terhadap</a:t>
            </a:r>
            <a:r>
              <a:rPr lang="en-ID" b="0" dirty="0"/>
              <a:t> </a:t>
            </a:r>
            <a:r>
              <a:rPr lang="en-ID" b="0" dirty="0" err="1"/>
              <a:t>biaya</a:t>
            </a:r>
            <a:r>
              <a:rPr lang="en-ID" b="0" dirty="0"/>
              <a:t> </a:t>
            </a:r>
            <a:r>
              <a:rPr lang="en-ID" b="0" dirty="0" err="1"/>
              <a:t>awal</a:t>
            </a:r>
            <a:r>
              <a:rPr lang="en-ID" b="0" dirty="0"/>
              <a:t> </a:t>
            </a:r>
            <a:r>
              <a:rPr lang="en-ID" b="0" dirty="0" err="1"/>
              <a:t>investasi</a:t>
            </a:r>
            <a:r>
              <a:rPr lang="en-ID" b="0" dirty="0"/>
              <a:t> </a:t>
            </a:r>
            <a:r>
              <a:rPr lang="en-ID" b="0" dirty="0" err="1"/>
              <a:t>tersebut</a:t>
            </a:r>
            <a:r>
              <a:rPr lang="en-ID" b="0" dirty="0"/>
              <a:t>.</a:t>
            </a:r>
          </a:p>
          <a:p>
            <a:endParaRPr lang="en-ID" b="0" dirty="0"/>
          </a:p>
          <a:p>
            <a:r>
              <a:rPr lang="en-ID" b="0" dirty="0"/>
              <a:t>Tingkat </a:t>
            </a:r>
            <a:r>
              <a:rPr lang="en-ID" b="0" dirty="0" err="1"/>
              <a:t>konversi</a:t>
            </a:r>
            <a:r>
              <a:rPr lang="en-ID" b="0" dirty="0"/>
              <a:t>  (Conversion Rate) </a:t>
            </a:r>
            <a:r>
              <a:rPr lang="en-ID" b="0" dirty="0" err="1"/>
              <a:t>adalah</a:t>
            </a:r>
            <a:r>
              <a:rPr lang="en-ID" b="0" dirty="0"/>
              <a:t> </a:t>
            </a:r>
            <a:r>
              <a:rPr lang="en-ID" b="0" dirty="0" err="1"/>
              <a:t>persentase</a:t>
            </a:r>
            <a:r>
              <a:rPr lang="en-ID" b="0" dirty="0"/>
              <a:t> </a:t>
            </a:r>
            <a:r>
              <a:rPr lang="en-ID" b="0" dirty="0" err="1"/>
              <a:t>dari</a:t>
            </a:r>
            <a:r>
              <a:rPr lang="en-ID" b="0" dirty="0"/>
              <a:t> </a:t>
            </a:r>
            <a:r>
              <a:rPr lang="en-ID" b="0" dirty="0" err="1"/>
              <a:t>jumlah</a:t>
            </a:r>
            <a:r>
              <a:rPr lang="en-ID" b="0" dirty="0"/>
              <a:t> total </a:t>
            </a:r>
            <a:r>
              <a:rPr lang="en-ID" b="0" dirty="0" err="1"/>
              <a:t>pengguna</a:t>
            </a:r>
            <a:r>
              <a:rPr lang="en-ID" b="0" dirty="0"/>
              <a:t> </a:t>
            </a:r>
            <a:r>
              <a:rPr lang="en-ID" b="0" dirty="0" err="1"/>
              <a:t>atau</a:t>
            </a:r>
            <a:r>
              <a:rPr lang="en-ID" b="0" dirty="0"/>
              <a:t> </a:t>
            </a:r>
            <a:r>
              <a:rPr lang="en-ID" b="0" dirty="0" err="1"/>
              <a:t>prospek</a:t>
            </a:r>
            <a:r>
              <a:rPr lang="en-ID" b="0" dirty="0"/>
              <a:t> yang </a:t>
            </a:r>
            <a:r>
              <a:rPr lang="en-ID" b="0" dirty="0" err="1"/>
              <a:t>melakukan</a:t>
            </a:r>
            <a:r>
              <a:rPr lang="en-ID" b="0" dirty="0"/>
              <a:t> </a:t>
            </a:r>
            <a:r>
              <a:rPr lang="en-ID" b="0" dirty="0" err="1"/>
              <a:t>tindakan</a:t>
            </a:r>
            <a:r>
              <a:rPr lang="en-ID" b="0" dirty="0"/>
              <a:t> yang </a:t>
            </a:r>
            <a:r>
              <a:rPr lang="en-ID" b="0" dirty="0" err="1"/>
              <a:t>diinginkan</a:t>
            </a:r>
            <a:r>
              <a:rPr lang="en-ID" b="0" dirty="0"/>
              <a:t> </a:t>
            </a:r>
            <a:r>
              <a:rPr lang="en-ID" b="0" dirty="0" err="1"/>
              <a:t>dari</a:t>
            </a:r>
            <a:r>
              <a:rPr lang="en-ID" b="0" dirty="0"/>
              <a:t> </a:t>
            </a:r>
            <a:r>
              <a:rPr lang="en-ID" b="0" dirty="0" err="1"/>
              <a:t>kampanye</a:t>
            </a:r>
            <a:r>
              <a:rPr lang="en-ID" b="0" dirty="0"/>
              <a:t> </a:t>
            </a:r>
            <a:r>
              <a:rPr lang="en-ID" b="0" dirty="0" err="1"/>
              <a:t>pemasaran</a:t>
            </a:r>
            <a:r>
              <a:rPr lang="en-ID" b="0" dirty="0"/>
              <a:t>, </a:t>
            </a:r>
            <a:r>
              <a:rPr lang="en-ID" b="0" dirty="0" err="1"/>
              <a:t>seperti</a:t>
            </a:r>
            <a:r>
              <a:rPr lang="en-ID" b="0" dirty="0"/>
              <a:t> </a:t>
            </a:r>
            <a:r>
              <a:rPr lang="en-ID" b="0" dirty="0" err="1"/>
              <a:t>melakukan</a:t>
            </a:r>
            <a:r>
              <a:rPr lang="en-ID" b="0" dirty="0"/>
              <a:t> </a:t>
            </a:r>
            <a:r>
              <a:rPr lang="en-ID" b="0" dirty="0" err="1"/>
              <a:t>pembelian</a:t>
            </a:r>
            <a:r>
              <a:rPr lang="en-ID" b="0" dirty="0"/>
              <a:t>, </a:t>
            </a:r>
            <a:r>
              <a:rPr lang="en-ID" b="0" dirty="0" err="1"/>
              <a:t>mendaftar</a:t>
            </a:r>
            <a:r>
              <a:rPr lang="en-ID" b="0" dirty="0"/>
              <a:t> </a:t>
            </a:r>
            <a:r>
              <a:rPr lang="en-ID" b="0" dirty="0" err="1"/>
              <a:t>untuk</a:t>
            </a:r>
            <a:r>
              <a:rPr lang="en-ID" b="0" dirty="0"/>
              <a:t> </a:t>
            </a:r>
            <a:r>
              <a:rPr lang="en-ID" b="0" dirty="0" err="1"/>
              <a:t>layanan</a:t>
            </a:r>
            <a:r>
              <a:rPr lang="en-ID" b="0" dirty="0"/>
              <a:t>, </a:t>
            </a:r>
            <a:r>
              <a:rPr lang="en-ID" b="0" dirty="0" err="1"/>
              <a:t>mengunduh</a:t>
            </a:r>
            <a:r>
              <a:rPr lang="en-ID" b="0" dirty="0"/>
              <a:t> </a:t>
            </a:r>
            <a:r>
              <a:rPr lang="en-ID" b="0" dirty="0" err="1"/>
              <a:t>aplikasi</a:t>
            </a:r>
            <a:r>
              <a:rPr lang="en-ID" b="0" dirty="0"/>
              <a:t>, </a:t>
            </a:r>
            <a:r>
              <a:rPr lang="en-ID" b="0" dirty="0" err="1"/>
              <a:t>atau</a:t>
            </a:r>
            <a:r>
              <a:rPr lang="en-ID" b="0" dirty="0"/>
              <a:t> </a:t>
            </a:r>
            <a:r>
              <a:rPr lang="en-ID" b="0" dirty="0" err="1"/>
              <a:t>tindakan</a:t>
            </a:r>
            <a:r>
              <a:rPr lang="en-ID" b="0" dirty="0"/>
              <a:t> </a:t>
            </a:r>
            <a:r>
              <a:rPr lang="en-ID" b="0" dirty="0" err="1"/>
              <a:t>lainnya</a:t>
            </a:r>
            <a:r>
              <a:rPr lang="en-ID" b="0" dirty="0"/>
              <a:t> yang </a:t>
            </a:r>
            <a:r>
              <a:rPr lang="en-ID" b="0" dirty="0" err="1"/>
              <a:t>menjadi</a:t>
            </a:r>
            <a:r>
              <a:rPr lang="en-ID" b="0" dirty="0"/>
              <a:t> </a:t>
            </a:r>
            <a:r>
              <a:rPr lang="en-ID" b="0" dirty="0" err="1"/>
              <a:t>tujuan</a:t>
            </a:r>
            <a:r>
              <a:rPr lang="en-ID" b="0" dirty="0"/>
              <a:t> </a:t>
            </a:r>
            <a:r>
              <a:rPr lang="en-ID" b="0" dirty="0" err="1"/>
              <a:t>kampanye</a:t>
            </a:r>
            <a:r>
              <a:rPr lang="en-ID" b="0" dirty="0"/>
              <a:t>.</a:t>
            </a:r>
          </a:p>
          <a:p>
            <a:endParaRPr lang="en-ID" b="0" dirty="0"/>
          </a:p>
          <a:p>
            <a:r>
              <a:rPr lang="en-ID" b="0" dirty="0" err="1"/>
              <a:t>Biaya</a:t>
            </a:r>
            <a:r>
              <a:rPr lang="en-ID" b="0" dirty="0"/>
              <a:t> </a:t>
            </a:r>
            <a:r>
              <a:rPr lang="en-ID" b="0" dirty="0" err="1"/>
              <a:t>akuisisi</a:t>
            </a:r>
            <a:r>
              <a:rPr lang="en-ID" b="0" dirty="0"/>
              <a:t> </a:t>
            </a:r>
            <a:r>
              <a:rPr lang="en-ID" b="0" dirty="0" err="1"/>
              <a:t>pelanggan</a:t>
            </a:r>
            <a:r>
              <a:rPr lang="en-ID" b="0" dirty="0"/>
              <a:t> (Customer Acquisition Rate) </a:t>
            </a:r>
            <a:r>
              <a:rPr lang="en-ID" b="0" dirty="0" err="1"/>
              <a:t>adalah</a:t>
            </a:r>
            <a:r>
              <a:rPr lang="en-ID" b="0" dirty="0"/>
              <a:t> </a:t>
            </a:r>
            <a:r>
              <a:rPr lang="en-ID" b="0" dirty="0" err="1"/>
              <a:t>jumlah</a:t>
            </a:r>
            <a:r>
              <a:rPr lang="en-ID" b="0" dirty="0"/>
              <a:t> rata-rata uang yang </a:t>
            </a:r>
            <a:r>
              <a:rPr lang="en-ID" b="0" dirty="0" err="1"/>
              <a:t>dibutuhkan</a:t>
            </a:r>
            <a:r>
              <a:rPr lang="en-ID" b="0" dirty="0"/>
              <a:t> </a:t>
            </a:r>
            <a:r>
              <a:rPr lang="en-ID" b="0" dirty="0" err="1"/>
              <a:t>untuk</a:t>
            </a:r>
            <a:r>
              <a:rPr lang="en-ID" b="0" dirty="0"/>
              <a:t> </a:t>
            </a:r>
            <a:r>
              <a:rPr lang="en-ID" b="0" dirty="0" err="1"/>
              <a:t>memperoleh</a:t>
            </a:r>
            <a:r>
              <a:rPr lang="en-ID" b="0" dirty="0"/>
              <a:t> </a:t>
            </a:r>
            <a:r>
              <a:rPr lang="en-ID" b="0" dirty="0" err="1"/>
              <a:t>seorang</a:t>
            </a:r>
            <a:r>
              <a:rPr lang="en-ID" b="0" dirty="0"/>
              <a:t> </a:t>
            </a:r>
            <a:r>
              <a:rPr lang="en-ID" b="0" dirty="0" err="1"/>
              <a:t>pelanggan</a:t>
            </a:r>
            <a:r>
              <a:rPr lang="en-ID" b="0" dirty="0"/>
              <a:t> </a:t>
            </a:r>
            <a:r>
              <a:rPr lang="en-ID" b="0" dirty="0" err="1"/>
              <a:t>baru</a:t>
            </a:r>
            <a:r>
              <a:rPr lang="en-ID" b="0" dirty="0"/>
              <a:t> </a:t>
            </a:r>
            <a:r>
              <a:rPr lang="en-ID" b="0" dirty="0" err="1"/>
              <a:t>melalui</a:t>
            </a:r>
            <a:r>
              <a:rPr lang="en-ID" b="0" dirty="0"/>
              <a:t> </a:t>
            </a:r>
            <a:r>
              <a:rPr lang="en-ID" b="0" dirty="0" err="1"/>
              <a:t>kampanye</a:t>
            </a:r>
            <a:r>
              <a:rPr lang="en-ID" b="0" dirty="0"/>
              <a:t> </a:t>
            </a:r>
            <a:r>
              <a:rPr lang="en-ID" b="0" dirty="0" err="1"/>
              <a:t>pemasaran</a:t>
            </a:r>
            <a:r>
              <a:rPr lang="en-ID" b="0" dirty="0"/>
              <a:t>. </a:t>
            </a:r>
            <a:r>
              <a:rPr lang="en-ID" b="0" dirty="0" err="1"/>
              <a:t>Ini</a:t>
            </a:r>
            <a:r>
              <a:rPr lang="en-ID" b="0" dirty="0"/>
              <a:t> </a:t>
            </a:r>
            <a:r>
              <a:rPr lang="en-ID" b="0" dirty="0" err="1"/>
              <a:t>termasuk</a:t>
            </a:r>
            <a:r>
              <a:rPr lang="en-ID" b="0" dirty="0"/>
              <a:t> </a:t>
            </a:r>
            <a:r>
              <a:rPr lang="en-ID" b="0" dirty="0" err="1"/>
              <a:t>semua</a:t>
            </a:r>
            <a:r>
              <a:rPr lang="en-ID" b="0" dirty="0"/>
              <a:t> </a:t>
            </a:r>
            <a:r>
              <a:rPr lang="en-ID" b="0" dirty="0" err="1"/>
              <a:t>biaya</a:t>
            </a:r>
            <a:r>
              <a:rPr lang="en-ID" b="0" dirty="0"/>
              <a:t> yang </a:t>
            </a:r>
            <a:r>
              <a:rPr lang="en-ID" b="0" dirty="0" err="1"/>
              <a:t>terkait</a:t>
            </a:r>
            <a:r>
              <a:rPr lang="en-ID" b="0" dirty="0"/>
              <a:t> </a:t>
            </a:r>
            <a:r>
              <a:rPr lang="en-ID" b="0" dirty="0" err="1"/>
              <a:t>dengan</a:t>
            </a:r>
            <a:r>
              <a:rPr lang="en-ID" b="0" dirty="0"/>
              <a:t> </a:t>
            </a:r>
            <a:r>
              <a:rPr lang="en-ID" b="0" dirty="0" err="1"/>
              <a:t>pemasaran</a:t>
            </a:r>
            <a:r>
              <a:rPr lang="en-ID" b="0" dirty="0"/>
              <a:t>, </a:t>
            </a:r>
            <a:r>
              <a:rPr lang="en-ID" b="0" dirty="0" err="1"/>
              <a:t>seperti</a:t>
            </a:r>
            <a:r>
              <a:rPr lang="en-ID" b="0" dirty="0"/>
              <a:t> </a:t>
            </a:r>
            <a:r>
              <a:rPr lang="en-ID" b="0" dirty="0" err="1"/>
              <a:t>iklan</a:t>
            </a:r>
            <a:r>
              <a:rPr lang="en-ID" b="0" dirty="0"/>
              <a:t>, </a:t>
            </a:r>
            <a:r>
              <a:rPr lang="en-ID" b="0" dirty="0" err="1"/>
              <a:t>promosi</a:t>
            </a:r>
            <a:r>
              <a:rPr lang="en-ID" b="0" dirty="0"/>
              <a:t>, </a:t>
            </a:r>
            <a:r>
              <a:rPr lang="en-ID" b="0" dirty="0" err="1"/>
              <a:t>biaya</a:t>
            </a:r>
            <a:r>
              <a:rPr lang="en-ID" b="0" dirty="0"/>
              <a:t> </a:t>
            </a:r>
            <a:r>
              <a:rPr lang="en-ID" b="0" dirty="0" err="1"/>
              <a:t>tenaga</a:t>
            </a:r>
            <a:r>
              <a:rPr lang="en-ID" b="0" dirty="0"/>
              <a:t> </a:t>
            </a:r>
            <a:r>
              <a:rPr lang="en-ID" b="0" dirty="0" err="1"/>
              <a:t>kerja</a:t>
            </a:r>
            <a:r>
              <a:rPr lang="en-ID" b="0" dirty="0"/>
              <a:t>, dan lain-lain, </a:t>
            </a:r>
            <a:r>
              <a:rPr lang="en-ID" b="0" dirty="0" err="1"/>
              <a:t>dibagi</a:t>
            </a:r>
            <a:r>
              <a:rPr lang="en-ID" b="0" dirty="0"/>
              <a:t> </a:t>
            </a:r>
            <a:r>
              <a:rPr lang="en-ID" b="0" dirty="0" err="1"/>
              <a:t>dengan</a:t>
            </a:r>
            <a:r>
              <a:rPr lang="en-ID" b="0" dirty="0"/>
              <a:t> </a:t>
            </a:r>
            <a:r>
              <a:rPr lang="en-ID" b="0" dirty="0" err="1"/>
              <a:t>jumlah</a:t>
            </a:r>
            <a:r>
              <a:rPr lang="en-ID" b="0" dirty="0"/>
              <a:t> </a:t>
            </a:r>
            <a:r>
              <a:rPr lang="en-ID" b="0" dirty="0" err="1"/>
              <a:t>pelanggan</a:t>
            </a:r>
            <a:r>
              <a:rPr lang="en-ID" b="0" dirty="0"/>
              <a:t> </a:t>
            </a:r>
            <a:r>
              <a:rPr lang="en-ID" b="0" dirty="0" err="1"/>
              <a:t>baru</a:t>
            </a:r>
            <a:r>
              <a:rPr lang="en-ID" b="0" dirty="0"/>
              <a:t> yang </a:t>
            </a:r>
            <a:r>
              <a:rPr lang="en-ID" b="0" dirty="0" err="1"/>
              <a:t>diperoleh</a:t>
            </a:r>
            <a:r>
              <a:rPr lang="en-ID" b="0" dirty="0"/>
              <a:t>.</a:t>
            </a:r>
          </a:p>
        </p:txBody>
      </p:sp>
    </p:spTree>
    <p:extLst>
      <p:ext uri="{BB962C8B-B14F-4D97-AF65-F5344CB8AC3E}">
        <p14:creationId xmlns:p14="http://schemas.microsoft.com/office/powerpoint/2010/main" val="295232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9A45-F7FA-5469-E667-D4131F79ACEE}"/>
              </a:ext>
            </a:extLst>
          </p:cNvPr>
          <p:cNvSpPr>
            <a:spLocks noGrp="1"/>
          </p:cNvSpPr>
          <p:nvPr>
            <p:ph type="title"/>
          </p:nvPr>
        </p:nvSpPr>
        <p:spPr/>
        <p:txBody>
          <a:bodyPr/>
          <a:lstStyle/>
          <a:p>
            <a:r>
              <a:rPr lang="sv-SE" i="0" dirty="0">
                <a:effectLst/>
                <a:highlight>
                  <a:srgbClr val="FFFFFF"/>
                </a:highlight>
              </a:rPr>
              <a:t>Rekomendasi untuk Frekuensi Pembelian pada kanal Web, Catalog , dan Store.</a:t>
            </a:r>
            <a:endParaRPr lang="en-ID" dirty="0"/>
          </a:p>
        </p:txBody>
      </p:sp>
      <p:sp>
        <p:nvSpPr>
          <p:cNvPr id="3" name="Text Placeholder 2">
            <a:extLst>
              <a:ext uri="{FF2B5EF4-FFF2-40B4-BE49-F238E27FC236}">
                <a16:creationId xmlns:a16="http://schemas.microsoft.com/office/drawing/2014/main" id="{32E3D05D-383B-F003-32A4-45E2746B99D9}"/>
              </a:ext>
            </a:extLst>
          </p:cNvPr>
          <p:cNvSpPr>
            <a:spLocks noGrp="1"/>
          </p:cNvSpPr>
          <p:nvPr>
            <p:ph type="body" sz="quarter" idx="10"/>
          </p:nvPr>
        </p:nvSpPr>
        <p:spPr>
          <a:xfrm>
            <a:off x="844060" y="2263140"/>
            <a:ext cx="16611131" cy="7452360"/>
          </a:xfrm>
        </p:spPr>
        <p:txBody>
          <a:bodyPr/>
          <a:lstStyle/>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rata-rata 6-8 kali per </a:t>
            </a:r>
            <a:r>
              <a:rPr lang="en-ID" sz="2800" b="0" i="0" dirty="0" err="1">
                <a:solidFill>
                  <a:srgbClr val="212121"/>
                </a:solidFill>
                <a:effectLst/>
                <a:highlight>
                  <a:srgbClr val="FFFFFF"/>
                </a:highlight>
                <a:latin typeface="+mj-lt"/>
              </a:rPr>
              <a:t>tahun</a:t>
            </a:r>
            <a:r>
              <a:rPr lang="en-ID" sz="2800" b="0" i="0" dirty="0">
                <a:solidFill>
                  <a:srgbClr val="212121"/>
                </a:solidFill>
                <a:effectLst/>
                <a:highlight>
                  <a:srgbClr val="FFFFFF"/>
                </a:highlight>
                <a:latin typeface="+mj-lt"/>
              </a:rPr>
              <a:t> per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strategi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personal, </a:t>
            </a:r>
            <a:r>
              <a:rPr lang="en-ID" sz="2800" b="0" i="0" dirty="0" err="1">
                <a:solidFill>
                  <a:srgbClr val="212121"/>
                </a:solidFill>
                <a:effectLst/>
                <a:highlight>
                  <a:srgbClr val="FFFFFF"/>
                </a:highlight>
                <a:latin typeface="+mj-lt"/>
              </a:rPr>
              <a:t>seperti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katalog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khusus</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eksklusif</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terutama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sudah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terbiasa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kanal</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rata-rata 7-10 kali per </a:t>
            </a:r>
            <a:r>
              <a:rPr lang="en-ID" sz="2800" b="0" i="0" dirty="0" err="1">
                <a:solidFill>
                  <a:srgbClr val="212121"/>
                </a:solidFill>
                <a:effectLst/>
                <a:highlight>
                  <a:srgbClr val="FFFFFF"/>
                </a:highlight>
                <a:latin typeface="+mj-lt"/>
              </a:rPr>
              <a:t>tahun</a:t>
            </a:r>
            <a:r>
              <a:rPr lang="en-ID" sz="2800" b="0" i="0" dirty="0">
                <a:solidFill>
                  <a:srgbClr val="212121"/>
                </a:solidFill>
                <a:effectLst/>
                <a:highlight>
                  <a:srgbClr val="FFFFFF"/>
                </a:highlight>
                <a:latin typeface="+mj-lt"/>
              </a:rPr>
              <a:t> per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program </a:t>
            </a:r>
            <a:r>
              <a:rPr lang="en-ID" sz="2800" b="0" i="0" dirty="0" err="1">
                <a:solidFill>
                  <a:srgbClr val="212121"/>
                </a:solidFill>
                <a:effectLst/>
                <a:highlight>
                  <a:srgbClr val="FFFFFF"/>
                </a:highlight>
                <a:latin typeface="+mj-lt"/>
              </a:rPr>
              <a:t>loyalitas</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pengalaman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di toko, </a:t>
            </a:r>
            <a:r>
              <a:rPr lang="en-ID" sz="2800" b="0" i="0" dirty="0" err="1">
                <a:solidFill>
                  <a:srgbClr val="212121"/>
                </a:solidFill>
                <a:effectLst/>
                <a:highlight>
                  <a:srgbClr val="FFFFFF"/>
                </a:highlight>
                <a:latin typeface="+mj-lt"/>
              </a:rPr>
              <a:t>mendorong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sering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datang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ke</a:t>
            </a:r>
            <a:r>
              <a:rPr lang="en-ID" sz="2800" b="0" i="0" dirty="0">
                <a:solidFill>
                  <a:srgbClr val="212121"/>
                </a:solidFill>
                <a:effectLst/>
                <a:highlight>
                  <a:srgbClr val="FFFFFF"/>
                </a:highlight>
                <a:latin typeface="+mj-lt"/>
              </a:rPr>
              <a:t> toko </a:t>
            </a:r>
            <a:r>
              <a:rPr lang="en-ID" sz="2800" b="0" i="0" dirty="0" err="1">
                <a:solidFill>
                  <a:srgbClr val="212121"/>
                </a:solidFill>
                <a:effectLst/>
                <a:highlight>
                  <a:srgbClr val="FFFFFF"/>
                </a:highlight>
                <a:latin typeface="+mj-lt"/>
              </a:rPr>
              <a:t>adalah</a:t>
            </a:r>
            <a:r>
              <a:rPr lang="en-ID" sz="2800" b="0" i="0" dirty="0">
                <a:solidFill>
                  <a:srgbClr val="212121"/>
                </a:solidFill>
                <a:effectLst/>
                <a:highlight>
                  <a:srgbClr val="FFFFFF"/>
                </a:highlight>
                <a:latin typeface="+mj-lt"/>
              </a:rPr>
              <a:t> target yang </a:t>
            </a:r>
            <a:r>
              <a:rPr lang="en-ID" sz="2800" b="0" i="0" dirty="0" err="1">
                <a:solidFill>
                  <a:srgbClr val="212121"/>
                </a:solidFill>
                <a:effectLst/>
                <a:highlight>
                  <a:srgbClr val="FFFFFF"/>
                </a:highlight>
                <a:latin typeface="+mj-lt"/>
              </a:rPr>
              <a:t>realistis</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Menjaga</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sedikit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5-7 kali per </a:t>
            </a:r>
            <a:r>
              <a:rPr lang="en-ID" sz="2800" b="0" i="0" dirty="0" err="1">
                <a:solidFill>
                  <a:srgbClr val="212121"/>
                </a:solidFill>
                <a:effectLst/>
                <a:highlight>
                  <a:srgbClr val="FFFFFF"/>
                </a:highlight>
                <a:latin typeface="+mj-lt"/>
              </a:rPr>
              <a:t>tahun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Karena </a:t>
            </a:r>
            <a:r>
              <a:rPr lang="en-ID" sz="2800" b="0" i="0" dirty="0" err="1">
                <a:solidFill>
                  <a:srgbClr val="212121"/>
                </a:solidFill>
                <a:effectLst/>
                <a:highlight>
                  <a:srgbClr val="FFFFFF"/>
                </a:highlight>
                <a:latin typeface="+mj-lt"/>
              </a:rPr>
              <a:t>frekuensi</a:t>
            </a:r>
            <a:r>
              <a:rPr lang="en-ID" sz="2800" b="0" i="0" dirty="0">
                <a:solidFill>
                  <a:srgbClr val="212121"/>
                </a:solidFill>
                <a:effectLst/>
                <a:highlight>
                  <a:srgbClr val="FFFFFF"/>
                </a:highlight>
                <a:latin typeface="+mj-lt"/>
              </a:rPr>
              <a:t> di Web </a:t>
            </a:r>
            <a:r>
              <a:rPr lang="en-ID" sz="2800" b="0" i="0" dirty="0" err="1">
                <a:solidFill>
                  <a:srgbClr val="212121"/>
                </a:solidFill>
                <a:effectLst/>
                <a:highlight>
                  <a:srgbClr val="FFFFFF"/>
                </a:highlight>
                <a:latin typeface="+mj-lt"/>
              </a:rPr>
              <a:t>sudah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merata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fokus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diarahkan</a:t>
            </a:r>
            <a:r>
              <a:rPr lang="en-ID" sz="2800" b="0" i="0" dirty="0">
                <a:solidFill>
                  <a:srgbClr val="212121"/>
                </a:solidFill>
                <a:effectLst/>
                <a:highlight>
                  <a:srgbClr val="FFFFFF"/>
                </a:highlight>
                <a:latin typeface="+mj-lt"/>
              </a:rPr>
              <a:t> pada </a:t>
            </a:r>
            <a:r>
              <a:rPr lang="en-ID" sz="2800" b="0" i="0" dirty="0" err="1">
                <a:solidFill>
                  <a:srgbClr val="212121"/>
                </a:solidFill>
                <a:effectLst/>
                <a:highlight>
                  <a:srgbClr val="FFFFFF"/>
                </a:highlight>
                <a:latin typeface="+mj-lt"/>
              </a:rPr>
              <a:t>menjaga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stabilitas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promosi</a:t>
            </a:r>
            <a:r>
              <a:rPr lang="en-ID" sz="2800" b="0" i="0" dirty="0">
                <a:solidFill>
                  <a:srgbClr val="212121"/>
                </a:solidFill>
                <a:effectLst/>
                <a:highlight>
                  <a:srgbClr val="FFFFFF"/>
                </a:highlight>
                <a:latin typeface="+mj-lt"/>
              </a:rPr>
              <a:t> online yang </a:t>
            </a:r>
            <a:r>
              <a:rPr lang="en-ID" sz="2800" b="0" i="0" dirty="0" err="1">
                <a:solidFill>
                  <a:srgbClr val="212121"/>
                </a:solidFill>
                <a:effectLst/>
                <a:highlight>
                  <a:srgbClr val="FFFFFF"/>
                </a:highlight>
                <a:latin typeface="+mj-lt"/>
              </a:rPr>
              <a:t>efektif</a:t>
            </a:r>
            <a:r>
              <a:rPr lang="en-ID" sz="2800" b="0" i="0" dirty="0">
                <a:solidFill>
                  <a:srgbClr val="212121"/>
                </a:solidFill>
                <a:effectLst/>
                <a:highlight>
                  <a:srgbClr val="FFFFFF"/>
                </a:highlight>
                <a:latin typeface="+mj-lt"/>
              </a:rPr>
              <a:t>.</a:t>
            </a:r>
          </a:p>
          <a:p>
            <a:endParaRPr lang="en-ID" dirty="0"/>
          </a:p>
        </p:txBody>
      </p:sp>
    </p:spTree>
    <p:extLst>
      <p:ext uri="{BB962C8B-B14F-4D97-AF65-F5344CB8AC3E}">
        <p14:creationId xmlns:p14="http://schemas.microsoft.com/office/powerpoint/2010/main" val="190973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6096-F607-FC06-9112-5D5B93310B8C}"/>
              </a:ext>
            </a:extLst>
          </p:cNvPr>
          <p:cNvSpPr>
            <a:spLocks noGrp="1"/>
          </p:cNvSpPr>
          <p:nvPr>
            <p:ph type="title"/>
          </p:nvPr>
        </p:nvSpPr>
        <p:spPr/>
        <p:txBody>
          <a:bodyPr/>
          <a:lstStyle/>
          <a:p>
            <a:r>
              <a:rPr lang="en-US" dirty="0" err="1"/>
              <a:t>Rekomendasi</a:t>
            </a:r>
            <a:r>
              <a:rPr lang="en-US" dirty="0"/>
              <a:t> </a:t>
            </a:r>
            <a:r>
              <a:rPr lang="en-US" dirty="0" err="1"/>
              <a:t>untuk</a:t>
            </a:r>
            <a:r>
              <a:rPr lang="en-US" dirty="0"/>
              <a:t> </a:t>
            </a:r>
            <a:r>
              <a:rPr lang="en-ID" i="0" dirty="0">
                <a:effectLst/>
                <a:highlight>
                  <a:srgbClr val="FFFFFF"/>
                </a:highlight>
              </a:rPr>
              <a:t>Rata-rata </a:t>
            </a:r>
            <a:r>
              <a:rPr lang="en-ID" i="0" dirty="0" err="1">
                <a:effectLst/>
                <a:highlight>
                  <a:srgbClr val="FFFFFF"/>
                </a:highlight>
              </a:rPr>
              <a:t>Pengeluaran</a:t>
            </a:r>
            <a:r>
              <a:rPr lang="en-ID" i="0" dirty="0">
                <a:effectLst/>
                <a:highlight>
                  <a:srgbClr val="FFFFFF"/>
                </a:highlight>
              </a:rPr>
              <a:t> per </a:t>
            </a:r>
            <a:r>
              <a:rPr lang="en-ID" i="0" dirty="0" err="1">
                <a:effectLst/>
                <a:highlight>
                  <a:srgbClr val="FFFFFF"/>
                </a:highlight>
              </a:rPr>
              <a:t>Pembelian</a:t>
            </a:r>
            <a:r>
              <a:rPr lang="en-ID" i="0" dirty="0">
                <a:effectLst/>
                <a:highlight>
                  <a:srgbClr val="FFFFFF"/>
                </a:highlight>
              </a:rPr>
              <a:t> </a:t>
            </a:r>
            <a:r>
              <a:rPr lang="sv-SE" i="0" dirty="0">
                <a:effectLst/>
                <a:highlight>
                  <a:srgbClr val="FFFFFF"/>
                </a:highlight>
              </a:rPr>
              <a:t>pada kanal Web, Catalog , dan Store.</a:t>
            </a:r>
            <a:endParaRPr lang="en-ID" dirty="0"/>
          </a:p>
        </p:txBody>
      </p:sp>
      <p:sp>
        <p:nvSpPr>
          <p:cNvPr id="3" name="Text Placeholder 2">
            <a:extLst>
              <a:ext uri="{FF2B5EF4-FFF2-40B4-BE49-F238E27FC236}">
                <a16:creationId xmlns:a16="http://schemas.microsoft.com/office/drawing/2014/main" id="{D7BAA562-3108-DFA8-6186-D534C41A088E}"/>
              </a:ext>
            </a:extLst>
          </p:cNvPr>
          <p:cNvSpPr>
            <a:spLocks noGrp="1"/>
          </p:cNvSpPr>
          <p:nvPr>
            <p:ph type="body" sz="quarter" idx="10"/>
          </p:nvPr>
        </p:nvSpPr>
        <p:spPr/>
        <p:txBody>
          <a:bodyPr/>
          <a:lstStyle/>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1.200 per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fokus</a:t>
            </a:r>
            <a:r>
              <a:rPr lang="en-ID" sz="2800" b="0" i="0" dirty="0">
                <a:solidFill>
                  <a:srgbClr val="212121"/>
                </a:solidFill>
                <a:effectLst/>
                <a:highlight>
                  <a:srgbClr val="FFFFFF"/>
                </a:highlight>
                <a:latin typeface="+mj-lt"/>
              </a:rPr>
              <a:t> pada </a:t>
            </a:r>
            <a:r>
              <a:rPr lang="en-ID" sz="2800" b="0" i="0" dirty="0" err="1">
                <a:solidFill>
                  <a:srgbClr val="212121"/>
                </a:solidFill>
                <a:effectLst/>
                <a:highlight>
                  <a:srgbClr val="FFFFFF"/>
                </a:highlight>
                <a:latin typeface="+mj-lt"/>
              </a:rPr>
              <a:t>produk</a:t>
            </a:r>
            <a:r>
              <a:rPr lang="en-ID" sz="2800" b="0" i="0" dirty="0">
                <a:solidFill>
                  <a:srgbClr val="212121"/>
                </a:solidFill>
                <a:effectLst/>
                <a:highlight>
                  <a:srgbClr val="FFFFFF"/>
                </a:highlight>
                <a:latin typeface="+mj-lt"/>
              </a:rPr>
              <a:t> premium dan bundling yang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sering</a:t>
            </a:r>
            <a:r>
              <a:rPr lang="en-ID" sz="2800" b="0" i="0" dirty="0">
                <a:solidFill>
                  <a:srgbClr val="212121"/>
                </a:solidFill>
                <a:effectLst/>
                <a:highlight>
                  <a:srgbClr val="FFFFFF"/>
                </a:highlight>
                <a:latin typeface="+mj-lt"/>
              </a:rPr>
              <a:t> kali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berorientasi</a:t>
            </a:r>
            <a:r>
              <a:rPr lang="en-ID" sz="2800" b="0" i="0" dirty="0">
                <a:solidFill>
                  <a:srgbClr val="212121"/>
                </a:solidFill>
                <a:effectLst/>
                <a:highlight>
                  <a:srgbClr val="FFFFFF"/>
                </a:highlight>
                <a:latin typeface="+mj-lt"/>
              </a:rPr>
              <a:t> pada </a:t>
            </a:r>
            <a:r>
              <a:rPr lang="en-ID" sz="2800" b="0" i="0" dirty="0" err="1">
                <a:solidFill>
                  <a:srgbClr val="212121"/>
                </a:solidFill>
                <a:effectLst/>
                <a:highlight>
                  <a:srgbClr val="FFFFFF"/>
                </a:highlight>
                <a:latin typeface="+mj-lt"/>
              </a:rPr>
              <a:t>kualitas</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nilai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tinggi</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900 per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Pengalaman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fisik</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baik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ditambah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strategi cross-selling dan upselling yang </a:t>
            </a:r>
            <a:r>
              <a:rPr lang="en-ID" sz="2800" b="0" i="0" dirty="0" err="1">
                <a:solidFill>
                  <a:srgbClr val="212121"/>
                </a:solidFill>
                <a:effectLst/>
                <a:highlight>
                  <a:srgbClr val="FFFFFF"/>
                </a:highlight>
                <a:latin typeface="+mj-lt"/>
              </a:rPr>
              <a:t>efektif</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dapat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mendorong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banyak</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850 per </a:t>
            </a:r>
            <a:r>
              <a:rPr lang="en-ID" sz="2800" b="0" i="0" dirty="0" err="1">
                <a:solidFill>
                  <a:srgbClr val="212121"/>
                </a:solidFill>
                <a:effectLst/>
                <a:highlight>
                  <a:srgbClr val="FFFFFF"/>
                </a:highlight>
                <a:latin typeface="+mj-lt"/>
              </a:rPr>
              <a:t>pembelian</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melalui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personalisasi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rekomendasi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produk</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cerdas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selama</a:t>
            </a:r>
            <a:r>
              <a:rPr lang="en-ID" sz="2800" b="0" i="0" dirty="0">
                <a:solidFill>
                  <a:srgbClr val="212121"/>
                </a:solidFill>
                <a:effectLst/>
                <a:highlight>
                  <a:srgbClr val="FFFFFF"/>
                </a:highlight>
                <a:latin typeface="+mj-lt"/>
              </a:rPr>
              <a:t> proses checkout.</a:t>
            </a:r>
          </a:p>
          <a:p>
            <a:endParaRPr lang="en-ID" dirty="0"/>
          </a:p>
        </p:txBody>
      </p:sp>
    </p:spTree>
    <p:extLst>
      <p:ext uri="{BB962C8B-B14F-4D97-AF65-F5344CB8AC3E}">
        <p14:creationId xmlns:p14="http://schemas.microsoft.com/office/powerpoint/2010/main" val="74875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cxnSp>
        <p:nvCxnSpPr>
          <p:cNvPr id="188" name="Google Shape;188;p20"/>
          <p:cNvCxnSpPr/>
          <p:nvPr/>
        </p:nvCxnSpPr>
        <p:spPr>
          <a:xfrm rot="10800000">
            <a:off x="75" y="6126175"/>
            <a:ext cx="18315300" cy="0"/>
          </a:xfrm>
          <a:prstGeom prst="straightConnector1">
            <a:avLst/>
          </a:prstGeom>
          <a:noFill/>
          <a:ln w="28575" cap="flat" cmpd="sng">
            <a:solidFill>
              <a:srgbClr val="000000"/>
            </a:solidFill>
            <a:prstDash val="solid"/>
            <a:round/>
            <a:headEnd type="none" w="sm" len="sm"/>
            <a:tailEnd type="none" w="sm" len="sm"/>
          </a:ln>
        </p:spPr>
      </p:cxnSp>
      <p:cxnSp>
        <p:nvCxnSpPr>
          <p:cNvPr id="189" name="Google Shape;189;p20"/>
          <p:cNvCxnSpPr/>
          <p:nvPr/>
        </p:nvCxnSpPr>
        <p:spPr>
          <a:xfrm rot="10800000">
            <a:off x="10942752" y="-78000"/>
            <a:ext cx="0" cy="10365000"/>
          </a:xfrm>
          <a:prstGeom prst="straightConnector1">
            <a:avLst/>
          </a:prstGeom>
          <a:noFill/>
          <a:ln w="28575" cap="flat" cmpd="sng">
            <a:solidFill>
              <a:srgbClr val="000000"/>
            </a:solidFill>
            <a:prstDash val="solid"/>
            <a:round/>
            <a:headEnd type="none" w="sm" len="sm"/>
            <a:tailEnd type="none" w="sm" len="sm"/>
          </a:ln>
        </p:spPr>
      </p:cxnSp>
      <p:grpSp>
        <p:nvGrpSpPr>
          <p:cNvPr id="190" name="Google Shape;190;p20"/>
          <p:cNvGrpSpPr/>
          <p:nvPr/>
        </p:nvGrpSpPr>
        <p:grpSpPr>
          <a:xfrm>
            <a:off x="-1" y="6079370"/>
            <a:ext cx="10928465" cy="4160818"/>
            <a:chOff x="0" y="0"/>
            <a:chExt cx="2878279" cy="1095853"/>
          </a:xfrm>
        </p:grpSpPr>
        <p:sp>
          <p:nvSpPr>
            <p:cNvPr id="191" name="Google Shape;191;p20"/>
            <p:cNvSpPr/>
            <p:nvPr/>
          </p:nvSpPr>
          <p:spPr>
            <a:xfrm>
              <a:off x="0" y="0"/>
              <a:ext cx="2878279" cy="1095853"/>
            </a:xfrm>
            <a:custGeom>
              <a:avLst/>
              <a:gdLst/>
              <a:ahLst/>
              <a:cxnLst/>
              <a:rect l="l" t="t" r="r" b="b"/>
              <a:pathLst>
                <a:path w="2878279" h="1095853" extrusionOk="0">
                  <a:moveTo>
                    <a:pt x="0" y="0"/>
                  </a:moveTo>
                  <a:lnTo>
                    <a:pt x="2878279" y="0"/>
                  </a:lnTo>
                  <a:lnTo>
                    <a:pt x="2878279" y="1095853"/>
                  </a:lnTo>
                  <a:lnTo>
                    <a:pt x="0" y="1095853"/>
                  </a:lnTo>
                  <a:close/>
                </a:path>
              </a:pathLst>
            </a:custGeom>
            <a:solidFill>
              <a:srgbClr val="F8F9FB"/>
            </a:solidFill>
            <a:ln>
              <a:noFill/>
            </a:ln>
          </p:spPr>
        </p:sp>
        <p:sp>
          <p:nvSpPr>
            <p:cNvPr id="192" name="Google Shape;192;p20"/>
            <p:cNvSpPr txBox="1"/>
            <p:nvPr/>
          </p:nvSpPr>
          <p:spPr>
            <a:xfrm>
              <a:off x="0" y="38100"/>
              <a:ext cx="2878279" cy="1057753"/>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3" name="Google Shape;193;p20"/>
          <p:cNvSpPr txBox="1"/>
          <p:nvPr/>
        </p:nvSpPr>
        <p:spPr>
          <a:xfrm>
            <a:off x="797481" y="8698230"/>
            <a:ext cx="6344875" cy="694806"/>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3500" b="0" i="0" u="none" strike="noStrike" cap="none" dirty="0">
                <a:solidFill>
                  <a:srgbClr val="000000"/>
                </a:solidFill>
                <a:latin typeface="Open Sans"/>
                <a:ea typeface="Open Sans"/>
                <a:cs typeface="Open Sans"/>
                <a:sym typeface="Open Sans"/>
              </a:rPr>
              <a:t>Of Supermarket Customer</a:t>
            </a:r>
            <a:endParaRPr dirty="0"/>
          </a:p>
        </p:txBody>
      </p:sp>
      <p:sp>
        <p:nvSpPr>
          <p:cNvPr id="194" name="Google Shape;194;p20"/>
          <p:cNvSpPr txBox="1"/>
          <p:nvPr/>
        </p:nvSpPr>
        <p:spPr>
          <a:xfrm>
            <a:off x="647581" y="6481247"/>
            <a:ext cx="9633300" cy="1959767"/>
          </a:xfrm>
          <a:prstGeom prst="rect">
            <a:avLst/>
          </a:prstGeom>
          <a:noFill/>
          <a:ln>
            <a:noFill/>
          </a:ln>
        </p:spPr>
        <p:txBody>
          <a:bodyPr spcFirstLastPara="1" wrap="square" lIns="0" tIns="0" rIns="0" bIns="0" anchor="t" anchorCtr="0">
            <a:spAutoFit/>
          </a:bodyPr>
          <a:lstStyle/>
          <a:p>
            <a:pPr marL="0" marR="0" lvl="0" indent="0" algn="l" rtl="0">
              <a:lnSpc>
                <a:spcPct val="129001"/>
              </a:lnSpc>
              <a:spcBef>
                <a:spcPts val="0"/>
              </a:spcBef>
              <a:spcAft>
                <a:spcPts val="0"/>
              </a:spcAft>
              <a:buNone/>
            </a:pPr>
            <a:r>
              <a:rPr lang="en-US" sz="9872" i="0" u="none" strike="noStrike" cap="none" dirty="0">
                <a:solidFill>
                  <a:srgbClr val="00B050"/>
                </a:solidFill>
                <a:latin typeface="Old Standard TT"/>
                <a:ea typeface="Old Standard TT"/>
                <a:cs typeface="Old Standard TT"/>
                <a:sym typeface="Old Standard TT"/>
              </a:rPr>
              <a:t>Background</a:t>
            </a:r>
            <a:endParaRPr dirty="0">
              <a:solidFill>
                <a:srgbClr val="00B050"/>
              </a:solidFill>
              <a:latin typeface="Old Standard TT"/>
              <a:ea typeface="Old Standard TT"/>
              <a:cs typeface="Old Standard TT"/>
              <a:sym typeface="Old Standard TT"/>
            </a:endParaRPr>
          </a:p>
        </p:txBody>
      </p:sp>
      <p:sp>
        <p:nvSpPr>
          <p:cNvPr id="195" name="Google Shape;195;p20"/>
          <p:cNvSpPr txBox="1"/>
          <p:nvPr/>
        </p:nvSpPr>
        <p:spPr>
          <a:xfrm>
            <a:off x="391598" y="585603"/>
            <a:ext cx="9995415" cy="5240537"/>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2400" b="0" i="0" u="none" strike="noStrike" cap="none" dirty="0" err="1">
                <a:solidFill>
                  <a:schemeClr val="tx1"/>
                </a:solidFill>
                <a:latin typeface="Open Sans"/>
                <a:ea typeface="Open Sans"/>
                <a:cs typeface="Open Sans"/>
                <a:sym typeface="Open Sans"/>
              </a:rPr>
              <a:t>Dalam</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industri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ritel</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pemahaman</a:t>
            </a:r>
            <a:r>
              <a:rPr lang="en-US" sz="2400" b="0" i="0" u="none" strike="noStrike" cap="none" dirty="0">
                <a:solidFill>
                  <a:schemeClr val="tx1"/>
                </a:solidFill>
                <a:latin typeface="Open Sans"/>
                <a:ea typeface="Open Sans"/>
                <a:cs typeface="Open Sans"/>
                <a:sym typeface="Open Sans"/>
              </a:rPr>
              <a:t> yang </a:t>
            </a:r>
            <a:r>
              <a:rPr lang="en-US" sz="2400" b="0" i="0" u="none" strike="noStrike" cap="none" dirty="0" err="1">
                <a:solidFill>
                  <a:schemeClr val="tx1"/>
                </a:solidFill>
                <a:latin typeface="Open Sans"/>
                <a:ea typeface="Open Sans"/>
                <a:cs typeface="Open Sans"/>
                <a:sym typeface="Open Sans"/>
              </a:rPr>
              <a:t>mendalam</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tentang</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adalah</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kunci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keberhasilan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untuk</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meningkatkan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penjualan</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mempertahankan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loyalitas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Supermarket yang </a:t>
            </a:r>
            <a:r>
              <a:rPr lang="en-US" sz="2400" b="0" i="0" u="none" strike="noStrike" cap="none" dirty="0" err="1">
                <a:solidFill>
                  <a:schemeClr val="tx1"/>
                </a:solidFill>
                <a:latin typeface="Open Sans"/>
                <a:ea typeface="Open Sans"/>
                <a:cs typeface="Open Sans"/>
                <a:sym typeface="Open Sans"/>
              </a:rPr>
              <a:t>beroperasi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dalam</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lingkungan</a:t>
            </a:r>
            <a:r>
              <a:rPr lang="en-US" sz="2400" b="0" i="0" u="none" strike="noStrike" cap="none" dirty="0">
                <a:solidFill>
                  <a:schemeClr val="tx1"/>
                </a:solidFill>
                <a:latin typeface="Open Sans"/>
                <a:ea typeface="Open Sans"/>
                <a:cs typeface="Open Sans"/>
                <a:sym typeface="Open Sans"/>
              </a:rPr>
              <a:t> yang sangat </a:t>
            </a:r>
            <a:r>
              <a:rPr lang="en-US" sz="2400" b="0" i="0" u="none" strike="noStrike" cap="none" dirty="0" err="1">
                <a:solidFill>
                  <a:schemeClr val="tx1"/>
                </a:solidFill>
                <a:latin typeface="Open Sans"/>
                <a:ea typeface="Open Sans"/>
                <a:cs typeface="Open Sans"/>
                <a:sym typeface="Open Sans"/>
              </a:rPr>
              <a:t>kompetitif</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harus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dapat</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mengenali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pola</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belanja</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mereka</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mengidentifikasi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segmen</a:t>
            </a:r>
            <a:r>
              <a:rPr lang="en-US" sz="2400" b="0" i="0" u="none" strike="noStrike" cap="none" dirty="0">
                <a:solidFill>
                  <a:schemeClr val="tx1"/>
                </a:solidFill>
                <a:latin typeface="Open Sans"/>
                <a:ea typeface="Open Sans"/>
                <a:cs typeface="Open Sans"/>
                <a:sym typeface="Open Sans"/>
              </a:rPr>
              <a:t> pasar yang </a:t>
            </a:r>
            <a:r>
              <a:rPr lang="en-US" sz="2400" b="0" i="0" u="none" strike="noStrike" cap="none" dirty="0" err="1">
                <a:solidFill>
                  <a:schemeClr val="tx1"/>
                </a:solidFill>
                <a:latin typeface="Open Sans"/>
                <a:ea typeface="Open Sans"/>
                <a:cs typeface="Open Sans"/>
                <a:sym typeface="Open Sans"/>
              </a:rPr>
              <a:t>berbeda</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merespons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kebutuhan</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preferensi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dengan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tepat</a:t>
            </a:r>
            <a:r>
              <a:rPr lang="en-US" sz="2400" b="0" i="0" u="none" strike="noStrike" cap="none" dirty="0">
                <a:solidFill>
                  <a:schemeClr val="tx1"/>
                </a:solidFill>
                <a:latin typeface="Open Sans"/>
                <a:ea typeface="Open Sans"/>
                <a:cs typeface="Open Sans"/>
                <a:sym typeface="Open Sans"/>
              </a:rPr>
              <a:t>.</a:t>
            </a:r>
          </a:p>
          <a:p>
            <a:pPr marL="0" marR="0" lvl="0" indent="0" algn="l" rtl="0">
              <a:lnSpc>
                <a:spcPct val="129000"/>
              </a:lnSpc>
              <a:spcBef>
                <a:spcPts val="0"/>
              </a:spcBef>
              <a:spcAft>
                <a:spcPts val="0"/>
              </a:spcAft>
              <a:buNone/>
            </a:pPr>
            <a:endParaRPr lang="en-US" sz="2400" b="0" i="0" u="none" strike="noStrike" cap="none" dirty="0">
              <a:solidFill>
                <a:schemeClr val="tx1"/>
              </a:solidFill>
              <a:latin typeface="Open Sans"/>
              <a:ea typeface="Open Sans"/>
              <a:cs typeface="Open Sans"/>
              <a:sym typeface="Open Sans"/>
            </a:endParaRPr>
          </a:p>
          <a:p>
            <a:pPr marL="0" marR="0" lvl="0" indent="0" algn="l" rtl="0">
              <a:lnSpc>
                <a:spcPct val="129000"/>
              </a:lnSpc>
              <a:spcBef>
                <a:spcPts val="0"/>
              </a:spcBef>
              <a:spcAft>
                <a:spcPts val="0"/>
              </a:spcAft>
              <a:buNone/>
            </a:pPr>
            <a:r>
              <a:rPr lang="en-US" sz="2400" b="0" i="0" u="none" strike="noStrike" cap="none" dirty="0">
                <a:solidFill>
                  <a:schemeClr val="tx1"/>
                </a:solidFill>
                <a:latin typeface="Open Sans"/>
                <a:ea typeface="Open Sans"/>
                <a:cs typeface="Open Sans"/>
                <a:sym typeface="Open Sans"/>
              </a:rPr>
              <a:t>Dataset "Supermarket Customer" </a:t>
            </a:r>
            <a:r>
              <a:rPr lang="en-US" sz="2400" b="0" i="0" u="none" strike="noStrike" cap="none" dirty="0" err="1">
                <a:solidFill>
                  <a:schemeClr val="tx1"/>
                </a:solidFill>
                <a:latin typeface="Open Sans"/>
                <a:ea typeface="Open Sans"/>
                <a:cs typeface="Open Sans"/>
                <a:sym typeface="Open Sans"/>
              </a:rPr>
              <a:t>mengandung</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informasi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penting</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mengenai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demografi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pelanggan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perilaku</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pembelian</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respons</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terhadap</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kampanye</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promosi</a:t>
            </a:r>
            <a:r>
              <a:rPr lang="en-US" sz="2400" b="0" i="0" u="none" strike="noStrike" cap="none" dirty="0">
                <a:solidFill>
                  <a:schemeClr val="tx1"/>
                </a:solidFill>
                <a:latin typeface="Open Sans"/>
                <a:ea typeface="Open Sans"/>
                <a:cs typeface="Open Sans"/>
                <a:sym typeface="Open Sans"/>
              </a:rPr>
              <a:t>, dan </a:t>
            </a:r>
            <a:r>
              <a:rPr lang="en-US" sz="2400" b="0" i="0" u="none" strike="noStrike" cap="none" dirty="0" err="1">
                <a:solidFill>
                  <a:schemeClr val="tx1"/>
                </a:solidFill>
                <a:latin typeface="Open Sans"/>
                <a:ea typeface="Open Sans"/>
                <a:cs typeface="Open Sans"/>
                <a:sym typeface="Open Sans"/>
              </a:rPr>
              <a:t>preferensi</a:t>
            </a:r>
            <a:r>
              <a:rPr lang="en-US" sz="2400" b="0" i="0" u="none" strike="noStrike" cap="none" dirty="0">
                <a:solidFill>
                  <a:schemeClr val="tx1"/>
                </a:solidFill>
                <a:latin typeface="Open Sans"/>
                <a:ea typeface="Open Sans"/>
                <a:cs typeface="Open Sans"/>
                <a:sym typeface="Open Sans"/>
              </a:rPr>
              <a:t> </a:t>
            </a:r>
            <a:r>
              <a:rPr lang="en-US" sz="2400" b="0" i="0" u="none" strike="noStrike" cap="none" dirty="0" err="1">
                <a:solidFill>
                  <a:schemeClr val="tx1"/>
                </a:solidFill>
                <a:latin typeface="Open Sans"/>
                <a:ea typeface="Open Sans"/>
                <a:cs typeface="Open Sans"/>
                <a:sym typeface="Open Sans"/>
              </a:rPr>
              <a:t>produk</a:t>
            </a:r>
            <a:r>
              <a:rPr lang="en-US" sz="2400" b="0" i="0" u="none" strike="noStrike" cap="none" dirty="0">
                <a:solidFill>
                  <a:schemeClr val="tx1"/>
                </a:solidFill>
                <a:latin typeface="Open Sans"/>
                <a:ea typeface="Open Sans"/>
                <a:cs typeface="Open Sans"/>
                <a:sym typeface="Open Sans"/>
              </a:rPr>
              <a:t>.</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410A0A4A-6DCA-698E-38E6-4AC24C219686}"/>
              </a:ext>
            </a:extLst>
          </p:cNvPr>
          <p:cNvSpPr>
            <a:spLocks noGrp="1"/>
          </p:cNvSpPr>
          <p:nvPr>
            <p:ph type="sldNum" idx="12"/>
          </p:nvPr>
        </p:nvSpPr>
        <p:spPr>
          <a:xfrm>
            <a:off x="8436453" y="9875088"/>
            <a:ext cx="2133600" cy="365100"/>
          </a:xfrm>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a:extLst>
              <a:ext uri="{FF2B5EF4-FFF2-40B4-BE49-F238E27FC236}">
                <a16:creationId xmlns:a16="http://schemas.microsoft.com/office/drawing/2014/main" id="{5FF231D6-06C8-0885-0A24-FB6E9C515920}"/>
              </a:ext>
            </a:extLst>
          </p:cNvPr>
          <p:cNvPicPr>
            <a:picLocks noChangeAspect="1"/>
          </p:cNvPicPr>
          <p:nvPr/>
        </p:nvPicPr>
        <p:blipFill>
          <a:blip r:embed="rId3"/>
          <a:stretch>
            <a:fillRect/>
          </a:stretch>
        </p:blipFill>
        <p:spPr>
          <a:xfrm>
            <a:off x="10570053" y="0"/>
            <a:ext cx="7717872" cy="10287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EBD0-A293-E257-44F6-568D38705B99}"/>
              </a:ext>
            </a:extLst>
          </p:cNvPr>
          <p:cNvSpPr>
            <a:spLocks noGrp="1"/>
          </p:cNvSpPr>
          <p:nvPr>
            <p:ph type="title"/>
          </p:nvPr>
        </p:nvSpPr>
        <p:spPr/>
        <p:txBody>
          <a:bodyPr/>
          <a:lstStyle/>
          <a:p>
            <a:r>
              <a:rPr lang="en-US" dirty="0" err="1"/>
              <a:t>Rekomendasi</a:t>
            </a:r>
            <a:r>
              <a:rPr lang="en-US" dirty="0"/>
              <a:t> </a:t>
            </a:r>
            <a:r>
              <a:rPr lang="en-US" dirty="0" err="1"/>
              <a:t>untuk</a:t>
            </a:r>
            <a:r>
              <a:rPr lang="en-US" dirty="0"/>
              <a:t> </a:t>
            </a:r>
            <a:r>
              <a:rPr lang="en-US" dirty="0" err="1"/>
              <a:t>mengurangi</a:t>
            </a:r>
            <a:r>
              <a:rPr lang="en-US" dirty="0"/>
              <a:t> </a:t>
            </a:r>
            <a:r>
              <a:rPr lang="en-ID" i="0" dirty="0">
                <a:effectLst/>
                <a:highlight>
                  <a:srgbClr val="FFFFFF"/>
                </a:highlight>
              </a:rPr>
              <a:t>Complaints </a:t>
            </a:r>
            <a:r>
              <a:rPr lang="sv-SE" i="0" dirty="0">
                <a:effectLst/>
                <a:highlight>
                  <a:srgbClr val="FFFFFF"/>
                </a:highlight>
              </a:rPr>
              <a:t>pada kanal Web, Catalog , dan Store.</a:t>
            </a:r>
            <a:endParaRPr lang="en-ID" dirty="0"/>
          </a:p>
        </p:txBody>
      </p:sp>
      <p:sp>
        <p:nvSpPr>
          <p:cNvPr id="3" name="Text Placeholder 2">
            <a:extLst>
              <a:ext uri="{FF2B5EF4-FFF2-40B4-BE49-F238E27FC236}">
                <a16:creationId xmlns:a16="http://schemas.microsoft.com/office/drawing/2014/main" id="{8249B871-D2C8-0CDF-F481-09434F160D40}"/>
              </a:ext>
            </a:extLst>
          </p:cNvPr>
          <p:cNvSpPr>
            <a:spLocks noGrp="1"/>
          </p:cNvSpPr>
          <p:nvPr>
            <p:ph type="body" sz="quarter" idx="10"/>
          </p:nvPr>
        </p:nvSpPr>
        <p:spPr>
          <a:xfrm>
            <a:off x="844060" y="2263140"/>
            <a:ext cx="16611131" cy="7395210"/>
          </a:xfrm>
        </p:spPr>
        <p:txBody>
          <a:bodyPr>
            <a:normAutofit/>
          </a:bodyPr>
          <a:lstStyle/>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Mengurangi</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sehingga</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dari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tidak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melakukan</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mencapai</a:t>
            </a:r>
            <a:r>
              <a:rPr lang="en-ID" sz="2800" b="0" i="0" dirty="0">
                <a:solidFill>
                  <a:srgbClr val="212121"/>
                </a:solidFill>
                <a:effectLst/>
                <a:highlight>
                  <a:srgbClr val="FFFFFF"/>
                </a:highlight>
                <a:latin typeface="+mj-lt"/>
              </a:rPr>
              <a:t> 2851,2.</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layanan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online, </a:t>
            </a:r>
            <a:r>
              <a:rPr lang="en-ID" sz="2800" b="0" i="0" dirty="0" err="1">
                <a:solidFill>
                  <a:srgbClr val="212121"/>
                </a:solidFill>
                <a:effectLst/>
                <a:highlight>
                  <a:srgbClr val="FFFFFF"/>
                </a:highlight>
                <a:latin typeface="+mj-lt"/>
              </a:rPr>
              <a:t>mengurangi</a:t>
            </a:r>
            <a:r>
              <a:rPr lang="en-ID" sz="2800" b="0" i="0" dirty="0">
                <a:solidFill>
                  <a:srgbClr val="212121"/>
                </a:solidFill>
                <a:effectLst/>
                <a:highlight>
                  <a:srgbClr val="FFFFFF"/>
                </a:highlight>
                <a:latin typeface="+mj-lt"/>
              </a:rPr>
              <a:t> complain dan </a:t>
            </a:r>
            <a:r>
              <a:rPr lang="en-ID" sz="2800" b="0" i="0" dirty="0" err="1">
                <a:solidFill>
                  <a:srgbClr val="212121"/>
                </a:solidFill>
                <a:effectLst/>
                <a:highlight>
                  <a:srgbClr val="FFFFFF"/>
                </a:highlight>
                <a:latin typeface="+mj-lt"/>
              </a:rPr>
              <a:t>menjaga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kepuasan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adalah</a:t>
            </a:r>
            <a:r>
              <a:rPr lang="en-ID" sz="2800" b="0" i="0" dirty="0">
                <a:solidFill>
                  <a:srgbClr val="212121"/>
                </a:solidFill>
                <a:effectLst/>
                <a:highlight>
                  <a:srgbClr val="FFFFFF"/>
                </a:highlight>
                <a:latin typeface="+mj-lt"/>
              </a:rPr>
              <a:t> target yang </a:t>
            </a:r>
            <a:r>
              <a:rPr lang="en-ID" sz="2800" b="0" i="0" dirty="0" err="1">
                <a:solidFill>
                  <a:srgbClr val="212121"/>
                </a:solidFill>
                <a:effectLst/>
                <a:highlight>
                  <a:srgbClr val="FFFFFF"/>
                </a:highlight>
                <a:latin typeface="+mj-lt"/>
              </a:rPr>
              <a:t>realistis</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Mengurangi</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sehingga</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dari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tidak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melakukan</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mencapai</a:t>
            </a:r>
            <a:r>
              <a:rPr lang="en-ID" sz="2800" b="0" i="0" dirty="0">
                <a:solidFill>
                  <a:srgbClr val="212121"/>
                </a:solidFill>
                <a:effectLst/>
                <a:highlight>
                  <a:srgbClr val="FFFFFF"/>
                </a:highlight>
                <a:latin typeface="+mj-lt"/>
              </a:rPr>
              <a:t> 1844,4.</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pengiriman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tepat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waktu</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produk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berkualitas</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dikurangi</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kepuasan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akan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Mengurangi</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sehingga</a:t>
            </a:r>
            <a:r>
              <a:rPr lang="en-ID" sz="2800" b="0" i="0" dirty="0">
                <a:solidFill>
                  <a:srgbClr val="212121"/>
                </a:solidFill>
                <a:effectLst/>
                <a:highlight>
                  <a:srgbClr val="FFFFFF"/>
                </a:highlight>
                <a:latin typeface="+mj-lt"/>
              </a:rPr>
              <a:t> rata-rata </a:t>
            </a:r>
            <a:r>
              <a:rPr lang="en-ID" sz="2800" b="0" i="0" dirty="0" err="1">
                <a:solidFill>
                  <a:srgbClr val="212121"/>
                </a:solidFill>
                <a:effectLst/>
                <a:highlight>
                  <a:srgbClr val="FFFFFF"/>
                </a:highlight>
                <a:latin typeface="+mj-lt"/>
              </a:rPr>
              <a:t>pengeluaran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dari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tidak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melakukan</a:t>
            </a:r>
            <a:r>
              <a:rPr lang="en-ID" sz="2800" b="0" i="0" dirty="0">
                <a:solidFill>
                  <a:srgbClr val="212121"/>
                </a:solidFill>
                <a:effectLst/>
                <a:highlight>
                  <a:srgbClr val="FFFFFF"/>
                </a:highlight>
                <a:latin typeface="+mj-lt"/>
              </a:rPr>
              <a:t> complain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mencapai</a:t>
            </a:r>
            <a:r>
              <a:rPr lang="en-ID" sz="2800" b="0" i="0" dirty="0">
                <a:solidFill>
                  <a:srgbClr val="212121"/>
                </a:solidFill>
                <a:effectLst/>
                <a:highlight>
                  <a:srgbClr val="FFFFFF"/>
                </a:highlight>
                <a:latin typeface="+mj-lt"/>
              </a:rPr>
              <a:t> 1844,4.</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penanganan</a:t>
            </a:r>
            <a:r>
              <a:rPr lang="en-ID" sz="2800" b="0" i="0" dirty="0">
                <a:solidFill>
                  <a:srgbClr val="212121"/>
                </a:solidFill>
                <a:effectLst/>
                <a:highlight>
                  <a:srgbClr val="FFFFFF"/>
                </a:highlight>
                <a:latin typeface="+mj-lt"/>
              </a:rPr>
              <a:t> complain yang </a:t>
            </a:r>
            <a:r>
              <a:rPr lang="en-ID" sz="2800" b="0" i="0" dirty="0" err="1">
                <a:solidFill>
                  <a:srgbClr val="212121"/>
                </a:solidFill>
                <a:effectLst/>
                <a:highlight>
                  <a:srgbClr val="FFFFFF"/>
                </a:highlight>
                <a:latin typeface="+mj-lt"/>
              </a:rPr>
              <a:t>cepat</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efisien</a:t>
            </a:r>
            <a:r>
              <a:rPr lang="en-ID" sz="2800" b="0" i="0" dirty="0">
                <a:solidFill>
                  <a:srgbClr val="212121"/>
                </a:solidFill>
                <a:effectLst/>
                <a:highlight>
                  <a:srgbClr val="FFFFFF"/>
                </a:highlight>
                <a:latin typeface="+mj-lt"/>
              </a:rPr>
              <a:t> di toko, target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menjaga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pelanggan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untuk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kembali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berbelanja</a:t>
            </a:r>
            <a:r>
              <a:rPr lang="en-ID" sz="2800" b="0" i="0" dirty="0">
                <a:solidFill>
                  <a:srgbClr val="212121"/>
                </a:solidFill>
                <a:effectLst/>
                <a:highlight>
                  <a:srgbClr val="FFFFFF"/>
                </a:highlight>
                <a:latin typeface="+mj-lt"/>
              </a:rPr>
              <a:t>.</a:t>
            </a:r>
          </a:p>
          <a:p>
            <a:endParaRPr lang="en-ID" dirty="0"/>
          </a:p>
        </p:txBody>
      </p:sp>
    </p:spTree>
    <p:extLst>
      <p:ext uri="{BB962C8B-B14F-4D97-AF65-F5344CB8AC3E}">
        <p14:creationId xmlns:p14="http://schemas.microsoft.com/office/powerpoint/2010/main" val="390951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AEF9-BF4F-D030-A0B7-01C6C8C4C502}"/>
              </a:ext>
            </a:extLst>
          </p:cNvPr>
          <p:cNvSpPr>
            <a:spLocks noGrp="1"/>
          </p:cNvSpPr>
          <p:nvPr>
            <p:ph type="title"/>
          </p:nvPr>
        </p:nvSpPr>
        <p:spPr/>
        <p:txBody>
          <a:bodyPr/>
          <a:lstStyle/>
          <a:p>
            <a:r>
              <a:rPr lang="en-US" dirty="0" err="1"/>
              <a:t>Rekomendasi</a:t>
            </a:r>
            <a:r>
              <a:rPr lang="en-US" dirty="0"/>
              <a:t> </a:t>
            </a:r>
            <a:r>
              <a:rPr lang="en-US" dirty="0" err="1"/>
              <a:t>untuk</a:t>
            </a:r>
            <a:r>
              <a:rPr lang="en-US" dirty="0"/>
              <a:t> </a:t>
            </a:r>
            <a:r>
              <a:rPr lang="en-US" dirty="0" err="1"/>
              <a:t>Efektivitas</a:t>
            </a:r>
            <a:r>
              <a:rPr lang="en-US" dirty="0"/>
              <a:t> </a:t>
            </a:r>
            <a:r>
              <a:rPr lang="en-US" dirty="0" err="1"/>
              <a:t>Kampanye</a:t>
            </a:r>
            <a:r>
              <a:rPr lang="en-US" dirty="0"/>
              <a:t> </a:t>
            </a:r>
            <a:r>
              <a:rPr lang="en-US" dirty="0" err="1"/>
              <a:t>Pemasaran</a:t>
            </a:r>
            <a:r>
              <a:rPr lang="en-US" dirty="0"/>
              <a:t> </a:t>
            </a:r>
            <a:r>
              <a:rPr lang="sv-SE" i="0" dirty="0">
                <a:effectLst/>
                <a:highlight>
                  <a:srgbClr val="FFFFFF"/>
                </a:highlight>
              </a:rPr>
              <a:t>pada kanal Web, Catalog , dan Store.</a:t>
            </a:r>
            <a:endParaRPr lang="en-ID" dirty="0"/>
          </a:p>
        </p:txBody>
      </p:sp>
      <p:sp>
        <p:nvSpPr>
          <p:cNvPr id="3" name="Text Placeholder 2">
            <a:extLst>
              <a:ext uri="{FF2B5EF4-FFF2-40B4-BE49-F238E27FC236}">
                <a16:creationId xmlns:a16="http://schemas.microsoft.com/office/drawing/2014/main" id="{83253981-845B-443F-5A20-0161826E0383}"/>
              </a:ext>
            </a:extLst>
          </p:cNvPr>
          <p:cNvSpPr>
            <a:spLocks noGrp="1"/>
          </p:cNvSpPr>
          <p:nvPr>
            <p:ph type="body" sz="quarter" idx="10"/>
          </p:nvPr>
        </p:nvSpPr>
        <p:spPr>
          <a:xfrm>
            <a:off x="844060" y="2263140"/>
            <a:ext cx="16611131" cy="7452360"/>
          </a:xfrm>
        </p:spPr>
        <p:txBody>
          <a:bodyPr/>
          <a:lstStyle/>
          <a:p>
            <a:pPr algn="l">
              <a:buFont typeface="Arial" panose="020B0604020202020204" pitchFamily="34" charset="0"/>
              <a:buChar char="•"/>
            </a:pPr>
            <a:r>
              <a:rPr lang="en-ID" sz="2800" b="0" i="0" dirty="0">
                <a:solidFill>
                  <a:srgbClr val="212121"/>
                </a:solidFill>
                <a:effectLst/>
                <a:highlight>
                  <a:srgbClr val="FFFFFF"/>
                </a:highlight>
                <a:latin typeface="+mj-lt"/>
              </a:rPr>
              <a:t>Store:</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3.800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promosi</a:t>
            </a:r>
            <a:r>
              <a:rPr lang="en-ID" sz="2800" b="0" i="0" dirty="0">
                <a:solidFill>
                  <a:srgbClr val="212121"/>
                </a:solidFill>
                <a:effectLst/>
                <a:highlight>
                  <a:srgbClr val="FFFFFF"/>
                </a:highlight>
                <a:latin typeface="+mj-lt"/>
              </a:rPr>
              <a:t>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intensif</a:t>
            </a:r>
            <a:r>
              <a:rPr lang="en-ID" sz="2800" b="0" i="0" dirty="0">
                <a:solidFill>
                  <a:srgbClr val="212121"/>
                </a:solidFill>
                <a:effectLst/>
                <a:highlight>
                  <a:srgbClr val="FFFFFF"/>
                </a:highlight>
                <a:latin typeface="+mj-lt"/>
              </a:rPr>
              <a:t> dan acara-acara di toko, </a:t>
            </a:r>
            <a:r>
              <a:rPr lang="en-ID" sz="2800" b="0" i="0" dirty="0" err="1">
                <a:solidFill>
                  <a:srgbClr val="212121"/>
                </a:solidFill>
                <a:effectLst/>
                <a:highlight>
                  <a:srgbClr val="FFFFFF"/>
                </a:highlight>
                <a:latin typeface="+mj-lt"/>
              </a:rPr>
              <a:t>respons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terhadap</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dapat</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a:solidFill>
                  <a:srgbClr val="212121"/>
                </a:solidFill>
                <a:effectLst/>
                <a:highlight>
                  <a:srgbClr val="FFFFFF"/>
                </a:highlight>
                <a:latin typeface="+mj-lt"/>
              </a:rPr>
              <a:t>Web:</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2.900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strategi retargeting yang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baik</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personalisasi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online, </a:t>
            </a:r>
            <a:r>
              <a:rPr lang="en-ID" sz="2800" b="0" i="0" dirty="0" err="1">
                <a:solidFill>
                  <a:srgbClr val="212121"/>
                </a:solidFill>
                <a:effectLst/>
                <a:highlight>
                  <a:srgbClr val="FFFFFF"/>
                </a:highlight>
                <a:latin typeface="+mj-lt"/>
              </a:rPr>
              <a:t>peningkatan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dicapai</a:t>
            </a:r>
            <a:r>
              <a:rPr lang="en-ID" sz="2800" b="0" i="0" dirty="0">
                <a:solidFill>
                  <a:srgbClr val="212121"/>
                </a:solidFill>
                <a:effectLst/>
                <a:highlight>
                  <a:srgbClr val="FFFFFF"/>
                </a:highlight>
                <a:latin typeface="+mj-lt"/>
              </a:rPr>
              <a:t>.</a:t>
            </a:r>
          </a:p>
          <a:p>
            <a:pPr algn="l">
              <a:buFont typeface="Arial" panose="020B0604020202020204" pitchFamily="34" charset="0"/>
              <a:buChar char="•"/>
            </a:pPr>
            <a:r>
              <a:rPr lang="en-ID" sz="2800" b="0" i="0" dirty="0" err="1">
                <a:solidFill>
                  <a:srgbClr val="212121"/>
                </a:solidFill>
                <a:effectLst/>
                <a:highlight>
                  <a:srgbClr val="FFFFFF"/>
                </a:highlight>
                <a:latin typeface="+mj-lt"/>
              </a:rPr>
              <a:t>Catalog</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a:solidFill>
                  <a:srgbClr val="212121"/>
                </a:solidFill>
                <a:effectLst/>
                <a:highlight>
                  <a:srgbClr val="FFFFFF"/>
                </a:highlight>
                <a:latin typeface="+mj-lt"/>
              </a:rPr>
              <a:t>Target: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pemasaran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menjadi</a:t>
            </a:r>
            <a:r>
              <a:rPr lang="en-ID" sz="2800" b="0" i="0" dirty="0">
                <a:solidFill>
                  <a:srgbClr val="212121"/>
                </a:solidFill>
                <a:effectLst/>
                <a:highlight>
                  <a:srgbClr val="FFFFFF"/>
                </a:highlight>
                <a:latin typeface="+mj-lt"/>
              </a:rPr>
              <a:t> 2.500 </a:t>
            </a:r>
            <a:r>
              <a:rPr lang="en-ID" sz="2800" b="0" i="0" dirty="0" err="1">
                <a:solidFill>
                  <a:srgbClr val="212121"/>
                </a:solidFill>
                <a:effectLst/>
                <a:highlight>
                  <a:srgbClr val="FFFFFF"/>
                </a:highlight>
                <a:latin typeface="+mj-lt"/>
              </a:rPr>
              <a:t>penerimaan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a:t>
            </a:r>
          </a:p>
          <a:p>
            <a:pPr marL="742950" lvl="1" indent="-285750" algn="l">
              <a:buFont typeface="Arial" panose="020B0604020202020204" pitchFamily="34" charset="0"/>
              <a:buChar char="•"/>
            </a:pPr>
            <a:r>
              <a:rPr lang="en-ID" sz="2800" b="0" i="0" dirty="0" err="1">
                <a:solidFill>
                  <a:srgbClr val="212121"/>
                </a:solidFill>
                <a:effectLst/>
                <a:highlight>
                  <a:srgbClr val="FFFFFF"/>
                </a:highlight>
                <a:latin typeface="+mj-lt"/>
              </a:rPr>
              <a:t>Alasan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Mengirim</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katalog</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dengan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lebih</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sering</a:t>
            </a:r>
            <a:r>
              <a:rPr lang="en-ID" sz="2800" b="0" i="0" dirty="0">
                <a:solidFill>
                  <a:srgbClr val="212121"/>
                </a:solidFill>
                <a:effectLst/>
                <a:highlight>
                  <a:srgbClr val="FFFFFF"/>
                </a:highlight>
                <a:latin typeface="+mj-lt"/>
              </a:rPr>
              <a:t> dan </a:t>
            </a:r>
            <a:r>
              <a:rPr lang="en-ID" sz="2800" b="0" i="0" dirty="0" err="1">
                <a:solidFill>
                  <a:srgbClr val="212121"/>
                </a:solidFill>
                <a:effectLst/>
                <a:highlight>
                  <a:srgbClr val="FFFFFF"/>
                </a:highlight>
                <a:latin typeface="+mj-lt"/>
              </a:rPr>
              <a:t>menyertakan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penawaran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menarik</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bisa</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meningkatkan</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efektivitas</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kampanye</a:t>
            </a:r>
            <a:r>
              <a:rPr lang="en-ID" sz="2800" b="0" i="0" dirty="0">
                <a:solidFill>
                  <a:srgbClr val="212121"/>
                </a:solidFill>
                <a:effectLst/>
                <a:highlight>
                  <a:srgbClr val="FFFFFF"/>
                </a:highlight>
                <a:latin typeface="+mj-lt"/>
              </a:rPr>
              <a:t> di </a:t>
            </a:r>
            <a:r>
              <a:rPr lang="en-ID" sz="2800" b="0" i="0" dirty="0" err="1">
                <a:solidFill>
                  <a:srgbClr val="212121"/>
                </a:solidFill>
                <a:effectLst/>
                <a:highlight>
                  <a:srgbClr val="FFFFFF"/>
                </a:highlight>
                <a:latin typeface="+mj-lt"/>
              </a:rPr>
              <a:t>kanal</a:t>
            </a:r>
            <a:r>
              <a:rPr lang="en-ID" sz="2800" b="0" i="0" dirty="0">
                <a:solidFill>
                  <a:srgbClr val="212121"/>
                </a:solidFill>
                <a:effectLst/>
                <a:highlight>
                  <a:srgbClr val="FFFFFF"/>
                </a:highlight>
                <a:latin typeface="+mj-lt"/>
              </a:rPr>
              <a:t> </a:t>
            </a:r>
            <a:r>
              <a:rPr lang="en-ID" sz="2800" b="0" i="0" dirty="0" err="1">
                <a:solidFill>
                  <a:srgbClr val="212121"/>
                </a:solidFill>
                <a:effectLst/>
                <a:highlight>
                  <a:srgbClr val="FFFFFF"/>
                </a:highlight>
                <a:latin typeface="+mj-lt"/>
              </a:rPr>
              <a:t>ini</a:t>
            </a:r>
            <a:r>
              <a:rPr lang="en-ID" sz="2800" b="0" i="0" dirty="0">
                <a:solidFill>
                  <a:srgbClr val="212121"/>
                </a:solidFill>
                <a:effectLst/>
                <a:highlight>
                  <a:srgbClr val="FFFFFF"/>
                </a:highlight>
                <a:latin typeface="+mj-lt"/>
              </a:rPr>
              <a:t>.</a:t>
            </a:r>
          </a:p>
          <a:p>
            <a:endParaRPr lang="en-ID" dirty="0"/>
          </a:p>
        </p:txBody>
      </p:sp>
    </p:spTree>
    <p:extLst>
      <p:ext uri="{BB962C8B-B14F-4D97-AF65-F5344CB8AC3E}">
        <p14:creationId xmlns:p14="http://schemas.microsoft.com/office/powerpoint/2010/main" val="419670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6735-FC74-27D6-46B2-2B093F276230}"/>
              </a:ext>
            </a:extLst>
          </p:cNvPr>
          <p:cNvSpPr>
            <a:spLocks noGrp="1"/>
          </p:cNvSpPr>
          <p:nvPr>
            <p:ph type="title"/>
          </p:nvPr>
        </p:nvSpPr>
        <p:spPr/>
        <p:txBody>
          <a:bodyPr/>
          <a:lstStyle/>
          <a:p>
            <a:r>
              <a:rPr lang="en-US" dirty="0"/>
              <a:t>Disclaimer</a:t>
            </a:r>
            <a:endParaRPr lang="en-ID" dirty="0"/>
          </a:p>
        </p:txBody>
      </p:sp>
      <p:sp>
        <p:nvSpPr>
          <p:cNvPr id="3" name="Text Placeholder 2">
            <a:extLst>
              <a:ext uri="{FF2B5EF4-FFF2-40B4-BE49-F238E27FC236}">
                <a16:creationId xmlns:a16="http://schemas.microsoft.com/office/drawing/2014/main" id="{75FE1FF9-BFBB-9555-DF77-2DCDF951C637}"/>
              </a:ext>
            </a:extLst>
          </p:cNvPr>
          <p:cNvSpPr>
            <a:spLocks noGrp="1"/>
          </p:cNvSpPr>
          <p:nvPr>
            <p:ph type="body" sz="quarter" idx="10"/>
          </p:nvPr>
        </p:nvSpPr>
        <p:spPr>
          <a:xfrm>
            <a:off x="835023" y="3303270"/>
            <a:ext cx="16611131" cy="3680460"/>
          </a:xfrm>
        </p:spPr>
        <p:txBody>
          <a:bodyPr>
            <a:normAutofit/>
          </a:bodyPr>
          <a:lstStyle/>
          <a:p>
            <a:r>
              <a:rPr lang="en-US" b="0" dirty="0" err="1"/>
              <a:t>Penelitian</a:t>
            </a:r>
            <a:r>
              <a:rPr lang="en-US" b="0" dirty="0"/>
              <a:t> </a:t>
            </a:r>
            <a:r>
              <a:rPr lang="en-US" b="0" dirty="0" err="1"/>
              <a:t>ini</a:t>
            </a:r>
            <a:r>
              <a:rPr lang="en-US" b="0" dirty="0"/>
              <a:t> </a:t>
            </a:r>
            <a:r>
              <a:rPr lang="en-US" b="0" dirty="0" err="1"/>
              <a:t>bertujuan</a:t>
            </a:r>
            <a:r>
              <a:rPr lang="en-US" b="0" dirty="0"/>
              <a:t> </a:t>
            </a:r>
            <a:r>
              <a:rPr lang="en-US" b="0" dirty="0" err="1"/>
              <a:t>untuk</a:t>
            </a:r>
            <a:r>
              <a:rPr lang="en-US" b="0" dirty="0"/>
              <a:t> </a:t>
            </a:r>
            <a:r>
              <a:rPr lang="en-US" b="0" dirty="0" err="1"/>
              <a:t>mencari</a:t>
            </a:r>
            <a:r>
              <a:rPr lang="en-US" b="0" dirty="0"/>
              <a:t> </a:t>
            </a:r>
            <a:r>
              <a:rPr lang="en-US" b="0" dirty="0" err="1"/>
              <a:t>Anomali</a:t>
            </a:r>
            <a:r>
              <a:rPr lang="en-US" b="0" dirty="0"/>
              <a:t> pada dataset Supermarket Customer yang </a:t>
            </a:r>
            <a:r>
              <a:rPr lang="en-US" b="0" dirty="0" err="1"/>
              <a:t>telah</a:t>
            </a:r>
            <a:r>
              <a:rPr lang="en-US" b="0" dirty="0"/>
              <a:t> </a:t>
            </a:r>
            <a:r>
              <a:rPr lang="en-US" b="0" dirty="0" err="1"/>
              <a:t>diberikan</a:t>
            </a:r>
            <a:r>
              <a:rPr lang="en-US" b="0" dirty="0"/>
              <a:t> oleh </a:t>
            </a:r>
            <a:r>
              <a:rPr lang="en-US" b="0" dirty="0" err="1"/>
              <a:t>Purwadikha</a:t>
            </a:r>
            <a:r>
              <a:rPr lang="en-US" b="0" dirty="0"/>
              <a:t> </a:t>
            </a:r>
            <a:r>
              <a:rPr lang="en-US" b="0" dirty="0" err="1"/>
              <a:t>untuk</a:t>
            </a:r>
            <a:r>
              <a:rPr lang="en-US" b="0" dirty="0"/>
              <a:t> </a:t>
            </a:r>
            <a:r>
              <a:rPr lang="en-US" b="0" dirty="0" err="1"/>
              <a:t>dianalisis</a:t>
            </a:r>
            <a:r>
              <a:rPr lang="en-US" b="0" dirty="0"/>
              <a:t> dan </a:t>
            </a:r>
            <a:r>
              <a:rPr lang="en-US" b="0" dirty="0" err="1"/>
              <a:t>diberikan</a:t>
            </a:r>
            <a:r>
              <a:rPr lang="en-US" b="0" dirty="0"/>
              <a:t> Kesimpulan </a:t>
            </a:r>
            <a:r>
              <a:rPr lang="en-US" b="0" dirty="0" err="1"/>
              <a:t>beserta</a:t>
            </a:r>
            <a:r>
              <a:rPr lang="en-US" b="0" dirty="0"/>
              <a:t> </a:t>
            </a:r>
            <a:r>
              <a:rPr lang="en-US" b="0" dirty="0" err="1"/>
              <a:t>rekomendasi</a:t>
            </a:r>
            <a:r>
              <a:rPr lang="en-US" b="0" dirty="0"/>
              <a:t> </a:t>
            </a:r>
            <a:r>
              <a:rPr lang="en-US" b="0" dirty="0" err="1"/>
              <a:t>berdasarkan</a:t>
            </a:r>
            <a:r>
              <a:rPr lang="en-US" b="0" dirty="0"/>
              <a:t> Business Knowledge.</a:t>
            </a:r>
          </a:p>
          <a:p>
            <a:endParaRPr lang="en-US" b="0" dirty="0"/>
          </a:p>
          <a:p>
            <a:r>
              <a:rPr lang="en-ID" b="0" i="0" dirty="0">
                <a:solidFill>
                  <a:srgbClr val="212121"/>
                </a:solidFill>
                <a:effectLst/>
                <a:highlight>
                  <a:srgbClr val="FFFFFF"/>
                </a:highlight>
                <a:latin typeface="+mj-lt"/>
              </a:rPr>
              <a:t>Target-target </a:t>
            </a:r>
            <a:r>
              <a:rPr lang="en-ID" b="0" i="0" dirty="0" err="1">
                <a:solidFill>
                  <a:srgbClr val="212121"/>
                </a:solidFill>
                <a:effectLst/>
                <a:highlight>
                  <a:srgbClr val="FFFFFF"/>
                </a:highlight>
                <a:latin typeface="+mj-lt"/>
              </a:rPr>
              <a:t>sebelumnya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dibuat</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berdasarkan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peningkatan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realistis</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dengan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mempertimbangkan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potensi</a:t>
            </a:r>
            <a:r>
              <a:rPr lang="en-ID" b="0" i="0" dirty="0">
                <a:solidFill>
                  <a:srgbClr val="212121"/>
                </a:solidFill>
                <a:effectLst/>
                <a:highlight>
                  <a:srgbClr val="FFFFFF"/>
                </a:highlight>
                <a:latin typeface="+mj-lt"/>
              </a:rPr>
              <a:t> pasar dan </a:t>
            </a:r>
            <a:r>
              <a:rPr lang="en-ID" b="0" i="0" dirty="0" err="1">
                <a:solidFill>
                  <a:srgbClr val="212121"/>
                </a:solidFill>
                <a:effectLst/>
                <a:highlight>
                  <a:srgbClr val="FFFFFF"/>
                </a:highlight>
                <a:latin typeface="+mj-lt"/>
              </a:rPr>
              <a:t>bisnis</a:t>
            </a:r>
            <a:r>
              <a:rPr lang="en-ID" b="0" i="0" dirty="0">
                <a:solidFill>
                  <a:srgbClr val="212121"/>
                </a:solidFill>
                <a:effectLst/>
                <a:highlight>
                  <a:srgbClr val="FFFFFF"/>
                </a:highlight>
                <a:latin typeface="+mj-lt"/>
              </a:rPr>
              <a:t> di </a:t>
            </a:r>
            <a:r>
              <a:rPr lang="en-ID" b="0" i="0" dirty="0" err="1">
                <a:solidFill>
                  <a:srgbClr val="212121"/>
                </a:solidFill>
                <a:effectLst/>
                <a:highlight>
                  <a:srgbClr val="FFFFFF"/>
                </a:highlight>
                <a:latin typeface="+mj-lt"/>
              </a:rPr>
              <a:t>industri</a:t>
            </a:r>
            <a:r>
              <a:rPr lang="en-ID" b="0" i="0" dirty="0">
                <a:solidFill>
                  <a:srgbClr val="212121"/>
                </a:solidFill>
                <a:effectLst/>
                <a:highlight>
                  <a:srgbClr val="FFFFFF"/>
                </a:highlight>
                <a:latin typeface="+mj-lt"/>
              </a:rPr>
              <a:t> supermarket. </a:t>
            </a:r>
            <a:r>
              <a:rPr lang="en-ID" b="0" i="0" dirty="0" err="1">
                <a:solidFill>
                  <a:srgbClr val="212121"/>
                </a:solidFill>
                <a:effectLst/>
                <a:highlight>
                  <a:srgbClr val="FFFFFF"/>
                </a:highlight>
                <a:latin typeface="+mj-lt"/>
              </a:rPr>
              <a:t>Peningkatan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ini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diharapkan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bisa</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dicapai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dengan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implementasi</a:t>
            </a:r>
            <a:r>
              <a:rPr lang="en-ID" b="0" i="0" dirty="0">
                <a:solidFill>
                  <a:srgbClr val="212121"/>
                </a:solidFill>
                <a:effectLst/>
                <a:highlight>
                  <a:srgbClr val="FFFFFF"/>
                </a:highlight>
                <a:latin typeface="+mj-lt"/>
              </a:rPr>
              <a:t> strategi </a:t>
            </a:r>
            <a:r>
              <a:rPr lang="en-ID" b="0" i="0" dirty="0" err="1">
                <a:solidFill>
                  <a:srgbClr val="212121"/>
                </a:solidFill>
                <a:effectLst/>
                <a:highlight>
                  <a:srgbClr val="FFFFFF"/>
                </a:highlight>
                <a:latin typeface="+mj-lt"/>
              </a:rPr>
              <a:t>pemasaran</a:t>
            </a:r>
            <a:r>
              <a:rPr lang="en-ID" b="0" i="0" dirty="0">
                <a:solidFill>
                  <a:srgbClr val="212121"/>
                </a:solidFill>
                <a:effectLst/>
                <a:highlight>
                  <a:srgbClr val="FFFFFF"/>
                </a:highlight>
                <a:latin typeface="+mj-lt"/>
              </a:rPr>
              <a:t> yang </a:t>
            </a:r>
            <a:r>
              <a:rPr lang="en-ID" b="0" i="0" dirty="0" err="1">
                <a:solidFill>
                  <a:srgbClr val="212121"/>
                </a:solidFill>
                <a:effectLst/>
                <a:highlight>
                  <a:srgbClr val="FFFFFF"/>
                </a:highlight>
                <a:latin typeface="+mj-lt"/>
              </a:rPr>
              <a:t>tepat</a:t>
            </a:r>
            <a:r>
              <a:rPr lang="en-ID" b="0" i="0" dirty="0">
                <a:solidFill>
                  <a:srgbClr val="212121"/>
                </a:solidFill>
                <a:effectLst/>
                <a:highlight>
                  <a:srgbClr val="FFFFFF"/>
                </a:highlight>
                <a:latin typeface="+mj-lt"/>
              </a:rPr>
              <a:t> dan </a:t>
            </a:r>
            <a:r>
              <a:rPr lang="en-ID" b="0" i="0" dirty="0" err="1">
                <a:solidFill>
                  <a:srgbClr val="212121"/>
                </a:solidFill>
                <a:effectLst/>
                <a:highlight>
                  <a:srgbClr val="FFFFFF"/>
                </a:highlight>
                <a:latin typeface="+mj-lt"/>
              </a:rPr>
              <a:t>optimalisasi</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pengalaman</a:t>
            </a:r>
            <a:r>
              <a:rPr lang="en-ID" b="0" i="0" dirty="0">
                <a:solidFill>
                  <a:srgbClr val="212121"/>
                </a:solidFill>
                <a:effectLst/>
                <a:highlight>
                  <a:srgbClr val="FFFFFF"/>
                </a:highlight>
                <a:latin typeface="+mj-lt"/>
              </a:rPr>
              <a:t> </a:t>
            </a:r>
            <a:r>
              <a:rPr lang="en-ID" b="0" i="0" dirty="0" err="1">
                <a:solidFill>
                  <a:srgbClr val="212121"/>
                </a:solidFill>
                <a:effectLst/>
                <a:highlight>
                  <a:srgbClr val="FFFFFF"/>
                </a:highlight>
                <a:latin typeface="+mj-lt"/>
              </a:rPr>
              <a:t>pelanggan</a:t>
            </a:r>
            <a:r>
              <a:rPr lang="en-ID" b="0" i="0" dirty="0">
                <a:solidFill>
                  <a:srgbClr val="212121"/>
                </a:solidFill>
                <a:effectLst/>
                <a:highlight>
                  <a:srgbClr val="FFFFFF"/>
                </a:highlight>
                <a:latin typeface="+mj-lt"/>
              </a:rPr>
              <a:t> di masing-masing </a:t>
            </a:r>
            <a:r>
              <a:rPr lang="en-ID" b="0" i="0" dirty="0" err="1">
                <a:solidFill>
                  <a:srgbClr val="212121"/>
                </a:solidFill>
                <a:effectLst/>
                <a:highlight>
                  <a:srgbClr val="FFFFFF"/>
                </a:highlight>
                <a:latin typeface="+mj-lt"/>
              </a:rPr>
              <a:t>kanal</a:t>
            </a:r>
            <a:r>
              <a:rPr lang="en-ID" b="0" i="0" dirty="0">
                <a:solidFill>
                  <a:srgbClr val="212121"/>
                </a:solidFill>
                <a:effectLst/>
                <a:highlight>
                  <a:srgbClr val="FFFFFF"/>
                </a:highlight>
                <a:latin typeface="+mj-lt"/>
              </a:rPr>
              <a:t>.</a:t>
            </a:r>
          </a:p>
          <a:p>
            <a:endParaRPr lang="en-ID" b="0" dirty="0">
              <a:solidFill>
                <a:srgbClr val="212121"/>
              </a:solidFill>
              <a:highlight>
                <a:srgbClr val="FFFFFF"/>
              </a:highlight>
              <a:latin typeface="+mj-lt"/>
            </a:endParaRPr>
          </a:p>
          <a:p>
            <a:r>
              <a:rPr lang="nl-NL" b="0" dirty="0">
                <a:solidFill>
                  <a:srgbClr val="000000"/>
                </a:solidFill>
                <a:effectLst/>
                <a:highlight>
                  <a:srgbClr val="F7F7F7"/>
                </a:highlight>
                <a:latin typeface="+mj-lt"/>
              </a:rPr>
              <a:t>Link artikel untuk strategi sebelumnya:</a:t>
            </a:r>
            <a:r>
              <a:rPr lang="nl-NL" b="0" dirty="0">
                <a:solidFill>
                  <a:srgbClr val="A31515"/>
                </a:solidFill>
                <a:effectLst/>
                <a:highlight>
                  <a:srgbClr val="F7F7F7"/>
                </a:highlight>
                <a:latin typeface="+mj-lt"/>
              </a:rPr>
              <a:t>(https://www.appier.com/en/blog/7-powerful-strategies-to-increase-repeat-purchase)</a:t>
            </a:r>
            <a:r>
              <a:rPr lang="nl-NL" b="0" dirty="0">
                <a:solidFill>
                  <a:srgbClr val="000000"/>
                </a:solidFill>
                <a:effectLst/>
                <a:highlight>
                  <a:srgbClr val="F7F7F7"/>
                </a:highlight>
                <a:latin typeface="+mj-lt"/>
              </a:rPr>
              <a:t> dan </a:t>
            </a:r>
            <a:r>
              <a:rPr lang="nl-NL" b="0" dirty="0">
                <a:solidFill>
                  <a:srgbClr val="A31515"/>
                </a:solidFill>
                <a:effectLst/>
                <a:highlight>
                  <a:srgbClr val="F7F7F7"/>
                </a:highlight>
                <a:latin typeface="+mj-lt"/>
              </a:rPr>
              <a:t>(https://demandscience.com/resources/blog/ways-to-measure-campaign-success/)</a:t>
            </a:r>
            <a:endParaRPr lang="nl-NL" b="0" dirty="0">
              <a:solidFill>
                <a:srgbClr val="000000"/>
              </a:solidFill>
              <a:effectLst/>
              <a:highlight>
                <a:srgbClr val="F7F7F7"/>
              </a:highlight>
              <a:latin typeface="+mj-lt"/>
            </a:endParaRPr>
          </a:p>
          <a:p>
            <a:endParaRPr lang="en-ID" dirty="0">
              <a:latin typeface="+mj-lt"/>
            </a:endParaRPr>
          </a:p>
        </p:txBody>
      </p:sp>
    </p:spTree>
    <p:extLst>
      <p:ext uri="{BB962C8B-B14F-4D97-AF65-F5344CB8AC3E}">
        <p14:creationId xmlns:p14="http://schemas.microsoft.com/office/powerpoint/2010/main" val="539577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A627E-2BD4-EE13-F77A-153C98B785BA}"/>
              </a:ext>
            </a:extLst>
          </p:cNvPr>
          <p:cNvSpPr txBox="1"/>
          <p:nvPr/>
        </p:nvSpPr>
        <p:spPr>
          <a:xfrm>
            <a:off x="1307307" y="4498623"/>
            <a:ext cx="14787562" cy="1289753"/>
          </a:xfrm>
          <a:prstGeom prst="rect">
            <a:avLst/>
          </a:prstGeom>
          <a:noFill/>
        </p:spPr>
        <p:txBody>
          <a:bodyPr wrap="square" tIns="90000" bIns="90000" rtlCol="0" anchor="t">
            <a:spAutoFit/>
          </a:bodyPr>
          <a:lstStyle/>
          <a:p>
            <a:pPr algn="ctr"/>
            <a:r>
              <a:rPr lang="en-US" sz="7200" dirty="0">
                <a:latin typeface="Arial" pitchFamily="34" charset="0"/>
                <a:cs typeface="Arial" pitchFamily="34" charset="0"/>
              </a:rPr>
              <a:t>Thank You</a:t>
            </a:r>
            <a:endParaRPr lang="en-ID" sz="7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44542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Catatan</a:t>
            </a:r>
            <a:r>
              <a:rPr lang="en-US" dirty="0"/>
              <a:t> </a:t>
            </a:r>
            <a:r>
              <a:rPr lang="en-US" dirty="0" err="1"/>
              <a:t>untuk</a:t>
            </a:r>
            <a:r>
              <a:rPr lang="en-US" dirty="0"/>
              <a:t> </a:t>
            </a:r>
            <a:r>
              <a:rPr lang="en-US" dirty="0" err="1"/>
              <a:t>pembaca</a:t>
            </a:r>
            <a:endParaRPr lang="en-US" dirty="0"/>
          </a:p>
        </p:txBody>
      </p:sp>
      <p:sp>
        <p:nvSpPr>
          <p:cNvPr id="16" name="Text Placeholder 12">
            <a:hlinkClick r:id="rId3" action="ppaction://hlinksldjump"/>
          </p:cNvPr>
          <p:cNvSpPr>
            <a:spLocks noGrp="1"/>
          </p:cNvSpPr>
          <p:nvPr>
            <p:custDataLst>
              <p:tags r:id="rId1"/>
            </p:custDataLst>
          </p:nvPr>
        </p:nvSpPr>
        <p:spPr bwMode="gray">
          <a:xfrm>
            <a:off x="728646" y="1828800"/>
            <a:ext cx="16602092" cy="7715250"/>
          </a:xfrm>
          <a:prstGeom prst="rect">
            <a:avLst/>
          </a:prstGeom>
          <a:noFill/>
          <a:effectLst/>
        </p:spPr>
        <p:txBody>
          <a:bodyPr vert="horz" lIns="685800" tIns="342900" rIns="0" bIns="3810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ID" sz="2000" b="0" i="0" dirty="0" err="1">
                <a:solidFill>
                  <a:srgbClr val="212121"/>
                </a:solidFill>
                <a:effectLst/>
                <a:highlight>
                  <a:srgbClr val="FFFFFF"/>
                </a:highlight>
                <a:latin typeface="Roboto" panose="02000000000000000000" pitchFamily="2" charset="0"/>
              </a:rPr>
              <a:t>Berikut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beberapa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fakta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mengenai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perilaku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supermarket di </a:t>
            </a: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 dan Amerika, yang </a:t>
            </a:r>
            <a:r>
              <a:rPr lang="en-ID" sz="2000" b="0" i="0" dirty="0" err="1">
                <a:solidFill>
                  <a:srgbClr val="212121"/>
                </a:solidFill>
                <a:effectLst/>
                <a:highlight>
                  <a:srgbClr val="FFFFFF"/>
                </a:highlight>
                <a:latin typeface="Roboto" panose="02000000000000000000" pitchFamily="2" charset="0"/>
              </a:rPr>
              <a:t>membandingkan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perilaku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melalui</a:t>
            </a:r>
            <a:r>
              <a:rPr lang="en-ID" sz="2000" b="0" i="0" dirty="0">
                <a:solidFill>
                  <a:srgbClr val="212121"/>
                </a:solidFill>
                <a:effectLst/>
                <a:highlight>
                  <a:srgbClr val="FFFFFF"/>
                </a:highlight>
                <a:latin typeface="Roboto" panose="02000000000000000000" pitchFamily="2" charset="0"/>
              </a:rPr>
              <a:t> Web, </a:t>
            </a:r>
            <a:r>
              <a:rPr lang="en-ID" sz="2000" b="0" i="0" dirty="0" err="1">
                <a:solidFill>
                  <a:srgbClr val="212121"/>
                </a:solidFill>
                <a:effectLst/>
                <a:highlight>
                  <a:srgbClr val="FFFFFF"/>
                </a:highlight>
                <a:latin typeface="Roboto" panose="02000000000000000000" pitchFamily="2" charset="0"/>
              </a:rPr>
              <a:t>Katalog</a:t>
            </a:r>
            <a:r>
              <a:rPr lang="en-ID" sz="2000" b="0" i="0" dirty="0">
                <a:solidFill>
                  <a:srgbClr val="212121"/>
                </a:solidFill>
                <a:effectLst/>
                <a:highlight>
                  <a:srgbClr val="FFFFFF"/>
                </a:highlight>
                <a:latin typeface="Roboto" panose="02000000000000000000" pitchFamily="2" charset="0"/>
              </a:rPr>
              <a:t>, dan Toko </a:t>
            </a:r>
            <a:r>
              <a:rPr lang="en-ID" sz="2000" b="0" i="0" dirty="0" err="1">
                <a:solidFill>
                  <a:srgbClr val="212121"/>
                </a:solidFill>
                <a:effectLst/>
                <a:highlight>
                  <a:srgbClr val="FFFFFF"/>
                </a:highlight>
                <a:latin typeface="Roboto" panose="02000000000000000000" pitchFamily="2" charset="0"/>
              </a:rPr>
              <a:t>Fisik</a:t>
            </a:r>
            <a:r>
              <a:rPr lang="en-ID" sz="2000" b="0" i="0" dirty="0">
                <a:solidFill>
                  <a:srgbClr val="212121"/>
                </a:solidFill>
                <a:effectLst/>
                <a:highlight>
                  <a:srgbClr val="FFFFFF"/>
                </a:highlight>
                <a:latin typeface="Roboto" panose="02000000000000000000" pitchFamily="2" charset="0"/>
              </a:rPr>
              <a:t>:</a:t>
            </a:r>
          </a:p>
          <a:p>
            <a:pPr algn="l"/>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a:t>
            </a: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Perubahan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Selama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Pandemi</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khususnya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selama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pandemi</a:t>
            </a:r>
            <a:r>
              <a:rPr lang="en-ID" sz="2000" b="0" i="0" dirty="0">
                <a:solidFill>
                  <a:srgbClr val="212121"/>
                </a:solidFill>
                <a:effectLst/>
                <a:highlight>
                  <a:srgbClr val="FFFFFF"/>
                </a:highlight>
                <a:latin typeface="Roboto" panose="02000000000000000000" pitchFamily="2" charset="0"/>
              </a:rPr>
              <a:t> COVID-19, </a:t>
            </a:r>
            <a:r>
              <a:rPr lang="en-ID" sz="2000" b="0" i="0" dirty="0" err="1">
                <a:solidFill>
                  <a:srgbClr val="212121"/>
                </a:solidFill>
                <a:effectLst/>
                <a:highlight>
                  <a:srgbClr val="FFFFFF"/>
                </a:highlight>
                <a:latin typeface="Roboto" panose="02000000000000000000" pitchFamily="2" charset="0"/>
              </a:rPr>
              <a:t>terjadi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lonjakan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besar</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terutama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untuk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kebutuhan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pokok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seperti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makanan</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Swedia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misalnya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meningkat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sebesar</a:t>
            </a:r>
            <a:r>
              <a:rPr lang="en-ID" sz="2000" b="0" i="0" dirty="0">
                <a:solidFill>
                  <a:srgbClr val="212121"/>
                </a:solidFill>
                <a:effectLst/>
                <a:highlight>
                  <a:srgbClr val="FFFFFF"/>
                </a:highlight>
                <a:latin typeface="Roboto" panose="02000000000000000000" pitchFamily="2" charset="0"/>
              </a:rPr>
              <a:t> 49% pada </a:t>
            </a:r>
            <a:r>
              <a:rPr lang="en-ID" sz="2000" b="0" i="0" dirty="0" err="1">
                <a:solidFill>
                  <a:srgbClr val="212121"/>
                </a:solidFill>
                <a:effectLst/>
                <a:highlight>
                  <a:srgbClr val="FFFFFF"/>
                </a:highlight>
                <a:latin typeface="Roboto" panose="02000000000000000000" pitchFamily="2" charset="0"/>
              </a:rPr>
              <a:t>tahun</a:t>
            </a:r>
            <a:r>
              <a:rPr lang="en-ID" sz="2000" b="0" i="0" dirty="0">
                <a:solidFill>
                  <a:srgbClr val="212121"/>
                </a:solidFill>
                <a:effectLst/>
                <a:highlight>
                  <a:srgbClr val="FFFFFF"/>
                </a:highlight>
                <a:latin typeface="Roboto" panose="02000000000000000000" pitchFamily="2" charset="0"/>
              </a:rPr>
              <a:t> 2020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tahun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sebelumnya</a:t>
            </a:r>
            <a:r>
              <a:rPr lang="en-ID" sz="2000" b="0" i="0" dirty="0">
                <a:solidFill>
                  <a:srgbClr val="212121"/>
                </a:solidFill>
                <a:effectLst/>
                <a:highlight>
                  <a:srgbClr val="FFFFFF"/>
                </a:highlight>
                <a:latin typeface="Roboto" panose="02000000000000000000" pitchFamily="2" charset="0"/>
              </a:rPr>
              <a:t>. Hal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juga </a:t>
            </a:r>
            <a:r>
              <a:rPr lang="en-ID" sz="2000" b="0" i="0" dirty="0" err="1">
                <a:solidFill>
                  <a:srgbClr val="212121"/>
                </a:solidFill>
                <a:effectLst/>
                <a:highlight>
                  <a:srgbClr val="FFFFFF"/>
                </a:highlight>
                <a:latin typeface="Roboto" panose="02000000000000000000" pitchFamily="2" charset="0"/>
              </a:rPr>
              <a:t>terlihat</a:t>
            </a:r>
            <a:r>
              <a:rPr lang="en-ID" sz="2000" b="0" i="0" dirty="0">
                <a:solidFill>
                  <a:srgbClr val="212121"/>
                </a:solidFill>
                <a:effectLst/>
                <a:highlight>
                  <a:srgbClr val="FFFFFF"/>
                </a:highlight>
                <a:latin typeface="Roboto" panose="02000000000000000000" pitchFamily="2" charset="0"/>
              </a:rPr>
              <a:t> di Italia, di mana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meningkat</a:t>
            </a:r>
            <a:r>
              <a:rPr lang="en-ID" sz="2000" b="0" i="0" dirty="0">
                <a:solidFill>
                  <a:srgbClr val="212121"/>
                </a:solidFill>
                <a:effectLst/>
                <a:highlight>
                  <a:srgbClr val="FFFFFF"/>
                </a:highlight>
                <a:latin typeface="Roboto" panose="02000000000000000000" pitchFamily="2" charset="0"/>
              </a:rPr>
              <a:t> 56%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perkiraan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awal</a:t>
            </a:r>
            <a:r>
              <a:rPr lang="en-ID" sz="2000" b="0" i="0" dirty="0">
                <a:solidFill>
                  <a:srgbClr val="212121"/>
                </a:solidFill>
                <a:effectLst/>
                <a:highlight>
                  <a:srgbClr val="FFFFFF"/>
                </a:highlight>
                <a:latin typeface="Roboto" panose="02000000000000000000" pitchFamily="2" charset="0"/>
              </a:rPr>
              <a:t> 26%.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4"/>
              </a:rPr>
              <a:t>link text</a:t>
            </a:r>
            <a:endParaRPr lang="en-ID" sz="2000" b="0" i="0" dirty="0">
              <a:solidFill>
                <a:srgbClr val="212121"/>
              </a:solidFill>
              <a:effectLst/>
              <a:highlight>
                <a:srgbClr val="FFFFFF"/>
              </a:highlight>
              <a:latin typeface="Roboto" panose="02000000000000000000" pitchFamily="2" charset="0"/>
            </a:endParaRP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Preferensi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Lokal</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Kesadaran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Lingkungan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Konsumen</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Eropa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terutama</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berbelanja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memiliki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kesadaran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tinggi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terhadap</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lingkungan</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memilih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lokal</a:t>
            </a:r>
            <a:r>
              <a:rPr lang="en-ID" sz="2000" b="0" i="0" dirty="0">
                <a:solidFill>
                  <a:srgbClr val="212121"/>
                </a:solidFill>
                <a:effectLst/>
                <a:highlight>
                  <a:srgbClr val="FFFFFF"/>
                </a:highlight>
                <a:latin typeface="Roboto" panose="02000000000000000000" pitchFamily="2" charset="0"/>
              </a:rPr>
              <a:t>. Hal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karena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lokal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kali </a:t>
            </a:r>
            <a:r>
              <a:rPr lang="en-ID" sz="2000" b="0" i="0" dirty="0" err="1">
                <a:solidFill>
                  <a:srgbClr val="212121"/>
                </a:solidFill>
                <a:effectLst/>
                <a:highlight>
                  <a:srgbClr val="FFFFFF"/>
                </a:highlight>
                <a:latin typeface="Roboto" panose="02000000000000000000" pitchFamily="2" charset="0"/>
              </a:rPr>
              <a:t>dianggap</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ramah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lingkungan</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mengurangi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jejak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karbon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diimpor</a:t>
            </a:r>
            <a:r>
              <a:rPr lang="en-ID" sz="2000" b="0" i="0" dirty="0">
                <a:solidFill>
                  <a:srgbClr val="212121"/>
                </a:solidFill>
                <a:effectLst/>
                <a:highlight>
                  <a:srgbClr val="FFFFFF"/>
                </a:highlight>
                <a:latin typeface="Roboto" panose="02000000000000000000" pitchFamily="2" charset="0"/>
              </a:rPr>
              <a:t>.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5"/>
              </a:rPr>
              <a:t>link text</a:t>
            </a:r>
            <a:endParaRPr lang="en-ID" sz="2000" b="0" i="0" dirty="0">
              <a:solidFill>
                <a:srgbClr val="212121"/>
              </a:solidFill>
              <a:effectLst/>
              <a:highlight>
                <a:srgbClr val="FFFFFF"/>
              </a:highlight>
              <a:latin typeface="Roboto" panose="02000000000000000000" pitchFamily="2" charset="0"/>
            </a:endParaRPr>
          </a:p>
          <a:p>
            <a:pPr marL="742950" lvl="1" indent="-285750"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a:solidFill>
                  <a:srgbClr val="212121"/>
                </a:solidFill>
                <a:effectLst/>
                <a:highlight>
                  <a:srgbClr val="FFFFFF"/>
                </a:highlight>
                <a:latin typeface="Roboto" panose="02000000000000000000" pitchFamily="2" charset="0"/>
              </a:rPr>
              <a:t>Amerika </a:t>
            </a:r>
            <a:r>
              <a:rPr lang="en-ID" sz="2000" b="0" i="0" dirty="0" err="1">
                <a:solidFill>
                  <a:srgbClr val="212121"/>
                </a:solidFill>
                <a:effectLst/>
                <a:highlight>
                  <a:srgbClr val="FFFFFF"/>
                </a:highlight>
                <a:latin typeface="Roboto" panose="02000000000000000000" pitchFamily="2" charset="0"/>
              </a:rPr>
              <a:t>Serikat</a:t>
            </a:r>
            <a:r>
              <a:rPr lang="en-ID" sz="2000" b="0" i="0" dirty="0">
                <a:solidFill>
                  <a:srgbClr val="212121"/>
                </a:solidFill>
                <a:effectLst/>
                <a:highlight>
                  <a:srgbClr val="FFFFFF"/>
                </a:highlight>
                <a:latin typeface="Roboto" panose="02000000000000000000" pitchFamily="2" charset="0"/>
              </a:rPr>
              <a:t>:</a:t>
            </a: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Dominasi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Di Amerika </a:t>
            </a:r>
            <a:r>
              <a:rPr lang="en-ID" sz="2000" b="0" i="0" dirty="0" err="1">
                <a:solidFill>
                  <a:srgbClr val="212121"/>
                </a:solidFill>
                <a:effectLst/>
                <a:highlight>
                  <a:srgbClr val="FFFFFF"/>
                </a:highlight>
                <a:latin typeface="Roboto" panose="02000000000000000000" pitchFamily="2" charset="0"/>
              </a:rPr>
              <a:t>Serikat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terus</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mendominasi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terutama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kategori</a:t>
            </a:r>
            <a:r>
              <a:rPr lang="en-ID" sz="2000" b="0" i="0" dirty="0">
                <a:solidFill>
                  <a:srgbClr val="212121"/>
                </a:solidFill>
                <a:effectLst/>
                <a:highlight>
                  <a:srgbClr val="FFFFFF"/>
                </a:highlight>
                <a:latin typeface="Roboto" panose="02000000000000000000" pitchFamily="2" charset="0"/>
              </a:rPr>
              <a:t> non-</a:t>
            </a:r>
            <a:r>
              <a:rPr lang="en-ID" sz="2000" b="0" i="0" dirty="0" err="1">
                <a:solidFill>
                  <a:srgbClr val="212121"/>
                </a:solidFill>
                <a:effectLst/>
                <a:highlight>
                  <a:srgbClr val="FFFFFF"/>
                </a:highlight>
                <a:latin typeface="Roboto" panose="02000000000000000000" pitchFamily="2" charset="0"/>
              </a:rPr>
              <a:t>makanan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Amazon </a:t>
            </a:r>
            <a:r>
              <a:rPr lang="en-ID" sz="2000" b="0" i="0" dirty="0" err="1">
                <a:solidFill>
                  <a:srgbClr val="212121"/>
                </a:solidFill>
                <a:effectLst/>
                <a:highlight>
                  <a:srgbClr val="FFFFFF"/>
                </a:highlight>
                <a:latin typeface="Roboto" panose="02000000000000000000" pitchFamily="2" charset="0"/>
              </a:rPr>
              <a:t>memegang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sekitar</a:t>
            </a:r>
            <a:r>
              <a:rPr lang="en-ID" sz="2000" b="0" i="0" dirty="0">
                <a:solidFill>
                  <a:srgbClr val="212121"/>
                </a:solidFill>
                <a:effectLst/>
                <a:highlight>
                  <a:srgbClr val="FFFFFF"/>
                </a:highlight>
                <a:latin typeface="Roboto" panose="02000000000000000000" pitchFamily="2" charset="0"/>
              </a:rPr>
              <a:t> 40%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penjualan</a:t>
            </a:r>
            <a:r>
              <a:rPr lang="en-ID" sz="2000" b="0" i="0" dirty="0">
                <a:solidFill>
                  <a:srgbClr val="212121"/>
                </a:solidFill>
                <a:effectLst/>
                <a:highlight>
                  <a:srgbClr val="FFFFFF"/>
                </a:highlight>
                <a:latin typeface="Roboto" panose="02000000000000000000" pitchFamily="2" charset="0"/>
              </a:rPr>
              <a:t> online pada </a:t>
            </a:r>
            <a:r>
              <a:rPr lang="en-ID" sz="2000" b="0" i="0" dirty="0" err="1">
                <a:solidFill>
                  <a:srgbClr val="212121"/>
                </a:solidFill>
                <a:effectLst/>
                <a:highlight>
                  <a:srgbClr val="FFFFFF"/>
                </a:highlight>
                <a:latin typeface="Roboto" panose="02000000000000000000" pitchFamily="2" charset="0"/>
              </a:rPr>
              <a:t>awal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pandemi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Konsumen</a:t>
            </a:r>
            <a:r>
              <a:rPr lang="en-ID" sz="2000" b="0" i="0" dirty="0">
                <a:solidFill>
                  <a:srgbClr val="212121"/>
                </a:solidFill>
                <a:effectLst/>
                <a:highlight>
                  <a:srgbClr val="FFFFFF"/>
                </a:highlight>
                <a:latin typeface="Roboto" panose="02000000000000000000" pitchFamily="2" charset="0"/>
              </a:rPr>
              <a:t> Amerika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beralih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karena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kemudahan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harga</a:t>
            </a:r>
            <a:r>
              <a:rPr lang="en-ID" sz="2000" b="0" i="0" dirty="0">
                <a:solidFill>
                  <a:srgbClr val="212121"/>
                </a:solidFill>
                <a:effectLst/>
                <a:highlight>
                  <a:srgbClr val="FFFFFF"/>
                </a:highlight>
                <a:latin typeface="Roboto" panose="02000000000000000000" pitchFamily="2" charset="0"/>
              </a:rPr>
              <a:t> dan </a:t>
            </a:r>
            <a:r>
              <a:rPr lang="en-ID" sz="2000" b="0" i="0" dirty="0" err="1">
                <a:solidFill>
                  <a:srgbClr val="212121"/>
                </a:solidFill>
                <a:effectLst/>
                <a:highlight>
                  <a:srgbClr val="FFFFFF"/>
                </a:highlight>
                <a:latin typeface="Roboto" panose="02000000000000000000" pitchFamily="2" charset="0"/>
              </a:rPr>
              <a:t>ulasan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berbagai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sumber</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jarang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ditemukan</a:t>
            </a:r>
            <a:r>
              <a:rPr lang="en-ID" sz="2000" b="0" i="0" dirty="0">
                <a:solidFill>
                  <a:srgbClr val="212121"/>
                </a:solidFill>
                <a:effectLst/>
                <a:highlight>
                  <a:srgbClr val="FFFFFF"/>
                </a:highlight>
                <a:latin typeface="Roboto" panose="02000000000000000000" pitchFamily="2" charset="0"/>
              </a:rPr>
              <a:t> di toko </a:t>
            </a:r>
            <a:r>
              <a:rPr lang="en-ID" sz="2000" b="0" i="0" dirty="0" err="1">
                <a:solidFill>
                  <a:srgbClr val="212121"/>
                </a:solidFill>
                <a:effectLst/>
                <a:highlight>
                  <a:srgbClr val="FFFFFF"/>
                </a:highlight>
                <a:latin typeface="Roboto" panose="02000000000000000000" pitchFamily="2" charset="0"/>
              </a:rPr>
              <a:t>fisik</a:t>
            </a:r>
            <a:r>
              <a:rPr lang="en-ID" sz="2000" b="0" i="0" dirty="0">
                <a:solidFill>
                  <a:srgbClr val="212121"/>
                </a:solidFill>
                <a:effectLst/>
                <a:highlight>
                  <a:srgbClr val="FFFFFF"/>
                </a:highlight>
                <a:latin typeface="Roboto" panose="02000000000000000000" pitchFamily="2" charset="0"/>
              </a:rPr>
              <a:t>.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4"/>
              </a:rPr>
              <a:t>link text</a:t>
            </a:r>
            <a:endParaRPr lang="en-ID" sz="2000" b="0" i="0" dirty="0">
              <a:solidFill>
                <a:srgbClr val="212121"/>
              </a:solidFill>
              <a:effectLst/>
              <a:highlight>
                <a:srgbClr val="FFFFFF"/>
              </a:highlight>
              <a:latin typeface="Roboto" panose="02000000000000000000" pitchFamily="2" charset="0"/>
            </a:endParaRPr>
          </a:p>
          <a:p>
            <a:pPr marL="742950" lvl="1" indent="-285750"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Interaksi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Antar</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Saluran</a:t>
            </a:r>
            <a:r>
              <a:rPr lang="en-ID" sz="2000" b="0" i="0" dirty="0">
                <a:solidFill>
                  <a:srgbClr val="212121"/>
                </a:solidFill>
                <a:effectLst/>
                <a:highlight>
                  <a:srgbClr val="FFFFFF"/>
                </a:highlight>
                <a:latin typeface="Roboto" panose="02000000000000000000" pitchFamily="2" charset="0"/>
              </a:rPr>
              <a:t>: Banyak </a:t>
            </a:r>
            <a:r>
              <a:rPr lang="en-ID" sz="2000" b="0" i="0" dirty="0" err="1">
                <a:solidFill>
                  <a:srgbClr val="212121"/>
                </a:solidFill>
                <a:effectLst/>
                <a:highlight>
                  <a:srgbClr val="FFFFFF"/>
                </a:highlight>
                <a:latin typeface="Roboto" panose="02000000000000000000" pitchFamily="2" charset="0"/>
              </a:rPr>
              <a:t>konsumen</a:t>
            </a:r>
            <a:r>
              <a:rPr lang="en-ID" sz="2000" b="0" i="0" dirty="0">
                <a:solidFill>
                  <a:srgbClr val="212121"/>
                </a:solidFill>
                <a:effectLst/>
                <a:highlight>
                  <a:srgbClr val="FFFFFF"/>
                </a:highlight>
                <a:latin typeface="Roboto" panose="02000000000000000000" pitchFamily="2" charset="0"/>
              </a:rPr>
              <a:t> di Amerika </a:t>
            </a:r>
            <a:r>
              <a:rPr lang="en-ID" sz="2000" b="0" i="0" dirty="0" err="1">
                <a:solidFill>
                  <a:srgbClr val="212121"/>
                </a:solidFill>
                <a:effectLst/>
                <a:highlight>
                  <a:srgbClr val="FFFFFF"/>
                </a:highlight>
                <a:latin typeface="Roboto" panose="02000000000000000000" pitchFamily="2" charset="0"/>
              </a:rPr>
              <a:t>menggabungkan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belanja</a:t>
            </a:r>
            <a:r>
              <a:rPr lang="en-ID" sz="2000" b="0" i="0" dirty="0">
                <a:solidFill>
                  <a:srgbClr val="212121"/>
                </a:solidFill>
                <a:effectLst/>
                <a:highlight>
                  <a:srgbClr val="FFFFFF"/>
                </a:highlight>
                <a:latin typeface="Roboto" panose="02000000000000000000" pitchFamily="2" charset="0"/>
              </a:rPr>
              <a:t> online dan offline </a:t>
            </a:r>
            <a:r>
              <a:rPr lang="en-ID" sz="2000" b="0" i="0" dirty="0" err="1">
                <a:solidFill>
                  <a:srgbClr val="212121"/>
                </a:solidFill>
                <a:effectLst/>
                <a:highlight>
                  <a:srgbClr val="FFFFFF"/>
                </a:highlight>
                <a:latin typeface="Roboto" panose="02000000000000000000" pitchFamily="2" charset="0"/>
              </a:rPr>
              <a:t>untuk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mendapatkan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manfaat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maksimal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Misalnya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mereka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mencari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informasi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secara</a:t>
            </a:r>
            <a:r>
              <a:rPr lang="en-ID" sz="2000" b="0" i="0" dirty="0">
                <a:solidFill>
                  <a:srgbClr val="212121"/>
                </a:solidFill>
                <a:effectLst/>
                <a:highlight>
                  <a:srgbClr val="FFFFFF"/>
                </a:highlight>
                <a:latin typeface="Roboto" panose="02000000000000000000" pitchFamily="2" charset="0"/>
              </a:rPr>
              <a:t> online </a:t>
            </a:r>
            <a:r>
              <a:rPr lang="en-ID" sz="2000" b="0" i="0" dirty="0" err="1">
                <a:solidFill>
                  <a:srgbClr val="212121"/>
                </a:solidFill>
                <a:effectLst/>
                <a:highlight>
                  <a:srgbClr val="FFFFFF"/>
                </a:highlight>
                <a:latin typeface="Roboto" panose="02000000000000000000" pitchFamily="2" charset="0"/>
              </a:rPr>
              <a:t>tetapi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di toko </a:t>
            </a:r>
            <a:r>
              <a:rPr lang="en-ID" sz="2000" b="0" i="0" dirty="0" err="1">
                <a:solidFill>
                  <a:srgbClr val="212121"/>
                </a:solidFill>
                <a:effectLst/>
                <a:highlight>
                  <a:srgbClr val="FFFFFF"/>
                </a:highlight>
                <a:latin typeface="Roboto" panose="02000000000000000000" pitchFamily="2" charset="0"/>
              </a:rPr>
              <a:t>fisik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jika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harga</a:t>
            </a:r>
            <a:r>
              <a:rPr lang="en-ID" sz="2000" b="0" i="0" dirty="0">
                <a:solidFill>
                  <a:srgbClr val="212121"/>
                </a:solidFill>
                <a:effectLst/>
                <a:highlight>
                  <a:srgbClr val="FFFFFF"/>
                </a:highlight>
                <a:latin typeface="Roboto" panose="02000000000000000000" pitchFamily="2" charset="0"/>
              </a:rPr>
              <a:t> di sana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kompetitif</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atau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jika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mereka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membutuhkan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produk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segera</a:t>
            </a:r>
            <a:r>
              <a:rPr lang="en-ID" sz="2000" b="0" i="0" dirty="0">
                <a:solidFill>
                  <a:srgbClr val="212121"/>
                </a:solidFill>
                <a:effectLst/>
                <a:highlight>
                  <a:srgbClr val="FFFFFF"/>
                </a:highlight>
                <a:latin typeface="Roboto" panose="02000000000000000000" pitchFamily="2" charset="0"/>
              </a:rPr>
              <a:t>. Link </a:t>
            </a:r>
            <a:r>
              <a:rPr lang="en-ID" sz="2000" b="0" i="0" dirty="0" err="1">
                <a:solidFill>
                  <a:srgbClr val="212121"/>
                </a:solidFill>
                <a:effectLst/>
                <a:highlight>
                  <a:srgbClr val="FFFFFF"/>
                </a:highlight>
                <a:latin typeface="Roboto" panose="02000000000000000000" pitchFamily="2" charset="0"/>
              </a:rPr>
              <a:t>artikel</a:t>
            </a:r>
            <a:r>
              <a:rPr lang="en-ID" sz="2000" b="0" i="0" dirty="0">
                <a:solidFill>
                  <a:srgbClr val="212121"/>
                </a:solidFill>
                <a:effectLst/>
                <a:highlight>
                  <a:srgbClr val="FFFFFF"/>
                </a:highlight>
                <a:latin typeface="Roboto" panose="02000000000000000000" pitchFamily="2" charset="0"/>
              </a:rPr>
              <a:t>: </a:t>
            </a:r>
            <a:r>
              <a:rPr lang="en-ID" sz="2000" b="0" i="0" dirty="0">
                <a:solidFill>
                  <a:srgbClr val="212121"/>
                </a:solidFill>
                <a:effectLst/>
                <a:highlight>
                  <a:srgbClr val="FFFFFF"/>
                </a:highlight>
                <a:latin typeface="Roboto" panose="02000000000000000000" pitchFamily="2" charset="0"/>
                <a:hlinkClick r:id="rId6"/>
              </a:rPr>
              <a:t>link text</a:t>
            </a:r>
            <a:endParaRPr lang="en-ID" sz="2000" b="0" i="0" dirty="0">
              <a:solidFill>
                <a:srgbClr val="212121"/>
              </a:solidFill>
              <a:effectLst/>
              <a:highlight>
                <a:srgbClr val="FFFFFF"/>
              </a:highlight>
              <a:latin typeface="Roboto" panose="02000000000000000000" pitchFamily="2" charset="0"/>
            </a:endParaRPr>
          </a:p>
        </p:txBody>
      </p:sp>
      <p:sp>
        <p:nvSpPr>
          <p:cNvPr id="15" name="TextBox 14"/>
          <p:cNvSpPr txBox="1"/>
          <p:nvPr/>
        </p:nvSpPr>
        <p:spPr>
          <a:xfrm>
            <a:off x="7058025" y="19874"/>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18" name="Rectangle 17"/>
          <p:cNvSpPr/>
          <p:nvPr/>
        </p:nvSpPr>
        <p:spPr>
          <a:xfrm>
            <a:off x="8343900" y="10178775"/>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5043368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pSp>
        <p:nvGrpSpPr>
          <p:cNvPr id="200" name="Google Shape;200;p21"/>
          <p:cNvGrpSpPr/>
          <p:nvPr/>
        </p:nvGrpSpPr>
        <p:grpSpPr>
          <a:xfrm>
            <a:off x="317543" y="333913"/>
            <a:ext cx="17652915" cy="9646947"/>
            <a:chOff x="0" y="0"/>
            <a:chExt cx="4649327" cy="2540760"/>
          </a:xfrm>
        </p:grpSpPr>
        <p:sp>
          <p:nvSpPr>
            <p:cNvPr id="201" name="Google Shape;201;p21"/>
            <p:cNvSpPr/>
            <p:nvPr/>
          </p:nvSpPr>
          <p:spPr>
            <a:xfrm>
              <a:off x="0" y="0"/>
              <a:ext cx="4649327" cy="2540760"/>
            </a:xfrm>
            <a:custGeom>
              <a:avLst/>
              <a:gdLst/>
              <a:ahLst/>
              <a:cxnLst/>
              <a:rect l="l" t="t" r="r" b="b"/>
              <a:pathLst>
                <a:path w="4649327" h="2540760" extrusionOk="0">
                  <a:moveTo>
                    <a:pt x="0" y="0"/>
                  </a:moveTo>
                  <a:lnTo>
                    <a:pt x="4649327" y="0"/>
                  </a:lnTo>
                  <a:lnTo>
                    <a:pt x="4649327" y="2540760"/>
                  </a:lnTo>
                  <a:lnTo>
                    <a:pt x="0" y="2540760"/>
                  </a:lnTo>
                  <a:close/>
                </a:path>
              </a:pathLst>
            </a:custGeom>
            <a:solidFill>
              <a:srgbClr val="7F92A9">
                <a:alpha val="4705"/>
              </a:srgbClr>
            </a:solidFill>
            <a:ln>
              <a:noFill/>
            </a:ln>
          </p:spPr>
        </p:sp>
        <p:sp>
          <p:nvSpPr>
            <p:cNvPr id="202" name="Google Shape;202;p21"/>
            <p:cNvSpPr txBox="1"/>
            <p:nvPr/>
          </p:nvSpPr>
          <p:spPr>
            <a:xfrm>
              <a:off x="0" y="38100"/>
              <a:ext cx="4649327" cy="2502660"/>
            </a:xfrm>
            <a:prstGeom prst="rect">
              <a:avLst/>
            </a:prstGeom>
            <a:noFill/>
            <a:ln>
              <a:noFill/>
            </a:ln>
          </p:spPr>
          <p:txBody>
            <a:bodyPr spcFirstLastPara="1" wrap="square" lIns="50800" tIns="50800" rIns="50800" bIns="50800" anchor="ctr" anchorCtr="0">
              <a:noAutofit/>
            </a:bodyPr>
            <a:lstStyle/>
            <a:p>
              <a:pPr marL="0" marR="0" lvl="0" indent="0" algn="ctr" rtl="0">
                <a:lnSpc>
                  <a:spcPct val="120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203" name="Google Shape;203;p21"/>
          <p:cNvCxnSpPr/>
          <p:nvPr/>
        </p:nvCxnSpPr>
        <p:spPr>
          <a:xfrm rot="10800000">
            <a:off x="1028700" y="5143500"/>
            <a:ext cx="16230600" cy="0"/>
          </a:xfrm>
          <a:prstGeom prst="straightConnector1">
            <a:avLst/>
          </a:prstGeom>
          <a:noFill/>
          <a:ln w="28575" cap="flat" cmpd="sng">
            <a:solidFill>
              <a:srgbClr val="000000"/>
            </a:solidFill>
            <a:prstDash val="solid"/>
            <a:round/>
            <a:headEnd type="none" w="sm" len="sm"/>
            <a:tailEnd type="none" w="sm" len="sm"/>
          </a:ln>
        </p:spPr>
      </p:cxnSp>
      <p:sp>
        <p:nvSpPr>
          <p:cNvPr id="205" name="Google Shape;205;p21"/>
          <p:cNvSpPr txBox="1"/>
          <p:nvPr/>
        </p:nvSpPr>
        <p:spPr>
          <a:xfrm>
            <a:off x="1028700" y="408017"/>
            <a:ext cx="7536300" cy="1290353"/>
          </a:xfrm>
          <a:prstGeom prst="rect">
            <a:avLst/>
          </a:prstGeom>
          <a:noFill/>
          <a:ln>
            <a:noFill/>
          </a:ln>
        </p:spPr>
        <p:txBody>
          <a:bodyPr spcFirstLastPara="1" wrap="square" lIns="0" tIns="0" rIns="0" bIns="0" anchor="t" anchorCtr="0">
            <a:spAutoFit/>
          </a:bodyPr>
          <a:lstStyle/>
          <a:p>
            <a:pPr marL="0" marR="0" lvl="0" indent="0" algn="l" rtl="0">
              <a:lnSpc>
                <a:spcPct val="129000"/>
              </a:lnSpc>
              <a:spcBef>
                <a:spcPts val="0"/>
              </a:spcBef>
              <a:spcAft>
                <a:spcPts val="0"/>
              </a:spcAft>
              <a:buNone/>
            </a:pPr>
            <a:r>
              <a:rPr lang="en-US" sz="6500" i="0" u="none" strike="noStrike" cap="none" dirty="0">
                <a:solidFill>
                  <a:srgbClr val="00B050"/>
                </a:solidFill>
                <a:latin typeface="Old Standard TT"/>
                <a:ea typeface="Old Standard TT"/>
                <a:cs typeface="Old Standard TT"/>
                <a:sym typeface="Old Standard TT"/>
              </a:rPr>
              <a:t>Problem Statement</a:t>
            </a:r>
            <a:endParaRPr dirty="0">
              <a:solidFill>
                <a:srgbClr val="00B050"/>
              </a:solidFill>
              <a:latin typeface="Old Standard TT"/>
              <a:ea typeface="Old Standard TT"/>
              <a:cs typeface="Old Standard TT"/>
              <a:sym typeface="Old Standard TT"/>
            </a:endParaRPr>
          </a:p>
        </p:txBody>
      </p:sp>
      <p:sp>
        <p:nvSpPr>
          <p:cNvPr id="206" name="Google Shape;206;p21"/>
          <p:cNvSpPr txBox="1"/>
          <p:nvPr/>
        </p:nvSpPr>
        <p:spPr>
          <a:xfrm>
            <a:off x="1028701" y="2258378"/>
            <a:ext cx="16230596" cy="254839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ID" sz="2400" dirty="0" err="1"/>
              <a:t>Penelitian</a:t>
            </a:r>
            <a:r>
              <a:rPr lang="en-ID" sz="2400" dirty="0"/>
              <a:t> </a:t>
            </a:r>
            <a:r>
              <a:rPr lang="en-ID" sz="2400" dirty="0" err="1"/>
              <a:t>ini</a:t>
            </a:r>
            <a:r>
              <a:rPr lang="en-ID" sz="2400" dirty="0"/>
              <a:t> </a:t>
            </a:r>
            <a:r>
              <a:rPr lang="en-ID" sz="2400" dirty="0" err="1"/>
              <a:t>bertujuan</a:t>
            </a:r>
            <a:r>
              <a:rPr lang="en-ID" sz="2400" dirty="0"/>
              <a:t> </a:t>
            </a:r>
            <a:r>
              <a:rPr lang="en-ID" sz="2400" dirty="0" err="1"/>
              <a:t>untuk</a:t>
            </a:r>
            <a:r>
              <a:rPr lang="en-ID" sz="2400" dirty="0"/>
              <a:t> </a:t>
            </a:r>
            <a:r>
              <a:rPr lang="en-ID" sz="2400" dirty="0" err="1"/>
              <a:t>mengidentifikasi</a:t>
            </a:r>
            <a:r>
              <a:rPr lang="en-ID" sz="2400" dirty="0"/>
              <a:t> dan </a:t>
            </a:r>
            <a:r>
              <a:rPr lang="en-ID" sz="2400" dirty="0" err="1"/>
              <a:t>membandingkan</a:t>
            </a:r>
            <a:r>
              <a:rPr lang="en-ID" sz="2400" dirty="0"/>
              <a:t> </a:t>
            </a:r>
            <a:r>
              <a:rPr lang="en-ID" sz="2400" dirty="0" err="1"/>
              <a:t>perilaku</a:t>
            </a:r>
            <a:r>
              <a:rPr lang="en-ID" sz="2400" dirty="0"/>
              <a:t> </a:t>
            </a:r>
            <a:r>
              <a:rPr lang="en-ID" sz="2400" dirty="0" err="1"/>
              <a:t>pembelian</a:t>
            </a:r>
            <a:r>
              <a:rPr lang="en-ID" sz="2400" dirty="0"/>
              <a:t> </a:t>
            </a:r>
            <a:r>
              <a:rPr lang="en-ID" sz="2400" dirty="0" err="1"/>
              <a:t>konsumen</a:t>
            </a:r>
            <a:r>
              <a:rPr lang="en-ID" sz="2400" dirty="0"/>
              <a:t> di </a:t>
            </a:r>
            <a:r>
              <a:rPr lang="en-ID" sz="2400" dirty="0" err="1"/>
              <a:t>antara</a:t>
            </a:r>
            <a:r>
              <a:rPr lang="en-ID" sz="2400" dirty="0"/>
              <a:t> </a:t>
            </a:r>
            <a:r>
              <a:rPr lang="en-ID" sz="2400" dirty="0" err="1"/>
              <a:t>tiga</a:t>
            </a:r>
            <a:r>
              <a:rPr lang="en-ID" sz="2400" dirty="0"/>
              <a:t> </a:t>
            </a:r>
            <a:r>
              <a:rPr lang="en-ID" sz="2400" dirty="0" err="1"/>
              <a:t>saluran</a:t>
            </a:r>
            <a:r>
              <a:rPr lang="en-ID" sz="2400" dirty="0"/>
              <a:t> </a:t>
            </a:r>
            <a:r>
              <a:rPr lang="en-ID" sz="2400" dirty="0" err="1"/>
              <a:t>berbeda</a:t>
            </a:r>
            <a:r>
              <a:rPr lang="en-ID" sz="2400" dirty="0"/>
              <a:t> </a:t>
            </a:r>
            <a:r>
              <a:rPr lang="en-ID" sz="2400" dirty="0" err="1"/>
              <a:t>yaitu</a:t>
            </a:r>
            <a:r>
              <a:rPr lang="en-ID" sz="2400" dirty="0"/>
              <a:t> web, </a:t>
            </a:r>
            <a:r>
              <a:rPr lang="en-ID" sz="2400" dirty="0" err="1"/>
              <a:t>katalog</a:t>
            </a:r>
            <a:r>
              <a:rPr lang="en-ID" sz="2400" dirty="0"/>
              <a:t>, dan toko </a:t>
            </a:r>
            <a:r>
              <a:rPr lang="en-ID" sz="2400" dirty="0" err="1"/>
              <a:t>fisik</a:t>
            </a:r>
            <a:r>
              <a:rPr lang="en-ID" sz="2400" dirty="0"/>
              <a:t>. Kami </a:t>
            </a:r>
            <a:r>
              <a:rPr lang="en-ID" sz="2400" dirty="0" err="1"/>
              <a:t>akan</a:t>
            </a:r>
            <a:r>
              <a:rPr lang="en-ID" sz="2400" dirty="0"/>
              <a:t> </a:t>
            </a:r>
            <a:r>
              <a:rPr lang="en-ID" sz="2400" dirty="0" err="1"/>
              <a:t>menganalisis</a:t>
            </a:r>
            <a:r>
              <a:rPr lang="en-ID" sz="2400" dirty="0"/>
              <a:t> </a:t>
            </a:r>
            <a:r>
              <a:rPr lang="en-ID" sz="2400" dirty="0" err="1"/>
              <a:t>faktor-faktor</a:t>
            </a:r>
            <a:r>
              <a:rPr lang="en-ID" sz="2400" dirty="0"/>
              <a:t> yang </a:t>
            </a:r>
            <a:r>
              <a:rPr lang="en-ID" sz="2400" dirty="0" err="1"/>
              <a:t>mempengaruhi</a:t>
            </a:r>
            <a:r>
              <a:rPr lang="en-ID" sz="2400" dirty="0"/>
              <a:t> </a:t>
            </a:r>
            <a:r>
              <a:rPr lang="en-ID" sz="2400" dirty="0" err="1"/>
              <a:t>pilihan</a:t>
            </a:r>
            <a:r>
              <a:rPr lang="en-ID" sz="2400" dirty="0"/>
              <a:t> </a:t>
            </a:r>
            <a:r>
              <a:rPr lang="en-ID" sz="2400" dirty="0" err="1"/>
              <a:t>konsumen</a:t>
            </a:r>
            <a:r>
              <a:rPr lang="en-ID" sz="2400" dirty="0"/>
              <a:t> </a:t>
            </a:r>
            <a:r>
              <a:rPr lang="en-ID" sz="2400" dirty="0" err="1"/>
              <a:t>terhadap</a:t>
            </a:r>
            <a:r>
              <a:rPr lang="en-ID" sz="2400" dirty="0"/>
              <a:t> </a:t>
            </a:r>
            <a:r>
              <a:rPr lang="en-ID" sz="2400" dirty="0" err="1"/>
              <a:t>saluran</a:t>
            </a:r>
            <a:r>
              <a:rPr lang="en-ID" sz="2400" dirty="0"/>
              <a:t> </a:t>
            </a:r>
            <a:r>
              <a:rPr lang="en-ID" sz="2400" dirty="0" err="1"/>
              <a:t>tertentu</a:t>
            </a:r>
            <a:r>
              <a:rPr lang="en-ID" sz="2400" dirty="0"/>
              <a:t>, </a:t>
            </a:r>
            <a:r>
              <a:rPr lang="en-ID" sz="2400" dirty="0" err="1"/>
              <a:t>seperti</a:t>
            </a:r>
            <a:r>
              <a:rPr lang="en-ID" sz="2400" dirty="0"/>
              <a:t> </a:t>
            </a:r>
            <a:r>
              <a:rPr lang="en-ID" sz="2400" dirty="0" err="1"/>
              <a:t>frekuensi</a:t>
            </a:r>
            <a:r>
              <a:rPr lang="en-ID" sz="2400" dirty="0"/>
              <a:t> </a:t>
            </a:r>
            <a:r>
              <a:rPr lang="en-ID" sz="2400" dirty="0" err="1"/>
              <a:t>pembelian</a:t>
            </a:r>
            <a:r>
              <a:rPr lang="en-ID" sz="2400" dirty="0"/>
              <a:t>, rata-rata </a:t>
            </a:r>
            <a:r>
              <a:rPr lang="en-ID" sz="2400" dirty="0" err="1"/>
              <a:t>pengeluaran</a:t>
            </a:r>
            <a:r>
              <a:rPr lang="en-ID" sz="2400" dirty="0"/>
              <a:t>, </a:t>
            </a:r>
            <a:r>
              <a:rPr lang="en-ID" sz="2400" dirty="0" err="1"/>
              <a:t>preferensi</a:t>
            </a:r>
            <a:r>
              <a:rPr lang="en-ID" sz="2400" dirty="0"/>
              <a:t> </a:t>
            </a:r>
            <a:r>
              <a:rPr lang="en-ID" sz="2400" dirty="0" err="1"/>
              <a:t>produk</a:t>
            </a:r>
            <a:r>
              <a:rPr lang="en-ID" sz="2400" dirty="0"/>
              <a:t>, </a:t>
            </a:r>
            <a:r>
              <a:rPr lang="en-ID" sz="2400" dirty="0" err="1"/>
              <a:t>respon</a:t>
            </a:r>
            <a:r>
              <a:rPr lang="en-ID" sz="2400" dirty="0"/>
              <a:t> </a:t>
            </a:r>
            <a:r>
              <a:rPr lang="en-ID" sz="2400" dirty="0" err="1"/>
              <a:t>terhadap</a:t>
            </a:r>
            <a:r>
              <a:rPr lang="en-ID" sz="2400" dirty="0"/>
              <a:t> </a:t>
            </a:r>
            <a:r>
              <a:rPr lang="en-ID" sz="2400" dirty="0" err="1"/>
              <a:t>diskon</a:t>
            </a:r>
            <a:r>
              <a:rPr lang="en-ID" sz="2400" dirty="0"/>
              <a:t>, </a:t>
            </a:r>
            <a:r>
              <a:rPr lang="en-ID" sz="2400" dirty="0" err="1"/>
              <a:t>pengaruh</a:t>
            </a:r>
            <a:r>
              <a:rPr lang="en-ID" sz="2400" dirty="0"/>
              <a:t> complain, </a:t>
            </a:r>
            <a:r>
              <a:rPr lang="en-ID" sz="2400" dirty="0" err="1"/>
              <a:t>karakteristik</a:t>
            </a:r>
            <a:r>
              <a:rPr lang="en-ID" sz="2400" dirty="0"/>
              <a:t> </a:t>
            </a:r>
            <a:r>
              <a:rPr lang="en-ID" sz="2400" dirty="0" err="1"/>
              <a:t>demografis</a:t>
            </a:r>
            <a:r>
              <a:rPr lang="en-ID" sz="2400" dirty="0"/>
              <a:t> </a:t>
            </a:r>
            <a:r>
              <a:rPr lang="en-ID" sz="2400" dirty="0" err="1"/>
              <a:t>konsumen</a:t>
            </a:r>
            <a:r>
              <a:rPr lang="en-ID" sz="2400" dirty="0"/>
              <a:t>, </a:t>
            </a:r>
            <a:r>
              <a:rPr lang="en-ID" sz="2400" dirty="0" err="1"/>
              <a:t>serta</a:t>
            </a:r>
            <a:r>
              <a:rPr lang="en-ID" sz="2400" dirty="0"/>
              <a:t> </a:t>
            </a:r>
            <a:r>
              <a:rPr lang="en-ID" sz="2400" dirty="0" err="1"/>
              <a:t>pengaruh</a:t>
            </a:r>
            <a:r>
              <a:rPr lang="en-ID" sz="2400" dirty="0"/>
              <a:t> </a:t>
            </a:r>
            <a:r>
              <a:rPr lang="en-ID" sz="2400" dirty="0" err="1"/>
              <a:t>pemasaran</a:t>
            </a:r>
            <a:r>
              <a:rPr lang="en-ID" sz="2400" dirty="0"/>
              <a:t>. </a:t>
            </a:r>
            <a:r>
              <a:rPr lang="en-ID" sz="2400" dirty="0" err="1"/>
              <a:t>Melalui</a:t>
            </a:r>
            <a:r>
              <a:rPr lang="en-ID" sz="2400" dirty="0"/>
              <a:t> </a:t>
            </a:r>
            <a:r>
              <a:rPr lang="en-ID" sz="2400" dirty="0" err="1"/>
              <a:t>analisis</a:t>
            </a:r>
            <a:r>
              <a:rPr lang="en-ID" sz="2400" dirty="0"/>
              <a:t> data, kami </a:t>
            </a:r>
            <a:r>
              <a:rPr lang="en-ID" sz="2400" dirty="0" err="1"/>
              <a:t>berharap</a:t>
            </a:r>
            <a:r>
              <a:rPr lang="en-ID" sz="2400" dirty="0"/>
              <a:t> </a:t>
            </a:r>
            <a:r>
              <a:rPr lang="en-ID" sz="2400" dirty="0" err="1"/>
              <a:t>dapat</a:t>
            </a:r>
            <a:r>
              <a:rPr lang="en-ID" sz="2400" dirty="0"/>
              <a:t> </a:t>
            </a:r>
            <a:r>
              <a:rPr lang="en-ID" sz="2400" dirty="0" err="1"/>
              <a:t>mengungkap</a:t>
            </a:r>
            <a:r>
              <a:rPr lang="en-ID" sz="2400" dirty="0"/>
              <a:t> </a:t>
            </a:r>
            <a:r>
              <a:rPr lang="en-ID" sz="2400" dirty="0" err="1"/>
              <a:t>perbedaan</a:t>
            </a:r>
            <a:r>
              <a:rPr lang="en-ID" sz="2400" dirty="0"/>
              <a:t> </a:t>
            </a:r>
            <a:r>
              <a:rPr lang="en-ID" sz="2400" dirty="0" err="1"/>
              <a:t>signifikan</a:t>
            </a:r>
            <a:r>
              <a:rPr lang="en-ID" sz="2400" dirty="0"/>
              <a:t> </a:t>
            </a:r>
            <a:r>
              <a:rPr lang="en-ID" sz="2400" dirty="0" err="1"/>
              <a:t>antara</a:t>
            </a:r>
            <a:r>
              <a:rPr lang="en-ID" sz="2400" dirty="0"/>
              <a:t> </a:t>
            </a:r>
            <a:r>
              <a:rPr lang="en-ID" sz="2400" dirty="0" err="1"/>
              <a:t>ketiga</a:t>
            </a:r>
            <a:r>
              <a:rPr lang="en-ID" sz="2400" dirty="0"/>
              <a:t> </a:t>
            </a:r>
            <a:r>
              <a:rPr lang="en-ID" sz="2400" dirty="0" err="1"/>
              <a:t>saluran</a:t>
            </a:r>
            <a:r>
              <a:rPr lang="en-ID" sz="2400" dirty="0"/>
              <a:t> </a:t>
            </a:r>
            <a:r>
              <a:rPr lang="en-ID" sz="2400" dirty="0" err="1"/>
              <a:t>tersebut</a:t>
            </a:r>
            <a:r>
              <a:rPr lang="en-ID" sz="2400" dirty="0"/>
              <a:t> dan </a:t>
            </a:r>
            <a:r>
              <a:rPr lang="en-ID" sz="2400" dirty="0" err="1"/>
              <a:t>mengidentifikasi</a:t>
            </a:r>
            <a:r>
              <a:rPr lang="en-ID" sz="2400" dirty="0"/>
              <a:t> strategi </a:t>
            </a:r>
            <a:r>
              <a:rPr lang="en-ID" sz="2400" dirty="0" err="1"/>
              <a:t>pemasaran</a:t>
            </a:r>
            <a:r>
              <a:rPr lang="en-ID" sz="2400" dirty="0"/>
              <a:t> yang </a:t>
            </a:r>
            <a:r>
              <a:rPr lang="en-ID" sz="2400" dirty="0" err="1"/>
              <a:t>efektif</a:t>
            </a:r>
            <a:r>
              <a:rPr lang="en-ID" sz="2400" dirty="0"/>
              <a:t> </a:t>
            </a:r>
            <a:r>
              <a:rPr lang="en-ID" sz="2400" dirty="0" err="1"/>
              <a:t>untuk</a:t>
            </a:r>
            <a:r>
              <a:rPr lang="en-ID" sz="2400" dirty="0"/>
              <a:t> masing-masing </a:t>
            </a:r>
            <a:r>
              <a:rPr lang="en-ID" sz="2400" dirty="0" err="1"/>
              <a:t>saluran</a:t>
            </a:r>
            <a:r>
              <a:rPr lang="en-ID" sz="2400" dirty="0"/>
              <a:t>.</a:t>
            </a:r>
            <a:endParaRPr lang="en-US" sz="2400" dirty="0"/>
          </a:p>
        </p:txBody>
      </p:sp>
      <p:pic>
        <p:nvPicPr>
          <p:cNvPr id="5" name="Picture 4">
            <a:extLst>
              <a:ext uri="{FF2B5EF4-FFF2-40B4-BE49-F238E27FC236}">
                <a16:creationId xmlns:a16="http://schemas.microsoft.com/office/drawing/2014/main" id="{874DE713-F41F-43EF-5ADF-61A37C77AA0C}"/>
              </a:ext>
            </a:extLst>
          </p:cNvPr>
          <p:cNvPicPr>
            <a:picLocks noChangeAspect="1"/>
          </p:cNvPicPr>
          <p:nvPr/>
        </p:nvPicPr>
        <p:blipFill>
          <a:blip r:embed="rId3"/>
          <a:stretch>
            <a:fillRect/>
          </a:stretch>
        </p:blipFill>
        <p:spPr>
          <a:xfrm>
            <a:off x="1028697" y="5229717"/>
            <a:ext cx="16230600" cy="4723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2397920" y="2041863"/>
            <a:ext cx="6431756"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AU" sz="2400" b="1" kern="1200" dirty="0" err="1">
                <a:ea typeface="+mn-ea"/>
                <a:cs typeface="+mn-cs"/>
              </a:rPr>
              <a:t>Frekuensi</a:t>
            </a:r>
            <a:r>
              <a:rPr lang="en-AU" sz="2400" b="1" kern="1200" dirty="0">
                <a:ea typeface="+mn-ea"/>
                <a:cs typeface="+mn-cs"/>
              </a:rPr>
              <a:t> </a:t>
            </a:r>
            <a:r>
              <a:rPr lang="en-AU" sz="2400" b="1" kern="1200" dirty="0" err="1">
                <a:ea typeface="+mn-ea"/>
                <a:cs typeface="+mn-cs"/>
              </a:rPr>
              <a:t>pembelian</a:t>
            </a:r>
            <a:r>
              <a:rPr lang="en-AU" sz="2400" b="1" kern="1200" dirty="0">
                <a:ea typeface="+mn-ea"/>
                <a:cs typeface="+mn-cs"/>
              </a:rPr>
              <a:t> yang </a:t>
            </a:r>
            <a:r>
              <a:rPr lang="en-AU" sz="2400" b="1" kern="1200" dirty="0" err="1">
                <a:ea typeface="+mn-ea"/>
                <a:cs typeface="+mn-cs"/>
              </a:rPr>
              <a:t>merata</a:t>
            </a:r>
            <a:r>
              <a:rPr lang="en-AU" sz="2400" b="1" kern="1200" dirty="0">
                <a:ea typeface="+mn-ea"/>
                <a:cs typeface="+mn-cs"/>
              </a:rPr>
              <a:t> pada </a:t>
            </a:r>
            <a:r>
              <a:rPr lang="en-AU" sz="2400" b="1" kern="1200" dirty="0" err="1">
                <a:ea typeface="+mn-ea"/>
                <a:cs typeface="+mn-cs"/>
              </a:rPr>
              <a:t>Kanal</a:t>
            </a:r>
            <a:r>
              <a:rPr lang="en-AU" sz="2400" b="1" kern="1200" dirty="0">
                <a:ea typeface="+mn-ea"/>
                <a:cs typeface="+mn-cs"/>
              </a:rPr>
              <a:t> Web.</a:t>
            </a:r>
            <a:endParaRPr lang="en-AU" sz="24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20263" y="2411194"/>
            <a:ext cx="7053262" cy="646331"/>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dapat</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disimpulkan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bahwa</a:t>
            </a:r>
            <a:r>
              <a:rPr lang="en-AU" sz="24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9720262" y="3057525"/>
            <a:ext cx="7492723" cy="7089225"/>
          </a:xfrm>
          <a:prstGeom prst="rect">
            <a:avLst/>
          </a:prstGeom>
          <a:noFill/>
          <a:ln w="9525" algn="ctr">
            <a:noFill/>
            <a:miter lim="800000"/>
            <a:headEnd type="none" w="lg" len="lg"/>
            <a:tailEnd type="none" w="lg" len="lg"/>
          </a:ln>
          <a:effectLst/>
        </p:spPr>
        <p:txBody>
          <a:bodyPr tIns="137160" bIns="137160"/>
          <a:lstStyle/>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Dominasi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tampak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mendominasi</a:t>
            </a:r>
            <a:r>
              <a:rPr lang="en-ID" sz="2000" b="0" i="0" dirty="0">
                <a:solidFill>
                  <a:srgbClr val="212121"/>
                </a:solidFill>
                <a:effectLst/>
                <a:highlight>
                  <a:srgbClr val="FFFFFF"/>
                </a:highlight>
                <a:latin typeface="Roboto" panose="02000000000000000000" pitchFamily="2" charset="0"/>
              </a:rPr>
              <a:t> pada </a:t>
            </a:r>
            <a:r>
              <a:rPr lang="en-ID" sz="2000" b="0" i="0" dirty="0" err="1">
                <a:solidFill>
                  <a:srgbClr val="212121"/>
                </a:solidFill>
                <a:effectLst/>
                <a:highlight>
                  <a:srgbClr val="FFFFFF"/>
                </a:highlight>
                <a:latin typeface="Roboto" panose="02000000000000000000" pitchFamily="2" charset="0"/>
              </a:rPr>
              <a:t>jumlah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rendah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khususnya</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sekitar</a:t>
            </a:r>
            <a:r>
              <a:rPr lang="en-ID" sz="2000" b="0" i="0" dirty="0">
                <a:solidFill>
                  <a:srgbClr val="212121"/>
                </a:solidFill>
                <a:effectLst/>
                <a:highlight>
                  <a:srgbClr val="FFFFFF"/>
                </a:highlight>
                <a:latin typeface="Roboto" panose="02000000000000000000" pitchFamily="2" charset="0"/>
              </a:rPr>
              <a:t> 0 </a:t>
            </a:r>
            <a:r>
              <a:rPr lang="en-ID" sz="2000" b="0" i="0" dirty="0" err="1">
                <a:solidFill>
                  <a:srgbClr val="212121"/>
                </a:solidFill>
                <a:effectLst/>
                <a:highlight>
                  <a:srgbClr val="FFFFFF"/>
                </a:highlight>
                <a:latin typeface="Roboto" panose="02000000000000000000" pitchFamily="2" charset="0"/>
              </a:rPr>
              <a:t>hingga</a:t>
            </a:r>
            <a:r>
              <a:rPr lang="en-ID" sz="2000" b="0" i="0" dirty="0">
                <a:solidFill>
                  <a:srgbClr val="212121"/>
                </a:solidFill>
                <a:effectLst/>
                <a:highlight>
                  <a:srgbClr val="FFFFFF"/>
                </a:highlight>
                <a:latin typeface="Roboto" panose="02000000000000000000" pitchFamily="2" charset="0"/>
              </a:rPr>
              <a:t> 5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Hal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menunjukkan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sering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melalui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lainnya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ketika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jumlah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pembeliannya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rendah</a:t>
            </a:r>
            <a:r>
              <a:rPr lang="en-ID" sz="2000" b="0" i="0" dirty="0">
                <a:solidFill>
                  <a:srgbClr val="212121"/>
                </a:solidFill>
                <a:effectLst/>
                <a:highlight>
                  <a:srgbClr val="FFFFFF"/>
                </a:highlight>
                <a:latin typeface="Roboto" panose="02000000000000000000" pitchFamily="2" charset="0"/>
              </a:rPr>
              <a:t>.</a:t>
            </a:r>
          </a:p>
          <a:p>
            <a:pPr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Setia pada Store: </a:t>
            </a:r>
            <a:r>
              <a:rPr lang="en-ID" sz="2000" b="0" i="0" dirty="0" err="1">
                <a:solidFill>
                  <a:srgbClr val="212121"/>
                </a:solidFill>
                <a:effectLst/>
                <a:highlight>
                  <a:srgbClr val="FFFFFF"/>
                </a:highlight>
                <a:latin typeface="Roboto" panose="02000000000000000000" pitchFamily="2" charset="0"/>
              </a:rPr>
              <a:t>Untuk</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dari</a:t>
            </a:r>
            <a:r>
              <a:rPr lang="en-ID" sz="2000" b="0" i="0" dirty="0">
                <a:solidFill>
                  <a:srgbClr val="212121"/>
                </a:solidFill>
                <a:effectLst/>
                <a:highlight>
                  <a:srgbClr val="FFFFFF"/>
                </a:highlight>
                <a:latin typeface="Roboto" panose="02000000000000000000" pitchFamily="2" charset="0"/>
              </a:rPr>
              <a:t> 5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ada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peningkatan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dalam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frekuensi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penggunaan</a:t>
            </a:r>
            <a:r>
              <a:rPr lang="en-ID" sz="2000" b="0" i="0" dirty="0">
                <a:solidFill>
                  <a:srgbClr val="212121"/>
                </a:solidFill>
                <a:effectLst/>
                <a:highlight>
                  <a:srgbClr val="FFFFFF"/>
                </a:highlight>
                <a:latin typeface="Roboto" panose="02000000000000000000" pitchFamily="2" charset="0"/>
              </a:rPr>
              <a:t> Store </a:t>
            </a:r>
            <a:r>
              <a:rPr lang="en-ID" sz="2000" b="0" i="0" dirty="0" err="1">
                <a:solidFill>
                  <a:srgbClr val="212121"/>
                </a:solidFill>
                <a:effectLst/>
                <a:highlight>
                  <a:srgbClr val="FFFFFF"/>
                </a:highlight>
                <a:latin typeface="Roboto" panose="02000000000000000000" pitchFamily="2" charset="0"/>
              </a:rPr>
              <a:t>sebagai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mengindikasikan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aktif</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atau</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setia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memilih</a:t>
            </a:r>
            <a:r>
              <a:rPr lang="en-ID" sz="2000" b="0" i="0" dirty="0">
                <a:solidFill>
                  <a:srgbClr val="212121"/>
                </a:solidFill>
                <a:effectLst/>
                <a:highlight>
                  <a:srgbClr val="FFFFFF"/>
                </a:highlight>
                <a:latin typeface="Roboto" panose="02000000000000000000" pitchFamily="2" charset="0"/>
              </a:rPr>
              <a:t> Store.</a:t>
            </a:r>
          </a:p>
          <a:p>
            <a:pPr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a:solidFill>
                  <a:srgbClr val="212121"/>
                </a:solidFill>
                <a:effectLst/>
                <a:highlight>
                  <a:srgbClr val="FFFFFF"/>
                </a:highlight>
                <a:latin typeface="Roboto" panose="02000000000000000000" pitchFamily="2" charset="0"/>
              </a:rPr>
              <a:t>Web </a:t>
            </a:r>
            <a:r>
              <a:rPr lang="en-ID" sz="2000" b="0" i="0" dirty="0" err="1">
                <a:solidFill>
                  <a:srgbClr val="212121"/>
                </a:solidFill>
                <a:effectLst/>
                <a:highlight>
                  <a:srgbClr val="FFFFFF"/>
                </a:highlight>
                <a:latin typeface="Roboto" panose="02000000000000000000" pitchFamily="2" charset="0"/>
              </a:rPr>
              <a:t>sebagai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Pilihan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Umum</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Kanal</a:t>
            </a:r>
            <a:r>
              <a:rPr lang="en-ID" sz="2000" b="0" i="0" dirty="0">
                <a:solidFill>
                  <a:srgbClr val="212121"/>
                </a:solidFill>
                <a:effectLst/>
                <a:highlight>
                  <a:srgbClr val="FFFFFF"/>
                </a:highlight>
                <a:latin typeface="Roboto" panose="02000000000000000000" pitchFamily="2" charset="0"/>
              </a:rPr>
              <a:t> Web </a:t>
            </a:r>
            <a:r>
              <a:rPr lang="en-ID" sz="2000" b="0" i="0" dirty="0" err="1">
                <a:solidFill>
                  <a:srgbClr val="212121"/>
                </a:solidFill>
                <a:effectLst/>
                <a:highlight>
                  <a:srgbClr val="FFFFFF"/>
                </a:highlight>
                <a:latin typeface="Roboto" panose="02000000000000000000" pitchFamily="2" charset="0"/>
              </a:rPr>
              <a:t>memiliki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distribusi</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merata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dibandingkan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dengan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Catalog</a:t>
            </a:r>
            <a:r>
              <a:rPr lang="en-ID" sz="2000" b="0" i="0" dirty="0">
                <a:solidFill>
                  <a:srgbClr val="212121"/>
                </a:solidFill>
                <a:effectLst/>
                <a:highlight>
                  <a:srgbClr val="FFFFFF"/>
                </a:highlight>
                <a:latin typeface="Roboto" panose="02000000000000000000" pitchFamily="2" charset="0"/>
              </a:rPr>
              <a:t> dan Store.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menunjukkan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Web </a:t>
            </a:r>
            <a:r>
              <a:rPr lang="en-ID" sz="2000" b="0" i="0" dirty="0" err="1">
                <a:solidFill>
                  <a:srgbClr val="212121"/>
                </a:solidFill>
                <a:effectLst/>
                <a:highlight>
                  <a:srgbClr val="FFFFFF"/>
                </a:highlight>
                <a:latin typeface="Roboto" panose="02000000000000000000" pitchFamily="2" charset="0"/>
              </a:rPr>
              <a:t>digunakan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secara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konsisten</a:t>
            </a:r>
            <a:r>
              <a:rPr lang="en-ID" sz="2000" b="0" i="0" dirty="0">
                <a:solidFill>
                  <a:srgbClr val="212121"/>
                </a:solidFill>
                <a:effectLst/>
                <a:highlight>
                  <a:srgbClr val="FFFFFF"/>
                </a:highlight>
                <a:latin typeface="Roboto" panose="02000000000000000000" pitchFamily="2" charset="0"/>
              </a:rPr>
              <a:t> oleh </a:t>
            </a:r>
            <a:r>
              <a:rPr lang="en-ID" sz="2000" b="0" i="0" dirty="0" err="1">
                <a:solidFill>
                  <a:srgbClr val="212121"/>
                </a:solidFill>
                <a:effectLst/>
                <a:highlight>
                  <a:srgbClr val="FFFFFF"/>
                </a:highlight>
                <a:latin typeface="Roboto" panose="02000000000000000000" pitchFamily="2" charset="0"/>
              </a:rPr>
              <a:t>berbagai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jenis</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baik</a:t>
            </a:r>
            <a:r>
              <a:rPr lang="en-ID" sz="2000" b="0" i="0" dirty="0">
                <a:solidFill>
                  <a:srgbClr val="212121"/>
                </a:solidFill>
                <a:effectLst/>
                <a:highlight>
                  <a:srgbClr val="FFFFFF"/>
                </a:highlight>
                <a:latin typeface="Roboto" panose="02000000000000000000" pitchFamily="2" charset="0"/>
              </a:rPr>
              <a:t> yang </a:t>
            </a:r>
            <a:r>
              <a:rPr lang="en-ID" sz="2000" b="0" i="0" dirty="0" err="1">
                <a:solidFill>
                  <a:srgbClr val="212121"/>
                </a:solidFill>
                <a:effectLst/>
                <a:highlight>
                  <a:srgbClr val="FFFFFF"/>
                </a:highlight>
                <a:latin typeface="Roboto" panose="02000000000000000000" pitchFamily="2" charset="0"/>
              </a:rPr>
              <a:t>melakukan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sedikit</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maupun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banyak</a:t>
            </a:r>
            <a:r>
              <a:rPr lang="en-ID" sz="2000" b="0" i="0" dirty="0">
                <a:solidFill>
                  <a:srgbClr val="212121"/>
                </a:solidFill>
                <a:effectLst/>
                <a:highlight>
                  <a:srgbClr val="FFFFFF"/>
                </a:highlight>
                <a:latin typeface="Roboto" panose="02000000000000000000" pitchFamily="2" charset="0"/>
              </a:rPr>
              <a:t>.</a:t>
            </a:r>
          </a:p>
          <a:p>
            <a:pPr algn="l">
              <a:buFont typeface="Arial" panose="020B0604020202020204" pitchFamily="34" charset="0"/>
              <a:buChar char="•"/>
            </a:pPr>
            <a:endParaRPr lang="en-ID" sz="2000"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ID" sz="2000" b="0" i="0" dirty="0" err="1">
                <a:solidFill>
                  <a:srgbClr val="212121"/>
                </a:solidFill>
                <a:effectLst/>
                <a:highlight>
                  <a:srgbClr val="FFFFFF"/>
                </a:highlight>
                <a:latin typeface="Roboto" panose="02000000000000000000" pitchFamily="2" charset="0"/>
              </a:rPr>
              <a:t>Frekuensi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yang Tinggi: Pada </a:t>
            </a:r>
            <a:r>
              <a:rPr lang="en-ID" sz="2000" b="0" i="0" dirty="0" err="1">
                <a:solidFill>
                  <a:srgbClr val="212121"/>
                </a:solidFill>
                <a:effectLst/>
                <a:highlight>
                  <a:srgbClr val="FFFFFF"/>
                </a:highlight>
                <a:latin typeface="Roboto" panose="02000000000000000000" pitchFamily="2" charset="0"/>
              </a:rPr>
              <a:t>jumlah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yang sangat </a:t>
            </a:r>
            <a:r>
              <a:rPr lang="en-ID" sz="2000" b="0" i="0" dirty="0" err="1">
                <a:solidFill>
                  <a:srgbClr val="212121"/>
                </a:solidFill>
                <a:effectLst/>
                <a:highlight>
                  <a:srgbClr val="FFFFFF"/>
                </a:highlight>
                <a:latin typeface="Roboto" panose="02000000000000000000" pitchFamily="2" charset="0"/>
              </a:rPr>
              <a:t>tinggi</a:t>
            </a:r>
            <a:r>
              <a:rPr lang="en-ID" sz="2000" b="0" i="0" dirty="0">
                <a:solidFill>
                  <a:srgbClr val="212121"/>
                </a:solidFill>
                <a:effectLst/>
                <a:highlight>
                  <a:srgbClr val="FFFFFF"/>
                </a:highlight>
                <a:latin typeface="Roboto" panose="02000000000000000000" pitchFamily="2" charset="0"/>
              </a:rPr>
              <a:t> (di </a:t>
            </a:r>
            <a:r>
              <a:rPr lang="en-ID" sz="2000" b="0" i="0" dirty="0" err="1">
                <a:solidFill>
                  <a:srgbClr val="212121"/>
                </a:solidFill>
                <a:effectLst/>
                <a:highlight>
                  <a:srgbClr val="FFFFFF"/>
                </a:highlight>
                <a:latin typeface="Roboto" panose="02000000000000000000" pitchFamily="2" charset="0"/>
              </a:rPr>
              <a:t>atas</a:t>
            </a:r>
            <a:r>
              <a:rPr lang="en-ID" sz="2000" b="0" i="0" dirty="0">
                <a:solidFill>
                  <a:srgbClr val="212121"/>
                </a:solidFill>
                <a:effectLst/>
                <a:highlight>
                  <a:srgbClr val="FFFFFF"/>
                </a:highlight>
                <a:latin typeface="Roboto" panose="02000000000000000000" pitchFamily="2" charset="0"/>
              </a:rPr>
              <a:t> 15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Store </a:t>
            </a:r>
            <a:r>
              <a:rPr lang="en-ID" sz="2000" b="0" i="0" dirty="0" err="1">
                <a:solidFill>
                  <a:srgbClr val="212121"/>
                </a:solidFill>
                <a:effectLst/>
                <a:highlight>
                  <a:srgbClr val="FFFFFF"/>
                </a:highlight>
                <a:latin typeface="Roboto" panose="02000000000000000000" pitchFamily="2" charset="0"/>
              </a:rPr>
              <a:t>menjadi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lebih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dominan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Ini</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menunjukkan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bahwa</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pelanggan</a:t>
            </a:r>
            <a:r>
              <a:rPr lang="en-ID" sz="2000" b="0" i="0" dirty="0">
                <a:solidFill>
                  <a:srgbClr val="212121"/>
                </a:solidFill>
                <a:effectLst/>
                <a:highlight>
                  <a:srgbClr val="FFFFFF"/>
                </a:highlight>
                <a:latin typeface="Roboto" panose="02000000000000000000" pitchFamily="2" charset="0"/>
              </a:rPr>
              <a:t> yang sangat </a:t>
            </a:r>
            <a:r>
              <a:rPr lang="en-ID" sz="2000" b="0" i="0" dirty="0" err="1">
                <a:solidFill>
                  <a:srgbClr val="212121"/>
                </a:solidFill>
                <a:effectLst/>
                <a:highlight>
                  <a:srgbClr val="FFFFFF"/>
                </a:highlight>
                <a:latin typeface="Roboto" panose="02000000000000000000" pitchFamily="2" charset="0"/>
              </a:rPr>
              <a:t>aktif</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cenderung</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beralih</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ke</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pembelian</a:t>
            </a:r>
            <a:r>
              <a:rPr lang="en-ID" sz="2000" b="0" i="0" dirty="0">
                <a:solidFill>
                  <a:srgbClr val="212121"/>
                </a:solidFill>
                <a:effectLst/>
                <a:highlight>
                  <a:srgbClr val="FFFFFF"/>
                </a:highlight>
                <a:latin typeface="Roboto" panose="02000000000000000000" pitchFamily="2" charset="0"/>
              </a:rPr>
              <a:t> </a:t>
            </a:r>
            <a:r>
              <a:rPr lang="en-ID" sz="2000" b="0" i="0" dirty="0" err="1">
                <a:solidFill>
                  <a:srgbClr val="212121"/>
                </a:solidFill>
                <a:effectLst/>
                <a:highlight>
                  <a:srgbClr val="FFFFFF"/>
                </a:highlight>
                <a:latin typeface="Roboto" panose="02000000000000000000" pitchFamily="2" charset="0"/>
              </a:rPr>
              <a:t>melalui</a:t>
            </a:r>
            <a:r>
              <a:rPr lang="en-ID" sz="2000" b="0" i="0" dirty="0">
                <a:solidFill>
                  <a:srgbClr val="212121"/>
                </a:solidFill>
                <a:effectLst/>
                <a:highlight>
                  <a:srgbClr val="FFFFFF"/>
                </a:highlight>
                <a:latin typeface="Roboto" panose="02000000000000000000" pitchFamily="2" charset="0"/>
              </a:rPr>
              <a:t> Store.</a:t>
            </a:r>
          </a:p>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400300" y="243000"/>
            <a:ext cx="13489200" cy="1247400"/>
          </a:xfrm>
        </p:spPr>
        <p:txBody>
          <a:bodyPr/>
          <a:lstStyle/>
          <a:p>
            <a:r>
              <a:rPr lang="en-ID" sz="2400" dirty="0" err="1">
                <a:highlight>
                  <a:srgbClr val="FFFFFF"/>
                </a:highlight>
              </a:rPr>
              <a:t>K</a:t>
            </a:r>
            <a:r>
              <a:rPr lang="en-ID" sz="2400" b="1" i="0" dirty="0" err="1">
                <a:effectLst/>
                <a:highlight>
                  <a:srgbClr val="FFFFFF"/>
                </a:highlight>
              </a:rPr>
              <a:t>ecenderungan</a:t>
            </a:r>
            <a:r>
              <a:rPr lang="en-ID" sz="2400" b="1" i="0" dirty="0">
                <a:effectLst/>
                <a:highlight>
                  <a:srgbClr val="FFFFFF"/>
                </a:highlight>
              </a:rPr>
              <a:t> </a:t>
            </a:r>
            <a:r>
              <a:rPr lang="en-ID" sz="2400" b="1" i="0" dirty="0" err="1">
                <a:effectLst/>
                <a:highlight>
                  <a:srgbClr val="FFFFFF"/>
                </a:highlight>
              </a:rPr>
              <a:t>bagi</a:t>
            </a:r>
            <a:r>
              <a:rPr lang="en-ID" sz="2400" b="1" i="0" dirty="0">
                <a:effectLst/>
                <a:highlight>
                  <a:srgbClr val="FFFFFF"/>
                </a:highlight>
              </a:rPr>
              <a:t> </a:t>
            </a:r>
            <a:r>
              <a:rPr lang="en-ID" sz="2400" b="1" i="0" dirty="0" err="1">
                <a:effectLst/>
                <a:highlight>
                  <a:srgbClr val="FFFFFF"/>
                </a:highlight>
              </a:rPr>
              <a:t>pelanggan</a:t>
            </a:r>
            <a:r>
              <a:rPr lang="en-ID" sz="2400" b="1" i="0" dirty="0">
                <a:effectLst/>
                <a:highlight>
                  <a:srgbClr val="FFFFFF"/>
                </a:highlight>
              </a:rPr>
              <a:t> </a:t>
            </a:r>
            <a:r>
              <a:rPr lang="en-ID" sz="2400" b="1" i="0" dirty="0" err="1">
                <a:effectLst/>
                <a:highlight>
                  <a:srgbClr val="FFFFFF"/>
                </a:highlight>
              </a:rPr>
              <a:t>untuk</a:t>
            </a:r>
            <a:r>
              <a:rPr lang="en-ID" sz="2400" b="1" i="0" dirty="0">
                <a:effectLst/>
                <a:highlight>
                  <a:srgbClr val="FFFFFF"/>
                </a:highlight>
              </a:rPr>
              <a:t> </a:t>
            </a:r>
            <a:r>
              <a:rPr lang="en-ID" sz="2400" b="1" i="0" dirty="0" err="1">
                <a:effectLst/>
                <a:highlight>
                  <a:srgbClr val="FFFFFF"/>
                </a:highlight>
              </a:rPr>
              <a:t>lebih</a:t>
            </a:r>
            <a:r>
              <a:rPr lang="en-ID" sz="2400" b="1" i="0" dirty="0">
                <a:effectLst/>
                <a:highlight>
                  <a:srgbClr val="FFFFFF"/>
                </a:highlight>
              </a:rPr>
              <a:t> </a:t>
            </a:r>
            <a:r>
              <a:rPr lang="en-ID" sz="2400" b="1" i="0" dirty="0" err="1">
                <a:effectLst/>
                <a:highlight>
                  <a:srgbClr val="FFFFFF"/>
                </a:highlight>
              </a:rPr>
              <a:t>sering</a:t>
            </a:r>
            <a:r>
              <a:rPr lang="en-ID" sz="2400" b="1" i="0" dirty="0">
                <a:effectLst/>
                <a:highlight>
                  <a:srgbClr val="FFFFFF"/>
                </a:highlight>
              </a:rPr>
              <a:t> </a:t>
            </a:r>
            <a:r>
              <a:rPr lang="en-ID" sz="2400" b="1" i="0" dirty="0" err="1">
                <a:effectLst/>
                <a:highlight>
                  <a:srgbClr val="FFFFFF"/>
                </a:highlight>
              </a:rPr>
              <a:t>memilih</a:t>
            </a:r>
            <a:r>
              <a:rPr lang="en-ID" sz="2400" b="1" i="0" dirty="0">
                <a:effectLst/>
                <a:highlight>
                  <a:srgbClr val="FFFFFF"/>
                </a:highlight>
              </a:rPr>
              <a:t> </a:t>
            </a:r>
            <a:r>
              <a:rPr lang="en-ID" sz="2400" b="1" i="0" dirty="0" err="1">
                <a:effectLst/>
                <a:highlight>
                  <a:srgbClr val="FFFFFF"/>
                </a:highlight>
              </a:rPr>
              <a:t>Kanal</a:t>
            </a:r>
            <a:r>
              <a:rPr lang="en-ID" sz="2400" b="1" i="0" dirty="0">
                <a:effectLst/>
                <a:highlight>
                  <a:srgbClr val="FFFFFF"/>
                </a:highlight>
              </a:rPr>
              <a:t> </a:t>
            </a:r>
            <a:r>
              <a:rPr lang="en-ID" sz="2400" b="1" i="0" dirty="0" err="1">
                <a:effectLst/>
                <a:highlight>
                  <a:srgbClr val="FFFFFF"/>
                </a:highlight>
              </a:rPr>
              <a:t>Catalog</a:t>
            </a:r>
            <a:r>
              <a:rPr lang="en-ID" sz="2400" b="1" i="0" dirty="0">
                <a:effectLst/>
                <a:highlight>
                  <a:srgbClr val="FFFFFF"/>
                </a:highlight>
              </a:rPr>
              <a:t> </a:t>
            </a:r>
            <a:r>
              <a:rPr lang="en-ID" sz="2400" b="1" i="0" dirty="0" err="1">
                <a:effectLst/>
                <a:highlight>
                  <a:srgbClr val="FFFFFF"/>
                </a:highlight>
              </a:rPr>
              <a:t>ketika</a:t>
            </a:r>
            <a:r>
              <a:rPr lang="en-ID" sz="2400" b="1" i="0" dirty="0">
                <a:effectLst/>
                <a:highlight>
                  <a:srgbClr val="FFFFFF"/>
                </a:highlight>
              </a:rPr>
              <a:t> </a:t>
            </a:r>
            <a:r>
              <a:rPr lang="en-ID" sz="2400" b="1" i="0" dirty="0" err="1">
                <a:effectLst/>
                <a:highlight>
                  <a:srgbClr val="FFFFFF"/>
                </a:highlight>
              </a:rPr>
              <a:t>pembelian</a:t>
            </a:r>
            <a:r>
              <a:rPr lang="en-ID" sz="2400" b="1" i="0" dirty="0">
                <a:effectLst/>
                <a:highlight>
                  <a:srgbClr val="FFFFFF"/>
                </a:highlight>
              </a:rPr>
              <a:t> </a:t>
            </a:r>
            <a:r>
              <a:rPr lang="en-ID" sz="2400" b="1" i="0" dirty="0" err="1">
                <a:effectLst/>
                <a:highlight>
                  <a:srgbClr val="FFFFFF"/>
                </a:highlight>
              </a:rPr>
              <a:t>mereka</a:t>
            </a:r>
            <a:r>
              <a:rPr lang="en-ID" sz="2400" b="1" i="0" dirty="0">
                <a:effectLst/>
                <a:highlight>
                  <a:srgbClr val="FFFFFF"/>
                </a:highlight>
              </a:rPr>
              <a:t> </a:t>
            </a:r>
            <a:r>
              <a:rPr lang="en-ID" sz="2400" b="1" i="0" dirty="0" err="1">
                <a:effectLst/>
                <a:highlight>
                  <a:srgbClr val="FFFFFF"/>
                </a:highlight>
              </a:rPr>
              <a:t>sedikit</a:t>
            </a:r>
            <a:r>
              <a:rPr lang="en-ID" sz="2400" b="1" i="0" dirty="0">
                <a:effectLst/>
                <a:highlight>
                  <a:srgbClr val="FFFFFF"/>
                </a:highlight>
              </a:rPr>
              <a:t>, dan </a:t>
            </a:r>
            <a:r>
              <a:rPr lang="en-ID" sz="2400" b="1" i="0" dirty="0" err="1">
                <a:effectLst/>
                <a:highlight>
                  <a:srgbClr val="FFFFFF"/>
                </a:highlight>
              </a:rPr>
              <a:t>beralih</a:t>
            </a:r>
            <a:r>
              <a:rPr lang="en-ID" sz="2400" b="1" i="0" dirty="0">
                <a:effectLst/>
                <a:highlight>
                  <a:srgbClr val="FFFFFF"/>
                </a:highlight>
              </a:rPr>
              <a:t> </a:t>
            </a:r>
            <a:r>
              <a:rPr lang="en-ID" sz="2400" b="1" i="0" dirty="0" err="1">
                <a:effectLst/>
                <a:highlight>
                  <a:srgbClr val="FFFFFF"/>
                </a:highlight>
              </a:rPr>
              <a:t>ke</a:t>
            </a:r>
            <a:r>
              <a:rPr lang="en-ID" sz="2400" b="1" i="0" dirty="0">
                <a:effectLst/>
                <a:highlight>
                  <a:srgbClr val="FFFFFF"/>
                </a:highlight>
              </a:rPr>
              <a:t>  </a:t>
            </a:r>
            <a:r>
              <a:rPr lang="en-ID" sz="2400" b="1" i="0" dirty="0" err="1">
                <a:effectLst/>
                <a:highlight>
                  <a:srgbClr val="FFFFFF"/>
                </a:highlight>
              </a:rPr>
              <a:t>Kanal</a:t>
            </a:r>
            <a:r>
              <a:rPr lang="en-ID" sz="2400" b="1" i="0" dirty="0">
                <a:effectLst/>
                <a:highlight>
                  <a:srgbClr val="FFFFFF"/>
                </a:highlight>
              </a:rPr>
              <a:t> Store </a:t>
            </a:r>
            <a:r>
              <a:rPr lang="en-ID" sz="2400" b="1" i="0" dirty="0" err="1">
                <a:effectLst/>
                <a:highlight>
                  <a:srgbClr val="FFFFFF"/>
                </a:highlight>
              </a:rPr>
              <a:t>ketika</a:t>
            </a:r>
            <a:r>
              <a:rPr lang="en-ID" sz="2400" b="1" i="0" dirty="0">
                <a:effectLst/>
                <a:highlight>
                  <a:srgbClr val="FFFFFF"/>
                </a:highlight>
              </a:rPr>
              <a:t> </a:t>
            </a:r>
            <a:r>
              <a:rPr lang="en-ID" sz="2400" b="1" i="0" dirty="0" err="1">
                <a:effectLst/>
                <a:highlight>
                  <a:srgbClr val="FFFFFF"/>
                </a:highlight>
              </a:rPr>
              <a:t>mereka</a:t>
            </a:r>
            <a:r>
              <a:rPr lang="en-ID" sz="2400" b="1" i="0" dirty="0">
                <a:effectLst/>
                <a:highlight>
                  <a:srgbClr val="FFFFFF"/>
                </a:highlight>
              </a:rPr>
              <a:t> </a:t>
            </a:r>
            <a:r>
              <a:rPr lang="en-ID" sz="2400" b="1" i="0" dirty="0" err="1">
                <a:effectLst/>
                <a:highlight>
                  <a:srgbClr val="FFFFFF"/>
                </a:highlight>
              </a:rPr>
              <a:t>melakukan</a:t>
            </a:r>
            <a:r>
              <a:rPr lang="en-ID" sz="2400" b="1" i="0" dirty="0">
                <a:effectLst/>
                <a:highlight>
                  <a:srgbClr val="FFFFFF"/>
                </a:highlight>
              </a:rPr>
              <a:t> </a:t>
            </a:r>
            <a:r>
              <a:rPr lang="en-ID" sz="2400" b="1" i="0" dirty="0" err="1">
                <a:effectLst/>
                <a:highlight>
                  <a:srgbClr val="FFFFFF"/>
                </a:highlight>
              </a:rPr>
              <a:t>lebih</a:t>
            </a:r>
            <a:r>
              <a:rPr lang="en-ID" sz="2400" b="1" i="0" dirty="0">
                <a:effectLst/>
                <a:highlight>
                  <a:srgbClr val="FFFFFF"/>
                </a:highlight>
              </a:rPr>
              <a:t> </a:t>
            </a:r>
            <a:r>
              <a:rPr lang="en-ID" sz="2400" b="1" i="0" dirty="0" err="1">
                <a:effectLst/>
                <a:highlight>
                  <a:srgbClr val="FFFFFF"/>
                </a:highlight>
              </a:rPr>
              <a:t>banyak</a:t>
            </a:r>
            <a:r>
              <a:rPr lang="en-ID" sz="2400" b="1" i="0" dirty="0">
                <a:effectLst/>
                <a:highlight>
                  <a:srgbClr val="FFFFFF"/>
                </a:highlight>
              </a:rPr>
              <a:t> </a:t>
            </a:r>
            <a:r>
              <a:rPr lang="en-ID" sz="2400" b="1" i="0" dirty="0" err="1">
                <a:effectLst/>
                <a:highlight>
                  <a:srgbClr val="FFFFFF"/>
                </a:highlight>
              </a:rPr>
              <a:t>pembelian</a:t>
            </a:r>
            <a:r>
              <a:rPr lang="en-ID" sz="2400" b="1" i="0" dirty="0">
                <a:effectLst/>
                <a:highlight>
                  <a:srgbClr val="FFFFFF"/>
                </a:highlight>
              </a:rPr>
              <a:t>. </a:t>
            </a:r>
            <a:r>
              <a:rPr lang="en-ID" sz="2400" b="1" i="0" dirty="0" err="1">
                <a:effectLst/>
                <a:highlight>
                  <a:srgbClr val="FFFFFF"/>
                </a:highlight>
              </a:rPr>
              <a:t>Kanal</a:t>
            </a:r>
            <a:r>
              <a:rPr lang="en-ID" sz="2400" b="1" i="0" dirty="0">
                <a:effectLst/>
                <a:highlight>
                  <a:srgbClr val="FFFFFF"/>
                </a:highlight>
              </a:rPr>
              <a:t> Web </a:t>
            </a:r>
            <a:r>
              <a:rPr lang="en-ID" sz="2400" b="1" i="0" dirty="0" err="1">
                <a:effectLst/>
                <a:highlight>
                  <a:srgbClr val="FFFFFF"/>
                </a:highlight>
              </a:rPr>
              <a:t>digunakan</a:t>
            </a:r>
            <a:r>
              <a:rPr lang="en-ID" sz="2400" b="1" i="0" dirty="0">
                <a:effectLst/>
                <a:highlight>
                  <a:srgbClr val="FFFFFF"/>
                </a:highlight>
              </a:rPr>
              <a:t> </a:t>
            </a:r>
            <a:r>
              <a:rPr lang="en-ID" sz="2400" b="1" i="0" dirty="0" err="1">
                <a:effectLst/>
                <a:highlight>
                  <a:srgbClr val="FFFFFF"/>
                </a:highlight>
              </a:rPr>
              <a:t>secara</a:t>
            </a:r>
            <a:r>
              <a:rPr lang="en-ID" sz="2400" b="1" i="0" dirty="0">
                <a:effectLst/>
                <a:highlight>
                  <a:srgbClr val="FFFFFF"/>
                </a:highlight>
              </a:rPr>
              <a:t> </a:t>
            </a:r>
            <a:r>
              <a:rPr lang="en-ID" sz="2400" b="1" i="0" dirty="0" err="1">
                <a:effectLst/>
                <a:highlight>
                  <a:srgbClr val="FFFFFF"/>
                </a:highlight>
              </a:rPr>
              <a:t>merata</a:t>
            </a:r>
            <a:r>
              <a:rPr lang="en-ID" sz="2400" b="1" i="0" dirty="0">
                <a:effectLst/>
                <a:highlight>
                  <a:srgbClr val="FFFFFF"/>
                </a:highlight>
              </a:rPr>
              <a:t> di </a:t>
            </a:r>
            <a:r>
              <a:rPr lang="en-ID" sz="2400" b="1" i="0" dirty="0" err="1">
                <a:effectLst/>
                <a:highlight>
                  <a:srgbClr val="FFFFFF"/>
                </a:highlight>
              </a:rPr>
              <a:t>berbagai</a:t>
            </a:r>
            <a:r>
              <a:rPr lang="en-ID" sz="2400" b="1" i="0" dirty="0">
                <a:effectLst/>
                <a:highlight>
                  <a:srgbClr val="FFFFFF"/>
                </a:highlight>
              </a:rPr>
              <a:t> </a:t>
            </a:r>
            <a:r>
              <a:rPr lang="en-ID" sz="2400" b="1" i="0" dirty="0" err="1">
                <a:effectLst/>
                <a:highlight>
                  <a:srgbClr val="FFFFFF"/>
                </a:highlight>
              </a:rPr>
              <a:t>tingkat</a:t>
            </a:r>
            <a:r>
              <a:rPr lang="en-ID" sz="2400" b="1" i="0" dirty="0">
                <a:effectLst/>
                <a:highlight>
                  <a:srgbClr val="FFFFFF"/>
                </a:highlight>
              </a:rPr>
              <a:t> </a:t>
            </a:r>
            <a:r>
              <a:rPr lang="en-ID" sz="2400" b="1" i="0" dirty="0" err="1">
                <a:effectLst/>
                <a:highlight>
                  <a:srgbClr val="FFFFFF"/>
                </a:highlight>
              </a:rPr>
              <a:t>frekuensi</a:t>
            </a:r>
            <a:r>
              <a:rPr lang="en-ID" sz="2400" b="1" i="0" dirty="0">
                <a:effectLst/>
                <a:highlight>
                  <a:srgbClr val="FFFFFF"/>
                </a:highlight>
              </a:rPr>
              <a:t> </a:t>
            </a:r>
            <a:r>
              <a:rPr lang="en-ID" sz="2400" b="1" i="0" dirty="0" err="1">
                <a:effectLst/>
                <a:highlight>
                  <a:srgbClr val="FFFFFF"/>
                </a:highlight>
              </a:rPr>
              <a:t>pembelian</a:t>
            </a:r>
            <a:r>
              <a:rPr lang="en-ID" sz="2400" b="1" i="0" dirty="0">
                <a:effectLst/>
                <a:highlight>
                  <a:srgbClr val="FFFFFF"/>
                </a:highlight>
              </a:rPr>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pic>
        <p:nvPicPr>
          <p:cNvPr id="1028" name="Picture 4">
            <a:extLst>
              <a:ext uri="{FF2B5EF4-FFF2-40B4-BE49-F238E27FC236}">
                <a16:creationId xmlns:a16="http://schemas.microsoft.com/office/drawing/2014/main" id="{D540B1C6-9690-2B32-8865-AF1903077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027" y="3442060"/>
            <a:ext cx="7492723" cy="58779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kecenderungan</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a:t>
            </a:r>
            <a:r>
              <a:rPr lang="en-AU" sz="1500" b="1" i="1" dirty="0" err="1">
                <a:latin typeface="Arial" pitchFamily="34" charset="0"/>
                <a:cs typeface="Arial" pitchFamily="34" charset="0"/>
              </a:rPr>
              <a:t>untuk</a:t>
            </a:r>
            <a:r>
              <a:rPr lang="en-AU" sz="1500" b="1" i="1" dirty="0">
                <a:latin typeface="Arial" pitchFamily="34" charset="0"/>
                <a:cs typeface="Arial" pitchFamily="34" charset="0"/>
              </a:rPr>
              <a:t>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sering</a:t>
            </a:r>
            <a:r>
              <a:rPr lang="en-AU" sz="1500" b="1" i="1" dirty="0">
                <a:latin typeface="Arial" pitchFamily="34" charset="0"/>
                <a:cs typeface="Arial" pitchFamily="34" charset="0"/>
              </a:rPr>
              <a:t> </a:t>
            </a:r>
            <a:r>
              <a:rPr lang="en-AU" sz="1500" b="1" i="1" dirty="0" err="1">
                <a:latin typeface="Arial" pitchFamily="34" charset="0"/>
                <a:cs typeface="Arial" pitchFamily="34" charset="0"/>
              </a:rPr>
              <a:t>membeli</a:t>
            </a:r>
            <a:r>
              <a:rPr lang="en-AU" sz="1500" b="1" i="1" dirty="0">
                <a:latin typeface="Arial" pitchFamily="34" charset="0"/>
                <a:cs typeface="Arial" pitchFamily="34" charset="0"/>
              </a:rPr>
              <a:t> </a:t>
            </a:r>
            <a:r>
              <a:rPr lang="en-AU" sz="1500" b="1" i="1" dirty="0" err="1">
                <a:latin typeface="Arial" pitchFamily="34" charset="0"/>
                <a:cs typeface="Arial" pitchFamily="34" charset="0"/>
              </a:rPr>
              <a:t>melalui</a:t>
            </a:r>
            <a:r>
              <a:rPr lang="en-AU" sz="1500" b="1" i="1" dirty="0">
                <a:latin typeface="Arial" pitchFamily="34" charset="0"/>
                <a:cs typeface="Arial" pitchFamily="34" charset="0"/>
              </a:rPr>
              <a:t> </a:t>
            </a:r>
            <a:r>
              <a:rPr lang="en-AU" sz="1500" b="1" i="1" dirty="0" err="1">
                <a:latin typeface="Arial" pitchFamily="34" charset="0"/>
                <a:cs typeface="Arial" pitchFamily="34" charset="0"/>
              </a:rPr>
              <a:t>satu</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tertentu</a:t>
            </a:r>
            <a:r>
              <a:rPr lang="en-AU" sz="1500" b="1" i="1" dirty="0">
                <a:latin typeface="Arial" pitchFamily="34" charset="0"/>
                <a:cs typeface="Arial" pitchFamily="34" charset="0"/>
              </a:rPr>
              <a:t> </a:t>
            </a:r>
            <a:r>
              <a:rPr lang="en-AU" sz="1500" b="1" i="1" dirty="0" err="1">
                <a:latin typeface="Arial" pitchFamily="34" charset="0"/>
                <a:cs typeface="Arial" pitchFamily="34" charset="0"/>
              </a:rPr>
              <a:t>dibandingkan</a:t>
            </a:r>
            <a:r>
              <a:rPr lang="en-AU" sz="1500" b="1" i="1" dirty="0">
                <a:latin typeface="Arial" pitchFamily="34" charset="0"/>
                <a:cs typeface="Arial" pitchFamily="34" charset="0"/>
              </a:rPr>
              <a:t> yang lain?</a:t>
            </a:r>
            <a:endParaRPr lang="en-US" sz="1500" b="1" i="1" dirty="0">
              <a:latin typeface="Arial" pitchFamily="34" charset="0"/>
              <a:cs typeface="Arial" pitchFamily="34" charset="0"/>
            </a:endParaRPr>
          </a:p>
        </p:txBody>
      </p:sp>
    </p:spTree>
    <p:extLst>
      <p:ext uri="{BB962C8B-B14F-4D97-AF65-F5344CB8AC3E}">
        <p14:creationId xmlns:p14="http://schemas.microsoft.com/office/powerpoint/2010/main" val="395122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0" y="242999"/>
            <a:ext cx="13763847" cy="1247400"/>
          </a:xfrm>
          <a:noFill/>
          <a:effectLst/>
        </p:spPr>
        <p:txBody>
          <a:bodyPr wrap="square"/>
          <a:lstStyle/>
          <a:p>
            <a:pPr lvl="0"/>
            <a:r>
              <a:rPr lang="en-ID" sz="2400" i="0" dirty="0" err="1">
                <a:effectLst/>
                <a:highlight>
                  <a:srgbClr val="FFFFFF"/>
                </a:highlight>
              </a:rPr>
              <a:t>Pelanggan</a:t>
            </a:r>
            <a:r>
              <a:rPr lang="en-ID" sz="2400" i="0" dirty="0">
                <a:effectLst/>
                <a:highlight>
                  <a:srgbClr val="FFFFFF"/>
                </a:highlight>
              </a:rPr>
              <a:t> </a:t>
            </a:r>
            <a:r>
              <a:rPr lang="en-ID" sz="2400" i="0" dirty="0" err="1">
                <a:effectLst/>
                <a:highlight>
                  <a:srgbClr val="FFFFFF"/>
                </a:highlight>
              </a:rPr>
              <a:t>cenderung</a:t>
            </a:r>
            <a:r>
              <a:rPr lang="en-ID" sz="2400" i="0" dirty="0">
                <a:effectLst/>
                <a:highlight>
                  <a:srgbClr val="FFFFFF"/>
                </a:highlight>
              </a:rPr>
              <a:t> </a:t>
            </a:r>
            <a:r>
              <a:rPr lang="en-ID" sz="2400" i="0" dirty="0" err="1">
                <a:effectLst/>
                <a:highlight>
                  <a:srgbClr val="FFFFFF"/>
                </a:highlight>
              </a:rPr>
              <a:t>mengeluarkan</a:t>
            </a:r>
            <a:r>
              <a:rPr lang="en-ID" sz="2400" i="0" dirty="0">
                <a:effectLst/>
                <a:highlight>
                  <a:srgbClr val="FFFFFF"/>
                </a:highlight>
              </a:rPr>
              <a:t> uang </a:t>
            </a:r>
            <a:r>
              <a:rPr lang="en-ID" sz="2400" i="0" dirty="0" err="1">
                <a:effectLst/>
                <a:highlight>
                  <a:srgbClr val="FFFFFF"/>
                </a:highlight>
              </a:rPr>
              <a:t>lebih</a:t>
            </a:r>
            <a:r>
              <a:rPr lang="en-ID" sz="2400" i="0" dirty="0">
                <a:effectLst/>
                <a:highlight>
                  <a:srgbClr val="FFFFFF"/>
                </a:highlight>
              </a:rPr>
              <a:t> </a:t>
            </a:r>
            <a:r>
              <a:rPr lang="en-ID" sz="2400" i="0" dirty="0" err="1">
                <a:effectLst/>
                <a:highlight>
                  <a:srgbClr val="FFFFFF"/>
                </a:highlight>
              </a:rPr>
              <a:t>banyak</a:t>
            </a:r>
            <a:r>
              <a:rPr lang="en-ID" sz="2400" i="0" dirty="0">
                <a:effectLst/>
                <a:highlight>
                  <a:srgbClr val="FFFFFF"/>
                </a:highlight>
              </a:rPr>
              <a:t> </a:t>
            </a:r>
            <a:r>
              <a:rPr lang="en-ID" sz="2400" i="0" dirty="0" err="1">
                <a:effectLst/>
                <a:highlight>
                  <a:srgbClr val="FFFFFF"/>
                </a:highlight>
              </a:rPr>
              <a:t>ketika</a:t>
            </a:r>
            <a:r>
              <a:rPr lang="en-ID" sz="2400" i="0" dirty="0">
                <a:effectLst/>
                <a:highlight>
                  <a:srgbClr val="FFFFFF"/>
                </a:highlight>
              </a:rPr>
              <a:t> </a:t>
            </a:r>
            <a:r>
              <a:rPr lang="en-ID" sz="2400" i="0" dirty="0" err="1">
                <a:effectLst/>
                <a:highlight>
                  <a:srgbClr val="FFFFFF"/>
                </a:highlight>
              </a:rPr>
              <a:t>berbelanja</a:t>
            </a:r>
            <a:r>
              <a:rPr lang="en-ID" sz="2400" i="0" dirty="0">
                <a:effectLst/>
                <a:highlight>
                  <a:srgbClr val="FFFFFF"/>
                </a:highlight>
              </a:rPr>
              <a:t> </a:t>
            </a:r>
            <a:r>
              <a:rPr lang="en-ID" sz="2400" i="0" dirty="0" err="1">
                <a:effectLst/>
                <a:highlight>
                  <a:srgbClr val="FFFFFF"/>
                </a:highlight>
              </a:rPr>
              <a:t>melalui</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catalog</a:t>
            </a:r>
            <a:r>
              <a:rPr lang="en-ID" sz="2400" i="0" dirty="0">
                <a:effectLst/>
                <a:highlight>
                  <a:srgbClr val="FFFFFF"/>
                </a:highlight>
              </a:rPr>
              <a:t> </a:t>
            </a:r>
            <a:r>
              <a:rPr lang="en-ID" sz="2400" i="0" dirty="0" err="1">
                <a:effectLst/>
                <a:highlight>
                  <a:srgbClr val="FFFFFF"/>
                </a:highlight>
              </a:rPr>
              <a:t>dibandingkan</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a:t>
            </a:r>
            <a:r>
              <a:rPr lang="en-ID" sz="2400" i="0" dirty="0" err="1">
                <a:effectLst/>
                <a:highlight>
                  <a:srgbClr val="FFFFFF"/>
                </a:highlight>
              </a:rPr>
              <a:t>kanal</a:t>
            </a:r>
            <a:r>
              <a:rPr lang="en-ID" sz="2400" i="0" dirty="0">
                <a:effectLst/>
                <a:highlight>
                  <a:srgbClr val="FFFFFF"/>
                </a:highlight>
              </a:rPr>
              <a:t> </a:t>
            </a:r>
            <a:r>
              <a:rPr lang="en-ID" sz="2400" i="0" dirty="0" err="1">
                <a:effectLst/>
                <a:highlight>
                  <a:srgbClr val="FFFFFF"/>
                </a:highlight>
              </a:rPr>
              <a:t>lainnya</a:t>
            </a:r>
            <a:r>
              <a:rPr lang="en-ID" sz="2400" i="0" dirty="0">
                <a:effectLst/>
                <a:highlight>
                  <a:srgbClr val="FFFFFF"/>
                </a:highlight>
              </a:rPr>
              <a:t>. Rata-rata </a:t>
            </a:r>
            <a:r>
              <a:rPr lang="en-ID" sz="2400" i="0" dirty="0" err="1">
                <a:effectLst/>
                <a:highlight>
                  <a:srgbClr val="FFFFFF"/>
                </a:highlight>
              </a:rPr>
              <a:t>pengeluaran</a:t>
            </a:r>
            <a:r>
              <a:rPr lang="en-ID" sz="2400" i="0" dirty="0">
                <a:effectLst/>
                <a:highlight>
                  <a:srgbClr val="FFFFFF"/>
                </a:highlight>
              </a:rPr>
              <a:t> per </a:t>
            </a:r>
            <a:r>
              <a:rPr lang="en-ID" sz="2400" i="0" dirty="0" err="1">
                <a:effectLst/>
                <a:highlight>
                  <a:srgbClr val="FFFFFF"/>
                </a:highlight>
              </a:rPr>
              <a:t>pembelian</a:t>
            </a:r>
            <a:r>
              <a:rPr lang="en-ID" sz="2400" i="0" dirty="0">
                <a:effectLst/>
                <a:highlight>
                  <a:srgbClr val="FFFFFF"/>
                </a:highlight>
              </a:rPr>
              <a:t> </a:t>
            </a:r>
            <a:r>
              <a:rPr lang="en-ID" sz="2400" i="0" dirty="0" err="1">
                <a:effectLst/>
                <a:highlight>
                  <a:srgbClr val="FFFFFF"/>
                </a:highlight>
              </a:rPr>
              <a:t>melalui</a:t>
            </a:r>
            <a:r>
              <a:rPr lang="en-ID" sz="2400" i="0" dirty="0">
                <a:effectLst/>
                <a:highlight>
                  <a:srgbClr val="FFFFFF"/>
                </a:highlight>
              </a:rPr>
              <a:t> </a:t>
            </a:r>
            <a:r>
              <a:rPr lang="en-ID" sz="2400" dirty="0" err="1">
                <a:highlight>
                  <a:srgbClr val="FFFFFF"/>
                </a:highlight>
              </a:rPr>
              <a:t>C</a:t>
            </a:r>
            <a:r>
              <a:rPr lang="en-ID" sz="2400" i="0" dirty="0" err="1">
                <a:effectLst/>
                <a:highlight>
                  <a:srgbClr val="FFFFFF"/>
                </a:highlight>
              </a:rPr>
              <a:t>atalog</a:t>
            </a:r>
            <a:r>
              <a:rPr lang="en-ID" sz="2400" i="0" dirty="0">
                <a:effectLst/>
                <a:highlight>
                  <a:srgbClr val="FFFFFF"/>
                </a:highlight>
              </a:rPr>
              <a:t> </a:t>
            </a:r>
            <a:r>
              <a:rPr lang="en-ID" sz="2400" i="0" dirty="0" err="1">
                <a:effectLst/>
                <a:highlight>
                  <a:srgbClr val="FFFFFF"/>
                </a:highlight>
              </a:rPr>
              <a:t>jauh</a:t>
            </a:r>
            <a:r>
              <a:rPr lang="en-ID" sz="2400" i="0" dirty="0">
                <a:effectLst/>
                <a:highlight>
                  <a:srgbClr val="FFFFFF"/>
                </a:highlight>
              </a:rPr>
              <a:t> </a:t>
            </a:r>
            <a:r>
              <a:rPr lang="en-ID" sz="2400" i="0" dirty="0" err="1">
                <a:effectLst/>
                <a:highlight>
                  <a:srgbClr val="FFFFFF"/>
                </a:highlight>
              </a:rPr>
              <a:t>lebih</a:t>
            </a:r>
            <a:r>
              <a:rPr lang="en-ID" sz="2400" i="0" dirty="0">
                <a:effectLst/>
                <a:highlight>
                  <a:srgbClr val="FFFFFF"/>
                </a:highlight>
              </a:rPr>
              <a:t> </a:t>
            </a:r>
            <a:r>
              <a:rPr lang="en-ID" sz="2400" i="0" dirty="0" err="1">
                <a:effectLst/>
                <a:highlight>
                  <a:srgbClr val="FFFFFF"/>
                </a:highlight>
              </a:rPr>
              <a:t>tinggi</a:t>
            </a:r>
            <a:r>
              <a:rPr lang="en-ID" sz="2400" i="0" dirty="0">
                <a:effectLst/>
                <a:highlight>
                  <a:srgbClr val="FFFFFF"/>
                </a:highlight>
              </a:rPr>
              <a:t> </a:t>
            </a:r>
            <a:r>
              <a:rPr lang="en-ID" sz="2400" i="0" dirty="0" err="1">
                <a:effectLst/>
                <a:highlight>
                  <a:srgbClr val="FFFFFF"/>
                </a:highlight>
              </a:rPr>
              <a:t>dibandingkan</a:t>
            </a:r>
            <a:r>
              <a:rPr lang="en-ID" sz="2400" i="0" dirty="0">
                <a:effectLst/>
                <a:highlight>
                  <a:srgbClr val="FFFFFF"/>
                </a:highlight>
              </a:rPr>
              <a:t> </a:t>
            </a:r>
            <a:r>
              <a:rPr lang="en-ID" sz="2400" i="0" dirty="0" err="1">
                <a:effectLst/>
                <a:highlight>
                  <a:srgbClr val="FFFFFF"/>
                </a:highlight>
              </a:rPr>
              <a:t>dengan</a:t>
            </a:r>
            <a:r>
              <a:rPr lang="en-ID" sz="2400" i="0" dirty="0">
                <a:effectLst/>
                <a:highlight>
                  <a:srgbClr val="FFFFFF"/>
                </a:highlight>
              </a:rPr>
              <a:t> Web dan Store</a:t>
            </a:r>
            <a:r>
              <a:rPr lang="en-ID" sz="2000" i="0" dirty="0">
                <a:effectLst/>
                <a:highlight>
                  <a:srgbClr val="FFFFFF"/>
                </a:highlight>
              </a:rPr>
              <a:t>.</a:t>
            </a:r>
            <a:endParaRPr lang="" sz="2000" dirty="0"/>
          </a:p>
        </p:txBody>
      </p:sp>
      <p:sp>
        <p:nvSpPr>
          <p:cNvPr id="56" name="Rectangle 3"/>
          <p:cNvSpPr>
            <a:spLocks noChangeArrowheads="1"/>
          </p:cNvSpPr>
          <p:nvPr/>
        </p:nvSpPr>
        <p:spPr bwMode="gray">
          <a:xfrm>
            <a:off x="2397920" y="9486901"/>
            <a:ext cx="13492163" cy="492920"/>
          </a:xfrm>
          <a:prstGeom prst="rect">
            <a:avLst/>
          </a:prstGeom>
          <a:noFill/>
          <a:ln w="9525" algn="ctr">
            <a:noFill/>
            <a:miter lim="800000"/>
            <a:headEnd type="none" w="lg" len="lg"/>
            <a:tailEnd type="none" w="lg" len="lg"/>
          </a:ln>
        </p:spPr>
        <p:txBody>
          <a:bodyPr lIns="0" tIns="0" rIns="0" bIns="0" anchor="b"/>
          <a:lstStyle/>
          <a:p>
            <a:pPr lvl="0">
              <a:lnSpc>
                <a:spcPct val="90000"/>
              </a:lnSpc>
            </a:pPr>
            <a:endParaRPr lang="en-AU" sz="1200" dirty="0">
              <a:latin typeface="Arial" pitchFamily="34" charset="0"/>
              <a:cs typeface="Arial" pitchFamily="34" charset="0"/>
            </a:endParaRPr>
          </a:p>
        </p:txBody>
      </p:sp>
      <p:sp>
        <p:nvSpPr>
          <p:cNvPr id="24" name="TextBox 23"/>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rata-rata </a:t>
            </a:r>
            <a:r>
              <a:rPr lang="en-AU" sz="1500" b="1" i="1" dirty="0" err="1">
                <a:latin typeface="Arial" pitchFamily="34" charset="0"/>
                <a:cs typeface="Arial" pitchFamily="34" charset="0"/>
              </a:rPr>
              <a:t>Pengeluaran</a:t>
            </a:r>
            <a:r>
              <a:rPr lang="en-AU" sz="1500" b="1" i="1" dirty="0">
                <a:latin typeface="Arial" pitchFamily="34" charset="0"/>
                <a:cs typeface="Arial" pitchFamily="34" charset="0"/>
              </a:rPr>
              <a:t> per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 pada </a:t>
            </a:r>
            <a:r>
              <a:rPr lang="en-AU" sz="1500" b="1" i="1" dirty="0" err="1">
                <a:latin typeface="Arial" pitchFamily="34" charset="0"/>
                <a:cs typeface="Arial" pitchFamily="34" charset="0"/>
              </a:rPr>
              <a:t>setiap</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berbeda</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sp>
        <p:nvSpPr>
          <p:cNvPr id="41" name="Text Placeholder 12"/>
          <p:cNvSpPr>
            <a:spLocks noGrp="1"/>
          </p:cNvSpPr>
          <p:nvPr>
            <p:custDataLst>
              <p:tags r:id="rId1"/>
            </p:custDataLst>
          </p:nvPr>
        </p:nvSpPr>
        <p:spPr bwMode="gray">
          <a:xfrm>
            <a:off x="2526506" y="4371975"/>
            <a:ext cx="707231" cy="2286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500" dirty="0">
              <a:sym typeface="+mn-lt"/>
            </a:endParaRPr>
          </a:p>
        </p:txBody>
      </p:sp>
      <p:sp>
        <p:nvSpPr>
          <p:cNvPr id="72" name="Text Placeholder 12"/>
          <p:cNvSpPr>
            <a:spLocks noGrp="1"/>
          </p:cNvSpPr>
          <p:nvPr>
            <p:custDataLst>
              <p:tags r:id="rId2"/>
            </p:custDataLst>
          </p:nvPr>
        </p:nvSpPr>
        <p:spPr bwMode="gray">
          <a:xfrm>
            <a:off x="9613106" y="4872038"/>
            <a:ext cx="707231" cy="228600"/>
          </a:xfrm>
          <a:prstGeom prst="rect">
            <a:avLst/>
          </a:prstGeom>
          <a:noFill/>
          <a:effectLst/>
        </p:spPr>
        <p:txBody>
          <a:bodyPr vert="horz" wrap="none" lIns="0" tIns="0" rIns="0" bIns="0" numCol="1" spcCol="0" rtlCol="0" anchor="ctr"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r">
              <a:spcBef>
                <a:spcPct val="0"/>
              </a:spcBef>
              <a:spcAft>
                <a:spcPct val="0"/>
              </a:spcAft>
              <a:buNone/>
            </a:pPr>
            <a:endParaRPr lang="en-US" sz="1500" dirty="0">
              <a:sym typeface="+mn-lt"/>
            </a:endParaRPr>
          </a:p>
        </p:txBody>
      </p:sp>
      <p:sp>
        <p:nvSpPr>
          <p:cNvPr id="31" name="ColumnHeader"/>
          <p:cNvSpPr>
            <a:spLocks noChangeArrowheads="1"/>
          </p:cNvSpPr>
          <p:nvPr/>
        </p:nvSpPr>
        <p:spPr bwMode="gray">
          <a:xfrm>
            <a:off x="1106017" y="2230252"/>
            <a:ext cx="6169818" cy="181588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tIns="137160" bIns="137160" anchor="b">
            <a:spAutoFit/>
          </a:bodyPr>
          <a:lstStyle/>
          <a:p>
            <a:r>
              <a:rPr lang="en-ID" sz="2000" dirty="0" err="1">
                <a:solidFill>
                  <a:srgbClr val="212121"/>
                </a:solidFill>
                <a:highlight>
                  <a:srgbClr val="FFFFFF"/>
                </a:highlight>
                <a:latin typeface="Roboto" panose="02000000000000000000" pitchFamily="2" charset="0"/>
              </a:rPr>
              <a:t>T</a:t>
            </a:r>
            <a:r>
              <a:rPr lang="en-ID" sz="2000" i="0" dirty="0" err="1">
                <a:solidFill>
                  <a:srgbClr val="212121"/>
                </a:solidFill>
                <a:effectLst/>
                <a:highlight>
                  <a:srgbClr val="FFFFFF"/>
                </a:highlight>
                <a:latin typeface="Roboto" panose="02000000000000000000" pitchFamily="2" charset="0"/>
              </a:rPr>
              <a:t>erdapat</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perbedaan</a:t>
            </a:r>
            <a:r>
              <a:rPr lang="en-ID" sz="2000" i="0" dirty="0">
                <a:solidFill>
                  <a:srgbClr val="212121"/>
                </a:solidFill>
                <a:effectLst/>
                <a:highlight>
                  <a:srgbClr val="FFFFFF"/>
                </a:highlight>
                <a:latin typeface="Roboto" panose="02000000000000000000" pitchFamily="2" charset="0"/>
              </a:rPr>
              <a:t> rata-rata </a:t>
            </a:r>
            <a:r>
              <a:rPr lang="en-ID" sz="2000" i="0" dirty="0" err="1">
                <a:solidFill>
                  <a:srgbClr val="212121"/>
                </a:solidFill>
                <a:effectLst/>
                <a:highlight>
                  <a:srgbClr val="FFFFFF"/>
                </a:highlight>
                <a:latin typeface="Roboto" panose="02000000000000000000" pitchFamily="2" charset="0"/>
              </a:rPr>
              <a:t>pengeluaran</a:t>
            </a:r>
            <a:r>
              <a:rPr lang="en-ID" sz="2000" i="0" dirty="0">
                <a:solidFill>
                  <a:srgbClr val="212121"/>
                </a:solidFill>
                <a:effectLst/>
                <a:highlight>
                  <a:srgbClr val="FFFFFF"/>
                </a:highlight>
                <a:latin typeface="Roboto" panose="02000000000000000000" pitchFamily="2" charset="0"/>
              </a:rPr>
              <a:t> per </a:t>
            </a:r>
            <a:r>
              <a:rPr lang="en-ID" sz="2000" i="0" dirty="0" err="1">
                <a:solidFill>
                  <a:srgbClr val="212121"/>
                </a:solidFill>
                <a:effectLst/>
                <a:highlight>
                  <a:srgbClr val="FFFFFF"/>
                </a:highlight>
                <a:latin typeface="Roboto" panose="02000000000000000000" pitchFamily="2" charset="0"/>
              </a:rPr>
              <a:t>pembelian</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dimana</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Catalog</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memiliki</a:t>
            </a:r>
            <a:r>
              <a:rPr lang="en-ID" sz="2000" i="0" dirty="0">
                <a:solidFill>
                  <a:srgbClr val="212121"/>
                </a:solidFill>
                <a:effectLst/>
                <a:highlight>
                  <a:srgbClr val="FFFFFF"/>
                </a:highlight>
                <a:latin typeface="Roboto" panose="02000000000000000000" pitchFamily="2" charset="0"/>
              </a:rPr>
              <a:t> rata-rata </a:t>
            </a:r>
            <a:r>
              <a:rPr lang="en-ID" sz="2000" i="0" dirty="0" err="1">
                <a:solidFill>
                  <a:srgbClr val="212121"/>
                </a:solidFill>
                <a:effectLst/>
                <a:highlight>
                  <a:srgbClr val="FFFFFF"/>
                </a:highlight>
                <a:latin typeface="Roboto" panose="02000000000000000000" pitchFamily="2" charset="0"/>
              </a:rPr>
              <a:t>terbesar</a:t>
            </a:r>
            <a:r>
              <a:rPr lang="en-ID" sz="2000" i="0" dirty="0">
                <a:solidFill>
                  <a:srgbClr val="212121"/>
                </a:solidFill>
                <a:effectLst/>
                <a:highlight>
                  <a:srgbClr val="FFFFFF"/>
                </a:highlight>
                <a:latin typeface="Roboto" panose="02000000000000000000" pitchFamily="2" charset="0"/>
              </a:rPr>
              <a:t> </a:t>
            </a:r>
            <a:r>
              <a:rPr lang="en-ID" sz="2000" i="0" dirty="0" err="1">
                <a:solidFill>
                  <a:srgbClr val="212121"/>
                </a:solidFill>
                <a:effectLst/>
                <a:highlight>
                  <a:srgbClr val="FFFFFF"/>
                </a:highlight>
                <a:latin typeface="Roboto" panose="02000000000000000000" pitchFamily="2" charset="0"/>
              </a:rPr>
              <a:t>yaitu</a:t>
            </a:r>
            <a:r>
              <a:rPr lang="en-ID" sz="2000" i="0" dirty="0">
                <a:solidFill>
                  <a:srgbClr val="212121"/>
                </a:solidFill>
                <a:effectLst/>
                <a:highlight>
                  <a:srgbClr val="FFFFFF"/>
                </a:highlight>
                <a:latin typeface="Roboto" panose="02000000000000000000" pitchFamily="2" charset="0"/>
              </a:rPr>
              <a:t> 1.103,79, </a:t>
            </a:r>
            <a:r>
              <a:rPr lang="en-ID" sz="2000" i="0" dirty="0" err="1">
                <a:solidFill>
                  <a:srgbClr val="212121"/>
                </a:solidFill>
                <a:effectLst/>
                <a:highlight>
                  <a:srgbClr val="FFFFFF"/>
                </a:highlight>
                <a:latin typeface="Roboto" panose="02000000000000000000" pitchFamily="2" charset="0"/>
              </a:rPr>
              <a:t>disusul</a:t>
            </a:r>
            <a:r>
              <a:rPr lang="en-ID" sz="2000" i="0" dirty="0">
                <a:solidFill>
                  <a:srgbClr val="212121"/>
                </a:solidFill>
                <a:effectLst/>
                <a:highlight>
                  <a:srgbClr val="FFFFFF"/>
                </a:highlight>
                <a:latin typeface="Roboto" panose="02000000000000000000" pitchFamily="2" charset="0"/>
              </a:rPr>
              <a:t> oleh Store </a:t>
            </a:r>
            <a:r>
              <a:rPr lang="en-ID" sz="2000" i="0" dirty="0" err="1">
                <a:solidFill>
                  <a:srgbClr val="212121"/>
                </a:solidFill>
                <a:effectLst/>
                <a:highlight>
                  <a:srgbClr val="FFFFFF"/>
                </a:highlight>
                <a:latin typeface="Roboto" panose="02000000000000000000" pitchFamily="2" charset="0"/>
              </a:rPr>
              <a:t>sebesar</a:t>
            </a:r>
            <a:r>
              <a:rPr lang="en-ID" sz="2000" i="0" dirty="0">
                <a:solidFill>
                  <a:srgbClr val="212121"/>
                </a:solidFill>
                <a:effectLst/>
                <a:highlight>
                  <a:srgbClr val="FFFFFF"/>
                </a:highlight>
                <a:latin typeface="Roboto" panose="02000000000000000000" pitchFamily="2" charset="0"/>
              </a:rPr>
              <a:t> 821,07,dan yang </a:t>
            </a:r>
            <a:r>
              <a:rPr lang="en-ID" sz="2000" i="0" dirty="0" err="1">
                <a:solidFill>
                  <a:srgbClr val="212121"/>
                </a:solidFill>
                <a:effectLst/>
                <a:highlight>
                  <a:srgbClr val="FFFFFF"/>
                </a:highlight>
                <a:latin typeface="Roboto" panose="02000000000000000000" pitchFamily="2" charset="0"/>
              </a:rPr>
              <a:t>terakhir</a:t>
            </a:r>
            <a:r>
              <a:rPr lang="en-ID" sz="2000" i="0" dirty="0">
                <a:solidFill>
                  <a:srgbClr val="212121"/>
                </a:solidFill>
                <a:effectLst/>
                <a:highlight>
                  <a:srgbClr val="FFFFFF"/>
                </a:highlight>
                <a:latin typeface="Roboto" panose="02000000000000000000" pitchFamily="2" charset="0"/>
              </a:rPr>
              <a:t> Web </a:t>
            </a:r>
            <a:r>
              <a:rPr lang="en-ID" sz="2000" i="0" dirty="0" err="1">
                <a:solidFill>
                  <a:srgbClr val="212121"/>
                </a:solidFill>
                <a:effectLst/>
                <a:highlight>
                  <a:srgbClr val="FFFFFF"/>
                </a:highlight>
                <a:latin typeface="Roboto" panose="02000000000000000000" pitchFamily="2" charset="0"/>
              </a:rPr>
              <a:t>sebesar</a:t>
            </a:r>
            <a:r>
              <a:rPr lang="en-ID" sz="2000" i="0" dirty="0">
                <a:solidFill>
                  <a:srgbClr val="212121"/>
                </a:solidFill>
                <a:effectLst/>
                <a:highlight>
                  <a:srgbClr val="FFFFFF"/>
                </a:highlight>
                <a:latin typeface="Roboto" panose="02000000000000000000" pitchFamily="2" charset="0"/>
              </a:rPr>
              <a:t> 811,86</a:t>
            </a:r>
            <a:endParaRPr lang="en-AU" sz="2000" dirty="0">
              <a:latin typeface="Arial" pitchFamily="34" charset="0"/>
              <a:cs typeface="Arial" pitchFamily="34" charset="0"/>
            </a:endParaRPr>
          </a:p>
        </p:txBody>
      </p:sp>
      <p:sp>
        <p:nvSpPr>
          <p:cNvPr id="33" name="ColumnHeader"/>
          <p:cNvSpPr>
            <a:spLocks noChangeArrowheads="1"/>
          </p:cNvSpPr>
          <p:nvPr/>
        </p:nvSpPr>
        <p:spPr bwMode="gray">
          <a:xfrm>
            <a:off x="7450088" y="2330094"/>
            <a:ext cx="10837911"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r>
              <a:rPr lang="en-ID" sz="1600" b="0" i="0" dirty="0">
                <a:solidFill>
                  <a:srgbClr val="212121"/>
                </a:solidFill>
                <a:effectLst/>
                <a:highlight>
                  <a:srgbClr val="FFFFFF"/>
                </a:highlight>
                <a:latin typeface="Roboto" panose="02000000000000000000" pitchFamily="2" charset="0"/>
              </a:rPr>
              <a:t>Rata-rata </a:t>
            </a:r>
            <a:r>
              <a:rPr lang="en-ID" sz="1600" b="0" i="0" dirty="0" err="1">
                <a:solidFill>
                  <a:srgbClr val="212121"/>
                </a:solidFill>
                <a:effectLst/>
                <a:highlight>
                  <a:srgbClr val="FFFFFF"/>
                </a:highlight>
                <a:latin typeface="Roboto" panose="02000000000000000000" pitchFamily="2" charset="0"/>
              </a:rPr>
              <a:t>pengeluaran</a:t>
            </a:r>
            <a:r>
              <a:rPr lang="en-ID" sz="1600" b="0" i="0" dirty="0">
                <a:solidFill>
                  <a:srgbClr val="212121"/>
                </a:solidFill>
                <a:effectLst/>
                <a:highlight>
                  <a:srgbClr val="FFFFFF"/>
                </a:highlight>
                <a:latin typeface="Roboto" panose="02000000000000000000" pitchFamily="2" charset="0"/>
              </a:rPr>
              <a:t> per </a:t>
            </a:r>
            <a:r>
              <a:rPr lang="en-ID" sz="1600" b="0" i="0" dirty="0" err="1">
                <a:solidFill>
                  <a:srgbClr val="212121"/>
                </a:solidFill>
                <a:effectLst/>
                <a:highlight>
                  <a:srgbClr val="FFFFFF"/>
                </a:highlight>
                <a:latin typeface="Roboto" panose="02000000000000000000" pitchFamily="2" charset="0"/>
              </a:rPr>
              <a:t>pembelian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cenderung</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lebih</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tinggi</a:t>
            </a:r>
            <a:r>
              <a:rPr lang="en-ID" sz="1600" b="0" i="0" dirty="0">
                <a:solidFill>
                  <a:srgbClr val="212121"/>
                </a:solidFill>
                <a:effectLst/>
                <a:highlight>
                  <a:srgbClr val="FFFFFF"/>
                </a:highlight>
                <a:latin typeface="Roboto" panose="02000000000000000000" pitchFamily="2" charset="0"/>
              </a:rPr>
              <a:t> pada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Baby Boomers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usia</a:t>
            </a:r>
            <a:r>
              <a:rPr lang="en-ID" sz="1600" b="0" i="0" dirty="0">
                <a:solidFill>
                  <a:srgbClr val="212121"/>
                </a:solidFill>
                <a:effectLst/>
                <a:highlight>
                  <a:srgbClr val="FFFFFF"/>
                </a:highlight>
                <a:latin typeface="Roboto" panose="02000000000000000000" pitchFamily="2" charset="0"/>
              </a:rPr>
              <a:t> 57 - 75 </a:t>
            </a:r>
            <a:r>
              <a:rPr lang="en-ID" sz="1600" b="0" i="0" dirty="0" err="1">
                <a:solidFill>
                  <a:srgbClr val="212121"/>
                </a:solidFill>
                <a:effectLst/>
                <a:highlight>
                  <a:srgbClr val="FFFFFF"/>
                </a:highlight>
                <a:latin typeface="Roboto" panose="02000000000000000000" pitchFamily="2" charset="0"/>
              </a:rPr>
              <a:t>tahun</a:t>
            </a:r>
            <a:r>
              <a:rPr lang="en-ID" sz="1600" b="0" i="0" dirty="0">
                <a:solidFill>
                  <a:srgbClr val="212121"/>
                </a:solidFill>
                <a:effectLst/>
                <a:highlight>
                  <a:srgbClr val="FFFFFF"/>
                </a:highlight>
                <a:latin typeface="Roboto" panose="02000000000000000000" pitchFamily="2" charset="0"/>
              </a:rPr>
              <a:t>) dan </a:t>
            </a:r>
            <a:r>
              <a:rPr lang="en-ID" sz="1600" b="0" i="0" dirty="0" err="1">
                <a:solidFill>
                  <a:srgbClr val="212121"/>
                </a:solidFill>
                <a:effectLst/>
                <a:highlight>
                  <a:srgbClr val="FFFFFF"/>
                </a:highlight>
                <a:latin typeface="Roboto" panose="02000000000000000000" pitchFamily="2" charset="0"/>
              </a:rPr>
              <a:t>Millenials</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usia</a:t>
            </a:r>
            <a:r>
              <a:rPr lang="en-ID" sz="1600" b="0" i="0" dirty="0">
                <a:solidFill>
                  <a:srgbClr val="212121"/>
                </a:solidFill>
                <a:effectLst/>
                <a:highlight>
                  <a:srgbClr val="FFFFFF"/>
                </a:highlight>
                <a:latin typeface="Roboto" panose="02000000000000000000" pitchFamily="2" charset="0"/>
              </a:rPr>
              <a:t> 25 - 40 </a:t>
            </a:r>
            <a:r>
              <a:rPr lang="en-ID" sz="1600" b="0" i="0" dirty="0" err="1">
                <a:solidFill>
                  <a:srgbClr val="212121"/>
                </a:solidFill>
                <a:effectLst/>
                <a:highlight>
                  <a:srgbClr val="FFFFFF"/>
                </a:highlight>
                <a:latin typeface="Roboto" panose="02000000000000000000" pitchFamily="2" charset="0"/>
              </a:rPr>
              <a:t>tahun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dibandingkan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dengan</a:t>
            </a:r>
            <a:r>
              <a:rPr lang="en-ID" sz="1600" b="0" i="0" dirty="0">
                <a:solidFill>
                  <a:srgbClr val="212121"/>
                </a:solidFill>
                <a:effectLst/>
                <a:highlight>
                  <a:srgbClr val="FFFFFF"/>
                </a:highlight>
                <a:latin typeface="Roboto" panose="02000000000000000000" pitchFamily="2" charset="0"/>
              </a:rPr>
              <a:t> Gen X (</a:t>
            </a:r>
            <a:r>
              <a:rPr lang="en-ID" sz="1600" b="0" i="0" dirty="0" err="1">
                <a:solidFill>
                  <a:srgbClr val="212121"/>
                </a:solidFill>
                <a:effectLst/>
                <a:highlight>
                  <a:srgbClr val="FFFFFF"/>
                </a:highlight>
                <a:latin typeface="Roboto" panose="02000000000000000000" pitchFamily="2" charset="0"/>
              </a:rPr>
              <a:t>kelompok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usia</a:t>
            </a:r>
            <a:r>
              <a:rPr lang="en-ID" sz="1600" b="0" i="0" dirty="0">
                <a:solidFill>
                  <a:srgbClr val="212121"/>
                </a:solidFill>
                <a:effectLst/>
                <a:highlight>
                  <a:srgbClr val="FFFFFF"/>
                </a:highlight>
                <a:latin typeface="Roboto" panose="02000000000000000000" pitchFamily="2" charset="0"/>
              </a:rPr>
              <a:t> 41 - 56 </a:t>
            </a:r>
            <a:r>
              <a:rPr lang="en-ID" sz="1600" b="0" i="0" dirty="0" err="1">
                <a:solidFill>
                  <a:srgbClr val="212121"/>
                </a:solidFill>
                <a:effectLst/>
                <a:highlight>
                  <a:srgbClr val="FFFFFF"/>
                </a:highlight>
                <a:latin typeface="Roboto" panose="02000000000000000000" pitchFamily="2" charset="0"/>
              </a:rPr>
              <a:t>tahun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baik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untuk</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pembelian</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melalui</a:t>
            </a:r>
            <a:r>
              <a:rPr lang="en-ID" sz="1600" b="0" i="0" dirty="0">
                <a:solidFill>
                  <a:srgbClr val="212121"/>
                </a:solidFill>
                <a:effectLst/>
                <a:highlight>
                  <a:srgbClr val="FFFFFF"/>
                </a:highlight>
                <a:latin typeface="Roboto" panose="02000000000000000000" pitchFamily="2" charset="0"/>
              </a:rPr>
              <a:t> web, </a:t>
            </a:r>
            <a:r>
              <a:rPr lang="en-ID" sz="1600" b="0" i="0" dirty="0" err="1">
                <a:solidFill>
                  <a:srgbClr val="212121"/>
                </a:solidFill>
                <a:effectLst/>
                <a:highlight>
                  <a:srgbClr val="FFFFFF"/>
                </a:highlight>
                <a:latin typeface="Roboto" panose="02000000000000000000" pitchFamily="2" charset="0"/>
              </a:rPr>
              <a:t>katalog</a:t>
            </a:r>
            <a:r>
              <a:rPr lang="en-ID" sz="1600" b="0" i="0" dirty="0">
                <a:solidFill>
                  <a:srgbClr val="212121"/>
                </a:solidFill>
                <a:effectLst/>
                <a:highlight>
                  <a:srgbClr val="FFFFFF"/>
                </a:highlight>
                <a:latin typeface="Roboto" panose="02000000000000000000" pitchFamily="2" charset="0"/>
              </a:rPr>
              <a:t>, </a:t>
            </a:r>
            <a:r>
              <a:rPr lang="en-ID" sz="1600" b="0" i="0" dirty="0" err="1">
                <a:solidFill>
                  <a:srgbClr val="212121"/>
                </a:solidFill>
                <a:effectLst/>
                <a:highlight>
                  <a:srgbClr val="FFFFFF"/>
                </a:highlight>
                <a:latin typeface="Roboto" panose="02000000000000000000" pitchFamily="2" charset="0"/>
              </a:rPr>
              <a:t>maupun</a:t>
            </a:r>
            <a:r>
              <a:rPr lang="en-ID" sz="1600" b="0" i="0" dirty="0">
                <a:solidFill>
                  <a:srgbClr val="212121"/>
                </a:solidFill>
                <a:effectLst/>
                <a:highlight>
                  <a:srgbClr val="FFFFFF"/>
                </a:highlight>
                <a:latin typeface="Roboto" panose="02000000000000000000" pitchFamily="2" charset="0"/>
              </a:rPr>
              <a:t> di toko </a:t>
            </a:r>
            <a:r>
              <a:rPr lang="en-ID" sz="1600" b="0" i="0" dirty="0" err="1">
                <a:solidFill>
                  <a:srgbClr val="212121"/>
                </a:solidFill>
                <a:effectLst/>
                <a:highlight>
                  <a:srgbClr val="FFFFFF"/>
                </a:highlight>
                <a:latin typeface="Roboto" panose="02000000000000000000" pitchFamily="2" charset="0"/>
              </a:rPr>
              <a:t>fisik</a:t>
            </a:r>
            <a:r>
              <a:rPr lang="en-ID" sz="1600" b="0" i="0" dirty="0">
                <a:solidFill>
                  <a:srgbClr val="212121"/>
                </a:solidFill>
                <a:effectLst/>
                <a:highlight>
                  <a:srgbClr val="FFFFFF"/>
                </a:highlight>
                <a:latin typeface="Roboto" panose="02000000000000000000" pitchFamily="2" charset="0"/>
              </a:rPr>
              <a:t>(store).</a:t>
            </a:r>
            <a:endParaRPr lang="en-AU" sz="1600" b="1" dirty="0">
              <a:latin typeface="Arial" pitchFamily="34" charset="0"/>
              <a:cs typeface="Arial" pitchFamily="34" charset="0"/>
            </a:endParaRPr>
          </a:p>
        </p:txBody>
      </p:sp>
      <p:sp>
        <p:nvSpPr>
          <p:cNvPr id="34" name="Rectangle 33"/>
          <p:cNvSpPr/>
          <p:nvPr/>
        </p:nvSpPr>
        <p:spPr>
          <a:xfrm>
            <a:off x="8096250" y="1016580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a:endParaRPr lang="en-AU" sz="2100" dirty="0">
              <a:solidFill>
                <a:srgbClr val="00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62D1A9A3-9345-C68B-4B76-76AFD649C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529" y="4368229"/>
            <a:ext cx="6914306" cy="527853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17282391-AD99-4A14-DC27-8F7F9D542E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6245" y="3480851"/>
            <a:ext cx="6845249" cy="676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3823424" y="2157420"/>
            <a:ext cx="9839325"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400" dirty="0"/>
              <a:t>Wine </a:t>
            </a:r>
            <a:r>
              <a:rPr lang="en-ID" sz="2400" dirty="0" err="1"/>
              <a:t>merupakan</a:t>
            </a:r>
            <a:r>
              <a:rPr lang="en-ID" sz="2400" dirty="0"/>
              <a:t> </a:t>
            </a:r>
            <a:r>
              <a:rPr lang="en-ID" sz="2400" dirty="0" err="1"/>
              <a:t>produk</a:t>
            </a:r>
            <a:r>
              <a:rPr lang="en-ID" sz="2400" dirty="0"/>
              <a:t> yang sangat </a:t>
            </a:r>
            <a:r>
              <a:rPr lang="en-ID" sz="2400" dirty="0" err="1"/>
              <a:t>populer</a:t>
            </a:r>
            <a:r>
              <a:rPr lang="en-ID" sz="2400" dirty="0"/>
              <a:t> di </a:t>
            </a:r>
            <a:r>
              <a:rPr lang="en-ID" sz="2400" dirty="0" err="1"/>
              <a:t>kalangan</a:t>
            </a:r>
            <a:r>
              <a:rPr lang="en-ID" sz="2400" dirty="0"/>
              <a:t> </a:t>
            </a:r>
            <a:r>
              <a:rPr lang="en-ID" sz="2400" dirty="0" err="1"/>
              <a:t>konsumen</a:t>
            </a:r>
            <a:r>
              <a:rPr lang="en-ID" sz="2400" dirty="0"/>
              <a:t> (50%), </a:t>
            </a:r>
            <a:r>
              <a:rPr lang="en-ID" sz="2400" dirty="0" err="1"/>
              <a:t>terlepas</a:t>
            </a:r>
            <a:r>
              <a:rPr lang="en-ID" sz="2400" dirty="0"/>
              <a:t> </a:t>
            </a:r>
            <a:r>
              <a:rPr lang="en-ID" sz="2400" dirty="0" err="1"/>
              <a:t>dari</a:t>
            </a:r>
            <a:r>
              <a:rPr lang="en-ID" sz="2400" dirty="0"/>
              <a:t> </a:t>
            </a:r>
            <a:r>
              <a:rPr lang="en-ID" sz="2400" dirty="0" err="1"/>
              <a:t>kanal</a:t>
            </a:r>
            <a:r>
              <a:rPr lang="en-ID" sz="2400" dirty="0"/>
              <a:t> </a:t>
            </a:r>
            <a:r>
              <a:rPr lang="en-ID" sz="2400" dirty="0" err="1"/>
              <a:t>pembelian</a:t>
            </a:r>
            <a:r>
              <a:rPr lang="en-ID" sz="2400" dirty="0"/>
              <a:t> yang </a:t>
            </a:r>
            <a:r>
              <a:rPr lang="en-ID" sz="2400" dirty="0" err="1"/>
              <a:t>mereka</a:t>
            </a:r>
            <a:r>
              <a:rPr lang="en-ID" sz="2400" dirty="0"/>
              <a:t> </a:t>
            </a:r>
            <a:r>
              <a:rPr lang="en-ID" sz="2400" dirty="0" err="1"/>
              <a:t>pilih</a:t>
            </a:r>
            <a:r>
              <a:rPr lang="en-ID" sz="1800" dirty="0"/>
              <a:t>.</a:t>
            </a:r>
            <a:endParaRPr lang="en-AU" sz="18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5216456" y="7352033"/>
            <a:ext cx="7053262" cy="58477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ID" sz="2000" b="1" dirty="0"/>
              <a:t>Ada </a:t>
            </a:r>
            <a:r>
              <a:rPr lang="en-ID" sz="2000" b="1" dirty="0" err="1"/>
              <a:t>perbedaan</a:t>
            </a:r>
            <a:r>
              <a:rPr lang="en-ID" sz="2000" b="1" dirty="0"/>
              <a:t> </a:t>
            </a:r>
            <a:r>
              <a:rPr lang="en-ID" sz="2000" b="1" dirty="0" err="1"/>
              <a:t>kecil</a:t>
            </a:r>
            <a:r>
              <a:rPr lang="en-ID" sz="2000" b="1" dirty="0"/>
              <a:t> yang </a:t>
            </a:r>
            <a:r>
              <a:rPr lang="en-ID" sz="2000" b="1" dirty="0" err="1"/>
              <a:t>perlu</a:t>
            </a:r>
            <a:r>
              <a:rPr lang="en-ID" sz="2000" b="1" dirty="0"/>
              <a:t> </a:t>
            </a:r>
            <a:r>
              <a:rPr lang="en-ID" sz="2000" b="1" dirty="0" err="1"/>
              <a:t>diperhatikan</a:t>
            </a:r>
            <a:r>
              <a:rPr lang="en-AU" sz="20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5397638" y="8686800"/>
            <a:ext cx="7492723" cy="1600200"/>
          </a:xfrm>
          <a:prstGeom prst="rect">
            <a:avLst/>
          </a:prstGeom>
          <a:noFill/>
          <a:ln w="9525" algn="ctr">
            <a:noFill/>
            <a:miter lim="800000"/>
            <a:headEnd type="none" w="lg" len="lg"/>
            <a:tailEnd type="none" w="lg" len="lg"/>
          </a:ln>
          <a:effectLst/>
        </p:spPr>
        <p:txBody>
          <a:bodyPr tIns="137160" bIns="137160"/>
          <a:lstStyle/>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400300" y="243000"/>
            <a:ext cx="13489200" cy="1247400"/>
          </a:xfrm>
        </p:spPr>
        <p:txBody>
          <a:bodyPr/>
          <a:lstStyle/>
          <a:p>
            <a:r>
              <a:rPr lang="en-ID" sz="2400" dirty="0" err="1"/>
              <a:t>Terdapat</a:t>
            </a:r>
            <a:r>
              <a:rPr lang="en-ID" sz="2400" dirty="0"/>
              <a:t> </a:t>
            </a:r>
            <a:r>
              <a:rPr lang="en-ID" sz="2400" dirty="0" err="1"/>
              <a:t>kesamaan</a:t>
            </a:r>
            <a:r>
              <a:rPr lang="en-ID" sz="2400" dirty="0"/>
              <a:t> yang </a:t>
            </a:r>
            <a:r>
              <a:rPr lang="en-ID" sz="2400" dirty="0" err="1"/>
              <a:t>cukup</a:t>
            </a:r>
            <a:r>
              <a:rPr lang="en-ID" sz="2400" dirty="0"/>
              <a:t> </a:t>
            </a:r>
            <a:r>
              <a:rPr lang="en-ID" sz="2400" dirty="0" err="1"/>
              <a:t>signifikan</a:t>
            </a:r>
            <a:r>
              <a:rPr lang="en-ID" sz="2400" dirty="0"/>
              <a:t> </a:t>
            </a:r>
            <a:r>
              <a:rPr lang="en-ID" sz="2400" dirty="0" err="1"/>
              <a:t>dalam</a:t>
            </a:r>
            <a:r>
              <a:rPr lang="en-ID" sz="2400" dirty="0"/>
              <a:t> </a:t>
            </a:r>
            <a:r>
              <a:rPr lang="en-ID" sz="2400" dirty="0" err="1"/>
              <a:t>pola</a:t>
            </a:r>
            <a:r>
              <a:rPr lang="en-ID" sz="2400" dirty="0"/>
              <a:t> </a:t>
            </a:r>
            <a:r>
              <a:rPr lang="en-ID" sz="2400" dirty="0" err="1"/>
              <a:t>pembelian</a:t>
            </a:r>
            <a:r>
              <a:rPr lang="en-ID" sz="2400" dirty="0"/>
              <a:t> </a:t>
            </a:r>
            <a:r>
              <a:rPr lang="en-ID" sz="2400" dirty="0" err="1"/>
              <a:t>pelanggan</a:t>
            </a:r>
            <a:r>
              <a:rPr lang="en-ID" sz="2400" dirty="0"/>
              <a:t> di </a:t>
            </a:r>
            <a:r>
              <a:rPr lang="en-ID" sz="2400" dirty="0" err="1"/>
              <a:t>ketiga</a:t>
            </a:r>
            <a:r>
              <a:rPr lang="en-ID" sz="2400" dirty="0"/>
              <a:t> </a:t>
            </a:r>
            <a:r>
              <a:rPr lang="en-ID" sz="2400" dirty="0" err="1"/>
              <a:t>kanal</a:t>
            </a:r>
            <a:r>
              <a:rPr lang="en-ID" sz="2400" dirty="0"/>
              <a:t> (Web, </a:t>
            </a:r>
            <a:r>
              <a:rPr lang="en-ID" sz="2400" dirty="0" err="1"/>
              <a:t>Catalog</a:t>
            </a:r>
            <a:r>
              <a:rPr lang="en-ID" sz="2400" dirty="0"/>
              <a:t>, dan Store). </a:t>
            </a:r>
            <a:r>
              <a:rPr lang="en-ID" sz="2400" b="1" dirty="0" err="1"/>
              <a:t>Secara</a:t>
            </a:r>
            <a:r>
              <a:rPr lang="en-ID" sz="2400" b="1" dirty="0"/>
              <a:t> </a:t>
            </a:r>
            <a:r>
              <a:rPr lang="en-ID" sz="2400" b="1" dirty="0" err="1"/>
              <a:t>umum</a:t>
            </a:r>
            <a:r>
              <a:rPr lang="en-ID" sz="2400" b="1" dirty="0"/>
              <a:t>, </a:t>
            </a:r>
            <a:r>
              <a:rPr lang="en-ID" sz="2400" b="1" dirty="0" err="1"/>
              <a:t>produk</a:t>
            </a:r>
            <a:r>
              <a:rPr lang="en-ID" sz="2400" b="1" dirty="0"/>
              <a:t> </a:t>
            </a:r>
            <a:r>
              <a:rPr lang="en-ID" sz="2400" b="1" dirty="0" err="1"/>
              <a:t>anggur</a:t>
            </a:r>
            <a:r>
              <a:rPr lang="en-ID" sz="2400" b="1" dirty="0"/>
              <a:t> (Wines) </a:t>
            </a:r>
            <a:r>
              <a:rPr lang="en-ID" sz="2400" b="1" dirty="0" err="1"/>
              <a:t>merupakan</a:t>
            </a:r>
            <a:r>
              <a:rPr lang="en-ID" sz="2400" b="1" dirty="0"/>
              <a:t> </a:t>
            </a:r>
            <a:r>
              <a:rPr lang="en-ID" sz="2400" b="1" dirty="0" err="1"/>
              <a:t>produk</a:t>
            </a:r>
            <a:r>
              <a:rPr lang="en-ID" sz="2400" b="1" dirty="0"/>
              <a:t> yang paling </a:t>
            </a:r>
            <a:r>
              <a:rPr lang="en-ID" sz="2400" b="1" dirty="0" err="1"/>
              <a:t>banyak</a:t>
            </a:r>
            <a:r>
              <a:rPr lang="en-ID" sz="2400" b="1" dirty="0"/>
              <a:t> </a:t>
            </a:r>
            <a:r>
              <a:rPr lang="en-ID" sz="2400" b="1" dirty="0" err="1"/>
              <a:t>dibeli</a:t>
            </a:r>
            <a:r>
              <a:rPr lang="en-ID" sz="2400" b="1" dirty="0"/>
              <a:t> di </a:t>
            </a:r>
            <a:r>
              <a:rPr lang="en-ID" sz="2400" b="1" dirty="0" err="1"/>
              <a:t>semua</a:t>
            </a:r>
            <a:r>
              <a:rPr lang="en-ID" sz="2400" b="1" dirty="0"/>
              <a:t> </a:t>
            </a:r>
            <a:r>
              <a:rPr lang="en-ID" sz="2400" b="1" dirty="0" err="1"/>
              <a:t>kanal</a:t>
            </a:r>
            <a:r>
              <a:rPr lang="en-ID" sz="2400" b="1" dirty="0"/>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Apakah</a:t>
            </a:r>
            <a:r>
              <a:rPr lang="en-AU" sz="1500" b="1" i="1" dirty="0">
                <a:latin typeface="Arial" pitchFamily="34" charset="0"/>
                <a:cs typeface="Arial" pitchFamily="34" charset="0"/>
              </a:rPr>
              <a:t> </a:t>
            </a:r>
            <a:r>
              <a:rPr lang="en-AU" sz="1500" b="1" i="1" dirty="0" err="1">
                <a:latin typeface="Arial" pitchFamily="34" charset="0"/>
                <a:cs typeface="Arial" pitchFamily="34" charset="0"/>
              </a:rPr>
              <a:t>ada</a:t>
            </a:r>
            <a:r>
              <a:rPr lang="en-AU" sz="1500" b="1" i="1" dirty="0">
                <a:latin typeface="Arial" pitchFamily="34" charset="0"/>
                <a:cs typeface="Arial" pitchFamily="34" charset="0"/>
              </a:rPr>
              <a:t> </a:t>
            </a:r>
            <a:r>
              <a:rPr lang="en-AU" sz="1500" b="1" i="1" dirty="0" err="1">
                <a:latin typeface="Arial" pitchFamily="34" charset="0"/>
                <a:cs typeface="Arial" pitchFamily="34" charset="0"/>
              </a:rPr>
              <a:t>perbedaan</a:t>
            </a:r>
            <a:r>
              <a:rPr lang="en-AU" sz="1500" b="1" i="1" dirty="0">
                <a:latin typeface="Arial" pitchFamily="34" charset="0"/>
                <a:cs typeface="Arial" pitchFamily="34" charset="0"/>
              </a:rPr>
              <a:t> </a:t>
            </a:r>
            <a:r>
              <a:rPr lang="en-AU" sz="1500" b="1" i="1" dirty="0" err="1">
                <a:latin typeface="Arial" pitchFamily="34" charset="0"/>
                <a:cs typeface="Arial" pitchFamily="34" charset="0"/>
              </a:rPr>
              <a:t>dalam</a:t>
            </a:r>
            <a:r>
              <a:rPr lang="en-AU" sz="1500" b="1" i="1" dirty="0">
                <a:latin typeface="Arial" pitchFamily="34" charset="0"/>
                <a:cs typeface="Arial" pitchFamily="34" charset="0"/>
              </a:rPr>
              <a:t> </a:t>
            </a:r>
            <a:r>
              <a:rPr lang="en-AU" sz="1500" b="1" i="1" dirty="0" err="1">
                <a:latin typeface="Arial" pitchFamily="34" charset="0"/>
                <a:cs typeface="Arial" pitchFamily="34" charset="0"/>
              </a:rPr>
              <a:t>jenis</a:t>
            </a:r>
            <a:r>
              <a:rPr lang="en-AU" sz="1500" b="1" i="1" dirty="0">
                <a:latin typeface="Arial" pitchFamily="34" charset="0"/>
                <a:cs typeface="Arial" pitchFamily="34" charset="0"/>
              </a:rPr>
              <a:t> </a:t>
            </a:r>
            <a:r>
              <a:rPr lang="en-AU" sz="1500" b="1" i="1" dirty="0" err="1">
                <a:latin typeface="Arial" pitchFamily="34" charset="0"/>
                <a:cs typeface="Arial" pitchFamily="34" charset="0"/>
              </a:rPr>
              <a:t>produk</a:t>
            </a:r>
            <a:r>
              <a:rPr lang="en-AU" sz="1500" b="1" i="1" dirty="0">
                <a:latin typeface="Arial" pitchFamily="34" charset="0"/>
                <a:cs typeface="Arial" pitchFamily="34" charset="0"/>
              </a:rPr>
              <a:t> yang </a:t>
            </a:r>
            <a:r>
              <a:rPr lang="en-AU" sz="1500" b="1" i="1" dirty="0" err="1">
                <a:latin typeface="Arial" pitchFamily="34" charset="0"/>
                <a:cs typeface="Arial" pitchFamily="34" charset="0"/>
              </a:rPr>
              <a:t>lebih</a:t>
            </a:r>
            <a:r>
              <a:rPr lang="en-AU" sz="1500" b="1" i="1" dirty="0">
                <a:latin typeface="Arial" pitchFamily="34" charset="0"/>
                <a:cs typeface="Arial" pitchFamily="34" charset="0"/>
              </a:rPr>
              <a:t> </a:t>
            </a:r>
            <a:r>
              <a:rPr lang="en-AU" sz="1500" b="1" i="1" dirty="0" err="1">
                <a:latin typeface="Arial" pitchFamily="34" charset="0"/>
                <a:cs typeface="Arial" pitchFamily="34" charset="0"/>
              </a:rPr>
              <a:t>sering</a:t>
            </a:r>
            <a:r>
              <a:rPr lang="en-AU" sz="1500" b="1" i="1" dirty="0">
                <a:latin typeface="Arial" pitchFamily="34" charset="0"/>
                <a:cs typeface="Arial" pitchFamily="34" charset="0"/>
              </a:rPr>
              <a:t> </a:t>
            </a:r>
            <a:r>
              <a:rPr lang="en-AU" sz="1500" b="1" i="1" dirty="0" err="1">
                <a:latin typeface="Arial" pitchFamily="34" charset="0"/>
                <a:cs typeface="Arial" pitchFamily="34" charset="0"/>
              </a:rPr>
              <a:t>dibeli</a:t>
            </a:r>
            <a:r>
              <a:rPr lang="en-AU" sz="1500" b="1" i="1" dirty="0">
                <a:latin typeface="Arial" pitchFamily="34" charset="0"/>
                <a:cs typeface="Arial" pitchFamily="34" charset="0"/>
              </a:rPr>
              <a:t> oleh </a:t>
            </a:r>
            <a:r>
              <a:rPr lang="en-AU" sz="1500" b="1" i="1" dirty="0" err="1">
                <a:latin typeface="Arial" pitchFamily="34" charset="0"/>
                <a:cs typeface="Arial" pitchFamily="34" charset="0"/>
              </a:rPr>
              <a:t>pelangan</a:t>
            </a:r>
            <a:r>
              <a:rPr lang="en-AU" sz="1500" b="1" i="1" dirty="0">
                <a:latin typeface="Arial" pitchFamily="34" charset="0"/>
                <a:cs typeface="Arial" pitchFamily="34" charset="0"/>
              </a:rPr>
              <a:t> di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pic>
        <p:nvPicPr>
          <p:cNvPr id="1026" name="Picture 2">
            <a:extLst>
              <a:ext uri="{FF2B5EF4-FFF2-40B4-BE49-F238E27FC236}">
                <a16:creationId xmlns:a16="http://schemas.microsoft.com/office/drawing/2014/main" id="{EE3AE3DF-B876-6896-6976-E63DDD07E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6" y="3248950"/>
            <a:ext cx="16197264" cy="4143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ColumnContent">
            <a:extLst>
              <a:ext uri="{FF2B5EF4-FFF2-40B4-BE49-F238E27FC236}">
                <a16:creationId xmlns:a16="http://schemas.microsoft.com/office/drawing/2014/main" id="{9B67BD0F-C95A-5D00-EE3E-B41AE9DB9ABD}"/>
              </a:ext>
            </a:extLst>
          </p:cNvPr>
          <p:cNvSpPr>
            <a:spLocks noChangeArrowheads="1"/>
          </p:cNvSpPr>
          <p:nvPr/>
        </p:nvSpPr>
        <p:spPr bwMode="gray">
          <a:xfrm>
            <a:off x="9720262" y="12357563"/>
            <a:ext cx="7492723" cy="7089225"/>
          </a:xfrm>
          <a:prstGeom prst="rect">
            <a:avLst/>
          </a:prstGeom>
          <a:noFill/>
          <a:ln w="9525" algn="ctr">
            <a:noFill/>
            <a:miter lim="800000"/>
            <a:headEnd type="none" w="lg" len="lg"/>
            <a:tailEnd type="none" w="lg" len="lg"/>
          </a:ln>
          <a:effectLst/>
        </p:spPr>
        <p:txBody>
          <a:bodyPr tIns="137160" bIns="137160"/>
          <a:lstStyle/>
          <a:p>
            <a:pPr algn="l"/>
            <a:endParaRPr lang="en-ID" sz="2000" b="0" i="0" dirty="0">
              <a:solidFill>
                <a:srgbClr val="212121"/>
              </a:solidFill>
              <a:effectLst/>
              <a:highlight>
                <a:srgbClr val="FFFFFF"/>
              </a:highlight>
              <a:latin typeface="Roboto" panose="02000000000000000000" pitchFamily="2" charset="0"/>
            </a:endParaRPr>
          </a:p>
          <a:p>
            <a:pPr marL="604838" lvl="2" defTabSz="1371600">
              <a:buClr>
                <a:srgbClr val="177B57"/>
              </a:buClr>
            </a:pPr>
            <a:endParaRPr lang="en-AU" sz="1800" kern="1200" dirty="0">
              <a:latin typeface="Arial" pitchFamily="34" charset="0"/>
              <a:ea typeface="+mn-ea"/>
              <a:cs typeface="Arial" pitchFamily="34" charset="0"/>
            </a:endParaRPr>
          </a:p>
        </p:txBody>
      </p:sp>
      <p:sp>
        <p:nvSpPr>
          <p:cNvPr id="5" name="Rectangle 3">
            <a:extLst>
              <a:ext uri="{FF2B5EF4-FFF2-40B4-BE49-F238E27FC236}">
                <a16:creationId xmlns:a16="http://schemas.microsoft.com/office/drawing/2014/main" id="{DC07928E-857D-6CCB-BD5B-93127A11A0CD}"/>
              </a:ext>
            </a:extLst>
          </p:cNvPr>
          <p:cNvSpPr>
            <a:spLocks noChangeArrowheads="1"/>
          </p:cNvSpPr>
          <p:nvPr/>
        </p:nvSpPr>
        <p:spPr bwMode="auto">
          <a:xfrm>
            <a:off x="2689295" y="8243508"/>
            <a:ext cx="128046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D" sz="2400" b="0" i="0" dirty="0" err="1">
                <a:solidFill>
                  <a:srgbClr val="212121"/>
                </a:solidFill>
                <a:effectLst/>
                <a:highlight>
                  <a:srgbClr val="FFFFFF"/>
                </a:highlight>
                <a:latin typeface="Roboto" panose="02000000000000000000" pitchFamily="2" charset="0"/>
              </a:rPr>
              <a:t>Meskipun</a:t>
            </a:r>
            <a:r>
              <a:rPr lang="en-ID" sz="2400" b="0" i="0" dirty="0">
                <a:solidFill>
                  <a:srgbClr val="212121"/>
                </a:solidFill>
                <a:effectLst/>
                <a:highlight>
                  <a:srgbClr val="FFFFFF"/>
                </a:highlight>
                <a:latin typeface="Roboto" panose="02000000000000000000" pitchFamily="2" charset="0"/>
              </a:rPr>
              <a:t> wine </a:t>
            </a:r>
            <a:r>
              <a:rPr lang="en-ID" sz="2400" b="0" i="0" dirty="0" err="1">
                <a:solidFill>
                  <a:srgbClr val="212121"/>
                </a:solidFill>
                <a:effectLst/>
                <a:highlight>
                  <a:srgbClr val="FFFFFF"/>
                </a:highlight>
                <a:latin typeface="Roboto" panose="02000000000000000000" pitchFamily="2" charset="0"/>
              </a:rPr>
              <a:t>merupakan</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produk</a:t>
            </a:r>
            <a:r>
              <a:rPr lang="en-ID" sz="2400" b="0" i="0" dirty="0">
                <a:solidFill>
                  <a:srgbClr val="212121"/>
                </a:solidFill>
                <a:effectLst/>
                <a:highlight>
                  <a:srgbClr val="FFFFFF"/>
                </a:highlight>
                <a:latin typeface="Roboto" panose="02000000000000000000" pitchFamily="2" charset="0"/>
              </a:rPr>
              <a:t> yang paling </a:t>
            </a:r>
            <a:r>
              <a:rPr lang="en-ID" sz="2400" b="0" i="0" dirty="0" err="1">
                <a:solidFill>
                  <a:srgbClr val="212121"/>
                </a:solidFill>
                <a:effectLst/>
                <a:highlight>
                  <a:srgbClr val="FFFFFF"/>
                </a:highlight>
                <a:latin typeface="Roboto" panose="02000000000000000000" pitchFamily="2" charset="0"/>
              </a:rPr>
              <a:t>populer</a:t>
            </a:r>
            <a:r>
              <a:rPr lang="en-ID" sz="2400" b="0" i="0" dirty="0">
                <a:solidFill>
                  <a:srgbClr val="212121"/>
                </a:solidFill>
                <a:effectLst/>
                <a:highlight>
                  <a:srgbClr val="FFFFFF"/>
                </a:highlight>
                <a:latin typeface="Roboto" panose="02000000000000000000" pitchFamily="2" charset="0"/>
              </a:rPr>
              <a:t> di </a:t>
            </a:r>
            <a:r>
              <a:rPr lang="en-ID" sz="2400" b="0" i="0" dirty="0" err="1">
                <a:solidFill>
                  <a:srgbClr val="212121"/>
                </a:solidFill>
                <a:effectLst/>
                <a:highlight>
                  <a:srgbClr val="FFFFFF"/>
                </a:highlight>
                <a:latin typeface="Roboto" panose="02000000000000000000" pitchFamily="2" charset="0"/>
              </a:rPr>
              <a:t>semua</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kanal</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terdapat</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perbedaan</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preferensi</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dalam</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membeli</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produk</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lainnya</a:t>
            </a:r>
            <a:r>
              <a:rPr lang="en-ID" sz="2400" b="0" i="0" dirty="0">
                <a:solidFill>
                  <a:srgbClr val="212121"/>
                </a:solidFill>
                <a:effectLst/>
                <a:highlight>
                  <a:srgbClr val="FFFFFF"/>
                </a:highlight>
                <a:latin typeface="Roboto" panose="02000000000000000000" pitchFamily="2" charset="0"/>
              </a:rPr>
              <a:t> </a:t>
            </a:r>
            <a:r>
              <a:rPr lang="en-ID" sz="2400" b="0" i="0" dirty="0" err="1">
                <a:solidFill>
                  <a:srgbClr val="212121"/>
                </a:solidFill>
                <a:effectLst/>
                <a:highlight>
                  <a:srgbClr val="FFFFFF"/>
                </a:highlight>
                <a:latin typeface="Roboto" panose="02000000000000000000" pitchFamily="2" charset="0"/>
              </a:rPr>
              <a:t>melalui</a:t>
            </a:r>
            <a:r>
              <a:rPr lang="en-ID" sz="2400" b="0" i="0" dirty="0">
                <a:solidFill>
                  <a:srgbClr val="212121"/>
                </a:solidFill>
                <a:effectLst/>
                <a:highlight>
                  <a:srgbClr val="FFFFFF"/>
                </a:highlight>
                <a:latin typeface="Roboto" panose="02000000000000000000" pitchFamily="2" charset="0"/>
              </a:rPr>
              <a:t> masing-masing </a:t>
            </a:r>
            <a:r>
              <a:rPr lang="en-ID" sz="2400" b="0" i="0" dirty="0" err="1">
                <a:solidFill>
                  <a:srgbClr val="212121"/>
                </a:solidFill>
                <a:effectLst/>
                <a:highlight>
                  <a:srgbClr val="FFFFFF"/>
                </a:highlight>
                <a:latin typeface="Roboto" panose="02000000000000000000" pitchFamily="2" charset="0"/>
              </a:rPr>
              <a:t>kanal</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seperti</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produk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daging</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lebih</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banyak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dibeli</a:t>
            </a:r>
            <a:r>
              <a:rPr lang="en-ID" sz="2400" dirty="0">
                <a:solidFill>
                  <a:srgbClr val="212121"/>
                </a:solidFill>
                <a:highlight>
                  <a:srgbClr val="FFFFFF"/>
                </a:highlight>
                <a:latin typeface="Roboto" panose="02000000000000000000" pitchFamily="2" charset="0"/>
              </a:rPr>
              <a:t> pada </a:t>
            </a:r>
            <a:r>
              <a:rPr lang="en-ID" sz="2400" dirty="0" err="1">
                <a:solidFill>
                  <a:srgbClr val="212121"/>
                </a:solidFill>
                <a:highlight>
                  <a:srgbClr val="FFFFFF"/>
                </a:highlight>
                <a:latin typeface="Roboto" panose="02000000000000000000" pitchFamily="2" charset="0"/>
              </a:rPr>
              <a:t>kanal</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Catalog</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produk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kualitas</a:t>
            </a:r>
            <a:r>
              <a:rPr lang="en-ID" sz="2400" dirty="0">
                <a:solidFill>
                  <a:srgbClr val="212121"/>
                </a:solidFill>
                <a:highlight>
                  <a:srgbClr val="FFFFFF"/>
                </a:highlight>
                <a:latin typeface="Roboto" panose="02000000000000000000" pitchFamily="2" charset="0"/>
              </a:rPr>
              <a:t> premium (gold) dan </a:t>
            </a:r>
            <a:r>
              <a:rPr lang="en-ID" sz="2400" dirty="0" err="1">
                <a:solidFill>
                  <a:srgbClr val="212121"/>
                </a:solidFill>
                <a:highlight>
                  <a:srgbClr val="FFFFFF"/>
                </a:highlight>
                <a:latin typeface="Roboto" panose="02000000000000000000" pitchFamily="2" charset="0"/>
              </a:rPr>
              <a:t>produk</a:t>
            </a:r>
            <a:r>
              <a:rPr lang="en-ID" sz="2400" dirty="0">
                <a:solidFill>
                  <a:srgbClr val="212121"/>
                </a:solidFill>
                <a:highlight>
                  <a:srgbClr val="FFFFFF"/>
                </a:highlight>
                <a:latin typeface="Roboto" panose="02000000000000000000" pitchFamily="2" charset="0"/>
              </a:rPr>
              <a:t> ikan </a:t>
            </a:r>
            <a:r>
              <a:rPr lang="en-ID" sz="2400" dirty="0" err="1">
                <a:solidFill>
                  <a:srgbClr val="212121"/>
                </a:solidFill>
                <a:highlight>
                  <a:srgbClr val="FFFFFF"/>
                </a:highlight>
                <a:latin typeface="Roboto" panose="02000000000000000000" pitchFamily="2" charset="0"/>
              </a:rPr>
              <a:t>lebih</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banyak</a:t>
            </a:r>
            <a:r>
              <a:rPr lang="en-ID" sz="2400" dirty="0">
                <a:solidFill>
                  <a:srgbClr val="212121"/>
                </a:solidFill>
                <a:highlight>
                  <a:srgbClr val="FFFFFF"/>
                </a:highlight>
                <a:latin typeface="Roboto" panose="02000000000000000000" pitchFamily="2" charset="0"/>
              </a:rPr>
              <a:t> </a:t>
            </a:r>
            <a:r>
              <a:rPr lang="en-ID" sz="2400" dirty="0" err="1">
                <a:solidFill>
                  <a:srgbClr val="212121"/>
                </a:solidFill>
                <a:highlight>
                  <a:srgbClr val="FFFFFF"/>
                </a:highlight>
                <a:latin typeface="Roboto" panose="02000000000000000000" pitchFamily="2" charset="0"/>
              </a:rPr>
              <a:t>dibeli</a:t>
            </a:r>
            <a:r>
              <a:rPr lang="en-ID" sz="2400" dirty="0">
                <a:solidFill>
                  <a:srgbClr val="212121"/>
                </a:solidFill>
                <a:highlight>
                  <a:srgbClr val="FFFFFF"/>
                </a:highlight>
                <a:latin typeface="Roboto" panose="02000000000000000000" pitchFamily="2" charset="0"/>
              </a:rPr>
              <a:t> pada </a:t>
            </a:r>
            <a:r>
              <a:rPr lang="en-ID" sz="2400" dirty="0" err="1">
                <a:solidFill>
                  <a:srgbClr val="212121"/>
                </a:solidFill>
                <a:highlight>
                  <a:srgbClr val="FFFFFF"/>
                </a:highlight>
                <a:latin typeface="Roboto" panose="02000000000000000000" pitchFamily="2" charset="0"/>
              </a:rPr>
              <a:t>kanal</a:t>
            </a:r>
            <a:r>
              <a:rPr lang="en-ID" sz="2400" dirty="0">
                <a:solidFill>
                  <a:srgbClr val="212121"/>
                </a:solidFill>
                <a:highlight>
                  <a:srgbClr val="FFFFFF"/>
                </a:highlight>
                <a:latin typeface="Roboto" panose="02000000000000000000" pitchFamily="2" charset="0"/>
              </a:rPr>
              <a:t> Web dan Store.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67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95374" y="2455486"/>
            <a:ext cx="7786688" cy="1508105"/>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b="1" dirty="0"/>
              <a:t>Store </a:t>
            </a:r>
            <a:r>
              <a:rPr lang="en-ID" sz="2000" dirty="0" err="1"/>
              <a:t>adalah</a:t>
            </a:r>
            <a:r>
              <a:rPr lang="en-ID" sz="2000" dirty="0"/>
              <a:t> </a:t>
            </a:r>
            <a:r>
              <a:rPr lang="en-ID" sz="2000" dirty="0" err="1"/>
              <a:t>kanal</a:t>
            </a:r>
            <a:r>
              <a:rPr lang="en-ID" sz="2000" dirty="0"/>
              <a:t> yang paling </a:t>
            </a:r>
            <a:r>
              <a:rPr lang="en-ID" sz="2000" dirty="0" err="1"/>
              <a:t>sering</a:t>
            </a:r>
            <a:r>
              <a:rPr lang="en-ID" sz="2000" dirty="0"/>
              <a:t> </a:t>
            </a:r>
            <a:r>
              <a:rPr lang="en-ID" sz="2000" dirty="0" err="1"/>
              <a:t>dipilih</a:t>
            </a:r>
            <a:r>
              <a:rPr lang="en-ID" sz="2000" dirty="0"/>
              <a:t> </a:t>
            </a:r>
            <a:r>
              <a:rPr lang="en-ID" sz="2000" dirty="0" err="1"/>
              <a:t>saat</a:t>
            </a:r>
            <a:r>
              <a:rPr lang="en-ID" sz="2000" dirty="0"/>
              <a:t> </a:t>
            </a:r>
            <a:r>
              <a:rPr lang="en-ID" sz="2000" dirty="0" err="1"/>
              <a:t>pelanggan</a:t>
            </a:r>
            <a:r>
              <a:rPr lang="en-ID" sz="2000" dirty="0"/>
              <a:t> </a:t>
            </a:r>
            <a:r>
              <a:rPr lang="en-ID" sz="2000" dirty="0" err="1"/>
              <a:t>membeli</a:t>
            </a:r>
            <a:r>
              <a:rPr lang="en-ID" sz="2000" dirty="0"/>
              <a:t> </a:t>
            </a:r>
            <a:r>
              <a:rPr lang="en-ID" sz="2000" dirty="0" err="1"/>
              <a:t>produk</a:t>
            </a:r>
            <a:r>
              <a:rPr lang="en-ID" sz="2000" dirty="0"/>
              <a:t> </a:t>
            </a:r>
            <a:r>
              <a:rPr lang="en-ID" sz="2000" dirty="0" err="1"/>
              <a:t>dengan</a:t>
            </a:r>
            <a:r>
              <a:rPr lang="en-ID" sz="2000" dirty="0"/>
              <a:t> </a:t>
            </a:r>
            <a:r>
              <a:rPr lang="en-ID" sz="2000" dirty="0" err="1"/>
              <a:t>diskon</a:t>
            </a:r>
            <a:r>
              <a:rPr lang="en-ID" sz="2000" dirty="0"/>
              <a:t>, </a:t>
            </a:r>
            <a:r>
              <a:rPr lang="en-ID" sz="2000" dirty="0" err="1"/>
              <a:t>baik</a:t>
            </a:r>
            <a:r>
              <a:rPr lang="en-ID" sz="2000" dirty="0"/>
              <a:t> pada </a:t>
            </a:r>
            <a:r>
              <a:rPr lang="en-ID" sz="2000" dirty="0" err="1"/>
              <a:t>jumlah</a:t>
            </a:r>
            <a:r>
              <a:rPr lang="en-ID" sz="2000" dirty="0"/>
              <a:t> </a:t>
            </a:r>
            <a:r>
              <a:rPr lang="en-ID" sz="2000" dirty="0" err="1"/>
              <a:t>pembelian</a:t>
            </a:r>
            <a:r>
              <a:rPr lang="en-ID" sz="2000" dirty="0"/>
              <a:t> </a:t>
            </a:r>
            <a:r>
              <a:rPr lang="en-ID" sz="2000" dirty="0" err="1"/>
              <a:t>rendah</a:t>
            </a:r>
            <a:r>
              <a:rPr lang="en-ID" sz="2000" dirty="0"/>
              <a:t> </a:t>
            </a:r>
            <a:r>
              <a:rPr lang="en-ID" sz="2000" dirty="0" err="1"/>
              <a:t>maupun</a:t>
            </a:r>
            <a:r>
              <a:rPr lang="en-ID" sz="2000" dirty="0"/>
              <a:t> </a:t>
            </a:r>
            <a:r>
              <a:rPr lang="en-ID" sz="2000" dirty="0" err="1"/>
              <a:t>tinggi</a:t>
            </a:r>
            <a:r>
              <a:rPr lang="en-ID" sz="2000" dirty="0"/>
              <a:t>. Hal </a:t>
            </a:r>
            <a:r>
              <a:rPr lang="en-ID" sz="2000" dirty="0" err="1"/>
              <a:t>ini</a:t>
            </a:r>
            <a:r>
              <a:rPr lang="en-ID" sz="2000" dirty="0"/>
              <a:t> </a:t>
            </a:r>
            <a:r>
              <a:rPr lang="en-ID" sz="2000" dirty="0" err="1"/>
              <a:t>menunjukkan</a:t>
            </a:r>
            <a:r>
              <a:rPr lang="en-ID" sz="2000" dirty="0"/>
              <a:t> </a:t>
            </a:r>
            <a:r>
              <a:rPr lang="en-ID" sz="2000" dirty="0" err="1"/>
              <a:t>bahwa</a:t>
            </a:r>
            <a:r>
              <a:rPr lang="en-ID" sz="2000" dirty="0"/>
              <a:t> </a:t>
            </a:r>
            <a:r>
              <a:rPr lang="en-ID" sz="2000" dirty="0" err="1"/>
              <a:t>pelanggan</a:t>
            </a:r>
            <a:r>
              <a:rPr lang="en-ID" sz="2000" dirty="0"/>
              <a:t> </a:t>
            </a:r>
            <a:r>
              <a:rPr lang="en-ID" sz="2000" dirty="0" err="1"/>
              <a:t>lebih</a:t>
            </a:r>
            <a:r>
              <a:rPr lang="en-ID" sz="2000" dirty="0"/>
              <a:t> </a:t>
            </a:r>
            <a:r>
              <a:rPr lang="en-ID" sz="2000" dirty="0" err="1"/>
              <a:t>suka</a:t>
            </a:r>
            <a:r>
              <a:rPr lang="en-ID" sz="2000" dirty="0"/>
              <a:t> </a:t>
            </a:r>
            <a:r>
              <a:rPr lang="en-ID" sz="2000" dirty="0" err="1"/>
              <a:t>langsung</a:t>
            </a:r>
            <a:r>
              <a:rPr lang="en-ID" sz="2000" dirty="0"/>
              <a:t> </a:t>
            </a:r>
            <a:r>
              <a:rPr lang="en-ID" sz="2000" dirty="0" err="1"/>
              <a:t>ke</a:t>
            </a:r>
            <a:r>
              <a:rPr lang="en-ID" sz="2000" dirty="0"/>
              <a:t> toko </a:t>
            </a:r>
            <a:r>
              <a:rPr lang="en-ID" sz="2000" dirty="0" err="1"/>
              <a:t>fisik</a:t>
            </a:r>
            <a:r>
              <a:rPr lang="en-ID" sz="2000" dirty="0"/>
              <a:t> </a:t>
            </a:r>
            <a:r>
              <a:rPr lang="en-ID" sz="2000" dirty="0" err="1"/>
              <a:t>ketika</a:t>
            </a:r>
            <a:r>
              <a:rPr lang="en-ID" sz="2000" dirty="0"/>
              <a:t> </a:t>
            </a:r>
            <a:r>
              <a:rPr lang="en-ID" sz="2000" dirty="0" err="1"/>
              <a:t>mereka</a:t>
            </a:r>
            <a:r>
              <a:rPr lang="en-ID" sz="2000" dirty="0"/>
              <a:t> </a:t>
            </a:r>
            <a:r>
              <a:rPr lang="en-ID" sz="2000" dirty="0" err="1"/>
              <a:t>mendapatkan</a:t>
            </a:r>
            <a:r>
              <a:rPr lang="en-ID" sz="2000" dirty="0"/>
              <a:t> </a:t>
            </a:r>
            <a:r>
              <a:rPr lang="en-ID" sz="2000" dirty="0" err="1"/>
              <a:t>diskon</a:t>
            </a:r>
            <a:r>
              <a:rPr lang="en-ID" sz="2000" dirty="0"/>
              <a:t>.</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20263" y="2411194"/>
            <a:ext cx="7053262" cy="646331"/>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algn="ct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dapat</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disimpulkan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bahwa</a:t>
            </a:r>
            <a:r>
              <a:rPr lang="en-AU" sz="2400" b="1" kern="1200" dirty="0">
                <a:latin typeface="Arial" pitchFamily="34" charset="0"/>
                <a:ea typeface="+mn-ea"/>
                <a:cs typeface="Arial" pitchFamily="34" charset="0"/>
              </a:rPr>
              <a:t>:</a:t>
            </a:r>
          </a:p>
        </p:txBody>
      </p:sp>
      <p:sp>
        <p:nvSpPr>
          <p:cNvPr id="7" name="TextColumnContent"/>
          <p:cNvSpPr>
            <a:spLocks noChangeArrowheads="1"/>
          </p:cNvSpPr>
          <p:nvPr/>
        </p:nvSpPr>
        <p:spPr bwMode="gray">
          <a:xfrm>
            <a:off x="9720262" y="3057525"/>
            <a:ext cx="8181975" cy="7089225"/>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1800" b="1" kern="100" dirty="0" err="1">
                <a:effectLst/>
                <a:latin typeface="+mj-lt"/>
                <a:ea typeface="Calibri" panose="020F0502020204030204" pitchFamily="34" charset="0"/>
                <a:cs typeface="Times New Roman" panose="02020603050405020304" pitchFamily="18" charset="0"/>
              </a:rPr>
              <a:t>Diskon</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dengan</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Jumlah</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Pembelian</a:t>
            </a:r>
            <a:r>
              <a:rPr lang="en-ID" sz="1800" b="1" kern="100" dirty="0">
                <a:effectLst/>
                <a:latin typeface="+mj-lt"/>
                <a:ea typeface="Calibri" panose="020F0502020204030204" pitchFamily="34" charset="0"/>
                <a:cs typeface="Times New Roman" panose="02020603050405020304" pitchFamily="18" charset="0"/>
              </a:rPr>
              <a:t> </a:t>
            </a:r>
            <a:r>
              <a:rPr lang="en-ID" sz="1800" b="1" kern="100" dirty="0" err="1">
                <a:effectLst/>
                <a:latin typeface="+mj-lt"/>
                <a:ea typeface="Calibri" panose="020F0502020204030204" pitchFamily="34" charset="0"/>
                <a:cs typeface="Times New Roman" panose="02020603050405020304" pitchFamily="18" charset="0"/>
              </a:rPr>
              <a:t>Rendah</a:t>
            </a:r>
            <a:r>
              <a:rPr lang="en-ID" sz="1800" b="1" kern="100" dirty="0">
                <a:effectLst/>
                <a:latin typeface="+mj-lt"/>
                <a:ea typeface="Calibri" panose="020F0502020204030204" pitchFamily="34" charset="0"/>
                <a:cs typeface="Times New Roman" panose="02020603050405020304" pitchFamily="18" charset="0"/>
              </a:rPr>
              <a:t> (1-5)</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a:effectLst/>
                <a:latin typeface="+mj-lt"/>
                <a:ea typeface="Calibri" panose="020F0502020204030204" pitchFamily="34" charset="0"/>
                <a:cs typeface="Times New Roman" panose="02020603050405020304" pitchFamily="18" charset="0"/>
              </a:rPr>
              <a:t>Store: </a:t>
            </a:r>
            <a:r>
              <a:rPr lang="en-ID" sz="1800" kern="100" dirty="0" err="1">
                <a:effectLst/>
                <a:latin typeface="+mj-lt"/>
                <a:ea typeface="Calibri" panose="020F0502020204030204" pitchFamily="34" charset="0"/>
                <a:cs typeface="Times New Roman" panose="02020603050405020304" pitchFamily="18" charset="0"/>
              </a:rPr>
              <a:t>Mendominasi</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semua</a:t>
            </a:r>
            <a:r>
              <a:rPr lang="en-ID" sz="1800" kern="100" dirty="0">
                <a:effectLst/>
                <a:latin typeface="+mj-lt"/>
                <a:ea typeface="Calibri" panose="020F0502020204030204" pitchFamily="34" charset="0"/>
                <a:cs typeface="Times New Roman" panose="02020603050405020304" pitchFamily="18" charset="0"/>
              </a:rPr>
              <a:t> level </a:t>
            </a:r>
            <a:r>
              <a:rPr lang="en-ID" sz="1800" kern="100" dirty="0" err="1">
                <a:effectLst/>
                <a:latin typeface="+mj-lt"/>
                <a:ea typeface="Calibri" panose="020F0502020204030204" pitchFamily="34" charset="0"/>
                <a:cs typeface="Times New Roman" panose="02020603050405020304" pitchFamily="18" charset="0"/>
              </a:rPr>
              <a:t>jumlah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dengan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terutama</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pertama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Ini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menunjukkan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bahwa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Store </a:t>
            </a:r>
            <a:r>
              <a:rPr lang="en-ID" sz="1800" kern="100" dirty="0" err="1">
                <a:effectLst/>
                <a:latin typeface="+mj-lt"/>
                <a:ea typeface="Calibri" panose="020F0502020204030204" pitchFamily="34" charset="0"/>
                <a:cs typeface="Times New Roman" panose="02020603050405020304" pitchFamily="18" charset="0"/>
              </a:rPr>
              <a:t>adalah</a:t>
            </a:r>
            <a:r>
              <a:rPr lang="en-ID" sz="1800" kern="100" dirty="0">
                <a:effectLst/>
                <a:latin typeface="+mj-lt"/>
                <a:ea typeface="Calibri" panose="020F0502020204030204" pitchFamily="34" charset="0"/>
                <a:cs typeface="Times New Roman" panose="02020603050405020304" pitchFamily="18" charset="0"/>
              </a:rPr>
              <a:t> yang paling </a:t>
            </a:r>
            <a:r>
              <a:rPr lang="en-ID" sz="1800" kern="100" dirty="0" err="1">
                <a:effectLst/>
                <a:latin typeface="+mj-lt"/>
                <a:ea typeface="Calibri" panose="020F0502020204030204" pitchFamily="34" charset="0"/>
                <a:cs typeface="Times New Roman" panose="02020603050405020304" pitchFamily="18" charset="0"/>
              </a:rPr>
              <a:t>banyak</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dipilih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ketika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pelanggan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melakukan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sedikit</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dengan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err="1">
                <a:effectLst/>
                <a:latin typeface="+mj-lt"/>
                <a:ea typeface="Calibri" panose="020F0502020204030204" pitchFamily="34" charset="0"/>
                <a:cs typeface="Times New Roman" panose="02020603050405020304" pitchFamily="18" charset="0"/>
              </a:rPr>
              <a:t>Catalog</a:t>
            </a:r>
            <a:r>
              <a:rPr lang="en-ID" sz="1800" b="1" kern="100" dirty="0">
                <a:effectLst/>
                <a:latin typeface="+mj-lt"/>
                <a:ea typeface="Calibri" panose="020F0502020204030204" pitchFamily="34" charset="0"/>
                <a:cs typeface="Times New Roman" panose="02020603050405020304" pitchFamily="18" charset="0"/>
              </a:rPr>
              <a:t> : </a:t>
            </a:r>
            <a:r>
              <a:rPr lang="en-ID" sz="1800" kern="100" dirty="0" err="1">
                <a:effectLst/>
                <a:latin typeface="+mj-lt"/>
                <a:ea typeface="Calibri" panose="020F0502020204030204" pitchFamily="34" charset="0"/>
                <a:cs typeface="Times New Roman" panose="02020603050405020304" pitchFamily="18" charset="0"/>
              </a:rPr>
              <a:t>Digunakan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cukup</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sering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terutama</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pertama</a:t>
            </a:r>
            <a:r>
              <a:rPr lang="en-ID" sz="1800" kern="100" dirty="0">
                <a:effectLst/>
                <a:latin typeface="+mj-lt"/>
                <a:ea typeface="Calibri" panose="020F0502020204030204" pitchFamily="34" charset="0"/>
                <a:cs typeface="Times New Roman" panose="02020603050405020304" pitchFamily="18" charset="0"/>
              </a:rPr>
              <a:t> dan </a:t>
            </a:r>
            <a:r>
              <a:rPr lang="en-ID" sz="1800" kern="100" dirty="0" err="1">
                <a:effectLst/>
                <a:latin typeface="+mj-lt"/>
                <a:ea typeface="Calibri" panose="020F0502020204030204" pitchFamily="34" charset="0"/>
                <a:cs typeface="Times New Roman" panose="02020603050405020304" pitchFamily="18" charset="0"/>
              </a:rPr>
              <a:t>kedua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Namun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frekuensinya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menurun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drastis</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setelah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itu</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a:effectLst/>
                <a:latin typeface="+mj-lt"/>
                <a:ea typeface="Calibri" panose="020F0502020204030204" pitchFamily="34" charset="0"/>
                <a:cs typeface="Times New Roman" panose="02020603050405020304" pitchFamily="18" charset="0"/>
              </a:rPr>
              <a:t>Web</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Memiliki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frekuensi</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lebih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rendah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dibandingkan</a:t>
            </a:r>
            <a:r>
              <a:rPr lang="en-ID" sz="1800" kern="100" dirty="0">
                <a:effectLst/>
                <a:latin typeface="+mj-lt"/>
                <a:ea typeface="Calibri" panose="020F0502020204030204" pitchFamily="34" charset="0"/>
                <a:cs typeface="Times New Roman" panose="02020603050405020304" pitchFamily="18" charset="0"/>
              </a:rPr>
              <a:t> Store dan </a:t>
            </a:r>
            <a:r>
              <a:rPr lang="en-ID" sz="1800" kern="100" dirty="0" err="1">
                <a:effectLst/>
                <a:latin typeface="+mj-lt"/>
                <a:ea typeface="Calibri" panose="020F0502020204030204" pitchFamily="34" charset="0"/>
                <a:cs typeface="Times New Roman" panose="02020603050405020304" pitchFamily="18" charset="0"/>
              </a:rPr>
              <a:t>Catalog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namun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masih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menunjukkan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adanya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penggunaan</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signifikan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terutama</a:t>
            </a:r>
            <a:r>
              <a:rPr lang="en-ID" sz="1800" kern="100" dirty="0">
                <a:effectLst/>
                <a:latin typeface="+mj-lt"/>
                <a:ea typeface="Calibri" panose="020F0502020204030204" pitchFamily="34" charset="0"/>
                <a:cs typeface="Times New Roman" panose="02020603050405020304" pitchFamily="18" charset="0"/>
              </a:rPr>
              <a:t> pada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pertama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hingga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kelima</a:t>
            </a:r>
            <a:r>
              <a:rPr lang="en-ID" sz="1800" kern="100" dirty="0">
                <a:effectLst/>
                <a:latin typeface="+mj-lt"/>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endParaRPr lang="en-ID" sz="1800" kern="100" dirty="0">
              <a:latin typeface="+mj-lt"/>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D" sz="1800" b="1" dirty="0" err="1">
                <a:effectLst/>
                <a:latin typeface="+mj-lt"/>
                <a:ea typeface="Calibri" panose="020F0502020204030204" pitchFamily="34" charset="0"/>
                <a:cs typeface="Times New Roman" panose="02020603050405020304" pitchFamily="18" charset="0"/>
              </a:rPr>
              <a:t>Diskon</a:t>
            </a:r>
            <a:r>
              <a:rPr lang="en-ID" sz="1800" b="1" dirty="0">
                <a:effectLst/>
                <a:latin typeface="+mj-lt"/>
                <a:ea typeface="Calibri" panose="020F0502020204030204" pitchFamily="34" charset="0"/>
                <a:cs typeface="Times New Roman" panose="02020603050405020304" pitchFamily="18" charset="0"/>
              </a:rPr>
              <a:t> </a:t>
            </a:r>
            <a:r>
              <a:rPr lang="en-ID" sz="1800" b="1" dirty="0" err="1">
                <a:effectLst/>
                <a:latin typeface="+mj-lt"/>
                <a:ea typeface="Calibri" panose="020F0502020204030204" pitchFamily="34" charset="0"/>
                <a:cs typeface="Times New Roman" panose="02020603050405020304" pitchFamily="18" charset="0"/>
              </a:rPr>
              <a:t>dengan</a:t>
            </a:r>
            <a:r>
              <a:rPr lang="en-ID" sz="1800" b="1" dirty="0">
                <a:effectLst/>
                <a:latin typeface="+mj-lt"/>
                <a:ea typeface="Calibri" panose="020F0502020204030204" pitchFamily="34" charset="0"/>
                <a:cs typeface="Times New Roman" panose="02020603050405020304" pitchFamily="18" charset="0"/>
              </a:rPr>
              <a:t> </a:t>
            </a:r>
            <a:r>
              <a:rPr lang="en-ID" sz="1800" b="1" dirty="0" err="1">
                <a:effectLst/>
                <a:latin typeface="+mj-lt"/>
                <a:ea typeface="Calibri" panose="020F0502020204030204" pitchFamily="34" charset="0"/>
                <a:cs typeface="Times New Roman" panose="02020603050405020304" pitchFamily="18" charset="0"/>
              </a:rPr>
              <a:t>Jumlah</a:t>
            </a:r>
            <a:r>
              <a:rPr lang="en-ID" sz="1800" b="1" dirty="0">
                <a:effectLst/>
                <a:latin typeface="+mj-lt"/>
                <a:ea typeface="Calibri" panose="020F0502020204030204" pitchFamily="34" charset="0"/>
                <a:cs typeface="Times New Roman" panose="02020603050405020304" pitchFamily="18" charset="0"/>
              </a:rPr>
              <a:t> </a:t>
            </a:r>
            <a:r>
              <a:rPr lang="en-ID" sz="1800" b="1" dirty="0" err="1">
                <a:effectLst/>
                <a:latin typeface="+mj-lt"/>
                <a:ea typeface="Calibri" panose="020F0502020204030204" pitchFamily="34" charset="0"/>
                <a:cs typeface="Times New Roman" panose="02020603050405020304" pitchFamily="18" charset="0"/>
              </a:rPr>
              <a:t>Pembelian</a:t>
            </a:r>
            <a:r>
              <a:rPr lang="en-ID" sz="1800" b="1" dirty="0">
                <a:effectLst/>
                <a:latin typeface="+mj-lt"/>
                <a:ea typeface="Calibri" panose="020F0502020204030204" pitchFamily="34" charset="0"/>
                <a:cs typeface="Times New Roman" panose="02020603050405020304" pitchFamily="18" charset="0"/>
              </a:rPr>
              <a:t> Tinggi (6-15)</a:t>
            </a:r>
            <a:r>
              <a:rPr lang="en-ID" sz="18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a:effectLst/>
                <a:latin typeface="+mj-lt"/>
                <a:ea typeface="Calibri" panose="020F0502020204030204" pitchFamily="34" charset="0"/>
                <a:cs typeface="Times New Roman" panose="02020603050405020304" pitchFamily="18" charset="0"/>
              </a:rPr>
              <a:t>Store</a:t>
            </a:r>
            <a:r>
              <a:rPr lang="en-ID" sz="1800" kern="100" dirty="0">
                <a:effectLst/>
                <a:latin typeface="+mj-lt"/>
                <a:ea typeface="Calibri" panose="020F0502020204030204" pitchFamily="34" charset="0"/>
                <a:cs typeface="Times New Roman" panose="02020603050405020304" pitchFamily="18" charset="0"/>
              </a:rPr>
              <a:t>: Masih </a:t>
            </a:r>
            <a:r>
              <a:rPr lang="en-ID" sz="1800" kern="100" dirty="0" err="1">
                <a:effectLst/>
                <a:latin typeface="+mj-lt"/>
                <a:ea typeface="Calibri" panose="020F0502020204030204" pitchFamily="34" charset="0"/>
                <a:cs typeface="Times New Roman" panose="02020603050405020304" pitchFamily="18" charset="0"/>
              </a:rPr>
              <a:t>menjadi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dominan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meskipun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frekuensinya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berkurang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seiring</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bertambahnya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jumlah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Namun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untuk</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di </a:t>
            </a:r>
            <a:r>
              <a:rPr lang="en-ID" sz="1800" kern="100" dirty="0" err="1">
                <a:effectLst/>
                <a:latin typeface="+mj-lt"/>
                <a:ea typeface="Calibri" panose="020F0502020204030204" pitchFamily="34" charset="0"/>
                <a:cs typeface="Times New Roman" panose="02020603050405020304" pitchFamily="18" charset="0"/>
              </a:rPr>
              <a:t>atas</a:t>
            </a:r>
            <a:r>
              <a:rPr lang="en-ID" sz="1800" kern="100" dirty="0">
                <a:effectLst/>
                <a:latin typeface="+mj-lt"/>
                <a:ea typeface="Calibri" panose="020F0502020204030204" pitchFamily="34" charset="0"/>
                <a:cs typeface="Times New Roman" panose="02020603050405020304" pitchFamily="18" charset="0"/>
              </a:rPr>
              <a:t> 5, Store </a:t>
            </a:r>
            <a:r>
              <a:rPr lang="en-ID" sz="1800" kern="100" dirty="0" err="1">
                <a:effectLst/>
                <a:latin typeface="+mj-lt"/>
                <a:ea typeface="Calibri" panose="020F0502020204030204" pitchFamily="34" charset="0"/>
                <a:cs typeface="Times New Roman" panose="02020603050405020304" pitchFamily="18" charset="0"/>
              </a:rPr>
              <a:t>tetap</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menjadi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pilihan</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signifikan</a:t>
            </a:r>
            <a:r>
              <a:rPr lang="en-ID" sz="1800" kern="100" dirty="0">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D" sz="1800" b="1" kern="100" dirty="0" err="1">
                <a:effectLst/>
                <a:latin typeface="+mj-lt"/>
                <a:ea typeface="Calibri" panose="020F0502020204030204" pitchFamily="34" charset="0"/>
                <a:cs typeface="Times New Roman" panose="02020603050405020304" pitchFamily="18" charset="0"/>
              </a:rPr>
              <a:t>Catalog</a:t>
            </a:r>
            <a:r>
              <a:rPr lang="en-ID" sz="1800" b="1" kern="100" dirty="0">
                <a:effectLst/>
                <a:latin typeface="+mj-lt"/>
                <a:ea typeface="Calibri" panose="020F0502020204030204" pitchFamily="34" charset="0"/>
                <a:cs typeface="Times New Roman" panose="02020603050405020304" pitchFamily="18" charset="0"/>
              </a:rPr>
              <a:t> dan Web</a:t>
            </a:r>
            <a:r>
              <a:rPr lang="en-ID" sz="1800" kern="100" dirty="0">
                <a:effectLst/>
                <a:latin typeface="+mj-lt"/>
                <a:ea typeface="Calibri" panose="020F0502020204030204" pitchFamily="34" charset="0"/>
                <a:cs typeface="Times New Roman" panose="02020603050405020304" pitchFamily="18" charset="0"/>
              </a:rPr>
              <a:t>: Pada level </a:t>
            </a:r>
            <a:r>
              <a:rPr lang="en-ID" sz="1800" kern="100" dirty="0" err="1">
                <a:effectLst/>
                <a:latin typeface="+mj-lt"/>
                <a:ea typeface="Calibri" panose="020F0502020204030204" pitchFamily="34" charset="0"/>
                <a:cs typeface="Times New Roman" panose="02020603050405020304" pitchFamily="18" charset="0"/>
              </a:rPr>
              <a:t>pembelian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diskon</a:t>
            </a:r>
            <a:r>
              <a:rPr lang="en-ID" sz="1800" kern="100" dirty="0">
                <a:effectLst/>
                <a:latin typeface="+mj-lt"/>
                <a:ea typeface="Calibri" panose="020F0502020204030204" pitchFamily="34" charset="0"/>
                <a:cs typeface="Times New Roman" panose="02020603050405020304" pitchFamily="18" charset="0"/>
              </a:rPr>
              <a:t> yang </a:t>
            </a:r>
            <a:r>
              <a:rPr lang="en-ID" sz="1800" kern="100" dirty="0" err="1">
                <a:effectLst/>
                <a:latin typeface="+mj-lt"/>
                <a:ea typeface="Calibri" panose="020F0502020204030204" pitchFamily="34" charset="0"/>
                <a:cs typeface="Times New Roman" panose="02020603050405020304" pitchFamily="18" charset="0"/>
              </a:rPr>
              <a:t>lebih</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tinggi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kedua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kanal</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ini</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hampir</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tidak</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digunakan</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sama</a:t>
            </a:r>
            <a:r>
              <a:rPr lang="en-ID" sz="1800" kern="100" dirty="0">
                <a:effectLst/>
                <a:latin typeface="+mj-lt"/>
                <a:ea typeface="Calibri" panose="020F0502020204030204" pitchFamily="34" charset="0"/>
                <a:cs typeface="Times New Roman" panose="02020603050405020304" pitchFamily="18" charset="0"/>
              </a:rPr>
              <a:t> </a:t>
            </a:r>
            <a:r>
              <a:rPr lang="en-ID" sz="1800" kern="100" dirty="0" err="1">
                <a:effectLst/>
                <a:latin typeface="+mj-lt"/>
                <a:ea typeface="Calibri" panose="020F0502020204030204" pitchFamily="34" charset="0"/>
                <a:cs typeface="Times New Roman" panose="02020603050405020304" pitchFamily="18" charset="0"/>
              </a:rPr>
              <a:t>sekali</a:t>
            </a:r>
            <a:r>
              <a:rPr lang="en-ID" sz="1800" kern="100" dirty="0">
                <a:effectLst/>
                <a:latin typeface="+mj-lt"/>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04838" lvl="2" defTabSz="1371600">
              <a:buClr>
                <a:srgbClr val="177B57"/>
              </a:buClr>
            </a:pPr>
            <a:endParaRPr lang="en-AU" sz="1800" kern="1200" dirty="0">
              <a:latin typeface="Arial" pitchFamily="34" charset="0"/>
              <a:ea typeface="+mn-ea"/>
              <a:cs typeface="Arial" pitchFamily="34" charset="0"/>
            </a:endParaRPr>
          </a:p>
        </p:txBody>
      </p:sp>
      <p:sp>
        <p:nvSpPr>
          <p:cNvPr id="8" name="Title 1"/>
          <p:cNvSpPr>
            <a:spLocks noGrp="1"/>
          </p:cNvSpPr>
          <p:nvPr>
            <p:ph type="title"/>
          </p:nvPr>
        </p:nvSpPr>
        <p:spPr>
          <a:xfrm>
            <a:off x="2397920" y="199772"/>
            <a:ext cx="13489200" cy="1247400"/>
          </a:xfrm>
        </p:spPr>
        <p:txBody>
          <a:bodyPr/>
          <a:lstStyle/>
          <a:p>
            <a:r>
              <a:rPr lang="en-ID" sz="2000" dirty="0" err="1"/>
              <a:t>Diskon</a:t>
            </a:r>
            <a:r>
              <a:rPr lang="en-ID" sz="2000" dirty="0"/>
              <a:t> </a:t>
            </a:r>
            <a:r>
              <a:rPr lang="en-ID" sz="2000" dirty="0" err="1"/>
              <a:t>cenderung</a:t>
            </a:r>
            <a:r>
              <a:rPr lang="en-ID" sz="2000" dirty="0"/>
              <a:t> </a:t>
            </a:r>
            <a:r>
              <a:rPr lang="en-ID" sz="2000" dirty="0" err="1"/>
              <a:t>mendorong</a:t>
            </a:r>
            <a:r>
              <a:rPr lang="en-ID" sz="2000" dirty="0"/>
              <a:t> </a:t>
            </a:r>
            <a:r>
              <a:rPr lang="en-ID" sz="2000" dirty="0" err="1"/>
              <a:t>pelanggan</a:t>
            </a:r>
            <a:r>
              <a:rPr lang="en-ID" sz="2000" dirty="0"/>
              <a:t> </a:t>
            </a:r>
            <a:r>
              <a:rPr lang="en-ID" sz="2000" dirty="0" err="1"/>
              <a:t>untuk</a:t>
            </a:r>
            <a:r>
              <a:rPr lang="en-ID" sz="2000" dirty="0"/>
              <a:t> </a:t>
            </a:r>
            <a:r>
              <a:rPr lang="en-ID" sz="2000" dirty="0" err="1"/>
              <a:t>lebih</a:t>
            </a:r>
            <a:r>
              <a:rPr lang="en-ID" sz="2000" dirty="0"/>
              <a:t> </a:t>
            </a:r>
            <a:r>
              <a:rPr lang="en-ID" sz="2000" dirty="0" err="1"/>
              <a:t>memilih</a:t>
            </a:r>
            <a:r>
              <a:rPr lang="en-ID" sz="2000" dirty="0"/>
              <a:t> </a:t>
            </a:r>
            <a:r>
              <a:rPr lang="en-ID" sz="2000" dirty="0" err="1"/>
              <a:t>berbelanja</a:t>
            </a:r>
            <a:r>
              <a:rPr lang="en-ID" sz="2000" dirty="0"/>
              <a:t> </a:t>
            </a:r>
            <a:r>
              <a:rPr lang="en-ID" sz="2000" dirty="0" err="1"/>
              <a:t>langsung</a:t>
            </a:r>
            <a:r>
              <a:rPr lang="en-ID" sz="2000" dirty="0"/>
              <a:t> di toko </a:t>
            </a:r>
            <a:r>
              <a:rPr lang="en-ID" sz="2000" dirty="0" err="1"/>
              <a:t>fisik</a:t>
            </a:r>
            <a:r>
              <a:rPr lang="en-ID" sz="2000" dirty="0"/>
              <a:t> (Store), </a:t>
            </a:r>
            <a:r>
              <a:rPr lang="en-ID" sz="2000" dirty="0" err="1"/>
              <a:t>terutama</a:t>
            </a:r>
            <a:r>
              <a:rPr lang="en-ID" sz="2000" dirty="0"/>
              <a:t> </a:t>
            </a:r>
            <a:r>
              <a:rPr lang="en-ID" sz="2000" dirty="0" err="1"/>
              <a:t>ketika</a:t>
            </a:r>
            <a:r>
              <a:rPr lang="en-ID" sz="2000" dirty="0"/>
              <a:t> </a:t>
            </a:r>
            <a:r>
              <a:rPr lang="en-ID" sz="2000" dirty="0" err="1"/>
              <a:t>mereka</a:t>
            </a:r>
            <a:r>
              <a:rPr lang="en-ID" sz="2000" dirty="0"/>
              <a:t> </a:t>
            </a:r>
            <a:r>
              <a:rPr lang="en-ID" sz="2000" dirty="0" err="1"/>
              <a:t>melakukan</a:t>
            </a:r>
            <a:r>
              <a:rPr lang="en-ID" sz="2000" dirty="0"/>
              <a:t> </a:t>
            </a:r>
            <a:r>
              <a:rPr lang="en-ID" sz="2000" dirty="0" err="1"/>
              <a:t>pembelian</a:t>
            </a:r>
            <a:r>
              <a:rPr lang="en-ID" sz="2000" dirty="0"/>
              <a:t> </a:t>
            </a:r>
            <a:r>
              <a:rPr lang="en-ID" sz="2000" dirty="0" err="1"/>
              <a:t>dalam</a:t>
            </a:r>
            <a:r>
              <a:rPr lang="en-ID" sz="2000" dirty="0"/>
              <a:t> </a:t>
            </a:r>
            <a:r>
              <a:rPr lang="en-ID" sz="2000" dirty="0" err="1"/>
              <a:t>jumlah</a:t>
            </a:r>
            <a:r>
              <a:rPr lang="en-ID" sz="2000" dirty="0"/>
              <a:t> yang </a:t>
            </a:r>
            <a:r>
              <a:rPr lang="en-ID" sz="2000" dirty="0" err="1"/>
              <a:t>lebih</a:t>
            </a:r>
            <a:r>
              <a:rPr lang="en-ID" sz="2000" dirty="0"/>
              <a:t> </a:t>
            </a:r>
            <a:r>
              <a:rPr lang="en-ID" sz="2000" dirty="0" err="1"/>
              <a:t>besar</a:t>
            </a:r>
            <a:r>
              <a:rPr lang="en-ID" sz="2000" dirty="0"/>
              <a:t>. </a:t>
            </a:r>
            <a:r>
              <a:rPr lang="en-ID" sz="2000" dirty="0" err="1"/>
              <a:t>Kanal</a:t>
            </a:r>
            <a:r>
              <a:rPr lang="en-ID" sz="2000" dirty="0"/>
              <a:t> </a:t>
            </a:r>
            <a:r>
              <a:rPr lang="en-ID" sz="2000" dirty="0" err="1"/>
              <a:t>Catalog</a:t>
            </a:r>
            <a:r>
              <a:rPr lang="en-ID" sz="2000" dirty="0"/>
              <a:t> dan Web </a:t>
            </a:r>
            <a:r>
              <a:rPr lang="en-ID" sz="2000" dirty="0" err="1"/>
              <a:t>cenderung</a:t>
            </a:r>
            <a:r>
              <a:rPr lang="en-ID" sz="2000" dirty="0"/>
              <a:t> </a:t>
            </a:r>
            <a:r>
              <a:rPr lang="en-ID" sz="2000" dirty="0" err="1"/>
              <a:t>digunakan</a:t>
            </a:r>
            <a:r>
              <a:rPr lang="en-ID" sz="2000" dirty="0"/>
              <a:t> </a:t>
            </a:r>
            <a:r>
              <a:rPr lang="en-ID" sz="2000" dirty="0" err="1"/>
              <a:t>untuk</a:t>
            </a:r>
            <a:r>
              <a:rPr lang="en-ID" sz="2000" dirty="0"/>
              <a:t> </a:t>
            </a:r>
            <a:r>
              <a:rPr lang="en-ID" sz="2000" dirty="0" err="1"/>
              <a:t>pembelian</a:t>
            </a:r>
            <a:r>
              <a:rPr lang="en-ID" sz="2000" dirty="0"/>
              <a:t> </a:t>
            </a:r>
            <a:r>
              <a:rPr lang="en-ID" sz="2000" dirty="0" err="1"/>
              <a:t>diskon</a:t>
            </a:r>
            <a:r>
              <a:rPr lang="en-ID" sz="2000" dirty="0"/>
              <a:t> </a:t>
            </a:r>
            <a:r>
              <a:rPr lang="en-ID" sz="2000" dirty="0" err="1"/>
              <a:t>dalam</a:t>
            </a:r>
            <a:r>
              <a:rPr lang="en-ID" sz="2000" dirty="0"/>
              <a:t> </a:t>
            </a:r>
            <a:r>
              <a:rPr lang="en-ID" sz="2000" dirty="0" err="1"/>
              <a:t>jumlah</a:t>
            </a:r>
            <a:r>
              <a:rPr lang="en-ID" sz="2000" dirty="0"/>
              <a:t> yang </a:t>
            </a:r>
            <a:r>
              <a:rPr lang="en-ID" sz="2000" dirty="0" err="1"/>
              <a:t>lebih</a:t>
            </a:r>
            <a:r>
              <a:rPr lang="en-ID" sz="2000" dirty="0"/>
              <a:t> </a:t>
            </a:r>
            <a:r>
              <a:rPr lang="en-ID" sz="2000" dirty="0" err="1"/>
              <a:t>sedikit</a:t>
            </a:r>
            <a:r>
              <a:rPr lang="en-ID" sz="2000" dirty="0"/>
              <a:t>.</a:t>
            </a:r>
            <a:r>
              <a:rPr lang="en-ID" sz="2000" b="1" i="0" dirty="0">
                <a:solidFill>
                  <a:srgbClr val="212121"/>
                </a:solidFill>
                <a:effectLst/>
                <a:highlight>
                  <a:srgbClr val="FFFFFF"/>
                </a:highlight>
              </a:rPr>
              <a:t>.</a:t>
            </a:r>
            <a:endParaRPr lang="en-US" sz="20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Bagaimana</a:t>
            </a:r>
            <a:r>
              <a:rPr lang="en-AU" sz="1500" b="1" i="1" dirty="0">
                <a:latin typeface="Arial" pitchFamily="34" charset="0"/>
                <a:cs typeface="Arial" pitchFamily="34" charset="0"/>
              </a:rPr>
              <a:t> </a:t>
            </a:r>
            <a:r>
              <a:rPr lang="en-AU" sz="1500" b="1" i="1" dirty="0" err="1">
                <a:latin typeface="Arial" pitchFamily="34" charset="0"/>
                <a:cs typeface="Arial" pitchFamily="34" charset="0"/>
              </a:rPr>
              <a:t>pengaruh</a:t>
            </a:r>
            <a:r>
              <a:rPr lang="en-AU" sz="1500" b="1" i="1" dirty="0">
                <a:latin typeface="Arial" pitchFamily="34" charset="0"/>
                <a:cs typeface="Arial" pitchFamily="34" charset="0"/>
              </a:rPr>
              <a:t> </a:t>
            </a:r>
            <a:r>
              <a:rPr lang="en-AU" sz="1500" b="1" i="1" dirty="0" err="1">
                <a:latin typeface="Arial" pitchFamily="34" charset="0"/>
                <a:cs typeface="Arial" pitchFamily="34" charset="0"/>
              </a:rPr>
              <a:t>diskon</a:t>
            </a:r>
            <a:r>
              <a:rPr lang="en-AU" sz="1500" b="1" i="1" dirty="0">
                <a:latin typeface="Arial" pitchFamily="34" charset="0"/>
                <a:cs typeface="Arial" pitchFamily="34" charset="0"/>
              </a:rPr>
              <a:t> </a:t>
            </a:r>
            <a:r>
              <a:rPr lang="en-AU" sz="1500" b="1" i="1" dirty="0" err="1">
                <a:latin typeface="Arial" pitchFamily="34" charset="0"/>
                <a:cs typeface="Arial" pitchFamily="34" charset="0"/>
              </a:rPr>
              <a:t>terhadap</a:t>
            </a:r>
            <a:r>
              <a:rPr lang="en-AU" sz="1500" b="1" i="1" dirty="0">
                <a:latin typeface="Arial" pitchFamily="34" charset="0"/>
                <a:cs typeface="Arial" pitchFamily="34" charset="0"/>
              </a:rPr>
              <a:t> </a:t>
            </a:r>
            <a:r>
              <a:rPr lang="en-AU" sz="1500" b="1" i="1" dirty="0" err="1">
                <a:latin typeface="Arial" pitchFamily="34" charset="0"/>
                <a:cs typeface="Arial" pitchFamily="34" charset="0"/>
              </a:rPr>
              <a:t>pilihan</a:t>
            </a:r>
            <a:r>
              <a:rPr lang="en-AU" sz="1500" b="1" i="1" dirty="0">
                <a:latin typeface="Arial" pitchFamily="34" charset="0"/>
                <a:cs typeface="Arial" pitchFamily="34" charset="0"/>
              </a:rPr>
              <a:t> </a:t>
            </a:r>
            <a:r>
              <a:rPr lang="en-AU" sz="1500" b="1" i="1" dirty="0" err="1">
                <a:latin typeface="Arial" pitchFamily="34" charset="0"/>
                <a:cs typeface="Arial" pitchFamily="34" charset="0"/>
              </a:rPr>
              <a:t>kanal</a:t>
            </a:r>
            <a:r>
              <a:rPr lang="en-AU" sz="1500" b="1" i="1" dirty="0">
                <a:latin typeface="Arial" pitchFamily="34" charset="0"/>
                <a:cs typeface="Arial" pitchFamily="34" charset="0"/>
              </a:rPr>
              <a:t>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pic>
        <p:nvPicPr>
          <p:cNvPr id="2052" name="Picture 4">
            <a:extLst>
              <a:ext uri="{FF2B5EF4-FFF2-40B4-BE49-F238E27FC236}">
                <a16:creationId xmlns:a16="http://schemas.microsoft.com/office/drawing/2014/main" id="{D6EF07C4-2C42-9FCD-B57D-7E31F6E10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4224089"/>
            <a:ext cx="8181975" cy="586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6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372350" y="6899"/>
            <a:ext cx="4171950" cy="526552"/>
          </a:xfrm>
          <a:prstGeom prst="rect">
            <a:avLst/>
          </a:prstGeom>
          <a:solidFill>
            <a:schemeClr val="bg1"/>
          </a:solidFill>
        </p:spPr>
        <p:txBody>
          <a:bodyPr wrap="square" tIns="135000" bIns="135000" rtlCol="0" anchor="t">
            <a:spAutoFit/>
          </a:bodyPr>
          <a:lstStyle/>
          <a:p>
            <a:pPr algn="ctr" defTabSz="1371600">
              <a:buClrTx/>
            </a:pPr>
            <a:endParaRPr lang="en-AU" sz="1650" kern="1200" dirty="0">
              <a:latin typeface="Arial" pitchFamily="34" charset="0"/>
              <a:ea typeface="+mn-ea"/>
              <a:cs typeface="Arial" pitchFamily="34" charset="0"/>
            </a:endParaRPr>
          </a:p>
        </p:txBody>
      </p:sp>
      <p:sp>
        <p:nvSpPr>
          <p:cNvPr id="4" name="ColumnHeader"/>
          <p:cNvSpPr>
            <a:spLocks noChangeArrowheads="1"/>
          </p:cNvSpPr>
          <p:nvPr/>
        </p:nvSpPr>
        <p:spPr bwMode="gray">
          <a:xfrm>
            <a:off x="1004888" y="2423030"/>
            <a:ext cx="7786688" cy="892552"/>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ID" sz="2000" b="1" dirty="0"/>
              <a:t>Web </a:t>
            </a:r>
            <a:r>
              <a:rPr lang="en-ID" sz="2000" dirty="0" err="1"/>
              <a:t>menjadi</a:t>
            </a:r>
            <a:r>
              <a:rPr lang="en-ID" sz="2000" dirty="0"/>
              <a:t> </a:t>
            </a:r>
            <a:r>
              <a:rPr lang="en-ID" sz="2000" dirty="0" err="1"/>
              <a:t>kanal</a:t>
            </a:r>
            <a:r>
              <a:rPr lang="en-ID" sz="2000" dirty="0"/>
              <a:t> </a:t>
            </a:r>
            <a:r>
              <a:rPr lang="en-ID" sz="2000" dirty="0" err="1"/>
              <a:t>dengan</a:t>
            </a:r>
            <a:r>
              <a:rPr lang="en-ID" sz="2000" dirty="0"/>
              <a:t> </a:t>
            </a:r>
            <a:r>
              <a:rPr lang="en-ID" sz="2000" dirty="0" err="1"/>
              <a:t>presentase</a:t>
            </a:r>
            <a:r>
              <a:rPr lang="en-ID" sz="2000" dirty="0"/>
              <a:t> rata-rata total </a:t>
            </a:r>
            <a:r>
              <a:rPr lang="en-ID" sz="2000" dirty="0" err="1"/>
              <a:t>pembelian</a:t>
            </a:r>
            <a:r>
              <a:rPr lang="en-ID" sz="2000" dirty="0"/>
              <a:t> </a:t>
            </a:r>
            <a:r>
              <a:rPr lang="en-ID" sz="2000" dirty="0" err="1"/>
              <a:t>terbesar</a:t>
            </a:r>
            <a:r>
              <a:rPr lang="en-ID" sz="2000" dirty="0"/>
              <a:t> (96%) Ketika </a:t>
            </a:r>
            <a:r>
              <a:rPr lang="en-ID" sz="2000" dirty="0" err="1"/>
              <a:t>pelanggan</a:t>
            </a:r>
            <a:r>
              <a:rPr lang="en-ID" sz="2000" dirty="0"/>
              <a:t> </a:t>
            </a:r>
            <a:r>
              <a:rPr lang="en-ID" sz="2000" dirty="0" err="1"/>
              <a:t>melakukan</a:t>
            </a:r>
            <a:r>
              <a:rPr lang="en-ID" sz="2000" dirty="0"/>
              <a:t> </a:t>
            </a:r>
            <a:r>
              <a:rPr lang="en-ID" sz="2000" dirty="0" err="1"/>
              <a:t>compain</a:t>
            </a:r>
            <a:r>
              <a:rPr lang="en-ID" sz="2000" dirty="0"/>
              <a:t>.  </a:t>
            </a:r>
            <a:endParaRPr lang="en-AU" sz="2000" b="1" kern="1200" dirty="0">
              <a:latin typeface="Arial" pitchFamily="34" charset="0"/>
              <a:ea typeface="+mn-ea"/>
              <a:cs typeface="Arial" pitchFamily="34" charset="0"/>
            </a:endParaRPr>
          </a:p>
        </p:txBody>
      </p:sp>
      <p:sp>
        <p:nvSpPr>
          <p:cNvPr id="6" name="ColumnHeader"/>
          <p:cNvSpPr>
            <a:spLocks noChangeArrowheads="1"/>
          </p:cNvSpPr>
          <p:nvPr/>
        </p:nvSpPr>
        <p:spPr bwMode="gray">
          <a:xfrm>
            <a:off x="9720263" y="2300308"/>
            <a:ext cx="7053262" cy="1015663"/>
          </a:xfrm>
          <a:prstGeom prst="rect">
            <a:avLst/>
          </a:prstGeom>
          <a:solidFill>
            <a:schemeClr val="bg1"/>
          </a:solidFill>
          <a:ln w="9525" algn="ctr">
            <a:noFill/>
            <a:miter lim="800000"/>
            <a:headEnd type="none" w="lg" len="lg"/>
            <a:tailEnd type="none" w="lg" len="lg"/>
          </a:ln>
          <a:effectLst>
            <a:outerShdw dist="25400" dir="5400000" sx="99000" sy="99000" algn="ctr" rotWithShape="0">
              <a:schemeClr val="tx2"/>
            </a:outerShdw>
          </a:effectLst>
        </p:spPr>
        <p:txBody>
          <a:bodyPr wrap="square" tIns="137160" bIns="137160" anchor="b">
            <a:spAutoFit/>
          </a:bodyPr>
          <a:lstStyle/>
          <a:p>
            <a:pPr defTabSz="1371600">
              <a:buClrTx/>
            </a:pPr>
            <a:r>
              <a:rPr lang="en-AU" sz="2400" b="1" kern="1200" dirty="0" err="1">
                <a:latin typeface="Arial" pitchFamily="34" charset="0"/>
                <a:ea typeface="+mn-ea"/>
                <a:cs typeface="Arial" pitchFamily="34" charset="0"/>
              </a:rPr>
              <a:t>Berdasarkan</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grafik</a:t>
            </a:r>
            <a:r>
              <a:rPr lang="en-AU" sz="2400" b="1" kern="1200" dirty="0">
                <a:latin typeface="Arial" pitchFamily="34" charset="0"/>
                <a:ea typeface="+mn-ea"/>
                <a:cs typeface="Arial" pitchFamily="34" charset="0"/>
              </a:rPr>
              <a:t> complain </a:t>
            </a:r>
            <a:r>
              <a:rPr lang="en-AU" sz="2400" b="1" kern="1200" dirty="0" err="1">
                <a:latin typeface="Arial" pitchFamily="34" charset="0"/>
                <a:ea typeface="+mn-ea"/>
                <a:cs typeface="Arial" pitchFamily="34" charset="0"/>
              </a:rPr>
              <a:t>terhadap</a:t>
            </a:r>
            <a:r>
              <a:rPr lang="en-AU" sz="2400" b="1" kern="1200" dirty="0">
                <a:latin typeface="Arial" pitchFamily="34" charset="0"/>
                <a:ea typeface="+mn-ea"/>
                <a:cs typeface="Arial" pitchFamily="34" charset="0"/>
              </a:rPr>
              <a:t> rata-rata total </a:t>
            </a:r>
            <a:r>
              <a:rPr lang="en-AU" sz="2400" b="1" kern="1200" dirty="0" err="1">
                <a:latin typeface="Arial" pitchFamily="34" charset="0"/>
                <a:ea typeface="+mn-ea"/>
                <a:cs typeface="Arial" pitchFamily="34" charset="0"/>
              </a:rPr>
              <a:t>pengeluaran</a:t>
            </a:r>
            <a:r>
              <a:rPr lang="en-AU" sz="2400" b="1" kern="1200" dirty="0">
                <a:latin typeface="Arial" pitchFamily="34" charset="0"/>
                <a:ea typeface="+mn-ea"/>
                <a:cs typeface="Arial" pitchFamily="34" charset="0"/>
              </a:rPr>
              <a:t> pada </a:t>
            </a:r>
            <a:r>
              <a:rPr lang="en-AU" sz="2400" b="1" kern="1200" dirty="0" err="1">
                <a:latin typeface="Arial" pitchFamily="34" charset="0"/>
                <a:ea typeface="+mn-ea"/>
                <a:cs typeface="Arial" pitchFamily="34" charset="0"/>
              </a:rPr>
              <a:t>setiap</a:t>
            </a:r>
            <a:r>
              <a:rPr lang="en-AU" sz="2400" b="1" kern="1200" dirty="0">
                <a:latin typeface="Arial" pitchFamily="34" charset="0"/>
                <a:ea typeface="+mn-ea"/>
                <a:cs typeface="Arial" pitchFamily="34" charset="0"/>
              </a:rPr>
              <a:t> </a:t>
            </a:r>
            <a:r>
              <a:rPr lang="en-AU" sz="2400" b="1" kern="1200" dirty="0" err="1">
                <a:latin typeface="Arial" pitchFamily="34" charset="0"/>
                <a:ea typeface="+mn-ea"/>
                <a:cs typeface="Arial" pitchFamily="34" charset="0"/>
              </a:rPr>
              <a:t>kanal</a:t>
            </a:r>
            <a:r>
              <a:rPr lang="en-AU" sz="2400" b="1" kern="1200" dirty="0">
                <a:latin typeface="Arial" pitchFamily="34" charset="0"/>
                <a:ea typeface="+mn-ea"/>
                <a:cs typeface="Arial" pitchFamily="34" charset="0"/>
              </a:rPr>
              <a:t> :</a:t>
            </a:r>
          </a:p>
        </p:txBody>
      </p:sp>
      <p:sp>
        <p:nvSpPr>
          <p:cNvPr id="8" name="Title 1"/>
          <p:cNvSpPr>
            <a:spLocks noGrp="1"/>
          </p:cNvSpPr>
          <p:nvPr>
            <p:ph type="title"/>
          </p:nvPr>
        </p:nvSpPr>
        <p:spPr>
          <a:xfrm>
            <a:off x="2397920" y="199772"/>
            <a:ext cx="13489200" cy="1247400"/>
          </a:xfrm>
        </p:spPr>
        <p:txBody>
          <a:bodyPr/>
          <a:lstStyle/>
          <a:p>
            <a:r>
              <a:rPr lang="en-ID" sz="2400" dirty="0"/>
              <a:t>Rata-rata total </a:t>
            </a:r>
            <a:r>
              <a:rPr lang="en-ID" sz="2400" dirty="0" err="1"/>
              <a:t>pengeluaran</a:t>
            </a:r>
            <a:r>
              <a:rPr lang="en-ID" sz="2400" dirty="0"/>
              <a:t> </a:t>
            </a:r>
            <a:r>
              <a:rPr lang="en-ID" sz="2400" dirty="0" err="1"/>
              <a:t>pelanggan</a:t>
            </a:r>
            <a:r>
              <a:rPr lang="en-ID" sz="2400" dirty="0"/>
              <a:t> </a:t>
            </a:r>
            <a:r>
              <a:rPr lang="en-ID" sz="2400" dirty="0" err="1"/>
              <a:t>cenderung</a:t>
            </a:r>
            <a:r>
              <a:rPr lang="en-ID" sz="2400" dirty="0"/>
              <a:t> </a:t>
            </a:r>
            <a:r>
              <a:rPr lang="en-ID" sz="2400" dirty="0" err="1"/>
              <a:t>lebih</a:t>
            </a:r>
            <a:r>
              <a:rPr lang="en-ID" sz="2400" dirty="0"/>
              <a:t> </a:t>
            </a:r>
            <a:r>
              <a:rPr lang="en-ID" sz="2400" dirty="0" err="1"/>
              <a:t>rendah</a:t>
            </a:r>
            <a:r>
              <a:rPr lang="en-ID" sz="2400" dirty="0"/>
              <a:t> </a:t>
            </a:r>
            <a:r>
              <a:rPr lang="en-ID" sz="2400" dirty="0" err="1"/>
              <a:t>ketika</a:t>
            </a:r>
            <a:r>
              <a:rPr lang="en-ID" sz="2400" dirty="0"/>
              <a:t> </a:t>
            </a:r>
            <a:r>
              <a:rPr lang="en-ID" sz="2400" dirty="0" err="1"/>
              <a:t>pelanggan</a:t>
            </a:r>
            <a:r>
              <a:rPr lang="en-ID" sz="2400" dirty="0"/>
              <a:t> </a:t>
            </a:r>
            <a:r>
              <a:rPr lang="en-ID" sz="2400" dirty="0" err="1"/>
              <a:t>melakukan</a:t>
            </a:r>
            <a:r>
              <a:rPr lang="en-ID" sz="2400" dirty="0"/>
              <a:t> complain </a:t>
            </a:r>
            <a:r>
              <a:rPr lang="en-ID" sz="2400" dirty="0" err="1"/>
              <a:t>ini</a:t>
            </a:r>
            <a:r>
              <a:rPr lang="en-ID" sz="2400" dirty="0"/>
              <a:t> </a:t>
            </a:r>
            <a:r>
              <a:rPr lang="en-ID" sz="2400" dirty="0" err="1"/>
              <a:t>menunjukkan</a:t>
            </a:r>
            <a:r>
              <a:rPr lang="en-ID" sz="2400" dirty="0"/>
              <a:t> </a:t>
            </a:r>
            <a:r>
              <a:rPr lang="en-ID" sz="2400" dirty="0" err="1"/>
              <a:t>semakin</a:t>
            </a:r>
            <a:r>
              <a:rPr lang="en-ID" sz="2400" dirty="0"/>
              <a:t> </a:t>
            </a:r>
            <a:r>
              <a:rPr lang="en-ID" sz="2400" dirty="0" err="1"/>
              <a:t>banyak</a:t>
            </a:r>
            <a:r>
              <a:rPr lang="en-ID" sz="2400" dirty="0"/>
              <a:t> complain, </a:t>
            </a:r>
            <a:r>
              <a:rPr lang="en-ID" sz="2400" dirty="0" err="1"/>
              <a:t>semakin</a:t>
            </a:r>
            <a:r>
              <a:rPr lang="en-ID" sz="2400" dirty="0"/>
              <a:t> </a:t>
            </a:r>
            <a:r>
              <a:rPr lang="en-ID" sz="2400" dirty="0" err="1"/>
              <a:t>kecil</a:t>
            </a:r>
            <a:r>
              <a:rPr lang="en-ID" sz="2400" dirty="0"/>
              <a:t> </a:t>
            </a:r>
            <a:r>
              <a:rPr lang="en-ID" sz="2400" dirty="0" err="1"/>
              <a:t>kemungkinan</a:t>
            </a:r>
            <a:r>
              <a:rPr lang="en-ID" sz="2400" dirty="0"/>
              <a:t> </a:t>
            </a:r>
            <a:r>
              <a:rPr lang="en-ID" sz="2400" dirty="0" err="1"/>
              <a:t>pelanggan</a:t>
            </a:r>
            <a:r>
              <a:rPr lang="en-ID" sz="2400" dirty="0"/>
              <a:t> </a:t>
            </a:r>
            <a:r>
              <a:rPr lang="en-ID" sz="2400" dirty="0" err="1"/>
              <a:t>untuk</a:t>
            </a:r>
            <a:r>
              <a:rPr lang="en-ID" sz="2400" dirty="0"/>
              <a:t> </a:t>
            </a:r>
            <a:r>
              <a:rPr lang="en-ID" sz="2400" dirty="0" err="1"/>
              <a:t>melakukan</a:t>
            </a:r>
            <a:r>
              <a:rPr lang="en-ID" sz="2400" dirty="0"/>
              <a:t> </a:t>
            </a:r>
            <a:r>
              <a:rPr lang="en-ID" sz="2400" dirty="0" err="1"/>
              <a:t>pembelian</a:t>
            </a:r>
            <a:r>
              <a:rPr lang="en-ID" sz="2400" dirty="0"/>
              <a:t>.</a:t>
            </a:r>
            <a:endParaRPr lang="en-US" sz="2400" dirty="0"/>
          </a:p>
        </p:txBody>
      </p:sp>
      <p:sp>
        <p:nvSpPr>
          <p:cNvPr id="17" name="Text Placeholder 12"/>
          <p:cNvSpPr>
            <a:spLocks noGrp="1"/>
          </p:cNvSpPr>
          <p:nvPr>
            <p:custDataLst>
              <p:tags r:id="rId1"/>
            </p:custDataLst>
          </p:nvPr>
        </p:nvSpPr>
        <p:spPr bwMode="gray">
          <a:xfrm>
            <a:off x="3867150" y="8634413"/>
            <a:ext cx="438150" cy="228600"/>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spcBef>
                <a:spcPts val="384"/>
              </a:spcBef>
              <a:buFontTx/>
              <a:buNone/>
              <a:defRPr sz="1600" b="1" kern="1200">
                <a:solidFill>
                  <a:schemeClr val="tx1"/>
                </a:solidFill>
                <a:latin typeface="+mn-lt"/>
                <a:ea typeface="+mn-ea"/>
                <a:cs typeface="+mn-cs"/>
              </a:defRPr>
            </a:lvl1pPr>
            <a:lvl2pPr marL="4572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ts val="384"/>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1371600">
              <a:spcBef>
                <a:spcPct val="0"/>
              </a:spcBef>
              <a:spcAft>
                <a:spcPct val="0"/>
              </a:spcAft>
              <a:buClr>
                <a:srgbClr val="177B57"/>
              </a:buClr>
              <a:buNone/>
            </a:pPr>
            <a:endParaRPr lang="en-AU" sz="1500" dirty="0">
              <a:solidFill>
                <a:srgbClr val="000000"/>
              </a:solidFill>
              <a:latin typeface="Arial"/>
              <a:sym typeface="+mn-lt"/>
            </a:endParaRPr>
          </a:p>
        </p:txBody>
      </p:sp>
      <p:sp>
        <p:nvSpPr>
          <p:cNvPr id="21" name="Rectangle 20"/>
          <p:cNvSpPr/>
          <p:nvPr/>
        </p:nvSpPr>
        <p:spPr>
          <a:xfrm>
            <a:off x="8043863" y="10146750"/>
            <a:ext cx="2095500" cy="140250"/>
          </a:xfrm>
          <a:prstGeom prst="rect">
            <a:avLst/>
          </a:prstGeom>
          <a:solidFill>
            <a:schemeClr val="bg1"/>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135000" bIns="135000" rtlCol="0" anchor="ctr" anchorCtr="0"/>
          <a:lstStyle/>
          <a:p>
            <a:pPr algn="ctr" defTabSz="1371600">
              <a:buClrTx/>
            </a:pPr>
            <a:endParaRPr lang="en-AU" sz="2100" kern="1200" dirty="0">
              <a:solidFill>
                <a:srgbClr val="00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A17E8473-D90C-94D6-02E4-A26615907A1F}"/>
              </a:ext>
            </a:extLst>
          </p:cNvPr>
          <p:cNvSpPr txBox="1"/>
          <p:nvPr/>
        </p:nvSpPr>
        <p:spPr>
          <a:xfrm>
            <a:off x="2408573" y="1703006"/>
            <a:ext cx="13481510" cy="418167"/>
          </a:xfrm>
          <a:prstGeom prst="rect">
            <a:avLst/>
          </a:prstGeom>
          <a:solidFill>
            <a:schemeClr val="accent1"/>
          </a:solidFill>
          <a:ln>
            <a:solidFill>
              <a:schemeClr val="accent1"/>
            </a:solidFill>
          </a:ln>
        </p:spPr>
        <p:txBody>
          <a:bodyPr wrap="square" lIns="54000" tIns="0" rIns="54000" bIns="0" rtlCol="0" anchor="ctr">
            <a:noAutofit/>
          </a:bodyPr>
          <a:lstStyle/>
          <a:p>
            <a:r>
              <a:rPr lang="en-AU" sz="1500" b="1" i="1" dirty="0">
                <a:latin typeface="Arial" pitchFamily="34" charset="0"/>
                <a:cs typeface="Arial" pitchFamily="34" charset="0"/>
              </a:rPr>
              <a:t>Question: </a:t>
            </a:r>
            <a:r>
              <a:rPr lang="en-AU" sz="1500" b="1" i="1" dirty="0" err="1">
                <a:latin typeface="Arial" pitchFamily="34" charset="0"/>
                <a:cs typeface="Arial" pitchFamily="34" charset="0"/>
              </a:rPr>
              <a:t>Seberapa</a:t>
            </a:r>
            <a:r>
              <a:rPr lang="en-AU" sz="1500" b="1" i="1" dirty="0">
                <a:latin typeface="Arial" pitchFamily="34" charset="0"/>
                <a:cs typeface="Arial" pitchFamily="34" charset="0"/>
              </a:rPr>
              <a:t> </a:t>
            </a:r>
            <a:r>
              <a:rPr lang="en-AU" sz="1500" b="1" i="1" dirty="0" err="1">
                <a:latin typeface="Arial" pitchFamily="34" charset="0"/>
                <a:cs typeface="Arial" pitchFamily="34" charset="0"/>
              </a:rPr>
              <a:t>besar</a:t>
            </a:r>
            <a:r>
              <a:rPr lang="en-AU" sz="1500" b="1" i="1" dirty="0">
                <a:latin typeface="Arial" pitchFamily="34" charset="0"/>
                <a:cs typeface="Arial" pitchFamily="34" charset="0"/>
              </a:rPr>
              <a:t> </a:t>
            </a:r>
            <a:r>
              <a:rPr lang="en-AU" sz="1500" b="1" i="1" dirty="0" err="1">
                <a:latin typeface="Arial" pitchFamily="34" charset="0"/>
                <a:cs typeface="Arial" pitchFamily="34" charset="0"/>
              </a:rPr>
              <a:t>pengaruh</a:t>
            </a:r>
            <a:r>
              <a:rPr lang="en-AU" sz="1500" b="1" i="1" dirty="0">
                <a:latin typeface="Arial" pitchFamily="34" charset="0"/>
                <a:cs typeface="Arial" pitchFamily="34" charset="0"/>
              </a:rPr>
              <a:t> complain </a:t>
            </a:r>
            <a:r>
              <a:rPr lang="en-AU" sz="1500" b="1" i="1" dirty="0" err="1">
                <a:latin typeface="Arial" pitchFamily="34" charset="0"/>
                <a:cs typeface="Arial" pitchFamily="34" charset="0"/>
              </a:rPr>
              <a:t>terhadap</a:t>
            </a:r>
            <a:r>
              <a:rPr lang="en-AU" sz="1500" b="1" i="1" dirty="0">
                <a:latin typeface="Arial" pitchFamily="34" charset="0"/>
                <a:cs typeface="Arial" pitchFamily="34" charset="0"/>
              </a:rPr>
              <a:t> Keputusan </a:t>
            </a:r>
            <a:r>
              <a:rPr lang="en-AU" sz="1500" b="1" i="1" dirty="0" err="1">
                <a:latin typeface="Arial" pitchFamily="34" charset="0"/>
                <a:cs typeface="Arial" pitchFamily="34" charset="0"/>
              </a:rPr>
              <a:t>pembelian</a:t>
            </a:r>
            <a:r>
              <a:rPr lang="en-AU" sz="1500" b="1" i="1" dirty="0">
                <a:latin typeface="Arial" pitchFamily="34" charset="0"/>
                <a:cs typeface="Arial" pitchFamily="34" charset="0"/>
              </a:rPr>
              <a:t> </a:t>
            </a:r>
            <a:r>
              <a:rPr lang="en-AU" sz="1500" b="1" i="1" dirty="0" err="1">
                <a:latin typeface="Arial" pitchFamily="34" charset="0"/>
                <a:cs typeface="Arial" pitchFamily="34" charset="0"/>
              </a:rPr>
              <a:t>pelanggan</a:t>
            </a:r>
            <a:r>
              <a:rPr lang="en-AU" sz="1500" b="1" i="1" dirty="0">
                <a:latin typeface="Arial" pitchFamily="34" charset="0"/>
                <a:cs typeface="Arial" pitchFamily="34" charset="0"/>
              </a:rPr>
              <a:t>?</a:t>
            </a:r>
            <a:endParaRPr lang="en-US" sz="1500" b="1" i="1" dirty="0">
              <a:latin typeface="Arial" pitchFamily="34" charset="0"/>
              <a:cs typeface="Arial" pitchFamily="34" charset="0"/>
            </a:endParaRPr>
          </a:p>
        </p:txBody>
      </p:sp>
      <p:pic>
        <p:nvPicPr>
          <p:cNvPr id="3078" name="Picture 6">
            <a:extLst>
              <a:ext uri="{FF2B5EF4-FFF2-40B4-BE49-F238E27FC236}">
                <a16:creationId xmlns:a16="http://schemas.microsoft.com/office/drawing/2014/main" id="{FA7600C4-0131-527D-CF1A-E4482EB5A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812433"/>
            <a:ext cx="8181975" cy="5874492"/>
          </a:xfrm>
          <a:prstGeom prst="rect">
            <a:avLst/>
          </a:prstGeom>
          <a:noFill/>
          <a:extLst>
            <a:ext uri="{909E8E84-426E-40DD-AFC4-6F175D3DCCD1}">
              <a14:hiddenFill xmlns:a14="http://schemas.microsoft.com/office/drawing/2010/main">
                <a:solidFill>
                  <a:srgbClr val="FFFFFF"/>
                </a:solidFill>
              </a14:hiddenFill>
            </a:ext>
          </a:extLst>
        </p:spPr>
      </p:pic>
      <p:sp>
        <p:nvSpPr>
          <p:cNvPr id="2" name="TextColumnContent">
            <a:extLst>
              <a:ext uri="{FF2B5EF4-FFF2-40B4-BE49-F238E27FC236}">
                <a16:creationId xmlns:a16="http://schemas.microsoft.com/office/drawing/2014/main" id="{73F1A182-C16D-49FF-5200-70F86D59333B}"/>
              </a:ext>
            </a:extLst>
          </p:cNvPr>
          <p:cNvSpPr>
            <a:spLocks noChangeArrowheads="1"/>
          </p:cNvSpPr>
          <p:nvPr/>
        </p:nvSpPr>
        <p:spPr bwMode="gray">
          <a:xfrm>
            <a:off x="9720263" y="3684739"/>
            <a:ext cx="8181975" cy="5589294"/>
          </a:xfrm>
          <a:prstGeom prst="rect">
            <a:avLst/>
          </a:prstGeom>
          <a:noFill/>
          <a:ln w="9525" algn="ctr">
            <a:noFill/>
            <a:miter lim="800000"/>
            <a:headEnd type="none" w="lg" len="lg"/>
            <a:tailEnd type="none" w="lg" len="lg"/>
          </a:ln>
          <a:effectLst/>
        </p:spPr>
        <p:txBody>
          <a:bodyPr tIns="137160" bIns="137160"/>
          <a:lstStyle/>
          <a:p>
            <a:pPr>
              <a:lnSpc>
                <a:spcPct val="107000"/>
              </a:lnSpc>
              <a:spcAft>
                <a:spcPts val="800"/>
              </a:spcAft>
            </a:pPr>
            <a:r>
              <a:rPr lang="en-ID" sz="2400" dirty="0" err="1">
                <a:solidFill>
                  <a:srgbClr val="212121"/>
                </a:solidFill>
                <a:highlight>
                  <a:srgbClr val="FFFFFF"/>
                </a:highlight>
                <a:latin typeface="+mj-lt"/>
              </a:rPr>
              <a:t>P</a:t>
            </a:r>
            <a:r>
              <a:rPr lang="en-ID" sz="2400" b="0" i="0" dirty="0" err="1">
                <a:solidFill>
                  <a:srgbClr val="212121"/>
                </a:solidFill>
                <a:effectLst/>
                <a:highlight>
                  <a:srgbClr val="FFFFFF"/>
                </a:highlight>
                <a:latin typeface="+mj-lt"/>
              </a:rPr>
              <a:t>elanggan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tidak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a:t>
            </a:r>
            <a:r>
              <a:rPr lang="en-ID" sz="2400" b="0" i="0" dirty="0" err="1">
                <a:solidFill>
                  <a:srgbClr val="212121"/>
                </a:solidFill>
                <a:effectLst/>
                <a:highlight>
                  <a:srgbClr val="FFFFFF"/>
                </a:highlight>
                <a:latin typeface="+mj-lt"/>
              </a:rPr>
              <a:t>cenderung</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memiliki</a:t>
            </a:r>
            <a:r>
              <a:rPr lang="en-ID" sz="2400" b="0" i="0" dirty="0">
                <a:solidFill>
                  <a:srgbClr val="212121"/>
                </a:solidFill>
                <a:effectLst/>
                <a:highlight>
                  <a:srgbClr val="FFFFFF"/>
                </a:highlight>
                <a:latin typeface="+mj-lt"/>
              </a:rPr>
              <a:t> rata-rata total </a:t>
            </a:r>
            <a:r>
              <a:rPr lang="en-ID" sz="2400" b="0" i="0" dirty="0" err="1">
                <a:solidFill>
                  <a:srgbClr val="212121"/>
                </a:solidFill>
                <a:effectLst/>
                <a:highlight>
                  <a:srgbClr val="FFFFFF"/>
                </a:highlight>
                <a:latin typeface="+mj-lt"/>
              </a:rPr>
              <a:t>pengeluaran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relatif</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banyak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dibandingkan</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dengan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Web rata-rata total </a:t>
            </a:r>
            <a:r>
              <a:rPr lang="en-ID" sz="2400" b="0" i="0" dirty="0" err="1">
                <a:solidFill>
                  <a:srgbClr val="212121"/>
                </a:solidFill>
                <a:effectLst/>
                <a:highlight>
                  <a:srgbClr val="FFFFFF"/>
                </a:highlight>
                <a:latin typeface="+mj-lt"/>
              </a:rPr>
              <a:t>pengeluaran</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untuk</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tidak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2376</a:t>
            </a:r>
            <a:r>
              <a:rPr lang="en-ID" sz="2400" b="0" i="0" dirty="0">
                <a:solidFill>
                  <a:srgbClr val="212121"/>
                </a:solidFill>
                <a:effectLst/>
                <a:highlight>
                  <a:srgbClr val="FFFFFF"/>
                </a:highlight>
                <a:latin typeface="+mj-lt"/>
              </a:rPr>
              <a:t>,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Catalog</a:t>
            </a:r>
            <a:r>
              <a:rPr lang="en-ID" sz="2400" b="0" i="0" dirty="0">
                <a:solidFill>
                  <a:srgbClr val="212121"/>
                </a:solidFill>
                <a:effectLst/>
                <a:highlight>
                  <a:srgbClr val="FFFFFF"/>
                </a:highlight>
                <a:latin typeface="+mj-lt"/>
              </a:rPr>
              <a:t> dan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Store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1537</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Untuk</a:t>
            </a:r>
            <a:r>
              <a:rPr lang="en-ID" sz="2400" b="0" i="0" dirty="0">
                <a:solidFill>
                  <a:srgbClr val="212121"/>
                </a:solidFill>
                <a:effectLst/>
                <a:highlight>
                  <a:srgbClr val="FFFFFF"/>
                </a:highlight>
                <a:latin typeface="+mj-lt"/>
              </a:rPr>
              <a:t> rata-rata total </a:t>
            </a:r>
            <a:r>
              <a:rPr lang="en-ID" sz="2400" b="0" i="0" dirty="0" err="1">
                <a:solidFill>
                  <a:srgbClr val="212121"/>
                </a:solidFill>
                <a:effectLst/>
                <a:highlight>
                  <a:srgbClr val="FFFFFF"/>
                </a:highlight>
                <a:latin typeface="+mj-lt"/>
              </a:rPr>
              <a:t>pengeluaran</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pelanggan</a:t>
            </a:r>
            <a:r>
              <a:rPr lang="en-ID" sz="2400" b="0" i="0" dirty="0">
                <a:solidFill>
                  <a:srgbClr val="212121"/>
                </a:solidFill>
                <a:effectLst/>
                <a:highlight>
                  <a:srgbClr val="FFFFFF"/>
                </a:highlight>
                <a:latin typeface="+mj-lt"/>
              </a:rPr>
              <a:t> yang </a:t>
            </a:r>
            <a:r>
              <a:rPr lang="en-ID" sz="2400" b="0" i="0" dirty="0" err="1">
                <a:solidFill>
                  <a:srgbClr val="212121"/>
                </a:solidFill>
                <a:effectLst/>
                <a:highlight>
                  <a:srgbClr val="FFFFFF"/>
                </a:highlight>
                <a:latin typeface="+mj-lt"/>
              </a:rPr>
              <a:t>melakukan</a:t>
            </a:r>
            <a:r>
              <a:rPr lang="en-ID" sz="2400" b="0" i="0" dirty="0">
                <a:solidFill>
                  <a:srgbClr val="212121"/>
                </a:solidFill>
                <a:effectLst/>
                <a:highlight>
                  <a:srgbClr val="FFFFFF"/>
                </a:highlight>
                <a:latin typeface="+mj-lt"/>
              </a:rPr>
              <a:t> complain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Web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2287</a:t>
            </a:r>
            <a:r>
              <a:rPr lang="en-ID" sz="2400" b="0" i="0" dirty="0">
                <a:solidFill>
                  <a:srgbClr val="212121"/>
                </a:solidFill>
                <a:effectLst/>
                <a:highlight>
                  <a:srgbClr val="FFFFFF"/>
                </a:highlight>
                <a:latin typeface="+mj-lt"/>
              </a:rPr>
              <a:t>, pada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Catalog</a:t>
            </a:r>
            <a:r>
              <a:rPr lang="en-ID" sz="2400" b="0" i="0" dirty="0">
                <a:solidFill>
                  <a:srgbClr val="212121"/>
                </a:solidFill>
                <a:effectLst/>
                <a:highlight>
                  <a:srgbClr val="FFFFFF"/>
                </a:highlight>
                <a:latin typeface="+mj-lt"/>
              </a:rPr>
              <a:t> dan </a:t>
            </a:r>
            <a:r>
              <a:rPr lang="en-ID" sz="2400" b="0" i="0" dirty="0" err="1">
                <a:solidFill>
                  <a:srgbClr val="212121"/>
                </a:solidFill>
                <a:effectLst/>
                <a:highlight>
                  <a:srgbClr val="FFFFFF"/>
                </a:highlight>
                <a:latin typeface="+mj-lt"/>
              </a:rPr>
              <a:t>untuk</a:t>
            </a:r>
            <a:r>
              <a:rPr lang="en-ID" sz="2400" b="0" i="0" dirty="0">
                <a:solidFill>
                  <a:srgbClr val="212121"/>
                </a:solidFill>
                <a:effectLst/>
                <a:highlight>
                  <a:srgbClr val="FFFFFF"/>
                </a:highlight>
                <a:latin typeface="+mj-lt"/>
              </a:rPr>
              <a:t> </a:t>
            </a:r>
            <a:r>
              <a:rPr lang="en-ID" sz="2400" b="0" i="0" dirty="0" err="1">
                <a:solidFill>
                  <a:srgbClr val="212121"/>
                </a:solidFill>
                <a:effectLst/>
                <a:highlight>
                  <a:srgbClr val="FFFFFF"/>
                </a:highlight>
                <a:latin typeface="+mj-lt"/>
              </a:rPr>
              <a:t>kanal</a:t>
            </a:r>
            <a:r>
              <a:rPr lang="en-ID" sz="2400" b="0" i="0" dirty="0">
                <a:solidFill>
                  <a:srgbClr val="212121"/>
                </a:solidFill>
                <a:effectLst/>
                <a:highlight>
                  <a:srgbClr val="FFFFFF"/>
                </a:highlight>
                <a:latin typeface="+mj-lt"/>
              </a:rPr>
              <a:t> Store </a:t>
            </a:r>
            <a:r>
              <a:rPr lang="en-ID" sz="2400" b="0" i="0" dirty="0" err="1">
                <a:solidFill>
                  <a:srgbClr val="212121"/>
                </a:solidFill>
                <a:effectLst/>
                <a:highlight>
                  <a:srgbClr val="FFFFFF"/>
                </a:highlight>
                <a:latin typeface="+mj-lt"/>
              </a:rPr>
              <a:t>sebesar</a:t>
            </a:r>
            <a:r>
              <a:rPr lang="en-ID" sz="2400" b="0" i="0" dirty="0">
                <a:solidFill>
                  <a:srgbClr val="212121"/>
                </a:solidFill>
                <a:effectLst/>
                <a:highlight>
                  <a:srgbClr val="FFFFFF"/>
                </a:highlight>
                <a:latin typeface="+mj-lt"/>
              </a:rPr>
              <a:t> </a:t>
            </a:r>
            <a:r>
              <a:rPr lang="en-ID" sz="2400" b="1" i="0" dirty="0">
                <a:solidFill>
                  <a:srgbClr val="212121"/>
                </a:solidFill>
                <a:effectLst/>
                <a:highlight>
                  <a:srgbClr val="FFFFFF"/>
                </a:highlight>
                <a:latin typeface="+mj-lt"/>
              </a:rPr>
              <a:t>1143</a:t>
            </a:r>
            <a:r>
              <a:rPr lang="en-ID" sz="2400" b="0" i="0" dirty="0">
                <a:solidFill>
                  <a:srgbClr val="212121"/>
                </a:solidFill>
                <a:effectLst/>
                <a:highlight>
                  <a:srgbClr val="FFFFFF"/>
                </a:highlight>
                <a:latin typeface="+mj-lt"/>
              </a:rPr>
              <a:t>. </a:t>
            </a:r>
            <a:endParaRPr lang="en-ID" sz="2400" kern="100" dirty="0">
              <a:effectLst/>
              <a:latin typeface="+mj-lt"/>
              <a:ea typeface="Calibri" panose="020F0502020204030204" pitchFamily="34" charset="0"/>
              <a:cs typeface="Times New Roman" panose="02020603050405020304" pitchFamily="18" charset="0"/>
            </a:endParaRPr>
          </a:p>
          <a:p>
            <a:pPr marL="604838" lvl="2" defTabSz="1371600">
              <a:buClr>
                <a:srgbClr val="177B57"/>
              </a:buClr>
            </a:pPr>
            <a:endParaRPr lang="en-AU" sz="1800" kern="1200" dirty="0">
              <a:latin typeface="Arial" pitchFamily="34" charset="0"/>
              <a:ea typeface="+mn-ea"/>
              <a:cs typeface="Arial" pitchFamily="34" charset="0"/>
            </a:endParaRPr>
          </a:p>
        </p:txBody>
      </p:sp>
    </p:spTree>
    <p:extLst>
      <p:ext uri="{BB962C8B-B14F-4D97-AF65-F5344CB8AC3E}">
        <p14:creationId xmlns:p14="http://schemas.microsoft.com/office/powerpoint/2010/main" val="1238451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vEGksz.vEmxHeRh91uG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eWz58XROQVm_33gqah_.N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NThcbfcTFmbRRHVssfS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yFznPlLRStSROL2zLmKvH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Oqeiuqy_SwCLFGWXqKeWiw"/>
</p:tagLst>
</file>

<file path=ppt/theme/theme1.xml><?xml version="1.0" encoding="utf-8"?>
<a:theme xmlns:a="http://schemas.openxmlformats.org/drawingml/2006/main" name="Talent Management McKinsey Slides">
  <a:themeElements>
    <a:clrScheme name="Office">
      <a:dk1>
        <a:srgbClr val="000000"/>
      </a:dk1>
      <a:lt1>
        <a:srgbClr val="FFFFFF"/>
      </a:lt1>
      <a:dk2>
        <a:srgbClr val="0B6AE9"/>
      </a:dk2>
      <a:lt2>
        <a:srgbClr val="F8F9FB"/>
      </a:lt2>
      <a:accent1>
        <a:srgbClr val="FFFFFF"/>
      </a:accent1>
      <a:accent2>
        <a:srgbClr val="FFFFFF"/>
      </a:accent2>
      <a:accent3>
        <a:srgbClr val="0F1A38"/>
      </a:accent3>
      <a:accent4>
        <a:srgbClr val="F9FAFB"/>
      </a:accent4>
      <a:accent5>
        <a:srgbClr val="FFFFFF"/>
      </a:accent5>
      <a:accent6>
        <a:srgbClr val="0B6AE9"/>
      </a:accent6>
      <a:hlink>
        <a:srgbClr val="0F1A3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a:themeElements>
    <a:clrScheme name="Standard colors 1">
      <a:dk1>
        <a:srgbClr val="000000"/>
      </a:dk1>
      <a:lt1>
        <a:srgbClr val="FFFFFF"/>
      </a:lt1>
      <a:dk2>
        <a:srgbClr val="177B57"/>
      </a:dk2>
      <a:lt2>
        <a:srgbClr val="808080"/>
      </a:lt2>
      <a:accent1>
        <a:srgbClr val="E2E2E2"/>
      </a:accent1>
      <a:accent2>
        <a:srgbClr val="BCDEC2"/>
      </a:accent2>
      <a:accent3>
        <a:srgbClr val="B2B2B2"/>
      </a:accent3>
      <a:accent4>
        <a:srgbClr val="4D4D4D"/>
      </a:accent4>
      <a:accent5>
        <a:srgbClr val="D2E0E6"/>
      </a:accent5>
      <a:accent6>
        <a:srgbClr val="79A2B3"/>
      </a:accent6>
      <a:hlink>
        <a:srgbClr val="5BAD82"/>
      </a:hlink>
      <a:folHlink>
        <a:srgbClr val="8EC6A1"/>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effectLst/>
      </a:spPr>
      <a:bodyPr tIns="90000" bIns="90000" rtlCol="0" anchor="ctr" anchorCtr="0"/>
      <a:lstStyle>
        <a:defPPr algn="ctr">
          <a:defRPr sz="1400" dirty="0" smtClean="0">
            <a:solidFill>
              <a:srgbClr val="000000"/>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solidFill>
              <a:srgbClr val="000000"/>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blank.potx" id="{C047C262-1964-4FA4-9949-57FD1072430B}" vid="{BE8C3B22-6A3A-4544-8CCC-849C7B6A0AB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3106</Words>
  <Application>Microsoft Office PowerPoint</Application>
  <PresentationFormat>Custom</PresentationFormat>
  <Paragraphs>161</Paragraphs>
  <Slides>23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Roboto</vt:lpstr>
      <vt:lpstr>Open Sans</vt:lpstr>
      <vt:lpstr>Old Standard TT</vt:lpstr>
      <vt:lpstr>Symbol</vt:lpstr>
      <vt:lpstr>Talent Management McKinsey Slides</vt:lpstr>
      <vt:lpstr>Blank</vt:lpstr>
      <vt:lpstr>think-cell Slide</vt:lpstr>
      <vt:lpstr>PowerPoint Presentation</vt:lpstr>
      <vt:lpstr>PowerPoint Presentation</vt:lpstr>
      <vt:lpstr>Catatan untuk pembaca</vt:lpstr>
      <vt:lpstr>PowerPoint Presentation</vt:lpstr>
      <vt:lpstr>Kecenderungan bagi pelanggan untuk lebih sering memilih Kanal Catalog ketika pembelian mereka sedikit, dan beralih ke  Kanal Store ketika mereka melakukan lebih banyak pembelian. Kanal Web digunakan secara merata di berbagai tingkat frekuensi pembelian.</vt:lpstr>
      <vt:lpstr>Pelanggan cenderung mengeluarkan uang lebih banyak ketika berbelanja melalui kanal catalog dibandingkan dengan kanal lainnya. Rata-rata pengeluaran per pembelian melalui Catalog jauh lebih tinggi dibandingkan dengan Web dan Store.</vt:lpstr>
      <vt:lpstr>Terdapat kesamaan yang cukup signifikan dalam pola pembelian pelanggan di ketiga kanal (Web, Catalog, dan Store). Secara umum, produk anggur (Wines) merupakan produk yang paling banyak dibeli di semua kanal.</vt:lpstr>
      <vt:lpstr>Diskon cenderung mendorong pelanggan untuk lebih memilih berbelanja langsung di toko fisik (Store), terutama ketika mereka melakukan pembelian dalam jumlah yang lebih besar. Kanal Catalog dan Web cenderung digunakan untuk pembelian diskon dalam jumlah yang lebih sedikit..</vt:lpstr>
      <vt:lpstr>Rata-rata total pengeluaran pelanggan cenderung lebih rendah ketika pelanggan melakukan complain ini menunjukkan semakin banyak complain, semakin kecil kemungkinan pelanggan untuk melakukan pembelian.</vt:lpstr>
      <vt:lpstr>Variasi usia pelanggan di setiap kanal cenderung serupa. Artinya, di setiap kanal terdapat pelanggan dengan rentang usia yang cukup luas, mulai dari yang muda hingga yang tua. Dengan rentang usia 50 tahun paling mendominasi.</vt:lpstr>
      <vt:lpstr>Pendapatan bukan merupakan faktor utama dalam menentukan pilihan kanal pembelian pelanggan. Karena pada kanal pembelian Web, Catalog, dan Store pelanggan cenderung memiliki pendapatan dengan range 40.000 – 60.000.</vt:lpstr>
      <vt:lpstr> Secara keseluruhan, kampanye pemasaran cenderung mendorong lebih banyak pembelian melalui toko fisik (NumStorePurchases) dengan jumlah penerimaan kampanye diatas 800 (kecuali pada kampanye ke 2) dibandingkan dengan kanal web atau katalog. Hal ini mengindikasikan bahwa kampanye-kampanye ini efektif dalam menarik pelanggan ke toko fisik.</vt:lpstr>
      <vt:lpstr>Perbedaan Utama dalam perilaku pembelian antara Web vs Catalog vs Store:</vt:lpstr>
      <vt:lpstr> Terapkan strategi keterlibatan pasca-pembelian yang dipersonalisasi dalam mempertahankan dan meningkatkan Frekuensi Pembelian</vt:lpstr>
      <vt:lpstr>Strategi cross-sell dan up-sell sangat efektif untuk mempertahankan dan meningkatkan Rata-rata Pengeluaran per Pembelian</vt:lpstr>
      <vt:lpstr>Kembangkan pendekatan proaktif terhadap manajemen keluhan untuk meminimalisir Compain pelanggan.</vt:lpstr>
      <vt:lpstr>Tetapkan tujuan dan metrik yang jelas (ROI, Conversion Rate, dan Customer Acquisition Rate)</vt:lpstr>
      <vt:lpstr>Rekomendasi untuk Frekuensi Pembelian pada kanal Web, Catalog , dan Store.</vt:lpstr>
      <vt:lpstr>Rekomendasi untuk Rata-rata Pengeluaran per Pembelian pada kanal Web, Catalog , dan Store.</vt:lpstr>
      <vt:lpstr>Rekomendasi untuk mengurangi Complaints pada kanal Web, Catalog , dan Store.</vt:lpstr>
      <vt:lpstr>Rekomendasi untuk Efektivitas Kampanye Pemasaran pada kanal Web, Catalog , dan Store.</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Mochamad Aditya</cp:lastModifiedBy>
  <cp:revision>11</cp:revision>
  <dcterms:modified xsi:type="dcterms:W3CDTF">2024-08-26T12:32:54Z</dcterms:modified>
</cp:coreProperties>
</file>