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4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  <p:sldMasterId id="2147483872" r:id="rId4"/>
    <p:sldMasterId id="2147483885" r:id="rId5"/>
  </p:sldMasterIdLst>
  <p:notesMasterIdLst>
    <p:notesMasterId r:id="rId26"/>
  </p:notesMasterIdLst>
  <p:handoutMasterIdLst>
    <p:handoutMasterId r:id="rId27"/>
  </p:handoutMasterIdLst>
  <p:sldIdLst>
    <p:sldId id="267" r:id="rId6"/>
    <p:sldId id="336" r:id="rId7"/>
    <p:sldId id="436" r:id="rId8"/>
    <p:sldId id="440" r:id="rId9"/>
    <p:sldId id="269" r:id="rId10"/>
    <p:sldId id="291" r:id="rId11"/>
    <p:sldId id="406" r:id="rId12"/>
    <p:sldId id="413" r:id="rId13"/>
    <p:sldId id="422" r:id="rId14"/>
    <p:sldId id="427" r:id="rId15"/>
    <p:sldId id="441" r:id="rId16"/>
    <p:sldId id="424" r:id="rId17"/>
    <p:sldId id="439" r:id="rId18"/>
    <p:sldId id="451" r:id="rId19"/>
    <p:sldId id="445" r:id="rId20"/>
    <p:sldId id="452" r:id="rId21"/>
    <p:sldId id="453" r:id="rId22"/>
    <p:sldId id="448" r:id="rId23"/>
    <p:sldId id="449" r:id="rId24"/>
    <p:sldId id="450" r:id="rId25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800000"/>
    <a:srgbClr val="000000"/>
    <a:srgbClr val="10B0C0"/>
    <a:srgbClr val="BEF4FA"/>
    <a:srgbClr val="FFFFFF"/>
    <a:srgbClr val="3EA3F8"/>
    <a:srgbClr val="0F0634"/>
    <a:srgbClr val="06105A"/>
    <a:srgbClr val="00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87433" autoAdjust="0"/>
  </p:normalViewPr>
  <p:slideViewPr>
    <p:cSldViewPr showGuides="1">
      <p:cViewPr varScale="1">
        <p:scale>
          <a:sx n="44" d="100"/>
          <a:sy n="44" d="100"/>
        </p:scale>
        <p:origin x="378" y="30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5000"/>
                  <a:satMod val="160000"/>
                </a:schemeClr>
              </a:solidFill>
              <a:ln>
                <a:noFill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shade val="75000"/>
                  <a:satMod val="160000"/>
                </a:schemeClr>
              </a:solidFill>
              <a:ln>
                <a:noFill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dPt>
          <c:dPt>
            <c:idx val="2"/>
            <c:bubble3D val="0"/>
            <c:spPr>
              <a:solidFill>
                <a:schemeClr val="accent3">
                  <a:shade val="75000"/>
                  <a:satMod val="160000"/>
                </a:schemeClr>
              </a:solidFill>
              <a:ln>
                <a:noFill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dPt>
          <c:dPt>
            <c:idx val="3"/>
            <c:bubble3D val="0"/>
            <c:spPr>
              <a:solidFill>
                <a:schemeClr val="accent4">
                  <a:shade val="75000"/>
                  <a:satMod val="160000"/>
                </a:schemeClr>
              </a:solidFill>
              <a:ln>
                <a:noFill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dPt>
          <c:dLbls>
            <c:dLbl>
              <c:idx val="0"/>
              <c:layout>
                <c:manualLayout>
                  <c:x val="-0.24535975183831829"/>
                  <c:y val="-0.14016948478404478"/>
                </c:manualLayout>
              </c:layout>
              <c:tx>
                <c:rich>
                  <a:bodyPr/>
                  <a:lstStyle/>
                  <a:p>
                    <a:fld id="{4CD6BB9F-FAE4-4894-A838-D0AA4ADF4D72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record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87080095168443"/>
                      <c:h val="0.1400388612386076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D84B7AF-9C09-479A-B798-2AED64E88919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record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Data Latih</c:v>
                </c:pt>
                <c:pt idx="1">
                  <c:v>Data Uji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60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673778364086552E-3"/>
          <c:y val="1.1633883106248756E-2"/>
          <c:w val="0.98068628126650159"/>
          <c:h val="0.75472614196974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Benar 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Ekonomi Bisnis</c:v>
                </c:pt>
                <c:pt idx="1">
                  <c:v>Pendidikan Bisnis &amp; Manajemen</c:v>
                </c:pt>
                <c:pt idx="2">
                  <c:v>Kajian Bimbingan &amp; Konseling</c:v>
                </c:pt>
                <c:pt idx="3">
                  <c:v>Penelitian &amp; Pengembangan Pendidikan Luar Biasa</c:v>
                </c:pt>
                <c:pt idx="4">
                  <c:v>Pendidikan Pancasila &amp; Kewarganegaraan</c:v>
                </c:pt>
                <c:pt idx="5">
                  <c:v>Teori &amp; Praksis Pembelajaran IPS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Salah</c:v>
                </c:pt>
              </c:strCache>
            </c:strRef>
          </c:tx>
          <c:spPr>
            <a:solidFill>
              <a:srgbClr val="8000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Ekonomi Bisnis</c:v>
                </c:pt>
                <c:pt idx="1">
                  <c:v>Pendidikan Bisnis &amp; Manajemen</c:v>
                </c:pt>
                <c:pt idx="2">
                  <c:v>Kajian Bimbingan &amp; Konseling</c:v>
                </c:pt>
                <c:pt idx="3">
                  <c:v>Penelitian &amp; Pengembangan Pendidikan Luar Biasa</c:v>
                </c:pt>
                <c:pt idx="4">
                  <c:v>Pendidikan Pancasila &amp; Kewarganegaraan</c:v>
                </c:pt>
                <c:pt idx="5">
                  <c:v>Teori &amp; Praksis Pembelajaran IPS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Ekonomi Bisnis</c:v>
                </c:pt>
                <c:pt idx="1">
                  <c:v>Pendidikan Bisnis &amp; Manajemen</c:v>
                </c:pt>
                <c:pt idx="2">
                  <c:v>Kajian Bimbingan &amp; Konseling</c:v>
                </c:pt>
                <c:pt idx="3">
                  <c:v>Penelitian &amp; Pengembangan Pendidikan Luar Biasa</c:v>
                </c:pt>
                <c:pt idx="4">
                  <c:v>Pendidikan Pancasila &amp; Kewarganegaraan</c:v>
                </c:pt>
                <c:pt idx="5">
                  <c:v>Teori &amp; Praksis Pembelajaran IPS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2272000"/>
        <c:axId val="282280704"/>
      </c:barChart>
      <c:catAx>
        <c:axId val="28227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600" b="0" i="0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82280704"/>
        <c:crosses val="autoZero"/>
        <c:auto val="1"/>
        <c:lblAlgn val="ctr"/>
        <c:lblOffset val="100"/>
        <c:noMultiLvlLbl val="0"/>
      </c:catAx>
      <c:valAx>
        <c:axId val="28228070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227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Akurasi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hemeClr val="accent2">
                  <a:shade val="25000"/>
                  <a:satMod val="14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K=3</c:v>
                </c:pt>
                <c:pt idx="1">
                  <c:v>K=7</c:v>
                </c:pt>
                <c:pt idx="2">
                  <c:v>K=11</c:v>
                </c:pt>
                <c:pt idx="3">
                  <c:v>K=13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0.73329999999999995</c:v>
                </c:pt>
                <c:pt idx="1">
                  <c:v>0.81669999999999998</c:v>
                </c:pt>
                <c:pt idx="2" formatCode="0%">
                  <c:v>0.8</c:v>
                </c:pt>
                <c:pt idx="3">
                  <c:v>0.7833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0454176"/>
        <c:axId val="280454720"/>
      </c:barChart>
      <c:catAx>
        <c:axId val="28045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80454720"/>
        <c:crosses val="autoZero"/>
        <c:auto val="1"/>
        <c:lblAlgn val="ctr"/>
        <c:lblOffset val="100"/>
        <c:noMultiLvlLbl val="0"/>
      </c:catAx>
      <c:valAx>
        <c:axId val="2804547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2804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8822874031273624E-2"/>
          <c:w val="0.98068628126650159"/>
          <c:h val="0.75472614196974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Benar 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Ekonomi Bisnis</c:v>
                </c:pt>
                <c:pt idx="1">
                  <c:v>Pendidikan Bisnis &amp; Manajemen</c:v>
                </c:pt>
                <c:pt idx="2">
                  <c:v>Kajian Bimbingan &amp; Konseling</c:v>
                </c:pt>
                <c:pt idx="3">
                  <c:v>Penelitian &amp; Pengembangan Pendidikan Luar Biasa</c:v>
                </c:pt>
                <c:pt idx="4">
                  <c:v>Pendidikan Pancasila &amp; Kewarganegaraan</c:v>
                </c:pt>
                <c:pt idx="5">
                  <c:v>Teori &amp; Praksis Pembelajaran IPS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10</c:v>
                </c:pt>
                <c:pt idx="2">
                  <c:v>6</c:v>
                </c:pt>
                <c:pt idx="3">
                  <c:v>8</c:v>
                </c:pt>
                <c:pt idx="4">
                  <c:v>9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Salah</c:v>
                </c:pt>
              </c:strCache>
            </c:strRef>
          </c:tx>
          <c:spPr>
            <a:solidFill>
              <a:srgbClr val="8000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Ekonomi Bisnis</c:v>
                </c:pt>
                <c:pt idx="1">
                  <c:v>Pendidikan Bisnis &amp; Manajemen</c:v>
                </c:pt>
                <c:pt idx="2">
                  <c:v>Kajian Bimbingan &amp; Konseling</c:v>
                </c:pt>
                <c:pt idx="3">
                  <c:v>Penelitian &amp; Pengembangan Pendidikan Luar Biasa</c:v>
                </c:pt>
                <c:pt idx="4">
                  <c:v>Pendidikan Pancasila &amp; Kewarganegaraan</c:v>
                </c:pt>
                <c:pt idx="5">
                  <c:v>Teori &amp; Praksis Pembelajaran IPS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Ekonomi Bisnis</c:v>
                </c:pt>
                <c:pt idx="1">
                  <c:v>Pendidikan Bisnis &amp; Manajemen</c:v>
                </c:pt>
                <c:pt idx="2">
                  <c:v>Kajian Bimbingan &amp; Konseling</c:v>
                </c:pt>
                <c:pt idx="3">
                  <c:v>Penelitian &amp; Pengembangan Pendidikan Luar Biasa</c:v>
                </c:pt>
                <c:pt idx="4">
                  <c:v>Pendidikan Pancasila &amp; Kewarganegaraan</c:v>
                </c:pt>
                <c:pt idx="5">
                  <c:v>Teori &amp; Praksis Pembelajaran IPS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82268192"/>
        <c:axId val="282283968"/>
      </c:barChart>
      <c:catAx>
        <c:axId val="28226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1600" b="0" i="0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82283968"/>
        <c:crosses val="autoZero"/>
        <c:auto val="1"/>
        <c:lblAlgn val="ctr"/>
        <c:lblOffset val="100"/>
        <c:noMultiLvlLbl val="0"/>
      </c:catAx>
      <c:valAx>
        <c:axId val="2822839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22681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29227410731819E-3"/>
          <c:y val="3.6737657619358058E-2"/>
          <c:w val="0.98068628126650159"/>
          <c:h val="0.75472614196974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Naive Bayes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8F2D3815-3A98-4087-AA03-C03BA99C8FD6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748894C-7C4F-490E-B950-168C802756DF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7F92834-5A24-45F5-B8EF-04191B131114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5750766-506A-41A9-83F6-BCDEC7803EFA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id-ID" sz="2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E30E7D8-D4CF-456B-8425-600059FECCAC}" type="VALUE">
                      <a:rPr lang="en-US" sz="2000" smtClean="0"/>
                      <a:pPr>
                        <a:defRPr lang="id-ID" sz="2000"/>
                      </a:pPr>
                      <a:t>[VALUE]</a:t>
                    </a:fld>
                    <a:endParaRPr lang="en-US" sz="2000" smtClean="0"/>
                  </a:p>
                  <a:p>
                    <a:pPr>
                      <a:defRPr lang="id-ID" sz="2000"/>
                    </a:pPr>
                    <a:r>
                      <a:rPr lang="en-US" sz="2000" smtClean="0"/>
                      <a:t> menit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id-ID"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Precission</c:v>
                </c:pt>
                <c:pt idx="2">
                  <c:v>Recall</c:v>
                </c:pt>
                <c:pt idx="3">
                  <c:v>Error Rate</c:v>
                </c:pt>
                <c:pt idx="4">
                  <c:v>Execution Time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88.33</c:v>
                </c:pt>
                <c:pt idx="1">
                  <c:v>89.33</c:v>
                </c:pt>
                <c:pt idx="2">
                  <c:v>88.33</c:v>
                </c:pt>
                <c:pt idx="3">
                  <c:v>11.67</c:v>
                </c:pt>
                <c:pt idx="4">
                  <c:v>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K-Nearest Neighbour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id-ID" sz="2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56E37AA-B4ED-4375-B7F7-D36B0566A41F}" type="VALUE">
                      <a:rPr lang="en-US" smtClean="0"/>
                      <a:pPr>
                        <a:defRPr lang="id-ID" sz="20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id-ID"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6D31C8A3-E58A-445D-AC8B-89B1D350DC25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7A89239-6594-4EEC-A0E1-6C7A13236A4A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5803B13-95DB-4E60-BD5A-EF3E1824C4A9}" type="VALUE">
                      <a:rPr lang="en-US" smtClean="0"/>
                      <a:pPr/>
                      <a:t>[VALUE]</a:t>
                    </a:fld>
                    <a:r>
                      <a:rPr lang="en-US" smtClean="0"/>
                      <a:t>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"/>
                  <c:y val="0.1001336853159631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 47 </a:t>
                    </a:r>
                  </a:p>
                  <a:p>
                    <a:r>
                      <a:rPr lang="en-US" dirty="0" err="1" smtClean="0"/>
                      <a:t>menit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Precission</c:v>
                </c:pt>
                <c:pt idx="2">
                  <c:v>Recall</c:v>
                </c:pt>
                <c:pt idx="3">
                  <c:v>Error Rate</c:v>
                </c:pt>
                <c:pt idx="4">
                  <c:v>Execution Time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81.67</c:v>
                </c:pt>
                <c:pt idx="1">
                  <c:v>86.74</c:v>
                </c:pt>
                <c:pt idx="2">
                  <c:v>81.67</c:v>
                </c:pt>
                <c:pt idx="3">
                  <c:v>18.329999999999998</c:v>
                </c:pt>
                <c:pt idx="4">
                  <c:v>47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53559584"/>
        <c:axId val="553564480"/>
      </c:barChart>
      <c:catAx>
        <c:axId val="55355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id-ID" sz="2000" b="0" i="0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53564480"/>
        <c:crosses val="autoZero"/>
        <c:auto val="1"/>
        <c:lblAlgn val="ctr"/>
        <c:lblOffset val="100"/>
        <c:noMultiLvlLbl val="0"/>
      </c:catAx>
      <c:valAx>
        <c:axId val="5535644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355958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id-ID" sz="2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membantu mahasiswa </a:t>
            </a:r>
            <a:r>
              <a:rPr lang="id-ID" sz="2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dlam</a:t>
            </a:r>
            <a:r>
              <a:rPr lang="id-ID" sz="2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menentukan tema/bidang jurnal yang sesuai </a:t>
            </a:r>
            <a:r>
              <a:rPr lang="id-ID" sz="2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dg</a:t>
            </a:r>
            <a:r>
              <a:rPr lang="id-ID" sz="2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artikel </a:t>
            </a:r>
            <a:r>
              <a:rPr lang="id-ID" sz="21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yg</a:t>
            </a:r>
            <a:r>
              <a:rPr lang="id-ID" sz="2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dimiliki.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d-ID" sz="2400" dirty="0" smtClean="0"/>
              <a:t>Data yang digunakan sebagai </a:t>
            </a:r>
            <a:r>
              <a:rPr kumimoji="1" lang="id-ID" sz="2400" dirty="0" err="1" smtClean="0"/>
              <a:t>inputan</a:t>
            </a:r>
            <a:r>
              <a:rPr kumimoji="1" lang="id-ID" sz="2400" dirty="0" smtClean="0"/>
              <a:t> untuk klasifikasi adalah abstrak dari artikel jurnal berbahasa Indonesia yang ada di Universitas Negeri Malang yang telah terbit dari tahun 2015 hingga 2017 pada </a:t>
            </a:r>
            <a:r>
              <a:rPr kumimoji="1" lang="id-ID" sz="2400" dirty="0" err="1" smtClean="0"/>
              <a:t>website</a:t>
            </a:r>
            <a:r>
              <a:rPr kumimoji="1" lang="id-ID" sz="2400" dirty="0" smtClean="0"/>
              <a:t> journal2.um.ac.id.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ja-JP" sz="2000" i="1" dirty="0" err="1" smtClean="0"/>
              <a:t>Case</a:t>
            </a:r>
            <a:r>
              <a:rPr kumimoji="0" lang="id-ID" altLang="ja-JP" sz="2000" i="1" dirty="0" smtClean="0"/>
              <a:t> </a:t>
            </a:r>
            <a:r>
              <a:rPr kumimoji="0" lang="id-ID" altLang="ja-JP" sz="2000" i="1" dirty="0" err="1" smtClean="0"/>
              <a:t>folding</a:t>
            </a:r>
            <a:r>
              <a:rPr kumimoji="0" lang="id-ID" altLang="ja-JP" sz="2000" i="1" dirty="0" smtClean="0"/>
              <a:t>:</a:t>
            </a:r>
            <a:r>
              <a:rPr kumimoji="0" lang="id-ID" altLang="ja-JP" sz="2000" i="1" baseline="0" dirty="0" smtClean="0"/>
              <a:t> </a:t>
            </a:r>
            <a:r>
              <a:rPr kumimoji="0" lang="id-ID" altLang="ja-JP" sz="2000" i="1" baseline="0" dirty="0" err="1" smtClean="0"/>
              <a:t>pegubahan</a:t>
            </a:r>
            <a:r>
              <a:rPr kumimoji="0" lang="id-ID" altLang="ja-JP" sz="2000" i="1" baseline="0" dirty="0" smtClean="0"/>
              <a:t> huruf kapital menjadi huruf kecil</a:t>
            </a:r>
            <a:endParaRPr kumimoji="0" lang="id-ID" altLang="ja-JP" sz="2000" i="1" dirty="0" smtClean="0"/>
          </a:p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ja-JP" sz="2000" i="1" dirty="0" err="1" smtClean="0"/>
              <a:t>Tokenisasi</a:t>
            </a:r>
            <a:r>
              <a:rPr kumimoji="0" lang="id-ID" altLang="ja-JP" sz="2000" i="1" dirty="0" smtClean="0"/>
              <a:t>: pemenggalan kata dari sebuah dokumen</a:t>
            </a:r>
          </a:p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ja-JP" sz="2000" i="1" dirty="0" err="1" smtClean="0"/>
              <a:t>Stopword</a:t>
            </a:r>
            <a:r>
              <a:rPr kumimoji="0" lang="id-ID" altLang="ja-JP" sz="2000" i="1" dirty="0" smtClean="0"/>
              <a:t>:</a:t>
            </a:r>
            <a:r>
              <a:rPr kumimoji="0" lang="id-ID" altLang="ja-JP" sz="2000" i="1" baseline="0" dirty="0" smtClean="0"/>
              <a:t> menghilangkan kata yang </a:t>
            </a:r>
            <a:r>
              <a:rPr kumimoji="0" lang="id-ID" altLang="ja-JP" sz="2000" i="1" baseline="0" dirty="0" err="1" smtClean="0"/>
              <a:t>tdk</a:t>
            </a:r>
            <a:r>
              <a:rPr kumimoji="0" lang="id-ID" altLang="ja-JP" sz="2000" i="1" baseline="0" dirty="0" smtClean="0"/>
              <a:t> berpengaruh </a:t>
            </a:r>
            <a:r>
              <a:rPr kumimoji="0" lang="id-ID" altLang="ja-JP" sz="2000" i="1" baseline="0" dirty="0" err="1" smtClean="0"/>
              <a:t>dlm</a:t>
            </a:r>
            <a:r>
              <a:rPr kumimoji="0" lang="id-ID" altLang="ja-JP" sz="2000" i="1" baseline="0" dirty="0" smtClean="0"/>
              <a:t> proses klasifikasi</a:t>
            </a:r>
          </a:p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altLang="ja-JP" sz="2000" i="1" baseline="0" dirty="0" err="1" smtClean="0"/>
              <a:t>Stemming</a:t>
            </a:r>
            <a:r>
              <a:rPr kumimoji="0" lang="id-ID" altLang="ja-JP" sz="2000" i="1" baseline="0" dirty="0" smtClean="0"/>
              <a:t>: mencari kata dasar </a:t>
            </a:r>
            <a:r>
              <a:rPr kumimoji="0" lang="id-ID" altLang="ja-JP" sz="2000" i="1" baseline="0" dirty="0" err="1" smtClean="0"/>
              <a:t>dri</a:t>
            </a:r>
            <a:r>
              <a:rPr kumimoji="0" lang="id-ID" altLang="ja-JP" sz="2000" i="1" baseline="0" dirty="0" smtClean="0"/>
              <a:t> sebuah kata imbuhan</a:t>
            </a:r>
            <a:endParaRPr kumimoji="1" lang="ja-JP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5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 smtClean="0"/>
              <a:t>Nd</a:t>
            </a:r>
            <a:r>
              <a:rPr lang="id-ID" dirty="0" smtClean="0"/>
              <a:t>: </a:t>
            </a:r>
            <a:r>
              <a:rPr lang="id-ID" dirty="0" err="1" smtClean="0"/>
              <a:t>jml</a:t>
            </a:r>
            <a:r>
              <a:rPr lang="id-ID" dirty="0" smtClean="0"/>
              <a:t> seluruh</a:t>
            </a:r>
            <a:r>
              <a:rPr lang="id-ID" baseline="0" dirty="0" smtClean="0"/>
              <a:t> dokumen</a:t>
            </a:r>
          </a:p>
          <a:p>
            <a:r>
              <a:rPr lang="id-ID" baseline="0" dirty="0" err="1" smtClean="0"/>
              <a:t>Df</a:t>
            </a:r>
            <a:r>
              <a:rPr lang="id-ID" baseline="0" dirty="0" smtClean="0"/>
              <a:t>: </a:t>
            </a:r>
            <a:r>
              <a:rPr lang="id-ID" baseline="0" dirty="0" err="1" smtClean="0"/>
              <a:t>jml</a:t>
            </a:r>
            <a:r>
              <a:rPr lang="id-ID" baseline="0" dirty="0" smtClean="0"/>
              <a:t> dokumen </a:t>
            </a:r>
            <a:r>
              <a:rPr lang="id-ID" baseline="0" dirty="0" err="1" smtClean="0"/>
              <a:t>yg</a:t>
            </a:r>
            <a:r>
              <a:rPr lang="id-ID" baseline="0" dirty="0" smtClean="0"/>
              <a:t> terdapat term 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1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id-ID" dirty="0" smtClean="0"/>
              <a:t>Jumlah dokumen</a:t>
            </a:r>
            <a:r>
              <a:rPr lang="id-ID" baseline="0" dirty="0" smtClean="0"/>
              <a:t> kategori a / jumlah seluruh kategori</a:t>
            </a:r>
          </a:p>
          <a:p>
            <a:pPr marL="457200" indent="-457200">
              <a:buAutoNum type="arabicPeriod"/>
            </a:pPr>
            <a:r>
              <a:rPr lang="id-ID" baseline="0" dirty="0" smtClean="0"/>
              <a:t>Ni= frekuensi kemunculan </a:t>
            </a:r>
            <a:r>
              <a:rPr lang="id-ID" baseline="0" dirty="0" err="1" smtClean="0"/>
              <a:t>katapd</a:t>
            </a:r>
            <a:r>
              <a:rPr lang="id-ID" baseline="0" dirty="0" smtClean="0"/>
              <a:t> setiap kategori</a:t>
            </a:r>
          </a:p>
          <a:p>
            <a:pPr marL="457200" indent="-457200">
              <a:buAutoNum type="arabicPeriod"/>
            </a:pPr>
            <a:r>
              <a:rPr lang="id-ID" baseline="0" dirty="0" smtClean="0"/>
              <a:t>N=</a:t>
            </a:r>
            <a:r>
              <a:rPr lang="id-ID" baseline="0" dirty="0" err="1" smtClean="0"/>
              <a:t>jml</a:t>
            </a:r>
            <a:r>
              <a:rPr lang="id-ID" baseline="0" dirty="0" smtClean="0"/>
              <a:t> seluruh kata </a:t>
            </a:r>
            <a:r>
              <a:rPr lang="id-ID" baseline="0" dirty="0" err="1" smtClean="0"/>
              <a:t>dlm</a:t>
            </a:r>
            <a:r>
              <a:rPr lang="id-ID" baseline="0" dirty="0" smtClean="0"/>
              <a:t> </a:t>
            </a:r>
            <a:r>
              <a:rPr lang="id-ID" baseline="0" dirty="0" err="1" smtClean="0"/>
              <a:t>dk</a:t>
            </a:r>
            <a:r>
              <a:rPr lang="id-ID" baseline="0" dirty="0" smtClean="0"/>
              <a:t> pada kategori tertentu</a:t>
            </a:r>
          </a:p>
          <a:p>
            <a:pPr marL="457200" indent="-457200">
              <a:buAutoNum type="arabicPeriod"/>
            </a:pPr>
            <a:r>
              <a:rPr lang="id-ID" baseline="0" dirty="0" smtClean="0"/>
              <a:t>|</a:t>
            </a:r>
            <a:r>
              <a:rPr lang="id-ID" baseline="0" dirty="0" err="1" smtClean="0"/>
              <a:t>x|</a:t>
            </a:r>
            <a:r>
              <a:rPr lang="id-ID" baseline="0" dirty="0" smtClean="0"/>
              <a:t>= </a:t>
            </a:r>
            <a:r>
              <a:rPr lang="id-ID" baseline="0" dirty="0" err="1" smtClean="0"/>
              <a:t>distinc</a:t>
            </a:r>
            <a:r>
              <a:rPr lang="id-ID" baseline="0" dirty="0" smtClean="0"/>
              <a:t> total kata di semua data latih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644" y="1138428"/>
            <a:ext cx="14126254" cy="60624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799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644" y="7200900"/>
            <a:ext cx="14126254" cy="2537460"/>
          </a:xfrm>
        </p:spPr>
        <p:txBody>
          <a:bodyPr>
            <a:normAutofit/>
          </a:bodyPr>
          <a:lstStyle>
            <a:lvl1pPr marL="0" indent="0" algn="l">
              <a:buNone/>
              <a:defRPr sz="3300" baseline="0">
                <a:solidFill>
                  <a:schemeClr val="tx1">
                    <a:lumMod val="75000"/>
                  </a:schemeClr>
                </a:solidFill>
              </a:defRPr>
            </a:lvl1pPr>
            <a:lvl2pPr marL="685754" indent="0" algn="ctr">
              <a:buNone/>
              <a:defRPr sz="3300"/>
            </a:lvl2pPr>
            <a:lvl3pPr marL="1371509" indent="0" algn="ctr">
              <a:buNone/>
              <a:defRPr sz="33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74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53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0715"/>
      </p:ext>
    </p:extLst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44" y="1138428"/>
            <a:ext cx="14126254" cy="606247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0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644" y="7200900"/>
            <a:ext cx="14126254" cy="2537460"/>
          </a:xfrm>
        </p:spPr>
        <p:txBody>
          <a:bodyPr anchor="t">
            <a:normAutofit/>
          </a:bodyPr>
          <a:lstStyle>
            <a:lvl1pPr marL="0" indent="0">
              <a:buNone/>
              <a:defRPr sz="3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74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686134"/>
      </p:ext>
    </p:extLst>
  </p:cSld>
  <p:clrMapOvr>
    <a:masterClrMapping/>
  </p:clrMapOvr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644" y="2743201"/>
            <a:ext cx="6720257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8922" y="2743201"/>
            <a:ext cx="6720257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56029"/>
      </p:ext>
    </p:extLst>
  </p:cSld>
  <p:clrMapOvr>
    <a:masterClrMapping/>
  </p:clrMapOvr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644" y="2570483"/>
            <a:ext cx="6720257" cy="10972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644" y="3761325"/>
            <a:ext cx="6720257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8922" y="2570483"/>
            <a:ext cx="6720257" cy="109728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3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marL="0" lvl="0" indent="0" algn="l" defTabSz="1371509" rtl="0" eaLnBrk="1" latinLnBrk="0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88922" y="3761325"/>
            <a:ext cx="6720257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7123"/>
      </p:ext>
    </p:extLst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0592"/>
      </p:ext>
    </p:extLst>
  </p:cSld>
  <p:clrMapOvr>
    <a:masterClrMapping/>
  </p:clrMapOvr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399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63" y="685801"/>
            <a:ext cx="4800183" cy="2400296"/>
          </a:xfrm>
        </p:spPr>
        <p:txBody>
          <a:bodyPr anchor="b">
            <a:normAutofit/>
          </a:bodyPr>
          <a:lstStyle>
            <a:lvl1pPr>
              <a:defRPr sz="4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14" y="1028700"/>
            <a:ext cx="9117808" cy="822960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763" y="3149602"/>
            <a:ext cx="4800183" cy="571500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200"/>
              </a:spcBef>
              <a:buNone/>
              <a:defRPr sz="1950"/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11120"/>
      </p:ext>
    </p:extLst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658100"/>
            <a:ext cx="16937790" cy="26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81" y="7886700"/>
            <a:ext cx="14972001" cy="1371600"/>
          </a:xfrm>
        </p:spPr>
        <p:txBody>
          <a:bodyPr anchor="b">
            <a:normAutofit/>
          </a:bodyPr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6937790" cy="769338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81" y="9162884"/>
            <a:ext cx="14972001" cy="8955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50">
                <a:solidFill>
                  <a:schemeClr val="bg1">
                    <a:lumMod val="85000"/>
                  </a:schemeClr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9257"/>
      </p:ext>
    </p:extLst>
  </p:cSld>
  <p:clrMapOvr>
    <a:masterClrMapping/>
  </p:clrMapOvr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09214"/>
      </p:ext>
    </p:extLst>
  </p:cSld>
  <p:clrMapOvr>
    <a:masterClrMapping/>
  </p:clrMapOvr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1924" y="571500"/>
            <a:ext cx="3714428" cy="8846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901" y="571500"/>
            <a:ext cx="11600443" cy="8846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36117"/>
      </p:ext>
    </p:extLst>
  </p:cSld>
  <p:clrMapOvr>
    <a:masterClrMapping/>
  </p:clrMapOvr>
  <p:hf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2644" y="1138428"/>
            <a:ext cx="14126254" cy="60624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799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2644" y="7200900"/>
            <a:ext cx="14126254" cy="2537460"/>
          </a:xfrm>
        </p:spPr>
        <p:txBody>
          <a:bodyPr>
            <a:normAutofit/>
          </a:bodyPr>
          <a:lstStyle>
            <a:lvl1pPr marL="0" indent="0" algn="l">
              <a:buNone/>
              <a:defRPr sz="3300" baseline="0">
                <a:solidFill>
                  <a:schemeClr val="tx1">
                    <a:lumMod val="75000"/>
                  </a:schemeClr>
                </a:solidFill>
              </a:defRPr>
            </a:lvl1pPr>
            <a:lvl2pPr marL="685754" indent="0" algn="ctr">
              <a:buNone/>
              <a:defRPr sz="3300"/>
            </a:lvl2pPr>
            <a:lvl3pPr marL="1371509" indent="0" algn="ctr">
              <a:buNone/>
              <a:defRPr sz="3300"/>
            </a:lvl3pPr>
            <a:lvl4pPr marL="2057263" indent="0" algn="ctr">
              <a:buNone/>
              <a:defRPr sz="3000"/>
            </a:lvl4pPr>
            <a:lvl5pPr marL="2743017" indent="0" algn="ctr">
              <a:buNone/>
              <a:defRPr sz="3000"/>
            </a:lvl5pPr>
            <a:lvl6pPr marL="3428771" indent="0" algn="ctr">
              <a:buNone/>
              <a:defRPr sz="3000"/>
            </a:lvl6pPr>
            <a:lvl7pPr marL="4114526" indent="0" algn="ctr">
              <a:buNone/>
              <a:defRPr sz="3000"/>
            </a:lvl7pPr>
            <a:lvl8pPr marL="4800280" indent="0" algn="ctr">
              <a:buNone/>
              <a:defRPr sz="3000"/>
            </a:lvl8pPr>
            <a:lvl9pPr marL="5486034" indent="0" algn="ctr">
              <a:buNone/>
              <a:defRPr sz="3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74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48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6964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44" y="1138428"/>
            <a:ext cx="14126254" cy="606247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10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644" y="7200900"/>
            <a:ext cx="14126254" cy="2537460"/>
          </a:xfrm>
        </p:spPr>
        <p:txBody>
          <a:bodyPr anchor="t">
            <a:normAutofit/>
          </a:bodyPr>
          <a:lstStyle>
            <a:lvl1pPr marL="0" indent="0">
              <a:buNone/>
              <a:defRPr sz="3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75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8574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5563617"/>
      </p:ext>
    </p:extLst>
  </p:cSld>
  <p:clrMapOvr>
    <a:masterClrMapping/>
  </p:clrMapOvr>
  <p:hf hd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644" y="2743201"/>
            <a:ext cx="6720257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8922" y="2743201"/>
            <a:ext cx="6720257" cy="6527006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49222"/>
      </p:ext>
    </p:extLst>
  </p:cSld>
  <p:clrMapOvr>
    <a:masterClrMapping/>
  </p:clrMapOvr>
  <p:hf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644" y="2570483"/>
            <a:ext cx="6720257" cy="10972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tx2"/>
                </a:solidFill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644" y="3761325"/>
            <a:ext cx="6720257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8922" y="2570483"/>
            <a:ext cx="6720257" cy="109728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3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marL="0" lvl="0" indent="0" algn="l" defTabSz="1371509" rtl="0" eaLnBrk="1" latinLnBrk="0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88922" y="3761325"/>
            <a:ext cx="6720257" cy="549697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96560"/>
      </p:ext>
    </p:extLst>
  </p:cSld>
  <p:clrMapOvr>
    <a:masterClrMapping/>
  </p:clrMapOvr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23971"/>
      </p:ext>
    </p:extLst>
  </p:cSld>
  <p:clrMapOvr>
    <a:masterClrMapping/>
  </p:clrMapOvr>
  <p:hf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89886"/>
      </p:ext>
    </p:extLst>
  </p:cSld>
  <p:clrMapOvr>
    <a:masterClrMapping/>
  </p:clrMapOvr>
  <p:hf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763" y="685801"/>
            <a:ext cx="4800183" cy="2400296"/>
          </a:xfrm>
        </p:spPr>
        <p:txBody>
          <a:bodyPr anchor="b">
            <a:normAutofit/>
          </a:bodyPr>
          <a:lstStyle>
            <a:lvl1pPr>
              <a:defRPr sz="4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5814" y="1028700"/>
            <a:ext cx="9117808" cy="822960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763" y="3149602"/>
            <a:ext cx="4800183" cy="571500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1200"/>
              </a:spcBef>
              <a:buNone/>
              <a:defRPr sz="1950"/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36045"/>
      </p:ext>
    </p:extLst>
  </p:cSld>
  <p:clrMapOvr>
    <a:masterClrMapping/>
  </p:clrMapOvr>
  <p:hf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658100"/>
            <a:ext cx="16937790" cy="26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81" y="7886700"/>
            <a:ext cx="14972001" cy="1371600"/>
          </a:xfrm>
        </p:spPr>
        <p:txBody>
          <a:bodyPr anchor="b">
            <a:normAutofit/>
          </a:bodyPr>
          <a:lstStyle>
            <a:lvl1pPr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6937790" cy="7693385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81" y="9162884"/>
            <a:ext cx="14972001" cy="8955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50">
                <a:solidFill>
                  <a:schemeClr val="bg1">
                    <a:lumMod val="85000"/>
                  </a:schemeClr>
                </a:solidFill>
              </a:defRPr>
            </a:lvl1pPr>
            <a:lvl2pPr marL="685754" indent="0">
              <a:buNone/>
              <a:defRPr sz="1800"/>
            </a:lvl2pPr>
            <a:lvl3pPr marL="1371509" indent="0">
              <a:buNone/>
              <a:defRPr sz="1500"/>
            </a:lvl3pPr>
            <a:lvl4pPr marL="2057263" indent="0">
              <a:buNone/>
              <a:defRPr sz="1350"/>
            </a:lvl4pPr>
            <a:lvl5pPr marL="2743017" indent="0">
              <a:buNone/>
              <a:defRPr sz="1350"/>
            </a:lvl5pPr>
            <a:lvl6pPr marL="3428771" indent="0">
              <a:buNone/>
              <a:defRPr sz="1350"/>
            </a:lvl6pPr>
            <a:lvl7pPr marL="4114526" indent="0">
              <a:buNone/>
              <a:defRPr sz="1350"/>
            </a:lvl7pPr>
            <a:lvl8pPr marL="4800280" indent="0">
              <a:buNone/>
              <a:defRPr sz="1350"/>
            </a:lvl8pPr>
            <a:lvl9pPr marL="5486034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9875"/>
      </p:ext>
    </p:extLst>
  </p:cSld>
  <p:clrMapOvr>
    <a:masterClrMapping/>
  </p:clrMapOvr>
  <p:hf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98839"/>
      </p:ext>
    </p:extLst>
  </p:cSld>
  <p:clrMapOvr>
    <a:masterClrMapping/>
  </p:clrMapOvr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1924" y="571500"/>
            <a:ext cx="3714428" cy="8846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901" y="571500"/>
            <a:ext cx="11600443" cy="8846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78871"/>
      </p:ext>
    </p:extLst>
  </p:cSld>
  <p:clrMapOvr>
    <a:masterClrMapping/>
  </p:clrMapOvr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0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2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6"/>
            <a:ext cx="1770720" cy="511969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3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30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6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35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98.xml"/><Relationship Id="rId42" Type="http://schemas.openxmlformats.org/officeDocument/2006/relationships/slideLayout" Target="../slideLayouts/slideLayout106.xml"/><Relationship Id="rId47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37" Type="http://schemas.openxmlformats.org/officeDocument/2006/relationships/slideLayout" Target="../slideLayouts/slideLayout101.xml"/><Relationship Id="rId40" Type="http://schemas.openxmlformats.org/officeDocument/2006/relationships/slideLayout" Target="../slideLayouts/slideLayout104.xml"/><Relationship Id="rId45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100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35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107.xml"/><Relationship Id="rId48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slideLayout" Target="../slideLayouts/slideLayout97.xml"/><Relationship Id="rId38" Type="http://schemas.openxmlformats.org/officeDocument/2006/relationships/slideLayout" Target="../slideLayouts/slideLayout102.xml"/><Relationship Id="rId46" Type="http://schemas.openxmlformats.org/officeDocument/2006/relationships/slideLayout" Target="../slideLayouts/slideLayout110.xml"/><Relationship Id="rId20" Type="http://schemas.openxmlformats.org/officeDocument/2006/relationships/slideLayout" Target="../slideLayouts/slideLayout84.xml"/><Relationship Id="rId41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37790" y="0"/>
            <a:ext cx="1371481" cy="10287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2644" y="548640"/>
            <a:ext cx="14537698" cy="198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644" y="2743201"/>
            <a:ext cx="12891921" cy="6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6194784" y="1497830"/>
            <a:ext cx="2857499" cy="54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4937482" y="6069830"/>
            <a:ext cx="5372100" cy="54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37790" y="9258301"/>
            <a:ext cx="1371481" cy="890588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5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8" r:id="rId13"/>
    <p:sldLayoutId id="2147483869" r:id="rId14"/>
    <p:sldLayoutId id="2147483870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  <p:hf hd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spc="-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02" indent="-274302" algn="l" defTabSz="1371509" rtl="0" eaLnBrk="1" latinLnBrk="0" hangingPunct="1">
        <a:lnSpc>
          <a:spcPct val="95000"/>
        </a:lnSpc>
        <a:spcBef>
          <a:spcPts val="2100"/>
        </a:spcBef>
        <a:spcAft>
          <a:spcPts val="300"/>
        </a:spcAft>
        <a:buClr>
          <a:schemeClr val="accent1"/>
        </a:buClr>
        <a:buSzPct val="80000"/>
        <a:buFont typeface="Arial" pitchFamily="34" charset="0"/>
        <a:buChar char="•"/>
        <a:defRPr sz="2700" kern="1200" spc="15" baseline="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97207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659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20112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39984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4981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29978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74975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37790" y="0"/>
            <a:ext cx="1371481" cy="10287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2644" y="548640"/>
            <a:ext cx="14537698" cy="1988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2644" y="2743201"/>
            <a:ext cx="12891921" cy="6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6194784" y="1497830"/>
            <a:ext cx="2857499" cy="54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4937482" y="6069830"/>
            <a:ext cx="5372100" cy="54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37790" y="9258301"/>
            <a:ext cx="1371481" cy="890588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5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900" r:id="rId12"/>
    <p:sldLayoutId id="2147483905" r:id="rId13"/>
    <p:sldLayoutId id="2147483945" r:id="rId14"/>
    <p:sldLayoutId id="2147483961" r:id="rId15"/>
    <p:sldLayoutId id="2147483998" r:id="rId16"/>
  </p:sldLayoutIdLst>
  <p:hf hdr="0" dt="0"/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spc="-7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02" indent="-274302" algn="l" defTabSz="1371509" rtl="0" eaLnBrk="1" latinLnBrk="0" hangingPunct="1">
        <a:lnSpc>
          <a:spcPct val="95000"/>
        </a:lnSpc>
        <a:spcBef>
          <a:spcPts val="2100"/>
        </a:spcBef>
        <a:spcAft>
          <a:spcPts val="300"/>
        </a:spcAft>
        <a:buClr>
          <a:schemeClr val="accent1"/>
        </a:buClr>
        <a:buSzPct val="80000"/>
        <a:buFont typeface="Arial" pitchFamily="34" charset="0"/>
        <a:buChar char="•"/>
        <a:defRPr sz="2700" kern="1200" spc="15" baseline="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97207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659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20112" indent="-274302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39984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4981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29978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749750" indent="-342877" algn="l" defTabSz="1371509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accent1"/>
        </a:buClr>
        <a:buFont typeface="Wingdings 2" pitchFamily="18" charset="2"/>
        <a:buChar char=""/>
        <a:defRPr sz="2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23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090182" y="388134"/>
            <a:ext cx="13753528" cy="222068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kumimoji="1" lang="id-ID" altLang="ja-JP" sz="3200" spc="0" dirty="0" smtClean="0">
                <a:solidFill>
                  <a:schemeClr val="tx1"/>
                </a:solidFill>
              </a:rPr>
              <a:t>PERBANDINGAN KINERJA METODE NAIVE BAYES DAN K-NEAREST NEIGHBOUR DALAM PENGKLASIFIKASIAN ARTIKEL JURNAL BERBAHASA INDONESIA</a:t>
            </a:r>
            <a:endParaRPr kumimoji="1" lang="ja-JP" altLang="en-US" sz="3200" spc="0" dirty="0">
              <a:solidFill>
                <a:schemeClr val="tx1"/>
              </a:solidFill>
            </a:endParaRPr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090182" y="2443087"/>
            <a:ext cx="13753528" cy="1759842"/>
          </a:xfrm>
        </p:spPr>
        <p:txBody>
          <a:bodyPr>
            <a:normAutofit/>
          </a:bodyPr>
          <a:lstStyle/>
          <a:p>
            <a:r>
              <a:rPr kumimoji="1" lang="id-ID" altLang="ja-JP" sz="2400" dirty="0" smtClean="0">
                <a:solidFill>
                  <a:schemeClr val="tx1"/>
                </a:solidFill>
              </a:rPr>
              <a:t>RIRI NADA DEVITA/ 140535604844</a:t>
            </a:r>
          </a:p>
          <a:p>
            <a:r>
              <a:rPr kumimoji="1" lang="id-ID" altLang="ja-JP" sz="2400" dirty="0" smtClean="0">
                <a:solidFill>
                  <a:schemeClr val="tx1"/>
                </a:solidFill>
              </a:rPr>
              <a:t>S1 TEKNIK INFORMATIKA (B)</a:t>
            </a:r>
          </a:p>
          <a:p>
            <a:r>
              <a:rPr kumimoji="1" lang="id-ID" altLang="ja-JP" sz="2400" dirty="0" smtClean="0">
                <a:solidFill>
                  <a:schemeClr val="tx1"/>
                </a:solidFill>
              </a:rPr>
              <a:t>2014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41" y="4368733"/>
            <a:ext cx="2617811" cy="26178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29631" y="7323391"/>
            <a:ext cx="6038833" cy="955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spc="300" dirty="0" smtClean="0"/>
              <a:t>PEMBIMBING I :</a:t>
            </a:r>
          </a:p>
          <a:p>
            <a:pPr algn="ctr">
              <a:lnSpc>
                <a:spcPct val="150000"/>
              </a:lnSpc>
            </a:pPr>
            <a:r>
              <a:rPr lang="id-ID" sz="2000" spc="300" dirty="0" smtClean="0"/>
              <a:t>Heru Wahyu </a:t>
            </a:r>
            <a:r>
              <a:rPr lang="id-ID" sz="2000" spc="300" dirty="0" err="1" smtClean="0"/>
              <a:t>Herwanto</a:t>
            </a:r>
            <a:r>
              <a:rPr lang="id-ID" sz="2000" spc="300" dirty="0" smtClean="0"/>
              <a:t>, S.T., </a:t>
            </a:r>
            <a:r>
              <a:rPr lang="id-ID" sz="2000" spc="300" dirty="0" err="1" smtClean="0"/>
              <a:t>M.Kom</a:t>
            </a:r>
            <a:r>
              <a:rPr lang="id-ID" sz="2000" spc="300" dirty="0" smtClean="0"/>
              <a:t>. </a:t>
            </a:r>
            <a:endParaRPr lang="id-ID" sz="2000" spc="300" dirty="0"/>
          </a:p>
        </p:txBody>
      </p:sp>
      <p:sp>
        <p:nvSpPr>
          <p:cNvPr id="5" name="Rectangle 4"/>
          <p:cNvSpPr/>
          <p:nvPr/>
        </p:nvSpPr>
        <p:spPr>
          <a:xfrm>
            <a:off x="10088311" y="7356414"/>
            <a:ext cx="6652783" cy="955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spc="300" dirty="0" smtClean="0"/>
              <a:t>PEMBIMBING II :</a:t>
            </a:r>
          </a:p>
          <a:p>
            <a:pPr algn="ctr">
              <a:lnSpc>
                <a:spcPct val="150000"/>
              </a:lnSpc>
            </a:pPr>
            <a:r>
              <a:rPr lang="id-ID" sz="2000" spc="300" dirty="0" smtClean="0"/>
              <a:t>Aji </a:t>
            </a:r>
            <a:r>
              <a:rPr lang="id-ID" sz="2000" spc="300" dirty="0"/>
              <a:t>Prasetya Wibawa, S.T., </a:t>
            </a:r>
            <a:r>
              <a:rPr lang="id-ID" sz="2000" spc="300" dirty="0" err="1"/>
              <a:t>M.M.T</a:t>
            </a:r>
            <a:r>
              <a:rPr lang="id-ID" sz="2000" spc="300" dirty="0"/>
              <a:t>, Ph.D.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77921" y="8653569"/>
            <a:ext cx="529023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spc="300" dirty="0" smtClean="0"/>
              <a:t>PENGUJI :</a:t>
            </a:r>
          </a:p>
          <a:p>
            <a:pPr algn="ctr">
              <a:lnSpc>
                <a:spcPct val="150000"/>
              </a:lnSpc>
            </a:pPr>
            <a:r>
              <a:rPr lang="id-ID" sz="2000" spc="300" dirty="0"/>
              <a:t>Utomo Pujianto, </a:t>
            </a:r>
            <a:r>
              <a:rPr lang="id-ID" sz="2000" spc="300" dirty="0" err="1"/>
              <a:t>S.Kom</a:t>
            </a:r>
            <a:r>
              <a:rPr lang="id-ID" sz="2000" spc="300" dirty="0"/>
              <a:t>., </a:t>
            </a:r>
            <a:r>
              <a:rPr lang="id-ID" sz="2000" spc="300" dirty="0" err="1"/>
              <a:t>M.Kom</a:t>
            </a:r>
            <a:r>
              <a:rPr lang="id-ID" sz="2000" spc="300" dirty="0"/>
              <a:t>.</a:t>
            </a:r>
          </a:p>
          <a:p>
            <a:pPr algn="ctr">
              <a:lnSpc>
                <a:spcPct val="150000"/>
              </a:lnSpc>
            </a:pPr>
            <a:endParaRPr lang="id-ID" sz="2000" spc="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</p:bld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7182145" y="9425130"/>
            <a:ext cx="907291" cy="547688"/>
          </a:xfrm>
        </p:spPr>
        <p:txBody>
          <a:bodyPr>
            <a:noAutofit/>
          </a:bodyPr>
          <a:lstStyle/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d-ID" sz="3000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d-ID" sz="3000" dirty="0" smtClean="0"/>
              <a:t>2a</a:t>
            </a:r>
            <a:endParaRPr lang="id-ID" sz="3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id-ID" sz="3000" dirty="0" smtClean="0"/>
              <a:t>2b</a:t>
            </a:r>
            <a:endParaRPr lang="id-ID" sz="3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2307243" y="1280837"/>
            <a:ext cx="5972971" cy="945103"/>
          </a:xfrm>
        </p:spPr>
        <p:txBody>
          <a:bodyPr/>
          <a:lstStyle/>
          <a:p>
            <a:pPr marL="0" lvl="0" indent="0">
              <a:buNone/>
            </a:pPr>
            <a:endParaRPr lang="id-ID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5469240" y="3653855"/>
            <a:ext cx="5486541" cy="945103"/>
          </a:xfrm>
        </p:spPr>
        <p:txBody>
          <a:bodyPr/>
          <a:lstStyle/>
          <a:p>
            <a:pPr marL="0" indent="0">
              <a:buNone/>
            </a:pPr>
            <a:r>
              <a:rPr lang="id-ID" sz="2500" dirty="0">
                <a:latin typeface="+mj-lt"/>
                <a:cs typeface="Arial" panose="020B0604020202020204" pitchFamily="34" charset="0"/>
              </a:rPr>
              <a:t>Pembobotan Kata (</a:t>
            </a:r>
            <a:r>
              <a:rPr lang="id-ID" sz="2500" dirty="0" err="1">
                <a:latin typeface="+mj-lt"/>
                <a:cs typeface="Arial" panose="020B0604020202020204" pitchFamily="34" charset="0"/>
              </a:rPr>
              <a:t>TF-IDF</a:t>
            </a:r>
            <a:r>
              <a:rPr lang="id-ID" sz="2500" dirty="0">
                <a:latin typeface="+mj-lt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</a:pPr>
            <a:endParaRPr lang="id-ID" sz="25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23471" y="5609814"/>
            <a:ext cx="5840315" cy="945103"/>
          </a:xfrm>
        </p:spPr>
        <p:txBody>
          <a:bodyPr/>
          <a:lstStyle/>
          <a:p>
            <a:pPr marL="0" lvl="0" indent="0">
              <a:buNone/>
            </a:pPr>
            <a:r>
              <a:rPr lang="id-ID" sz="2500" dirty="0">
                <a:latin typeface="+mj-lt"/>
                <a:cs typeface="Arial" panose="020B0604020202020204" pitchFamily="34" charset="0"/>
              </a:rPr>
              <a:t>Klasifikasi Dokumen menggunakan metode </a:t>
            </a:r>
            <a:r>
              <a:rPr lang="id-ID" sz="2500" dirty="0" err="1">
                <a:latin typeface="+mj-lt"/>
                <a:cs typeface="Arial" panose="020B0604020202020204" pitchFamily="34" charset="0"/>
              </a:rPr>
              <a:t>Naive</a:t>
            </a:r>
            <a:r>
              <a:rPr lang="id-ID" sz="2500" dirty="0">
                <a:latin typeface="+mj-lt"/>
                <a:cs typeface="Arial" panose="020B0604020202020204" pitchFamily="34" charset="0"/>
              </a:rPr>
              <a:t> </a:t>
            </a:r>
            <a:r>
              <a:rPr lang="id-ID" sz="2500" dirty="0" err="1">
                <a:latin typeface="+mj-lt"/>
                <a:cs typeface="Arial" panose="020B0604020202020204" pitchFamily="34" charset="0"/>
              </a:rPr>
              <a:t>Bayes</a:t>
            </a:r>
            <a:endParaRPr lang="id-ID" sz="2500" dirty="0">
              <a:latin typeface="+mj-lt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id-ID" sz="25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9622" y="823020"/>
            <a:ext cx="12213954" cy="2430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7438755"/>
            <a:ext cx="8455726" cy="495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タイトル 8"/>
          <p:cNvSpPr txBox="1">
            <a:spLocks/>
          </p:cNvSpPr>
          <p:nvPr/>
        </p:nvSpPr>
        <p:spPr>
          <a:xfrm>
            <a:off x="-1" y="1011744"/>
            <a:ext cx="10943407" cy="11614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13715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  <a:spcBef>
                <a:spcPts val="2100"/>
              </a:spcBef>
              <a:spcAft>
                <a:spcPts val="300"/>
              </a:spcAft>
              <a:buClr>
                <a:schemeClr val="accent1"/>
              </a:buClr>
              <a:buSzPct val="80000"/>
            </a:pPr>
            <a:r>
              <a:rPr kumimoji="1" lang="id-ID" altLang="ja-JP" sz="4500" spc="15" dirty="0" smtClean="0">
                <a:latin typeface="+mn-lt"/>
                <a:ea typeface="+mn-ea"/>
                <a:cs typeface="+mn-cs"/>
              </a:rPr>
              <a:t>        </a:t>
            </a:r>
            <a:r>
              <a:rPr kumimoji="1" lang="id-ID" altLang="ja-JP" b="1" spc="300" dirty="0" smtClean="0">
                <a:ea typeface="+mn-ea"/>
                <a:cs typeface="+mn-cs"/>
              </a:rPr>
              <a:t>Proses Klasifikasi Dokumen</a:t>
            </a:r>
            <a:endParaRPr kumimoji="1" lang="ja-JP" altLang="en-US" b="1" spc="300" dirty="0">
              <a:ea typeface="+mn-ea"/>
              <a:cs typeface="+mn-cs"/>
            </a:endParaRPr>
          </a:p>
        </p:txBody>
      </p:sp>
      <p:sp>
        <p:nvSpPr>
          <p:cNvPr id="19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772276" y="1263487"/>
            <a:ext cx="638684" cy="62163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11663486" y="7785347"/>
            <a:ext cx="5908155" cy="945103"/>
          </a:xfrm>
        </p:spPr>
        <p:txBody>
          <a:bodyPr/>
          <a:lstStyle/>
          <a:p>
            <a:pPr marL="0" indent="0">
              <a:buNone/>
            </a:pPr>
            <a:r>
              <a:rPr lang="id-ID" sz="2500" dirty="0">
                <a:latin typeface="+mj-lt"/>
                <a:cs typeface="Arial" panose="020B0604020202020204" pitchFamily="34" charset="0"/>
              </a:rPr>
              <a:t>Klasifikasi Dokumen menggunakan metode </a:t>
            </a:r>
            <a:r>
              <a:rPr lang="id-ID" sz="2500" dirty="0" err="1">
                <a:latin typeface="+mj-lt"/>
                <a:cs typeface="Arial" panose="020B0604020202020204" pitchFamily="34" charset="0"/>
              </a:rPr>
              <a:t>K-Nearest</a:t>
            </a:r>
            <a:r>
              <a:rPr lang="id-ID" sz="2500" dirty="0">
                <a:latin typeface="+mj-lt"/>
                <a:cs typeface="Arial" panose="020B0604020202020204" pitchFamily="34" charset="0"/>
              </a:rPr>
              <a:t> </a:t>
            </a:r>
            <a:r>
              <a:rPr lang="id-ID" sz="2500" dirty="0" err="1">
                <a:latin typeface="+mj-lt"/>
                <a:cs typeface="Arial" panose="020B0604020202020204" pitchFamily="34" charset="0"/>
              </a:rPr>
              <a:t>Neighbour</a:t>
            </a:r>
            <a:endParaRPr lang="id-ID" sz="25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1042306" y="502618"/>
            <a:ext cx="638684" cy="62163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77221" y="1492328"/>
            <a:ext cx="8145905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>
                <a:solidFill>
                  <a:schemeClr val="bg1"/>
                </a:solidFill>
                <a:latin typeface="+mj-lt"/>
              </a:rPr>
              <a:t>Tahapan </a:t>
            </a:r>
            <a:r>
              <a:rPr kumimoji="1" lang="id-ID" sz="2800" b="1" spc="300" dirty="0" err="1" smtClean="0">
                <a:solidFill>
                  <a:schemeClr val="bg1"/>
                </a:solidFill>
                <a:latin typeface="+mj-lt"/>
              </a:rPr>
              <a:t>TF-IDF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23126" y="1499100"/>
            <a:ext cx="8280920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>
                <a:solidFill>
                  <a:schemeClr val="bg1"/>
                </a:solidFill>
                <a:latin typeface="+mj-lt"/>
              </a:rPr>
              <a:t>Hasil </a:t>
            </a:r>
            <a:r>
              <a:rPr kumimoji="1" lang="id-ID" sz="2800" b="1" spc="300" dirty="0" err="1" smtClean="0">
                <a:solidFill>
                  <a:schemeClr val="bg1"/>
                </a:solidFill>
                <a:latin typeface="+mj-lt"/>
              </a:rPr>
              <a:t>TF-IDF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7221" y="2262360"/>
            <a:ext cx="16381820" cy="783169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1871152" y="2533210"/>
            <a:ext cx="13257719" cy="7027416"/>
            <a:chOff x="1345356" y="2533210"/>
            <a:chExt cx="13257719" cy="7027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731645" y="7788818"/>
                  <a:ext cx="12871430" cy="177180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id-ID" sz="2500" dirty="0" smtClean="0">
                      <a:solidFill>
                        <a:schemeClr val="tx1"/>
                      </a:solidFill>
                      <a:latin typeface="+mj-lt"/>
                    </a:rPr>
                    <a:t>	Menghitung nilai </a:t>
                  </a:r>
                  <a:r>
                    <a:rPr lang="id-ID" sz="2500" dirty="0" err="1">
                      <a:solidFill>
                        <a:schemeClr val="tx1"/>
                      </a:solidFill>
                      <a:latin typeface="+mj-lt"/>
                    </a:rPr>
                    <a:t>TF-IDF</a:t>
                  </a:r>
                  <a:r>
                    <a:rPr lang="id-ID" sz="2500" dirty="0">
                      <a:solidFill>
                        <a:schemeClr val="tx1"/>
                      </a:solidFill>
                      <a:latin typeface="+mj-lt"/>
                    </a:rPr>
                    <a:t> dengan cara mengalikan nilai TF dan nilai </a:t>
                  </a:r>
                  <a:r>
                    <a:rPr lang="id-ID" sz="2500" dirty="0" smtClean="0">
                      <a:solidFill>
                        <a:schemeClr val="tx1"/>
                      </a:solidFill>
                      <a:latin typeface="+mj-lt"/>
                    </a:rPr>
                    <a:t>IDF</a:t>
                  </a:r>
                  <a:r>
                    <a:rPr lang="id-ID" sz="2500" dirty="0">
                      <a:solidFill>
                        <a:schemeClr val="tx1"/>
                      </a:solidFill>
                      <a:latin typeface="+mj-lt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id-ID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id-ID" sz="25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645" y="7788818"/>
                  <a:ext cx="12871430" cy="177180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351097" y="7418015"/>
              <a:ext cx="1035115" cy="10503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600" dirty="0" smtClean="0">
                  <a:solidFill>
                    <a:schemeClr val="bg1"/>
                  </a:solidFill>
                </a:rPr>
                <a:t>3</a:t>
              </a:r>
              <a:endParaRPr lang="id-ID" sz="26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876106" y="2894724"/>
                  <a:ext cx="12726969" cy="175519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id-ID" sz="2500" dirty="0" smtClean="0">
                    <a:solidFill>
                      <a:schemeClr val="tx1"/>
                    </a:solidFill>
                    <a:latin typeface="+mj-lt"/>
                  </a:endParaRPr>
                </a:p>
                <a:p>
                  <a:r>
                    <a:rPr lang="id-ID" sz="2500" dirty="0" smtClean="0">
                      <a:solidFill>
                        <a:schemeClr val="tx1"/>
                      </a:solidFill>
                      <a:latin typeface="+mj-lt"/>
                    </a:rPr>
                    <a:t>	Menghitung </a:t>
                  </a:r>
                  <a:r>
                    <a:rPr lang="id-ID" sz="2500" dirty="0">
                      <a:solidFill>
                        <a:schemeClr val="tx1"/>
                      </a:solidFill>
                      <a:latin typeface="+mj-lt"/>
                    </a:rPr>
                    <a:t>frekuensi kemunculan kata pada </a:t>
                  </a:r>
                  <a:r>
                    <a:rPr lang="id-ID" sz="2500" dirty="0" err="1">
                      <a:solidFill>
                        <a:schemeClr val="tx1"/>
                      </a:solidFill>
                      <a:latin typeface="+mj-lt"/>
                    </a:rPr>
                    <a:t>suatu</a:t>
                  </a:r>
                  <a:r>
                    <a:rPr lang="id-ID" sz="2500" dirty="0">
                      <a:solidFill>
                        <a:schemeClr val="tx1"/>
                      </a:solidFill>
                      <a:latin typeface="+mj-lt"/>
                    </a:rPr>
                    <a:t> dokumen (nilai TF</a:t>
                  </a:r>
                  <a:r>
                    <a:rPr lang="id-ID" sz="2500" dirty="0" smtClean="0">
                      <a:solidFill>
                        <a:schemeClr val="tx1"/>
                      </a:solidFill>
                      <a:latin typeface="+mj-lt"/>
                    </a:rPr>
                    <a:t>)</a:t>
                  </a:r>
                </a:p>
                <a:p>
                  <a:r>
                    <a:rPr lang="en-US" sz="2800" b="1" dirty="0"/>
                    <a:t> </a:t>
                  </a:r>
                  <a:endParaRPr lang="id-ID" sz="2500" dirty="0" smtClean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id-ID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id-ID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d-ID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</a:rPr>
                    <a:t>	</a:t>
                  </a:r>
                  <a:endParaRPr lang="id-ID" sz="2500" dirty="0">
                    <a:solidFill>
                      <a:schemeClr val="tx1"/>
                    </a:solidFill>
                    <a:latin typeface="+mj-lt"/>
                  </a:endParaRPr>
                </a:p>
                <a:p>
                  <a:endParaRPr lang="id-ID" sz="25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106" y="2894724"/>
                  <a:ext cx="12726969" cy="1755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739910" y="5020721"/>
                  <a:ext cx="12863165" cy="24028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id-ID" sz="2500" dirty="0" smtClean="0">
                      <a:solidFill>
                        <a:schemeClr val="tx1"/>
                      </a:solidFill>
                      <a:latin typeface="+mj-lt"/>
                    </a:rPr>
                    <a:t>	M</a:t>
                  </a:r>
                  <a:r>
                    <a:rPr lang="en-US" sz="2500" dirty="0" err="1">
                      <a:solidFill>
                        <a:schemeClr val="tx1"/>
                      </a:solidFill>
                      <a:latin typeface="+mj-lt"/>
                    </a:rPr>
                    <a:t>elakukan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500" dirty="0" err="1">
                      <a:solidFill>
                        <a:schemeClr val="tx1"/>
                      </a:solidFill>
                      <a:latin typeface="+mj-lt"/>
                    </a:rPr>
                    <a:t>perhitungan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500" i="1" dirty="0">
                      <a:solidFill>
                        <a:schemeClr val="tx1"/>
                      </a:solidFill>
                      <a:latin typeface="+mj-lt"/>
                    </a:rPr>
                    <a:t>invers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500" dirty="0" err="1">
                      <a:solidFill>
                        <a:schemeClr val="tx1"/>
                      </a:solidFill>
                      <a:latin typeface="+mj-lt"/>
                    </a:rPr>
                    <a:t>terhadap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500" dirty="0" err="1">
                      <a:solidFill>
                        <a:schemeClr val="tx1"/>
                      </a:solidFill>
                      <a:latin typeface="+mj-lt"/>
                    </a:rPr>
                    <a:t>frekuensi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500" dirty="0" err="1">
                      <a:solidFill>
                        <a:schemeClr val="tx1"/>
                      </a:solidFill>
                      <a:latin typeface="+mj-lt"/>
                    </a:rPr>
                    <a:t>dokumen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 yang </a:t>
                  </a:r>
                  <a:endParaRPr lang="id-ID" sz="2500" dirty="0" smtClean="0">
                    <a:solidFill>
                      <a:schemeClr val="tx1"/>
                    </a:solidFill>
                    <a:latin typeface="+mj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id-ID" sz="2500" dirty="0">
                      <a:solidFill>
                        <a:schemeClr val="tx1"/>
                      </a:solidFill>
                      <a:latin typeface="+mj-lt"/>
                    </a:rPr>
                    <a:t>	</a:t>
                  </a:r>
                  <a:r>
                    <a:rPr lang="en-US" sz="2500" dirty="0" err="1" smtClean="0">
                      <a:solidFill>
                        <a:schemeClr val="tx1"/>
                      </a:solidFill>
                      <a:latin typeface="+mj-lt"/>
                    </a:rPr>
                    <a:t>mengandung</a:t>
                  </a:r>
                  <a:r>
                    <a:rPr lang="en-US" sz="2500" dirty="0" smtClean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kata </a:t>
                  </a:r>
                  <a:r>
                    <a:rPr lang="en-US" sz="2500" dirty="0" err="1">
                      <a:solidFill>
                        <a:schemeClr val="tx1"/>
                      </a:solidFill>
                      <a:latin typeface="+mj-lt"/>
                    </a:rPr>
                    <a:t>tersebut</a:t>
                  </a:r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 (IDF)</a:t>
                  </a:r>
                  <a:r>
                    <a:rPr lang="id-ID" sz="2500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id-ID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id-ID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id-ID" sz="2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𝑁𝑑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  <m:d>
                                <m:dPr>
                                  <m:ctrlPr>
                                    <a:rPr lang="id-ID" sz="2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a14:m>
                  <a:r>
                    <a:rPr lang="en-US" sz="2500" dirty="0">
                      <a:solidFill>
                        <a:schemeClr val="tx1"/>
                      </a:solidFill>
                      <a:latin typeface="+mj-lt"/>
                    </a:rPr>
                    <a:t>	</a:t>
                  </a:r>
                  <a:endParaRPr lang="id-ID" sz="25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10" y="5020721"/>
                  <a:ext cx="12863165" cy="24028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1345356" y="2533210"/>
              <a:ext cx="1035115" cy="10503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600" dirty="0" smtClean="0">
                  <a:solidFill>
                    <a:schemeClr val="bg1"/>
                  </a:solidFill>
                </a:rPr>
                <a:t>1</a:t>
              </a:r>
              <a:endParaRPr lang="id-ID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45356" y="4674249"/>
              <a:ext cx="1035115" cy="105030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6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57241" y="2397943"/>
            <a:ext cx="16156795" cy="7651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10708"/>
              </p:ext>
            </p:extLst>
          </p:nvPr>
        </p:nvGraphicFramePr>
        <p:xfrm>
          <a:off x="1157524" y="2758235"/>
          <a:ext cx="14061357" cy="685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262"/>
                <a:gridCol w="1305145"/>
                <a:gridCol w="1350150"/>
                <a:gridCol w="1253935"/>
                <a:gridCol w="1562373"/>
                <a:gridCol w="1562373"/>
                <a:gridCol w="1562373"/>
                <a:gridCol w="1562373"/>
                <a:gridCol w="1562373"/>
              </a:tblGrid>
              <a:tr h="436424">
                <a:tc rowSpan="2"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Term</a:t>
                      </a:r>
                      <a:endParaRPr lang="id-ID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TF</a:t>
                      </a:r>
                      <a:endParaRPr lang="id-ID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DF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IDF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2000" dirty="0" err="1" smtClean="0"/>
                        <a:t>TF-IDF</a:t>
                      </a:r>
                      <a:endParaRPr lang="id-ID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86361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Doc1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Doc2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Uji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Doc1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Doc2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solidFill>
                            <a:schemeClr val="bg1"/>
                          </a:solidFill>
                        </a:rPr>
                        <a:t>Uji</a:t>
                      </a:r>
                      <a:endParaRPr lang="id-ID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motivasi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pengaruh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sukses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r>
                        <a:rPr lang="id-ID" sz="2000" dirty="0" err="1" smtClean="0"/>
                        <a:t>aktifitas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ajar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0,176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0,176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0,176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siswa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2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0,176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0,176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0,176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produk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kualitas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produk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mesin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komunikasi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mampu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milik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</a:tr>
              <a:tr h="38636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paham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1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0,477</a:t>
                      </a:r>
                      <a:endParaRPr lang="id-ID" sz="20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r>
                        <a:rPr lang="id-ID" sz="2000" b="1" dirty="0" smtClean="0"/>
                        <a:t>SUM</a:t>
                      </a:r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6</a:t>
                      </a:r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4</a:t>
                      </a:r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6</a:t>
                      </a:r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2512072" y="262536"/>
            <a:ext cx="638684" cy="62163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50846" y="200723"/>
            <a:ext cx="1070709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d-ID" altLang="ja-JP" sz="4500" spc="15" dirty="0"/>
              <a:t> </a:t>
            </a:r>
            <a:r>
              <a:rPr kumimoji="1" lang="id-ID" altLang="ja-JP" sz="4000" b="1" spc="300" dirty="0">
                <a:solidFill>
                  <a:srgbClr val="666666"/>
                </a:solidFill>
              </a:rPr>
              <a:t>Proses </a:t>
            </a:r>
            <a:r>
              <a:rPr kumimoji="1" lang="id-ID" altLang="ja-JP" sz="4000" b="1" spc="300" dirty="0" smtClean="0">
                <a:solidFill>
                  <a:srgbClr val="666666"/>
                </a:solidFill>
              </a:rPr>
              <a:t>Pembobotan Kata (</a:t>
            </a:r>
            <a:r>
              <a:rPr kumimoji="1" lang="id-ID" altLang="ja-JP" sz="4000" b="1" spc="300" dirty="0" err="1" smtClean="0">
                <a:solidFill>
                  <a:srgbClr val="666666"/>
                </a:solidFill>
              </a:rPr>
              <a:t>TF-IDF</a:t>
            </a:r>
            <a:r>
              <a:rPr kumimoji="1" lang="id-ID" altLang="ja-JP" sz="4000" b="1" spc="300" dirty="0" smtClean="0">
                <a:solidFill>
                  <a:srgbClr val="666666"/>
                </a:solidFill>
              </a:rPr>
              <a:t>)</a:t>
            </a:r>
            <a:endParaRPr kumimoji="1" lang="id-ID" sz="4000" b="1" spc="300" dirty="0">
              <a:solidFill>
                <a:srgbClr val="666666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7351" y="1093050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2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221" y="1469287"/>
            <a:ext cx="16426825" cy="867960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37790" y="9258301"/>
            <a:ext cx="1371481" cy="890588"/>
          </a:xfrm>
        </p:spPr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221" y="1492328"/>
            <a:ext cx="8145905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>
                <a:solidFill>
                  <a:schemeClr val="bg1"/>
                </a:solidFill>
                <a:latin typeface="+mj-lt"/>
              </a:rPr>
              <a:t>Tahapan Klasifikasi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23126" y="1499100"/>
            <a:ext cx="8280920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>
                <a:solidFill>
                  <a:schemeClr val="bg1"/>
                </a:solidFill>
                <a:latin typeface="+mj-lt"/>
              </a:rPr>
              <a:t>Hasil Klasifikasi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0846" y="200723"/>
            <a:ext cx="967957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id-ID" altLang="ja-JP" sz="4500" spc="15" dirty="0"/>
              <a:t> </a:t>
            </a:r>
            <a:r>
              <a:rPr kumimoji="1" lang="id-ID" altLang="ja-JP" sz="4000" b="1" spc="300" dirty="0">
                <a:solidFill>
                  <a:srgbClr val="666666"/>
                </a:solidFill>
              </a:rPr>
              <a:t>Proses Klasifikasi </a:t>
            </a:r>
            <a:r>
              <a:rPr kumimoji="1" lang="id-ID" altLang="ja-JP" sz="4000" b="1" spc="300" dirty="0" err="1">
                <a:solidFill>
                  <a:srgbClr val="666666"/>
                </a:solidFill>
              </a:rPr>
              <a:t>Naive</a:t>
            </a:r>
            <a:r>
              <a:rPr kumimoji="1" lang="id-ID" altLang="ja-JP" sz="4000" b="1" spc="300" dirty="0">
                <a:solidFill>
                  <a:srgbClr val="666666"/>
                </a:solidFill>
              </a:rPr>
              <a:t> </a:t>
            </a:r>
            <a:r>
              <a:rPr kumimoji="1" lang="id-ID" altLang="ja-JP" sz="4000" b="1" spc="300" dirty="0" err="1">
                <a:solidFill>
                  <a:srgbClr val="666666"/>
                </a:solidFill>
              </a:rPr>
              <a:t>Bayes</a:t>
            </a:r>
            <a:endParaRPr kumimoji="1" lang="id-ID" sz="4000" b="1" spc="300" dirty="0">
              <a:solidFill>
                <a:srgbClr val="666666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447351" y="1093050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140221" y="2450334"/>
            <a:ext cx="12565810" cy="7261146"/>
            <a:chOff x="608630" y="1524474"/>
            <a:chExt cx="12565810" cy="7261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077091" y="1780004"/>
                  <a:ext cx="12097349" cy="242290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Mencari </a:t>
                  </a:r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nilai probabilitas setiap kategori</a:t>
                  </a: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id-ID" sz="250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id-ID" sz="25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id-ID" sz="25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		: </a:t>
                  </a:r>
                  <a14:m>
                    <m:oMath xmlns:m="http://schemas.openxmlformats.org/officeDocument/2006/math">
                      <m:r>
                        <a:rPr kumimoji="1" lang="id-ID" sz="28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id-ID" sz="28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id-ID" sz="28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8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id-ID" sz="28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𝐷𝑜𝑐</m:t>
                              </m:r>
                              <m:r>
                                <a:rPr kumimoji="1" lang="id-ID" sz="28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id-ID" sz="28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id-ID" sz="28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id-ID" sz="28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id-ID" sz="28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kumimoji="1" lang="id-ID" sz="28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8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𝑑𝑜𝑐</m:t>
                              </m:r>
                            </m:e>
                            <m:sub>
                              <m:r>
                                <a:rPr kumimoji="1" lang="id-ID" sz="28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id-ID" sz="28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id-ID" sz="2800" b="0" i="0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kumimoji="1" lang="id-ID" sz="28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kumimoji="1" lang="id-ID" sz="2800" spc="15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Kategori </a:t>
                  </a:r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Pendidikan		:  </a:t>
                  </a:r>
                  <a14:m>
                    <m:oMath xmlns:m="http://schemas.openxmlformats.org/officeDocument/2006/math"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𝐷𝑜𝑐</m:t>
                              </m:r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=0,5 </m:t>
                      </m:r>
                    </m:oMath>
                  </a14:m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	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Kategori </a:t>
                  </a:r>
                  <a:r>
                    <a:rPr kumimoji="1" lang="id-ID" sz="2500" spc="15" dirty="0" err="1">
                      <a:solidFill>
                        <a:schemeClr val="tx1"/>
                      </a:solidFill>
                    </a:rPr>
                    <a:t>Non-Pendidikan</a:t>
                  </a:r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	:  </a:t>
                  </a:r>
                  <a14:m>
                    <m:oMath xmlns:m="http://schemas.openxmlformats.org/officeDocument/2006/math"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𝐷𝑜𝑐</m:t>
                              </m:r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=0,5</m:t>
                      </m:r>
                    </m:oMath>
                  </a14:m>
                  <a:r>
                    <a:rPr lang="id-ID" dirty="0"/>
                    <a:t>	</a:t>
                  </a:r>
                  <a:endParaRPr lang="id-ID" sz="2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91" y="1780004"/>
                  <a:ext cx="12097349" cy="24229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754" b="-1253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613956" y="1524474"/>
              <a:ext cx="955324" cy="99011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</a:t>
              </a:r>
              <a:endParaRPr lang="id-ID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1077090" y="4583359"/>
                  <a:ext cx="12097349" cy="2423933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Mencari </a:t>
                  </a:r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nilai probabilitas term setiap dokumen</a:t>
                  </a: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id-ID" sz="25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id-ID" sz="2500" b="0" i="0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kumimoji="1" lang="id-ID" sz="2500" b="0" i="0" spc="1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id-ID" sz="250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+</m:t>
                          </m:r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kumimoji="1" lang="id-ID" sz="25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id-ID" sz="2500" b="0" i="1" spc="15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+ |</m:t>
                          </m:r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a14:m>
                  <a:endParaRPr kumimoji="1" lang="id-ID" sz="2500" spc="15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r>
                        <a:rPr kumimoji="1" lang="id-ID" sz="2500" b="0" i="0" spc="1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𝑚𝑜𝑡𝑖𝑣𝑎𝑠𝑖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𝐷𝑜𝑐</m:t>
                              </m:r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id-ID" sz="2500" b="0" i="0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 +10</m:t>
                          </m:r>
                        </m:den>
                      </m:f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0,125</a:t>
                  </a:r>
                  <a:endParaRPr kumimoji="1" lang="id-ID" sz="2500" spc="15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 	</a:t>
                  </a:r>
                  <a14:m>
                    <m:oMath xmlns:m="http://schemas.openxmlformats.org/officeDocument/2006/math"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id-ID" sz="2500" i="1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𝑚𝑜𝑡𝑖𝑣𝑎𝑠𝑖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id-ID" sz="2500" i="1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𝐷𝑜𝑐</m:t>
                              </m:r>
                              <m:r>
                                <a:rPr kumimoji="1" lang="id-ID" sz="2500" spc="15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id-ID" sz="250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id-ID" sz="2500" b="0" i="0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id-ID" sz="2500" b="0" i="0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id-ID" sz="25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kumimoji="1" lang="id-ID" sz="2500" spc="15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 +10</m:t>
                          </m:r>
                        </m:den>
                      </m:f>
                      <m:r>
                        <a:rPr kumimoji="1" lang="id-ID" sz="2500" spc="15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 0,071</a:t>
                  </a:r>
                  <a:r>
                    <a:rPr lang="id-ID" sz="2600" dirty="0"/>
                    <a:t>	</a:t>
                  </a:r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90" y="4583359"/>
                  <a:ext cx="12097349" cy="242393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00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608630" y="4375986"/>
              <a:ext cx="955324" cy="99011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77090" y="7315602"/>
                  <a:ext cx="12097349" cy="147001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id-ID" sz="25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Menghitung probabilitas dokumen terbesar:</a:t>
                  </a:r>
                  <a:endParaRPr lang="id-ID" sz="25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id-ID" sz="25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:r>
                    <a:rPr lang="id-ID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P(Doc1</a:t>
                  </a:r>
                  <a:r>
                    <a:rPr lang="id-ID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|</a:t>
                  </a:r>
                  <a:r>
                    <a:rPr lang="id-ID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Uji)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id-ID" sz="25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090" y="7315602"/>
                  <a:ext cx="12097349" cy="14700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613954" y="7060501"/>
              <a:ext cx="955324" cy="99011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3</a:t>
              </a:r>
              <a:endParaRPr lang="id-ID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2226" y="2308185"/>
            <a:ext cx="16381820" cy="7831690"/>
            <a:chOff x="349435" y="2406991"/>
            <a:chExt cx="16381820" cy="7866861"/>
          </a:xfrm>
        </p:grpSpPr>
        <p:sp>
          <p:nvSpPr>
            <p:cNvPr id="41" name="Rectangle 40"/>
            <p:cNvSpPr/>
            <p:nvPr/>
          </p:nvSpPr>
          <p:spPr>
            <a:xfrm>
              <a:off x="349435" y="2406991"/>
              <a:ext cx="16381820" cy="7866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0455526" y="2677795"/>
              <a:ext cx="5995178" cy="7055658"/>
              <a:chOff x="10570511" y="2446358"/>
              <a:chExt cx="5995178" cy="705565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0760044" y="2684640"/>
                <a:ext cx="5805645" cy="355481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id-ID" sz="25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sz="2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P(Doc1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id-ID" sz="2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Uji) 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id-ID" sz="2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id-ID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0,5 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0,125 </a:t>
                </a:r>
                <a:r>
                  <a:rPr lang="id-ID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0,125 x 0,062 </a:t>
                </a:r>
                <a:r>
                  <a:rPr lang="id-ID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0,062 x 0,062 x 0,062 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1,154</a:t>
                </a:r>
                <a:r>
                  <a:rPr lang="id-ID" sz="2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-10</a:t>
                </a:r>
              </a:p>
              <a:p>
                <a:pPr>
                  <a:lnSpc>
                    <a:spcPct val="150000"/>
                  </a:lnSpc>
                </a:pPr>
                <a:endParaRPr lang="id-ID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sz="2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P(Doc2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id-ID" sz="2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Uji)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id-ID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0,5 x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0,071 x 0,071 x </a:t>
                </a:r>
                <a:r>
                  <a:rPr lang="id-ID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0,071 x 0,071 x 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0,071 </a:t>
                </a:r>
                <a:r>
                  <a:rPr lang="id-ID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0,071 </a:t>
                </a:r>
                <a:r>
                  <a:rPr lang="id-ID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0,641 </a:t>
                </a:r>
                <a:r>
                  <a:rPr lang="id-ID" sz="25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-10</a:t>
                </a:r>
                <a:endParaRPr lang="id-ID" sz="25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lowchart: Alternate Process 43"/>
              <p:cNvSpPr/>
              <p:nvPr/>
            </p:nvSpPr>
            <p:spPr>
              <a:xfrm>
                <a:off x="10570511" y="2446358"/>
                <a:ext cx="4309321" cy="639824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id-ID" sz="2300" spc="300" dirty="0" smtClean="0">
                    <a:solidFill>
                      <a:schemeClr val="bg1"/>
                    </a:solidFill>
                    <a:latin typeface="+mj-lt"/>
                  </a:rPr>
                  <a:t>Probabilitas Dokumen</a:t>
                </a:r>
                <a:endParaRPr kumimoji="1" lang="id-ID" sz="23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760044" y="7101359"/>
                <a:ext cx="5805645" cy="240065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id-ID" sz="2500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25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Jadi, dokumen uji termasuk </a:t>
                </a:r>
                <a:r>
                  <a:rPr lang="id-ID" sz="2500" dirty="0" err="1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kedalam</a:t>
                </a:r>
                <a:r>
                  <a:rPr lang="id-ID" sz="2500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kategori pendidikan, karena memiliki nilai probabilitas tertinggi.</a:t>
                </a:r>
                <a:endParaRPr lang="id-ID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6" name="Flowchart: Alternate Process 45"/>
              <p:cNvSpPr/>
              <p:nvPr/>
            </p:nvSpPr>
            <p:spPr>
              <a:xfrm>
                <a:off x="10659171" y="6862958"/>
                <a:ext cx="4024281" cy="619362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id-ID" sz="2300" spc="300" dirty="0" smtClean="0">
                    <a:solidFill>
                      <a:schemeClr val="bg1"/>
                    </a:solidFill>
                    <a:latin typeface="+mj-lt"/>
                  </a:rPr>
                  <a:t>Kesimpulan</a:t>
                </a:r>
                <a:endParaRPr kumimoji="1" lang="id-ID" sz="23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316255"/>
              </p:ext>
            </p:extLst>
          </p:nvPr>
        </p:nvGraphicFramePr>
        <p:xfrm>
          <a:off x="798867" y="2535927"/>
          <a:ext cx="9374238" cy="6973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262"/>
                <a:gridCol w="1305145"/>
                <a:gridCol w="1350150"/>
                <a:gridCol w="1253935"/>
                <a:gridCol w="1407879"/>
                <a:gridCol w="1716867"/>
              </a:tblGrid>
              <a:tr h="499899">
                <a:tc rowSpan="2"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Term</a:t>
                      </a:r>
                      <a:endParaRPr lang="id-ID" sz="2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TF</a:t>
                      </a:r>
                      <a:endParaRPr lang="id-ID" sz="2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id-ID" sz="2200" i="1" dirty="0" smtClean="0">
                          <a:solidFill>
                            <a:schemeClr val="bg1"/>
                          </a:solidFill>
                        </a:rPr>
                        <a:t>P(</a:t>
                      </a:r>
                      <a:r>
                        <a:rPr lang="id-ID" sz="2200" i="1" dirty="0" err="1" smtClean="0">
                          <a:solidFill>
                            <a:schemeClr val="bg1"/>
                          </a:solidFill>
                        </a:rPr>
                        <a:t>w|c</a:t>
                      </a:r>
                      <a:r>
                        <a:rPr lang="id-ID" sz="2200" i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id-ID" sz="2200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id-ID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99899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chemeClr val="bg1"/>
                          </a:solidFill>
                        </a:rPr>
                        <a:t>Doc1</a:t>
                      </a:r>
                      <a:endParaRPr lang="id-ID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chemeClr val="bg1"/>
                          </a:solidFill>
                        </a:rPr>
                        <a:t>Doc2</a:t>
                      </a:r>
                      <a:endParaRPr lang="id-ID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chemeClr val="bg1"/>
                          </a:solidFill>
                        </a:rPr>
                        <a:t>Uji</a:t>
                      </a:r>
                      <a:endParaRPr lang="id-ID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motivasi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0,125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0,071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pengaruh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0,125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0,071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sukses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0,125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0,071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err="1" smtClean="0"/>
                        <a:t>aktifitas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0,125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0,071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ajar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0,125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>
                          <a:solidFill>
                            <a:srgbClr val="FF0000"/>
                          </a:solidFill>
                        </a:rPr>
                        <a:t>0,071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siswa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0,125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0,071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produk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0,062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0,142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kualitas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0,062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0,142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produk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0,062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0,142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/>
                        <a:t>mesin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1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/>
                        <a:t>0,062</a:t>
                      </a:r>
                      <a:endParaRPr lang="id-ID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/>
                        <a:t>0,142</a:t>
                      </a:r>
                      <a:endParaRPr lang="id-ID" sz="2200" dirty="0"/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komunikasi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>
                          <a:solidFill>
                            <a:srgbClr val="FF0000"/>
                          </a:solidFill>
                        </a:rPr>
                        <a:t>0,062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smtClean="0">
                          <a:solidFill>
                            <a:srgbClr val="FF0000"/>
                          </a:solidFill>
                        </a:rPr>
                        <a:t>0,071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mampu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0,062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0,071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milik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0,062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0,071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4812">
                <a:tc>
                  <a:txBody>
                    <a:bodyPr/>
                    <a:lstStyle/>
                    <a:p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paham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0,062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 smtClean="0">
                          <a:solidFill>
                            <a:srgbClr val="FF0000"/>
                          </a:solidFill>
                        </a:rPr>
                        <a:t>0,071</a:t>
                      </a:r>
                      <a:endParaRPr lang="id-ID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2512072" y="262536"/>
            <a:ext cx="638684" cy="62163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86529"/>
              </p:ext>
            </p:extLst>
          </p:nvPr>
        </p:nvGraphicFramePr>
        <p:xfrm>
          <a:off x="798867" y="9509805"/>
          <a:ext cx="9374238" cy="43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262"/>
                <a:gridCol w="1305145"/>
                <a:gridCol w="1350150"/>
                <a:gridCol w="1253935"/>
                <a:gridCol w="1562373"/>
                <a:gridCol w="1562373"/>
              </a:tblGrid>
              <a:tr h="436424">
                <a:tc>
                  <a:txBody>
                    <a:bodyPr/>
                    <a:lstStyle/>
                    <a:p>
                      <a:r>
                        <a:rPr lang="id-ID" sz="2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id-ID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6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6937790" y="9028436"/>
            <a:ext cx="1371481" cy="890588"/>
          </a:xfrm>
        </p:spPr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1" name="Slide Number Placeholder 2"/>
          <p:cNvSpPr txBox="1">
            <a:spLocks/>
          </p:cNvSpPr>
          <p:nvPr/>
        </p:nvSpPr>
        <p:spPr>
          <a:xfrm>
            <a:off x="16937790" y="9028436"/>
            <a:ext cx="1371481" cy="890588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1632753" rtl="0" eaLnBrk="1" latinLnBrk="0" hangingPunct="1">
              <a:defRPr sz="5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87511" y="25124"/>
            <a:ext cx="1260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id-ID" altLang="ja-JP" sz="4000" spc="15" dirty="0">
                <a:solidFill>
                  <a:srgbClr val="666666"/>
                </a:solidFill>
              </a:rPr>
              <a:t> </a:t>
            </a:r>
            <a:r>
              <a:rPr kumimoji="1" lang="id-ID" altLang="ja-JP" sz="4000" b="1" spc="300" dirty="0">
                <a:solidFill>
                  <a:srgbClr val="666666"/>
                </a:solidFill>
              </a:rPr>
              <a:t>Proses Klasifikasi </a:t>
            </a:r>
            <a:r>
              <a:rPr kumimoji="1" lang="id-ID" altLang="ja-JP" sz="4000" b="1" spc="300" dirty="0" err="1">
                <a:solidFill>
                  <a:srgbClr val="666666"/>
                </a:solidFill>
              </a:rPr>
              <a:t>K-Nearest</a:t>
            </a:r>
            <a:r>
              <a:rPr kumimoji="1" lang="id-ID" altLang="ja-JP" sz="4000" b="1" spc="300" dirty="0">
                <a:solidFill>
                  <a:srgbClr val="666666"/>
                </a:solidFill>
              </a:rPr>
              <a:t> </a:t>
            </a:r>
            <a:r>
              <a:rPr kumimoji="1" lang="id-ID" altLang="ja-JP" sz="4000" b="1" spc="300" dirty="0" err="1">
                <a:solidFill>
                  <a:srgbClr val="666666"/>
                </a:solidFill>
              </a:rPr>
              <a:t>Neighbour</a:t>
            </a:r>
            <a:endParaRPr lang="id-ID" sz="4000" dirty="0">
              <a:solidFill>
                <a:srgbClr val="666666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1447351" y="86318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57241" y="1269027"/>
            <a:ext cx="15886765" cy="878810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466200" y="1223224"/>
            <a:ext cx="8145905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>
                <a:solidFill>
                  <a:schemeClr val="bg1"/>
                </a:solidFill>
                <a:latin typeface="+mj-lt"/>
              </a:rPr>
              <a:t>Tahapan Klasifikasi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198101" y="1223225"/>
            <a:ext cx="8145905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Hasil Klasifikasi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01346" y="2171949"/>
            <a:ext cx="12098449" cy="7221999"/>
            <a:chOff x="831230" y="2472018"/>
            <a:chExt cx="12098449" cy="7221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831230" y="2472018"/>
                  <a:ext cx="12097349" cy="202299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Menghitung vektor setiap dokumen:</a:t>
                  </a:r>
                  <a:endParaRPr kumimoji="1" lang="id-ID" sz="2500" spc="15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b/>
                      </m:sSub>
                      <m:r>
                        <a:rPr kumimoji="1" lang="id-ID" sz="2400" b="0" i="1" spc="1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𝑇𝐹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𝐼𝐷𝐹</m:t>
                          </m:r>
                        </m:e>
                        <m:sub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𝑙𝑎𝑡𝑖h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kumimoji="1" lang="id-ID" sz="2400" b="0" i="1" spc="1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id-ID" sz="2400" b="0" i="1" spc="1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𝐼𝐷𝐹</m:t>
                          </m:r>
                        </m:e>
                        <m:sub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𝑑𝑜𝑘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id-ID" sz="2400" b="0" i="1" spc="15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𝑈𝑗𝑖</m:t>
                          </m:r>
                        </m:sub>
                      </m:sSub>
                      <m:r>
                        <a:rPr kumimoji="1" lang="id-ID" sz="2400" b="0" i="1" spc="15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id-ID" sz="2500" spc="15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  <a:spcBef>
                      <a:spcPts val="600"/>
                    </a:spcBef>
                  </a:pPr>
                  <a:r>
                    <a:rPr lang="id-ID" sz="2500" dirty="0" smtClean="0"/>
                    <a:t>	Jumlahkan vektor setiap kategori dokumen</a:t>
                  </a:r>
                  <a:endParaRPr lang="id-ID" sz="2500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30" y="2472018"/>
                  <a:ext cx="12097349" cy="20229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18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163658" y="2799780"/>
              <a:ext cx="955324" cy="99011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1</a:t>
              </a:r>
              <a:endParaRPr lang="id-ID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831230" y="4807646"/>
                  <a:ext cx="12097349" cy="2481128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</a:t>
                  </a:r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Menghitung panjang vektor setiap dokumen: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id-ID" sz="2600" dirty="0" smtClean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+mj-lt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id-ID" sz="2400" i="1">
                                  <a:latin typeface="+mj-lt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d-ID" sz="2400" i="1">
                                      <a:latin typeface="+mj-lt"/>
                                    </a:rPr>
                                  </m:ctrlPr>
                                </m:naryPr>
                                <m:sub>
                                  <m:r>
                                    <a:rPr lang="id-ID" sz="2400" i="1">
                                      <a:latin typeface="+mj-lt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d-ID" sz="2400" i="1">
                                          <a:latin typeface="+mj-l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d-ID" sz="2400" i="1">
                                          <a:latin typeface="+mj-lt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+mj-lt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id-ID" sz="2400" i="1">
                                          <a:latin typeface="+mj-lt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e>
                        <m:sub>
                          <m:r>
                            <a:rPr lang="id-ID" sz="2400" b="0" i="1" smtClean="0">
                              <a:latin typeface="+mj-lt"/>
                            </a:rPr>
                            <m:t>𝑙𝑎𝑡𝑖h</m:t>
                          </m:r>
                        </m:sub>
                      </m:sSub>
                      <m:r>
                        <a:rPr lang="id-ID" sz="2400" b="0" i="1" smtClean="0">
                          <a:latin typeface="+mj-lt"/>
                        </a:rPr>
                        <m:t>=</m:t>
                      </m:r>
                    </m:oMath>
                  </a14:m>
                  <a:r>
                    <a:rPr lang="id-ID" sz="2400" i="1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2400" i="1" dirty="0" smtClean="0">
                              <a:latin typeface="+mj-lt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id-ID" sz="2400" i="1">
                                  <a:latin typeface="+mj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latin typeface="+mj-lt"/>
                                    </a:rPr>
                                    <m:t>𝑇𝐹</m:t>
                                  </m:r>
                                  <m:r>
                                    <a:rPr lang="id-ID" sz="2400" i="1">
                                      <a:latin typeface="+mj-lt"/>
                                    </a:rPr>
                                    <m:t>−</m:t>
                                  </m:r>
                                  <m:r>
                                    <a:rPr lang="id-ID" sz="2400" i="1">
                                      <a:latin typeface="+mj-lt"/>
                                    </a:rPr>
                                    <m:t>𝐼𝐷𝐹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+mj-lt"/>
                                    </a:rPr>
                                    <m:t>𝑡𝑒𝑟𝑚</m:t>
                                  </m:r>
                                  <m:r>
                                    <a:rPr lang="id-ID" sz="2400" i="1">
                                      <a:latin typeface="+mj-lt"/>
                                    </a:rPr>
                                    <m:t> </m:t>
                                  </m:r>
                                  <m:r>
                                    <a:rPr lang="id-ID" sz="2400" i="1">
                                      <a:latin typeface="+mj-lt"/>
                                    </a:rPr>
                                    <m:t>𝑎</m:t>
                                  </m:r>
                                  <m:r>
                                    <a:rPr lang="id-ID" sz="2400" i="1">
                                      <a:latin typeface="+mj-lt"/>
                                    </a:rPr>
                                    <m:t> </m:t>
                                  </m:r>
                                  <m:r>
                                    <a:rPr lang="id-ID" sz="2400" i="1">
                                      <a:latin typeface="+mj-lt"/>
                                    </a:rPr>
                                    <m:t>𝑙𝑎𝑡𝑖h</m:t>
                                  </m:r>
                                  <m:r>
                                    <a:rPr lang="id-ID" sz="2400" i="1">
                                      <a:latin typeface="+mj-lt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id-ID" sz="2400" baseline="30000" dirty="0">
                              <a:latin typeface="+mj-lt"/>
                            </a:rPr>
                            <m:t>2 </m:t>
                          </m:r>
                        </m:e>
                      </m:rad>
                    </m:oMath>
                  </a14:m>
                  <a:endParaRPr lang="id-ID" sz="2400" i="1" dirty="0" smtClean="0">
                    <a:latin typeface="+mj-lt"/>
                  </a:endParaRPr>
                </a:p>
                <a:p>
                  <a:pPr>
                    <a:spcBef>
                      <a:spcPts val="600"/>
                    </a:spcBef>
                  </a:pPr>
                  <a:endParaRPr lang="id-ID" sz="800" i="1" dirty="0" smtClean="0">
                    <a:latin typeface="+mj-l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id-ID" sz="2400" i="1" dirty="0" smtClean="0">
                      <a:latin typeface="+mj-lt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d-ID" sz="2400" i="1">
                              <a:latin typeface="+mj-lt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id-ID" sz="2400" i="1">
                                  <a:latin typeface="+mj-lt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d-ID" sz="2400" i="1">
                                      <a:latin typeface="+mj-lt"/>
                                    </a:rPr>
                                  </m:ctrlPr>
                                </m:naryPr>
                                <m:sub>
                                  <m:r>
                                    <a:rPr lang="id-ID" sz="2400" i="1">
                                      <a:latin typeface="+mj-lt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d-ID" sz="2400" i="1">
                                          <a:latin typeface="+mj-l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d-ID" sz="2400" i="1">
                                          <a:latin typeface="+mj-lt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+mj-lt"/>
                                        </a:rPr>
                                        <m:t>𝑖𝑘</m:t>
                                      </m:r>
                                    </m:sub>
                                    <m:sup>
                                      <m:r>
                                        <a:rPr lang="id-ID" sz="2400" i="1">
                                          <a:latin typeface="+mj-l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d-ID" sz="2400" i="1">
                                      <a:latin typeface="+mj-lt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e>
                        <m:sub>
                          <m:r>
                            <a:rPr lang="id-ID" sz="2400" i="1">
                              <a:latin typeface="+mj-lt"/>
                            </a:rPr>
                            <m:t>𝑈𝑗𝑖</m:t>
                          </m:r>
                        </m:sub>
                      </m:sSub>
                      <m:r>
                        <a:rPr lang="id-ID" sz="2400" i="1">
                          <a:latin typeface="+mj-lt"/>
                        </a:rPr>
                        <m:t>=</m:t>
                      </m:r>
                    </m:oMath>
                  </a14:m>
                  <a:r>
                    <a:rPr lang="id-ID" sz="2400" i="1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d-ID" sz="2400" i="1" dirty="0" smtClean="0">
                              <a:latin typeface="+mj-lt"/>
                            </a:rPr>
                          </m:ctrlPr>
                        </m:radPr>
                        <m:deg/>
                        <m:e>
                          <m:r>
                            <a:rPr lang="id-ID" sz="2400" i="1">
                              <a:latin typeface="+mj-lt"/>
                            </a:rPr>
                            <m:t>(</m:t>
                          </m:r>
                          <m:sSub>
                            <m:sSubPr>
                              <m:ctrlPr>
                                <a:rPr lang="id-ID" sz="2400" i="1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+mj-lt"/>
                                </a:rPr>
                                <m:t>𝑇𝐹</m:t>
                              </m:r>
                              <m:r>
                                <a:rPr lang="id-ID" sz="2400" i="1">
                                  <a:latin typeface="+mj-lt"/>
                                </a:rPr>
                                <m:t>−</m:t>
                              </m:r>
                              <m:r>
                                <a:rPr lang="id-ID" sz="2400" i="1">
                                  <a:latin typeface="+mj-lt"/>
                                </a:rPr>
                                <m:t>𝐼𝐷𝐹</m:t>
                              </m:r>
                            </m:e>
                            <m:sub>
                              <m:r>
                                <a:rPr lang="id-ID" sz="2400" i="1">
                                  <a:latin typeface="+mj-lt"/>
                                </a:rPr>
                                <m:t>𝑡𝑒𝑟𝑚</m:t>
                              </m:r>
                              <m:r>
                                <a:rPr lang="id-ID" sz="2400" i="1">
                                  <a:latin typeface="+mj-lt"/>
                                </a:rPr>
                                <m:t> </m:t>
                              </m:r>
                              <m:r>
                                <a:rPr lang="id-ID" sz="2400" i="1">
                                  <a:latin typeface="+mj-lt"/>
                                </a:rPr>
                                <m:t>𝑎</m:t>
                              </m:r>
                              <m:r>
                                <a:rPr lang="id-ID" sz="2400" i="1">
                                  <a:latin typeface="+mj-lt"/>
                                </a:rPr>
                                <m:t> </m:t>
                              </m:r>
                              <m:r>
                                <a:rPr lang="id-ID" sz="2400" i="1">
                                  <a:latin typeface="+mj-lt"/>
                                </a:rPr>
                                <m:t>𝑈𝑗𝑖</m:t>
                              </m:r>
                            </m:sub>
                          </m:sSub>
                          <m:r>
                            <a:rPr lang="id-ID" sz="2400" i="1">
                              <a:latin typeface="+mj-lt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d-ID" sz="2400" i="1" dirty="0">
                              <a:latin typeface="+mj-lt"/>
                            </a:rPr>
                            <m:t>2 </m:t>
                          </m:r>
                        </m:e>
                      </m:rad>
                    </m:oMath>
                  </a14:m>
                  <a:endParaRPr lang="id-ID" sz="2400" i="1" dirty="0" smtClean="0">
                    <a:latin typeface="+mj-lt"/>
                  </a:endParaRPr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30" y="4807646"/>
                  <a:ext cx="12097349" cy="24811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7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/>
            <p:cNvSpPr/>
            <p:nvPr/>
          </p:nvSpPr>
          <p:spPr>
            <a:xfrm>
              <a:off x="1163658" y="5502598"/>
              <a:ext cx="955324" cy="99011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32330" y="7614730"/>
                  <a:ext cx="12097349" cy="2079287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id-ID" sz="25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Menghitung </a:t>
                  </a:r>
                  <a:r>
                    <a:rPr lang="id-ID" sz="2500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Cosine</a:t>
                  </a:r>
                  <a:r>
                    <a:rPr lang="id-ID" sz="25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d-ID" sz="2500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Similarity</a:t>
                  </a:r>
                  <a:r>
                    <a:rPr lang="id-ID" sz="25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d-ID" sz="25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setiap kategori dokumen: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id-ID" sz="25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id-ID" sz="2400" i="1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𝑢𝑗𝑖</m:t>
                          </m:r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𝐷𝑜𝑐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  <m:sup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a14:m>
                  <a:r>
                    <a:rPr lang="id-ID" sz="2400" dirty="0"/>
                    <a:t>	</a:t>
                  </a:r>
                  <a:endParaRPr lang="id-ID" sz="2400" dirty="0" smtClean="0"/>
                </a:p>
                <a:p>
                  <a:pPr>
                    <a:spcBef>
                      <a:spcPts val="600"/>
                    </a:spcBef>
                  </a:pPr>
                  <a:r>
                    <a:rPr kumimoji="1" lang="id-ID" sz="2500" spc="15" dirty="0" smtClean="0">
                      <a:solidFill>
                        <a:schemeClr val="tx1"/>
                      </a:solidFill>
                    </a:rPr>
                    <a:t>	Mencari </a:t>
                  </a:r>
                  <a:r>
                    <a:rPr kumimoji="1" lang="id-ID" sz="2500" spc="15" dirty="0">
                      <a:solidFill>
                        <a:schemeClr val="tx1"/>
                      </a:solidFill>
                    </a:rPr>
                    <a:t>kelas mayoritas yang berada pada lingkup nilai K. </a:t>
                  </a: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30" y="7614730"/>
                  <a:ext cx="12097349" cy="20792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83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Oval 74"/>
            <p:cNvSpPr/>
            <p:nvPr/>
          </p:nvSpPr>
          <p:spPr>
            <a:xfrm>
              <a:off x="1233627" y="8238539"/>
              <a:ext cx="955324" cy="99011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3</a:t>
              </a:r>
              <a:endParaRPr lang="id-ID" dirty="0"/>
            </a:p>
          </p:txBody>
        </p:sp>
      </p:grpSp>
      <p:sp>
        <p:nvSpPr>
          <p:cNvPr id="83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2103378" y="87322"/>
            <a:ext cx="638684" cy="62163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Rectangle 83"/>
          <p:cNvSpPr/>
          <p:nvPr/>
        </p:nvSpPr>
        <p:spPr>
          <a:xfrm>
            <a:off x="520039" y="2105614"/>
            <a:ext cx="15643948" cy="7609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84478"/>
              </p:ext>
            </p:extLst>
          </p:nvPr>
        </p:nvGraphicFramePr>
        <p:xfrm>
          <a:off x="675574" y="1993150"/>
          <a:ext cx="9316033" cy="79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264"/>
                <a:gridCol w="1710190"/>
                <a:gridCol w="1395155"/>
                <a:gridCol w="1395155"/>
                <a:gridCol w="1170130"/>
                <a:gridCol w="1260139"/>
              </a:tblGrid>
              <a:tr h="332131">
                <a:tc rowSpan="2"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Term</a:t>
                      </a:r>
                      <a:endParaRPr lang="id-ID" sz="23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Vektor </a:t>
                      </a:r>
                      <a:endParaRPr lang="id-ID" sz="2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Panjang</a:t>
                      </a:r>
                      <a:r>
                        <a:rPr lang="id-ID" sz="2300" baseline="0" dirty="0" smtClean="0"/>
                        <a:t> Vektor</a:t>
                      </a:r>
                      <a:endParaRPr lang="id-ID" sz="2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32131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>
                          <a:solidFill>
                            <a:schemeClr val="bg1"/>
                          </a:solidFill>
                        </a:rPr>
                        <a:t>Doc1</a:t>
                      </a:r>
                      <a:endParaRPr lang="id-ID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>
                          <a:solidFill>
                            <a:schemeClr val="bg1"/>
                          </a:solidFill>
                        </a:rPr>
                        <a:t>Doc2</a:t>
                      </a:r>
                      <a:endParaRPr lang="id-ID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>
                          <a:solidFill>
                            <a:schemeClr val="bg1"/>
                          </a:solidFill>
                        </a:rPr>
                        <a:t>Doc1</a:t>
                      </a:r>
                      <a:endParaRPr lang="id-ID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>
                          <a:solidFill>
                            <a:schemeClr val="bg1"/>
                          </a:solidFill>
                        </a:rPr>
                        <a:t>Doc2</a:t>
                      </a:r>
                      <a:endParaRPr lang="id-ID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>
                          <a:solidFill>
                            <a:schemeClr val="bg1"/>
                          </a:solidFill>
                        </a:rPr>
                        <a:t>Uji</a:t>
                      </a:r>
                      <a:endParaRPr lang="id-ID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motivasi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pengaruh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sukses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err="1" smtClean="0"/>
                        <a:t>aktifitas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ajar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0,03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0,03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0,03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siswa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0,03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0,03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0,03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produk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kualitas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produk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mesin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komunikasi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mampu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milik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dirty="0" smtClean="0"/>
                        <a:t>paham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dirty="0" smtClean="0"/>
                        <a:t>0,227</a:t>
                      </a:r>
                      <a:endParaRPr lang="id-ID" sz="2300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b="1" dirty="0" smtClean="0"/>
                        <a:t>SUM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0,06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0,968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0,908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0,968</a:t>
                      </a:r>
                      <a:endParaRPr lang="id-ID" sz="2300" b="1" dirty="0"/>
                    </a:p>
                  </a:txBody>
                  <a:tcPr/>
                </a:tc>
              </a:tr>
              <a:tr h="325640">
                <a:tc>
                  <a:txBody>
                    <a:bodyPr/>
                    <a:lstStyle/>
                    <a:p>
                      <a:r>
                        <a:rPr lang="id-ID" sz="2300" b="1" dirty="0" smtClean="0"/>
                        <a:t>AKAR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-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-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0,983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0,952</a:t>
                      </a:r>
                      <a:endParaRPr lang="id-ID" sz="23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300" b="1" dirty="0" smtClean="0"/>
                        <a:t>0,983</a:t>
                      </a:r>
                      <a:endParaRPr lang="id-ID" sz="23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6" name="Group 85"/>
          <p:cNvGrpSpPr/>
          <p:nvPr/>
        </p:nvGrpSpPr>
        <p:grpSpPr>
          <a:xfrm>
            <a:off x="10158006" y="2468825"/>
            <a:ext cx="5891130" cy="6251143"/>
            <a:chOff x="10338425" y="2090739"/>
            <a:chExt cx="5891130" cy="6251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756338" y="2522823"/>
                  <a:ext cx="5473217" cy="221175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endParaRPr lang="id-ID" sz="2300" dirty="0" smtClean="0"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id-ID" sz="2300" dirty="0" err="1" smtClean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Cos</a:t>
                  </a:r>
                  <a:r>
                    <a:rPr lang="id-ID" sz="2300" dirty="0" smtClean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</a:t>
                  </a:r>
                  <a:r>
                    <a:rPr lang="id-ID" sz="23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(</a:t>
                  </a:r>
                  <a:r>
                    <a:rPr lang="id-ID" sz="2300" i="1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testing</a:t>
                  </a:r>
                  <a:r>
                    <a:rPr lang="id-ID" sz="23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, Doc1)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id-ID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300" b="0" i="1" smtClean="0">
                              <a:latin typeface="Cambria Math" panose="02040503050406030204" pitchFamily="18" charset="0"/>
                            </a:rPr>
                            <m:t>0,06</m:t>
                          </m:r>
                        </m:num>
                        <m:den>
                          <m:r>
                            <a:rPr lang="id-ID" sz="2300" b="0" i="1" smtClean="0">
                              <a:latin typeface="Cambria Math" panose="02040503050406030204" pitchFamily="18" charset="0"/>
                            </a:rPr>
                            <m:t>0,983 </m:t>
                          </m:r>
                          <m:r>
                            <a:rPr lang="id-ID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×0,983</m:t>
                          </m:r>
                        </m:den>
                      </m:f>
                      <m:r>
                        <a:rPr lang="id-ID" sz="2300" b="0" i="1" smtClean="0">
                          <a:latin typeface="Cambria Math" panose="02040503050406030204" pitchFamily="18" charset="0"/>
                        </a:rPr>
                        <m:t>=0,062</m:t>
                      </m:r>
                    </m:oMath>
                  </a14:m>
                  <a:endParaRPr lang="id-ID" sz="2300" dirty="0"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id-ID" sz="2300" dirty="0" err="1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Cos</a:t>
                  </a:r>
                  <a:r>
                    <a:rPr lang="id-ID" sz="23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 (</a:t>
                  </a:r>
                  <a:r>
                    <a:rPr lang="id-ID" sz="2300" i="1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testing</a:t>
                  </a:r>
                  <a:r>
                    <a:rPr lang="id-ID" sz="2300" dirty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, Doc2) </a:t>
                  </a:r>
                  <a:r>
                    <a:rPr lang="id-ID" sz="2300" dirty="0" smtClean="0"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id-ID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id-ID" sz="2300" b="0" i="1" smtClean="0">
                              <a:latin typeface="Cambria Math" panose="02040503050406030204" pitchFamily="18" charset="0"/>
                            </a:rPr>
                            <m:t>0,952 </m:t>
                          </m:r>
                          <m:r>
                            <a:rPr lang="id-ID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×0,983</m:t>
                          </m:r>
                        </m:den>
                      </m:f>
                      <m:r>
                        <a:rPr lang="id-ID" sz="23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id-ID" sz="2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6338" y="2522823"/>
                  <a:ext cx="5473217" cy="221175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56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Flowchart: Alternate Process 87"/>
            <p:cNvSpPr/>
            <p:nvPr/>
          </p:nvSpPr>
          <p:spPr>
            <a:xfrm>
              <a:off x="10366797" y="2090739"/>
              <a:ext cx="4381534" cy="8550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d-ID" sz="2300" i="1" spc="300" dirty="0" err="1" smtClean="0">
                  <a:solidFill>
                    <a:schemeClr val="bg1"/>
                  </a:solidFill>
                  <a:latin typeface="+mj-lt"/>
                </a:rPr>
                <a:t>Cosine</a:t>
              </a:r>
              <a:r>
                <a:rPr kumimoji="1" lang="id-ID" sz="2300" i="1" spc="3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id-ID" sz="2300" i="1" spc="300" dirty="0" err="1" smtClean="0">
                  <a:solidFill>
                    <a:schemeClr val="bg1"/>
                  </a:solidFill>
                  <a:latin typeface="+mj-lt"/>
                </a:rPr>
                <a:t>Similarity</a:t>
              </a:r>
              <a:endParaRPr kumimoji="1" lang="id-ID" sz="2300" i="1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0501399" y="5479560"/>
              <a:ext cx="5728156" cy="286232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endParaRPr lang="id-ID" sz="2400" dirty="0" smtClean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id-ID" sz="24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Jadi, dokumen uji termasuk </a:t>
              </a:r>
              <a:r>
                <a:rPr lang="id-ID" sz="2400" dirty="0" err="1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kedalam</a:t>
              </a:r>
              <a:r>
                <a:rPr lang="id-ID" sz="24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 kategori pendidikan, karena memiliki nilai kemiripan paling tinggi dibanding kategori </a:t>
              </a:r>
              <a:r>
                <a:rPr lang="id-ID" sz="2400" dirty="0" err="1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non-pendidikan</a:t>
              </a:r>
              <a:r>
                <a:rPr lang="id-ID" sz="24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id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90" name="Flowchart: Alternate Process 89"/>
            <p:cNvSpPr/>
            <p:nvPr/>
          </p:nvSpPr>
          <p:spPr>
            <a:xfrm>
              <a:off x="10338425" y="4974597"/>
              <a:ext cx="4381534" cy="8550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d-ID" sz="2300" spc="300" dirty="0" smtClean="0">
                  <a:solidFill>
                    <a:schemeClr val="bg1"/>
                  </a:solidFill>
                  <a:latin typeface="+mj-lt"/>
                </a:rPr>
                <a:t>Kesimpulan</a:t>
              </a:r>
              <a:endParaRPr kumimoji="1" lang="id-ID" sz="2300" spc="3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6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201" y="1602476"/>
            <a:ext cx="6246736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err="1" smtClean="0">
                <a:solidFill>
                  <a:schemeClr val="bg1"/>
                </a:solidFill>
                <a:latin typeface="+mj-lt"/>
              </a:rPr>
              <a:t>Confusion</a:t>
            </a:r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id-ID" sz="2800" b="1" spc="300" dirty="0" err="1" smtClean="0">
                <a:solidFill>
                  <a:schemeClr val="bg1"/>
                </a:solidFill>
                <a:latin typeface="+mj-lt"/>
              </a:rPr>
              <a:t>Matrix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7901" y="1612674"/>
            <a:ext cx="4455495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Grafik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301" y="2398195"/>
            <a:ext cx="15824705" cy="760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タイトル 10"/>
          <p:cNvSpPr txBox="1">
            <a:spLocks/>
          </p:cNvSpPr>
          <p:nvPr/>
        </p:nvSpPr>
        <p:spPr>
          <a:xfrm>
            <a:off x="1852396" y="204131"/>
            <a:ext cx="14438509" cy="1125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914400"/>
            <a:r>
              <a:rPr lang="id-ID" sz="4800" b="1" kern="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HASIL PENGUJIAN NAIVE BAYES</a:t>
            </a:r>
            <a:endParaRPr lang="id-ID" sz="4800" b="1" i="1" kern="0" spc="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rapezoid 28">
            <a:extLst>
              <a:ext uri="{FF2B5EF4-FFF2-40B4-BE49-F238E27FC236}">
                <a16:creationId xmlns:a16="http://schemas.microsoft.com/office/drawing/2014/main" xmlns="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1627371" y="176903"/>
            <a:ext cx="705742" cy="855286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2737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24498"/>
              </p:ext>
            </p:extLst>
          </p:nvPr>
        </p:nvGraphicFramePr>
        <p:xfrm>
          <a:off x="2464812" y="3883360"/>
          <a:ext cx="11881319" cy="32403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472364"/>
                <a:gridCol w="835473"/>
                <a:gridCol w="624408"/>
                <a:gridCol w="639064"/>
                <a:gridCol w="639064"/>
                <a:gridCol w="835473"/>
                <a:gridCol w="835473"/>
              </a:tblGrid>
              <a:tr h="4050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Correct classification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Clasified as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0504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a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b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c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d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e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f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a= Ekonomi Bisnis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b= Pendidikan Bisnis &amp; Manajemen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c= Kajian Bimbingan &amp; Konseling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d= Penelitian &amp; Pengembangan Pendidikan Luar Biasa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e= Pendidikan Pancasila &amp; Kewarganegaraan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f= </a:t>
                      </a:r>
                      <a:r>
                        <a:rPr lang="en-US" sz="2000" b="0" dirty="0" err="1">
                          <a:effectLst/>
                        </a:rPr>
                        <a:t>Teori</a:t>
                      </a:r>
                      <a:r>
                        <a:rPr lang="en-US" sz="2000" b="0" dirty="0">
                          <a:effectLst/>
                        </a:rPr>
                        <a:t> &amp; </a:t>
                      </a:r>
                      <a:r>
                        <a:rPr lang="en-US" sz="2000" b="0" dirty="0" err="1">
                          <a:effectLst/>
                        </a:rPr>
                        <a:t>Praksis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Pembelajaran</a:t>
                      </a:r>
                      <a:r>
                        <a:rPr lang="en-US" sz="2000" b="0" dirty="0">
                          <a:effectLst/>
                        </a:rPr>
                        <a:t> IPS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83497" y="2528743"/>
            <a:ext cx="15643948" cy="7295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38009412"/>
              </p:ext>
            </p:extLst>
          </p:nvPr>
        </p:nvGraphicFramePr>
        <p:xfrm>
          <a:off x="2414792" y="2812161"/>
          <a:ext cx="12736748" cy="6781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>
          <a:xfrm>
            <a:off x="10358341" y="1612674"/>
            <a:ext cx="5985664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Waktu eksekusi 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7261" y="2578215"/>
            <a:ext cx="15643948" cy="7295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06128"/>
              </p:ext>
            </p:extLst>
          </p:nvPr>
        </p:nvGraphicFramePr>
        <p:xfrm>
          <a:off x="2571070" y="3086100"/>
          <a:ext cx="12177766" cy="590988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29491"/>
                <a:gridCol w="1763541"/>
                <a:gridCol w="1715391"/>
                <a:gridCol w="1715391"/>
                <a:gridCol w="1715391"/>
                <a:gridCol w="1918527"/>
                <a:gridCol w="1920034"/>
              </a:tblGrid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Id_dok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b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d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e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</a:t>
                      </a:r>
                      <a:endParaRPr lang="id-ID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47,56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45,195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43,718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45,728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48,241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48,3745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45,232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43,6385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41,4545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47,203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43,836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48,0905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45,871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43,6345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44,521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42,7965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45,7535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43,0625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44,844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46,493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46,3545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42,861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43,6875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45,8935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45,953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48,0005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43,8645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44,2405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43,527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47,5805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48,5395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45,336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42,0515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44,718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43,677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48,808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46,314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44,649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43,3265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45,0595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43,604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48,662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45,4995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43,085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43,396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43,2995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44,525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44,5025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44,984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45,047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42,9975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46,1765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42,6075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46,712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45,1305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44,814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43,656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45,3645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46,3825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43,4605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SUM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459,9275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449,8925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435,34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447,447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445,841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465,1465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234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AVG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45,99275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44,98925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43,534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44,7447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44,5841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46,51465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48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Graphic spid="14" grpId="0">
        <p:bldAsOne/>
      </p:bldGraphic>
      <p:bldGraphic spid="14" grpId="1">
        <p:bldAsOne/>
      </p:bldGraphic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305455277"/>
              </p:ext>
            </p:extLst>
          </p:nvPr>
        </p:nvGraphicFramePr>
        <p:xfrm>
          <a:off x="3337561" y="2491623"/>
          <a:ext cx="10570762" cy="677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rapezoid 28">
            <a:extLst>
              <a:ext uri="{FF2B5EF4-FFF2-40B4-BE49-F238E27FC236}">
                <a16:creationId xmlns:a16="http://schemas.microsoft.com/office/drawing/2014/main" xmlns="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499471" y="591413"/>
            <a:ext cx="663858" cy="804527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タイトル 10"/>
          <p:cNvSpPr txBox="1">
            <a:spLocks/>
          </p:cNvSpPr>
          <p:nvPr/>
        </p:nvSpPr>
        <p:spPr>
          <a:xfrm>
            <a:off x="1852396" y="204131"/>
            <a:ext cx="14438509" cy="1125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914400"/>
            <a:r>
              <a:rPr lang="id-ID" sz="4800" b="1" kern="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HASIL PENGUJIAN </a:t>
            </a:r>
            <a:r>
              <a:rPr lang="id-ID" sz="4800" b="1" kern="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KNN</a:t>
            </a:r>
            <a:endParaRPr lang="id-ID" sz="4800" b="1" i="1" kern="0" spc="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rapezoid 28">
            <a:extLst>
              <a:ext uri="{FF2B5EF4-FFF2-40B4-BE49-F238E27FC236}">
                <a16:creationId xmlns:a16="http://schemas.microsoft.com/office/drawing/2014/main" xmlns="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2984690" y="219239"/>
            <a:ext cx="705742" cy="855286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2737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タイトル 10"/>
          <p:cNvSpPr txBox="1">
            <a:spLocks/>
          </p:cNvSpPr>
          <p:nvPr/>
        </p:nvSpPr>
        <p:spPr>
          <a:xfrm>
            <a:off x="1852396" y="204131"/>
            <a:ext cx="14438509" cy="1125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914400"/>
            <a:r>
              <a:rPr lang="id-ID" sz="4800" b="1" kern="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HASIL PENGUJIAN </a:t>
            </a:r>
            <a:r>
              <a:rPr lang="id-ID" sz="4800" b="1" kern="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KNN (K=7)</a:t>
            </a:r>
            <a:endParaRPr lang="id-ID" sz="4800" b="1" i="1" kern="0" spc="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Trapezoid 28">
            <a:extLst>
              <a:ext uri="{FF2B5EF4-FFF2-40B4-BE49-F238E27FC236}">
                <a16:creationId xmlns:a16="http://schemas.microsoft.com/office/drawing/2014/main" xmlns="" id="{0CE55371-52ED-4520-BD14-11DD3D3238D5}"/>
              </a:ext>
            </a:extLst>
          </p:cNvPr>
          <p:cNvSpPr>
            <a:spLocks noChangeAspect="1"/>
          </p:cNvSpPr>
          <p:nvPr/>
        </p:nvSpPr>
        <p:spPr>
          <a:xfrm>
            <a:off x="2309612" y="159439"/>
            <a:ext cx="705742" cy="855286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2737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6200" y="1602476"/>
            <a:ext cx="6651781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err="1" smtClean="0">
                <a:solidFill>
                  <a:schemeClr val="bg1"/>
                </a:solidFill>
                <a:latin typeface="+mj-lt"/>
              </a:rPr>
              <a:t>Confusion</a:t>
            </a:r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id-ID" sz="2800" b="1" spc="300" dirty="0" err="1" smtClean="0">
                <a:solidFill>
                  <a:schemeClr val="bg1"/>
                </a:solidFill>
                <a:latin typeface="+mj-lt"/>
              </a:rPr>
              <a:t>Matrix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7982" y="1602477"/>
            <a:ext cx="3375376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Grafik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301" y="2398195"/>
            <a:ext cx="15824705" cy="760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10321"/>
              </p:ext>
            </p:extLst>
          </p:nvPr>
        </p:nvGraphicFramePr>
        <p:xfrm>
          <a:off x="2662483" y="3793348"/>
          <a:ext cx="11296258" cy="291479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6793057"/>
                <a:gridCol w="759522"/>
                <a:gridCol w="683339"/>
                <a:gridCol w="720080"/>
                <a:gridCol w="810090"/>
                <a:gridCol w="720080"/>
                <a:gridCol w="810090"/>
              </a:tblGrid>
              <a:tr h="36434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Correct classification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effectLst/>
                        </a:rPr>
                        <a:t>Clasified</a:t>
                      </a:r>
                      <a:r>
                        <a:rPr lang="en-US" sz="2000" b="0" dirty="0">
                          <a:effectLst/>
                        </a:rPr>
                        <a:t> as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64349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a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b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c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d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e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f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a= </a:t>
                      </a:r>
                      <a:r>
                        <a:rPr lang="en-US" sz="2000" b="0" dirty="0" err="1">
                          <a:effectLst/>
                        </a:rPr>
                        <a:t>Ekonomi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r>
                        <a:rPr lang="en-US" sz="2000" b="0" dirty="0" err="1">
                          <a:effectLst/>
                        </a:rPr>
                        <a:t>Bisnis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b= Pendidikan Bisnis &amp; Manajemen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c= Kajian Bimbingan &amp; Konseling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d= Penelitian &amp; Pengembangan Pendidikan Luar Biasa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e= Pendidikan Pancasila &amp; Kewarganegaraan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f= Teori &amp; Praksis Pembelajaran IPS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8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83497" y="2528743"/>
            <a:ext cx="15643948" cy="7295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26470571"/>
              </p:ext>
            </p:extLst>
          </p:nvPr>
        </p:nvGraphicFramePr>
        <p:xfrm>
          <a:off x="2052016" y="2798017"/>
          <a:ext cx="13462299" cy="6905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10493357" y="1602476"/>
            <a:ext cx="5850650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Waktu eksekusi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6573" y="2659291"/>
            <a:ext cx="15643948" cy="7295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56874"/>
              </p:ext>
            </p:extLst>
          </p:nvPr>
        </p:nvGraphicFramePr>
        <p:xfrm>
          <a:off x="2662482" y="2983265"/>
          <a:ext cx="11694133" cy="570845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408541"/>
                <a:gridCol w="1549985"/>
                <a:gridCol w="1667855"/>
                <a:gridCol w="1667855"/>
                <a:gridCol w="1667855"/>
                <a:gridCol w="1871177"/>
                <a:gridCol w="1860865"/>
              </a:tblGrid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No</a:t>
                      </a:r>
                      <a:endParaRPr lang="id-ID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id-ID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b</a:t>
                      </a:r>
                      <a:endParaRPr lang="id-ID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c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d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e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</a:t>
                      </a:r>
                      <a:endParaRPr lang="id-ID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46,364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48,06133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44,24733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50,891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50,354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54,30033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49,066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45,37667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42,95433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53,54667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48,493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51,99333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45,93633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43,068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41,86933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49,17633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48,47133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49,02433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49,13767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44,07867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44,40167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48,75133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50,771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53,182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48,814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44,61267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42,57933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48,63867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48,79567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50,73833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6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49,11967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45,63233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44,79033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50,11633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48,49967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52,21767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48,75067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44,05833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42,357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48,21267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50,20367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52,40233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48,87767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43,644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41,71633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49,02733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53,42933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48,87967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9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50,27867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41,07433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42,97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52,38033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48,792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52,3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10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46,01967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44,19823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43,44267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52,96567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51,667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48,296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SUM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530,6008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488,185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474,4612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554,077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549,4243</a:t>
                      </a:r>
                      <a:endParaRPr lang="id-ID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564,6674</a:t>
                      </a:r>
                      <a:endParaRPr lang="id-ID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9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AVG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48,23643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44,38046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43,13283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50,37063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49,94767</a:t>
                      </a:r>
                      <a:endParaRPr lang="id-ID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51,3334</a:t>
                      </a:r>
                      <a:endParaRPr lang="id-ID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6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Graphic spid="12" grpId="0">
        <p:bldAsOne/>
      </p:bldGraphic>
      <p:bldGraphic spid="12" grpId="1">
        <p:bldAsOne/>
      </p:bldGraphic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タイトル 10"/>
          <p:cNvSpPr txBox="1">
            <a:spLocks/>
          </p:cNvSpPr>
          <p:nvPr/>
        </p:nvSpPr>
        <p:spPr>
          <a:xfrm>
            <a:off x="4200752" y="282960"/>
            <a:ext cx="14438509" cy="1125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defTabSz="914400"/>
            <a:r>
              <a:rPr lang="id-ID" sz="4800" b="1" kern="0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PERBANDINGAN KINERJA</a:t>
            </a:r>
            <a:endParaRPr lang="id-ID" sz="4800" b="1" i="1" kern="0" spc="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Division 4"/>
          <p:cNvSpPr/>
          <p:nvPr/>
        </p:nvSpPr>
        <p:spPr>
          <a:xfrm>
            <a:off x="2670582" y="282960"/>
            <a:ext cx="1260140" cy="823499"/>
          </a:xfrm>
          <a:prstGeom prst="mathDivid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2737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66200" y="1602476"/>
            <a:ext cx="8145905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Rumus 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98101" y="1602477"/>
            <a:ext cx="8145905" cy="793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d-ID" sz="2800" b="1" spc="300" dirty="0" smtClean="0">
                <a:solidFill>
                  <a:schemeClr val="bg1"/>
                </a:solidFill>
                <a:latin typeface="+mj-lt"/>
              </a:rPr>
              <a:t>Grafik</a:t>
            </a:r>
            <a:endParaRPr kumimoji="1" lang="id-ID" sz="2800" b="1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41" y="2398195"/>
            <a:ext cx="15824705" cy="760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id-ID" sz="2800" dirty="0">
              <a:solidFill>
                <a:schemeClr val="tx1"/>
              </a:solidFill>
            </a:endParaRPr>
          </a:p>
          <a:p>
            <a:pPr algn="ctr"/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40083" y="3781002"/>
                <a:ext cx="10486165" cy="484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sz="2600" i="1">
                        <a:latin typeface="+mj-lt"/>
                      </a:rPr>
                      <m:t>𝐴𝑐𝑐𝑢𝑟𝑎𝑐𝑦</m:t>
                    </m:r>
                    <m:r>
                      <a:rPr lang="id-ID" sz="2600" i="1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id-ID" sz="2600" i="1">
                            <a:latin typeface="+mj-lt"/>
                          </a:rPr>
                        </m:ctrlPr>
                      </m:fPr>
                      <m:num>
                        <m:r>
                          <a:rPr lang="id-ID" sz="2600" i="1">
                            <a:latin typeface="+mj-lt"/>
                          </a:rPr>
                          <m:t>𝑇𝑃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𝑇𝑁</m:t>
                        </m:r>
                      </m:num>
                      <m:den>
                        <m:r>
                          <a:rPr lang="id-ID" sz="2600" i="1">
                            <a:latin typeface="+mj-lt"/>
                          </a:rPr>
                          <m:t>𝑇𝑃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𝑇𝑁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𝐹𝑃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𝐹𝑁</m:t>
                        </m:r>
                      </m:den>
                    </m:f>
                    <m:r>
                      <a:rPr lang="id-ID" sz="2600" i="1">
                        <a:latin typeface="+mj-lt"/>
                      </a:rPr>
                      <m:t> </m:t>
                    </m:r>
                    <m:r>
                      <a:rPr lang="id-ID" sz="2600" i="1">
                        <a:latin typeface="+mj-lt"/>
                      </a:rPr>
                      <m:t>𝑥</m:t>
                    </m:r>
                    <m:r>
                      <a:rPr lang="id-ID" sz="2600" i="1">
                        <a:latin typeface="+mj-lt"/>
                      </a:rPr>
                      <m:t> 100%</m:t>
                    </m:r>
                  </m:oMath>
                </a14:m>
                <a:r>
                  <a:rPr lang="id-ID" sz="2600" dirty="0">
                    <a:latin typeface="+mj-lt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sz="2600" i="1">
                        <a:latin typeface="+mj-lt"/>
                      </a:rPr>
                      <m:t>𝑃𝑟𝑒𝑐𝑖𝑠𝑖𝑜𝑛</m:t>
                    </m:r>
                    <m:r>
                      <a:rPr lang="id-ID" sz="2600" i="1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id-ID" sz="2600" i="1">
                            <a:latin typeface="+mj-lt"/>
                          </a:rPr>
                        </m:ctrlPr>
                      </m:fPr>
                      <m:num>
                        <m:r>
                          <a:rPr lang="id-ID" sz="2600" i="1">
                            <a:latin typeface="+mj-lt"/>
                          </a:rPr>
                          <m:t>𝑇𝑃</m:t>
                        </m:r>
                      </m:num>
                      <m:den>
                        <m:r>
                          <a:rPr lang="id-ID" sz="2600" i="1">
                            <a:latin typeface="+mj-lt"/>
                          </a:rPr>
                          <m:t>𝑇𝑃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𝐹𝑃</m:t>
                        </m:r>
                      </m:den>
                    </m:f>
                    <m:r>
                      <a:rPr lang="id-ID" sz="2600" i="1">
                        <a:latin typeface="+mj-lt"/>
                      </a:rPr>
                      <m:t> </m:t>
                    </m:r>
                    <m:r>
                      <a:rPr lang="id-ID" sz="2600" i="1">
                        <a:latin typeface="+mj-lt"/>
                      </a:rPr>
                      <m:t>𝑥</m:t>
                    </m:r>
                    <m:r>
                      <a:rPr lang="id-ID" sz="2600" i="1">
                        <a:latin typeface="+mj-lt"/>
                      </a:rPr>
                      <m:t> 100%</m:t>
                    </m:r>
                  </m:oMath>
                </a14:m>
                <a:r>
                  <a:rPr lang="id-ID" sz="2600" dirty="0">
                    <a:latin typeface="+mj-lt"/>
                  </a:rPr>
                  <a:t>	</a:t>
                </a:r>
                <a:r>
                  <a:rPr lang="id-ID" sz="2600" dirty="0">
                    <a:latin typeface="+mj-lt"/>
                  </a:rPr>
                  <a:t>         </a:t>
                </a:r>
                <a:endParaRPr lang="id-ID" sz="2600" dirty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sz="2600" i="1">
                        <a:latin typeface="+mj-lt"/>
                      </a:rPr>
                      <m:t>𝑅𝑒𝑐𝑎𝑙𝑙</m:t>
                    </m:r>
                    <m:r>
                      <a:rPr lang="id-ID" sz="2600" i="1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id-ID" sz="2600" i="1">
                            <a:latin typeface="+mj-lt"/>
                          </a:rPr>
                        </m:ctrlPr>
                      </m:fPr>
                      <m:num>
                        <m:r>
                          <a:rPr lang="id-ID" sz="2600" i="1">
                            <a:latin typeface="+mj-lt"/>
                          </a:rPr>
                          <m:t>𝑇𝑃</m:t>
                        </m:r>
                      </m:num>
                      <m:den>
                        <m:r>
                          <a:rPr lang="id-ID" sz="2600" i="1">
                            <a:latin typeface="+mj-lt"/>
                          </a:rPr>
                          <m:t>𝑇𝑃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𝐹𝑁</m:t>
                        </m:r>
                      </m:den>
                    </m:f>
                    <m:r>
                      <a:rPr lang="id-ID" sz="2600" i="1">
                        <a:latin typeface="+mj-lt"/>
                      </a:rPr>
                      <m:t> </m:t>
                    </m:r>
                    <m:r>
                      <a:rPr lang="id-ID" sz="2600" i="1">
                        <a:latin typeface="+mj-lt"/>
                      </a:rPr>
                      <m:t>𝑥</m:t>
                    </m:r>
                    <m:r>
                      <a:rPr lang="id-ID" sz="2600" i="1">
                        <a:latin typeface="+mj-lt"/>
                      </a:rPr>
                      <m:t> 100%</m:t>
                    </m:r>
                  </m:oMath>
                </a14:m>
                <a:r>
                  <a:rPr lang="id-ID" sz="2600" dirty="0">
                    <a:latin typeface="+mj-lt"/>
                  </a:rPr>
                  <a:t> </a:t>
                </a:r>
                <a:endParaRPr lang="id-ID" sz="2600" dirty="0">
                  <a:latin typeface="+mj-lt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sz="2600" i="1">
                        <a:latin typeface="+mj-lt"/>
                      </a:rPr>
                      <m:t>𝐸𝑟𝑟𝑜𝑟</m:t>
                    </m:r>
                    <m:r>
                      <a:rPr lang="id-ID" sz="2600" i="1">
                        <a:latin typeface="+mj-lt"/>
                      </a:rPr>
                      <m:t> </m:t>
                    </m:r>
                    <m:r>
                      <a:rPr lang="id-ID" sz="2600" i="1">
                        <a:latin typeface="+mj-lt"/>
                      </a:rPr>
                      <m:t>𝑟𝑎𝑡𝑒</m:t>
                    </m:r>
                    <m:r>
                      <a:rPr lang="id-ID" sz="2600" i="1"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id-ID" sz="2600" i="1">
                            <a:latin typeface="+mj-lt"/>
                          </a:rPr>
                        </m:ctrlPr>
                      </m:fPr>
                      <m:num>
                        <m:r>
                          <a:rPr lang="id-ID" sz="2600" i="1">
                            <a:latin typeface="+mj-lt"/>
                          </a:rPr>
                          <m:t>𝐹𝑃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𝐹𝑁</m:t>
                        </m:r>
                      </m:num>
                      <m:den>
                        <m:r>
                          <a:rPr lang="id-ID" sz="2600" i="1">
                            <a:latin typeface="+mj-lt"/>
                          </a:rPr>
                          <m:t>𝑇𝑃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𝑇𝑁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𝐹𝑃</m:t>
                        </m:r>
                        <m:r>
                          <a:rPr lang="id-ID" sz="2600" i="1">
                            <a:latin typeface="+mj-lt"/>
                          </a:rPr>
                          <m:t>+</m:t>
                        </m:r>
                        <m:r>
                          <a:rPr lang="id-ID" sz="2600" i="1">
                            <a:latin typeface="+mj-lt"/>
                          </a:rPr>
                          <m:t>𝐹𝑁</m:t>
                        </m:r>
                      </m:den>
                    </m:f>
                    <m:r>
                      <a:rPr lang="id-ID" sz="2600" i="1">
                        <a:latin typeface="+mj-lt"/>
                      </a:rPr>
                      <m:t> </m:t>
                    </m:r>
                    <m:r>
                      <a:rPr lang="id-ID" sz="2600" i="1">
                        <a:latin typeface="+mj-lt"/>
                      </a:rPr>
                      <m:t>𝑥</m:t>
                    </m:r>
                    <m:r>
                      <a:rPr lang="id-ID" sz="2600" i="1">
                        <a:latin typeface="+mj-lt"/>
                      </a:rPr>
                      <m:t> 100% </m:t>
                    </m:r>
                  </m:oMath>
                </a14:m>
                <a:r>
                  <a:rPr lang="id-ID" sz="2600" dirty="0">
                    <a:latin typeface="+mj-lt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2600" i="1">
                          <a:latin typeface="+mj-lt"/>
                        </a:rPr>
                        <m:t>𝐸𝑥𝑒𝑐𝑢𝑡𝑖𝑜𝑛</m:t>
                      </m:r>
                      <m:r>
                        <a:rPr lang="id-ID" sz="2600" i="1">
                          <a:latin typeface="+mj-lt"/>
                        </a:rPr>
                        <m:t> </m:t>
                      </m:r>
                      <m:r>
                        <a:rPr lang="id-ID" sz="2600" i="1">
                          <a:latin typeface="+mj-lt"/>
                        </a:rPr>
                        <m:t>𝑇𝑖𝑚𝑒</m:t>
                      </m:r>
                      <m:r>
                        <a:rPr lang="id-ID" sz="2600" i="1"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id-ID" sz="2600" i="1">
                              <a:latin typeface="+mj-lt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id-ID" sz="2600" i="1">
                                  <a:latin typeface="+mj-lt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2600" i="1">
                                  <a:latin typeface="+mj-lt"/>
                                </a:rPr>
                                <m:t>𝑒𝑥𝑒𝑐𝑢𝑡𝑖𝑜𝑛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 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𝑡𝑖𝑚𝑒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 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𝑠𝑒𝑙𝑢𝑟𝑢h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 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𝑑𝑜𝑘𝑢𝑚𝑒𝑛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id-ID" sz="2600" i="1">
                                  <a:latin typeface="+mj-lt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d-ID" sz="2600" i="1">
                                  <a:latin typeface="+mj-lt"/>
                                </a:rPr>
                                <m:t>𝑗𝑢𝑚𝑙𝑎h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 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𝑑𝑜𝑘𝑢𝑚𝑒𝑛</m:t>
                              </m:r>
                              <m:r>
                                <a:rPr lang="id-ID" sz="2600" i="1">
                                  <a:latin typeface="+mj-lt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d-ID" sz="2600" dirty="0">
                  <a:latin typeface="+mj-lt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083" y="3781002"/>
                <a:ext cx="10486165" cy="48435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7251" y="2488205"/>
            <a:ext cx="15643948" cy="7295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738897428"/>
              </p:ext>
            </p:extLst>
          </p:nvPr>
        </p:nvGraphicFramePr>
        <p:xfrm>
          <a:off x="1369699" y="2657260"/>
          <a:ext cx="13999052" cy="6957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36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  <p:bldP spid="11" grpId="1" animBg="1"/>
      <p:bldGraphic spid="12" grpId="0">
        <p:bldAsOne/>
      </p:bldGraphic>
      <p:bldGraphic spid="12" grpId="1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292" y="1993151"/>
            <a:ext cx="4590510" cy="792087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06737" y="1993151"/>
            <a:ext cx="4785939" cy="792087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xmlns="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2836902" y="2173171"/>
            <a:ext cx="738559" cy="87939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xmlns="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13728141" y="2173171"/>
            <a:ext cx="738559" cy="87939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6490" y="282960"/>
            <a:ext cx="16741860" cy="1125125"/>
          </a:xfrm>
          <a:prstGeom prst="rect">
            <a:avLst/>
          </a:prstGeom>
        </p:spPr>
        <p:txBody>
          <a:bodyPr/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</a:pPr>
            <a:r>
              <a:rPr lang="id-ID" altLang="ja-JP" sz="5000" b="1" spc="1500" dirty="0">
                <a:solidFill>
                  <a:schemeClr val="accent1"/>
                </a:solidFill>
                <a:ea typeface="+mn-ea"/>
                <a:cs typeface="+mn-cs"/>
              </a:rPr>
              <a:t>KESIMPULAN</a:t>
            </a:r>
            <a:endParaRPr lang="id-ID" sz="5000" b="1" spc="1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4735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12336" y="3715790"/>
            <a:ext cx="3780420" cy="5332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300" dirty="0">
                <a:ea typeface="Calibri" panose="020F0502020204030204" pitchFamily="34" charset="0"/>
              </a:rPr>
              <a:t>Metode </a:t>
            </a:r>
            <a:r>
              <a:rPr lang="id-ID" sz="2300" dirty="0" err="1">
                <a:ea typeface="Calibri" panose="020F0502020204030204" pitchFamily="34" charset="0"/>
              </a:rPr>
              <a:t>naive</a:t>
            </a:r>
            <a:r>
              <a:rPr lang="id-ID" sz="2300" dirty="0">
                <a:ea typeface="Calibri" panose="020F0502020204030204" pitchFamily="34" charset="0"/>
              </a:rPr>
              <a:t> </a:t>
            </a:r>
            <a:r>
              <a:rPr lang="id-ID" sz="2300" dirty="0" err="1">
                <a:ea typeface="Calibri" panose="020F0502020204030204" pitchFamily="34" charset="0"/>
              </a:rPr>
              <a:t>bayes</a:t>
            </a:r>
            <a:r>
              <a:rPr lang="id-ID" sz="2300" dirty="0">
                <a:ea typeface="Calibri" panose="020F0502020204030204" pitchFamily="34" charset="0"/>
              </a:rPr>
              <a:t> telah diterapkan pada sistem klasifikasi artikel jurnal berbahasa Indonesia. Metode tersebut menghasilkan akurasi=88,33%, </a:t>
            </a:r>
            <a:r>
              <a:rPr lang="id-ID" sz="2300" dirty="0" err="1">
                <a:ea typeface="Calibri" panose="020F0502020204030204" pitchFamily="34" charset="0"/>
              </a:rPr>
              <a:t>precision</a:t>
            </a:r>
            <a:r>
              <a:rPr lang="id-ID" sz="2300" dirty="0">
                <a:ea typeface="Calibri" panose="020F0502020204030204" pitchFamily="34" charset="0"/>
              </a:rPr>
              <a:t>=89,33%, </a:t>
            </a:r>
            <a:r>
              <a:rPr lang="id-ID" sz="2300" dirty="0" err="1">
                <a:ea typeface="Calibri" panose="020F0502020204030204" pitchFamily="34" charset="0"/>
              </a:rPr>
              <a:t>recall</a:t>
            </a:r>
            <a:r>
              <a:rPr lang="id-ID" sz="2300" dirty="0">
                <a:ea typeface="Calibri" panose="020F0502020204030204" pitchFamily="34" charset="0"/>
              </a:rPr>
              <a:t>=88,33% dan </a:t>
            </a:r>
            <a:r>
              <a:rPr lang="id-ID" sz="2300" dirty="0" err="1">
                <a:ea typeface="Calibri" panose="020F0502020204030204" pitchFamily="34" charset="0"/>
              </a:rPr>
              <a:t>error</a:t>
            </a:r>
            <a:r>
              <a:rPr lang="id-ID" sz="2300" dirty="0">
                <a:ea typeface="Calibri" panose="020F0502020204030204" pitchFamily="34" charset="0"/>
              </a:rPr>
              <a:t>=11,67%.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902846" y="1989060"/>
            <a:ext cx="5282836" cy="7920879"/>
            <a:chOff x="6049792" y="1989060"/>
            <a:chExt cx="5282836" cy="7920879"/>
          </a:xfrm>
        </p:grpSpPr>
        <p:sp>
          <p:nvSpPr>
            <p:cNvPr id="9" name="Rectangle 8"/>
            <p:cNvSpPr/>
            <p:nvPr/>
          </p:nvSpPr>
          <p:spPr>
            <a:xfrm>
              <a:off x="6049792" y="1989060"/>
              <a:ext cx="5282836" cy="7920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id-ID" sz="23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endParaRPr>
            </a:p>
          </p:txBody>
        </p:sp>
        <p:sp>
          <p:nvSpPr>
            <p:cNvPr id="14" name="Oval 44">
              <a:extLst>
                <a:ext uri="{FF2B5EF4-FFF2-40B4-BE49-F238E27FC236}">
                  <a16:creationId xmlns:a16="http://schemas.microsoft.com/office/drawing/2014/main" xmlns="" id="{B492FA04-B477-4262-A981-F2D232C73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4338" y="2173171"/>
              <a:ext cx="738559" cy="879393"/>
            </a:xfrm>
            <a:custGeom>
              <a:avLst/>
              <a:gdLst/>
              <a:ahLst/>
              <a:cxnLst/>
              <a:rect l="l" t="t" r="r" b="b"/>
              <a:pathLst>
                <a:path w="2721114" h="3240000">
                  <a:moveTo>
                    <a:pt x="2519839" y="2469622"/>
                  </a:moveTo>
                  <a:lnTo>
                    <a:pt x="2201779" y="2787682"/>
                  </a:lnTo>
                  <a:lnTo>
                    <a:pt x="2003023" y="2588926"/>
                  </a:lnTo>
                  <a:lnTo>
                    <a:pt x="1901669" y="2690281"/>
                  </a:lnTo>
                  <a:lnTo>
                    <a:pt x="2203868" y="2992480"/>
                  </a:lnTo>
                  <a:lnTo>
                    <a:pt x="2305222" y="2891125"/>
                  </a:lnTo>
                  <a:lnTo>
                    <a:pt x="2303133" y="2889037"/>
                  </a:lnTo>
                  <a:lnTo>
                    <a:pt x="2621194" y="2570977"/>
                  </a:lnTo>
                  <a:close/>
                  <a:moveTo>
                    <a:pt x="2263914" y="2238970"/>
                  </a:moveTo>
                  <a:cubicBezTo>
                    <a:pt x="2516419" y="2238970"/>
                    <a:pt x="2721114" y="2443665"/>
                    <a:pt x="2721114" y="2696170"/>
                  </a:cubicBezTo>
                  <a:cubicBezTo>
                    <a:pt x="2721114" y="2948675"/>
                    <a:pt x="2516419" y="3153370"/>
                    <a:pt x="2263914" y="3153370"/>
                  </a:cubicBezTo>
                  <a:cubicBezTo>
                    <a:pt x="2011409" y="3153370"/>
                    <a:pt x="1806714" y="2948675"/>
                    <a:pt x="1806714" y="2696170"/>
                  </a:cubicBezTo>
                  <a:cubicBezTo>
                    <a:pt x="1806714" y="2443665"/>
                    <a:pt x="2011409" y="2238970"/>
                    <a:pt x="2263914" y="2238970"/>
                  </a:cubicBezTo>
                  <a:close/>
                  <a:moveTo>
                    <a:pt x="1576134" y="17032"/>
                  </a:moveTo>
                  <a:lnTo>
                    <a:pt x="2276728" y="17032"/>
                  </a:lnTo>
                  <a:lnTo>
                    <a:pt x="2276728" y="17033"/>
                  </a:lnTo>
                  <a:lnTo>
                    <a:pt x="1576135" y="17033"/>
                  </a:lnTo>
                  <a:close/>
                  <a:moveTo>
                    <a:pt x="0" y="17032"/>
                  </a:moveTo>
                  <a:lnTo>
                    <a:pt x="1321887" y="17032"/>
                  </a:lnTo>
                  <a:lnTo>
                    <a:pt x="1321887" y="996125"/>
                  </a:lnTo>
                  <a:lnTo>
                    <a:pt x="2276728" y="996125"/>
                  </a:lnTo>
                  <a:lnTo>
                    <a:pt x="2276728" y="2160187"/>
                  </a:lnTo>
                  <a:cubicBezTo>
                    <a:pt x="1979345" y="2161001"/>
                    <a:pt x="1738579" y="2402384"/>
                    <a:pt x="1738579" y="2700000"/>
                  </a:cubicBezTo>
                  <a:cubicBezTo>
                    <a:pt x="1738579" y="2997617"/>
                    <a:pt x="1979345" y="3238999"/>
                    <a:pt x="2276728" y="3239814"/>
                  </a:cubicBezTo>
                  <a:lnTo>
                    <a:pt x="2276728" y="3240000"/>
                  </a:lnTo>
                  <a:lnTo>
                    <a:pt x="0" y="3240000"/>
                  </a:lnTo>
                  <a:close/>
                  <a:moveTo>
                    <a:pt x="1436085" y="0"/>
                  </a:moveTo>
                  <a:lnTo>
                    <a:pt x="2287664" y="888809"/>
                  </a:lnTo>
                  <a:lnTo>
                    <a:pt x="1436085" y="88880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87911" y="3635978"/>
              <a:ext cx="4435033" cy="593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2300" dirty="0" smtClean="0">
                  <a:ea typeface="Calibri" panose="020F0502020204030204" pitchFamily="34" charset="0"/>
                </a:rPr>
                <a:t>Metode </a:t>
              </a:r>
              <a:r>
                <a:rPr lang="id-ID" sz="2300" dirty="0" err="1">
                  <a:ea typeface="Calibri" panose="020F0502020204030204" pitchFamily="34" charset="0"/>
                </a:rPr>
                <a:t>k-nearest</a:t>
              </a:r>
              <a:r>
                <a:rPr lang="id-ID" sz="2300" dirty="0">
                  <a:ea typeface="Calibri" panose="020F0502020204030204" pitchFamily="34" charset="0"/>
                </a:rPr>
                <a:t> </a:t>
              </a:r>
              <a:r>
                <a:rPr lang="id-ID" sz="2300" dirty="0" err="1">
                  <a:ea typeface="Calibri" panose="020F0502020204030204" pitchFamily="34" charset="0"/>
                </a:rPr>
                <a:t>neighbour</a:t>
              </a:r>
              <a:r>
                <a:rPr lang="id-ID" sz="2300" dirty="0">
                  <a:ea typeface="Calibri" panose="020F0502020204030204" pitchFamily="34" charset="0"/>
                </a:rPr>
                <a:t> telah diterapkan pada sistem klasifikasi artikel jurnal berbahasa </a:t>
              </a:r>
              <a:r>
                <a:rPr lang="id-ID" sz="2300" dirty="0" err="1">
                  <a:ea typeface="Calibri" panose="020F0502020204030204" pitchFamily="34" charset="0"/>
                </a:rPr>
                <a:t>indonesia</a:t>
              </a:r>
              <a:r>
                <a:rPr lang="id-ID" sz="2300" dirty="0">
                  <a:ea typeface="Calibri" panose="020F0502020204030204" pitchFamily="34" charset="0"/>
                </a:rPr>
                <a:t>. Metode tersebut menghasilkan akurasi terbaik dengan nilai k optimum sebesar 7. Hasilnya, didapatkan akurasi=81,67%, </a:t>
              </a:r>
              <a:r>
                <a:rPr lang="id-ID" sz="2300" dirty="0" err="1">
                  <a:ea typeface="Calibri" panose="020F0502020204030204" pitchFamily="34" charset="0"/>
                </a:rPr>
                <a:t>precision</a:t>
              </a:r>
              <a:r>
                <a:rPr lang="id-ID" sz="2300" dirty="0">
                  <a:ea typeface="Calibri" panose="020F0502020204030204" pitchFamily="34" charset="0"/>
                </a:rPr>
                <a:t>=86,74%, </a:t>
              </a:r>
              <a:r>
                <a:rPr lang="id-ID" sz="2300" dirty="0" err="1">
                  <a:ea typeface="Calibri" panose="020F0502020204030204" pitchFamily="34" charset="0"/>
                </a:rPr>
                <a:t>recall</a:t>
              </a:r>
              <a:r>
                <a:rPr lang="id-ID" sz="2300" dirty="0">
                  <a:ea typeface="Calibri" panose="020F0502020204030204" pitchFamily="34" charset="0"/>
                </a:rPr>
                <a:t>=81,67% dan </a:t>
              </a:r>
              <a:r>
                <a:rPr lang="id-ID" sz="2300" dirty="0" err="1">
                  <a:ea typeface="Calibri" panose="020F0502020204030204" pitchFamily="34" charset="0"/>
                </a:rPr>
                <a:t>error</a:t>
              </a:r>
              <a:r>
                <a:rPr lang="id-ID" sz="2300" dirty="0">
                  <a:ea typeface="Calibri" panose="020F0502020204030204" pitchFamily="34" charset="0"/>
                </a:rPr>
                <a:t>=18,33%.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843506" y="3632521"/>
            <a:ext cx="432048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id-ID" sz="2300" dirty="0" smtClean="0">
                <a:ea typeface="Calibri" panose="020F0502020204030204" pitchFamily="34" charset="0"/>
              </a:rPr>
              <a:t>Metode </a:t>
            </a:r>
            <a:r>
              <a:rPr lang="id-ID" sz="2300" dirty="0">
                <a:ea typeface="Calibri" panose="020F0502020204030204" pitchFamily="34" charset="0"/>
              </a:rPr>
              <a:t>yang memiliki kinerja terbaik adalah </a:t>
            </a:r>
            <a:r>
              <a:rPr lang="id-ID" sz="2300" dirty="0" err="1">
                <a:ea typeface="Calibri" panose="020F0502020204030204" pitchFamily="34" charset="0"/>
              </a:rPr>
              <a:t>naive</a:t>
            </a:r>
            <a:r>
              <a:rPr lang="id-ID" sz="2300" dirty="0">
                <a:ea typeface="Calibri" panose="020F0502020204030204" pitchFamily="34" charset="0"/>
              </a:rPr>
              <a:t> </a:t>
            </a:r>
            <a:r>
              <a:rPr lang="id-ID" sz="2300" dirty="0" err="1">
                <a:ea typeface="Calibri" panose="020F0502020204030204" pitchFamily="34" charset="0"/>
              </a:rPr>
              <a:t>bayes</a:t>
            </a:r>
            <a:r>
              <a:rPr lang="id-ID" sz="2300" dirty="0">
                <a:ea typeface="Calibri" panose="020F0502020204030204" pitchFamily="34" charset="0"/>
              </a:rPr>
              <a:t>, dengan akurasi=88,33%, </a:t>
            </a:r>
            <a:r>
              <a:rPr lang="id-ID" sz="2300" dirty="0" err="1">
                <a:ea typeface="Calibri" panose="020F0502020204030204" pitchFamily="34" charset="0"/>
              </a:rPr>
              <a:t>precision</a:t>
            </a:r>
            <a:r>
              <a:rPr lang="id-ID" sz="2300" dirty="0">
                <a:ea typeface="Calibri" panose="020F0502020204030204" pitchFamily="34" charset="0"/>
              </a:rPr>
              <a:t>=89,33%, </a:t>
            </a:r>
            <a:r>
              <a:rPr lang="id-ID" sz="2300" dirty="0" err="1">
                <a:ea typeface="Calibri" panose="020F0502020204030204" pitchFamily="34" charset="0"/>
              </a:rPr>
              <a:t>recall</a:t>
            </a:r>
            <a:r>
              <a:rPr lang="id-ID" sz="2300" dirty="0">
                <a:ea typeface="Calibri" panose="020F0502020204030204" pitchFamily="34" charset="0"/>
              </a:rPr>
              <a:t>=88,33% dan </a:t>
            </a:r>
            <a:r>
              <a:rPr lang="id-ID" sz="2300" dirty="0" err="1">
                <a:ea typeface="Calibri" panose="020F0502020204030204" pitchFamily="34" charset="0"/>
              </a:rPr>
              <a:t>error</a:t>
            </a:r>
            <a:r>
              <a:rPr lang="id-ID" sz="2300" dirty="0">
                <a:ea typeface="Calibri" panose="020F0502020204030204" pitchFamily="34" charset="0"/>
              </a:rPr>
              <a:t>=11,67%. Metode </a:t>
            </a:r>
            <a:r>
              <a:rPr lang="id-ID" sz="2300" dirty="0" err="1">
                <a:ea typeface="Calibri" panose="020F0502020204030204" pitchFamily="34" charset="0"/>
              </a:rPr>
              <a:t>naive</a:t>
            </a:r>
            <a:r>
              <a:rPr lang="id-ID" sz="2300" dirty="0">
                <a:ea typeface="Calibri" panose="020F0502020204030204" pitchFamily="34" charset="0"/>
              </a:rPr>
              <a:t> </a:t>
            </a:r>
            <a:r>
              <a:rPr lang="id-ID" sz="2300" dirty="0" err="1">
                <a:ea typeface="Calibri" panose="020F0502020204030204" pitchFamily="34" charset="0"/>
              </a:rPr>
              <a:t>bayes</a:t>
            </a:r>
            <a:r>
              <a:rPr lang="id-ID" sz="2300" dirty="0">
                <a:ea typeface="Calibri" panose="020F0502020204030204" pitchFamily="34" charset="0"/>
              </a:rPr>
              <a:t> memiliki </a:t>
            </a:r>
            <a:r>
              <a:rPr lang="id-ID" sz="2300" dirty="0" err="1">
                <a:ea typeface="Calibri" panose="020F0502020204030204" pitchFamily="34" charset="0"/>
              </a:rPr>
              <a:t>execution</a:t>
            </a:r>
            <a:r>
              <a:rPr lang="id-ID" sz="2300" dirty="0">
                <a:ea typeface="Calibri" panose="020F0502020204030204" pitchFamily="34" charset="0"/>
              </a:rPr>
              <a:t> </a:t>
            </a:r>
            <a:r>
              <a:rPr lang="id-ID" sz="2300" dirty="0" err="1">
                <a:ea typeface="Calibri" panose="020F0502020204030204" pitchFamily="34" charset="0"/>
              </a:rPr>
              <a:t>time</a:t>
            </a:r>
            <a:r>
              <a:rPr lang="id-ID" sz="2300" dirty="0">
                <a:ea typeface="Calibri" panose="020F0502020204030204" pitchFamily="34" charset="0"/>
              </a:rPr>
              <a:t> yang lebih cepat dibanding metode </a:t>
            </a:r>
            <a:r>
              <a:rPr lang="id-ID" sz="2300" dirty="0" err="1">
                <a:ea typeface="Calibri" panose="020F0502020204030204" pitchFamily="34" charset="0"/>
              </a:rPr>
              <a:t>k-nearest</a:t>
            </a:r>
            <a:r>
              <a:rPr lang="id-ID" sz="2300" dirty="0">
                <a:ea typeface="Calibri" panose="020F0502020204030204" pitchFamily="34" charset="0"/>
              </a:rPr>
              <a:t> </a:t>
            </a:r>
            <a:r>
              <a:rPr lang="id-ID" sz="2300" dirty="0" err="1">
                <a:ea typeface="Calibri" panose="020F0502020204030204" pitchFamily="34" charset="0"/>
              </a:rPr>
              <a:t>neighbour</a:t>
            </a:r>
            <a:r>
              <a:rPr lang="id-ID" sz="2300" dirty="0">
                <a:ea typeface="Calibri" panose="020F0502020204030204" pitchFamily="34" charset="0"/>
              </a:rPr>
              <a:t> yaitu sebesar 45 menit.</a:t>
            </a:r>
          </a:p>
        </p:txBody>
      </p:sp>
    </p:spTree>
    <p:extLst>
      <p:ext uri="{BB962C8B-B14F-4D97-AF65-F5344CB8AC3E}">
        <p14:creationId xmlns:p14="http://schemas.microsoft.com/office/powerpoint/2010/main" val="37680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292" y="1993151"/>
            <a:ext cx="4590510" cy="792087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8363" y="1989060"/>
            <a:ext cx="4590510" cy="792087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02166" y="1993151"/>
            <a:ext cx="4590510" cy="792087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6490" y="282960"/>
            <a:ext cx="16741860" cy="1125125"/>
          </a:xfrm>
          <a:prstGeom prst="rect">
            <a:avLst/>
          </a:prstGeom>
        </p:spPr>
        <p:txBody>
          <a:bodyPr/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</a:pPr>
            <a:r>
              <a:rPr lang="id-ID" altLang="ja-JP" sz="5000" b="1" spc="1500" dirty="0" smtClean="0">
                <a:solidFill>
                  <a:schemeClr val="accent1"/>
                </a:solidFill>
                <a:ea typeface="+mn-ea"/>
                <a:cs typeface="+mn-cs"/>
              </a:rPr>
              <a:t>SARAN</a:t>
            </a:r>
            <a:endParaRPr lang="id-ID" sz="5000" b="1" spc="1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4735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6"/>
          <p:cNvSpPr/>
          <p:nvPr/>
        </p:nvSpPr>
        <p:spPr>
          <a:xfrm rot="2700000">
            <a:off x="2900922" y="2356546"/>
            <a:ext cx="603250" cy="9007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 rot="2700000">
            <a:off x="8348360" y="2356547"/>
            <a:ext cx="603250" cy="9007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2700000">
            <a:off x="13781175" y="2356546"/>
            <a:ext cx="603250" cy="9007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12336" y="4458518"/>
            <a:ext cx="37804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300" dirty="0">
                <a:latin typeface="+mj-lt"/>
                <a:ea typeface="Calibri" panose="020F0502020204030204" pitchFamily="34" charset="0"/>
              </a:rPr>
              <a:t>Menambahkan daftar </a:t>
            </a:r>
            <a:r>
              <a:rPr lang="id-ID" sz="2300" dirty="0" err="1">
                <a:latin typeface="+mj-lt"/>
                <a:ea typeface="Calibri" panose="020F0502020204030204" pitchFamily="34" charset="0"/>
              </a:rPr>
              <a:t>stopword</a:t>
            </a:r>
            <a:r>
              <a:rPr lang="id-ID" sz="2300" dirty="0">
                <a:latin typeface="+mj-lt"/>
                <a:ea typeface="Calibri" panose="020F0502020204030204" pitchFamily="34" charset="0"/>
              </a:rPr>
              <a:t>, agar kata yang diproses untuk klasifikasi lebih sedikit dan dapat mempercepat waktu eksekusi program.</a:t>
            </a:r>
          </a:p>
          <a:p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6759774" y="3975393"/>
            <a:ext cx="3780420" cy="427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id-ID" sz="2300" dirty="0"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2300" dirty="0">
                <a:ea typeface="Calibri" panose="020F0502020204030204" pitchFamily="34" charset="0"/>
              </a:rPr>
              <a:t>Membuat </a:t>
            </a:r>
            <a:r>
              <a:rPr lang="id-ID" sz="2300" dirty="0" err="1">
                <a:ea typeface="Calibri" panose="020F0502020204030204" pitchFamily="34" charset="0"/>
              </a:rPr>
              <a:t>threshold</a:t>
            </a:r>
            <a:r>
              <a:rPr lang="id-ID" sz="2300" dirty="0">
                <a:ea typeface="Calibri" panose="020F0502020204030204" pitchFamily="34" charset="0"/>
              </a:rPr>
              <a:t> untuk menyamakan </a:t>
            </a:r>
            <a:r>
              <a:rPr lang="id-ID" sz="2300" dirty="0" err="1">
                <a:ea typeface="Calibri" panose="020F0502020204030204" pitchFamily="34" charset="0"/>
              </a:rPr>
              <a:t>token</a:t>
            </a:r>
            <a:r>
              <a:rPr lang="id-ID" sz="2300" dirty="0">
                <a:ea typeface="Calibri" panose="020F0502020204030204" pitchFamily="34" charset="0"/>
              </a:rPr>
              <a:t> </a:t>
            </a:r>
            <a:r>
              <a:rPr lang="id-ID" sz="2300" dirty="0" err="1">
                <a:ea typeface="Calibri" panose="020F0502020204030204" pitchFamily="34" charset="0"/>
              </a:rPr>
              <a:t>disetiap</a:t>
            </a:r>
            <a:r>
              <a:rPr lang="id-ID" sz="2300" dirty="0">
                <a:ea typeface="Calibri" panose="020F0502020204030204" pitchFamily="34" charset="0"/>
              </a:rPr>
              <a:t> kategori, agar dokumen uji tidak memiliki kecenderungan terhadap kategori yang memiliki </a:t>
            </a:r>
            <a:r>
              <a:rPr lang="id-ID" sz="2300" dirty="0" err="1">
                <a:ea typeface="Calibri" panose="020F0502020204030204" pitchFamily="34" charset="0"/>
              </a:rPr>
              <a:t>token</a:t>
            </a:r>
            <a:r>
              <a:rPr lang="id-ID" sz="2300" dirty="0">
                <a:ea typeface="Calibri" panose="020F0502020204030204" pitchFamily="34" charset="0"/>
              </a:rPr>
              <a:t> terbanyak.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07211" y="4484094"/>
            <a:ext cx="3780420" cy="267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id-ID" sz="2300" dirty="0">
                <a:ea typeface="Calibri" panose="020F0502020204030204" pitchFamily="34" charset="0"/>
              </a:rPr>
              <a:t>Menambahkan </a:t>
            </a:r>
            <a:r>
              <a:rPr lang="id-ID" sz="2300" dirty="0" err="1">
                <a:ea typeface="Calibri" panose="020F0502020204030204" pitchFamily="34" charset="0"/>
              </a:rPr>
              <a:t>stemming</a:t>
            </a:r>
            <a:r>
              <a:rPr lang="id-ID" sz="2300" dirty="0">
                <a:ea typeface="Calibri" panose="020F0502020204030204" pitchFamily="34" charset="0"/>
              </a:rPr>
              <a:t> berbahasa Inggris agar sistem klasifikasi dapat memproses artikel jurnal berbahasa Inggris</a:t>
            </a:r>
          </a:p>
        </p:txBody>
      </p:sp>
    </p:spTree>
    <p:extLst>
      <p:ext uri="{BB962C8B-B14F-4D97-AF65-F5344CB8AC3E}">
        <p14:creationId xmlns:p14="http://schemas.microsoft.com/office/powerpoint/2010/main" val="25335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>
          <a:xfrm>
            <a:off x="637261" y="102940"/>
            <a:ext cx="16741860" cy="11251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itchFamily="34" charset="0"/>
            </a:pPr>
            <a:r>
              <a:rPr lang="id-ID" altLang="ja-JP" sz="5000" b="1" dirty="0" smtClean="0">
                <a:solidFill>
                  <a:schemeClr val="accent1"/>
                </a:solidFill>
                <a:ea typeface="+mn-ea"/>
                <a:cs typeface="+mn-cs"/>
              </a:rPr>
              <a:t>PENDAHULUAN</a:t>
            </a:r>
            <a:endParaRPr lang="ja-JP" altLang="en-US" sz="5000" b="1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6929071" y="9103940"/>
            <a:ext cx="1350151" cy="1035115"/>
          </a:xfrm>
        </p:spPr>
        <p:txBody>
          <a:bodyPr>
            <a:normAutofit/>
          </a:bodyPr>
          <a:lstStyle/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d-ID" b="1" dirty="0" smtClean="0"/>
              <a:t>Karena salah satu faktor utama diterima dalam jurnal dan mendapatkan publikasi</a:t>
            </a:r>
            <a:r>
              <a:rPr lang="id-ID" b="1" i="1" dirty="0" smtClean="0"/>
              <a:t> </a:t>
            </a:r>
            <a:r>
              <a:rPr lang="id-ID" b="1" dirty="0" smtClean="0"/>
              <a:t>yaitu dengan membuat artikel yang mempunyai kesesuaian isi dengan tema jurnal. Kecocokan isi artikel dengan sebuah tema jurnal</a:t>
            </a:r>
            <a:r>
              <a:rPr lang="id-ID" b="1" i="1" dirty="0" smtClean="0"/>
              <a:t> </a:t>
            </a:r>
            <a:r>
              <a:rPr lang="id-ID" b="1" dirty="0" smtClean="0"/>
              <a:t>menjadi faktor utama diterima tidaknya sebuah artikel.</a:t>
            </a:r>
            <a:r>
              <a:rPr lang="id-ID" b="1" i="1" dirty="0" smtClean="0"/>
              <a:t> </a:t>
            </a:r>
            <a:r>
              <a:rPr lang="id-ID" b="1" dirty="0" smtClean="0"/>
              <a:t>Sehingga diperlukannya sebuah metode klasifikasi dokumen yang dapat mengelompokkan artikel secara otomatis.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id-ID" altLang="ja-JP" dirty="0" smtClean="0"/>
              <a:t>Mengapa Klasifikasi Artikel?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2"/>
          </p:nvPr>
        </p:nvSpPr>
        <p:spPr>
          <a:xfrm>
            <a:off x="937202" y="5369092"/>
            <a:ext cx="15991869" cy="166461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altLang="ja-JP" b="1" dirty="0"/>
              <a:t>Kedua </a:t>
            </a:r>
            <a:r>
              <a:rPr lang="id-ID" altLang="ja-JP" b="1" dirty="0" smtClean="0"/>
              <a:t>metode tersebut </a:t>
            </a:r>
            <a:r>
              <a:rPr lang="id-ID" altLang="ja-JP" b="1" dirty="0"/>
              <a:t>tidak membutuhkan dataset yang besar untuk mencapai akurasi yang maksimal</a:t>
            </a:r>
            <a:r>
              <a:rPr lang="id-ID" altLang="ja-JP" b="1" dirty="0" smtClean="0"/>
              <a:t>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altLang="ja-JP" b="1" dirty="0" smtClean="0"/>
              <a:t>Belum </a:t>
            </a:r>
            <a:r>
              <a:rPr lang="id-ID" altLang="ja-JP" b="1" dirty="0"/>
              <a:t>terdapat penelitian yang membandingkan kedua algoritma tersebut untuk pengklasifikasian teks dengan menggunakan stemming bahasa Indonesia</a:t>
            </a:r>
            <a:endParaRPr lang="ja-JP" altLang="en-US" b="1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id-ID" altLang="ja-JP" dirty="0" smtClean="0"/>
              <a:t>Mengapa Naive Bayes dan K-Nearest Neighbour?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altLang="ja-JP" b="1" dirty="0"/>
              <a:t>Untuk mengetahui metode yang lebih baik dalam melakukan klasifikasi dokumen teks berbahasa Indonesia</a:t>
            </a:r>
            <a:r>
              <a:rPr lang="id-ID" altLang="ja-JP" b="1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d-ID" altLang="ja-JP" b="1" dirty="0" smtClean="0"/>
              <a:t>Sehingga dapat digunakan untuk membuat sistem klasifikasi yang akurat dan dapat membantu menyelesaikan permasalahan yang ada.</a:t>
            </a:r>
            <a:endParaRPr lang="en-US" altLang="ja-JP" b="1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id-ID" altLang="ja-JP" dirty="0" smtClean="0"/>
              <a:t>Mengapa Perlu di Bandingkan?</a:t>
            </a:r>
            <a:endParaRPr kumimoji="1" lang="en-US" altLang="ja-JP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735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34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THANK YOU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id-ID" altLang="ja-JP" dirty="0" smtClean="0"/>
              <a:t>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229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6026" y="2068711"/>
            <a:ext cx="15057990" cy="696098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6490" y="282960"/>
            <a:ext cx="16741860" cy="1125125"/>
          </a:xfrm>
          <a:prstGeom prst="rect">
            <a:avLst/>
          </a:prstGeom>
        </p:spPr>
        <p:txBody>
          <a:bodyPr/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</a:pPr>
            <a:r>
              <a:rPr lang="id-ID" sz="5000" b="1" spc="1500" dirty="0" smtClean="0">
                <a:solidFill>
                  <a:schemeClr val="accent1"/>
                </a:solidFill>
                <a:ea typeface="+mn-ea"/>
                <a:cs typeface="+mn-cs"/>
              </a:rPr>
              <a:t>PENDAHULUAN</a:t>
            </a:r>
            <a:endParaRPr lang="id-ID" sz="5000" b="1" spc="1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4735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376026" y="2010524"/>
            <a:ext cx="5021875" cy="810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6409141" y="2010524"/>
            <a:ext cx="4804295" cy="814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11213436" y="2010524"/>
            <a:ext cx="5231820" cy="8100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Batasan Masalah</a:t>
            </a:r>
            <a:endParaRPr lang="id-ID" dirty="0"/>
          </a:p>
        </p:txBody>
      </p:sp>
      <p:grpSp>
        <p:nvGrpSpPr>
          <p:cNvPr id="69" name="Group 68"/>
          <p:cNvGrpSpPr/>
          <p:nvPr/>
        </p:nvGrpSpPr>
        <p:grpSpPr>
          <a:xfrm>
            <a:off x="1659112" y="3119433"/>
            <a:ext cx="14536615" cy="5606647"/>
            <a:chOff x="1411688" y="2820612"/>
            <a:chExt cx="15022328" cy="6209087"/>
          </a:xfrm>
        </p:grpSpPr>
        <p:sp>
          <p:nvSpPr>
            <p:cNvPr id="66" name="Rectangle 65"/>
            <p:cNvSpPr/>
            <p:nvPr/>
          </p:nvSpPr>
          <p:spPr>
            <a:xfrm>
              <a:off x="1411688" y="2820612"/>
              <a:ext cx="15022328" cy="6209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879569" y="3013568"/>
              <a:ext cx="14086565" cy="5828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Dari latar belakang masalah yang telah diuraikan, maka rumusan masalah yang didapatkan adalah: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Apakah metode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Bayes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mampu melakukan klasifikasi artikel jurnal berbahasa Indonesia?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Apakah metode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K-Nearest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Neigbour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mampu melakukan klasifikasi artikel jurnal berbahasa Indonesia?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Metode manakah yang memiliki kinerja lebih baik untuk pengklasifikasian artikel jurnal berbahasa Indonesia?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659111" y="3121833"/>
            <a:ext cx="14536615" cy="5606647"/>
            <a:chOff x="1411688" y="2820612"/>
            <a:chExt cx="15022328" cy="6209087"/>
          </a:xfrm>
        </p:grpSpPr>
        <p:sp>
          <p:nvSpPr>
            <p:cNvPr id="77" name="Rectangle 76"/>
            <p:cNvSpPr/>
            <p:nvPr/>
          </p:nvSpPr>
          <p:spPr>
            <a:xfrm>
              <a:off x="1411688" y="2820612"/>
              <a:ext cx="15022328" cy="6209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79569" y="3013568"/>
              <a:ext cx="14086565" cy="5112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Adapun tujuan dari penelitian ini, yaitu: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Menerapkan metode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Naive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Bayes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untuk mengklasifikasi artikel jurnal berbahasa Indonesia.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Menerapkan metode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K-Nearest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Neigbour</a:t>
              </a:r>
              <a:r>
                <a:rPr lang="id-ID" sz="28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untuk mengklasifikasi artikel jurnal berbahasa Indonesia.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Mengetahui metode yang memiliki kinerja lebih baik dalam pengklasifikasian artikel jurnal berbahasa Indonesia.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542980" y="3114633"/>
            <a:ext cx="14536615" cy="5606647"/>
            <a:chOff x="1411688" y="2820611"/>
            <a:chExt cx="15022328" cy="6209087"/>
          </a:xfrm>
        </p:grpSpPr>
        <p:sp>
          <p:nvSpPr>
            <p:cNvPr id="83" name="Rectangle 82"/>
            <p:cNvSpPr/>
            <p:nvPr/>
          </p:nvSpPr>
          <p:spPr>
            <a:xfrm>
              <a:off x="1411688" y="2820611"/>
              <a:ext cx="15022328" cy="6209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79569" y="3013568"/>
              <a:ext cx="14086565" cy="5112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Agar pembahasan penelitian ini lebih terarah, maka masalah yang akan diselesaikan dibatasi pada beberapa hal sebagai berikut: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Data artikel yang digunakan hanya artikel jurnal berbahasa Indonesia yang terdapat di Universitas Negeri Malang.</a:t>
              </a:r>
            </a:p>
            <a:p>
              <a:pPr marL="514350" lvl="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id-ID" sz="2800" dirty="0">
                  <a:latin typeface="Arial" panose="020B0604020202020204" pitchFamily="34" charset="0"/>
                  <a:cs typeface="Arial" panose="020B0604020202020204" pitchFamily="34" charset="0"/>
                </a:rPr>
                <a:t>Pengklasifikasian akan dilakukan berdasarkan abstrak dari artikel jurnal berbahasa Indonesia yang telah terbit 5 tahun terakhir di jurnal Universitas Negeri Malang.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5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292" y="1993151"/>
            <a:ext cx="4590510" cy="792087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14117" y="1993151"/>
            <a:ext cx="5178559" cy="792087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endParaRPr lang="id-ID" sz="2300" dirty="0">
              <a:solidFill>
                <a:schemeClr val="tx1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6490" y="282960"/>
            <a:ext cx="16741860" cy="1125125"/>
          </a:xfrm>
          <a:prstGeom prst="rect">
            <a:avLst/>
          </a:prstGeom>
        </p:spPr>
        <p:txBody>
          <a:bodyPr/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spc="-7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</a:pPr>
            <a:r>
              <a:rPr lang="id-ID" altLang="ja-JP" sz="5000" b="1" spc="1500" dirty="0" smtClean="0">
                <a:solidFill>
                  <a:schemeClr val="accent1"/>
                </a:solidFill>
                <a:ea typeface="+mn-ea"/>
                <a:cs typeface="+mn-cs"/>
              </a:rPr>
              <a:t>KAJIAN PUSTAKA</a:t>
            </a:r>
            <a:endParaRPr lang="id-ID" sz="5000" b="1" spc="1500" dirty="0">
              <a:solidFill>
                <a:schemeClr val="accent1"/>
              </a:solidFill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47351" y="1228065"/>
            <a:ext cx="14311590" cy="0"/>
          </a:xfrm>
          <a:prstGeom prst="line">
            <a:avLst/>
          </a:prstGeom>
          <a:ln w="571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1201" y="3632521"/>
            <a:ext cx="37804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300" dirty="0">
                <a:ea typeface="Calibri" panose="020F0502020204030204" pitchFamily="34" charset="0"/>
              </a:rPr>
              <a:t> Metode </a:t>
            </a:r>
            <a:r>
              <a:rPr lang="id-ID" sz="2300" dirty="0" err="1">
                <a:ea typeface="Calibri" panose="020F0502020204030204" pitchFamily="34" charset="0"/>
              </a:rPr>
              <a:t>TF-IDF</a:t>
            </a:r>
            <a:r>
              <a:rPr lang="id-ID" sz="2300" dirty="0">
                <a:ea typeface="Calibri" panose="020F0502020204030204" pitchFamily="34" charset="0"/>
              </a:rPr>
              <a:t> menghitung frekuensi kemunculan kata </a:t>
            </a:r>
            <a:r>
              <a:rPr lang="id-ID" sz="2300" dirty="0" err="1">
                <a:ea typeface="Calibri" panose="020F0502020204030204" pitchFamily="34" charset="0"/>
              </a:rPr>
              <a:t>disebuah</a:t>
            </a:r>
            <a:r>
              <a:rPr lang="id-ID" sz="2300" dirty="0">
                <a:ea typeface="Calibri" panose="020F0502020204030204" pitchFamily="34" charset="0"/>
              </a:rPr>
              <a:t> dokumen tertentu (TF) dan melakukan perhitungan </a:t>
            </a:r>
            <a:r>
              <a:rPr lang="id-ID" sz="2300" dirty="0" err="1">
                <a:ea typeface="Calibri" panose="020F0502020204030204" pitchFamily="34" charset="0"/>
              </a:rPr>
              <a:t>invers</a:t>
            </a:r>
            <a:r>
              <a:rPr lang="id-ID" sz="2300" dirty="0">
                <a:ea typeface="Calibri" panose="020F0502020204030204" pitchFamily="34" charset="0"/>
              </a:rPr>
              <a:t> terhadap frekuensi dokumen yang mengandung kata tersebut (IDF).</a:t>
            </a:r>
          </a:p>
          <a:p>
            <a:pPr algn="just"/>
            <a:endParaRPr lang="id-ID" sz="23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902846" y="1989060"/>
            <a:ext cx="4873152" cy="7920879"/>
            <a:chOff x="6049792" y="1989060"/>
            <a:chExt cx="4873152" cy="7920879"/>
          </a:xfrm>
        </p:grpSpPr>
        <p:sp>
          <p:nvSpPr>
            <p:cNvPr id="9" name="Rectangle 8"/>
            <p:cNvSpPr/>
            <p:nvPr/>
          </p:nvSpPr>
          <p:spPr>
            <a:xfrm>
              <a:off x="6049792" y="1989060"/>
              <a:ext cx="4873152" cy="7920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id-ID" sz="23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2756" y="3632521"/>
              <a:ext cx="4435033" cy="5224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id-ID" sz="2300" spc="15" dirty="0" err="1"/>
                <a:t>Naive</a:t>
              </a:r>
              <a:r>
                <a:rPr kumimoji="1" lang="id-ID" sz="2300" spc="15" dirty="0"/>
                <a:t> </a:t>
              </a:r>
              <a:r>
                <a:rPr kumimoji="1" lang="id-ID" sz="2300" spc="15" dirty="0" err="1"/>
                <a:t>Bayes</a:t>
              </a:r>
              <a:r>
                <a:rPr kumimoji="1" lang="id-ID" sz="2300" spc="15" dirty="0"/>
                <a:t> merupakan sebuah metode pengklasifikasian  </a:t>
              </a:r>
              <a:r>
                <a:rPr kumimoji="1" lang="id-ID" sz="2300" spc="15" dirty="0" err="1"/>
                <a:t>probabilistik</a:t>
              </a:r>
              <a:r>
                <a:rPr kumimoji="1" lang="id-ID" sz="2300" spc="15" dirty="0"/>
                <a:t> </a:t>
              </a:r>
              <a:r>
                <a:rPr kumimoji="1" lang="id-ID" sz="2300" spc="15" dirty="0" smtClean="0"/>
                <a:t>sederhana </a:t>
              </a:r>
              <a:r>
                <a:rPr kumimoji="1" lang="id-ID" sz="2300" spc="15" dirty="0"/>
                <a:t>yang menghitung sekumpulan probabilitas dengan menjumlahkan frekuensi dan kombinasi nilai dari </a:t>
              </a:r>
              <a:r>
                <a:rPr kumimoji="1" lang="id-ID" sz="2300" spc="15" dirty="0" err="1"/>
                <a:t>dataset</a:t>
              </a:r>
              <a:r>
                <a:rPr kumimoji="1" lang="id-ID" sz="2300" spc="15" dirty="0"/>
                <a:t> yang diberikan.</a:t>
              </a:r>
            </a:p>
            <a:p>
              <a:pPr algn="just"/>
              <a:endParaRPr lang="id-ID" sz="23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528472" y="3632521"/>
            <a:ext cx="4635516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id-ID" sz="2300" spc="15" dirty="0"/>
              <a:t> </a:t>
            </a:r>
            <a:r>
              <a:rPr kumimoji="1" lang="id-ID" sz="2300" spc="15" dirty="0" err="1"/>
              <a:t>K-Nearest</a:t>
            </a:r>
            <a:r>
              <a:rPr kumimoji="1" lang="id-ID" sz="2300" spc="15" dirty="0"/>
              <a:t> </a:t>
            </a:r>
            <a:r>
              <a:rPr kumimoji="1" lang="id-ID" sz="2300" spc="15" dirty="0" err="1"/>
              <a:t>Neighbor</a:t>
            </a:r>
            <a:r>
              <a:rPr kumimoji="1" lang="id-ID" sz="2300" spc="15" dirty="0"/>
              <a:t> (KNN) adalah sebuah metode klasifikasi objek berdasarkan data pembelajaran yang jaraknya paling dekat dengan objek tersebut. </a:t>
            </a:r>
            <a:r>
              <a:rPr kumimoji="1" lang="en-US" sz="2300" spc="15" dirty="0" err="1"/>
              <a:t>Untuk</a:t>
            </a:r>
            <a:r>
              <a:rPr kumimoji="1" lang="en-US" sz="2300" spc="15" dirty="0"/>
              <a:t> </a:t>
            </a:r>
            <a:r>
              <a:rPr kumimoji="1" lang="en-US" sz="2300" spc="15" dirty="0" err="1"/>
              <a:t>mengetahui</a:t>
            </a:r>
            <a:r>
              <a:rPr kumimoji="1" lang="en-US" sz="2300" spc="15" dirty="0"/>
              <a:t> </a:t>
            </a:r>
            <a:r>
              <a:rPr kumimoji="1" lang="en-US" sz="2300" spc="15" dirty="0" err="1"/>
              <a:t>kemiripan</a:t>
            </a:r>
            <a:r>
              <a:rPr kumimoji="1" lang="en-US" sz="2300" spc="15" dirty="0"/>
              <a:t> </a:t>
            </a:r>
            <a:r>
              <a:rPr kumimoji="1" lang="en-US" sz="2300" spc="15" dirty="0" err="1"/>
              <a:t>dokumen</a:t>
            </a:r>
            <a:r>
              <a:rPr kumimoji="1" lang="en-US" sz="2300" spc="15" dirty="0"/>
              <a:t> </a:t>
            </a:r>
            <a:r>
              <a:rPr kumimoji="1" lang="en-US" sz="2300" spc="15" dirty="0" err="1"/>
              <a:t>digunakan</a:t>
            </a:r>
            <a:r>
              <a:rPr kumimoji="1" lang="en-US" sz="2300" spc="15" dirty="0"/>
              <a:t> </a:t>
            </a:r>
            <a:r>
              <a:rPr kumimoji="1" lang="en-US" sz="2300" spc="15" dirty="0" err="1"/>
              <a:t>metode</a:t>
            </a:r>
            <a:r>
              <a:rPr kumimoji="1" lang="en-US" sz="2300" spc="15" dirty="0"/>
              <a:t> </a:t>
            </a:r>
            <a:r>
              <a:rPr kumimoji="1" lang="en-US" sz="2300" i="1" spc="15" dirty="0"/>
              <a:t>cosine similarity.</a:t>
            </a:r>
            <a:r>
              <a:rPr kumimoji="1" lang="en-US" sz="2300" spc="15" dirty="0"/>
              <a:t> </a:t>
            </a:r>
            <a:endParaRPr lang="id-ID" sz="2300" dirty="0"/>
          </a:p>
        </p:txBody>
      </p:sp>
      <p:sp>
        <p:nvSpPr>
          <p:cNvPr id="24" name="TextBox 23"/>
          <p:cNvSpPr txBox="1"/>
          <p:nvPr/>
        </p:nvSpPr>
        <p:spPr>
          <a:xfrm>
            <a:off x="2603507" y="2586524"/>
            <a:ext cx="1575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500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TF-IDF</a:t>
            </a:r>
            <a:endParaRPr lang="id-ID" sz="2500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6" name="Round Same Side Corner Rectangle 6">
            <a:extLst>
              <a:ext uri="{FF2B5EF4-FFF2-40B4-BE49-F238E27FC236}">
                <a16:creationId xmlns:a16="http://schemas.microsoft.com/office/drawing/2014/main" xmlns="" id="{70CF66EF-EFBC-4950-BF6B-411A105D7178}"/>
              </a:ext>
            </a:extLst>
          </p:cNvPr>
          <p:cNvSpPr/>
          <p:nvPr/>
        </p:nvSpPr>
        <p:spPr>
          <a:xfrm rot="2700000">
            <a:off x="4110800" y="1346642"/>
            <a:ext cx="295577" cy="146546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912440" y="2576822"/>
            <a:ext cx="42515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500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K-NEAREST</a:t>
            </a:r>
            <a:r>
              <a:rPr lang="id-ID" sz="2500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NEIGHBOUR</a:t>
            </a:r>
            <a:endParaRPr lang="id-ID" sz="2500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3" name="Round Same Side Corner Rectangle 6">
            <a:extLst>
              <a:ext uri="{FF2B5EF4-FFF2-40B4-BE49-F238E27FC236}">
                <a16:creationId xmlns:a16="http://schemas.microsoft.com/office/drawing/2014/main" xmlns="" id="{70CF66EF-EFBC-4950-BF6B-411A105D7178}"/>
              </a:ext>
            </a:extLst>
          </p:cNvPr>
          <p:cNvSpPr/>
          <p:nvPr/>
        </p:nvSpPr>
        <p:spPr>
          <a:xfrm rot="2700000">
            <a:off x="15249475" y="1290295"/>
            <a:ext cx="295577" cy="146546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90826" y="2586524"/>
            <a:ext cx="2979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500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NAIVE BAYES</a:t>
            </a:r>
            <a:endParaRPr lang="id-ID" sz="2500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" name="Round Same Side Corner Rectangle 6">
            <a:extLst>
              <a:ext uri="{FF2B5EF4-FFF2-40B4-BE49-F238E27FC236}">
                <a16:creationId xmlns:a16="http://schemas.microsoft.com/office/drawing/2014/main" xmlns="" id="{70CF66EF-EFBC-4950-BF6B-411A105D7178}"/>
              </a:ext>
            </a:extLst>
          </p:cNvPr>
          <p:cNvSpPr/>
          <p:nvPr/>
        </p:nvSpPr>
        <p:spPr>
          <a:xfrm rot="2700000">
            <a:off x="9920433" y="1346643"/>
            <a:ext cx="295577" cy="1465461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4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019081" y="9074193"/>
            <a:ext cx="126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dirty="0">
                <a:solidFill>
                  <a:schemeClr val="bg1"/>
                </a:solidFill>
              </a:rPr>
              <a:t>5</a:t>
            </a:r>
            <a:endParaRPr lang="id-ID" sz="5400" dirty="0">
              <a:solidFill>
                <a:schemeClr val="bg1"/>
              </a:solidFill>
            </a:endParaRP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12158541" y="2128165"/>
            <a:ext cx="5850650" cy="585065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タイトル 5"/>
          <p:cNvSpPr txBox="1">
            <a:spLocks/>
          </p:cNvSpPr>
          <p:nvPr/>
        </p:nvSpPr>
        <p:spPr>
          <a:xfrm>
            <a:off x="12428571" y="5201480"/>
            <a:ext cx="5580620" cy="1189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indent="0" algn="ctr" defTabSz="1371509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5000" b="1" spc="1500" baseline="0">
                <a:solidFill>
                  <a:schemeClr val="accent1"/>
                </a:solidFill>
                <a:latin typeface="+mj-lt"/>
              </a:defRPr>
            </a:lvl1pPr>
            <a:lvl2pPr marL="685754" indent="-274302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097207" indent="-274302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508659" indent="-274302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920112" indent="-274302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399840" indent="-342877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849810" indent="-342877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3299780" indent="-342877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749750" indent="-342877" defTabSz="1371509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id-ID" altLang="ja-JP" sz="4500" dirty="0">
                <a:solidFill>
                  <a:schemeClr val="bg1">
                    <a:lumMod val="95000"/>
                  </a:schemeClr>
                </a:solidFill>
              </a:rPr>
              <a:t>KERANGKA BERFIKIR</a:t>
            </a:r>
            <a:endParaRPr lang="ja-JP" altLang="en-US" sz="45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図プレースホルダー 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50"/>
          <a:stretch>
            <a:fillRect/>
          </a:stretch>
        </p:blipFill>
        <p:spPr>
          <a:xfrm rot="21600000">
            <a:off x="14105007" y="2848245"/>
            <a:ext cx="1957718" cy="195541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2" y="2590139"/>
            <a:ext cx="11383054" cy="63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>
          <a:xfrm>
            <a:off x="17019082" y="9283960"/>
            <a:ext cx="1260140" cy="855095"/>
          </a:xfrm>
        </p:spPr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9"/>
          <p:cNvSpPr>
            <a:spLocks noGrp="1"/>
          </p:cNvSpPr>
          <p:nvPr>
            <p:ph type="body" sz="quarter" idx="30"/>
          </p:nvPr>
        </p:nvSpPr>
        <p:spPr>
          <a:xfrm>
            <a:off x="5535925" y="3445495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kumimoji="1" lang="id-ID" altLang="ja-JP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Preprocessing</a:t>
            </a:r>
            <a:r>
              <a:rPr kumimoji="1" lang="id-ID" altLang="ja-JP" dirty="0" smtClean="0">
                <a:solidFill>
                  <a:schemeClr val="tx1"/>
                </a:solidFill>
                <a:cs typeface="Arial" panose="020B0604020202020204" pitchFamily="34" charset="0"/>
              </a:rPr>
              <a:t> Data</a:t>
            </a:r>
            <a:endParaRPr kumimoji="1" lang="ja-JP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テキスト プレースホルダー 21"/>
          <p:cNvSpPr>
            <a:spLocks noGrp="1"/>
          </p:cNvSpPr>
          <p:nvPr>
            <p:ph type="body" sz="quarter" idx="32"/>
          </p:nvPr>
        </p:nvSpPr>
        <p:spPr>
          <a:xfrm>
            <a:off x="11528472" y="7801854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kumimoji="1" lang="id-ID" altLang="ja-JP" dirty="0" smtClean="0">
                <a:solidFill>
                  <a:schemeClr val="tx1"/>
                </a:solidFill>
                <a:cs typeface="Arial" panose="020B0604020202020204" pitchFamily="34" charset="0"/>
              </a:rPr>
              <a:t>Evaluasi </a:t>
            </a:r>
            <a:endParaRPr kumimoji="1" lang="ja-JP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596265" y="5611532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cs typeface="Arial" panose="020B0604020202020204" pitchFamily="34" charset="0"/>
              </a:rPr>
              <a:t>Proses Klasifikasi</a:t>
            </a:r>
            <a:endParaRPr lang="id-ID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" name="テキスト プレースホルダー 19"/>
          <p:cNvSpPr>
            <a:spLocks noGrp="1"/>
          </p:cNvSpPr>
          <p:nvPr>
            <p:ph type="body" sz="quarter" idx="30"/>
          </p:nvPr>
        </p:nvSpPr>
        <p:spPr>
          <a:xfrm>
            <a:off x="2352276" y="1360922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kumimoji="1" lang="id-ID" altLang="ja-JP" dirty="0" smtClean="0">
                <a:solidFill>
                  <a:schemeClr val="tx1"/>
                </a:solidFill>
                <a:cs typeface="Arial" panose="020B0604020202020204" pitchFamily="34" charset="0"/>
              </a:rPr>
              <a:t>Pengumpulan Data</a:t>
            </a:r>
            <a:endParaRPr kumimoji="1" lang="ja-JP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18775"/>
            <a:ext cx="8472956" cy="18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7">
            <a:extLst>
              <a:ext uri="{FF2B5EF4-FFF2-40B4-BE49-F238E27FC236}">
                <a16:creationId xmlns=""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1390118" y="1585586"/>
            <a:ext cx="336541" cy="74128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Left Arrow 1">
            <a:extLst>
              <a:ext uri="{FF2B5EF4-FFF2-40B4-BE49-F238E27FC236}">
                <a16:creationId xmlns="" xmlns:a16="http://schemas.microsoft.com/office/drawing/2014/main" id="{CFD1DD74-9E35-432F-8380-401FE3D332E8}"/>
              </a:ext>
            </a:extLst>
          </p:cNvPr>
          <p:cNvSpPr>
            <a:spLocks noChangeAspect="1"/>
          </p:cNvSpPr>
          <p:nvPr/>
        </p:nvSpPr>
        <p:spPr>
          <a:xfrm>
            <a:off x="7165851" y="5871935"/>
            <a:ext cx="638684" cy="621637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44">
            <a:extLst>
              <a:ext uri="{FF2B5EF4-FFF2-40B4-BE49-F238E27FC236}">
                <a16:creationId xmlns="" xmlns:a16="http://schemas.microsoft.com/office/drawing/2014/main" id="{B492FA04-B477-4262-A981-F2D232C73ED3}"/>
              </a:ext>
            </a:extLst>
          </p:cNvPr>
          <p:cNvSpPr>
            <a:spLocks noChangeAspect="1"/>
          </p:cNvSpPr>
          <p:nvPr/>
        </p:nvSpPr>
        <p:spPr>
          <a:xfrm>
            <a:off x="10298109" y="7877893"/>
            <a:ext cx="645297" cy="768348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Block Arc 41">
            <a:extLst>
              <a:ext uri="{FF2B5EF4-FFF2-40B4-BE49-F238E27FC236}">
                <a16:creationId xmlns=""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4192656" y="3678068"/>
            <a:ext cx="586248" cy="616402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89806" y="4919707"/>
            <a:ext cx="5715635" cy="5178789"/>
            <a:chOff x="760982" y="2128164"/>
            <a:chExt cx="6274816" cy="5850650"/>
          </a:xfrm>
        </p:grpSpPr>
        <p:sp>
          <p:nvSpPr>
            <p:cNvPr id="19" name="Oval 18"/>
            <p:cNvSpPr/>
            <p:nvPr/>
          </p:nvSpPr>
          <p:spPr>
            <a:xfrm>
              <a:off x="760982" y="2128164"/>
              <a:ext cx="5850649" cy="585065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タイトル 14"/>
            <p:cNvSpPr txBox="1">
              <a:spLocks/>
            </p:cNvSpPr>
            <p:nvPr/>
          </p:nvSpPr>
          <p:spPr>
            <a:xfrm>
              <a:off x="761976" y="4490927"/>
              <a:ext cx="6273822" cy="11251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indent="0" algn="ctr" defTabSz="1371509">
                <a:lnSpc>
                  <a:spcPct val="95000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Arial" pitchFamily="34" charset="0"/>
                <a:buNone/>
                <a:defRPr sz="5000" b="1" spc="1500" baseline="0">
                  <a:solidFill>
                    <a:schemeClr val="accent1"/>
                  </a:solidFill>
                  <a:latin typeface="+mj-lt"/>
                </a:defRPr>
              </a:lvl1pPr>
              <a:lvl2pPr marL="685754" indent="-274302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2pPr>
              <a:lvl3pPr marL="1097207" indent="-274302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1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3pPr>
              <a:lvl4pPr marL="1508659" indent="-274302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1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4pPr>
              <a:lvl5pPr marL="1920112" indent="-274302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1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5pPr>
              <a:lvl6pPr marL="2399840" indent="-342877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1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6pPr>
              <a:lvl7pPr marL="2849810" indent="-342877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1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7pPr>
              <a:lvl8pPr marL="3299780" indent="-342877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1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8pPr>
              <a:lvl9pPr marL="3749750" indent="-342877" defTabSz="1371509">
                <a:lnSpc>
                  <a:spcPct val="90000"/>
                </a:lnSpc>
                <a:spcBef>
                  <a:spcPts val="450"/>
                </a:spcBef>
                <a:spcAft>
                  <a:spcPts val="45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2100"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9pPr>
            </a:lstStyle>
            <a:p>
              <a:r>
                <a:rPr lang="id-ID" altLang="ja-JP" sz="3500" dirty="0" smtClean="0">
                  <a:solidFill>
                    <a:srgbClr val="666666"/>
                  </a:solidFill>
                </a:rPr>
                <a:t>METODE PENELITIAN</a:t>
              </a:r>
              <a:endParaRPr lang="ja-JP" altLang="en-US" sz="3500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526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15"/>
          <p:cNvSpPr txBox="1">
            <a:spLocks/>
          </p:cNvSpPr>
          <p:nvPr/>
        </p:nvSpPr>
        <p:spPr>
          <a:xfrm>
            <a:off x="7793056" y="2848245"/>
            <a:ext cx="8505943" cy="1744121"/>
          </a:xfrm>
          <a:prstGeom prst="rect">
            <a:avLst/>
          </a:prstGeom>
        </p:spPr>
        <p:txBody>
          <a:bodyPr/>
          <a:lstStyle>
            <a:lvl1pPr marL="274302" indent="-274302" algn="l" defTabSz="1371509" rtl="0" eaLnBrk="1" latinLnBrk="0" hangingPunct="1">
              <a:lnSpc>
                <a:spcPct val="95000"/>
              </a:lnSpc>
              <a:spcBef>
                <a:spcPts val="21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700" kern="1200" spc="15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4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07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659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20112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9984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981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978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975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id-ID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Dokumen </a:t>
            </a: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terdiri dari enam kelas </a:t>
            </a:r>
            <a:r>
              <a:rPr kumimoji="1" lang="id-ID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yaitu: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id-ID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Ekonomi </a:t>
            </a: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Bisnis,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Pendidikan Bisnis dan Manajemen,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Kajian Bimbingan dan Konseling,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Penelitian dan Pengembangan Pendidikan Luar Biasa,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Pendidikan Pancasila dan </a:t>
            </a:r>
            <a:r>
              <a:rPr kumimoji="1" lang="id-ID" sz="2500" dirty="0" err="1">
                <a:latin typeface="Arial" panose="020B0604020202020204" pitchFamily="34" charset="0"/>
                <a:cs typeface="Arial" panose="020B0604020202020204" pitchFamily="34" charset="0"/>
              </a:rPr>
              <a:t>Kewarganegaraan</a:t>
            </a: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id-ID" sz="2500" dirty="0">
                <a:latin typeface="Arial" panose="020B0604020202020204" pitchFamily="34" charset="0"/>
                <a:cs typeface="Arial" panose="020B0604020202020204" pitchFamily="34" charset="0"/>
              </a:rPr>
              <a:t>Teori dan Praksis Pembelajaran IPS.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kumimoji="1" lang="ja-JP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17975"/>
            <a:ext cx="10628371" cy="13501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C75E37C4-049C-43E0-87DB-BB9B1A9895AB}"/>
              </a:ext>
            </a:extLst>
          </p:cNvPr>
          <p:cNvSpPr/>
          <p:nvPr/>
        </p:nvSpPr>
        <p:spPr>
          <a:xfrm rot="18900000">
            <a:off x="1340288" y="759898"/>
            <a:ext cx="336541" cy="74128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テキスト プレースホルダー 9"/>
          <p:cNvSpPr txBox="1">
            <a:spLocks/>
          </p:cNvSpPr>
          <p:nvPr/>
        </p:nvSpPr>
        <p:spPr>
          <a:xfrm>
            <a:off x="1895502" y="695875"/>
            <a:ext cx="7584927" cy="658920"/>
          </a:xfrm>
          <a:prstGeom prst="rect">
            <a:avLst/>
          </a:prstGeom>
        </p:spPr>
        <p:txBody>
          <a:bodyPr/>
          <a:lstStyle>
            <a:lvl1pPr marL="274302" indent="-274302" algn="l" defTabSz="1371509" rtl="0" eaLnBrk="1" latinLnBrk="0" hangingPunct="1">
              <a:lnSpc>
                <a:spcPct val="95000"/>
              </a:lnSpc>
              <a:spcBef>
                <a:spcPts val="21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700" kern="1200" spc="15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4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07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659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20112" indent="-274302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39984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981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9978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49750" indent="-342877" algn="l" defTabSz="1371509" rtl="0" eaLnBrk="1" latinLnBrk="0" hangingPunct="1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Font typeface="Wingdings 2" pitchFamily="18" charset="2"/>
              <a:buChar char="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kumimoji="1" lang="id-ID" altLang="ja-JP" sz="4000" b="1" spc="300" dirty="0">
                <a:solidFill>
                  <a:schemeClr val="bg1"/>
                </a:solidFill>
                <a:latin typeface="+mj-lt"/>
              </a:rPr>
              <a:t>Pengumpulan Data</a:t>
            </a:r>
            <a:endParaRPr kumimoji="1" lang="ja-JP" altLang="en-US" sz="4000" b="1" spc="3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683291694"/>
              </p:ext>
            </p:extLst>
          </p:nvPr>
        </p:nvGraphicFramePr>
        <p:xfrm>
          <a:off x="-307844" y="2353190"/>
          <a:ext cx="8644042" cy="6813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334116" y="9166663"/>
            <a:ext cx="72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dirty="0">
                <a:solidFill>
                  <a:schemeClr val="bg1"/>
                </a:solidFill>
              </a:rPr>
              <a:t>7</a:t>
            </a:r>
            <a:endParaRPr lang="id-ID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9458241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>
          <a:xfrm>
            <a:off x="17019082" y="9283960"/>
            <a:ext cx="1260140" cy="855095"/>
          </a:xfrm>
        </p:spPr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26" name="テキスト プレースホルダー 19"/>
          <p:cNvSpPr>
            <a:spLocks noGrp="1"/>
          </p:cNvSpPr>
          <p:nvPr>
            <p:ph type="body" sz="quarter" idx="30"/>
          </p:nvPr>
        </p:nvSpPr>
        <p:spPr>
          <a:xfrm>
            <a:off x="5535925" y="3445495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kumimoji="1" lang="id-ID" altLang="ja-JP" dirty="0" smtClean="0">
                <a:solidFill>
                  <a:schemeClr val="tx1"/>
                </a:solidFill>
                <a:cs typeface="Arial" panose="020B0604020202020204" pitchFamily="34" charset="0"/>
              </a:rPr>
              <a:t>Tokenisasi </a:t>
            </a:r>
            <a:endParaRPr kumimoji="1" lang="ja-JP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" name="テキスト プレースホルダー 21"/>
          <p:cNvSpPr>
            <a:spLocks noGrp="1"/>
          </p:cNvSpPr>
          <p:nvPr>
            <p:ph type="body" sz="quarter" idx="32"/>
          </p:nvPr>
        </p:nvSpPr>
        <p:spPr>
          <a:xfrm>
            <a:off x="11528472" y="7801854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kumimoji="1" lang="id-ID" altLang="ja-JP" dirty="0" smtClean="0">
                <a:solidFill>
                  <a:schemeClr val="tx1"/>
                </a:solidFill>
                <a:cs typeface="Arial" panose="020B0604020202020204" pitchFamily="34" charset="0"/>
              </a:rPr>
              <a:t>Stemming</a:t>
            </a:r>
            <a:endParaRPr kumimoji="1" lang="ja-JP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596265" y="5611532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>
                <a:solidFill>
                  <a:schemeClr val="tx1"/>
                </a:solidFill>
                <a:cs typeface="Arial" panose="020B0604020202020204" pitchFamily="34" charset="0"/>
              </a:rPr>
              <a:t>Stopword </a:t>
            </a:r>
            <a:endParaRPr lang="id-ID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" name="テキスト プレースホルダー 19"/>
          <p:cNvSpPr>
            <a:spLocks noGrp="1"/>
          </p:cNvSpPr>
          <p:nvPr>
            <p:ph type="body" sz="quarter" idx="30"/>
          </p:nvPr>
        </p:nvSpPr>
        <p:spPr>
          <a:xfrm>
            <a:off x="2352276" y="1360922"/>
            <a:ext cx="6120680" cy="848975"/>
          </a:xfrm>
        </p:spPr>
        <p:txBody>
          <a:bodyPr/>
          <a:lstStyle/>
          <a:p>
            <a:pPr marL="0" indent="0">
              <a:buNone/>
            </a:pPr>
            <a:r>
              <a:rPr kumimoji="1" lang="id-ID" altLang="ja-JP" dirty="0" smtClean="0">
                <a:solidFill>
                  <a:schemeClr val="tx1"/>
                </a:solidFill>
                <a:cs typeface="Arial" panose="020B0604020202020204" pitchFamily="34" charset="0"/>
              </a:rPr>
              <a:t>Case Folding </a:t>
            </a:r>
            <a:endParaRPr kumimoji="1" lang="ja-JP" alt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18775"/>
            <a:ext cx="8873176" cy="18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" y="7608097"/>
            <a:ext cx="9053196" cy="135015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Block Arc 41">
            <a:extLst>
              <a:ext uri="{FF2B5EF4-FFF2-40B4-BE49-F238E27FC236}">
                <a16:creationId xmlns="" xmlns:a16="http://schemas.microsoft.com/office/drawing/2014/main" id="{47562D35-6697-4291-8FE2-DB89C837DD7B}"/>
              </a:ext>
            </a:extLst>
          </p:cNvPr>
          <p:cNvSpPr/>
          <p:nvPr/>
        </p:nvSpPr>
        <p:spPr>
          <a:xfrm>
            <a:off x="627825" y="7991795"/>
            <a:ext cx="586248" cy="616402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214073" y="7699708"/>
            <a:ext cx="7887068" cy="902340"/>
          </a:xfrm>
        </p:spPr>
        <p:txBody>
          <a:bodyPr/>
          <a:lstStyle/>
          <a:p>
            <a:pPr marL="0" indent="0" algn="ctr">
              <a:spcBef>
                <a:spcPts val="2100"/>
              </a:spcBef>
              <a:buNone/>
            </a:pPr>
            <a:r>
              <a:rPr kumimoji="1" lang="id-ID" sz="4000" b="1" spc="300" dirty="0" smtClean="0">
                <a:solidFill>
                  <a:schemeClr val="bg1"/>
                </a:solidFill>
              </a:rPr>
              <a:t>  </a:t>
            </a:r>
            <a:r>
              <a:rPr kumimoji="1" lang="id-ID" sz="4000" b="1" spc="300" dirty="0" err="1" smtClean="0">
                <a:solidFill>
                  <a:schemeClr val="bg1"/>
                </a:solidFill>
              </a:rPr>
              <a:t>Preprocessing</a:t>
            </a:r>
            <a:r>
              <a:rPr kumimoji="1" lang="id-ID" sz="4000" b="1" spc="300" dirty="0" smtClean="0">
                <a:solidFill>
                  <a:schemeClr val="bg1"/>
                </a:solidFill>
              </a:rPr>
              <a:t> </a:t>
            </a:r>
            <a:r>
              <a:rPr kumimoji="1" lang="id-ID" sz="4000" b="1" spc="300" dirty="0">
                <a:solidFill>
                  <a:schemeClr val="bg1"/>
                </a:solidFill>
              </a:rPr>
              <a:t>Dokumen</a:t>
            </a:r>
          </a:p>
        </p:txBody>
      </p:sp>
    </p:spTree>
    <p:extLst>
      <p:ext uri="{BB962C8B-B14F-4D97-AF65-F5344CB8AC3E}">
        <p14:creationId xmlns:p14="http://schemas.microsoft.com/office/powerpoint/2010/main" val="848972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87164BF-D67A-46C0-81D2-5BAF67C00C80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4394817"/>
            <a:ext cx="16524025" cy="2458873"/>
            <a:chOff x="1177321" y="1115552"/>
            <a:chExt cx="14131570" cy="2458873"/>
          </a:xfrm>
        </p:grpSpPr>
        <p:sp>
          <p:nvSpPr>
            <p:cNvPr id="4" name="TextBox 3"/>
            <p:cNvSpPr txBox="1"/>
            <p:nvPr/>
          </p:nvSpPr>
          <p:spPr>
            <a:xfrm>
              <a:off x="2032416" y="1543100"/>
              <a:ext cx="13276475" cy="20313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 defTabSz="1371509">
                <a:lnSpc>
                  <a:spcPct val="200000"/>
                </a:lnSpc>
                <a:buClr>
                  <a:schemeClr val="accent1"/>
                </a:buClr>
                <a:buSzPct val="80000"/>
              </a:pPr>
              <a:endParaRPr kumimoji="1" lang="id-ID" sz="1800" spc="15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  <a:p>
              <a:pPr algn="just" defTabSz="1371509">
                <a:spcBef>
                  <a:spcPts val="600"/>
                </a:spcBef>
                <a:buClr>
                  <a:schemeClr val="accent1"/>
                </a:buClr>
                <a:buSzPct val="80000"/>
              </a:pP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Pendidikan (Doc1)	: </a:t>
              </a:r>
              <a:r>
                <a:rPr kumimoji="1" lang="id-ID" sz="2500" spc="15" dirty="0" err="1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motifasi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berpengaruh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kesuksesan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aktifitas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 smtClean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pembelajaran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siswa</a:t>
              </a:r>
              <a:endParaRPr kumimoji="1" lang="id-ID" sz="2500" spc="15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  <a:p>
              <a:pPr algn="just" defTabSz="1371509">
                <a:spcBef>
                  <a:spcPts val="600"/>
                </a:spcBef>
                <a:buClr>
                  <a:schemeClr val="accent1"/>
                </a:buClr>
                <a:buSzPct val="80000"/>
              </a:pPr>
              <a:r>
                <a:rPr kumimoji="1" lang="id-ID" sz="2500" spc="15" dirty="0" err="1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Non-Pendidikan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(Doc2)	: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produk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berkualitas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proses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pemesinan</a:t>
              </a:r>
            </a:p>
            <a:p>
              <a:pPr algn="just" defTabSz="1371509">
                <a:spcBef>
                  <a:spcPts val="600"/>
                </a:spcBef>
                <a:buClr>
                  <a:schemeClr val="accent1"/>
                </a:buClr>
                <a:buSzPct val="80000"/>
              </a:pP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Data 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Uji	(Uji)		: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komunikasi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kemampuan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dimiliki siswa </a:t>
              </a:r>
              <a:r>
                <a:rPr kumimoji="1" lang="id-ID" sz="2500" spc="15" dirty="0" smtClean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memahami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 smtClean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pelajaran</a:t>
              </a:r>
              <a:endParaRPr kumimoji="1" lang="id-ID" sz="2500" spc="15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1177321" y="1115552"/>
              <a:ext cx="3645405" cy="8550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d-ID" sz="3600" spc="300" dirty="0" err="1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Stopword</a:t>
              </a:r>
              <a:endParaRPr kumimoji="1" lang="id-ID" sz="3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5940" y="7279275"/>
            <a:ext cx="16524026" cy="2523365"/>
            <a:chOff x="1172317" y="6088605"/>
            <a:chExt cx="14138586" cy="2523365"/>
          </a:xfrm>
        </p:grpSpPr>
        <p:sp>
          <p:nvSpPr>
            <p:cNvPr id="6" name="TextBox 5"/>
            <p:cNvSpPr txBox="1"/>
            <p:nvPr/>
          </p:nvSpPr>
          <p:spPr>
            <a:xfrm>
              <a:off x="2034428" y="6365201"/>
              <a:ext cx="13276475" cy="224676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 defTabSz="1371509">
                <a:lnSpc>
                  <a:spcPct val="200000"/>
                </a:lnSpc>
                <a:buClr>
                  <a:schemeClr val="accent1"/>
                </a:buClr>
                <a:buSzPct val="80000"/>
              </a:pPr>
              <a:endParaRPr kumimoji="1" lang="id-ID" sz="2500" spc="15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  <a:p>
              <a:pPr algn="just" defTabSz="1371509">
                <a:spcBef>
                  <a:spcPts val="600"/>
                </a:spcBef>
                <a:buClr>
                  <a:schemeClr val="accent1"/>
                </a:buClr>
                <a:buSzPct val="80000"/>
              </a:pP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Pendidikan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(Doc1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)	: </a:t>
              </a:r>
              <a:r>
                <a:rPr kumimoji="1" lang="id-ID" sz="2500" spc="15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</a:t>
              </a:r>
              <a:r>
                <a:rPr kumimoji="1" lang="id-ID" sz="2500" spc="15" dirty="0" err="1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otifasi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pengaruh sukses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aktifitas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ajar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siswa</a:t>
              </a:r>
            </a:p>
            <a:p>
              <a:pPr algn="just" defTabSz="1371509">
                <a:spcBef>
                  <a:spcPts val="600"/>
                </a:spcBef>
                <a:buClr>
                  <a:schemeClr val="accent1"/>
                </a:buClr>
                <a:buSzPct val="80000"/>
              </a:pPr>
              <a:r>
                <a:rPr kumimoji="1" lang="id-ID" sz="2500" spc="15" dirty="0" err="1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Non-Pendidikan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(Doc2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)	: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produk </a:t>
              </a:r>
              <a:r>
                <a:rPr kumimoji="1" lang="id-ID" sz="2500" spc="15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kualitas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proses </a:t>
              </a:r>
              <a:r>
                <a:rPr kumimoji="1" lang="id-ID" sz="2500" spc="15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mesin</a:t>
              </a:r>
            </a:p>
            <a:p>
              <a:pPr algn="just" defTabSz="1371509">
                <a:spcBef>
                  <a:spcPts val="600"/>
                </a:spcBef>
                <a:buClr>
                  <a:schemeClr val="accent1"/>
                </a:buClr>
                <a:buSzPct val="80000"/>
              </a:pP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Data Uji (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Uji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)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		: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komunikasi </a:t>
              </a:r>
              <a:r>
                <a:rPr kumimoji="1" lang="id-ID" sz="2500" spc="15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mampu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milik siswa </a:t>
              </a:r>
              <a:r>
                <a:rPr kumimoji="1" lang="id-ID" sz="2500" spc="15" dirty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paham </a:t>
              </a:r>
              <a:r>
                <a:rPr kumimoji="1" lang="id-ID" sz="2500" spc="15" dirty="0" smtClean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ajar</a:t>
              </a:r>
              <a:endParaRPr kumimoji="1" lang="id-ID" sz="2500" spc="15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1172317" y="6088605"/>
              <a:ext cx="3645405" cy="8550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d-ID" sz="3600" spc="300" dirty="0" err="1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Stemming</a:t>
              </a:r>
              <a:endParaRPr kumimoji="1" lang="id-ID" sz="3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5939" y="375723"/>
            <a:ext cx="16524025" cy="3597647"/>
            <a:chOff x="1177321" y="1115552"/>
            <a:chExt cx="14131570" cy="3597647"/>
          </a:xfrm>
        </p:grpSpPr>
        <p:sp>
          <p:nvSpPr>
            <p:cNvPr id="13" name="TextBox 12"/>
            <p:cNvSpPr txBox="1"/>
            <p:nvPr/>
          </p:nvSpPr>
          <p:spPr>
            <a:xfrm>
              <a:off x="2032416" y="1543100"/>
              <a:ext cx="13276475" cy="31700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 defTabSz="1371509">
                <a:lnSpc>
                  <a:spcPct val="200000"/>
                </a:lnSpc>
                <a:buClr>
                  <a:schemeClr val="accent1"/>
                </a:buClr>
                <a:buSzPct val="80000"/>
              </a:pPr>
              <a:endParaRPr kumimoji="1" lang="id-ID" sz="2500" spc="15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Kelas 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Pendidikan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 :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Motivasi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adalah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salah satu hal yang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berpengaruh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pada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kesuksesan </a:t>
              </a:r>
              <a:r>
                <a:rPr kumimoji="1" lang="id-ID" sz="2500" spc="15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aktifitas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</a:t>
              </a:r>
              <a:endParaRPr kumimoji="1" lang="id-ID" sz="2500" spc="15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	    pembelajaran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siswa. </a:t>
              </a:r>
            </a:p>
            <a:p>
              <a:pPr>
                <a:spcBef>
                  <a:spcPts val="600"/>
                </a:spcBef>
              </a:pP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Kelas </a:t>
              </a:r>
              <a:r>
                <a:rPr kumimoji="1" lang="id-ID" sz="2500" spc="15" dirty="0" err="1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Non-Pendidikan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: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Produk berkualitas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diperoleh dari adanya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proses pemesinan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yang baik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. </a:t>
              </a:r>
            </a:p>
            <a:p>
              <a:pPr>
                <a:spcBef>
                  <a:spcPts val="600"/>
                </a:spcBef>
              </a:pP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Data Uji		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 :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Komunikasi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adalah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 kemampuan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yang harus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dimiliki siswa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untuk dapat </a:t>
              </a:r>
              <a:endParaRPr kumimoji="1" lang="id-ID" sz="2500" spc="15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	</a:t>
              </a:r>
              <a:r>
                <a:rPr kumimoji="1" lang="id-ID" sz="2500" spc="15" dirty="0" smtClean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	    memahami </a:t>
              </a:r>
              <a:r>
                <a:rPr kumimoji="1" lang="id-ID" sz="2500" spc="15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pelajaran </a:t>
              </a:r>
              <a:r>
                <a:rPr kumimoji="1" lang="id-ID" sz="2500" spc="15" dirty="0">
                  <a:solidFill>
                    <a:srgbClr val="FF0000"/>
                  </a:solidFill>
                  <a:latin typeface="+mj-lt"/>
                  <a:cs typeface="Arial" panose="020B0604020202020204" pitchFamily="34" charset="0"/>
                </a:rPr>
                <a:t>dengan baik.</a:t>
              </a:r>
            </a:p>
          </p:txBody>
        </p:sp>
        <p:sp>
          <p:nvSpPr>
            <p:cNvPr id="14" name="Flowchart: Alternate Process 13"/>
            <p:cNvSpPr/>
            <p:nvPr/>
          </p:nvSpPr>
          <p:spPr>
            <a:xfrm>
              <a:off x="1177321" y="1115552"/>
              <a:ext cx="3645405" cy="855095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id-ID" sz="3600" spc="300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Contoh</a:t>
              </a:r>
              <a:endParaRPr kumimoji="1" lang="id-ID" sz="3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7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Decoration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Custom 10">
      <a:dk1>
        <a:srgbClr val="151515"/>
      </a:dk1>
      <a:lt1>
        <a:srgbClr val="FFFFFF"/>
      </a:lt1>
      <a:dk2>
        <a:srgbClr val="3F3F3F"/>
      </a:dk2>
      <a:lt2>
        <a:srgbClr val="D8D8D8"/>
      </a:lt2>
      <a:accent1>
        <a:srgbClr val="7F7F7F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48654</TotalTime>
  <Words>1755</Words>
  <Application>Microsoft Office PowerPoint</Application>
  <PresentationFormat>Custom</PresentationFormat>
  <Paragraphs>863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40" baseType="lpstr">
      <vt:lpstr>Malgun Gothic</vt:lpstr>
      <vt:lpstr>MS Gothic</vt:lpstr>
      <vt:lpstr>MS PGothic</vt:lpstr>
      <vt:lpstr>Arial</vt:lpstr>
      <vt:lpstr>Calibri</vt:lpstr>
      <vt:lpstr>Cambria Math</vt:lpstr>
      <vt:lpstr>Century Schoolbook</vt:lpstr>
      <vt:lpstr>Roboto Condensed Light</vt:lpstr>
      <vt:lpstr>Roboto Light</vt:lpstr>
      <vt:lpstr>Segoe UI Black</vt:lpstr>
      <vt:lpstr>Spica Neue</vt:lpstr>
      <vt:lpstr>Spica Neue Light</vt:lpstr>
      <vt:lpstr>Times New Roman</vt:lpstr>
      <vt:lpstr>Wingdings</vt:lpstr>
      <vt:lpstr>Wingdings 2</vt:lpstr>
      <vt:lpstr>No Decoration</vt:lpstr>
      <vt:lpstr>Contents</vt:lpstr>
      <vt:lpstr>1_Contents</vt:lpstr>
      <vt:lpstr>View</vt:lpstr>
      <vt:lpstr>1_View</vt:lpstr>
      <vt:lpstr>PERBANDINGAN KINERJA METODE NAIVE BAYES DAN K-NEAREST NEIGHBOUR DALAM PENGKLASIFIKASIAN ARTIKEL JURNAL BERBAHASA INDONESIA</vt:lpstr>
      <vt:lpstr>PENDAHULUAN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ASUS</cp:lastModifiedBy>
  <cp:revision>921</cp:revision>
  <dcterms:created xsi:type="dcterms:W3CDTF">2015-01-09T17:56:04Z</dcterms:created>
  <dcterms:modified xsi:type="dcterms:W3CDTF">2018-07-22T23:16:01Z</dcterms:modified>
</cp:coreProperties>
</file>