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Performance Trend Analysis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Growth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125</c:v>
                </c:pt>
                <c:pt idx="2">
                  <c:v>150</c:v>
                </c:pt>
                <c:pt idx="3">
                  <c:v>180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Customer Acquisition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80</c:v>
                </c:pt>
                <c:pt idx="1">
                  <c:v>95</c:v>
                </c:pt>
                <c:pt idx="2">
                  <c:v>120</c:v>
                </c:pt>
                <c:pt idx="3">
                  <c:v>145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/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Performance Trend Analysis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Growth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125</c:v>
                </c:pt>
                <c:pt idx="2">
                  <c:v>150</c:v>
                </c:pt>
                <c:pt idx="3">
                  <c:v>180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Customer Acquisition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80</c:v>
                </c:pt>
                <c:pt idx="1">
                  <c:v>95</c:v>
                </c:pt>
                <c:pt idx="2">
                  <c:v>120</c:v>
                </c:pt>
                <c:pt idx="3">
                  <c:v>145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/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Before Implementation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120</c:v>
                </c:pt>
                <c:pt idx="2">
                  <c:v>110</c:v>
                </c:pt>
                <c:pt idx="3">
                  <c:v>130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/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After Implementation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140</c:v>
                </c:pt>
                <c:pt idx="1">
                  <c:v>170</c:v>
                </c:pt>
                <c:pt idx="2">
                  <c:v>160</c:v>
                </c:pt>
                <c:pt idx="3">
                  <c:v>190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/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Performance Trend Analysis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Growth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125</c:v>
                </c:pt>
                <c:pt idx="2">
                  <c:v>150</c:v>
                </c:pt>
                <c:pt idx="3">
                  <c:v>180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Customer Acquisition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80</c:v>
                </c:pt>
                <c:pt idx="1">
                  <c:v>95</c:v>
                </c:pt>
                <c:pt idx="2">
                  <c:v>120</c:v>
                </c:pt>
                <c:pt idx="3">
                  <c:v>145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/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Performance Trend Analysis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Growth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125</c:v>
                </c:pt>
                <c:pt idx="2">
                  <c:v>150</c:v>
                </c:pt>
                <c:pt idx="3">
                  <c:v>180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Customer Acquisition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80</c:v>
                </c:pt>
                <c:pt idx="1">
                  <c:v>95</c:v>
                </c:pt>
                <c:pt idx="2">
                  <c:v>120</c:v>
                </c:pt>
                <c:pt idx="3">
                  <c:v>145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/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Performance Trend Analysis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Growth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125</c:v>
                </c:pt>
                <c:pt idx="2">
                  <c:v>150</c:v>
                </c:pt>
                <c:pt idx="3">
                  <c:v>180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Customer Acquisition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80</c:v>
                </c:pt>
                <c:pt idx="1">
                  <c:v>95</c:v>
                </c:pt>
                <c:pt idx="2">
                  <c:v>120</c:v>
                </c:pt>
                <c:pt idx="3">
                  <c:v>145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/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 i="0" u="none">
                <a:solidFill>
                  <a:srgbClr val="0078D7"/>
                </a:solidFill>
                <a:latin typeface="Segoe UI"/>
              </a:rPr>
              <a:t>MCP Server: All Features 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8404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800" b="0" i="1" u="none">
                <a:solidFill>
                  <a:srgbClr val="444444"/>
                </a:solidFill>
                <a:latin typeface="Segoe UI Light"/>
              </a:rPr>
              <a:t>Every Template, Every Effect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530352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 i="0" u="none">
                <a:solidFill>
                  <a:srgbClr val="00B0F0"/>
                </a:solidFill>
                <a:latin typeface="Segoe UI"/>
              </a:rPr>
              <a:t>AI Assistant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0400" y="6217920"/>
            <a:ext cx="2743200" cy="9144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300" b="1" i="0" u="none">
                <a:solidFill>
                  <a:srgbClr val="0078D7"/>
                </a:solidFill>
                <a:latin typeface="Segoe UI"/>
              </a:rPr>
              <a:t>Streamlined Process Architecture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457200" y="1645920"/>
            <a:ext cx="1828800" cy="1371600"/>
          </a:xfrm>
          <a:prstGeom prst="parallelogram">
            <a:avLst/>
          </a:prstGeom>
          <a:solidFill>
            <a:srgbClr val="0078D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548640" y="914400"/>
            <a:ext cx="73152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2800" b="1" i="0" u="none">
                <a:solidFill>
                  <a:srgbClr val="FFFFFF"/>
                </a:solidFill>
                <a:latin typeface="Segoe UI"/>
              </a:rPr>
              <a:t>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645920"/>
            <a:ext cx="18288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FFFFFF"/>
                </a:solidFill>
                <a:latin typeface="Segoe UI"/>
              </a:rPr>
              <a:t>Data Collection &amp;</a:t>
            </a:r>
          </a:p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FFFFFF"/>
                </a:solidFill>
                <a:latin typeface="Segoe UI"/>
              </a:rPr>
              <a:t>Analysis</a:t>
            </a:r>
          </a:p>
        </p:txBody>
      </p:sp>
      <p:sp>
        <p:nvSpPr>
          <p:cNvPr id="8" name="Can 7"/>
          <p:cNvSpPr/>
          <p:nvPr/>
        </p:nvSpPr>
        <p:spPr>
          <a:xfrm>
            <a:off x="2468880" y="2194560"/>
            <a:ext cx="914400" cy="365760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Parallelogram 8"/>
          <p:cNvSpPr/>
          <p:nvPr/>
        </p:nvSpPr>
        <p:spPr>
          <a:xfrm>
            <a:off x="3657600" y="1645920"/>
            <a:ext cx="1828800" cy="1371600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749039" y="914400"/>
            <a:ext cx="73152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2800" b="1" i="0" u="none">
                <a:solidFill>
                  <a:srgbClr val="FFFFFF"/>
                </a:solidFill>
                <a:latin typeface="Segoe UI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0" y="1645920"/>
            <a:ext cx="18288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FFFFFF"/>
                </a:solidFill>
                <a:latin typeface="Segoe UI"/>
              </a:rPr>
              <a:t>AI-Powered</a:t>
            </a:r>
          </a:p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FFFFFF"/>
                </a:solidFill>
                <a:latin typeface="Segoe UI"/>
              </a:rPr>
              <a:t>Processing &amp;</a:t>
            </a:r>
          </a:p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FFFFFF"/>
                </a:solidFill>
                <a:latin typeface="Segoe UI"/>
              </a:rPr>
              <a:t>Optimization</a:t>
            </a:r>
          </a:p>
        </p:txBody>
      </p:sp>
      <p:sp>
        <p:nvSpPr>
          <p:cNvPr id="12" name="Can 11"/>
          <p:cNvSpPr/>
          <p:nvPr/>
        </p:nvSpPr>
        <p:spPr>
          <a:xfrm>
            <a:off x="5669280" y="2194560"/>
            <a:ext cx="914400" cy="365760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Parallelogram 12"/>
          <p:cNvSpPr/>
          <p:nvPr/>
        </p:nvSpPr>
        <p:spPr>
          <a:xfrm>
            <a:off x="6858000" y="1645920"/>
            <a:ext cx="1828800" cy="1371600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6949440" y="914400"/>
            <a:ext cx="73152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2800" b="1" i="0" u="none">
                <a:solidFill>
                  <a:srgbClr val="FFFFFF"/>
                </a:solidFill>
                <a:latin typeface="Segoe UI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0" y="1645920"/>
            <a:ext cx="18288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FFFFFF"/>
                </a:solidFill>
                <a:latin typeface="Segoe UI"/>
              </a:rPr>
              <a:t>Intelligent Delivery</a:t>
            </a:r>
          </a:p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FFFFFF"/>
                </a:solidFill>
                <a:latin typeface="Segoe UI"/>
              </a:rPr>
              <a:t>&amp; Results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4400" y="3657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🎯 Complete automation reduces processing time by 85% ⚡ Real-time optimization delivers instant insights 🔄</a:t>
            </a:r>
          </a:p>
          <a:p>
            <a:pPr algn="ctr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Continuous learning improves accuracy over time 📊 Comprehensive analytics provide actionable intelligence 🚀</a:t>
            </a:r>
          </a:p>
          <a:p>
            <a:pPr algn="ctr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Scalable architecture grows with your business needs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00400" y="6217920"/>
            <a:ext cx="27432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1" u="none">
                <a:solidFill>
                  <a:srgbClr val="FFC000"/>
                </a:solidFill>
                <a:latin typeface="Segoe UI Semibold"/>
              </a:rPr>
              <a:t>⏱️ 15 Minutes Total Process Time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 i="0" u="none">
                <a:solidFill>
                  <a:srgbClr val="444444"/>
                </a:solidFill>
                <a:latin typeface="Segoe UI"/>
              </a:rPr>
              <a:t>Three Column Layout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0" i="0" u="none">
                <a:solidFill>
                  <a:srgbClr val="333333"/>
                </a:solidFill>
                <a:latin typeface="Segoe UI"/>
              </a:rPr>
              <a:t>Section 1:</a:t>
            </a:r>
          </a:p>
          <a:p>
            <a:pPr algn="ctr"/>
            <a:r>
              <a:rPr sz="1400" b="0" i="0" u="none">
                <a:solidFill>
                  <a:srgbClr val="333333"/>
                </a:solidFill>
                <a:latin typeface="Segoe UI"/>
              </a:rPr>
              <a:t>• Point A</a:t>
            </a:r>
          </a:p>
          <a:p>
            <a:pPr algn="ctr"/>
            <a:r>
              <a:rPr sz="1400" b="0" i="0" u="none">
                <a:solidFill>
                  <a:srgbClr val="333333"/>
                </a:solidFill>
                <a:latin typeface="Segoe UI"/>
              </a:rPr>
              <a:t>• Point B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383280"/>
            <a:ext cx="2560320" cy="25603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Image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91840" y="1371600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0" i="0" u="none">
                <a:solidFill>
                  <a:srgbClr val="333333"/>
                </a:solidFill>
                <a:latin typeface="Segoe UI"/>
              </a:rPr>
              <a:t>Section 2:</a:t>
            </a:r>
          </a:p>
          <a:p>
            <a:pPr algn="ctr"/>
            <a:r>
              <a:rPr sz="1400" b="0" i="0" u="none">
                <a:solidFill>
                  <a:srgbClr val="333333"/>
                </a:solidFill>
                <a:latin typeface="Segoe UI"/>
              </a:rPr>
              <a:t>• Point C</a:t>
            </a:r>
          </a:p>
          <a:p>
            <a:pPr algn="ctr"/>
            <a:r>
              <a:rPr sz="1400" b="0" i="0" u="none">
                <a:solidFill>
                  <a:srgbClr val="333333"/>
                </a:solidFill>
                <a:latin typeface="Segoe UI"/>
              </a:rPr>
              <a:t>• Point D</a:t>
            </a:r>
          </a:p>
        </p:txBody>
      </p:sp>
      <p:sp>
        <p:nvSpPr>
          <p:cNvPr id="8" name="Rectangle 7"/>
          <p:cNvSpPr/>
          <p:nvPr/>
        </p:nvSpPr>
        <p:spPr>
          <a:xfrm>
            <a:off x="3291840" y="3383280"/>
            <a:ext cx="2560320" cy="25603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Image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26480" y="1371600"/>
            <a:ext cx="25603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0" i="0" u="none">
                <a:solidFill>
                  <a:srgbClr val="333333"/>
                </a:solidFill>
                <a:latin typeface="Segoe UI"/>
              </a:rPr>
              <a:t>Section 3:</a:t>
            </a:r>
          </a:p>
          <a:p>
            <a:pPr algn="ctr"/>
            <a:r>
              <a:rPr sz="1400" b="0" i="0" u="none">
                <a:solidFill>
                  <a:srgbClr val="333333"/>
                </a:solidFill>
                <a:latin typeface="Segoe UI"/>
              </a:rPr>
              <a:t>• Point E</a:t>
            </a:r>
          </a:p>
          <a:p>
            <a:pPr algn="ctr"/>
            <a:r>
              <a:rPr sz="1400" b="0" i="0" u="none">
                <a:solidFill>
                  <a:srgbClr val="333333"/>
                </a:solidFill>
                <a:latin typeface="Segoe UI"/>
              </a:rPr>
              <a:t>• Point F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26480" y="3383280"/>
            <a:ext cx="2560320" cy="25603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Image 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300" b="1" i="0" u="none">
                <a:solidFill>
                  <a:srgbClr val="444444"/>
                </a:solidFill>
                <a:latin typeface="Segoe UI"/>
              </a:rPr>
              <a:t>Performance Dashboard 2024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457200" y="1188720"/>
            <a:ext cx="2011680" cy="2011680"/>
          </a:xfrm>
          <a:prstGeom prst="parallelogram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1463040"/>
            <a:ext cx="201168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2800" b="1" i="0" u="none">
                <a:solidFill>
                  <a:srgbClr val="FFFFFF"/>
                </a:solidFill>
                <a:latin typeface="Segoe UI"/>
              </a:rPr>
              <a:t>94%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286000"/>
            <a:ext cx="201168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FFFFFF"/>
                </a:solidFill>
                <a:latin typeface="Segoe UI"/>
              </a:rPr>
              <a:t>Customer Satisfaction</a:t>
            </a:r>
          </a:p>
        </p:txBody>
      </p:sp>
      <p:sp>
        <p:nvSpPr>
          <p:cNvPr id="8" name="Parallelogram 7"/>
          <p:cNvSpPr/>
          <p:nvPr/>
        </p:nvSpPr>
        <p:spPr>
          <a:xfrm>
            <a:off x="2926080" y="1188720"/>
            <a:ext cx="2011680" cy="2011680"/>
          </a:xfrm>
          <a:prstGeom prst="parallelogram">
            <a:avLst/>
          </a:prstGeom>
          <a:solidFill>
            <a:srgbClr val="D9D9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2926080" y="1463040"/>
            <a:ext cx="201168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2800" b="1" i="0" u="none">
                <a:solidFill>
                  <a:srgbClr val="FFFFFF"/>
                </a:solidFill>
                <a:latin typeface="Segoe UI"/>
              </a:rPr>
              <a:t>$2.4M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26080" y="2286000"/>
            <a:ext cx="201168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FFFFFF"/>
                </a:solidFill>
                <a:latin typeface="Segoe UI"/>
              </a:rPr>
              <a:t>Annual Revenue</a:t>
            </a:r>
          </a:p>
        </p:txBody>
      </p:sp>
      <p:sp>
        <p:nvSpPr>
          <p:cNvPr id="11" name="Parallelogram 10"/>
          <p:cNvSpPr/>
          <p:nvPr/>
        </p:nvSpPr>
        <p:spPr>
          <a:xfrm>
            <a:off x="5394960" y="1188720"/>
            <a:ext cx="2011680" cy="2011680"/>
          </a:xfrm>
          <a:prstGeom prst="parallelogram">
            <a:avLst/>
          </a:prstGeom>
          <a:solidFill>
            <a:srgbClr val="0078D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5394960" y="1463040"/>
            <a:ext cx="201168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2800" b="1" i="0" u="none">
                <a:solidFill>
                  <a:srgbClr val="FFFFFF"/>
                </a:solidFill>
                <a:latin typeface="Segoe UI"/>
              </a:rPr>
              <a:t>247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94960" y="2286000"/>
            <a:ext cx="201168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FFFFFF"/>
                </a:solidFill>
                <a:latin typeface="Segoe UI"/>
              </a:rPr>
              <a:t>New Customers</a:t>
            </a:r>
          </a:p>
        </p:txBody>
      </p:sp>
      <p:graphicFrame>
        <p:nvGraphicFramePr>
          <p:cNvPr id="14" name="Chart 13"/>
          <p:cNvGraphicFramePr>
            <a:graphicFrameLocks noGrp="1"/>
          </p:cNvGraphicFramePr>
          <p:nvPr/>
        </p:nvGraphicFramePr>
        <p:xfrm>
          <a:off x="914400" y="3657600"/>
          <a:ext cx="73152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28800" y="3291840"/>
            <a:ext cx="5486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1" u="none">
                <a:solidFill>
                  <a:srgbClr val="D9D9D9"/>
                </a:solidFill>
                <a:latin typeface="Segoe UI Semibold"/>
              </a:rPr>
              <a:t>🚀 Exceeding all targets with 25% growth momentum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2743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 i="0" u="none">
                <a:solidFill>
                  <a:srgbClr val="FFFFFF"/>
                </a:solidFill>
                <a:latin typeface="Segoe UI"/>
              </a:rPr>
              <a:t>03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2286000"/>
            <a:ext cx="45720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 i="0" u="none">
                <a:solidFill>
                  <a:srgbClr val="468847"/>
                </a:solidFill>
                <a:latin typeface="Segoe UI"/>
              </a:rPr>
              <a:t>Chapter Title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4572000"/>
            <a:ext cx="4572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 b="0" i="0" u="none">
                <a:solidFill>
                  <a:srgbClr val="595959"/>
                </a:solidFill>
                <a:latin typeface="Segoe UI"/>
              </a:rPr>
              <a:t>Brief description of what this chapter covers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36576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4100" b="1" i="0" u="sng">
                <a:solidFill>
                  <a:srgbClr val="468847"/>
                </a:solidFill>
                <a:latin typeface="Segoe UI"/>
              </a:rPr>
              <a:t>Revolutionary Solutions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188720"/>
            <a:ext cx="2743200" cy="731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1645920"/>
            <a:ext cx="393192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595959"/>
                </a:solidFill>
                <a:latin typeface="Segoe UI"/>
              </a:rPr>
              <a:t>◆ Breakthrough innovation in technology ◆ 250% increase in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595959"/>
                </a:solidFill>
                <a:latin typeface="Segoe UI"/>
              </a:rPr>
              <a:t>efficiency metrics ◆ Sustainable solutions for the future ◆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595959"/>
                </a:solidFill>
                <a:latin typeface="Segoe UI"/>
              </a:rPr>
              <a:t>Industry-leading performance standards ◆ Customer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595959"/>
                </a:solidFill>
                <a:latin typeface="Segoe UI"/>
              </a:rPr>
              <a:t>satisfaction at 98%</a:t>
            </a:r>
          </a:p>
        </p:txBody>
      </p:sp>
      <p:sp>
        <p:nvSpPr>
          <p:cNvPr id="7" name="Rectangle 6"/>
          <p:cNvSpPr/>
          <p:nvPr/>
        </p:nvSpPr>
        <p:spPr>
          <a:xfrm>
            <a:off x="4754880" y="1463040"/>
            <a:ext cx="3931920" cy="3657600"/>
          </a:xfrm>
          <a:prstGeom prst="rect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High-Impact Visual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solid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828800" y="5486400"/>
            <a:ext cx="5486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1" u="none">
                <a:solidFill>
                  <a:srgbClr val="70AD47"/>
                </a:solidFill>
                <a:latin typeface="Segoe UI Semibold"/>
              </a:rPr>
              <a:t>Ready to Transform? Let's Begin!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mp09amsm0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 i="0" u="none">
                <a:solidFill>
                  <a:srgbClr val="C0504D"/>
                </a:solidFill>
                <a:latin typeface="Segoe UI"/>
              </a:rPr>
              <a:t>Thank You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4747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800" b="0" i="1" u="none">
                <a:solidFill>
                  <a:srgbClr val="2C3E50"/>
                </a:solidFill>
                <a:latin typeface="Segoe UI Light"/>
              </a:rPr>
              <a:t>Questions &amp; Discussion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502920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0" i="0" u="none">
                <a:solidFill>
                  <a:srgbClr val="2C3E50"/>
                </a:solidFill>
                <a:latin typeface="Segoe UI"/>
              </a:rPr>
              <a:t>Thank you for viewing this demo!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900" b="1" i="0" u="none">
                <a:solidFill>
                  <a:srgbClr val="C0504D"/>
                </a:solidFill>
                <a:latin typeface="Segoe UI"/>
              </a:rPr>
              <a:t>Transform Your Business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84048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2400" b="1" i="1" u="none">
                <a:solidFill>
                  <a:srgbClr val="2C3E50"/>
                </a:solidFill>
                <a:latin typeface="Segoe UI Light"/>
              </a:rPr>
              <a:t>Strategic Innovation for 2024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530352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E67E22"/>
                </a:solidFill>
                <a:latin typeface="Segoe UI"/>
              </a:rPr>
              <a:t>Leadership Team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0400" y="6217920"/>
            <a:ext cx="2743200" cy="91440"/>
          </a:xfrm>
          <a:prstGeom prst="rect">
            <a:avLst/>
          </a:prstGeom>
          <a:solidFill>
            <a:srgbClr val="E67E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 i="0" u="none">
                <a:solidFill>
                  <a:srgbClr val="0078D7"/>
                </a:solidFill>
                <a:latin typeface="Segoe UI"/>
              </a:rPr>
              <a:t>Timeline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3200400"/>
            <a:ext cx="7315200" cy="9144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1371600" y="2971800"/>
            <a:ext cx="457200" cy="45720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914400" y="3657600"/>
            <a:ext cx="137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0" i="0" u="none">
                <a:solidFill>
                  <a:srgbClr val="444444"/>
                </a:solidFill>
                <a:latin typeface="Segoe UI"/>
              </a:rPr>
              <a:t>Phase 1</a:t>
            </a:r>
          </a:p>
          <a:p>
            <a:pPr algn="ctr"/>
            <a:r>
              <a:rPr sz="1400" b="0" i="0" u="none">
                <a:solidFill>
                  <a:srgbClr val="444444"/>
                </a:solidFill>
                <a:latin typeface="Segoe UI"/>
              </a:rPr>
              <a:t>Q1 2024</a:t>
            </a:r>
          </a:p>
        </p:txBody>
      </p:sp>
      <p:sp>
        <p:nvSpPr>
          <p:cNvPr id="8" name="Oval 7"/>
          <p:cNvSpPr/>
          <p:nvPr/>
        </p:nvSpPr>
        <p:spPr>
          <a:xfrm>
            <a:off x="3200400" y="2971800"/>
            <a:ext cx="457200" cy="45720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2743200" y="3657600"/>
            <a:ext cx="137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0" i="0" u="none">
                <a:solidFill>
                  <a:srgbClr val="444444"/>
                </a:solidFill>
                <a:latin typeface="Segoe UI"/>
              </a:rPr>
              <a:t>Phase 2</a:t>
            </a:r>
          </a:p>
          <a:p>
            <a:pPr algn="ctr"/>
            <a:r>
              <a:rPr sz="1400" b="0" i="0" u="none">
                <a:solidFill>
                  <a:srgbClr val="444444"/>
                </a:solidFill>
                <a:latin typeface="Segoe UI"/>
              </a:rPr>
              <a:t>Q2 2024</a:t>
            </a:r>
          </a:p>
        </p:txBody>
      </p:sp>
      <p:sp>
        <p:nvSpPr>
          <p:cNvPr id="10" name="Oval 9"/>
          <p:cNvSpPr/>
          <p:nvPr/>
        </p:nvSpPr>
        <p:spPr>
          <a:xfrm>
            <a:off x="5029200" y="2971800"/>
            <a:ext cx="457200" cy="45720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0" y="3657600"/>
            <a:ext cx="137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0" i="0" u="none">
                <a:solidFill>
                  <a:srgbClr val="444444"/>
                </a:solidFill>
                <a:latin typeface="Segoe UI"/>
              </a:rPr>
              <a:t>Phase 3</a:t>
            </a:r>
          </a:p>
          <a:p>
            <a:pPr algn="ctr"/>
            <a:r>
              <a:rPr sz="1400" b="0" i="0" u="none">
                <a:solidFill>
                  <a:srgbClr val="444444"/>
                </a:solidFill>
                <a:latin typeface="Segoe UI"/>
              </a:rPr>
              <a:t>Q3 2024</a:t>
            </a:r>
          </a:p>
        </p:txBody>
      </p:sp>
      <p:sp>
        <p:nvSpPr>
          <p:cNvPr id="12" name="Oval 11"/>
          <p:cNvSpPr/>
          <p:nvPr/>
        </p:nvSpPr>
        <p:spPr>
          <a:xfrm>
            <a:off x="6858000" y="2971800"/>
            <a:ext cx="457200" cy="4572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6400800" y="3657600"/>
            <a:ext cx="137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0" i="0" u="none">
                <a:solidFill>
                  <a:srgbClr val="444444"/>
                </a:solidFill>
                <a:latin typeface="Segoe UI"/>
              </a:rPr>
              <a:t>Launch</a:t>
            </a:r>
          </a:p>
          <a:p>
            <a:pPr algn="ctr"/>
            <a:r>
              <a:rPr sz="1400" b="0" i="0" u="none">
                <a:solidFill>
                  <a:srgbClr val="444444"/>
                </a:solidFill>
                <a:latin typeface="Segoe UI"/>
              </a:rPr>
              <a:t>Q4 2024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822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500" b="1" i="0" u="none">
                <a:solidFill>
                  <a:srgbClr val="0078D7"/>
                </a:solidFill>
                <a:latin typeface="Segoe UI"/>
              </a:rPr>
              <a:t>Before vs After Transformation</a:t>
            </a:r>
          </a:p>
        </p:txBody>
      </p:sp>
      <p:sp>
        <p:nvSpPr>
          <p:cNvPr id="5" name="Oval 4"/>
          <p:cNvSpPr/>
          <p:nvPr/>
        </p:nvSpPr>
        <p:spPr>
          <a:xfrm>
            <a:off x="4206240" y="2743200"/>
            <a:ext cx="731520" cy="731520"/>
          </a:xfrm>
          <a:prstGeom prst="ellipse">
            <a:avLst/>
          </a:prstGeom>
          <a:solidFill>
            <a:srgbClr val="FFC000"/>
          </a:solidFill>
          <a:ln w="38100">
            <a:solidFill>
              <a:srgbClr val="0078D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206240" y="2743200"/>
            <a:ext cx="73152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FFFFFF"/>
                </a:solidFill>
                <a:latin typeface="Segoe UI Semibold"/>
              </a:rPr>
              <a:t>VS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280160"/>
            <a:ext cx="36576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282828"/>
                </a:solidFill>
                <a:latin typeface="Segoe UI Light"/>
              </a:rPr>
              <a:t>BEFORE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920240"/>
            <a:ext cx="3657600" cy="347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✗ Manual processes taking 8+ hours ✗ 40% error rate in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operations ✗ Limited scalability options ✗ Customer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complaints increasing ✗ High operational costs ✗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Inefficient resource allocation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1280160"/>
            <a:ext cx="36576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 Light"/>
              </a:rPr>
              <a:t>AFTER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1920240"/>
            <a:ext cx="3657600" cy="347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✓ Automated workflows in 2 hours ✓ 2% error rate with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AI validation ✓ Infinite scalability in cloud ✓ 98%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customer satisfaction score ✓ 60% reduction in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operational costs ✓ Optimized resource management</a:t>
            </a:r>
          </a:p>
        </p:txBody>
      </p:sp>
      <p:sp>
        <p:nvSpPr>
          <p:cNvPr id="11" name="Can 10"/>
          <p:cNvSpPr/>
          <p:nvPr/>
        </p:nvSpPr>
        <p:spPr>
          <a:xfrm>
            <a:off x="3474720" y="5669280"/>
            <a:ext cx="2194560" cy="548640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2743200" y="630936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1" u="none">
                <a:solidFill>
                  <a:srgbClr val="FFC000"/>
                </a:solidFill>
                <a:latin typeface="Segoe UI Semibold"/>
              </a:rPr>
              <a:t>75% Overall Improvement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 i="0" u="none">
                <a:solidFill>
                  <a:srgbClr val="444444"/>
                </a:solidFill>
                <a:latin typeface="Segoe UI"/>
              </a:rPr>
              <a:t>Data Table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1645920"/>
          <a:ext cx="73152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768096">
                <a:tc>
                  <a:txBody>
                    <a:bodyPr/>
                    <a:lstStyle/>
                    <a:p>
                      <a:r>
                        <a:rPr b="1">
                          <a:solidFill>
                            <a:srgbClr val="FFFFFF"/>
                          </a:solidFill>
                        </a:rPr>
                        <a:t>Metric</a:t>
                      </a:r>
                    </a:p>
                  </a:txBody>
                  <a:tcPr>
                    <a:solidFill>
                      <a:srgbClr val="4444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>
                          <a:solidFill>
                            <a:srgbClr val="FFFFFF"/>
                          </a:solidFill>
                        </a:rPr>
                        <a:t>Q1</a:t>
                      </a:r>
                    </a:p>
                  </a:txBody>
                  <a:tcPr>
                    <a:solidFill>
                      <a:srgbClr val="4444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>
                          <a:solidFill>
                            <a:srgbClr val="FFFFFF"/>
                          </a:solidFill>
                        </a:rPr>
                        <a:t>Q2</a:t>
                      </a:r>
                    </a:p>
                  </a:txBody>
                  <a:tcPr>
                    <a:solidFill>
                      <a:srgbClr val="4444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>
                          <a:solidFill>
                            <a:srgbClr val="FFFFFF"/>
                          </a:solidFill>
                        </a:rPr>
                        <a:t>Q3</a:t>
                      </a:r>
                    </a:p>
                  </a:txBody>
                  <a:tcPr>
                    <a:solidFill>
                      <a:srgbClr val="444444"/>
                    </a:solidFill>
                  </a:tcPr>
                </a:tc>
              </a:tr>
              <a:tr h="768096">
                <a:tc>
                  <a:txBody>
                    <a:bodyPr/>
                    <a:lstStyle/>
                    <a:p>
                      <a:r>
                        <a:t>Revenue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$1.2M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$1.5M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$1.8M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768096">
                <a:tc>
                  <a:txBody>
                    <a:bodyPr/>
                    <a:lstStyle/>
                    <a:p>
                      <a:r>
                        <a:t>Growth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15%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25%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20%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768096">
                <a:tc>
                  <a:txBody>
                    <a:bodyPr/>
                    <a:lstStyle/>
                    <a:p>
                      <a:r>
                        <a:t>Customers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1,200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1,500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1,800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768096">
                <a:tc>
                  <a:txBody>
                    <a:bodyPr/>
                    <a:lstStyle/>
                    <a:p>
                      <a:r>
                        <a:t>Satisfaction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4.2/5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4.4/5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4.6/5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4400" y="56692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0" i="1" u="none">
                <a:solidFill>
                  <a:srgbClr val="333333"/>
                </a:solidFill>
                <a:latin typeface="Segoe UI"/>
              </a:rPr>
              <a:t>Key insight: Consistent growth across all metrics with strong customer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900" b="1" i="0" u="none">
                <a:solidFill>
                  <a:srgbClr val="0078D7"/>
                </a:solidFill>
                <a:latin typeface="Segoe UI"/>
              </a:rPr>
              <a:t>Transform Your Business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84048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2400" b="1" i="1" u="none">
                <a:solidFill>
                  <a:srgbClr val="444444"/>
                </a:solidFill>
                <a:latin typeface="Segoe UI Light"/>
              </a:rPr>
              <a:t>Strategic Innovation for 2024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530352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00B0F0"/>
                </a:solidFill>
                <a:latin typeface="Segoe UI"/>
              </a:rPr>
              <a:t>Leadership Team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0400" y="6217920"/>
            <a:ext cx="2743200" cy="914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300" b="1" i="0" u="none">
                <a:solidFill>
                  <a:srgbClr val="444444"/>
                </a:solidFill>
                <a:latin typeface="Segoe UI"/>
              </a:rPr>
              <a:t>Streamlined Process Architecture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457200" y="1645920"/>
            <a:ext cx="1828800" cy="1371600"/>
          </a:xfrm>
          <a:prstGeom prst="parallelogram">
            <a:avLst/>
          </a:prstGeom>
          <a:solidFill>
            <a:srgbClr val="44444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548640" y="914400"/>
            <a:ext cx="73152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2800" b="1" i="0" u="none">
                <a:solidFill>
                  <a:srgbClr val="FFFFFF"/>
                </a:solidFill>
                <a:latin typeface="Segoe UI"/>
              </a:rPr>
              <a:t>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645920"/>
            <a:ext cx="18288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FFFFFF"/>
                </a:solidFill>
                <a:latin typeface="Segoe UI"/>
              </a:rPr>
              <a:t>Data Collection &amp;</a:t>
            </a:r>
          </a:p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FFFFFF"/>
                </a:solidFill>
                <a:latin typeface="Segoe UI"/>
              </a:rPr>
              <a:t>Analysis</a:t>
            </a:r>
          </a:p>
        </p:txBody>
      </p:sp>
      <p:sp>
        <p:nvSpPr>
          <p:cNvPr id="8" name="Can 7"/>
          <p:cNvSpPr/>
          <p:nvPr/>
        </p:nvSpPr>
        <p:spPr>
          <a:xfrm>
            <a:off x="2468880" y="2194560"/>
            <a:ext cx="914400" cy="365760"/>
          </a:xfrm>
          <a:prstGeom prst="can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Parallelogram 8"/>
          <p:cNvSpPr/>
          <p:nvPr/>
        </p:nvSpPr>
        <p:spPr>
          <a:xfrm>
            <a:off x="3657600" y="1645920"/>
            <a:ext cx="1828800" cy="1371600"/>
          </a:xfrm>
          <a:prstGeom prst="parallelogram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749039" y="914400"/>
            <a:ext cx="73152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2800" b="1" i="0" u="none">
                <a:solidFill>
                  <a:srgbClr val="FFFFFF"/>
                </a:solidFill>
                <a:latin typeface="Segoe UI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0" y="1645920"/>
            <a:ext cx="18288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FFFFFF"/>
                </a:solidFill>
                <a:latin typeface="Segoe UI"/>
              </a:rPr>
              <a:t>AI-Powered</a:t>
            </a:r>
          </a:p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FFFFFF"/>
                </a:solidFill>
                <a:latin typeface="Segoe UI"/>
              </a:rPr>
              <a:t>Processing &amp;</a:t>
            </a:r>
          </a:p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FFFFFF"/>
                </a:solidFill>
                <a:latin typeface="Segoe UI"/>
              </a:rPr>
              <a:t>Optimization</a:t>
            </a:r>
          </a:p>
        </p:txBody>
      </p:sp>
      <p:sp>
        <p:nvSpPr>
          <p:cNvPr id="12" name="Can 11"/>
          <p:cNvSpPr/>
          <p:nvPr/>
        </p:nvSpPr>
        <p:spPr>
          <a:xfrm>
            <a:off x="5669280" y="2194560"/>
            <a:ext cx="914400" cy="365760"/>
          </a:xfrm>
          <a:prstGeom prst="can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Parallelogram 12"/>
          <p:cNvSpPr/>
          <p:nvPr/>
        </p:nvSpPr>
        <p:spPr>
          <a:xfrm>
            <a:off x="6858000" y="1645920"/>
            <a:ext cx="1828800" cy="1371600"/>
          </a:xfrm>
          <a:prstGeom prst="parallelogram">
            <a:avLst/>
          </a:prstGeom>
          <a:solidFill>
            <a:srgbClr val="D9D9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6949440" y="914400"/>
            <a:ext cx="73152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2800" b="1" i="0" u="none">
                <a:solidFill>
                  <a:srgbClr val="FFFFFF"/>
                </a:solidFill>
                <a:latin typeface="Segoe UI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0" y="1645920"/>
            <a:ext cx="18288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FFFFFF"/>
                </a:solidFill>
                <a:latin typeface="Segoe UI"/>
              </a:rPr>
              <a:t>Intelligent Delivery</a:t>
            </a:r>
          </a:p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FFFFFF"/>
                </a:solidFill>
                <a:latin typeface="Segoe UI"/>
              </a:rPr>
              <a:t>&amp; Results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4400" y="3657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sz="1000" b="1" i="0" u="none">
                <a:solidFill>
                  <a:srgbClr val="333333"/>
                </a:solidFill>
                <a:latin typeface="Segoe UI"/>
              </a:rPr>
              <a:t>🎯 Complete automation reduces processing time by 85% ⚡ Real-time optimization delivers instant insights 🔄</a:t>
            </a:r>
          </a:p>
          <a:p>
            <a:pPr algn="ctr">
              <a:lnSpc>
                <a:spcPct val="130000"/>
              </a:lnSpc>
            </a:pPr>
            <a:r>
              <a:rPr sz="1000" b="1" i="0" u="none">
                <a:solidFill>
                  <a:srgbClr val="333333"/>
                </a:solidFill>
                <a:latin typeface="Segoe UI"/>
              </a:rPr>
              <a:t>Continuous learning improves accuracy over time 📊 Comprehensive analytics provide actionable intelligence 🚀</a:t>
            </a:r>
          </a:p>
          <a:p>
            <a:pPr algn="ctr">
              <a:lnSpc>
                <a:spcPct val="130000"/>
              </a:lnSpc>
            </a:pPr>
            <a:r>
              <a:rPr sz="1000" b="1" i="0" u="none">
                <a:solidFill>
                  <a:srgbClr val="333333"/>
                </a:solidFill>
                <a:latin typeface="Segoe UI"/>
              </a:rPr>
              <a:t>Scalable architecture grows with your business needs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00400" y="6217920"/>
            <a:ext cx="27432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1" u="none">
                <a:solidFill>
                  <a:srgbClr val="D9D9D9"/>
                </a:solidFill>
                <a:latin typeface="Segoe UI Semibold"/>
              </a:rPr>
              <a:t>⏱️ 15 Minutes Total Process Time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 i="0" u="none">
                <a:solidFill>
                  <a:srgbClr val="468847"/>
                </a:solidFill>
                <a:latin typeface="Segoe UI"/>
              </a:rPr>
              <a:t>Chart Comparison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1371600"/>
          <a:ext cx="3886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4800600" y="1371600"/>
          <a:ext cx="3886200" cy="4114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28800" y="566928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 i="0" u="none">
                <a:solidFill>
                  <a:srgbClr val="92D050"/>
                </a:solidFill>
                <a:latin typeface="Segoe UI"/>
              </a:rPr>
              <a:t>35% average improvement across all metrics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300" b="1" i="0" u="none">
                <a:solidFill>
                  <a:srgbClr val="468847"/>
                </a:solidFill>
                <a:latin typeface="Segoe UI"/>
              </a:rPr>
              <a:t>Performance Dashboard 2024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457200" y="1188720"/>
            <a:ext cx="2011680" cy="2011680"/>
          </a:xfrm>
          <a:prstGeom prst="parallelogram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1463040"/>
            <a:ext cx="201168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2800" b="1" i="0" u="none">
                <a:solidFill>
                  <a:srgbClr val="FFFFFF"/>
                </a:solidFill>
                <a:latin typeface="Segoe UI"/>
              </a:rPr>
              <a:t>94%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286000"/>
            <a:ext cx="201168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FFFFFF"/>
                </a:solidFill>
                <a:latin typeface="Segoe UI"/>
              </a:rPr>
              <a:t>Customer Satisfaction</a:t>
            </a:r>
          </a:p>
        </p:txBody>
      </p:sp>
      <p:sp>
        <p:nvSpPr>
          <p:cNvPr id="8" name="Parallelogram 7"/>
          <p:cNvSpPr/>
          <p:nvPr/>
        </p:nvSpPr>
        <p:spPr>
          <a:xfrm>
            <a:off x="2926080" y="1188720"/>
            <a:ext cx="2011680" cy="2011680"/>
          </a:xfrm>
          <a:prstGeom prst="parallelogram">
            <a:avLst/>
          </a:prstGeom>
          <a:solidFill>
            <a:srgbClr val="70AD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2926080" y="1463040"/>
            <a:ext cx="201168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2800" b="1" i="0" u="none">
                <a:solidFill>
                  <a:srgbClr val="FFFFFF"/>
                </a:solidFill>
                <a:latin typeface="Segoe UI"/>
              </a:rPr>
              <a:t>$2.4M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26080" y="2286000"/>
            <a:ext cx="201168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FFFFFF"/>
                </a:solidFill>
                <a:latin typeface="Segoe UI"/>
              </a:rPr>
              <a:t>Annual Revenue</a:t>
            </a:r>
          </a:p>
        </p:txBody>
      </p:sp>
      <p:sp>
        <p:nvSpPr>
          <p:cNvPr id="11" name="Parallelogram 10"/>
          <p:cNvSpPr/>
          <p:nvPr/>
        </p:nvSpPr>
        <p:spPr>
          <a:xfrm>
            <a:off x="5394960" y="1188720"/>
            <a:ext cx="2011680" cy="2011680"/>
          </a:xfrm>
          <a:prstGeom prst="parallelogram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5394960" y="1463040"/>
            <a:ext cx="201168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2800" b="1" i="0" u="none">
                <a:solidFill>
                  <a:srgbClr val="FFFFFF"/>
                </a:solidFill>
                <a:latin typeface="Segoe UI"/>
              </a:rPr>
              <a:t>247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94960" y="2286000"/>
            <a:ext cx="201168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FFFFFF"/>
                </a:solidFill>
                <a:latin typeface="Segoe UI"/>
              </a:rPr>
              <a:t>New Customers</a:t>
            </a:r>
          </a:p>
        </p:txBody>
      </p:sp>
      <p:graphicFrame>
        <p:nvGraphicFramePr>
          <p:cNvPr id="14" name="Chart 13"/>
          <p:cNvGraphicFramePr>
            <a:graphicFrameLocks noGrp="1"/>
          </p:cNvGraphicFramePr>
          <p:nvPr/>
        </p:nvGraphicFramePr>
        <p:xfrm>
          <a:off x="914400" y="3657600"/>
          <a:ext cx="73152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28800" y="3291840"/>
            <a:ext cx="5486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1" u="none">
                <a:solidFill>
                  <a:srgbClr val="70AD47"/>
                </a:solidFill>
                <a:latin typeface="Segoe UI Semibold"/>
              </a:rPr>
              <a:t>🚀 Exceeding all targets with 25% growth momentum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Full Background Image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828800"/>
            <a:ext cx="7315200" cy="320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371600" y="2286000"/>
            <a:ext cx="64008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 i="0" u="none">
                <a:solidFill>
                  <a:srgbClr val="FFFFFF"/>
                </a:solidFill>
                <a:latin typeface="Segoe UI"/>
              </a:rPr>
              <a:t>Impactful Statement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474720"/>
            <a:ext cx="64008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800" b="0" i="0" u="none">
                <a:solidFill>
                  <a:srgbClr val="FFFFFF"/>
                </a:solidFill>
                <a:latin typeface="Segoe UI Light"/>
              </a:rPr>
              <a:t>Supporting message or call to action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36576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4100" b="1" i="0" u="sng">
                <a:solidFill>
                  <a:srgbClr val="C0504D"/>
                </a:solidFill>
                <a:latin typeface="Segoe UI"/>
              </a:rPr>
              <a:t>Revolutionary Solutions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188720"/>
            <a:ext cx="2743200" cy="73152"/>
          </a:xfrm>
          <a:prstGeom prst="rect">
            <a:avLst/>
          </a:prstGeom>
          <a:solidFill>
            <a:srgbClr val="E67E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1645920"/>
            <a:ext cx="393192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2C3E50"/>
                </a:solidFill>
                <a:latin typeface="Segoe UI"/>
              </a:rPr>
              <a:t>◆ Breakthrough innovation in technology ◆ 250% increase in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2C3E50"/>
                </a:solidFill>
                <a:latin typeface="Segoe UI"/>
              </a:rPr>
              <a:t>efficiency metrics ◆ Sustainable solutions for the future ◆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2C3E50"/>
                </a:solidFill>
                <a:latin typeface="Segoe UI"/>
              </a:rPr>
              <a:t>Industry-leading performance standards ◆ Customer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2C3E50"/>
                </a:solidFill>
                <a:latin typeface="Segoe UI"/>
              </a:rPr>
              <a:t>satisfaction at 98%</a:t>
            </a:r>
          </a:p>
        </p:txBody>
      </p:sp>
      <p:sp>
        <p:nvSpPr>
          <p:cNvPr id="7" name="Rectangle 6"/>
          <p:cNvSpPr/>
          <p:nvPr/>
        </p:nvSpPr>
        <p:spPr>
          <a:xfrm>
            <a:off x="4754880" y="1463040"/>
            <a:ext cx="3931920" cy="3657600"/>
          </a:xfrm>
          <a:prstGeom prst="rect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High-Impact Visual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solid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828800" y="5486400"/>
            <a:ext cx="5486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1" u="none">
                <a:solidFill>
                  <a:srgbClr val="F1C40F"/>
                </a:solidFill>
                <a:latin typeface="Segoe UI Semibold"/>
              </a:rPr>
              <a:t>Ready to Transform? Let's Begin!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 i="0" u="none">
                <a:solidFill>
                  <a:srgbClr val="0078D7"/>
                </a:solidFill>
                <a:latin typeface="Segoe UI"/>
              </a:rPr>
              <a:t>Process Flow Example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457200" y="1645920"/>
            <a:ext cx="1828800" cy="1371600"/>
          </a:xfrm>
          <a:prstGeom prst="parallelogram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548640" y="914400"/>
            <a:ext cx="7315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 i="0" u="none">
                <a:solidFill>
                  <a:srgbClr val="FFFFFF"/>
                </a:solidFill>
                <a:latin typeface="Segoe UI"/>
              </a:rPr>
              <a:t>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645920"/>
            <a:ext cx="1828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 i="0" u="none">
                <a:solidFill>
                  <a:srgbClr val="FFFFFF"/>
                </a:solidFill>
                <a:latin typeface="Segoe UI"/>
              </a:rPr>
              <a:t>Data</a:t>
            </a:r>
          </a:p>
          <a:p>
            <a:pPr algn="ctr"/>
            <a:r>
              <a:rPr sz="1400" b="1" i="0" u="none">
                <a:solidFill>
                  <a:srgbClr val="FFFFFF"/>
                </a:solidFill>
                <a:latin typeface="Segoe UI"/>
              </a:rPr>
              <a:t>Collection</a:t>
            </a:r>
          </a:p>
          <a:p>
            <a:pPr algn="ctr"/>
            <a:r>
              <a:rPr sz="1400" b="1" i="0" u="none">
                <a:solidFill>
                  <a:srgbClr val="FFFFFF"/>
                </a:solidFill>
                <a:latin typeface="Segoe UI"/>
              </a:rPr>
              <a:t>&amp; Analysis</a:t>
            </a:r>
          </a:p>
        </p:txBody>
      </p:sp>
      <p:sp>
        <p:nvSpPr>
          <p:cNvPr id="8" name="Can 7"/>
          <p:cNvSpPr/>
          <p:nvPr/>
        </p:nvSpPr>
        <p:spPr>
          <a:xfrm>
            <a:off x="2468880" y="2194560"/>
            <a:ext cx="914400" cy="365760"/>
          </a:xfrm>
          <a:prstGeom prst="can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Parallelogram 8"/>
          <p:cNvSpPr/>
          <p:nvPr/>
        </p:nvSpPr>
        <p:spPr>
          <a:xfrm>
            <a:off x="3657600" y="1645920"/>
            <a:ext cx="1828800" cy="1371600"/>
          </a:xfrm>
          <a:prstGeom prst="parallelogram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749039" y="914400"/>
            <a:ext cx="7315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 i="0" u="none">
                <a:solidFill>
                  <a:srgbClr val="FFFFFF"/>
                </a:solidFill>
                <a:latin typeface="Segoe UI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0" y="1645920"/>
            <a:ext cx="1828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 i="0" u="none">
                <a:solidFill>
                  <a:srgbClr val="FFFFFF"/>
                </a:solidFill>
                <a:latin typeface="Segoe UI"/>
              </a:rPr>
              <a:t>AI-Powered</a:t>
            </a:r>
          </a:p>
          <a:p>
            <a:pPr algn="ctr"/>
            <a:r>
              <a:rPr sz="1400" b="1" i="0" u="none">
                <a:solidFill>
                  <a:srgbClr val="FFFFFF"/>
                </a:solidFill>
                <a:latin typeface="Segoe UI"/>
              </a:rPr>
              <a:t>Processing</a:t>
            </a:r>
          </a:p>
          <a:p>
            <a:pPr algn="ctr"/>
            <a:r>
              <a:rPr sz="1400" b="1" i="0" u="none">
                <a:solidFill>
                  <a:srgbClr val="FFFFFF"/>
                </a:solidFill>
                <a:latin typeface="Segoe UI"/>
              </a:rPr>
              <a:t>&amp; Optimization</a:t>
            </a:r>
          </a:p>
        </p:txBody>
      </p:sp>
      <p:sp>
        <p:nvSpPr>
          <p:cNvPr id="12" name="Can 11"/>
          <p:cNvSpPr/>
          <p:nvPr/>
        </p:nvSpPr>
        <p:spPr>
          <a:xfrm>
            <a:off x="5669280" y="2194560"/>
            <a:ext cx="914400" cy="365760"/>
          </a:xfrm>
          <a:prstGeom prst="can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Parallelogram 12"/>
          <p:cNvSpPr/>
          <p:nvPr/>
        </p:nvSpPr>
        <p:spPr>
          <a:xfrm>
            <a:off x="6858000" y="1645920"/>
            <a:ext cx="1828800" cy="1371600"/>
          </a:xfrm>
          <a:prstGeom prst="parallelogram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6949440" y="914400"/>
            <a:ext cx="7315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 i="0" u="none">
                <a:solidFill>
                  <a:srgbClr val="FFFFFF"/>
                </a:solidFill>
                <a:latin typeface="Segoe UI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0" y="1645920"/>
            <a:ext cx="1828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 i="0" u="none">
                <a:solidFill>
                  <a:srgbClr val="FFFFFF"/>
                </a:solidFill>
                <a:latin typeface="Segoe UI"/>
              </a:rPr>
              <a:t>Intelligent</a:t>
            </a:r>
          </a:p>
          <a:p>
            <a:pPr algn="ctr"/>
            <a:r>
              <a:rPr sz="1400" b="1" i="0" u="none">
                <a:solidFill>
                  <a:srgbClr val="FFFFFF"/>
                </a:solidFill>
                <a:latin typeface="Segoe UI"/>
              </a:rPr>
              <a:t>Delivery</a:t>
            </a:r>
          </a:p>
          <a:p>
            <a:pPr algn="ctr"/>
            <a:r>
              <a:rPr sz="1400" b="1" i="0" u="none">
                <a:solidFill>
                  <a:srgbClr val="FFFFFF"/>
                </a:solidFill>
                <a:latin typeface="Segoe UI"/>
              </a:rPr>
              <a:t>&amp; Results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4400" y="3657600"/>
            <a:ext cx="73152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0" i="0" u="none">
                <a:solidFill>
                  <a:srgbClr val="444444"/>
                </a:solidFill>
                <a:latin typeface="Segoe UI"/>
              </a:rPr>
              <a:t>🎯 Complete automation reduces processing time by 85%</a:t>
            </a:r>
          </a:p>
          <a:p>
            <a:pPr algn="ctr"/>
            <a:r>
              <a:rPr sz="1400" b="0" i="0" u="none">
                <a:solidFill>
                  <a:srgbClr val="444444"/>
                </a:solidFill>
                <a:latin typeface="Segoe UI"/>
              </a:rPr>
              <a:t>⚡ Real-time optimization delivers instant insights</a:t>
            </a:r>
          </a:p>
          <a:p>
            <a:pPr algn="ctr"/>
            <a:r>
              <a:rPr sz="1400" b="0" i="0" u="none">
                <a:solidFill>
                  <a:srgbClr val="444444"/>
                </a:solidFill>
                <a:latin typeface="Segoe UI"/>
              </a:rPr>
              <a:t>🔄 Continuous learning improves accuracy over time</a:t>
            </a:r>
          </a:p>
          <a:p>
            <a:pPr algn="ctr"/>
            <a:r>
              <a:rPr sz="1400" b="0" i="0" u="none">
                <a:solidFill>
                  <a:srgbClr val="444444"/>
                </a:solidFill>
                <a:latin typeface="Segoe UI"/>
              </a:rPr>
              <a:t>📊 Comprehensive analytics provide actionable intelligence</a:t>
            </a:r>
          </a:p>
          <a:p>
            <a:pPr algn="ctr"/>
            <a:r>
              <a:rPr sz="1400" b="0" i="0" u="none">
                <a:solidFill>
                  <a:srgbClr val="444444"/>
                </a:solidFill>
                <a:latin typeface="Segoe UI"/>
              </a:rPr>
              <a:t>🚀 Scalable architecture grows with your business needs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300" b="1" i="0" u="none">
                <a:solidFill>
                  <a:srgbClr val="C0504D"/>
                </a:solidFill>
                <a:latin typeface="Segoe UI"/>
              </a:rPr>
              <a:t>Streamlined Process Architecture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457200" y="1645920"/>
            <a:ext cx="1828800" cy="1371600"/>
          </a:xfrm>
          <a:prstGeom prst="parallelogram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548640" y="914400"/>
            <a:ext cx="73152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2800" b="1" i="0" u="none">
                <a:solidFill>
                  <a:srgbClr val="FFFFFF"/>
                </a:solidFill>
                <a:latin typeface="Segoe UI"/>
              </a:rPr>
              <a:t>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645920"/>
            <a:ext cx="18288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FFFFFF"/>
                </a:solidFill>
                <a:latin typeface="Segoe UI"/>
              </a:rPr>
              <a:t>Data Collection &amp;</a:t>
            </a:r>
          </a:p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FFFFFF"/>
                </a:solidFill>
                <a:latin typeface="Segoe UI"/>
              </a:rPr>
              <a:t>Analysis</a:t>
            </a:r>
          </a:p>
        </p:txBody>
      </p:sp>
      <p:sp>
        <p:nvSpPr>
          <p:cNvPr id="8" name="Can 7"/>
          <p:cNvSpPr/>
          <p:nvPr/>
        </p:nvSpPr>
        <p:spPr>
          <a:xfrm>
            <a:off x="2468880" y="2194560"/>
            <a:ext cx="914400" cy="365760"/>
          </a:xfrm>
          <a:prstGeom prst="can">
            <a:avLst/>
          </a:prstGeom>
          <a:solidFill>
            <a:srgbClr val="E67E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Parallelogram 8"/>
          <p:cNvSpPr/>
          <p:nvPr/>
        </p:nvSpPr>
        <p:spPr>
          <a:xfrm>
            <a:off x="3657600" y="1645920"/>
            <a:ext cx="1828800" cy="1371600"/>
          </a:xfrm>
          <a:prstGeom prst="parallelogram">
            <a:avLst/>
          </a:prstGeom>
          <a:solidFill>
            <a:srgbClr val="E67E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749039" y="914400"/>
            <a:ext cx="73152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2800" b="1" i="0" u="none">
                <a:solidFill>
                  <a:srgbClr val="FFFFFF"/>
                </a:solidFill>
                <a:latin typeface="Segoe UI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0" y="1645920"/>
            <a:ext cx="18288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FFFFFF"/>
                </a:solidFill>
                <a:latin typeface="Segoe UI"/>
              </a:rPr>
              <a:t>AI-Powered</a:t>
            </a:r>
          </a:p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FFFFFF"/>
                </a:solidFill>
                <a:latin typeface="Segoe UI"/>
              </a:rPr>
              <a:t>Processing &amp;</a:t>
            </a:r>
          </a:p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FFFFFF"/>
                </a:solidFill>
                <a:latin typeface="Segoe UI"/>
              </a:rPr>
              <a:t>Optimization</a:t>
            </a:r>
          </a:p>
        </p:txBody>
      </p:sp>
      <p:sp>
        <p:nvSpPr>
          <p:cNvPr id="12" name="Can 11"/>
          <p:cNvSpPr/>
          <p:nvPr/>
        </p:nvSpPr>
        <p:spPr>
          <a:xfrm>
            <a:off x="5669280" y="2194560"/>
            <a:ext cx="914400" cy="365760"/>
          </a:xfrm>
          <a:prstGeom prst="can">
            <a:avLst/>
          </a:prstGeom>
          <a:solidFill>
            <a:srgbClr val="E67E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Parallelogram 12"/>
          <p:cNvSpPr/>
          <p:nvPr/>
        </p:nvSpPr>
        <p:spPr>
          <a:xfrm>
            <a:off x="6858000" y="1645920"/>
            <a:ext cx="1828800" cy="1371600"/>
          </a:xfrm>
          <a:prstGeom prst="parallelogram">
            <a:avLst/>
          </a:prstGeom>
          <a:solidFill>
            <a:srgbClr val="F1C40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6949440" y="914400"/>
            <a:ext cx="73152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2800" b="1" i="0" u="none">
                <a:solidFill>
                  <a:srgbClr val="FFFFFF"/>
                </a:solidFill>
                <a:latin typeface="Segoe UI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0" y="1645920"/>
            <a:ext cx="18288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FFFFFF"/>
                </a:solidFill>
                <a:latin typeface="Segoe UI"/>
              </a:rPr>
              <a:t>Intelligent Delivery</a:t>
            </a:r>
          </a:p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FFFFFF"/>
                </a:solidFill>
                <a:latin typeface="Segoe UI"/>
              </a:rPr>
              <a:t>&amp; Results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4400" y="3657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sz="1000" b="1" i="0" u="none">
                <a:solidFill>
                  <a:srgbClr val="2C3E50"/>
                </a:solidFill>
                <a:latin typeface="Segoe UI"/>
              </a:rPr>
              <a:t>🎯 Complete automation reduces processing time by 85% ⚡ Real-time optimization delivers instant insights 🔄</a:t>
            </a:r>
          </a:p>
          <a:p>
            <a:pPr algn="ctr">
              <a:lnSpc>
                <a:spcPct val="130000"/>
              </a:lnSpc>
            </a:pPr>
            <a:r>
              <a:rPr sz="1000" b="1" i="0" u="none">
                <a:solidFill>
                  <a:srgbClr val="2C3E50"/>
                </a:solidFill>
                <a:latin typeface="Segoe UI"/>
              </a:rPr>
              <a:t>Continuous learning improves accuracy over time 📊 Comprehensive analytics provide actionable intelligence 🚀</a:t>
            </a:r>
          </a:p>
          <a:p>
            <a:pPr algn="ctr">
              <a:lnSpc>
                <a:spcPct val="130000"/>
              </a:lnSpc>
            </a:pPr>
            <a:r>
              <a:rPr sz="1000" b="1" i="0" u="none">
                <a:solidFill>
                  <a:srgbClr val="2C3E50"/>
                </a:solidFill>
                <a:latin typeface="Segoe UI"/>
              </a:rPr>
              <a:t>Scalable architecture grows with your business needs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00400" y="6217920"/>
            <a:ext cx="27432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1" u="none">
                <a:solidFill>
                  <a:srgbClr val="F1C40F"/>
                </a:solidFill>
                <a:latin typeface="Segoe UI Semibold"/>
              </a:rPr>
              <a:t>⏱️ 15 Minutes Total Process Time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mp91iixtk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>
            <a:off x="914400" y="1371600"/>
            <a:ext cx="914400" cy="914400"/>
          </a:xfrm>
          <a:prstGeom prst="upArrow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371600" y="2286000"/>
            <a:ext cx="64008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800" b="0" i="1" u="none">
                <a:solidFill>
                  <a:srgbClr val="468847"/>
                </a:solidFill>
                <a:latin typeface="Segoe UI Light"/>
              </a:rPr>
              <a:t>"This solution transformed our business operations and increased efficiency by 40%. We couldn't be more satisfied with the results."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5029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 i="0" u="none">
                <a:solidFill>
                  <a:srgbClr val="595959"/>
                </a:solidFill>
                <a:latin typeface="Segoe UI"/>
              </a:rPr>
              <a:t>— Jane Smith, CEO, Company Name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900" b="1" i="0" u="none">
                <a:solidFill>
                  <a:srgbClr val="468847"/>
                </a:solidFill>
                <a:latin typeface="Segoe UI"/>
              </a:rPr>
              <a:t>Transform Your Business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84048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2400" b="1" i="1" u="none">
                <a:solidFill>
                  <a:srgbClr val="595959"/>
                </a:solidFill>
                <a:latin typeface="Segoe UI Light"/>
              </a:rPr>
              <a:t>Strategic Innovation for 2024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530352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92D050"/>
                </a:solidFill>
                <a:latin typeface="Segoe UI"/>
              </a:rPr>
              <a:t>Leadership Team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0400" y="6217920"/>
            <a:ext cx="2743200" cy="914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 i="0" u="none">
                <a:solidFill>
                  <a:srgbClr val="0078D7"/>
                </a:solidFill>
                <a:latin typeface="Segoe UI"/>
              </a:rPr>
              <a:t>Key Metrics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457200" y="1188720"/>
            <a:ext cx="2011680" cy="2011680"/>
          </a:xfrm>
          <a:prstGeom prst="parallelogram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1463040"/>
            <a:ext cx="201168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 i="0" u="none">
                <a:solidFill>
                  <a:srgbClr val="FFFFFF"/>
                </a:solidFill>
                <a:latin typeface="Segoe UI"/>
              </a:rPr>
              <a:t>100%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286000"/>
            <a:ext cx="201168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0" i="0" u="none">
                <a:solidFill>
                  <a:srgbClr val="FFFFFF"/>
                </a:solidFill>
                <a:latin typeface="Segoe UI"/>
              </a:rPr>
              <a:t>Coverage</a:t>
            </a:r>
          </a:p>
        </p:txBody>
      </p:sp>
      <p:sp>
        <p:nvSpPr>
          <p:cNvPr id="8" name="Parallelogram 7"/>
          <p:cNvSpPr/>
          <p:nvPr/>
        </p:nvSpPr>
        <p:spPr>
          <a:xfrm>
            <a:off x="2926080" y="1188720"/>
            <a:ext cx="2011680" cy="2011680"/>
          </a:xfrm>
          <a:prstGeom prst="parallelogram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2926080" y="1463040"/>
            <a:ext cx="201168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 i="0" u="none">
                <a:solidFill>
                  <a:srgbClr val="FFFFFF"/>
                </a:solidFill>
                <a:latin typeface="Segoe UI"/>
              </a:rPr>
              <a:t>32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26080" y="2286000"/>
            <a:ext cx="201168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0" i="0" u="none">
                <a:solidFill>
                  <a:srgbClr val="FFFFFF"/>
                </a:solidFill>
                <a:latin typeface="Segoe UI"/>
              </a:rPr>
              <a:t>Tools</a:t>
            </a:r>
          </a:p>
        </p:txBody>
      </p:sp>
      <p:sp>
        <p:nvSpPr>
          <p:cNvPr id="11" name="Parallelogram 10"/>
          <p:cNvSpPr/>
          <p:nvPr/>
        </p:nvSpPr>
        <p:spPr>
          <a:xfrm>
            <a:off x="5394960" y="1188720"/>
            <a:ext cx="2011680" cy="2011680"/>
          </a:xfrm>
          <a:prstGeom prst="parallelogram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5394960" y="1463040"/>
            <a:ext cx="201168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 i="0" u="none">
                <a:solidFill>
                  <a:srgbClr val="FFFFFF"/>
                </a:solidFill>
                <a:latin typeface="Segoe UI"/>
              </a:rPr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94960" y="2286000"/>
            <a:ext cx="201168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0" i="0" u="none">
                <a:solidFill>
                  <a:srgbClr val="FFFFFF"/>
                </a:solidFill>
                <a:latin typeface="Segoe UI"/>
              </a:rPr>
              <a:t>Modules</a:t>
            </a:r>
          </a:p>
        </p:txBody>
      </p:sp>
      <p:graphicFrame>
        <p:nvGraphicFramePr>
          <p:cNvPr id="14" name="Chart 13"/>
          <p:cNvGraphicFramePr>
            <a:graphicFrameLocks noGrp="1"/>
          </p:cNvGraphicFramePr>
          <p:nvPr/>
        </p:nvGraphicFramePr>
        <p:xfrm>
          <a:off x="914400" y="3657600"/>
          <a:ext cx="73152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 i="0" u="none">
                <a:solidFill>
                  <a:srgbClr val="444444"/>
                </a:solidFill>
                <a:latin typeface="Segoe UI"/>
              </a:rPr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645920"/>
            <a:ext cx="7315200" cy="914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828800" y="2286000"/>
            <a:ext cx="5486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 b="0" i="0" u="none">
                <a:solidFill>
                  <a:srgbClr val="333333"/>
                </a:solidFill>
                <a:latin typeface="Segoe UI"/>
              </a:rPr>
              <a:t>1. Standard Templates</a:t>
            </a:r>
          </a:p>
          <a:p>
            <a:pPr algn="l"/>
            <a:r>
              <a:rPr sz="1400" b="0" i="0" u="none">
                <a:solidFill>
                  <a:srgbClr val="333333"/>
                </a:solidFill>
                <a:latin typeface="Segoe UI"/>
              </a:rPr>
              <a:t>2. Enhanced Templates</a:t>
            </a:r>
          </a:p>
          <a:p>
            <a:pPr algn="l"/>
            <a:r>
              <a:rPr sz="1400" b="0" i="0" u="none">
                <a:solidFill>
                  <a:srgbClr val="333333"/>
                </a:solidFill>
                <a:latin typeface="Segoe UI"/>
              </a:rPr>
              <a:t>3. Content Tools</a:t>
            </a:r>
          </a:p>
          <a:p>
            <a:pPr algn="l"/>
            <a:r>
              <a:rPr sz="1400" b="0" i="0" u="none">
                <a:solidFill>
                  <a:srgbClr val="333333"/>
                </a:solidFill>
                <a:latin typeface="Segoe UI"/>
              </a:rPr>
              <a:t>4. Design &amp; Effects</a:t>
            </a:r>
          </a:p>
          <a:p>
            <a:pPr algn="l"/>
            <a:r>
              <a:rPr sz="1400" b="0" i="0" u="none">
                <a:solidFill>
                  <a:srgbClr val="333333"/>
                </a:solidFill>
                <a:latin typeface="Segoe UI"/>
              </a:rPr>
              <a:t>5. Structure &amp; Charts</a:t>
            </a:r>
          </a:p>
          <a:p>
            <a:pPr algn="l"/>
            <a:r>
              <a:rPr sz="1400" b="0" i="0" u="none">
                <a:solidFill>
                  <a:srgbClr val="333333"/>
                </a:solidFill>
                <a:latin typeface="Segoe UI"/>
              </a:rPr>
              <a:t>6. Save &amp; Export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300" b="1" i="0" u="none">
                <a:solidFill>
                  <a:srgbClr val="0078D7"/>
                </a:solidFill>
                <a:latin typeface="Segoe UI"/>
              </a:rPr>
              <a:t>Performance Dashboard 2024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457200" y="1188720"/>
            <a:ext cx="2011680" cy="2011680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1463040"/>
            <a:ext cx="201168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2800" b="1" i="0" u="none">
                <a:solidFill>
                  <a:srgbClr val="FFFFFF"/>
                </a:solidFill>
                <a:latin typeface="Segoe UI"/>
              </a:rPr>
              <a:t>94%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286000"/>
            <a:ext cx="201168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FFFFFF"/>
                </a:solidFill>
                <a:latin typeface="Segoe UI"/>
              </a:rPr>
              <a:t>Customer Satisfaction</a:t>
            </a:r>
          </a:p>
        </p:txBody>
      </p:sp>
      <p:sp>
        <p:nvSpPr>
          <p:cNvPr id="8" name="Parallelogram 7"/>
          <p:cNvSpPr/>
          <p:nvPr/>
        </p:nvSpPr>
        <p:spPr>
          <a:xfrm>
            <a:off x="2926080" y="1188720"/>
            <a:ext cx="2011680" cy="2011680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2926080" y="1463040"/>
            <a:ext cx="201168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2800" b="1" i="0" u="none">
                <a:solidFill>
                  <a:srgbClr val="FFFFFF"/>
                </a:solidFill>
                <a:latin typeface="Segoe UI"/>
              </a:rPr>
              <a:t>$2.4M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26080" y="2286000"/>
            <a:ext cx="201168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FFFFFF"/>
                </a:solidFill>
                <a:latin typeface="Segoe UI"/>
              </a:rPr>
              <a:t>Annual Revenue</a:t>
            </a:r>
          </a:p>
        </p:txBody>
      </p:sp>
      <p:sp>
        <p:nvSpPr>
          <p:cNvPr id="11" name="Parallelogram 10"/>
          <p:cNvSpPr/>
          <p:nvPr/>
        </p:nvSpPr>
        <p:spPr>
          <a:xfrm>
            <a:off x="5394960" y="1188720"/>
            <a:ext cx="2011680" cy="2011680"/>
          </a:xfrm>
          <a:prstGeom prst="parallelogram">
            <a:avLst/>
          </a:prstGeom>
          <a:solidFill>
            <a:srgbClr val="2828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5394960" y="1463040"/>
            <a:ext cx="201168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2800" b="1" i="0" u="none">
                <a:solidFill>
                  <a:srgbClr val="FFFFFF"/>
                </a:solidFill>
                <a:latin typeface="Segoe UI"/>
              </a:rPr>
              <a:t>247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94960" y="2286000"/>
            <a:ext cx="201168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FFFFFF"/>
                </a:solidFill>
                <a:latin typeface="Segoe UI"/>
              </a:rPr>
              <a:t>New Customers</a:t>
            </a:r>
          </a:p>
        </p:txBody>
      </p:sp>
      <p:graphicFrame>
        <p:nvGraphicFramePr>
          <p:cNvPr id="14" name="Chart 13"/>
          <p:cNvGraphicFramePr>
            <a:graphicFrameLocks noGrp="1"/>
          </p:cNvGraphicFramePr>
          <p:nvPr/>
        </p:nvGraphicFramePr>
        <p:xfrm>
          <a:off x="914400" y="3657600"/>
          <a:ext cx="73152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28800" y="3291840"/>
            <a:ext cx="5486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1" u="none">
                <a:solidFill>
                  <a:srgbClr val="FFC000"/>
                </a:solidFill>
                <a:latin typeface="Segoe UI Semibold"/>
              </a:rPr>
              <a:t>🚀 Exceeding all targets with 25% growth momentum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 i="0" u="none">
                <a:solidFill>
                  <a:srgbClr val="444444"/>
                </a:solidFill>
                <a:latin typeface="Segoe UI"/>
              </a:rPr>
              <a:t>Before/After Comparison</a:t>
            </a:r>
          </a:p>
        </p:txBody>
      </p:sp>
      <p:sp>
        <p:nvSpPr>
          <p:cNvPr id="5" name="Oval 4"/>
          <p:cNvSpPr/>
          <p:nvPr/>
        </p:nvSpPr>
        <p:spPr>
          <a:xfrm>
            <a:off x="4206240" y="2743200"/>
            <a:ext cx="731520" cy="731520"/>
          </a:xfrm>
          <a:prstGeom prst="ellipse">
            <a:avLst/>
          </a:prstGeom>
          <a:solidFill>
            <a:srgbClr val="D9D9D9"/>
          </a:solidFill>
          <a:ln>
            <a:solidFill>
              <a:srgbClr val="44444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206240" y="2743200"/>
            <a:ext cx="7315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 i="0" u="none">
                <a:solidFill>
                  <a:srgbClr val="FFFFFF"/>
                </a:solidFill>
                <a:latin typeface="Segoe UI"/>
              </a:rPr>
              <a:t>VS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280160"/>
            <a:ext cx="3657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800" b="1" i="0" u="none">
                <a:solidFill>
                  <a:srgbClr val="0078D7"/>
                </a:solidFill>
                <a:latin typeface="Segoe UI Light"/>
              </a:rPr>
              <a:t>BEFORE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920240"/>
            <a:ext cx="3657600" cy="3474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 b="0" i="0" u="none">
                <a:solidFill>
                  <a:srgbClr val="333333"/>
                </a:solidFill>
                <a:latin typeface="Segoe UI"/>
              </a:rPr>
              <a:t>✗ Manual processes taking 8+ hours</a:t>
            </a:r>
          </a:p>
          <a:p>
            <a:pPr algn="l"/>
            <a:r>
              <a:rPr sz="1400" b="0" i="0" u="none">
                <a:solidFill>
                  <a:srgbClr val="333333"/>
                </a:solidFill>
                <a:latin typeface="Segoe UI"/>
              </a:rPr>
              <a:t>✗ 40% error rate in operations</a:t>
            </a:r>
          </a:p>
          <a:p>
            <a:pPr algn="l"/>
            <a:r>
              <a:rPr sz="1400" b="0" i="0" u="none">
                <a:solidFill>
                  <a:srgbClr val="333333"/>
                </a:solidFill>
                <a:latin typeface="Segoe UI"/>
              </a:rPr>
              <a:t>✗ Limited scalability options</a:t>
            </a:r>
          </a:p>
          <a:p>
            <a:pPr algn="l"/>
            <a:r>
              <a:rPr sz="1400" b="0" i="0" u="none">
                <a:solidFill>
                  <a:srgbClr val="333333"/>
                </a:solidFill>
                <a:latin typeface="Segoe UI"/>
              </a:rPr>
              <a:t>✗ Customer complaints increasing</a:t>
            </a:r>
          </a:p>
          <a:p>
            <a:pPr algn="l"/>
            <a:r>
              <a:rPr sz="1400" b="0" i="0" u="none">
                <a:solidFill>
                  <a:srgbClr val="333333"/>
                </a:solidFill>
                <a:latin typeface="Segoe UI"/>
              </a:rPr>
              <a:t>✗ High operational costs</a:t>
            </a:r>
          </a:p>
          <a:p>
            <a:pPr algn="l"/>
            <a:r>
              <a:rPr sz="1400" b="0" i="0" u="none">
                <a:solidFill>
                  <a:srgbClr val="333333"/>
                </a:solidFill>
                <a:latin typeface="Segoe UI"/>
              </a:rPr>
              <a:t>✗ Inefficient resource allocation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1280160"/>
            <a:ext cx="3657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800" b="1" i="0" u="none">
                <a:solidFill>
                  <a:srgbClr val="444444"/>
                </a:solidFill>
                <a:latin typeface="Segoe UI Light"/>
              </a:rPr>
              <a:t>AFTER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1920240"/>
            <a:ext cx="3657600" cy="3474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 b="0" i="0" u="none">
                <a:solidFill>
                  <a:srgbClr val="333333"/>
                </a:solidFill>
                <a:latin typeface="Segoe UI"/>
              </a:rPr>
              <a:t>✓ Automated workflows in 2 hours</a:t>
            </a:r>
          </a:p>
          <a:p>
            <a:pPr algn="l"/>
            <a:r>
              <a:rPr sz="1400" b="0" i="0" u="none">
                <a:solidFill>
                  <a:srgbClr val="333333"/>
                </a:solidFill>
                <a:latin typeface="Segoe UI"/>
              </a:rPr>
              <a:t>✓ 2% error rate with AI validation</a:t>
            </a:r>
          </a:p>
          <a:p>
            <a:pPr algn="l"/>
            <a:r>
              <a:rPr sz="1400" b="0" i="0" u="none">
                <a:solidFill>
                  <a:srgbClr val="333333"/>
                </a:solidFill>
                <a:latin typeface="Segoe UI"/>
              </a:rPr>
              <a:t>✓ Infinite scalability in cloud</a:t>
            </a:r>
          </a:p>
          <a:p>
            <a:pPr algn="l"/>
            <a:r>
              <a:rPr sz="1400" b="0" i="0" u="none">
                <a:solidFill>
                  <a:srgbClr val="333333"/>
                </a:solidFill>
                <a:latin typeface="Segoe UI"/>
              </a:rPr>
              <a:t>✓ 98% customer satisfaction score</a:t>
            </a:r>
          </a:p>
          <a:p>
            <a:pPr algn="l"/>
            <a:r>
              <a:rPr sz="1400" b="0" i="0" u="none">
                <a:solidFill>
                  <a:srgbClr val="333333"/>
                </a:solidFill>
                <a:latin typeface="Segoe UI"/>
              </a:rPr>
              <a:t>✓ 60% reduction in operational costs</a:t>
            </a:r>
          </a:p>
          <a:p>
            <a:pPr algn="l"/>
            <a:r>
              <a:rPr sz="1400" b="0" i="0" u="none">
                <a:solidFill>
                  <a:srgbClr val="333333"/>
                </a:solidFill>
                <a:latin typeface="Segoe UI"/>
              </a:rPr>
              <a:t>✓ Optimized resource management</a:t>
            </a:r>
          </a:p>
        </p:txBody>
      </p:sp>
      <p:sp>
        <p:nvSpPr>
          <p:cNvPr id="11" name="Can 10"/>
          <p:cNvSpPr/>
          <p:nvPr/>
        </p:nvSpPr>
        <p:spPr>
          <a:xfrm>
            <a:off x="3474720" y="5669280"/>
            <a:ext cx="2194560" cy="548640"/>
          </a:xfrm>
          <a:prstGeom prst="can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2743200" y="63093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 i="1" u="none">
                <a:solidFill>
                  <a:srgbClr val="D9D9D9"/>
                </a:solidFill>
                <a:latin typeface="Segoe UI"/>
              </a:rPr>
              <a:t>75% Overall Improvement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822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500" b="1" i="0" u="none">
                <a:solidFill>
                  <a:srgbClr val="444444"/>
                </a:solidFill>
                <a:latin typeface="Segoe UI"/>
              </a:rPr>
              <a:t>Before vs After Transformation</a:t>
            </a:r>
          </a:p>
        </p:txBody>
      </p:sp>
      <p:sp>
        <p:nvSpPr>
          <p:cNvPr id="5" name="Oval 4"/>
          <p:cNvSpPr/>
          <p:nvPr/>
        </p:nvSpPr>
        <p:spPr>
          <a:xfrm>
            <a:off x="4206240" y="2743200"/>
            <a:ext cx="731520" cy="731520"/>
          </a:xfrm>
          <a:prstGeom prst="ellipse">
            <a:avLst/>
          </a:prstGeom>
          <a:solidFill>
            <a:srgbClr val="D9D9D9"/>
          </a:solidFill>
          <a:ln w="38100">
            <a:solidFill>
              <a:srgbClr val="44444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206240" y="2743200"/>
            <a:ext cx="73152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FFFFFF"/>
                </a:solidFill>
                <a:latin typeface="Segoe UI Semibold"/>
              </a:rPr>
              <a:t>VS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280160"/>
            <a:ext cx="36576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 Light"/>
              </a:rPr>
              <a:t>BEFORE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920240"/>
            <a:ext cx="3657600" cy="347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333333"/>
                </a:solidFill>
                <a:latin typeface="Segoe UI"/>
              </a:rPr>
              <a:t>✗ Manual processes taking 8+ hours ✗ 40% error rate in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333333"/>
                </a:solidFill>
                <a:latin typeface="Segoe UI"/>
              </a:rPr>
              <a:t>operations ✗ Limited scalability options ✗ Customer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333333"/>
                </a:solidFill>
                <a:latin typeface="Segoe UI"/>
              </a:rPr>
              <a:t>complaints increasing ✗ High operational costs ✗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333333"/>
                </a:solidFill>
                <a:latin typeface="Segoe UI"/>
              </a:rPr>
              <a:t>Inefficient resource allocation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1280160"/>
            <a:ext cx="36576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444444"/>
                </a:solidFill>
                <a:latin typeface="Segoe UI Light"/>
              </a:rPr>
              <a:t>AFTER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1920240"/>
            <a:ext cx="3657600" cy="347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333333"/>
                </a:solidFill>
                <a:latin typeface="Segoe UI"/>
              </a:rPr>
              <a:t>✓ Automated workflows in 2 hours ✓ 2% error rate with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333333"/>
                </a:solidFill>
                <a:latin typeface="Segoe UI"/>
              </a:rPr>
              <a:t>AI validation ✓ Infinite scalability in cloud ✓ 98%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333333"/>
                </a:solidFill>
                <a:latin typeface="Segoe UI"/>
              </a:rPr>
              <a:t>customer satisfaction score ✓ 60% reduction in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333333"/>
                </a:solidFill>
                <a:latin typeface="Segoe UI"/>
              </a:rPr>
              <a:t>operational costs ✓ Optimized resource management</a:t>
            </a:r>
          </a:p>
        </p:txBody>
      </p:sp>
      <p:sp>
        <p:nvSpPr>
          <p:cNvPr id="11" name="Can 10"/>
          <p:cNvSpPr/>
          <p:nvPr/>
        </p:nvSpPr>
        <p:spPr>
          <a:xfrm>
            <a:off x="3474720" y="5669280"/>
            <a:ext cx="2194560" cy="548640"/>
          </a:xfrm>
          <a:prstGeom prst="can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2743200" y="630936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1" u="none">
                <a:solidFill>
                  <a:srgbClr val="D9D9D9"/>
                </a:solidFill>
                <a:latin typeface="Segoe UI Semibold"/>
              </a:rPr>
              <a:t>75% Overall Improvement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 i="0" u="none">
                <a:solidFill>
                  <a:srgbClr val="468847"/>
                </a:solidFill>
                <a:latin typeface="Segoe UI"/>
              </a:rPr>
              <a:t>Team Introduction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828800"/>
            <a:ext cx="1828800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Team Member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84048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 i="0" u="none">
                <a:solidFill>
                  <a:srgbClr val="468847"/>
                </a:solidFill>
                <a:latin typeface="Segoe UI"/>
              </a:rPr>
              <a:t>Alice Johnson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29768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0" i="0" u="none">
                <a:solidFill>
                  <a:srgbClr val="595959"/>
                </a:solidFill>
                <a:latin typeface="Segoe UI"/>
              </a:rPr>
              <a:t>Project Manager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600" y="1828800"/>
            <a:ext cx="1828800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Team Member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0" y="384048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 i="0" u="none">
                <a:solidFill>
                  <a:srgbClr val="468847"/>
                </a:solidFill>
                <a:latin typeface="Segoe UI"/>
              </a:rPr>
              <a:t>Bob Smith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0" y="429768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0" i="0" u="none">
                <a:solidFill>
                  <a:srgbClr val="595959"/>
                </a:solidFill>
                <a:latin typeface="Segoe UI"/>
              </a:rPr>
              <a:t>Lead Developer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00800" y="1828800"/>
            <a:ext cx="1828800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Team Member 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0800" y="384048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 i="0" u="none">
                <a:solidFill>
                  <a:srgbClr val="468847"/>
                </a:solidFill>
                <a:latin typeface="Segoe UI"/>
              </a:rPr>
              <a:t>Carol Davis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0800" y="429768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0" i="0" u="none">
                <a:solidFill>
                  <a:srgbClr val="595959"/>
                </a:solidFill>
                <a:latin typeface="Segoe UI"/>
              </a:rPr>
              <a:t>UX Designer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1600" y="5029200"/>
            <a:ext cx="6400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0" i="0" u="none">
                <a:solidFill>
                  <a:srgbClr val="595959"/>
                </a:solidFill>
                <a:latin typeface="Segoe UI"/>
              </a:rPr>
              <a:t>Our experienced team combines technical expertise with creative vision to deliver exceptional results for every project.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900" b="1" i="0" u="none">
                <a:solidFill>
                  <a:srgbClr val="468847"/>
                </a:solidFill>
                <a:latin typeface="Segoe UI"/>
              </a:rPr>
              <a:t>Transform Your Business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84048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2400" b="1" i="1" u="none">
                <a:solidFill>
                  <a:srgbClr val="595959"/>
                </a:solidFill>
                <a:latin typeface="Segoe UI Light"/>
              </a:rPr>
              <a:t>Strategic Innovation for 2024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530352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92D050"/>
                </a:solidFill>
                <a:latin typeface="Segoe UI"/>
              </a:rPr>
              <a:t>Leadership Team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0400" y="6217920"/>
            <a:ext cx="2743200" cy="914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36576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4100" b="1" i="0" u="sng">
                <a:solidFill>
                  <a:srgbClr val="444444"/>
                </a:solidFill>
                <a:latin typeface="Segoe UI"/>
              </a:rPr>
              <a:t>Revolutionary Solutions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188720"/>
            <a:ext cx="2743200" cy="7315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1645920"/>
            <a:ext cx="393192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333333"/>
                </a:solidFill>
                <a:latin typeface="Segoe UI"/>
              </a:rPr>
              <a:t>◆ Breakthrough innovation in technology ◆ 250% increase in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333333"/>
                </a:solidFill>
                <a:latin typeface="Segoe UI"/>
              </a:rPr>
              <a:t>efficiency metrics ◆ Sustainable solutions for the future ◆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333333"/>
                </a:solidFill>
                <a:latin typeface="Segoe UI"/>
              </a:rPr>
              <a:t>Industry-leading performance standards ◆ Customer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333333"/>
                </a:solidFill>
                <a:latin typeface="Segoe UI"/>
              </a:rPr>
              <a:t>satisfaction at 98%</a:t>
            </a:r>
          </a:p>
        </p:txBody>
      </p:sp>
      <p:sp>
        <p:nvSpPr>
          <p:cNvPr id="7" name="Rectangle 6"/>
          <p:cNvSpPr/>
          <p:nvPr/>
        </p:nvSpPr>
        <p:spPr>
          <a:xfrm>
            <a:off x="4754880" y="1463040"/>
            <a:ext cx="3931920" cy="3657600"/>
          </a:xfrm>
          <a:prstGeom prst="rect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High-Impact Visual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solid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828800" y="5486400"/>
            <a:ext cx="5486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1" u="none">
                <a:solidFill>
                  <a:srgbClr val="D9D9D9"/>
                </a:solidFill>
                <a:latin typeface="Segoe UI Semibold"/>
              </a:rPr>
              <a:t>Ready to Transform? Let's Begin!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36576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 i="0" u="sng">
                <a:solidFill>
                  <a:srgbClr val="468847"/>
                </a:solidFill>
                <a:latin typeface="Segoe UI"/>
              </a:rPr>
              <a:t>Text + Image Demo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188720"/>
            <a:ext cx="2743200" cy="7315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1645920"/>
            <a:ext cx="393192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 b="0" i="0" u="none">
                <a:solidFill>
                  <a:srgbClr val="595959"/>
                </a:solidFill>
                <a:latin typeface="Segoe UI"/>
              </a:rPr>
              <a:t>This slide demonstrates text and image content with effects.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4754880" y="1463040"/>
            <a:ext cx="3931920" cy="3657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High-Impact Visual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solid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Shape: rectangle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548640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600" b="1" i="1" u="none">
                <a:solidFill>
                  <a:srgbClr val="70AD47"/>
                </a:solidFill>
                <a:latin typeface="Segoe UI"/>
              </a:rPr>
              <a:t>Ready to Transform? Let's Begin!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822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500" b="1" i="0" u="none">
                <a:solidFill>
                  <a:srgbClr val="468847"/>
                </a:solidFill>
                <a:latin typeface="Segoe UI"/>
              </a:rPr>
              <a:t>Before vs After Transformation</a:t>
            </a:r>
          </a:p>
        </p:txBody>
      </p:sp>
      <p:sp>
        <p:nvSpPr>
          <p:cNvPr id="5" name="Oval 4"/>
          <p:cNvSpPr/>
          <p:nvPr/>
        </p:nvSpPr>
        <p:spPr>
          <a:xfrm>
            <a:off x="4206240" y="2743200"/>
            <a:ext cx="731520" cy="731520"/>
          </a:xfrm>
          <a:prstGeom prst="ellipse">
            <a:avLst/>
          </a:prstGeom>
          <a:solidFill>
            <a:srgbClr val="70AD47"/>
          </a:solidFill>
          <a:ln w="38100">
            <a:solidFill>
              <a:srgbClr val="4688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206240" y="2743200"/>
            <a:ext cx="73152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FFFFFF"/>
                </a:solidFill>
                <a:latin typeface="Segoe UI Semibold"/>
              </a:rPr>
              <a:t>VS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280160"/>
            <a:ext cx="36576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FFFFFF"/>
                </a:solidFill>
                <a:latin typeface="Segoe UI Light"/>
              </a:rPr>
              <a:t>BEFORE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920240"/>
            <a:ext cx="3657600" cy="347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595959"/>
                </a:solidFill>
                <a:latin typeface="Segoe UI"/>
              </a:rPr>
              <a:t>✗ Manual processes taking 8+ hours ✗ 40% error rate in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595959"/>
                </a:solidFill>
                <a:latin typeface="Segoe UI"/>
              </a:rPr>
              <a:t>operations ✗ Limited scalability options ✗ Customer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595959"/>
                </a:solidFill>
                <a:latin typeface="Segoe UI"/>
              </a:rPr>
              <a:t>complaints increasing ✗ High operational costs ✗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595959"/>
                </a:solidFill>
                <a:latin typeface="Segoe UI"/>
              </a:rPr>
              <a:t>Inefficient resource allocation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1280160"/>
            <a:ext cx="36576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468847"/>
                </a:solidFill>
                <a:latin typeface="Segoe UI Light"/>
              </a:rPr>
              <a:t>AFTER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1920240"/>
            <a:ext cx="3657600" cy="347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595959"/>
                </a:solidFill>
                <a:latin typeface="Segoe UI"/>
              </a:rPr>
              <a:t>✓ Automated workflows in 2 hours ✓ 2% error rate with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595959"/>
                </a:solidFill>
                <a:latin typeface="Segoe UI"/>
              </a:rPr>
              <a:t>AI validation ✓ Infinite scalability in cloud ✓ 98%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595959"/>
                </a:solidFill>
                <a:latin typeface="Segoe UI"/>
              </a:rPr>
              <a:t>customer satisfaction score ✓ 60% reduction in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595959"/>
                </a:solidFill>
                <a:latin typeface="Segoe UI"/>
              </a:rPr>
              <a:t>operational costs ✓ Optimized resource management</a:t>
            </a:r>
          </a:p>
        </p:txBody>
      </p:sp>
      <p:sp>
        <p:nvSpPr>
          <p:cNvPr id="11" name="Can 10"/>
          <p:cNvSpPr/>
          <p:nvPr/>
        </p:nvSpPr>
        <p:spPr>
          <a:xfrm>
            <a:off x="3474720" y="5669280"/>
            <a:ext cx="2194560" cy="548640"/>
          </a:xfrm>
          <a:prstGeom prst="can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2743200" y="630936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1" u="none">
                <a:solidFill>
                  <a:srgbClr val="70AD47"/>
                </a:solidFill>
                <a:latin typeface="Segoe UI Semibold"/>
              </a:rPr>
              <a:t>75% Overall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 i="0" u="none">
                <a:solidFill>
                  <a:srgbClr val="C0504D"/>
                </a:solidFill>
                <a:latin typeface="Segoe UI"/>
              </a:rPr>
              <a:t>Two Column 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886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 b="0" i="0" u="none">
                <a:solidFill>
                  <a:srgbClr val="2C3E50"/>
                </a:solidFill>
                <a:latin typeface="Segoe UI"/>
              </a:rPr>
              <a:t>Left column content.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1371600"/>
            <a:ext cx="3886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 b="0" i="0" u="none">
                <a:solidFill>
                  <a:srgbClr val="2C3E50"/>
                </a:solidFill>
                <a:latin typeface="Segoe UI"/>
              </a:rPr>
              <a:t>Right column content.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300" b="1" i="0" u="none">
                <a:solidFill>
                  <a:srgbClr val="C0504D"/>
                </a:solidFill>
                <a:latin typeface="Segoe UI"/>
              </a:rPr>
              <a:t>Performance Dashboard 2024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457200" y="1188720"/>
            <a:ext cx="2011680" cy="2011680"/>
          </a:xfrm>
          <a:prstGeom prst="parallelogram">
            <a:avLst/>
          </a:prstGeom>
          <a:solidFill>
            <a:srgbClr val="E67E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1463040"/>
            <a:ext cx="201168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2800" b="1" i="0" u="none">
                <a:solidFill>
                  <a:srgbClr val="FFFFFF"/>
                </a:solidFill>
                <a:latin typeface="Segoe UI"/>
              </a:rPr>
              <a:t>94%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286000"/>
            <a:ext cx="201168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FFFFFF"/>
                </a:solidFill>
                <a:latin typeface="Segoe UI"/>
              </a:rPr>
              <a:t>Customer Satisfaction</a:t>
            </a:r>
          </a:p>
        </p:txBody>
      </p:sp>
      <p:sp>
        <p:nvSpPr>
          <p:cNvPr id="8" name="Parallelogram 7"/>
          <p:cNvSpPr/>
          <p:nvPr/>
        </p:nvSpPr>
        <p:spPr>
          <a:xfrm>
            <a:off x="2926080" y="1188720"/>
            <a:ext cx="2011680" cy="2011680"/>
          </a:xfrm>
          <a:prstGeom prst="parallelogram">
            <a:avLst/>
          </a:prstGeom>
          <a:solidFill>
            <a:srgbClr val="F1C40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2926080" y="1463040"/>
            <a:ext cx="201168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2800" b="1" i="0" u="none">
                <a:solidFill>
                  <a:srgbClr val="FFFFFF"/>
                </a:solidFill>
                <a:latin typeface="Segoe UI"/>
              </a:rPr>
              <a:t>$2.4M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26080" y="2286000"/>
            <a:ext cx="201168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FFFFFF"/>
                </a:solidFill>
                <a:latin typeface="Segoe UI"/>
              </a:rPr>
              <a:t>Annual Revenue</a:t>
            </a:r>
          </a:p>
        </p:txBody>
      </p:sp>
      <p:sp>
        <p:nvSpPr>
          <p:cNvPr id="11" name="Parallelogram 10"/>
          <p:cNvSpPr/>
          <p:nvPr/>
        </p:nvSpPr>
        <p:spPr>
          <a:xfrm>
            <a:off x="5394960" y="1188720"/>
            <a:ext cx="2011680" cy="2011680"/>
          </a:xfrm>
          <a:prstGeom prst="parallelogram">
            <a:avLst/>
          </a:prstGeom>
          <a:solidFill>
            <a:srgbClr val="44444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5394960" y="1463040"/>
            <a:ext cx="201168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2800" b="1" i="0" u="none">
                <a:solidFill>
                  <a:srgbClr val="FFFFFF"/>
                </a:solidFill>
                <a:latin typeface="Segoe UI"/>
              </a:rPr>
              <a:t>247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94960" y="2286000"/>
            <a:ext cx="201168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FFFFFF"/>
                </a:solidFill>
                <a:latin typeface="Segoe UI"/>
              </a:rPr>
              <a:t>New Customers</a:t>
            </a:r>
          </a:p>
        </p:txBody>
      </p:sp>
      <p:graphicFrame>
        <p:nvGraphicFramePr>
          <p:cNvPr id="14" name="Chart 13"/>
          <p:cNvGraphicFramePr>
            <a:graphicFrameLocks noGrp="1"/>
          </p:cNvGraphicFramePr>
          <p:nvPr/>
        </p:nvGraphicFramePr>
        <p:xfrm>
          <a:off x="914400" y="3657600"/>
          <a:ext cx="73152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28800" y="3291840"/>
            <a:ext cx="5486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1" u="none">
                <a:solidFill>
                  <a:srgbClr val="F1C40F"/>
                </a:solidFill>
                <a:latin typeface="Segoe UI Semibold"/>
              </a:rPr>
              <a:t>🚀 Exceeding all targets with 25% growth momentum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 i="0" u="none">
                <a:solidFill>
                  <a:srgbClr val="0078D7"/>
                </a:solidFill>
                <a:latin typeface="Segoe UI"/>
              </a:rPr>
              <a:t>Two Column Text + Images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8862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 b="0" i="0" u="none">
                <a:solidFill>
                  <a:srgbClr val="444444"/>
                </a:solidFill>
                <a:latin typeface="Segoe UI"/>
              </a:rPr>
              <a:t>Left text.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840480"/>
            <a:ext cx="3886200" cy="2103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Left Image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0" y="1371600"/>
            <a:ext cx="38862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 b="0" i="0" u="none">
                <a:solidFill>
                  <a:srgbClr val="444444"/>
                </a:solidFill>
                <a:latin typeface="Segoe UI"/>
              </a:rPr>
              <a:t>Right text.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0600" y="3840480"/>
            <a:ext cx="3886200" cy="2103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Right Image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