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6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4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2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68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89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6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76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8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1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2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2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593E86-70EB-4985-BD43-104B912EC7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A6E0C2-F1B7-4900-B0D5-BED2380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2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C4BF-278A-AF6D-DCD2-56B828FFB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567268"/>
            <a:ext cx="8574622" cy="2616199"/>
          </a:xfrm>
        </p:spPr>
        <p:txBody>
          <a:bodyPr>
            <a:no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REMIDI</a:t>
            </a:r>
            <a:br>
              <a:rPr lang="en-US" dirty="0">
                <a:latin typeface="Copperplate Gothic Bold" panose="020E0705020206020404" pitchFamily="34" charset="0"/>
              </a:rPr>
            </a:br>
            <a:r>
              <a:rPr lang="en-US" dirty="0" err="1">
                <a:latin typeface="Copperplate Gothic Bold" panose="020E0705020206020404" pitchFamily="34" charset="0"/>
              </a:rPr>
              <a:t>Rangkuman</a:t>
            </a:r>
            <a:r>
              <a:rPr lang="en-US" dirty="0">
                <a:latin typeface="Copperplate Gothic Bold" panose="020E0705020206020404" pitchFamily="34" charset="0"/>
              </a:rPr>
              <a:t> </a:t>
            </a:r>
            <a:r>
              <a:rPr lang="en-US" dirty="0" err="1">
                <a:latin typeface="Copperplate Gothic Bold" panose="020E0705020206020404" pitchFamily="34" charset="0"/>
              </a:rPr>
              <a:t>materi</a:t>
            </a:r>
            <a:r>
              <a:rPr lang="en-US" dirty="0">
                <a:latin typeface="Copperplate Gothic Bold" panose="020E0705020206020404" pitchFamily="34" charset="0"/>
              </a:rPr>
              <a:t> </a:t>
            </a:r>
            <a:r>
              <a:rPr lang="en-US" dirty="0" err="1">
                <a:latin typeface="Copperplate Gothic Bold" panose="020E0705020206020404" pitchFamily="34" charset="0"/>
              </a:rPr>
              <a:t>arsikom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FF30C-66A5-8E39-8D3E-D987831DD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183467"/>
            <a:ext cx="6987645" cy="1388534"/>
          </a:xfrm>
        </p:spPr>
        <p:txBody>
          <a:bodyPr>
            <a:normAutofit/>
          </a:bodyPr>
          <a:lstStyle/>
          <a:p>
            <a:r>
              <a:rPr lang="en-US" sz="3200" dirty="0" err="1"/>
              <a:t>Moch</a:t>
            </a:r>
            <a:r>
              <a:rPr lang="en-US" sz="3200" dirty="0"/>
              <a:t> Heru Cahyono</a:t>
            </a:r>
          </a:p>
          <a:p>
            <a:r>
              <a:rPr lang="en-US" sz="3200" dirty="0">
                <a:latin typeface="Bahnschrift Light" panose="020B0502040204020203" pitchFamily="34" charset="0"/>
              </a:rPr>
              <a:t>23161562022</a:t>
            </a:r>
          </a:p>
        </p:txBody>
      </p:sp>
    </p:spTree>
    <p:extLst>
      <p:ext uri="{BB962C8B-B14F-4D97-AF65-F5344CB8AC3E}">
        <p14:creationId xmlns:p14="http://schemas.microsoft.com/office/powerpoint/2010/main" val="132029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18F7-C6B9-B6DA-FF34-EEB9807A3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751" y="1005840"/>
            <a:ext cx="10018713" cy="35356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err="1"/>
              <a:t>Arsitektur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seni</a:t>
            </a:r>
            <a:r>
              <a:rPr lang="en-US" sz="2800" dirty="0"/>
              <a:t> dan </a:t>
            </a:r>
            <a:r>
              <a:rPr lang="en-US" sz="2800" dirty="0" err="1"/>
              <a:t>ilmu</a:t>
            </a:r>
            <a:r>
              <a:rPr lang="en-US" sz="2800" dirty="0"/>
              <a:t> </a:t>
            </a:r>
            <a:r>
              <a:rPr lang="en-US" sz="2800" dirty="0" err="1"/>
              <a:t>merancang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kontruksi</a:t>
            </a:r>
            <a:r>
              <a:rPr lang="en-US" sz="2800" dirty="0"/>
              <a:t> </a:t>
            </a:r>
            <a:r>
              <a:rPr lang="en-US" sz="2800" dirty="0" err="1"/>
              <a:t>bangunan</a:t>
            </a:r>
            <a:r>
              <a:rPr lang="en-US" sz="2800" dirty="0"/>
              <a:t> </a:t>
            </a:r>
            <a:r>
              <a:rPr lang="en-US" sz="2800" dirty="0" err="1"/>
              <a:t>jembatan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unsur</a:t>
            </a:r>
            <a:r>
              <a:rPr lang="en-US" sz="2800" dirty="0"/>
              <a:t> yang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teratur</a:t>
            </a:r>
            <a:r>
              <a:rPr lang="en-US" sz="2800" dirty="0"/>
              <a:t> </a:t>
            </a:r>
            <a:r>
              <a:rPr lang="en-US" sz="2800" dirty="0" err="1"/>
              <a:t>saling</a:t>
            </a:r>
            <a:r>
              <a:rPr lang="en-US" sz="2800" dirty="0"/>
              <a:t> </a:t>
            </a:r>
            <a:r>
              <a:rPr lang="en-US" sz="2800" dirty="0" err="1"/>
              <a:t>berkaitan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membentuk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totalitas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alat</a:t>
            </a:r>
            <a:r>
              <a:rPr lang="en-US" sz="2800" dirty="0"/>
              <a:t> </a:t>
            </a:r>
            <a:r>
              <a:rPr lang="en-US" sz="2800" dirty="0" err="1"/>
              <a:t>elektronik</a:t>
            </a:r>
            <a:r>
              <a:rPr lang="en-US" sz="2800" dirty="0"/>
              <a:t> </a:t>
            </a:r>
            <a:r>
              <a:rPr lang="en-US" sz="2800" dirty="0" err="1"/>
              <a:t>otomatis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menghitung</a:t>
            </a:r>
            <a:r>
              <a:rPr lang="en-US" sz="2800" dirty="0"/>
              <a:t> /</a:t>
            </a:r>
            <a:r>
              <a:rPr lang="en-US" sz="2800" dirty="0" err="1"/>
              <a:t>mengolah</a:t>
            </a:r>
            <a:r>
              <a:rPr lang="en-US" sz="2800" dirty="0"/>
              <a:t> data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cermat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FD939-FA30-F14F-8DBB-1363592E92C4}"/>
              </a:ext>
            </a:extLst>
          </p:cNvPr>
          <p:cNvSpPr txBox="1"/>
          <p:nvPr/>
        </p:nvSpPr>
        <p:spPr>
          <a:xfrm>
            <a:off x="1930400" y="4541520"/>
            <a:ext cx="573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Programer</a:t>
            </a:r>
            <a:r>
              <a:rPr lang="en-US" dirty="0"/>
              <a:t> computer </a:t>
            </a:r>
            <a:r>
              <a:rPr lang="en-US" dirty="0" err="1"/>
              <a:t>pertama</a:t>
            </a:r>
            <a:r>
              <a:rPr lang="en-US" dirty="0"/>
              <a:t> kali di dunia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Wanita,sebab</a:t>
            </a:r>
            <a:r>
              <a:rPr lang="en-US" dirty="0"/>
              <a:t> </a:t>
            </a:r>
            <a:r>
              <a:rPr lang="en-US" dirty="0" err="1"/>
              <a:t>itulah</a:t>
            </a:r>
            <a:r>
              <a:rPr lang="en-US" dirty="0"/>
              <a:t> </a:t>
            </a:r>
            <a:r>
              <a:rPr lang="en-US" dirty="0" err="1"/>
              <a:t>kenapa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r>
              <a:rPr lang="en-US" dirty="0"/>
              <a:t> </a:t>
            </a:r>
            <a:r>
              <a:rPr lang="en-US" dirty="0" err="1"/>
              <a:t>susah</a:t>
            </a:r>
            <a:r>
              <a:rPr lang="en-US" dirty="0"/>
              <a:t> di </a:t>
            </a:r>
            <a:r>
              <a:rPr lang="en-US" dirty="0" err="1"/>
              <a:t>pahami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8F31-7EDB-7C0F-72FF-863DC796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1" y="190501"/>
            <a:ext cx="10189529" cy="815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KOMPUTER DAN KOMPONEN CPU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18F7-C6B9-B6DA-FF34-EEB9807A3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76" y="3655685"/>
            <a:ext cx="2717324" cy="28447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Bahnschrift SemiBold" panose="020B0502040204020203" pitchFamily="34" charset="0"/>
              </a:rPr>
              <a:t>KOMPONEN UTAMA :</a:t>
            </a:r>
          </a:p>
          <a:p>
            <a:r>
              <a:rPr lang="en-US" sz="1600" dirty="0"/>
              <a:t>INPUT </a:t>
            </a:r>
          </a:p>
          <a:p>
            <a:r>
              <a:rPr lang="en-US" sz="1600" dirty="0"/>
              <a:t>CPU</a:t>
            </a:r>
          </a:p>
          <a:p>
            <a:r>
              <a:rPr lang="en-US" sz="1600" dirty="0"/>
              <a:t>OUTPUT</a:t>
            </a:r>
          </a:p>
          <a:p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9FDB17-AD16-2D1E-14EB-D9598A640D23}"/>
              </a:ext>
            </a:extLst>
          </p:cNvPr>
          <p:cNvSpPr txBox="1">
            <a:spLocks/>
          </p:cNvSpPr>
          <p:nvPr/>
        </p:nvSpPr>
        <p:spPr>
          <a:xfrm>
            <a:off x="1407713" y="907727"/>
            <a:ext cx="3281681" cy="3453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Bahnschrift SemiBold" panose="020B0502040204020203" pitchFamily="34" charset="0"/>
              </a:rPr>
              <a:t>CPU (Central Processing Unit) :</a:t>
            </a:r>
          </a:p>
          <a:p>
            <a:pPr marL="0" indent="0">
              <a:buNone/>
            </a:pPr>
            <a:r>
              <a:rPr lang="en-US" sz="1400" dirty="0">
                <a:latin typeface="Bahnschrift Light" panose="020B0502040204020203" pitchFamily="34" charset="0"/>
              </a:rPr>
              <a:t>CPU </a:t>
            </a:r>
            <a:r>
              <a:rPr lang="en-US" sz="1400" dirty="0" err="1">
                <a:latin typeface="Bahnschrift Light" panose="020B0502040204020203" pitchFamily="34" charset="0"/>
              </a:rPr>
              <a:t>atau</a:t>
            </a:r>
            <a:r>
              <a:rPr lang="en-US" sz="1400" dirty="0">
                <a:latin typeface="Bahnschrift Light" panose="020B0502040204020203" pitchFamily="34" charset="0"/>
              </a:rPr>
              <a:t> Central Processing Unit </a:t>
            </a:r>
            <a:r>
              <a:rPr lang="en-US" sz="1400" dirty="0" err="1">
                <a:latin typeface="Bahnschrift Light" panose="020B0502040204020203" pitchFamily="34" charset="0"/>
              </a:rPr>
              <a:t>adalah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bagian</a:t>
            </a:r>
            <a:endParaRPr lang="en-US" sz="14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Bahnschrift Light" panose="020B0502040204020203" pitchFamily="34" charset="0"/>
              </a:rPr>
              <a:t>terpenting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dari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sebuah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komputer</a:t>
            </a:r>
            <a:r>
              <a:rPr lang="en-US" sz="1400" dirty="0">
                <a:latin typeface="Bahnschrift Light" panose="020B0502040204020203" pitchFamily="34" charset="0"/>
              </a:rPr>
              <a:t> yang</a:t>
            </a:r>
          </a:p>
          <a:p>
            <a:pPr marL="0" indent="0">
              <a:buNone/>
            </a:pPr>
            <a:r>
              <a:rPr lang="en-US" sz="1400" dirty="0" err="1">
                <a:latin typeface="Bahnschrift Light" panose="020B0502040204020203" pitchFamily="34" charset="0"/>
              </a:rPr>
              <a:t>bertanggung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jawab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untuk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menjalankan</a:t>
            </a:r>
            <a:endParaRPr lang="en-US" sz="14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Bahnschrift Light" panose="020B0502040204020203" pitchFamily="34" charset="0"/>
              </a:rPr>
              <a:t>instruksi-instruksi</a:t>
            </a:r>
            <a:r>
              <a:rPr lang="en-US" sz="1400" dirty="0">
                <a:latin typeface="Bahnschrift Light" panose="020B0502040204020203" pitchFamily="34" charset="0"/>
              </a:rPr>
              <a:t> yang </a:t>
            </a:r>
            <a:r>
              <a:rPr lang="en-US" sz="1400" dirty="0" err="1">
                <a:latin typeface="Bahnschrift Light" panose="020B0502040204020203" pitchFamily="34" charset="0"/>
              </a:rPr>
              <a:t>diberikan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kepada</a:t>
            </a:r>
            <a:endParaRPr lang="en-US" sz="14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Bahnschrift Light" panose="020B0502040204020203" pitchFamily="34" charset="0"/>
              </a:rPr>
              <a:t>komputer</a:t>
            </a:r>
            <a:r>
              <a:rPr lang="en-US" sz="1400" dirty="0">
                <a:latin typeface="Bahnschrift Light" panose="020B0502040204020203" pitchFamily="34" charset="0"/>
              </a:rPr>
              <a:t>.</a:t>
            </a:r>
          </a:p>
          <a:p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07554E-68C0-71E6-9BE9-9094A54311C8}"/>
              </a:ext>
            </a:extLst>
          </p:cNvPr>
          <p:cNvSpPr txBox="1">
            <a:spLocks/>
          </p:cNvSpPr>
          <p:nvPr/>
        </p:nvSpPr>
        <p:spPr>
          <a:xfrm>
            <a:off x="5340354" y="1041086"/>
            <a:ext cx="2717325" cy="229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Bahnschrift SemiBold" panose="020B0502040204020203" pitchFamily="34" charset="0"/>
              </a:rPr>
              <a:t>KOMPONEN CPU (Central Processing Unit)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CONTROL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ALU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REGISTERS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CPU </a:t>
            </a:r>
            <a:r>
              <a:rPr lang="en-US" sz="1600" dirty="0" err="1"/>
              <a:t>Interconnetions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A5C915-BDB7-35C3-6D4D-FB6AE7254B48}"/>
              </a:ext>
            </a:extLst>
          </p:cNvPr>
          <p:cNvSpPr txBox="1">
            <a:spLocks/>
          </p:cNvSpPr>
          <p:nvPr/>
        </p:nvSpPr>
        <p:spPr>
          <a:xfrm>
            <a:off x="8766177" y="293372"/>
            <a:ext cx="2717325" cy="3716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Font typeface="Arial"/>
              <a:buNone/>
            </a:pPr>
            <a:r>
              <a:rPr lang="en-US" sz="1600" dirty="0">
                <a:latin typeface="Bahnschrift SemiBold" panose="020B0502040204020203" pitchFamily="34" charset="0"/>
              </a:rPr>
              <a:t>ARITHMETIC LOGIC UNIT :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ALU (Arithmetic Logic Unit) </a:t>
            </a:r>
            <a:r>
              <a:rPr lang="en-US" sz="1600" dirty="0" err="1"/>
              <a:t>adalah</a:t>
            </a:r>
            <a:endParaRPr lang="en-US" sz="1600" dirty="0"/>
          </a:p>
          <a:p>
            <a:pPr marL="0" indent="0">
              <a:buFont typeface="Arial"/>
              <a:buNone/>
            </a:pPr>
            <a:r>
              <a:rPr lang="en-US" sz="1600" dirty="0" err="1"/>
              <a:t>komponen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unit </a:t>
            </a:r>
            <a:r>
              <a:rPr lang="en-US" sz="1600" dirty="0" err="1"/>
              <a:t>pemrosesan</a:t>
            </a:r>
            <a:endParaRPr lang="en-US" sz="1600" dirty="0"/>
          </a:p>
          <a:p>
            <a:pPr marL="0" indent="0">
              <a:buFont typeface="Arial"/>
              <a:buNone/>
            </a:pPr>
            <a:r>
              <a:rPr lang="en-US" sz="1600" dirty="0" err="1"/>
              <a:t>pusat</a:t>
            </a:r>
            <a:r>
              <a:rPr lang="en-US" sz="1600" dirty="0"/>
              <a:t> (CPU) pada </a:t>
            </a:r>
            <a:r>
              <a:rPr lang="en-US" sz="1600" dirty="0" err="1"/>
              <a:t>komputer</a:t>
            </a:r>
            <a:r>
              <a:rPr lang="en-US" sz="1600" dirty="0"/>
              <a:t>.</a:t>
            </a:r>
          </a:p>
          <a:p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E6BFBB-9C42-69D8-AF46-935F7BA468B0}"/>
              </a:ext>
            </a:extLst>
          </p:cNvPr>
          <p:cNvSpPr txBox="1">
            <a:spLocks/>
          </p:cNvSpPr>
          <p:nvPr/>
        </p:nvSpPr>
        <p:spPr>
          <a:xfrm>
            <a:off x="5486475" y="3546151"/>
            <a:ext cx="2900126" cy="2565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Bahnschrift SemiBold" panose="020B0502040204020203" pitchFamily="34" charset="0"/>
              </a:rPr>
              <a:t>PERAN ALU :</a:t>
            </a:r>
          </a:p>
          <a:p>
            <a:r>
              <a:rPr lang="en-US" sz="1600" dirty="0" err="1">
                <a:latin typeface="Bahnschrift Light" panose="020B0502040204020203" pitchFamily="34" charset="0"/>
              </a:rPr>
              <a:t>Operasi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Aritmatika</a:t>
            </a:r>
            <a:endParaRPr lang="en-US" sz="1600" dirty="0">
              <a:latin typeface="Bahnschrift Light" panose="020B0502040204020203" pitchFamily="34" charset="0"/>
            </a:endParaRPr>
          </a:p>
          <a:p>
            <a:r>
              <a:rPr lang="en-US" sz="1600" dirty="0" err="1">
                <a:latin typeface="Bahnschrift Light" panose="020B0502040204020203" pitchFamily="34" charset="0"/>
              </a:rPr>
              <a:t>Operasi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Logika</a:t>
            </a:r>
            <a:endParaRPr lang="en-US" sz="1600" dirty="0">
              <a:latin typeface="Bahnschrift Light" panose="020B0502040204020203" pitchFamily="34" charset="0"/>
            </a:endParaRPr>
          </a:p>
          <a:p>
            <a:r>
              <a:rPr lang="en-US" sz="1600" dirty="0" err="1">
                <a:latin typeface="Bahnschrift Light" panose="020B0502040204020203" pitchFamily="34" charset="0"/>
              </a:rPr>
              <a:t>Perbandingan</a:t>
            </a:r>
            <a:r>
              <a:rPr lang="en-US" sz="1600" dirty="0">
                <a:latin typeface="Bahnschrift Light" panose="020B0502040204020203" pitchFamily="34" charset="0"/>
              </a:rPr>
              <a:t> dan </a:t>
            </a:r>
            <a:r>
              <a:rPr lang="en-US" sz="1600" dirty="0" err="1">
                <a:latin typeface="Bahnschrift Light" panose="020B0502040204020203" pitchFamily="34" charset="0"/>
              </a:rPr>
              <a:t>Pemrosesan</a:t>
            </a:r>
            <a:r>
              <a:rPr lang="en-US" sz="1600" dirty="0">
                <a:latin typeface="Bahnschrift Light" panose="020B0502040204020203" pitchFamily="34" charset="0"/>
              </a:rPr>
              <a:t> Data</a:t>
            </a:r>
          </a:p>
          <a:p>
            <a:r>
              <a:rPr lang="en-US" sz="1600" dirty="0" err="1">
                <a:latin typeface="Bahnschrift Light" panose="020B0502040204020203" pitchFamily="34" charset="0"/>
              </a:rPr>
              <a:t>Operasi</a:t>
            </a:r>
            <a:r>
              <a:rPr lang="en-US" sz="1600" dirty="0">
                <a:latin typeface="Bahnschrift Light" panose="020B0502040204020203" pitchFamily="34" charset="0"/>
              </a:rPr>
              <a:t> Bitwise</a:t>
            </a:r>
          </a:p>
          <a:p>
            <a:r>
              <a:rPr lang="en-US" sz="1600" dirty="0" err="1">
                <a:latin typeface="Bahnschrift Light" panose="020B0502040204020203" pitchFamily="34" charset="0"/>
              </a:rPr>
              <a:t>Penanganan</a:t>
            </a:r>
            <a:r>
              <a:rPr lang="en-US" sz="1600" dirty="0">
                <a:latin typeface="Bahnschrift Light" panose="020B0502040204020203" pitchFamily="34" charset="0"/>
              </a:rPr>
              <a:t> Carry</a:t>
            </a:r>
          </a:p>
          <a:p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8DC60F-1B1C-0738-C1F3-EA890DBEF6AA}"/>
              </a:ext>
            </a:extLst>
          </p:cNvPr>
          <p:cNvSpPr txBox="1">
            <a:spLocks/>
          </p:cNvSpPr>
          <p:nvPr/>
        </p:nvSpPr>
        <p:spPr>
          <a:xfrm>
            <a:off x="8824435" y="3505198"/>
            <a:ext cx="3367565" cy="327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Bahnschrift SemiBold" panose="020B0502040204020203" pitchFamily="34" charset="0"/>
              </a:rPr>
              <a:t>KOMPONEN ALU :</a:t>
            </a:r>
          </a:p>
          <a:p>
            <a:r>
              <a:rPr lang="en-US" sz="1600" dirty="0">
                <a:latin typeface="Bahnschrift Light" panose="020B0502040204020203" pitchFamily="34" charset="0"/>
              </a:rPr>
              <a:t>Register </a:t>
            </a:r>
          </a:p>
          <a:p>
            <a:r>
              <a:rPr lang="en-US" sz="1600" dirty="0">
                <a:latin typeface="Bahnschrift Light" panose="020B0502040204020203" pitchFamily="34" charset="0"/>
              </a:rPr>
              <a:t>Multiplexer</a:t>
            </a:r>
          </a:p>
          <a:p>
            <a:r>
              <a:rPr lang="en-US" sz="1600" dirty="0" err="1">
                <a:latin typeface="Bahnschrift Light" panose="020B0502040204020203" pitchFamily="34" charset="0"/>
              </a:rPr>
              <a:t>Dekoder</a:t>
            </a:r>
            <a:endParaRPr lang="en-US" sz="1600" dirty="0">
              <a:latin typeface="Bahnschrift Light" panose="020B0502040204020203" pitchFamily="34" charset="0"/>
            </a:endParaRPr>
          </a:p>
          <a:p>
            <a:r>
              <a:rPr lang="en-US" sz="1600" dirty="0" err="1">
                <a:latin typeface="Bahnschrift Light" panose="020B0502040204020203" pitchFamily="34" charset="0"/>
              </a:rPr>
              <a:t>Rangkaian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Aritmatika</a:t>
            </a:r>
            <a:endParaRPr lang="en-US" sz="1600" dirty="0">
              <a:latin typeface="Bahnschrift Light" panose="020B0502040204020203" pitchFamily="34" charset="0"/>
            </a:endParaRPr>
          </a:p>
          <a:p>
            <a:r>
              <a:rPr lang="en-US" sz="1600" dirty="0" err="1">
                <a:latin typeface="Bahnschrift Light" panose="020B0502040204020203" pitchFamily="34" charset="0"/>
              </a:rPr>
              <a:t>Rangkaian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Logika</a:t>
            </a:r>
            <a:endParaRPr lang="en-US" sz="1600" dirty="0">
              <a:latin typeface="Bahnschrift Light" panose="020B0502040204020203" pitchFamily="34" charset="0"/>
            </a:endParaRPr>
          </a:p>
          <a:p>
            <a:r>
              <a:rPr lang="en-US" sz="1600" dirty="0" err="1">
                <a:latin typeface="Bahnschrift Light" panose="020B0502040204020203" pitchFamily="34" charset="0"/>
              </a:rPr>
              <a:t>Pembanding</a:t>
            </a:r>
            <a:endParaRPr lang="en-US" sz="1600" dirty="0">
              <a:latin typeface="Bahnschrift Light" panose="020B0502040204020203" pitchFamily="34" charset="0"/>
            </a:endParaRPr>
          </a:p>
          <a:p>
            <a:r>
              <a:rPr lang="en-US" sz="1600" dirty="0">
                <a:latin typeface="Bahnschrift Light" panose="020B0502040204020203" pitchFamily="34" charset="0"/>
              </a:rPr>
              <a:t>Bus data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020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EEE28-66AC-9AB5-2ED3-22BDB252C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2792" y="161023"/>
            <a:ext cx="2206416" cy="551712"/>
          </a:xfrm>
        </p:spPr>
        <p:txBody>
          <a:bodyPr/>
          <a:lstStyle/>
          <a:p>
            <a:pPr algn="ctr"/>
            <a:r>
              <a:rPr lang="en-US" sz="4000" dirty="0"/>
              <a:t>GATE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CB6E7-4626-E56E-14F4-A30B2D548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9684" y="629920"/>
            <a:ext cx="4245929" cy="3888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Bahnschrift SemiLight" panose="020B0502040204020203" pitchFamily="34" charset="0"/>
              </a:rPr>
              <a:t>GENERASI </a:t>
            </a:r>
            <a:r>
              <a:rPr lang="en-US" sz="1600" b="1" dirty="0" err="1">
                <a:latin typeface="Bahnschrift SemiLight" panose="020B0502040204020203" pitchFamily="34" charset="0"/>
              </a:rPr>
              <a:t>GENERASI</a:t>
            </a:r>
            <a:r>
              <a:rPr lang="en-US" sz="1600" b="1" dirty="0">
                <a:latin typeface="Bahnschrift SemiLight" panose="020B0502040204020203" pitchFamily="34" charset="0"/>
              </a:rPr>
              <a:t> KOMPUTER : </a:t>
            </a:r>
          </a:p>
          <a:p>
            <a:pPr marL="0" indent="0">
              <a:buNone/>
            </a:pPr>
            <a:r>
              <a:rPr lang="en-US" sz="1600" b="1" dirty="0">
                <a:latin typeface="Bahnschrift SemiLight" panose="020B0502040204020203" pitchFamily="34" charset="0"/>
              </a:rPr>
              <a:t>GENERASI 1 : </a:t>
            </a:r>
            <a:r>
              <a:rPr lang="en-US" sz="1600" dirty="0" err="1">
                <a:latin typeface="Bahnschrift SemiLight" panose="020B0502040204020203" pitchFamily="34" charset="0"/>
              </a:rPr>
              <a:t>Ditemukan</a:t>
            </a:r>
            <a:r>
              <a:rPr lang="en-US" sz="1600" dirty="0">
                <a:latin typeface="Bahnschrift SemiLight" panose="020B0502040204020203" pitchFamily="34" charset="0"/>
              </a:rPr>
              <a:t> pada </a:t>
            </a:r>
            <a:r>
              <a:rPr lang="en-US" sz="1600" dirty="0" err="1">
                <a:latin typeface="Bahnschrift SemiLight" panose="020B0502040204020203" pitchFamily="34" charset="0"/>
              </a:rPr>
              <a:t>tahun</a:t>
            </a:r>
            <a:r>
              <a:rPr lang="en-US" sz="1600" dirty="0">
                <a:latin typeface="Bahnschrift SemiLight" panose="020B0502040204020203" pitchFamily="34" charset="0"/>
              </a:rPr>
              <a:t> 1940-1956 dan </a:t>
            </a:r>
            <a:r>
              <a:rPr lang="en-US" sz="1600" dirty="0" err="1">
                <a:latin typeface="Bahnschrift SemiLight" panose="020B0502040204020203" pitchFamily="34" charset="0"/>
              </a:rPr>
              <a:t>menggunakan</a:t>
            </a:r>
            <a:r>
              <a:rPr lang="en-US" sz="1600" dirty="0">
                <a:latin typeface="Bahnschrift SemiLight" panose="020B0502040204020203" pitchFamily="34" charset="0"/>
              </a:rPr>
              <a:t> Vacuum Tube </a:t>
            </a:r>
            <a:r>
              <a:rPr lang="en-US" sz="1600" dirty="0" err="1">
                <a:latin typeface="Bahnschrift SemiLight" panose="020B0502040204020203" pitchFamily="34" charset="0"/>
              </a:rPr>
              <a:t>sebagai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Bahnschrift SemiLight" panose="020B0502040204020203" pitchFamily="34" charset="0"/>
              </a:rPr>
              <a:t>GENERASI 2 : </a:t>
            </a:r>
            <a:r>
              <a:rPr lang="en-US" sz="1600" dirty="0" err="1">
                <a:latin typeface="Bahnschrift SemiLight" panose="020B0502040204020203" pitchFamily="34" charset="0"/>
              </a:rPr>
              <a:t>Digunakan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antara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tahun</a:t>
            </a:r>
            <a:r>
              <a:rPr lang="en-US" sz="1600" dirty="0">
                <a:latin typeface="Bahnschrift SemiLight" panose="020B0502040204020203" pitchFamily="34" charset="0"/>
              </a:rPr>
              <a:t> 1956-1963 dan </a:t>
            </a:r>
            <a:r>
              <a:rPr lang="en-US" sz="1600" dirty="0" err="1">
                <a:latin typeface="Bahnschrift SemiLight" panose="020B0502040204020203" pitchFamily="34" charset="0"/>
              </a:rPr>
              <a:t>menggunakan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sebagai</a:t>
            </a:r>
            <a:r>
              <a:rPr lang="en-US" sz="1600" dirty="0">
                <a:latin typeface="Bahnschrift SemiLight" panose="020B0502040204020203" pitchFamily="34" charset="0"/>
              </a:rPr>
              <a:t> Transistor </a:t>
            </a:r>
            <a:r>
              <a:rPr lang="en-US" sz="1600" dirty="0" err="1">
                <a:latin typeface="Bahnschrift SemiLight" panose="020B0502040204020203" pitchFamily="34" charset="0"/>
              </a:rPr>
              <a:t>komponen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digitalnya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Bahnschrift SemiLight" panose="020B0502040204020203" pitchFamily="34" charset="0"/>
              </a:rPr>
              <a:t>GENERASI 3 : </a:t>
            </a:r>
            <a:r>
              <a:rPr lang="en-US" sz="1600" dirty="0" err="1">
                <a:latin typeface="Bahnschrift SemiLight" panose="020B0502040204020203" pitchFamily="34" charset="0"/>
              </a:rPr>
              <a:t>Digunakan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tahun</a:t>
            </a:r>
            <a:r>
              <a:rPr lang="en-US" sz="1600" dirty="0">
                <a:latin typeface="Bahnschrift SemiLight" panose="020B0502040204020203" pitchFamily="34" charset="0"/>
              </a:rPr>
              <a:t> 1964-1971 dan </a:t>
            </a:r>
            <a:r>
              <a:rPr lang="en-US" sz="1600" dirty="0" err="1">
                <a:latin typeface="Bahnschrift SemiLight" panose="020B0502040204020203" pitchFamily="34" charset="0"/>
              </a:rPr>
              <a:t>menggunakan</a:t>
            </a:r>
            <a:r>
              <a:rPr lang="en-US" sz="1600" dirty="0">
                <a:latin typeface="Bahnschrift SemiLight" panose="020B0502040204020203" pitchFamily="34" charset="0"/>
              </a:rPr>
              <a:t> IC (Integrated Circuits) </a:t>
            </a:r>
            <a:r>
              <a:rPr lang="en-US" sz="1600" dirty="0" err="1">
                <a:latin typeface="Bahnschrift SemiLight" panose="020B0502040204020203" pitchFamily="34" charset="0"/>
              </a:rPr>
              <a:t>sebagai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komponen</a:t>
            </a:r>
            <a:r>
              <a:rPr lang="en-US" sz="1600" dirty="0">
                <a:latin typeface="Bahnschrift SemiLight" panose="020B0502040204020203" pitchFamily="34" charset="0"/>
              </a:rPr>
              <a:t> digital</a:t>
            </a:r>
          </a:p>
          <a:p>
            <a:pPr marL="0" indent="0">
              <a:buNone/>
            </a:pPr>
            <a:r>
              <a:rPr lang="en-US" sz="1600" b="1" dirty="0">
                <a:latin typeface="Bahnschrift SemiLight" panose="020B0502040204020203" pitchFamily="34" charset="0"/>
              </a:rPr>
              <a:t>GENERASI 4 : </a:t>
            </a:r>
            <a:r>
              <a:rPr lang="nb-NO" sz="1600" dirty="0">
                <a:latin typeface="Bahnschrift SemiLight" panose="020B0502040204020203" pitchFamily="34" charset="0"/>
              </a:rPr>
              <a:t>Digunakan pada tahun 1971-sekarang dan menggunakan Mikroprosesor sebagai komponen digital</a:t>
            </a:r>
          </a:p>
          <a:p>
            <a:pPr marL="0" indent="0">
              <a:buNone/>
            </a:pPr>
            <a:r>
              <a:rPr lang="nb-NO" sz="1600" b="1" dirty="0">
                <a:latin typeface="Bahnschrift SemiLight" panose="020B0502040204020203" pitchFamily="34" charset="0"/>
              </a:rPr>
              <a:t>GENERASI SELANJUTNYA : </a:t>
            </a:r>
            <a:r>
              <a:rPr lang="nb-NO" sz="1600" dirty="0">
                <a:latin typeface="Bahnschrift SemiLight" panose="020B0502040204020203" pitchFamily="34" charset="0"/>
              </a:rPr>
              <a:t>Sekarang dan selanjutnya dan berupa cloud computin dan AI</a:t>
            </a:r>
            <a:endParaRPr lang="en-US" sz="1600" dirty="0">
              <a:latin typeface="Bahnschrift SemiLight" panose="020B0502040204020203" pitchFamily="34" charset="0"/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C7B9557-C1D4-1183-1EDB-837F4DBD36F4}"/>
              </a:ext>
            </a:extLst>
          </p:cNvPr>
          <p:cNvSpPr txBox="1">
            <a:spLocks/>
          </p:cNvSpPr>
          <p:nvPr/>
        </p:nvSpPr>
        <p:spPr>
          <a:xfrm>
            <a:off x="6392335" y="1949823"/>
            <a:ext cx="4245929" cy="388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Bahnschrift SemiLight" panose="020B0502040204020203" pitchFamily="34" charset="0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1377EE2-E5B6-6130-9AFB-FFE53CA4FABE}"/>
              </a:ext>
            </a:extLst>
          </p:cNvPr>
          <p:cNvSpPr txBox="1">
            <a:spLocks/>
          </p:cNvSpPr>
          <p:nvPr/>
        </p:nvSpPr>
        <p:spPr>
          <a:xfrm>
            <a:off x="5650822" y="629920"/>
            <a:ext cx="3110992" cy="47440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latin typeface="Bahnschrift SemiLight" panose="020B0502040204020203" pitchFamily="34" charset="0"/>
              </a:rPr>
              <a:t>LOGIC GATE : </a:t>
            </a:r>
            <a:r>
              <a:rPr lang="en-US" sz="1600" dirty="0" err="1">
                <a:latin typeface="Bahnschrift SemiLight" panose="020B0502040204020203" pitchFamily="34" charset="0"/>
              </a:rPr>
              <a:t>Gerbang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logika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atau</a:t>
            </a:r>
            <a:r>
              <a:rPr lang="en-US" sz="1600" dirty="0">
                <a:latin typeface="Bahnschrift SemiLight" panose="020B0502040204020203" pitchFamily="34" charset="0"/>
              </a:rPr>
              <a:t> logic gates </a:t>
            </a:r>
            <a:r>
              <a:rPr lang="en-US" sz="1600" dirty="0" err="1">
                <a:latin typeface="Bahnschrift SemiLight" panose="020B0502040204020203" pitchFamily="34" charset="0"/>
              </a:rPr>
              <a:t>adalah</a:t>
            </a:r>
            <a:r>
              <a:rPr lang="en-US" sz="1600" dirty="0">
                <a:latin typeface="Bahnschrift SemiLight" panose="020B0502040204020203" pitchFamily="34" charset="0"/>
              </a:rPr>
              <a:t> proses </a:t>
            </a:r>
            <a:r>
              <a:rPr lang="en-US" sz="1600" dirty="0" err="1">
                <a:latin typeface="Bahnschrift SemiLight" panose="020B0502040204020203" pitchFamily="34" charset="0"/>
              </a:rPr>
              <a:t>pengolahan</a:t>
            </a:r>
            <a:r>
              <a:rPr lang="en-US" sz="1600" dirty="0">
                <a:latin typeface="Bahnschrift SemiLight" panose="020B0502040204020203" pitchFamily="34" charset="0"/>
              </a:rPr>
              <a:t> input </a:t>
            </a:r>
            <a:r>
              <a:rPr lang="en-US" sz="1600" dirty="0" err="1">
                <a:latin typeface="Bahnschrift SemiLight" panose="020B0502040204020203" pitchFamily="34" charset="0"/>
              </a:rPr>
              <a:t>bilangan</a:t>
            </a:r>
            <a:r>
              <a:rPr lang="en-US" sz="1600" dirty="0">
                <a:latin typeface="Bahnschrift SemiLight" panose="020B0502040204020203" pitchFamily="34" charset="0"/>
              </a:rPr>
              <a:t> biner </a:t>
            </a:r>
            <a:r>
              <a:rPr lang="en-US" sz="1600" dirty="0" err="1">
                <a:latin typeface="Bahnschrift SemiLight" panose="020B0502040204020203" pitchFamily="34" charset="0"/>
              </a:rPr>
              <a:t>dengan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teori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matematika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boolean</a:t>
            </a:r>
            <a:r>
              <a:rPr lang="en-US" sz="1600" dirty="0">
                <a:latin typeface="Bahnschrift SemiLight" panose="020B0502040204020203" pitchFamily="34" charset="0"/>
              </a:rPr>
              <a:t>. </a:t>
            </a:r>
          </a:p>
          <a:p>
            <a:pPr marL="0" indent="0">
              <a:buFont typeface="Arial"/>
              <a:buNone/>
            </a:pPr>
            <a:r>
              <a:rPr lang="en-US" sz="1600" b="1" dirty="0">
                <a:latin typeface="Bahnschrift SemiLight" panose="020B0502040204020203" pitchFamily="34" charset="0"/>
              </a:rPr>
              <a:t>FUNGSI GERBANG LOGIKA : </a:t>
            </a:r>
            <a:r>
              <a:rPr lang="en-US" sz="1600" dirty="0" err="1">
                <a:latin typeface="Bahnschrift SemiLight" panose="020B0502040204020203" pitchFamily="34" charset="0"/>
              </a:rPr>
              <a:t>Untuk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melakukan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fungsi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logika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dasar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untuk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membentuk</a:t>
            </a:r>
            <a:r>
              <a:rPr lang="en-US" sz="1600" dirty="0">
                <a:latin typeface="Bahnschrift SemiLight" panose="020B0502040204020203" pitchFamily="34" charset="0"/>
              </a:rPr>
              <a:t> </a:t>
            </a:r>
            <a:r>
              <a:rPr lang="en-US" sz="1600" dirty="0" err="1">
                <a:latin typeface="Bahnschrift SemiLight" panose="020B0502040204020203" pitchFamily="34" charset="0"/>
              </a:rPr>
              <a:t>sirkuit</a:t>
            </a:r>
            <a:r>
              <a:rPr lang="en-US" sz="1600" dirty="0">
                <a:latin typeface="Bahnschrift SemiLight" panose="020B0502040204020203" pitchFamily="34" charset="0"/>
              </a:rPr>
              <a:t> digital yang </a:t>
            </a:r>
            <a:r>
              <a:rPr lang="en-US" sz="1600" dirty="0" err="1">
                <a:latin typeface="Bahnschrift SemiLight" panose="020B0502040204020203" pitchFamily="34" charset="0"/>
              </a:rPr>
              <a:t>terintregrasi</a:t>
            </a:r>
            <a:r>
              <a:rPr lang="en-US" sz="1600" dirty="0">
                <a:latin typeface="Bahnschrift SemiLight" panose="020B0502040204020203" pitchFamily="34" charset="0"/>
              </a:rPr>
              <a:t>.</a:t>
            </a:r>
          </a:p>
          <a:p>
            <a:pPr marL="0" indent="0">
              <a:buFont typeface="Arial"/>
              <a:buNone/>
            </a:pPr>
            <a:r>
              <a:rPr lang="en-US" sz="1600" b="1" dirty="0">
                <a:latin typeface="Bahnschrift SemiLight" panose="020B0502040204020203" pitchFamily="34" charset="0"/>
              </a:rPr>
              <a:t>GERBANG LOGIKA:</a:t>
            </a:r>
          </a:p>
          <a:p>
            <a:r>
              <a:rPr lang="en-US" sz="1400" dirty="0">
                <a:latin typeface="Bahnschrift SemiLight" panose="020B0502040204020203" pitchFamily="34" charset="0"/>
              </a:rPr>
              <a:t>GERBANG AND</a:t>
            </a:r>
          </a:p>
          <a:p>
            <a:r>
              <a:rPr lang="en-US" sz="1400" dirty="0">
                <a:latin typeface="Bahnschrift SemiLight" panose="020B0502040204020203" pitchFamily="34" charset="0"/>
              </a:rPr>
              <a:t>GERBANG OR</a:t>
            </a:r>
          </a:p>
          <a:p>
            <a:r>
              <a:rPr lang="en-US" sz="1400" dirty="0">
                <a:latin typeface="Bahnschrift SemiLight" panose="020B0502040204020203" pitchFamily="34" charset="0"/>
              </a:rPr>
              <a:t>GERBANG NOT</a:t>
            </a:r>
          </a:p>
          <a:p>
            <a:r>
              <a:rPr lang="en-US" sz="1400" dirty="0">
                <a:latin typeface="Bahnschrift SemiLight" panose="020B0502040204020203" pitchFamily="34" charset="0"/>
              </a:rPr>
              <a:t>GERBANG NAND </a:t>
            </a:r>
          </a:p>
          <a:p>
            <a:r>
              <a:rPr lang="en-US" sz="1400" dirty="0">
                <a:latin typeface="Bahnschrift SemiLight" panose="020B0502040204020203" pitchFamily="34" charset="0"/>
              </a:rPr>
              <a:t>GERBANG NOR</a:t>
            </a:r>
          </a:p>
          <a:p>
            <a:r>
              <a:rPr lang="en-US" sz="1400" dirty="0">
                <a:latin typeface="Bahnschrift SemiLight" panose="020B0502040204020203" pitchFamily="34" charset="0"/>
              </a:rPr>
              <a:t>GERBANG XOR</a:t>
            </a:r>
          </a:p>
          <a:p>
            <a:r>
              <a:rPr lang="en-US" sz="1400" dirty="0">
                <a:latin typeface="Bahnschrift SemiLight" panose="020B0502040204020203" pitchFamily="34" charset="0"/>
              </a:rPr>
              <a:t>GERBANG XNOR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040DD76-3B59-2B62-3825-586AE84D0C56}"/>
              </a:ext>
            </a:extLst>
          </p:cNvPr>
          <p:cNvSpPr txBox="1">
            <a:spLocks/>
          </p:cNvSpPr>
          <p:nvPr/>
        </p:nvSpPr>
        <p:spPr>
          <a:xfrm>
            <a:off x="8629832" y="567767"/>
            <a:ext cx="2843246" cy="765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TRANSISTOR DAN SEMIKONDUKTOR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56619FAE-E444-BE40-F4A5-B06E70E27FC5}"/>
              </a:ext>
            </a:extLst>
          </p:cNvPr>
          <p:cNvSpPr txBox="1">
            <a:spLocks/>
          </p:cNvSpPr>
          <p:nvPr/>
        </p:nvSpPr>
        <p:spPr>
          <a:xfrm>
            <a:off x="8957895" y="1332839"/>
            <a:ext cx="3110993" cy="3607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Bahnschrift SemiLight" panose="020B0502040204020203" pitchFamily="34" charset="0"/>
              </a:rPr>
              <a:t>VACUUM TUBE</a:t>
            </a:r>
          </a:p>
          <a:p>
            <a:r>
              <a:rPr lang="en-US" sz="1400" dirty="0">
                <a:latin typeface="Bahnschrift SemiLight" panose="020B0502040204020203" pitchFamily="34" charset="0"/>
              </a:rPr>
              <a:t>TRANSISTOR</a:t>
            </a:r>
          </a:p>
          <a:p>
            <a:r>
              <a:rPr lang="en-US" sz="1400" dirty="0">
                <a:latin typeface="Bahnschrift SemiLight" panose="020B0502040204020203" pitchFamily="34" charset="0"/>
              </a:rPr>
              <a:t>INTREGATED CIRCUIT</a:t>
            </a:r>
          </a:p>
          <a:p>
            <a:r>
              <a:rPr lang="en-US" sz="1400" dirty="0">
                <a:latin typeface="Bahnschrift SemiLight" panose="020B0502040204020203" pitchFamily="34" charset="0"/>
              </a:rPr>
              <a:t>MIKROPROSESOR</a:t>
            </a:r>
          </a:p>
        </p:txBody>
      </p:sp>
    </p:spTree>
    <p:extLst>
      <p:ext uri="{BB962C8B-B14F-4D97-AF65-F5344CB8AC3E}">
        <p14:creationId xmlns:p14="http://schemas.microsoft.com/office/powerpoint/2010/main" val="406333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EEE28-66AC-9AB5-2ED3-22BDB252C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3611" y="768407"/>
            <a:ext cx="6464775" cy="643833"/>
          </a:xfrm>
        </p:spPr>
        <p:txBody>
          <a:bodyPr/>
          <a:lstStyle/>
          <a:p>
            <a:pPr algn="ctr"/>
            <a:r>
              <a:rPr lang="en-US" sz="4000" dirty="0"/>
              <a:t>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CB6E7-4626-E56E-14F4-A30B2D548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3736" y="1412240"/>
            <a:ext cx="10404584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Memory </a:t>
            </a:r>
            <a:r>
              <a:rPr lang="en-US" sz="2400" dirty="0" err="1">
                <a:latin typeface="Bahnschrift SemiLight" panose="020B0502040204020203" pitchFamily="34" charset="0"/>
              </a:rPr>
              <a:t>adalah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perangkat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atau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sistem</a:t>
            </a:r>
            <a:r>
              <a:rPr lang="en-US" sz="2400" dirty="0">
                <a:latin typeface="Bahnschrift SemiLight" panose="020B0502040204020203" pitchFamily="34" charset="0"/>
              </a:rPr>
              <a:t> yang </a:t>
            </a:r>
            <a:r>
              <a:rPr lang="en-US" sz="2400" dirty="0" err="1">
                <a:latin typeface="Bahnschrift SemiLight" panose="020B0502040204020203" pitchFamily="34" charset="0"/>
              </a:rPr>
              <a:t>digunakan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untuk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perangkat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elektronik</a:t>
            </a:r>
            <a:r>
              <a:rPr lang="en-US" sz="2400" dirty="0">
                <a:latin typeface="Bahnschrift SemiLight" panose="020B0502040204020203" pitchFamily="34" charset="0"/>
              </a:rPr>
              <a:t> digital yang </a:t>
            </a:r>
            <a:r>
              <a:rPr lang="en-US" sz="2400" dirty="0" err="1">
                <a:latin typeface="Bahnschrift SemiLight" panose="020B0502040204020203" pitchFamily="34" charset="0"/>
              </a:rPr>
              <a:t>terkait</a:t>
            </a:r>
            <a:r>
              <a:rPr lang="en-US" sz="2400" dirty="0">
                <a:latin typeface="Bahnschrift SemiLigh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Bahnschrift SemiLight" panose="020B0502040204020203" pitchFamily="34" charset="0"/>
              </a:rPr>
              <a:t>JENIS </a:t>
            </a:r>
            <a:r>
              <a:rPr lang="en-US" sz="2400" b="1" dirty="0" err="1">
                <a:latin typeface="Bahnschrift SemiLight" panose="020B0502040204020203" pitchFamily="34" charset="0"/>
              </a:rPr>
              <a:t>JENIS</a:t>
            </a:r>
            <a:r>
              <a:rPr lang="en-US" sz="2400" b="1" dirty="0">
                <a:latin typeface="Bahnschrift SemiLight" panose="020B0502040204020203" pitchFamily="34" charset="0"/>
              </a:rPr>
              <a:t> MEMORY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Memory Read Only (ROM)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Memory Read/Write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Static Memory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Dynamic Memory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Volatile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Non-volatile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C7B9557-C1D4-1183-1EDB-837F4DBD36F4}"/>
              </a:ext>
            </a:extLst>
          </p:cNvPr>
          <p:cNvSpPr txBox="1">
            <a:spLocks/>
          </p:cNvSpPr>
          <p:nvPr/>
        </p:nvSpPr>
        <p:spPr>
          <a:xfrm>
            <a:off x="6392335" y="1949823"/>
            <a:ext cx="4245929" cy="388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12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EEE28-66AC-9AB5-2ED3-22BDB252C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3612" y="291335"/>
            <a:ext cx="6464775" cy="643833"/>
          </a:xfrm>
        </p:spPr>
        <p:txBody>
          <a:bodyPr/>
          <a:lstStyle/>
          <a:p>
            <a:pPr algn="ctr"/>
            <a:r>
              <a:rPr lang="en-US" sz="4000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CB6E7-4626-E56E-14F4-A30B2D548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7416" y="812800"/>
            <a:ext cx="10404584" cy="5753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Data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fakta-fakta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angka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informasi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Data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berupa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berbagai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jenis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seperti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teks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angka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gambar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audio,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video, dan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mewakili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berbagai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jenis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berupa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angka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maupun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bilangan</a:t>
            </a:r>
            <a:r>
              <a:rPr lang="en-US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Data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Numerik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Data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Numerik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data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berupa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angka</a:t>
            </a:r>
            <a:r>
              <a:rPr lang="en-US" sz="20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.Contoh</a:t>
            </a:r>
            <a:r>
              <a:rPr lang="en-US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 data </a:t>
            </a:r>
            <a:r>
              <a:rPr lang="en-US" sz="20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Numerik</a:t>
            </a:r>
            <a:r>
              <a:rPr lang="en-US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 di </a:t>
            </a:r>
            <a:r>
              <a:rPr lang="en-US" sz="20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bawah</a:t>
            </a:r>
            <a:r>
              <a:rPr lang="en-US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ini</a:t>
            </a:r>
            <a:r>
              <a:rPr lang="en-US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 :</a:t>
            </a:r>
          </a:p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Sistem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esimal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merupakan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sistem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bilangan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digunakan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sehari-hari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Desimal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terdiri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angka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0,1,2,3,4,5,6,7,8,9.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Desimal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memiliki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base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radix 10.</a:t>
            </a:r>
          </a:p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Sistem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Biner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merupakan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system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bilangan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terdiri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angka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0 dan 1.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Sistem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biner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memiliki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base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radix 2.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Integers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bilangan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bulat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merupakan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bilangan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terdiri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Contoh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bilangan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bulat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–5, 0, 8.Pada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pemrograman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integers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dinotasikan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sebagai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int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Dengan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8 bit data.</a:t>
            </a:r>
          </a:p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Bilangan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real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bilangan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terdapat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pecahan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desimal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Contoh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bilangan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real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3.14, -0.05, dan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sebagainya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.</a:t>
            </a:r>
          </a:p>
          <a:p>
            <a:r>
              <a:rPr lang="en-US" sz="2000" b="1" dirty="0" err="1">
                <a:latin typeface="Bahnschrift Light" panose="020B0502040204020203" pitchFamily="34" charset="0"/>
              </a:rPr>
              <a:t>Bilangan</a:t>
            </a:r>
            <a:r>
              <a:rPr lang="en-US" sz="2000" b="1" dirty="0">
                <a:latin typeface="Bahnschrift Light" panose="020B0502040204020203" pitchFamily="34" charset="0"/>
              </a:rPr>
              <a:t> </a:t>
            </a:r>
            <a:r>
              <a:rPr lang="en-US" sz="2000" b="1" dirty="0" err="1">
                <a:latin typeface="Bahnschrift Light" panose="020B0502040204020203" pitchFamily="34" charset="0"/>
              </a:rPr>
              <a:t>cacah</a:t>
            </a:r>
            <a:r>
              <a:rPr lang="en-US" sz="2000" b="1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adalah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bilang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bulat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tanpa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nilai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negatif</a:t>
            </a:r>
            <a:r>
              <a:rPr lang="en-US" sz="2000" dirty="0">
                <a:latin typeface="Bahnschrift Light" panose="020B0502040204020203" pitchFamily="34" charset="0"/>
              </a:rPr>
              <a:t>.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C7B9557-C1D4-1183-1EDB-837F4DBD36F4}"/>
              </a:ext>
            </a:extLst>
          </p:cNvPr>
          <p:cNvSpPr txBox="1">
            <a:spLocks/>
          </p:cNvSpPr>
          <p:nvPr/>
        </p:nvSpPr>
        <p:spPr>
          <a:xfrm>
            <a:off x="6392335" y="1949823"/>
            <a:ext cx="4245929" cy="388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EEE28-66AC-9AB5-2ED3-22BDB252C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3612" y="291335"/>
            <a:ext cx="6464775" cy="643833"/>
          </a:xfrm>
        </p:spPr>
        <p:txBody>
          <a:bodyPr/>
          <a:lstStyle/>
          <a:p>
            <a:pPr algn="ctr"/>
            <a:r>
              <a:rPr lang="en-US" sz="4000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CB6E7-4626-E56E-14F4-A30B2D548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2400" y="904689"/>
            <a:ext cx="10769600" cy="5252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Data Non </a:t>
            </a:r>
            <a:r>
              <a:rPr lang="en-US" sz="1900" b="1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Numerik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: 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Data Non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Numerik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data yang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bukan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berupa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angka,</a:t>
            </a:r>
            <a:r>
              <a:rPr lang="en-US" sz="19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c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ontohnya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data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teks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gambar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dan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sebagainya</a:t>
            </a:r>
            <a:r>
              <a:rPr lang="en-US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.</a:t>
            </a:r>
          </a:p>
          <a:p>
            <a:r>
              <a:rPr lang="en-US" sz="1900" b="1" dirty="0">
                <a:solidFill>
                  <a:srgbClr val="000000"/>
                </a:solidFill>
                <a:latin typeface="Bahnschrift Light" panose="020B0502040204020203" pitchFamily="34" charset="0"/>
              </a:rPr>
              <a:t>TEXT </a:t>
            </a:r>
            <a:r>
              <a:rPr lang="en-US" sz="19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adalah</a:t>
            </a:r>
            <a:r>
              <a:rPr lang="en-US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data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teks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pada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komputer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mengacu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pada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cara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teks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informasi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berbasis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teks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direpresentasikan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disimpan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komputer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.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Berikut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beberapa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metode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representasi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data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teks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pada computer</a:t>
            </a:r>
            <a:r>
              <a:rPr lang="en-US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 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Character </a:t>
            </a:r>
            <a:r>
              <a:rPr lang="en-US" sz="1900" b="1" dirty="0">
                <a:solidFill>
                  <a:srgbClr val="000000"/>
                </a:solidFill>
                <a:latin typeface="Bahnschrift Light" panose="020B0502040204020203" pitchFamily="34" charset="0"/>
              </a:rPr>
              <a:t>E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ncoding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metode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dasar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untuk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merepresentasikan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karakter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teks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dalam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Setiap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karakter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(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termasuk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huruf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angka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dan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simbol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)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diberikan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kode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numerik</a:t>
            </a:r>
            <a:r>
              <a:rPr lang="en-US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Plain Text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merupakan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Teks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mentah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plain text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representasi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dasar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teks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di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komputer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.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karakter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direpresentasikan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menggunakan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karakter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encoding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tertentu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seperti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ASCII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UTF-8.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mentah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tidak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memiliki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pemformatan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khusus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dan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tidak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mengandung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tag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markup.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Markup Language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digunakan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untuk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merepresentasikan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teks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bersama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dengan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tag yang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memberikan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Markup languages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memungkinkan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teks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untuk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dimunculkan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(OpenDocument Text),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RTF (Rich Text Format)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digunakan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untuk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merepresentasikan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teks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dengan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pemformatan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lanjutan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seperti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huruf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tebal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miring, dan daftar.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format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dasar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hanya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berisi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teks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tanpa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format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struktur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tambahan</a:t>
            </a:r>
            <a:r>
              <a:rPr lang="en-US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.</a:t>
            </a:r>
            <a:endParaRPr lang="en-US" sz="1900" b="1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C7B9557-C1D4-1183-1EDB-837F4DBD36F4}"/>
              </a:ext>
            </a:extLst>
          </p:cNvPr>
          <p:cNvSpPr txBox="1">
            <a:spLocks/>
          </p:cNvSpPr>
          <p:nvPr/>
        </p:nvSpPr>
        <p:spPr>
          <a:xfrm>
            <a:off x="6392335" y="1949823"/>
            <a:ext cx="4245929" cy="388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0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EEE28-66AC-9AB5-2ED3-22BDB252C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3612" y="291335"/>
            <a:ext cx="6464775" cy="643833"/>
          </a:xfrm>
        </p:spPr>
        <p:txBody>
          <a:bodyPr/>
          <a:lstStyle/>
          <a:p>
            <a:pPr algn="ctr"/>
            <a:r>
              <a:rPr lang="en-US" sz="4000" dirty="0"/>
              <a:t>BAHASA PEMOGRAMAN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CB6E7-4626-E56E-14F4-A30B2D548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2400" y="904689"/>
            <a:ext cx="10769600" cy="525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Bahasa </a:t>
            </a:r>
            <a:r>
              <a:rPr lang="en-US" sz="2000" b="1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emrograman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sebuah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bahasa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digunakan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diterjemahkan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oleh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dieksekusi.Bahasa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Pemrograman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jenis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antara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lain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Fun</a:t>
            </a:r>
            <a:r>
              <a:rPr lang="en-US" sz="2000" b="1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gsi</a:t>
            </a:r>
            <a:r>
              <a:rPr lang="en-US" sz="2000" b="1" dirty="0">
                <a:solidFill>
                  <a:srgbClr val="000000"/>
                </a:solidFill>
                <a:latin typeface="Bahnschrift Light" panose="020B0502040204020203" pitchFamily="34" charset="0"/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Memudahkan</a:t>
            </a:r>
            <a:r>
              <a:rPr lang="en-US" sz="200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Komunikasi</a:t>
            </a:r>
            <a:r>
              <a:rPr lang="en-US" sz="200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Antara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Komputer</a:t>
            </a:r>
            <a:r>
              <a:rPr lang="en-US" sz="200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dan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Pengguna</a:t>
            </a:r>
            <a:endParaRPr lang="en-US" sz="2000" i="0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Membuat</a:t>
            </a:r>
            <a:r>
              <a:rPr lang="en-US" sz="200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Aplikasi</a:t>
            </a:r>
            <a:r>
              <a:rPr lang="en-US" sz="200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Kompleks</a:t>
            </a:r>
            <a:endParaRPr lang="en-US" sz="2000" i="0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Membuat</a:t>
            </a:r>
            <a:r>
              <a:rPr lang="en-US" sz="200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Kode Reusable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MACAM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MACAM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BAHASA PEMOGRAMAN</a:t>
            </a:r>
            <a:endParaRPr lang="en-US" sz="2000" i="0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BAHASA TINGKAT </a:t>
            </a:r>
            <a:r>
              <a:rPr lang="en-US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RENDAH</a:t>
            </a:r>
            <a:endParaRPr lang="en-US" sz="2000" i="0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BAHASA TINGKAT MENENGAH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BAHASA TINGKAT TINGGI</a:t>
            </a:r>
            <a:endParaRPr lang="en-US" sz="2000" i="0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C7B9557-C1D4-1183-1EDB-837F4DBD36F4}"/>
              </a:ext>
            </a:extLst>
          </p:cNvPr>
          <p:cNvSpPr txBox="1">
            <a:spLocks/>
          </p:cNvSpPr>
          <p:nvPr/>
        </p:nvSpPr>
        <p:spPr>
          <a:xfrm>
            <a:off x="6392335" y="1949823"/>
            <a:ext cx="4245929" cy="388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2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EEE28-66AC-9AB5-2ED3-22BDB252C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8480" y="172721"/>
            <a:ext cx="9255760" cy="762448"/>
          </a:xfrm>
        </p:spPr>
        <p:txBody>
          <a:bodyPr/>
          <a:lstStyle/>
          <a:p>
            <a:pPr algn="ctr"/>
            <a:r>
              <a:rPr lang="en-US" sz="4000" dirty="0"/>
              <a:t>COMPILER,INTERPRETER,LINKER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CB6E7-4626-E56E-14F4-A30B2D548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2400" y="904689"/>
            <a:ext cx="10769600" cy="525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konteks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bahasa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pemrograman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,"translator"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biasanya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merujuk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kepada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program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perangkat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lunak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mengubah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kode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sumber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optimisasi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integrasi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Ada 2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jenis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translator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utama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pada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bahasa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pemrograman,yaitu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Compiler dan Interpreter.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Compiler</a:t>
            </a:r>
            <a:endParaRPr lang="en-US" sz="2000" b="1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Compiler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jenis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translator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menerjemahkan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seluruh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kode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sumber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dalam</a:t>
            </a:r>
            <a:r>
              <a:rPr lang="en-US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satu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kali proses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bahasa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mesin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kode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antara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(intermediate code).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Interpreter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Interpreter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jenis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translator yang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membaca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dan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mengeksekusi</a:t>
            </a:r>
            <a:r>
              <a:rPr lang="en-US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kode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sumber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baris demi baris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saat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program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berjalan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berarti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kode</a:t>
            </a:r>
            <a:r>
              <a:rPr lang="en-US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sumber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tidak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diterjemahkan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dalam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bahasa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mesin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kode</a:t>
            </a:r>
            <a:r>
              <a:rPr lang="en-US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antara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sebelum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dieksekusi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.</a:t>
            </a:r>
          </a:p>
          <a:p>
            <a:r>
              <a:rPr lang="en-US" sz="2000" b="1" dirty="0">
                <a:solidFill>
                  <a:srgbClr val="000000"/>
                </a:solidFill>
                <a:latin typeface="Bahnschrift Light" panose="020B0502040204020203" pitchFamily="34" charset="0"/>
              </a:rPr>
              <a:t>Linker</a:t>
            </a:r>
          </a:p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Tugas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dari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linker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menggabungkan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berbagai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library external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dengan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object file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untuk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menghasilkan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sebuah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program.</a:t>
            </a: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C7B9557-C1D4-1183-1EDB-837F4DBD36F4}"/>
              </a:ext>
            </a:extLst>
          </p:cNvPr>
          <p:cNvSpPr txBox="1">
            <a:spLocks/>
          </p:cNvSpPr>
          <p:nvPr/>
        </p:nvSpPr>
        <p:spPr>
          <a:xfrm>
            <a:off x="6392335" y="1949823"/>
            <a:ext cx="4245929" cy="388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3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165</TotalTime>
  <Words>849</Words>
  <Application>Microsoft Office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 Light</vt:lpstr>
      <vt:lpstr>Bahnschrift SemiBold</vt:lpstr>
      <vt:lpstr>Bahnschrift SemiLight</vt:lpstr>
      <vt:lpstr>Copperplate Gothic Bold</vt:lpstr>
      <vt:lpstr>Corbel</vt:lpstr>
      <vt:lpstr>Wingdings</vt:lpstr>
      <vt:lpstr>Parallax</vt:lpstr>
      <vt:lpstr>REMIDI Rangkuman materi arsikom</vt:lpstr>
      <vt:lpstr>PowerPoint Presentation</vt:lpstr>
      <vt:lpstr>KOMPUTER DAN KOMPONEN CPU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Rangkuman materi arsikom</dc:title>
  <dc:creator>heru cahyono</dc:creator>
  <cp:lastModifiedBy>heru cahyono</cp:lastModifiedBy>
  <cp:revision>7</cp:revision>
  <dcterms:created xsi:type="dcterms:W3CDTF">2023-11-08T02:56:38Z</dcterms:created>
  <dcterms:modified xsi:type="dcterms:W3CDTF">2023-11-12T10:08:59Z</dcterms:modified>
</cp:coreProperties>
</file>