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Jua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D0AF81-8034-4D8B-804F-7F7488EDFDE1}">
  <a:tblStyle styleId="{D0D0AF81-8034-4D8B-804F-7F7488EDFD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9AFD41-B51D-47CF-84D0-EC43FCAFA7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Ju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bca6125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bca6125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bca6125b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bca6125b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bca6125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bca6125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bca6125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bca6125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bca6125b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bca6125b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d82ced9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d82ced9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c510475f0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c510475f0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d82ced93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d82ced93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d82ced9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d82ced9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d82ced93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d82ced93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d82ced93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d82ced93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bca6125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bca6125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c510475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c510475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c510475f0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c510475f0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c510475f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c510475f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글씨 깨지지 않게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크기 맞추기 16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c510475f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7c510475f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d82ced93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7d82ced93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d82ced9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d82ced9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d82ced93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7d82ced93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bca6125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bca6125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c510475f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c510475f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bca6125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bca6125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bca6125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bca6125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bca6125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bca6125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ca6125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ca6125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d82ced93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d82ced9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1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게임, 장르, 돈</a:t>
            </a:r>
            <a:endParaRPr sz="7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연도</a:t>
            </a:r>
            <a:endParaRPr sz="7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3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3"/>
          <p:cNvSpPr txBox="1"/>
          <p:nvPr>
            <p:ph idx="4294967295"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2. 연도별 장르의 매출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768363" y="785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{1D9AFD41-B51D-47CF-84D0-EC43FCAFA7FA}</a:tableStyleId>
              </a:tblPr>
              <a:tblGrid>
                <a:gridCol w="1041325"/>
                <a:gridCol w="612675"/>
                <a:gridCol w="612675"/>
                <a:gridCol w="612675"/>
                <a:gridCol w="612675"/>
                <a:gridCol w="612675"/>
                <a:gridCol w="612675"/>
                <a:gridCol w="612675"/>
                <a:gridCol w="612675"/>
                <a:gridCol w="612675"/>
                <a:gridCol w="612675"/>
                <a:gridCol w="612675"/>
              </a:tblGrid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1977</a:t>
                      </a:r>
                      <a:endParaRPr b="1" sz="10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1978</a:t>
                      </a:r>
                      <a:endParaRPr b="1" sz="10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1979</a:t>
                      </a:r>
                      <a:endParaRPr b="1" sz="10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1980</a:t>
                      </a:r>
                      <a:endParaRPr b="1" sz="10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1981</a:t>
                      </a:r>
                      <a:endParaRPr b="1" sz="10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2012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2013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2014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2015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2016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Action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1.25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0.44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0.31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14.79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120.18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113.28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111.00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73.43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23.04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Adventure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1.30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4.70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7.08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6.81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7.73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2.18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Fighting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0.77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8.75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7.28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16.19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8.39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3.85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Misc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1.74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22.68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18.20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29.20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11.66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3.12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Platform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8.54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19.45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24.95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9.01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5.87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2.08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Puzzle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0.81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2.25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1.74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1.00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1.51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0.69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Racing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0.32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0.48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14.58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13.57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16.71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5.56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4.03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Role-Playing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47.51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36.55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50.72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37.23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6.90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Shooter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7.07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10.02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69.48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61.99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66.68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66.55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19.75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Simulation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0.44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13.37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8.68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4.85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6.30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0.39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Sports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0.52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0.78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31.13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40.61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46.52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41.49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14.35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434343"/>
                          </a:solidFill>
                        </a:rPr>
                        <a:t>Strategy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…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3.33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6.19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1.10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2.04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0.52</a:t>
                      </a:r>
                      <a:endParaRPr b="1" sz="10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3"/>
          <p:cNvSpPr/>
          <p:nvPr/>
        </p:nvSpPr>
        <p:spPr>
          <a:xfrm>
            <a:off x="4873075" y="785325"/>
            <a:ext cx="3675900" cy="4358100"/>
          </a:xfrm>
          <a:prstGeom prst="rect">
            <a:avLst/>
          </a:prstGeom>
          <a:solidFill>
            <a:srgbClr val="9E9E9E">
              <a:alpha val="13380"/>
            </a:srgbClr>
          </a:solidFill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768350" y="1120500"/>
            <a:ext cx="7780800" cy="322800"/>
          </a:xfrm>
          <a:prstGeom prst="roundRect">
            <a:avLst>
              <a:gd fmla="val 16667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751500" y="3802500"/>
            <a:ext cx="7780800" cy="322800"/>
          </a:xfrm>
          <a:prstGeom prst="roundRect">
            <a:avLst>
              <a:gd fmla="val 16667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751500" y="4473000"/>
            <a:ext cx="7780800" cy="322800"/>
          </a:xfrm>
          <a:prstGeom prst="roundRect">
            <a:avLst>
              <a:gd fmla="val 16667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4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4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2. 연도</a:t>
            </a:r>
            <a:r>
              <a:rPr lang="ko" sz="2500">
                <a:latin typeface="Jua"/>
                <a:ea typeface="Jua"/>
                <a:cs typeface="Jua"/>
                <a:sym typeface="Jua"/>
              </a:rPr>
              <a:t>별 매출 그래프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39" name="Google Shape;139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828000"/>
            <a:ext cx="1944000" cy="134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title="차트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000" y="82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title="차트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000" y="82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 title="차트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2000" y="82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 title="차트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000" y="226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 title="차트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6825" y="226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 title="차트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8000" y="226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 title="차트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52000" y="226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 title="차트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8000" y="370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 title="차트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56000" y="370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title="차트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08000" y="3708000"/>
            <a:ext cx="1944000" cy="13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 title="차트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552000" y="3708000"/>
            <a:ext cx="1944000" cy="1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5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5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2. 연도별 유행 장르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63" y="781488"/>
            <a:ext cx="6840001" cy="43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7416000" y="834450"/>
            <a:ext cx="381600" cy="399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25"/>
          <p:cNvGrpSpPr/>
          <p:nvPr/>
        </p:nvGrpSpPr>
        <p:grpSpPr>
          <a:xfrm>
            <a:off x="1170000" y="781200"/>
            <a:ext cx="6840001" cy="4319916"/>
            <a:chOff x="1136273" y="3094814"/>
            <a:chExt cx="6894467" cy="4065803"/>
          </a:xfrm>
        </p:grpSpPr>
        <p:grpSp>
          <p:nvGrpSpPr>
            <p:cNvPr id="160" name="Google Shape;160;p25"/>
            <p:cNvGrpSpPr/>
            <p:nvPr/>
          </p:nvGrpSpPr>
          <p:grpSpPr>
            <a:xfrm>
              <a:off x="1136273" y="3094814"/>
              <a:ext cx="6894467" cy="4065803"/>
              <a:chOff x="1098775" y="5453400"/>
              <a:chExt cx="7369033" cy="4438650"/>
            </a:xfrm>
          </p:grpSpPr>
          <p:sp>
            <p:nvSpPr>
              <p:cNvPr id="161" name="Google Shape;161;p25"/>
              <p:cNvSpPr/>
              <p:nvPr/>
            </p:nvSpPr>
            <p:spPr>
              <a:xfrm>
                <a:off x="1098775" y="5475225"/>
                <a:ext cx="7207200" cy="439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2" name="Google Shape;162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8775" y="5453400"/>
                <a:ext cx="7369033" cy="4438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3" name="Google Shape;163;p25"/>
            <p:cNvSpPr/>
            <p:nvPr/>
          </p:nvSpPr>
          <p:spPr>
            <a:xfrm>
              <a:off x="7432009" y="3145637"/>
              <a:ext cx="381600" cy="3815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6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6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2. 연도별 유행 장르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70" name="Google Shape;170;p26"/>
          <p:cNvGrpSpPr/>
          <p:nvPr/>
        </p:nvGrpSpPr>
        <p:grpSpPr>
          <a:xfrm>
            <a:off x="1169990" y="781473"/>
            <a:ext cx="6839936" cy="4320138"/>
            <a:chOff x="1098775" y="5453400"/>
            <a:chExt cx="7369033" cy="4438650"/>
          </a:xfrm>
        </p:grpSpPr>
        <p:sp>
          <p:nvSpPr>
            <p:cNvPr id="171" name="Google Shape;171;p26"/>
            <p:cNvSpPr/>
            <p:nvPr/>
          </p:nvSpPr>
          <p:spPr>
            <a:xfrm>
              <a:off x="1098775" y="5475225"/>
              <a:ext cx="7207200" cy="439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" name="Google Shape;17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98775" y="5453400"/>
              <a:ext cx="7369033" cy="443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6"/>
          <p:cNvSpPr/>
          <p:nvPr/>
        </p:nvSpPr>
        <p:spPr>
          <a:xfrm>
            <a:off x="6049425" y="835200"/>
            <a:ext cx="1602300" cy="4053600"/>
          </a:xfrm>
          <a:prstGeom prst="roundRect">
            <a:avLst>
              <a:gd fmla="val 7475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7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7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2</a:t>
            </a:r>
            <a:r>
              <a:rPr lang="ko" sz="2500">
                <a:latin typeface="Jua"/>
                <a:ea typeface="Jua"/>
                <a:cs typeface="Jua"/>
                <a:sym typeface="Jua"/>
              </a:rPr>
              <a:t>. 연도별 유행 장르 - 최근 12년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80" name="Google Shape;180;p27"/>
          <p:cNvGrpSpPr/>
          <p:nvPr/>
        </p:nvGrpSpPr>
        <p:grpSpPr>
          <a:xfrm>
            <a:off x="1489871" y="763734"/>
            <a:ext cx="6042080" cy="4447349"/>
            <a:chOff x="1310200" y="793600"/>
            <a:chExt cx="6551100" cy="4057800"/>
          </a:xfrm>
        </p:grpSpPr>
        <p:sp>
          <p:nvSpPr>
            <p:cNvPr id="181" name="Google Shape;181;p27"/>
            <p:cNvSpPr/>
            <p:nvPr/>
          </p:nvSpPr>
          <p:spPr>
            <a:xfrm>
              <a:off x="1310200" y="793600"/>
              <a:ext cx="6551100" cy="4057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2" name="Google Shape;182;p27" title="차트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8905" y="836756"/>
              <a:ext cx="6493689" cy="3955797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83" name="Google Shape;183;p27"/>
          <p:cNvSpPr/>
          <p:nvPr/>
        </p:nvSpPr>
        <p:spPr>
          <a:xfrm>
            <a:off x="1954075" y="1078100"/>
            <a:ext cx="4305000" cy="3638700"/>
          </a:xfrm>
          <a:prstGeom prst="roundRect">
            <a:avLst>
              <a:gd fmla="val 4099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4282500" y="1076400"/>
            <a:ext cx="1977600" cy="3638700"/>
          </a:xfrm>
          <a:prstGeom prst="roundRect">
            <a:avLst>
              <a:gd fmla="val 4099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8"/>
          <p:cNvGrpSpPr/>
          <p:nvPr/>
        </p:nvGrpSpPr>
        <p:grpSpPr>
          <a:xfrm>
            <a:off x="1152000" y="763200"/>
            <a:ext cx="6840000" cy="4248000"/>
            <a:chOff x="1152000" y="764550"/>
            <a:chExt cx="6840000" cy="4248000"/>
          </a:xfrm>
        </p:grpSpPr>
        <p:pic>
          <p:nvPicPr>
            <p:cNvPr id="190" name="Google Shape;190;p28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2000" y="764550"/>
              <a:ext cx="6840000" cy="42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8"/>
            <p:cNvSpPr txBox="1"/>
            <p:nvPr/>
          </p:nvSpPr>
          <p:spPr>
            <a:xfrm rot="737">
              <a:off x="2830264" y="3128940"/>
              <a:ext cx="140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Role-Playing</a:t>
              </a:r>
              <a:endParaRPr b="1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192" name="Google Shape;192;p28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2. 연도별 유행 장르 - 최근 5년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152000" y="763200"/>
            <a:ext cx="6840000" cy="4248000"/>
            <a:chOff x="311700" y="837650"/>
            <a:chExt cx="6840000" cy="4248000"/>
          </a:xfrm>
        </p:grpSpPr>
        <p:pic>
          <p:nvPicPr>
            <p:cNvPr id="195" name="Google Shape;195;p28" title="Points scored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837650"/>
              <a:ext cx="6840000" cy="42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8"/>
            <p:cNvSpPr txBox="1"/>
            <p:nvPr/>
          </p:nvSpPr>
          <p:spPr>
            <a:xfrm rot="737">
              <a:off x="2022489" y="3208665"/>
              <a:ext cx="140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Role-Playing</a:t>
              </a:r>
              <a:endParaRPr b="1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97" name="Google Shape;197;p28"/>
          <p:cNvGrpSpPr/>
          <p:nvPr/>
        </p:nvGrpSpPr>
        <p:grpSpPr>
          <a:xfrm>
            <a:off x="1152000" y="763200"/>
            <a:ext cx="6840000" cy="4248000"/>
            <a:chOff x="4904850" y="257075"/>
            <a:chExt cx="6840000" cy="4248000"/>
          </a:xfrm>
        </p:grpSpPr>
        <p:pic>
          <p:nvPicPr>
            <p:cNvPr id="198" name="Google Shape;198;p28" title="Points scored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04850" y="257075"/>
              <a:ext cx="6840000" cy="42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8"/>
            <p:cNvSpPr txBox="1"/>
            <p:nvPr/>
          </p:nvSpPr>
          <p:spPr>
            <a:xfrm rot="737">
              <a:off x="6623189" y="2643990"/>
              <a:ext cx="140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Role-Playing</a:t>
              </a:r>
              <a:endParaRPr b="1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1152000" y="763200"/>
            <a:ext cx="6840000" cy="4248000"/>
            <a:chOff x="5201300" y="620075"/>
            <a:chExt cx="6840000" cy="4248000"/>
          </a:xfrm>
        </p:grpSpPr>
        <p:pic>
          <p:nvPicPr>
            <p:cNvPr id="201" name="Google Shape;201;p28" title="Points scored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01300" y="620075"/>
              <a:ext cx="6840000" cy="42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28"/>
            <p:cNvSpPr txBox="1"/>
            <p:nvPr/>
          </p:nvSpPr>
          <p:spPr>
            <a:xfrm rot="737">
              <a:off x="6936614" y="2984965"/>
              <a:ext cx="140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Role-Playing</a:t>
              </a:r>
              <a:endParaRPr b="1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9"/>
          <p:cNvGrpSpPr/>
          <p:nvPr/>
        </p:nvGrpSpPr>
        <p:grpSpPr>
          <a:xfrm>
            <a:off x="1152000" y="764550"/>
            <a:ext cx="6840000" cy="4248000"/>
            <a:chOff x="1152000" y="764550"/>
            <a:chExt cx="6840000" cy="4248000"/>
          </a:xfrm>
        </p:grpSpPr>
        <p:pic>
          <p:nvPicPr>
            <p:cNvPr id="208" name="Google Shape;208;p29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2000" y="764550"/>
              <a:ext cx="6840000" cy="42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9"/>
            <p:cNvSpPr txBox="1"/>
            <p:nvPr/>
          </p:nvSpPr>
          <p:spPr>
            <a:xfrm rot="737">
              <a:off x="2860064" y="3182815"/>
              <a:ext cx="140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Role-Playing</a:t>
              </a:r>
              <a:endParaRPr b="1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210" name="Google Shape;210;p29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9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2. 연도별 유행 장르 - 최근 5년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12" name="Google Shape;212;p29"/>
          <p:cNvGrpSpPr/>
          <p:nvPr/>
        </p:nvGrpSpPr>
        <p:grpSpPr>
          <a:xfrm>
            <a:off x="1152000" y="764550"/>
            <a:ext cx="6840000" cy="4248000"/>
            <a:chOff x="1152000" y="764550"/>
            <a:chExt cx="6840000" cy="4248000"/>
          </a:xfrm>
        </p:grpSpPr>
        <p:pic>
          <p:nvPicPr>
            <p:cNvPr id="213" name="Google Shape;213;p29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52000" y="764550"/>
              <a:ext cx="6840000" cy="42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9"/>
            <p:cNvSpPr txBox="1"/>
            <p:nvPr/>
          </p:nvSpPr>
          <p:spPr>
            <a:xfrm>
              <a:off x="3316725" y="3788325"/>
              <a:ext cx="1010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Role-</a:t>
              </a:r>
              <a:endPara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Playing</a:t>
              </a:r>
              <a:endPara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5" name="Google Shape;215;p29"/>
          <p:cNvGrpSpPr/>
          <p:nvPr/>
        </p:nvGrpSpPr>
        <p:grpSpPr>
          <a:xfrm>
            <a:off x="1152000" y="860400"/>
            <a:ext cx="6840000" cy="4140000"/>
            <a:chOff x="1152000" y="861750"/>
            <a:chExt cx="6840000" cy="4140000"/>
          </a:xfrm>
        </p:grpSpPr>
        <p:pic>
          <p:nvPicPr>
            <p:cNvPr id="216" name="Google Shape;216;p29" title="Chart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52000" y="861750"/>
              <a:ext cx="6840000" cy="41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9"/>
            <p:cNvSpPr txBox="1"/>
            <p:nvPr/>
          </p:nvSpPr>
          <p:spPr>
            <a:xfrm>
              <a:off x="2805100" y="3174425"/>
              <a:ext cx="144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Role-Playing</a:t>
              </a:r>
              <a:endPara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1152000" y="860400"/>
            <a:ext cx="6840000" cy="4140000"/>
            <a:chOff x="1152000" y="861750"/>
            <a:chExt cx="6840000" cy="4140000"/>
          </a:xfrm>
        </p:grpSpPr>
        <p:pic>
          <p:nvPicPr>
            <p:cNvPr id="219" name="Google Shape;219;p29" title="Chart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52000" y="861750"/>
              <a:ext cx="6840000" cy="41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9"/>
            <p:cNvSpPr txBox="1"/>
            <p:nvPr/>
          </p:nvSpPr>
          <p:spPr>
            <a:xfrm>
              <a:off x="3518825" y="3930625"/>
              <a:ext cx="1093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Role-</a:t>
              </a:r>
              <a:endPara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Playing</a:t>
              </a:r>
              <a:endPara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1152000" y="860400"/>
            <a:ext cx="6840000" cy="4140000"/>
            <a:chOff x="1152000" y="861750"/>
            <a:chExt cx="6840000" cy="4140000"/>
          </a:xfrm>
        </p:grpSpPr>
        <p:pic>
          <p:nvPicPr>
            <p:cNvPr id="222" name="Google Shape;222;p29" title="Chart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52000" y="861750"/>
              <a:ext cx="6840000" cy="41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9"/>
            <p:cNvSpPr txBox="1"/>
            <p:nvPr/>
          </p:nvSpPr>
          <p:spPr>
            <a:xfrm>
              <a:off x="3024700" y="2134125"/>
              <a:ext cx="67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Misc</a:t>
              </a:r>
              <a:endParaRPr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0">
                <a:solidFill>
                  <a:srgbClr val="434343"/>
                </a:solidFill>
                <a:latin typeface="Jua"/>
                <a:ea typeface="Jua"/>
                <a:cs typeface="Jua"/>
                <a:sym typeface="Jua"/>
              </a:rPr>
              <a:t>정리 !</a:t>
            </a:r>
            <a:endParaRPr sz="7000">
              <a:solidFill>
                <a:srgbClr val="434343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Action</a:t>
            </a:r>
            <a:endParaRPr sz="5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Shooter</a:t>
            </a:r>
            <a:endParaRPr sz="55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Sports</a:t>
            </a:r>
            <a:endParaRPr sz="55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rgbClr val="D9D9D9"/>
                </a:solidFill>
                <a:latin typeface="Jua"/>
                <a:ea typeface="Jua"/>
                <a:cs typeface="Jua"/>
                <a:sym typeface="Jua"/>
              </a:rPr>
              <a:t>Role-Playing</a:t>
            </a:r>
            <a:endParaRPr sz="5500">
              <a:solidFill>
                <a:srgbClr val="D9D9D9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34" name="Google Shape;234;p31"/>
          <p:cNvCxnSpPr/>
          <p:nvPr/>
        </p:nvCxnSpPr>
        <p:spPr>
          <a:xfrm>
            <a:off x="2952000" y="2606175"/>
            <a:ext cx="324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1"/>
          <p:cNvCxnSpPr/>
          <p:nvPr/>
        </p:nvCxnSpPr>
        <p:spPr>
          <a:xfrm>
            <a:off x="2592000" y="3447375"/>
            <a:ext cx="396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1"/>
          <p:cNvCxnSpPr/>
          <p:nvPr/>
        </p:nvCxnSpPr>
        <p:spPr>
          <a:xfrm>
            <a:off x="2232000" y="4430825"/>
            <a:ext cx="468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1"/>
          <p:cNvCxnSpPr/>
          <p:nvPr/>
        </p:nvCxnSpPr>
        <p:spPr>
          <a:xfrm>
            <a:off x="3312000" y="1764975"/>
            <a:ext cx="252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목차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970700" y="1271675"/>
            <a:ext cx="5202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지역별 장르</a:t>
            </a:r>
            <a:endParaRPr sz="3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연도별 </a:t>
            </a:r>
            <a:r>
              <a:rPr lang="ko" sz="3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장르</a:t>
            </a:r>
            <a:endParaRPr sz="3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유사한 </a:t>
            </a:r>
            <a:r>
              <a:rPr lang="ko" sz="3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장르</a:t>
            </a:r>
            <a:endParaRPr sz="3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970700" y="1270800"/>
            <a:ext cx="5202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지역</a:t>
            </a: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별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연도별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유사한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970700" y="1270800"/>
            <a:ext cx="5202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지역별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연도</a:t>
            </a: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별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유사한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970700" y="1270800"/>
            <a:ext cx="5202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지역별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연도별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indent="-463550" lvl="0" marL="45720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700"/>
              <a:buFont typeface="Jua"/>
              <a:buAutoNum type="arabicPeriod"/>
            </a:pPr>
            <a:r>
              <a:rPr lang="ko" sz="37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유사</a:t>
            </a:r>
            <a:r>
              <a:rPr lang="ko" sz="3700">
                <a:solidFill>
                  <a:srgbClr val="999999"/>
                </a:solidFill>
                <a:latin typeface="Jua"/>
                <a:ea typeface="Jua"/>
                <a:cs typeface="Jua"/>
                <a:sym typeface="Jua"/>
              </a:rPr>
              <a:t>한 장르</a:t>
            </a:r>
            <a:endParaRPr sz="3700"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3. 유사</a:t>
            </a:r>
            <a:endParaRPr sz="7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3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3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3</a:t>
            </a:r>
            <a:r>
              <a:rPr lang="ko" sz="2500">
                <a:latin typeface="Jua"/>
                <a:ea typeface="Jua"/>
                <a:cs typeface="Jua"/>
                <a:sym typeface="Jua"/>
              </a:rPr>
              <a:t>. 유사한 장르 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49" name="Google Shape;249;p33"/>
          <p:cNvGraphicFramePr/>
          <p:nvPr/>
        </p:nvGraphicFramePr>
        <p:xfrm>
          <a:off x="1796288" y="85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{D0D0AF81-8034-4D8B-804F-7F7488EDFDE1}</a:tableStyleId>
              </a:tblPr>
              <a:tblGrid>
                <a:gridCol w="1133325"/>
                <a:gridCol w="1133325"/>
                <a:gridCol w="1133325"/>
                <a:gridCol w="1133325"/>
                <a:gridCol w="11333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North-America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Europe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Japan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Other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870.19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519.33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157.63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186.02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Adventure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105.17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16.61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Fighting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222.65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101.19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36.28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Misc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407.51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211.68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105.08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73.71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Platform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445.53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199.28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130.07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51.39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Puzzle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50.37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56.87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Racing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355.73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235.69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56.38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77.02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Role-Playing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319.15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343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Shooter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580.14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311.16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38.24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102.25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Simulation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182.59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63.67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31.48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Sports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676.18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375.37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135.15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133.98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Strategy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68.47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45.28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48.58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11.27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33"/>
          <p:cNvSpPr/>
          <p:nvPr/>
        </p:nvSpPr>
        <p:spPr>
          <a:xfrm>
            <a:off x="1758950" y="1482000"/>
            <a:ext cx="5718600" cy="312600"/>
          </a:xfrm>
          <a:prstGeom prst="roundRect">
            <a:avLst>
              <a:gd fmla="val 7475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1712700" y="2732263"/>
            <a:ext cx="5718600" cy="312600"/>
          </a:xfrm>
          <a:prstGeom prst="roundRect">
            <a:avLst>
              <a:gd fmla="val 7475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4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4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3</a:t>
            </a:r>
            <a:r>
              <a:rPr lang="ko" sz="2500">
                <a:latin typeface="Jua"/>
                <a:ea typeface="Jua"/>
                <a:cs typeface="Jua"/>
                <a:sym typeface="Jua"/>
              </a:rPr>
              <a:t>. 장르별 매출 유사도 시각화 - PCA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58" name="Google Shape;258;p34"/>
          <p:cNvGrpSpPr/>
          <p:nvPr/>
        </p:nvGrpSpPr>
        <p:grpSpPr>
          <a:xfrm>
            <a:off x="1241475" y="913050"/>
            <a:ext cx="6596375" cy="3960000"/>
            <a:chOff x="1393875" y="860650"/>
            <a:chExt cx="6596375" cy="3960000"/>
          </a:xfrm>
        </p:grpSpPr>
        <p:pic>
          <p:nvPicPr>
            <p:cNvPr id="259" name="Google Shape;25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93875" y="860650"/>
              <a:ext cx="5111999" cy="39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13650" y="1741488"/>
              <a:ext cx="976600" cy="2296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5"/>
          <p:cNvGrpSpPr/>
          <p:nvPr/>
        </p:nvGrpSpPr>
        <p:grpSpPr>
          <a:xfrm>
            <a:off x="1263600" y="889200"/>
            <a:ext cx="6304200" cy="3996000"/>
            <a:chOff x="1297925" y="919650"/>
            <a:chExt cx="6304200" cy="3996000"/>
          </a:xfrm>
        </p:grpSpPr>
        <p:pic>
          <p:nvPicPr>
            <p:cNvPr id="266" name="Google Shape;26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7925" y="919650"/>
              <a:ext cx="5076000" cy="399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99400" y="1999100"/>
              <a:ext cx="602725" cy="1060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8" name="Google Shape;268;p35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5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3. 장르별 매출 유사도 시각화 - Clustering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1714525" y="3298775"/>
            <a:ext cx="1080000" cy="795300"/>
          </a:xfrm>
          <a:prstGeom prst="ellipse">
            <a:avLst/>
          </a:prstGeom>
          <a:solidFill>
            <a:srgbClr val="93C47D">
              <a:alpha val="12100"/>
            </a:srgbClr>
          </a:solidFill>
          <a:ln cap="flat" cmpd="sng" w="28575">
            <a:solidFill>
              <a:srgbClr val="93C4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3072300" y="740925"/>
            <a:ext cx="1080000" cy="795300"/>
          </a:xfrm>
          <a:prstGeom prst="ellipse">
            <a:avLst/>
          </a:prstGeom>
          <a:solidFill>
            <a:srgbClr val="EA9999">
              <a:alpha val="18470"/>
            </a:srgbClr>
          </a:solidFill>
          <a:ln cap="flat" cmpd="sng" w="28575">
            <a:solidFill>
              <a:srgbClr val="EA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 rot="-1864340">
            <a:off x="3205018" y="3063906"/>
            <a:ext cx="1113114" cy="1652667"/>
          </a:xfrm>
          <a:prstGeom prst="ellipse">
            <a:avLst/>
          </a:prstGeom>
          <a:solidFill>
            <a:srgbClr val="6D9EEB">
              <a:alpha val="13380"/>
            </a:srgbClr>
          </a:solidFill>
          <a:ln cap="flat" cmpd="sng" w="2857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4664875" y="3298775"/>
            <a:ext cx="1698900" cy="795300"/>
          </a:xfrm>
          <a:prstGeom prst="ellipse">
            <a:avLst/>
          </a:prstGeom>
          <a:solidFill>
            <a:srgbClr val="F6B26B">
              <a:alpha val="15920"/>
            </a:srgbClr>
          </a:solidFill>
          <a:ln cap="flat" cmpd="sng" w="28575">
            <a:solidFill>
              <a:srgbClr val="F6B26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3312000" y="2228144"/>
            <a:ext cx="840300" cy="972000"/>
            <a:chOff x="1811850" y="2443244"/>
            <a:chExt cx="840300" cy="972000"/>
          </a:xfrm>
        </p:grpSpPr>
        <p:sp>
          <p:nvSpPr>
            <p:cNvPr id="275" name="Google Shape;275;p35"/>
            <p:cNvSpPr/>
            <p:nvPr/>
          </p:nvSpPr>
          <p:spPr>
            <a:xfrm>
              <a:off x="1811850" y="2447100"/>
              <a:ext cx="840300" cy="613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Platform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Racing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Misc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Shooter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</p:txBody>
        </p:sp>
        <p:cxnSp>
          <p:nvCxnSpPr>
            <p:cNvPr id="276" name="Google Shape;276;p35"/>
            <p:cNvCxnSpPr/>
            <p:nvPr/>
          </p:nvCxnSpPr>
          <p:spPr>
            <a:xfrm flipH="1" rot="10800000">
              <a:off x="1872687" y="2443244"/>
              <a:ext cx="3600" cy="9720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277" name="Google Shape;277;p35"/>
          <p:cNvGrpSpPr/>
          <p:nvPr/>
        </p:nvGrpSpPr>
        <p:grpSpPr>
          <a:xfrm>
            <a:off x="1800000" y="2296800"/>
            <a:ext cx="963000" cy="1152000"/>
            <a:chOff x="1811850" y="2263244"/>
            <a:chExt cx="963000" cy="1152000"/>
          </a:xfrm>
        </p:grpSpPr>
        <p:sp>
          <p:nvSpPr>
            <p:cNvPr id="278" name="Google Shape;278;p35"/>
            <p:cNvSpPr/>
            <p:nvPr/>
          </p:nvSpPr>
          <p:spPr>
            <a:xfrm>
              <a:off x="1811850" y="2351500"/>
              <a:ext cx="963000" cy="613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Adventure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Strategy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Simulation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Fighting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Puzzle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</p:txBody>
        </p:sp>
        <p:cxnSp>
          <p:nvCxnSpPr>
            <p:cNvPr id="279" name="Google Shape;279;p35"/>
            <p:cNvCxnSpPr/>
            <p:nvPr/>
          </p:nvCxnSpPr>
          <p:spPr>
            <a:xfrm flipH="1" rot="10800000">
              <a:off x="1872687" y="2263244"/>
              <a:ext cx="3600" cy="1152000"/>
            </a:xfrm>
            <a:prstGeom prst="straightConnector1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280" name="Google Shape;280;p35"/>
          <p:cNvGrpSpPr/>
          <p:nvPr/>
        </p:nvGrpSpPr>
        <p:grpSpPr>
          <a:xfrm>
            <a:off x="4978800" y="2520875"/>
            <a:ext cx="840300" cy="876569"/>
            <a:chOff x="1811850" y="2538675"/>
            <a:chExt cx="840300" cy="876569"/>
          </a:xfrm>
        </p:grpSpPr>
        <p:sp>
          <p:nvSpPr>
            <p:cNvPr id="281" name="Google Shape;281;p35"/>
            <p:cNvSpPr/>
            <p:nvPr/>
          </p:nvSpPr>
          <p:spPr>
            <a:xfrm>
              <a:off x="1811850" y="2538675"/>
              <a:ext cx="840300" cy="613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Sports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Action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</p:txBody>
        </p:sp>
        <p:cxnSp>
          <p:nvCxnSpPr>
            <p:cNvPr id="282" name="Google Shape;282;p35"/>
            <p:cNvCxnSpPr/>
            <p:nvPr/>
          </p:nvCxnSpPr>
          <p:spPr>
            <a:xfrm flipH="1" rot="10800000">
              <a:off x="1872687" y="2659244"/>
              <a:ext cx="3600" cy="756000"/>
            </a:xfrm>
            <a:prstGeom prst="straightConnector1">
              <a:avLst/>
            </a:prstGeom>
            <a:noFill/>
            <a:ln cap="flat" cmpd="sng" w="9525">
              <a:solidFill>
                <a:srgbClr val="F6B26B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283" name="Google Shape;283;p35"/>
          <p:cNvGrpSpPr/>
          <p:nvPr/>
        </p:nvGrpSpPr>
        <p:grpSpPr>
          <a:xfrm>
            <a:off x="3267000" y="1420425"/>
            <a:ext cx="840300" cy="643150"/>
            <a:chOff x="1568700" y="2537800"/>
            <a:chExt cx="840300" cy="643150"/>
          </a:xfrm>
        </p:grpSpPr>
        <p:sp>
          <p:nvSpPr>
            <p:cNvPr id="284" name="Google Shape;284;p35"/>
            <p:cNvSpPr/>
            <p:nvPr/>
          </p:nvSpPr>
          <p:spPr>
            <a:xfrm>
              <a:off x="1568700" y="2567750"/>
              <a:ext cx="840300" cy="613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Jua"/>
                  <a:ea typeface="Jua"/>
                  <a:cs typeface="Jua"/>
                  <a:sym typeface="Jua"/>
                </a:rPr>
                <a:t>Role-Playing</a:t>
              </a:r>
              <a:endParaRPr sz="800">
                <a:latin typeface="Jua"/>
                <a:ea typeface="Jua"/>
                <a:cs typeface="Jua"/>
                <a:sym typeface="Jua"/>
              </a:endParaRPr>
            </a:p>
          </p:txBody>
        </p:sp>
        <p:cxnSp>
          <p:nvCxnSpPr>
            <p:cNvPr id="285" name="Google Shape;285;p35"/>
            <p:cNvCxnSpPr/>
            <p:nvPr/>
          </p:nvCxnSpPr>
          <p:spPr>
            <a:xfrm flipH="1" rot="10800000">
              <a:off x="1598638" y="2537800"/>
              <a:ext cx="3600" cy="432000"/>
            </a:xfrm>
            <a:prstGeom prst="straightConnector1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6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6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3. 유사한 장르 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92" name="Google Shape;292;p36"/>
          <p:cNvGraphicFramePr/>
          <p:nvPr/>
        </p:nvGraphicFramePr>
        <p:xfrm>
          <a:off x="1796288" y="85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{D0D0AF81-8034-4D8B-804F-7F7488EDFDE1}</a:tableStyleId>
              </a:tblPr>
              <a:tblGrid>
                <a:gridCol w="1133325"/>
                <a:gridCol w="1133325"/>
                <a:gridCol w="1133325"/>
                <a:gridCol w="1133325"/>
                <a:gridCol w="11333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North-America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Europe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Japan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Other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870.19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519.33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157.63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186.02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Adventure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105.17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64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51.93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16.61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Fighting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222.65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101.19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86.18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36.28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Misc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407.51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211.68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105.08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73.71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Platform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445.53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199.28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130.07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51.39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Puzzle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123.34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50.37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56.87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12.47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Racing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355.73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235.69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56.38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77.02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Role-Playing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319.15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343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Shooter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580.14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311.16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38.24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102.25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Simulation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182.59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113.34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63.67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31.48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Sports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676.18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375.37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135.15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133.98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B7B7B7"/>
                          </a:solidFill>
                        </a:rPr>
                        <a:t>Strategy</a:t>
                      </a:r>
                      <a:endParaRPr b="1"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68.47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45.28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48.58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B7B7B7"/>
                          </a:solidFill>
                        </a:rPr>
                        <a:t>11.27</a:t>
                      </a:r>
                      <a:endParaRPr sz="1100">
                        <a:solidFill>
                          <a:srgbClr val="B7B7B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6"/>
          <p:cNvSpPr/>
          <p:nvPr/>
        </p:nvSpPr>
        <p:spPr>
          <a:xfrm>
            <a:off x="5196275" y="3357425"/>
            <a:ext cx="1133400" cy="312600"/>
          </a:xfrm>
          <a:prstGeom prst="roundRect">
            <a:avLst>
              <a:gd fmla="val 7475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2929625" y="3357425"/>
            <a:ext cx="1133400" cy="312600"/>
          </a:xfrm>
          <a:prstGeom prst="roundRect">
            <a:avLst>
              <a:gd fmla="val 7475" name="adj"/>
            </a:avLst>
          </a:prstGeom>
          <a:solidFill>
            <a:srgbClr val="9E9E9E">
              <a:alpha val="13380"/>
            </a:srgbClr>
          </a:solidFill>
          <a:ln cap="flat" cmpd="sng" w="2857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Action</a:t>
            </a:r>
            <a:endParaRPr sz="5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Shooter</a:t>
            </a:r>
            <a:endParaRPr sz="55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rgbClr val="B7B7B7"/>
                </a:solidFill>
                <a:latin typeface="Jua"/>
                <a:ea typeface="Jua"/>
                <a:cs typeface="Jua"/>
                <a:sym typeface="Jua"/>
              </a:rPr>
              <a:t>Sports</a:t>
            </a:r>
            <a:endParaRPr sz="5500">
              <a:solidFill>
                <a:srgbClr val="B7B7B7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rgbClr val="D9D9D9"/>
                </a:solidFill>
                <a:latin typeface="Jua"/>
                <a:ea typeface="Jua"/>
                <a:cs typeface="Jua"/>
                <a:sym typeface="Jua"/>
              </a:rPr>
              <a:t>Role-Playing</a:t>
            </a:r>
            <a:endParaRPr sz="5500">
              <a:solidFill>
                <a:srgbClr val="D9D9D9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300" name="Google Shape;300;p37"/>
          <p:cNvCxnSpPr/>
          <p:nvPr/>
        </p:nvCxnSpPr>
        <p:spPr>
          <a:xfrm>
            <a:off x="0" y="2606175"/>
            <a:ext cx="288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7"/>
          <p:cNvCxnSpPr/>
          <p:nvPr/>
        </p:nvCxnSpPr>
        <p:spPr>
          <a:xfrm>
            <a:off x="0" y="3447375"/>
            <a:ext cx="342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7"/>
          <p:cNvCxnSpPr/>
          <p:nvPr/>
        </p:nvCxnSpPr>
        <p:spPr>
          <a:xfrm>
            <a:off x="0" y="4430825"/>
            <a:ext cx="396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7"/>
          <p:cNvCxnSpPr/>
          <p:nvPr/>
        </p:nvCxnSpPr>
        <p:spPr>
          <a:xfrm>
            <a:off x="0" y="1764975"/>
            <a:ext cx="252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" name="Google Shape;304;p37"/>
          <p:cNvGrpSpPr/>
          <p:nvPr/>
        </p:nvGrpSpPr>
        <p:grpSpPr>
          <a:xfrm>
            <a:off x="0" y="648000"/>
            <a:ext cx="6459000" cy="1152000"/>
            <a:chOff x="0" y="648000"/>
            <a:chExt cx="6459000" cy="1152000"/>
          </a:xfrm>
        </p:grpSpPr>
        <p:grpSp>
          <p:nvGrpSpPr>
            <p:cNvPr id="305" name="Google Shape;305;p37"/>
            <p:cNvGrpSpPr/>
            <p:nvPr/>
          </p:nvGrpSpPr>
          <p:grpSpPr>
            <a:xfrm>
              <a:off x="4958400" y="648000"/>
              <a:ext cx="1500600" cy="1152000"/>
              <a:chOff x="1811850" y="2286569"/>
              <a:chExt cx="1500600" cy="1152000"/>
            </a:xfrm>
          </p:grpSpPr>
          <p:sp>
            <p:nvSpPr>
              <p:cNvPr id="306" name="Google Shape;306;p37"/>
              <p:cNvSpPr/>
              <p:nvPr/>
            </p:nvSpPr>
            <p:spPr>
              <a:xfrm>
                <a:off x="1811850" y="2351494"/>
                <a:ext cx="1500600" cy="613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700">
                    <a:latin typeface="Jua"/>
                    <a:ea typeface="Jua"/>
                    <a:cs typeface="Jua"/>
                    <a:sym typeface="Jua"/>
                  </a:rPr>
                  <a:t>Sports</a:t>
                </a:r>
                <a:endParaRPr sz="2700">
                  <a:latin typeface="Jua"/>
                  <a:ea typeface="Jua"/>
                  <a:cs typeface="Jua"/>
                  <a:sym typeface="Jua"/>
                </a:endParaRPr>
              </a:p>
            </p:txBody>
          </p:sp>
          <p:cxnSp>
            <p:nvCxnSpPr>
              <p:cNvPr id="307" name="Google Shape;307;p37"/>
              <p:cNvCxnSpPr/>
              <p:nvPr/>
            </p:nvCxnSpPr>
            <p:spPr>
              <a:xfrm flipH="1" rot="10800000">
                <a:off x="1872687" y="2286569"/>
                <a:ext cx="3600" cy="1152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</p:grpSp>
        <p:cxnSp>
          <p:nvCxnSpPr>
            <p:cNvPr id="308" name="Google Shape;308;p37"/>
            <p:cNvCxnSpPr/>
            <p:nvPr/>
          </p:nvCxnSpPr>
          <p:spPr>
            <a:xfrm>
              <a:off x="0" y="1764000"/>
              <a:ext cx="5040000" cy="1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9" name="Google Shape;309;p37"/>
          <p:cNvGrpSpPr/>
          <p:nvPr/>
        </p:nvGrpSpPr>
        <p:grpSpPr>
          <a:xfrm>
            <a:off x="0" y="1206000"/>
            <a:ext cx="6783000" cy="1440000"/>
            <a:chOff x="0" y="1206000"/>
            <a:chExt cx="6783000" cy="1440000"/>
          </a:xfrm>
        </p:grpSpPr>
        <p:grpSp>
          <p:nvGrpSpPr>
            <p:cNvPr id="310" name="Google Shape;310;p37"/>
            <p:cNvGrpSpPr/>
            <p:nvPr/>
          </p:nvGrpSpPr>
          <p:grpSpPr>
            <a:xfrm>
              <a:off x="4971600" y="1206000"/>
              <a:ext cx="1811400" cy="1440000"/>
              <a:chOff x="1811850" y="1908569"/>
              <a:chExt cx="1811400" cy="1440000"/>
            </a:xfrm>
          </p:grpSpPr>
          <p:sp>
            <p:nvSpPr>
              <p:cNvPr id="311" name="Google Shape;311;p37"/>
              <p:cNvSpPr/>
              <p:nvPr/>
            </p:nvSpPr>
            <p:spPr>
              <a:xfrm>
                <a:off x="1811850" y="2376444"/>
                <a:ext cx="1811400" cy="613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ko" sz="2700">
                    <a:solidFill>
                      <a:srgbClr val="666666"/>
                    </a:solidFill>
                    <a:latin typeface="Jua"/>
                    <a:ea typeface="Jua"/>
                    <a:cs typeface="Jua"/>
                    <a:sym typeface="Jua"/>
                  </a:rPr>
                  <a:t>Platform</a:t>
                </a:r>
                <a:endParaRPr sz="2700">
                  <a:solidFill>
                    <a:srgbClr val="666666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ko" sz="2700">
                    <a:solidFill>
                      <a:srgbClr val="666666"/>
                    </a:solidFill>
                    <a:latin typeface="Jua"/>
                    <a:ea typeface="Jua"/>
                    <a:cs typeface="Jua"/>
                    <a:sym typeface="Jua"/>
                  </a:rPr>
                  <a:t>Racing</a:t>
                </a:r>
                <a:endParaRPr sz="2700">
                  <a:solidFill>
                    <a:srgbClr val="666666"/>
                  </a:solidFill>
                  <a:latin typeface="Jua"/>
                  <a:ea typeface="Jua"/>
                  <a:cs typeface="Jua"/>
                  <a:sym typeface="Jua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ko" sz="2700">
                    <a:solidFill>
                      <a:srgbClr val="666666"/>
                    </a:solidFill>
                    <a:latin typeface="Jua"/>
                    <a:ea typeface="Jua"/>
                    <a:cs typeface="Jua"/>
                    <a:sym typeface="Jua"/>
                  </a:rPr>
                  <a:t>Misc</a:t>
                </a:r>
                <a:endParaRPr sz="2700">
                  <a:solidFill>
                    <a:srgbClr val="666666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cxnSp>
            <p:nvCxnSpPr>
              <p:cNvPr id="312" name="Google Shape;312;p37"/>
              <p:cNvCxnSpPr/>
              <p:nvPr/>
            </p:nvCxnSpPr>
            <p:spPr>
              <a:xfrm flipH="1" rot="10800000">
                <a:off x="1872687" y="1908569"/>
                <a:ext cx="3600" cy="144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</p:grpSp>
        <p:cxnSp>
          <p:nvCxnSpPr>
            <p:cNvPr id="313" name="Google Shape;313;p37"/>
            <p:cNvCxnSpPr/>
            <p:nvPr/>
          </p:nvCxnSpPr>
          <p:spPr>
            <a:xfrm>
              <a:off x="0" y="2606400"/>
              <a:ext cx="5040000" cy="1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4" name="Google Shape;314;p37"/>
          <p:cNvGrpSpPr/>
          <p:nvPr/>
        </p:nvGrpSpPr>
        <p:grpSpPr>
          <a:xfrm>
            <a:off x="0" y="2332800"/>
            <a:ext cx="6472200" cy="1152000"/>
            <a:chOff x="0" y="2334150"/>
            <a:chExt cx="6472200" cy="1152000"/>
          </a:xfrm>
        </p:grpSpPr>
        <p:grpSp>
          <p:nvGrpSpPr>
            <p:cNvPr id="315" name="Google Shape;315;p37"/>
            <p:cNvGrpSpPr/>
            <p:nvPr/>
          </p:nvGrpSpPr>
          <p:grpSpPr>
            <a:xfrm>
              <a:off x="4971600" y="2334150"/>
              <a:ext cx="1500600" cy="1152000"/>
              <a:chOff x="1811850" y="2336969"/>
              <a:chExt cx="1500600" cy="1152000"/>
            </a:xfrm>
          </p:grpSpPr>
          <p:sp>
            <p:nvSpPr>
              <p:cNvPr id="316" name="Google Shape;316;p37"/>
              <p:cNvSpPr/>
              <p:nvPr/>
            </p:nvSpPr>
            <p:spPr>
              <a:xfrm>
                <a:off x="1811850" y="2401894"/>
                <a:ext cx="1500600" cy="613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700">
                    <a:solidFill>
                      <a:srgbClr val="B7B7B7"/>
                    </a:solidFill>
                    <a:latin typeface="Jua"/>
                    <a:ea typeface="Jua"/>
                    <a:cs typeface="Jua"/>
                    <a:sym typeface="Jua"/>
                  </a:rPr>
                  <a:t>Action</a:t>
                </a:r>
                <a:endParaRPr sz="2700">
                  <a:solidFill>
                    <a:srgbClr val="B7B7B7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cxnSp>
            <p:nvCxnSpPr>
              <p:cNvPr id="317" name="Google Shape;317;p37"/>
              <p:cNvCxnSpPr/>
              <p:nvPr/>
            </p:nvCxnSpPr>
            <p:spPr>
              <a:xfrm flipH="1" rot="10800000">
                <a:off x="1872687" y="2336969"/>
                <a:ext cx="3600" cy="1152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</p:grpSp>
        <p:cxnSp>
          <p:nvCxnSpPr>
            <p:cNvPr id="318" name="Google Shape;318;p37"/>
            <p:cNvCxnSpPr/>
            <p:nvPr/>
          </p:nvCxnSpPr>
          <p:spPr>
            <a:xfrm>
              <a:off x="0" y="3448800"/>
              <a:ext cx="5040000" cy="1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9" name="Google Shape;319;p37"/>
          <p:cNvGrpSpPr/>
          <p:nvPr/>
        </p:nvGrpSpPr>
        <p:grpSpPr>
          <a:xfrm>
            <a:off x="0" y="3312000"/>
            <a:ext cx="6472200" cy="1152000"/>
            <a:chOff x="0" y="3312900"/>
            <a:chExt cx="6472200" cy="1152000"/>
          </a:xfrm>
        </p:grpSpPr>
        <p:grpSp>
          <p:nvGrpSpPr>
            <p:cNvPr id="320" name="Google Shape;320;p37"/>
            <p:cNvGrpSpPr/>
            <p:nvPr/>
          </p:nvGrpSpPr>
          <p:grpSpPr>
            <a:xfrm>
              <a:off x="4971600" y="3312900"/>
              <a:ext cx="1500600" cy="1152000"/>
              <a:chOff x="1811850" y="2286569"/>
              <a:chExt cx="1500600" cy="1152000"/>
            </a:xfrm>
          </p:grpSpPr>
          <p:sp>
            <p:nvSpPr>
              <p:cNvPr id="321" name="Google Shape;321;p37"/>
              <p:cNvSpPr/>
              <p:nvPr/>
            </p:nvSpPr>
            <p:spPr>
              <a:xfrm>
                <a:off x="1811850" y="2351494"/>
                <a:ext cx="1500600" cy="613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2700">
                    <a:solidFill>
                      <a:srgbClr val="4A86E8"/>
                    </a:solidFill>
                    <a:latin typeface="Jua"/>
                    <a:ea typeface="Jua"/>
                    <a:cs typeface="Jua"/>
                    <a:sym typeface="Jua"/>
                  </a:rPr>
                  <a:t>-_-</a:t>
                </a:r>
                <a:endParaRPr sz="2700">
                  <a:solidFill>
                    <a:srgbClr val="4A86E8"/>
                  </a:solidFill>
                  <a:latin typeface="Jua"/>
                  <a:ea typeface="Jua"/>
                  <a:cs typeface="Jua"/>
                  <a:sym typeface="Jua"/>
                </a:endParaRPr>
              </a:p>
            </p:txBody>
          </p:sp>
          <p:cxnSp>
            <p:nvCxnSpPr>
              <p:cNvPr id="322" name="Google Shape;322;p37"/>
              <p:cNvCxnSpPr/>
              <p:nvPr/>
            </p:nvCxnSpPr>
            <p:spPr>
              <a:xfrm flipH="1" rot="10800000">
                <a:off x="1872687" y="2286569"/>
                <a:ext cx="3600" cy="1152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oval"/>
                <a:tailEnd len="med" w="med" type="oval"/>
              </a:ln>
            </p:spPr>
          </p:cxnSp>
        </p:grpSp>
        <p:cxnSp>
          <p:nvCxnSpPr>
            <p:cNvPr id="323" name="Google Shape;323;p37"/>
            <p:cNvCxnSpPr/>
            <p:nvPr/>
          </p:nvCxnSpPr>
          <p:spPr>
            <a:xfrm>
              <a:off x="0" y="4431600"/>
              <a:ext cx="5040000" cy="11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38"/>
          <p:cNvCxnSpPr/>
          <p:nvPr/>
        </p:nvCxnSpPr>
        <p:spPr>
          <a:xfrm>
            <a:off x="3110400" y="2385900"/>
            <a:ext cx="28800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8"/>
          <p:cNvSpPr txBox="1"/>
          <p:nvPr>
            <p:ph type="ctrTitle"/>
          </p:nvPr>
        </p:nvSpPr>
        <p:spPr>
          <a:xfrm>
            <a:off x="311700" y="161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latin typeface="Jua"/>
                <a:ea typeface="Jua"/>
                <a:cs typeface="Jua"/>
                <a:sym typeface="Jua"/>
              </a:rPr>
              <a:t>THANKS !</a:t>
            </a:r>
            <a:endParaRPr sz="42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73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Jua"/>
              <a:buAutoNum type="arabicPeriod"/>
            </a:pPr>
            <a:r>
              <a:rPr lang="ko" sz="7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지역</a:t>
            </a:r>
            <a:endParaRPr sz="7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" sz="2500">
                <a:latin typeface="Jua"/>
                <a:ea typeface="Jua"/>
                <a:cs typeface="Jua"/>
                <a:sym typeface="Jua"/>
              </a:rPr>
              <a:t>지역별 장르의 매출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797300" y="8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{D0D0AF81-8034-4D8B-804F-7F7488EDFDE1}</a:tableStyleId>
              </a:tblPr>
              <a:tblGrid>
                <a:gridCol w="1133325"/>
                <a:gridCol w="1133325"/>
                <a:gridCol w="1133325"/>
                <a:gridCol w="1133325"/>
                <a:gridCol w="11333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North-America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Europe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Japan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Other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870.19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519.33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157.63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186.02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Adventure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105.17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16.61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Fighting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222.65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101.19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36.28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Misc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407.51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211.68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105.08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73.71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Platform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445.53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199.28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130.07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51.39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Puzzle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50.37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56.87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Racing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355.73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235.69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56.38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77.02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Role-Playing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319.15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343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Shooter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580.14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311.16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38.24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102.25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Simulation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182.59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63.67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31.48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Sports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676.18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375.37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135.15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133.98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Strategy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68.47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45.28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48.58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11.27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oogle Shape;77;p16"/>
          <p:cNvGraphicFramePr/>
          <p:nvPr/>
        </p:nvGraphicFramePr>
        <p:xfrm>
          <a:off x="1797288" y="8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{D0D0AF81-8034-4D8B-804F-7F7488EDFDE1}</a:tableStyleId>
              </a:tblPr>
              <a:tblGrid>
                <a:gridCol w="1133325"/>
                <a:gridCol w="1133325"/>
                <a:gridCol w="1133325"/>
                <a:gridCol w="1133325"/>
                <a:gridCol w="11333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North-America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Europe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Japan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Other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870.19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519.33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157.63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186.02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Adventure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105.17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16.61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Fighting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222.65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101.19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36.28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Misc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407.51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211.68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105.08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73.71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Platform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445.53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199.28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130.07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51.39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Puzzle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50.37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56.87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Racing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355.73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235.69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56.38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77.02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Role-Playing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319.15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343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Shooter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580.14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311.16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38.24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102.25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Simulation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182.59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63.67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31.48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Sports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676.18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375.37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135.15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133.98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Strategy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68.47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45.28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48.58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11.27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1796288" y="85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{D0D0AF81-8034-4D8B-804F-7F7488EDFDE1}</a:tableStyleId>
              </a:tblPr>
              <a:tblGrid>
                <a:gridCol w="1133325"/>
                <a:gridCol w="1133325"/>
                <a:gridCol w="1133325"/>
                <a:gridCol w="1133325"/>
                <a:gridCol w="11333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North-America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Europe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Japan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Other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870.19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519.33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157.63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186.02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Adventure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105.17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16.61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Fighting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222.65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101.19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36.28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Misc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407.51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211.68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105.08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73.71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Platform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445.53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199.28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130.07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51.39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Puzzle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50.37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56.87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Racing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355.73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235.69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56.38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77.02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Role-Playing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319.15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343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Shooter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580.14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311.16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38.24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102.25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Simulation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182.59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63.67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31.48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Sports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676.18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375.37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135.15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133.98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Strategy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68.47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45.28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48.58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11.27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1796288" y="85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{D0D0AF81-8034-4D8B-804F-7F7488EDFDE1}</a:tableStyleId>
              </a:tblPr>
              <a:tblGrid>
                <a:gridCol w="1133325"/>
                <a:gridCol w="1133325"/>
                <a:gridCol w="1133325"/>
                <a:gridCol w="1133325"/>
                <a:gridCol w="11333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North-America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Europe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Japan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Other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870.19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519.33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157.63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186.02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Adventure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105.17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16.61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Fighting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222.65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101.19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36.28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Misc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407.51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211.68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105.08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73.71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Platform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445.53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199.28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130.07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51.39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Puzzle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50.37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56.87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Racing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355.73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235.69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56.38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77.02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Role-Playing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319.15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343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Shooter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580.14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311.16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38.24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102.25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Simulation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182.59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63.67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31.48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Sports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676.18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375.37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135.15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133.98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Strategy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68.47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45.28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48.58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11.27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1796288" y="85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{D0D0AF81-8034-4D8B-804F-7F7488EDFDE1}</a:tableStyleId>
              </a:tblPr>
              <a:tblGrid>
                <a:gridCol w="1133325"/>
                <a:gridCol w="1133325"/>
                <a:gridCol w="1133325"/>
                <a:gridCol w="1133325"/>
                <a:gridCol w="1133325"/>
              </a:tblGrid>
              <a:tr h="3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North-America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Europe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Japan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212121"/>
                          </a:solidFill>
                        </a:rPr>
                        <a:t>Other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870.19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519.33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157.63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186.02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Adventure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105.17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51.93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16.61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Fighting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222.65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101.19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86.18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36.28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Misc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407.51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211.68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105.08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73.71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Platform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445.53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199.28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130.07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51.39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Puzzle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50.37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56.87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12.47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Racing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355.73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235.69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56.38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77.02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Role-Playing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319.15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343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56.07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Shooter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580.14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311.16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38.24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102.25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Simulation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182.59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113.34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63.67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31.48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Sports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676.18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375.37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135.15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133.98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434343"/>
                          </a:solidFill>
                        </a:rPr>
                        <a:t>Strategy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68.47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45.28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48.58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12121"/>
                          </a:solidFill>
                        </a:rPr>
                        <a:t>11.27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7606675" y="800750"/>
            <a:ext cx="10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Jua"/>
                <a:ea typeface="Jua"/>
                <a:cs typeface="Jua"/>
                <a:sym typeface="Jua"/>
              </a:rPr>
              <a:t>단위 : M(백만 장)</a:t>
            </a:r>
            <a:endParaRPr b="1" sz="10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7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1. NA 매출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88" name="Google Shape;88;p17" title="차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00" y="771750"/>
            <a:ext cx="6912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8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1. EU 매출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5" name="Google Shape;95;p18" title="차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771750"/>
            <a:ext cx="684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9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1. JP 매출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2" name="Google Shape;102;p19" title="차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771750"/>
            <a:ext cx="684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0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1. 그 외 매출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9" name="Google Shape;10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771750"/>
            <a:ext cx="684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1"/>
          <p:cNvCxnSpPr/>
          <p:nvPr/>
        </p:nvCxnSpPr>
        <p:spPr>
          <a:xfrm>
            <a:off x="369925" y="682050"/>
            <a:ext cx="84273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1"/>
          <p:cNvSpPr txBox="1"/>
          <p:nvPr>
            <p:ph type="ctrTitle"/>
          </p:nvPr>
        </p:nvSpPr>
        <p:spPr>
          <a:xfrm>
            <a:off x="311700" y="124338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1. 4개 지역 매출 그래프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16" name="Google Shape;116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770400"/>
            <a:ext cx="684000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