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Jua"/>
      <p:regular r:id="rId45"/>
    </p:embeddedFont>
    <p:embeddedFont>
      <p:font typeface="Black Han Sans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BlackHanSans-regular.fntdata"/><Relationship Id="rId23" Type="http://schemas.openxmlformats.org/officeDocument/2006/relationships/slide" Target="slides/slide18.xml"/><Relationship Id="rId45" Type="http://schemas.openxmlformats.org/officeDocument/2006/relationships/font" Target="fonts/Ju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e6d610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e6d610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fbc1518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fbc1518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fbc1518a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fbc1518a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fbc1518a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fbc1518a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fbc1518a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fbc1518a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fbc1518a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fbc1518a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fbc1518a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fbc1518a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fbc1518a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fbc1518a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fbc1518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fbc1518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fbc1518a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7fbc1518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e6d610cc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e6d610cc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fbc1518a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fbc1518a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fbc1518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fbc1518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fbc1518a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fbc1518a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fbc1518a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fbc1518a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fbc1518a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7fbc1518a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fbc1518a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fbc1518a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fbc1518a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fbc1518a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e6d610c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e6d610c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fbc1518a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fbc1518a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fbc1518a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7fbc1518a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480a6ac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480a6ac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fbc1518a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fbc1518a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fbc1518a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fbc1518a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4b03f8a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a4b03f8a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fbc1518a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7fbc1518a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7fbc1518a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7fbc1518a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a4a780d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a4a780d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7fbc1518a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7fbc1518a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ae6d610c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ae6d610c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ae6d610c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ae6d610c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fbc1518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fbc1518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fbc1518a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fbc1518a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480a6ac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480a6ac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fbc1518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fbc1518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b03f8a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b03f8a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fbc1518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fbc1518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6d610c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e6d610c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34.png"/><Relationship Id="rId6" Type="http://schemas.openxmlformats.org/officeDocument/2006/relationships/image" Target="../media/image46.png"/><Relationship Id="rId7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8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48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9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53.png"/><Relationship Id="rId5" Type="http://schemas.openxmlformats.org/officeDocument/2006/relationships/image" Target="../media/image60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57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52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58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64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63.png"/><Relationship Id="rId5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5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54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51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16.png"/><Relationship Id="rId6" Type="http://schemas.openxmlformats.org/officeDocument/2006/relationships/image" Target="../media/image46.png"/><Relationship Id="rId7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0.png"/><Relationship Id="rId4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39050" y="771175"/>
            <a:ext cx="526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WORK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VISION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0848" y="3012710"/>
            <a:ext cx="2969626" cy="296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784" y="3139448"/>
            <a:ext cx="2758200" cy="2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-6765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데이터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32" y="427718"/>
            <a:ext cx="561600" cy="5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2"/>
          <p:cNvGrpSpPr/>
          <p:nvPr/>
        </p:nvGrpSpPr>
        <p:grpSpPr>
          <a:xfrm>
            <a:off x="5610700" y="2651013"/>
            <a:ext cx="2027925" cy="2281218"/>
            <a:chOff x="5610700" y="2651013"/>
            <a:chExt cx="2027925" cy="2281218"/>
          </a:xfrm>
        </p:grpSpPr>
        <p:pic>
          <p:nvPicPr>
            <p:cNvPr id="163" name="Google Shape;16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610700" y="2651013"/>
              <a:ext cx="689025" cy="689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22"/>
            <p:cNvGrpSpPr/>
            <p:nvPr/>
          </p:nvGrpSpPr>
          <p:grpSpPr>
            <a:xfrm>
              <a:off x="6339000" y="2915930"/>
              <a:ext cx="1299625" cy="2016300"/>
              <a:chOff x="6339000" y="2915930"/>
              <a:chExt cx="1299625" cy="2016300"/>
            </a:xfrm>
          </p:grpSpPr>
          <p:sp>
            <p:nvSpPr>
              <p:cNvPr id="165" name="Google Shape;165;p22"/>
              <p:cNvSpPr/>
              <p:nvPr/>
            </p:nvSpPr>
            <p:spPr>
              <a:xfrm>
                <a:off x="6339000" y="2915930"/>
                <a:ext cx="1299600" cy="2016300"/>
              </a:xfrm>
              <a:prstGeom prst="rect">
                <a:avLst/>
              </a:prstGeom>
              <a:noFill/>
              <a:ln cap="flat" cmpd="sng" w="285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 txBox="1"/>
              <p:nvPr/>
            </p:nvSpPr>
            <p:spPr>
              <a:xfrm>
                <a:off x="6339025" y="2973225"/>
                <a:ext cx="1299600" cy="18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200">
                    <a:latin typeface="Jua"/>
                    <a:ea typeface="Jua"/>
                    <a:cs typeface="Jua"/>
                    <a:sym typeface="Jua"/>
                  </a:rPr>
                  <a:t>38,293</a:t>
                </a:r>
                <a:endParaRPr sz="22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2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200">
                    <a:latin typeface="Jua"/>
                    <a:ea typeface="Jua"/>
                    <a:cs typeface="Jua"/>
                    <a:sym typeface="Jua"/>
                  </a:rPr>
                  <a:t>x</a:t>
                </a:r>
                <a:endParaRPr sz="22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2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200">
                    <a:latin typeface="Jua"/>
                    <a:ea typeface="Jua"/>
                    <a:cs typeface="Jua"/>
                    <a:sym typeface="Jua"/>
                  </a:rPr>
                  <a:t>21</a:t>
                </a:r>
                <a:endParaRPr sz="2200"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</p:grpSp>
      <p:grpSp>
        <p:nvGrpSpPr>
          <p:cNvPr id="167" name="Google Shape;167;p22"/>
          <p:cNvGrpSpPr/>
          <p:nvPr/>
        </p:nvGrpSpPr>
        <p:grpSpPr>
          <a:xfrm>
            <a:off x="493889" y="1986247"/>
            <a:ext cx="3917064" cy="3055200"/>
            <a:chOff x="268111" y="2021525"/>
            <a:chExt cx="3917064" cy="3055200"/>
          </a:xfrm>
        </p:grpSpPr>
        <p:pic>
          <p:nvPicPr>
            <p:cNvPr id="168" name="Google Shape;16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8111" y="2021525"/>
              <a:ext cx="3055200" cy="30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5122" y="3646150"/>
              <a:ext cx="596250" cy="59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3491276" y="3548501"/>
              <a:ext cx="693900" cy="69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2"/>
          <p:cNvSpPr txBox="1"/>
          <p:nvPr/>
        </p:nvSpPr>
        <p:spPr>
          <a:xfrm>
            <a:off x="4025200" y="467998"/>
            <a:ext cx="268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411,948</a:t>
            </a:r>
            <a:endParaRPr sz="4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x</a:t>
            </a:r>
            <a:endParaRPr sz="4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41</a:t>
            </a:r>
            <a:endParaRPr sz="4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4222600" y="242325"/>
            <a:ext cx="2301600" cy="24087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-6765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데이터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32" y="427718"/>
            <a:ext cx="561600" cy="5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3"/>
          <p:cNvGrpSpPr/>
          <p:nvPr/>
        </p:nvGrpSpPr>
        <p:grpSpPr>
          <a:xfrm>
            <a:off x="364025" y="1147867"/>
            <a:ext cx="7915275" cy="1794910"/>
            <a:chOff x="364025" y="1086152"/>
            <a:chExt cx="7915275" cy="1794910"/>
          </a:xfrm>
        </p:grpSpPr>
        <p:grpSp>
          <p:nvGrpSpPr>
            <p:cNvPr id="180" name="Google Shape;180;p23"/>
            <p:cNvGrpSpPr/>
            <p:nvPr/>
          </p:nvGrpSpPr>
          <p:grpSpPr>
            <a:xfrm>
              <a:off x="364025" y="1577691"/>
              <a:ext cx="7915275" cy="1303371"/>
              <a:chOff x="364025" y="1742263"/>
              <a:chExt cx="7915275" cy="1303371"/>
            </a:xfrm>
          </p:grpSpPr>
          <p:pic>
            <p:nvPicPr>
              <p:cNvPr id="181" name="Google Shape;181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4025" y="1742263"/>
                <a:ext cx="6972300" cy="5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4025" y="2359834"/>
                <a:ext cx="7915275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3" name="Google Shape;183;p23"/>
            <p:cNvSpPr txBox="1"/>
            <p:nvPr/>
          </p:nvSpPr>
          <p:spPr>
            <a:xfrm>
              <a:off x="454580" y="1086152"/>
              <a:ext cx="4844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latin typeface="Jua"/>
                  <a:ea typeface="Jua"/>
                  <a:cs typeface="Jua"/>
                  <a:sym typeface="Jua"/>
                </a:rPr>
                <a:t>[주요 특성]</a:t>
              </a:r>
              <a:endParaRPr sz="17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433338" y="3473221"/>
            <a:ext cx="4864917" cy="1272117"/>
            <a:chOff x="433338" y="3686556"/>
            <a:chExt cx="4864917" cy="1272117"/>
          </a:xfrm>
        </p:grpSpPr>
        <p:pic>
          <p:nvPicPr>
            <p:cNvPr id="185" name="Google Shape;18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3338" y="4225248"/>
              <a:ext cx="2428875" cy="73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3"/>
            <p:cNvSpPr txBox="1"/>
            <p:nvPr/>
          </p:nvSpPr>
          <p:spPr>
            <a:xfrm>
              <a:off x="453555" y="3686556"/>
              <a:ext cx="4844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latin typeface="Jua"/>
                  <a:ea typeface="Jua"/>
                  <a:cs typeface="Jua"/>
                  <a:sym typeface="Jua"/>
                </a:rPr>
                <a:t>[타겟]</a:t>
              </a:r>
              <a:endParaRPr sz="1700"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187" name="Google Shape;1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881725" y="2942763"/>
            <a:ext cx="689025" cy="6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5570750" y="3196075"/>
            <a:ext cx="18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19개 특성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3418437" y="3815171"/>
            <a:ext cx="4881263" cy="1069075"/>
            <a:chOff x="3418437" y="3973646"/>
            <a:chExt cx="4881263" cy="1069075"/>
          </a:xfrm>
        </p:grpSpPr>
        <p:sp>
          <p:nvSpPr>
            <p:cNvPr id="190" name="Google Shape;190;p23"/>
            <p:cNvSpPr txBox="1"/>
            <p:nvPr/>
          </p:nvSpPr>
          <p:spPr>
            <a:xfrm>
              <a:off x="4687700" y="4223475"/>
              <a:ext cx="3612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2개</a:t>
              </a: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 타겟(수치형, 이진형)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</p:txBody>
        </p:sp>
        <p:pic>
          <p:nvPicPr>
            <p:cNvPr id="191" name="Google Shape;191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5400000">
              <a:off x="3418437" y="3973646"/>
              <a:ext cx="1069075" cy="1069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3"/>
          <p:cNvGrpSpPr/>
          <p:nvPr/>
        </p:nvGrpSpPr>
        <p:grpSpPr>
          <a:xfrm>
            <a:off x="405340" y="3947350"/>
            <a:ext cx="2551200" cy="836400"/>
            <a:chOff x="405340" y="3947350"/>
            <a:chExt cx="2551200" cy="836400"/>
          </a:xfrm>
        </p:grpSpPr>
        <p:sp>
          <p:nvSpPr>
            <p:cNvPr id="193" name="Google Shape;193;p23"/>
            <p:cNvSpPr/>
            <p:nvPr/>
          </p:nvSpPr>
          <p:spPr>
            <a:xfrm>
              <a:off x="405340" y="3947350"/>
              <a:ext cx="2551200" cy="83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3"/>
            <p:cNvCxnSpPr>
              <a:stCxn id="193" idx="0"/>
              <a:endCxn id="193" idx="2"/>
            </p:cNvCxnSpPr>
            <p:nvPr/>
          </p:nvCxnSpPr>
          <p:spPr>
            <a:xfrm>
              <a:off x="1680940" y="3947350"/>
              <a:ext cx="0" cy="83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-893656" y="383075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</a:t>
            </a: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분석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83" y="3309707"/>
            <a:ext cx="2936900" cy="2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38" y="565563"/>
            <a:ext cx="697475" cy="6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1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2051" y="678426"/>
            <a:ext cx="631950" cy="63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5"/>
          <p:cNvGrpSpPr/>
          <p:nvPr/>
        </p:nvGrpSpPr>
        <p:grpSpPr>
          <a:xfrm>
            <a:off x="151200" y="1278000"/>
            <a:ext cx="8359200" cy="3713217"/>
            <a:chOff x="151200" y="1278000"/>
            <a:chExt cx="8359200" cy="3713217"/>
          </a:xfrm>
        </p:grpSpPr>
        <p:pic>
          <p:nvPicPr>
            <p:cNvPr id="210" name="Google Shape;21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1200" y="1278000"/>
              <a:ext cx="6005202" cy="37132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" name="Google Shape;211;p25"/>
            <p:cNvGrpSpPr/>
            <p:nvPr/>
          </p:nvGrpSpPr>
          <p:grpSpPr>
            <a:xfrm>
              <a:off x="6210000" y="1903712"/>
              <a:ext cx="2300400" cy="2493600"/>
              <a:chOff x="6210000" y="1903712"/>
              <a:chExt cx="2300400" cy="2493600"/>
            </a:xfrm>
          </p:grpSpPr>
          <p:sp>
            <p:nvSpPr>
              <p:cNvPr id="212" name="Google Shape;212;p25"/>
              <p:cNvSpPr txBox="1"/>
              <p:nvPr/>
            </p:nvSpPr>
            <p:spPr>
              <a:xfrm>
                <a:off x="6210000" y="1903712"/>
                <a:ext cx="2300400" cy="24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500">
                    <a:latin typeface="Jua"/>
                    <a:ea typeface="Jua"/>
                    <a:cs typeface="Jua"/>
                    <a:sym typeface="Jua"/>
                  </a:rPr>
                  <a:t>출근 일자</a:t>
                </a:r>
                <a:endParaRPr sz="25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 u="sng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500" u="sng">
                    <a:latin typeface="Jua"/>
                    <a:ea typeface="Jua"/>
                    <a:cs typeface="Jua"/>
                    <a:sym typeface="Jua"/>
                  </a:rPr>
                  <a:t>균등한 분포</a:t>
                </a:r>
                <a:endParaRPr sz="2500" u="sng">
                  <a:latin typeface="Jua"/>
                  <a:ea typeface="Jua"/>
                  <a:cs typeface="Jua"/>
                  <a:sym typeface="Jua"/>
                </a:endParaRPr>
              </a:p>
            </p:txBody>
          </p:sp>
          <p:pic>
            <p:nvPicPr>
              <p:cNvPr id="213" name="Google Shape;21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825662" y="2553971"/>
                <a:ext cx="1069075" cy="1069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1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7883"/>
            <a:ext cx="6005202" cy="3713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6120000" y="1800000"/>
            <a:ext cx="288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Jua"/>
                <a:ea typeface="Jua"/>
                <a:cs typeface="Jua"/>
                <a:sym typeface="Jua"/>
              </a:rPr>
              <a:t>능률이 좋은 날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22" name="Google Shape;222;p26"/>
          <p:cNvGrpSpPr/>
          <p:nvPr/>
        </p:nvGrpSpPr>
        <p:grpSpPr>
          <a:xfrm>
            <a:off x="6214450" y="2733025"/>
            <a:ext cx="2580002" cy="1800000"/>
            <a:chOff x="6214450" y="2733025"/>
            <a:chExt cx="2580002" cy="1800000"/>
          </a:xfrm>
        </p:grpSpPr>
        <p:pic>
          <p:nvPicPr>
            <p:cNvPr id="223" name="Google Shape;22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94452" y="2733025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6214450" y="3461700"/>
              <a:ext cx="689025" cy="689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" name="Google Shape;22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2051" y="678426"/>
            <a:ext cx="631950" cy="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1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7883"/>
            <a:ext cx="6005202" cy="371321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6120000" y="1800000"/>
            <a:ext cx="288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Jua"/>
                <a:ea typeface="Jua"/>
                <a:cs typeface="Jua"/>
                <a:sym typeface="Jua"/>
              </a:rPr>
              <a:t>능률이 안 좋은 날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190" y="27324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045517" y="3463200"/>
            <a:ext cx="689025" cy="6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2051" y="678426"/>
            <a:ext cx="631950" cy="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1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8"/>
          <p:cNvGrpSpPr/>
          <p:nvPr/>
        </p:nvGrpSpPr>
        <p:grpSpPr>
          <a:xfrm>
            <a:off x="2107763" y="1431640"/>
            <a:ext cx="5675257" cy="2736111"/>
            <a:chOff x="2092651" y="1796983"/>
            <a:chExt cx="5675257" cy="2736111"/>
          </a:xfrm>
        </p:grpSpPr>
        <p:grpSp>
          <p:nvGrpSpPr>
            <p:cNvPr id="244" name="Google Shape;244;p28"/>
            <p:cNvGrpSpPr/>
            <p:nvPr/>
          </p:nvGrpSpPr>
          <p:grpSpPr>
            <a:xfrm>
              <a:off x="3843815" y="1796983"/>
              <a:ext cx="3924092" cy="2736111"/>
              <a:chOff x="5747327" y="2167375"/>
              <a:chExt cx="3501153" cy="2365650"/>
            </a:xfrm>
          </p:grpSpPr>
          <p:pic>
            <p:nvPicPr>
              <p:cNvPr id="245" name="Google Shape;245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82829" y="2167375"/>
                <a:ext cx="2365650" cy="2365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6219864">
                <a:off x="5822291" y="3524639"/>
                <a:ext cx="721074" cy="718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7" name="Google Shape;247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92651" y="3242972"/>
              <a:ext cx="1248300" cy="1248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8" name="Google Shape;2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2051" y="678426"/>
            <a:ext cx="631950" cy="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9"/>
          <p:cNvGrpSpPr/>
          <p:nvPr/>
        </p:nvGrpSpPr>
        <p:grpSpPr>
          <a:xfrm>
            <a:off x="540000" y="1613511"/>
            <a:ext cx="8445508" cy="2153562"/>
            <a:chOff x="468124" y="1613511"/>
            <a:chExt cx="8445508" cy="2153562"/>
          </a:xfrm>
        </p:grpSpPr>
        <p:pic>
          <p:nvPicPr>
            <p:cNvPr id="256" name="Google Shape;25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124" y="1815348"/>
              <a:ext cx="1951725" cy="195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9"/>
            <p:cNvSpPr txBox="1"/>
            <p:nvPr/>
          </p:nvSpPr>
          <p:spPr>
            <a:xfrm>
              <a:off x="2643332" y="1613511"/>
              <a:ext cx="62703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>
                  <a:latin typeface="Jua"/>
                  <a:ea typeface="Jua"/>
                  <a:cs typeface="Jua"/>
                  <a:sym typeface="Jua"/>
                </a:rPr>
                <a:t>트리 기반 모델</a:t>
              </a:r>
              <a:endParaRPr sz="32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latin typeface="Jua"/>
                  <a:ea typeface="Jua"/>
                  <a:cs typeface="Jua"/>
                  <a:sym typeface="Jua"/>
                </a:rPr>
                <a:t>  . 특성을 기준으로 샘플을 분류해 나가는 모델</a:t>
              </a:r>
              <a:endParaRPr sz="20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latin typeface="Jua"/>
                  <a:ea typeface="Jua"/>
                  <a:cs typeface="Jua"/>
                  <a:sym typeface="Jua"/>
                </a:rPr>
                <a:t>    . 분류 문제, 명목형 데이터에 효과적</a:t>
              </a:r>
              <a:endParaRPr sz="2000"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3263743" y="3341068"/>
            <a:ext cx="5852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파라미터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. 학습률 (Learning Rate)</a:t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. 최대 깊이 (Max Depth)</a:t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. 트리 개수 (Estimators)</a:t>
            </a:r>
            <a:endParaRPr sz="1500"/>
          </a:p>
        </p:txBody>
      </p:sp>
      <p:cxnSp>
        <p:nvCxnSpPr>
          <p:cNvPr id="266" name="Google Shape;266;p30"/>
          <p:cNvCxnSpPr/>
          <p:nvPr/>
        </p:nvCxnSpPr>
        <p:spPr>
          <a:xfrm>
            <a:off x="3226850" y="3151975"/>
            <a:ext cx="5526300" cy="1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30"/>
          <p:cNvGrpSpPr/>
          <p:nvPr/>
        </p:nvGrpSpPr>
        <p:grpSpPr>
          <a:xfrm>
            <a:off x="557140" y="1381050"/>
            <a:ext cx="2313516" cy="3420524"/>
            <a:chOff x="238643" y="1381050"/>
            <a:chExt cx="2313516" cy="3420524"/>
          </a:xfrm>
        </p:grpSpPr>
        <p:pic>
          <p:nvPicPr>
            <p:cNvPr id="268" name="Google Shape;268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650" y="1381050"/>
              <a:ext cx="1063974" cy="106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88170" y="2209614"/>
              <a:ext cx="1063974" cy="106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88185" y="3737600"/>
              <a:ext cx="1063974" cy="106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643" y="3075539"/>
              <a:ext cx="1063974" cy="1063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30"/>
          <p:cNvGrpSpPr/>
          <p:nvPr/>
        </p:nvGrpSpPr>
        <p:grpSpPr>
          <a:xfrm>
            <a:off x="3240000" y="1260000"/>
            <a:ext cx="6270300" cy="1723800"/>
            <a:chOff x="3240000" y="1260000"/>
            <a:chExt cx="6270300" cy="1723800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3240000" y="1260000"/>
              <a:ext cx="62703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latin typeface="Jua"/>
                  <a:ea typeface="Jua"/>
                  <a:cs typeface="Jua"/>
                  <a:sym typeface="Jua"/>
                </a:rPr>
                <a:t>XG Boost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latin typeface="Jua"/>
                  <a:ea typeface="Jua"/>
                  <a:cs typeface="Jua"/>
                  <a:sym typeface="Jua"/>
                </a:rPr>
                <a:t>  . 여러개의 트리를 만들어 직전의 트리를 학습해 가는 모델</a:t>
              </a:r>
              <a:endParaRPr sz="1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latin typeface="Jua"/>
                  <a:ea typeface="Jua"/>
                  <a:cs typeface="Jua"/>
                  <a:sym typeface="Jua"/>
                </a:rPr>
                <a:t>    . 기본 트리 모델보다 정확도 </a:t>
              </a:r>
              <a:endParaRPr sz="1800">
                <a:latin typeface="Jua"/>
                <a:ea typeface="Jua"/>
                <a:cs typeface="Jua"/>
                <a:sym typeface="Jua"/>
              </a:endParaRPr>
            </a:p>
          </p:txBody>
        </p:sp>
        <p:pic>
          <p:nvPicPr>
            <p:cNvPr id="274" name="Google Shape;27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75494" y="2643248"/>
              <a:ext cx="193700" cy="193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24" y="3229825"/>
            <a:ext cx="1870034" cy="18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3240000" y="3303025"/>
            <a:ext cx="4696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AUC score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. 분류모델의 전체적 성능 평가 지표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</a:t>
            </a: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. 0.5 에 가까울수록 무작위 분류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1 에 가까울수록 완벽 분류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84" name="Google Shape;284;p31"/>
          <p:cNvCxnSpPr/>
          <p:nvPr/>
        </p:nvCxnSpPr>
        <p:spPr>
          <a:xfrm>
            <a:off x="3240000" y="3159475"/>
            <a:ext cx="54516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1"/>
          <p:cNvSpPr txBox="1"/>
          <p:nvPr/>
        </p:nvSpPr>
        <p:spPr>
          <a:xfrm>
            <a:off x="3240204" y="1260675"/>
            <a:ext cx="4643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F1 score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. 정밀도와 재현율이 적절하게 조합된 평가 지표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1에 가까울수록 모델 성능이 우수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00" y="1643650"/>
            <a:ext cx="2240100" cy="6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445600"/>
            <a:ext cx="601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latin typeface="Black Han Sans"/>
                <a:ea typeface="Black Han Sans"/>
                <a:cs typeface="Black Han Sans"/>
                <a:sym typeface="Black Han Sans"/>
              </a:rPr>
              <a:t>WORK VISION?</a:t>
            </a:r>
            <a:endParaRPr sz="48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886625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0" y="1872000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88801">
            <a:off x="3863147" y="2290696"/>
            <a:ext cx="1489004" cy="14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37" y="1225150"/>
            <a:ext cx="5816526" cy="3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382650" y="1068300"/>
            <a:ext cx="49248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pipe = make_pipeline(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OrdinalEncoder(),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XGBClassifier(n_jobs=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params ={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'xgbclassifier__learning_rate'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'xgbclassifier__max_depth'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[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'xgbclassifier__n_estimators'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randint(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clf = RandomizedSearchCV(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pipe,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param_distributions = params,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n_iter=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cv=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scoring=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'roc_auc'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verbose=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clf.fit(X_train, y_train)</a:t>
            </a:r>
            <a:endParaRPr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1923425" y="2202300"/>
            <a:ext cx="2715300" cy="738900"/>
          </a:xfrm>
          <a:prstGeom prst="rect">
            <a:avLst/>
          </a:prstGeom>
          <a:solidFill>
            <a:srgbClr val="E4E4E4">
              <a:alpha val="21020"/>
            </a:srgbClr>
          </a:solidFill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4572002" y="2130024"/>
            <a:ext cx="4480757" cy="860375"/>
            <a:chOff x="4572002" y="2130024"/>
            <a:chExt cx="4480757" cy="860375"/>
          </a:xfrm>
        </p:grpSpPr>
        <p:sp>
          <p:nvSpPr>
            <p:cNvPr id="305" name="Google Shape;305;p33"/>
            <p:cNvSpPr txBox="1"/>
            <p:nvPr/>
          </p:nvSpPr>
          <p:spPr>
            <a:xfrm>
              <a:off x="5236760" y="2179204"/>
              <a:ext cx="38160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{'xgbclassifier__learning_rate': 0.3,</a:t>
              </a:r>
              <a:endParaRPr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'xgbclassifier__max_depth': 5,</a:t>
              </a:r>
              <a:endParaRPr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'xgbclassifier__n_estimators': 59}</a:t>
              </a:r>
              <a:endParaRPr sz="1600"/>
            </a:p>
          </p:txBody>
        </p:sp>
        <p:pic>
          <p:nvPicPr>
            <p:cNvPr id="306" name="Google Shape;30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572002" y="2130024"/>
              <a:ext cx="860375" cy="860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4249709" y="1571211"/>
            <a:ext cx="6270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테스트 세트 결과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F1 score :  0.681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AUC score :  0.746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571200"/>
            <a:ext cx="3543300" cy="236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4"/>
          <p:cNvGrpSpPr/>
          <p:nvPr/>
        </p:nvGrpSpPr>
        <p:grpSpPr>
          <a:xfrm>
            <a:off x="4661701" y="3733300"/>
            <a:ext cx="4406280" cy="778213"/>
            <a:chOff x="4534424" y="3733300"/>
            <a:chExt cx="4406280" cy="778213"/>
          </a:xfrm>
        </p:grpSpPr>
        <p:pic>
          <p:nvPicPr>
            <p:cNvPr id="317" name="Google Shape;317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534424" y="3733300"/>
              <a:ext cx="738900" cy="73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4"/>
            <p:cNvSpPr txBox="1"/>
            <p:nvPr/>
          </p:nvSpPr>
          <p:spPr>
            <a:xfrm>
              <a:off x="5196704" y="3880313"/>
              <a:ext cx="37440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900">
                  <a:latin typeface="Jua"/>
                  <a:ea typeface="Jua"/>
                  <a:cs typeface="Jua"/>
                  <a:sym typeface="Jua"/>
                </a:rPr>
                <a:t>일정수준</a:t>
              </a:r>
              <a:r>
                <a:rPr lang="ko" sz="2900">
                  <a:latin typeface="Jua"/>
                  <a:ea typeface="Jua"/>
                  <a:cs typeface="Jua"/>
                  <a:sym typeface="Jua"/>
                </a:rPr>
                <a:t> 규칙적으로 분류</a:t>
              </a:r>
              <a:endParaRPr sz="2900"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319" name="Google Shape;3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264983"/>
            <a:ext cx="6005202" cy="3713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6481736" y="1392875"/>
            <a:ext cx="230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>
                <a:latin typeface="Jua"/>
                <a:ea typeface="Jua"/>
                <a:cs typeface="Jua"/>
                <a:sym typeface="Jua"/>
              </a:rPr>
              <a:t>&lt;순열 중요도&gt;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중요한 특성</a:t>
            </a:r>
            <a:endParaRPr sz="17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6786" y="2526025"/>
            <a:ext cx="1270275" cy="12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</a:t>
            </a: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340425"/>
            <a:ext cx="5406225" cy="3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 txBox="1"/>
          <p:nvPr/>
        </p:nvSpPr>
        <p:spPr>
          <a:xfrm>
            <a:off x="6480000" y="1341287"/>
            <a:ext cx="230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 &lt;AGE&gt;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특성과 타겟 상관관계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398" y="2654356"/>
            <a:ext cx="1859601" cy="18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578425"/>
            <a:ext cx="5796001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6480000" y="1903712"/>
            <a:ext cx="2300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근로자</a:t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나이 분포</a:t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u="sng">
                <a:latin typeface="Jua"/>
                <a:ea typeface="Jua"/>
                <a:cs typeface="Jua"/>
                <a:sym typeface="Jua"/>
              </a:rPr>
              <a:t>상대적 균등</a:t>
            </a:r>
            <a:endParaRPr sz="2500" u="sng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650" y="2722350"/>
            <a:ext cx="1069075" cy="10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440000"/>
            <a:ext cx="5796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/>
        </p:nvSpPr>
        <p:spPr>
          <a:xfrm>
            <a:off x="6539424" y="1903712"/>
            <a:ext cx="23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연령별</a:t>
            </a:r>
            <a:endParaRPr sz="2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능률 분포도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3240000" y="1613511"/>
            <a:ext cx="6270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latin typeface="Jua"/>
                <a:ea typeface="Jua"/>
                <a:cs typeface="Jua"/>
                <a:sym typeface="Jua"/>
              </a:rPr>
              <a:t>회귀</a:t>
            </a:r>
            <a:r>
              <a:rPr lang="ko" sz="3200">
                <a:latin typeface="Jua"/>
                <a:ea typeface="Jua"/>
                <a:cs typeface="Jua"/>
                <a:sym typeface="Jua"/>
              </a:rPr>
              <a:t> 모델</a:t>
            </a:r>
            <a:endParaRPr sz="32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  . 데이터의 평균을 추종하는 모델</a:t>
            </a:r>
            <a:endParaRPr sz="2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    . 데이터의 경향성 파악</a:t>
            </a:r>
            <a:endParaRPr sz="2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    . 수치 데이터 예측 가능</a:t>
            </a:r>
            <a:endParaRPr sz="20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66" name="Google Shape;3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83" y="1735031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 txBox="1"/>
          <p:nvPr/>
        </p:nvSpPr>
        <p:spPr>
          <a:xfrm>
            <a:off x="3240000" y="3303028"/>
            <a:ext cx="6270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R2 score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. 특성이 타겟을 얼마나 잘 설명하는지 나타내는 척도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높을수록 특성이 타겟을 잘 설명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상대값이므로 데이터 스케일과 무관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75" name="Google Shape;375;p40"/>
          <p:cNvCxnSpPr/>
          <p:nvPr/>
        </p:nvCxnSpPr>
        <p:spPr>
          <a:xfrm flipH="1" rot="10800000">
            <a:off x="3240000" y="3165450"/>
            <a:ext cx="55563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0"/>
          <p:cNvSpPr txBox="1"/>
          <p:nvPr/>
        </p:nvSpPr>
        <p:spPr>
          <a:xfrm>
            <a:off x="3240000" y="1260670"/>
            <a:ext cx="6270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MAE, MSE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. 모델과 실제 데이터간의 차이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MAE : 절대값 합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    . MSE : 제곱합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77" name="Google Shape;3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23" y="1652690"/>
            <a:ext cx="2351429" cy="235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0000"/>
            <a:ext cx="5796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41"/>
          <p:cNvGrpSpPr/>
          <p:nvPr/>
        </p:nvGrpSpPr>
        <p:grpSpPr>
          <a:xfrm>
            <a:off x="5961300" y="1916650"/>
            <a:ext cx="2797800" cy="2222500"/>
            <a:chOff x="5961300" y="1916650"/>
            <a:chExt cx="2797800" cy="2222500"/>
          </a:xfrm>
        </p:grpSpPr>
        <p:sp>
          <p:nvSpPr>
            <p:cNvPr id="387" name="Google Shape;387;p41"/>
            <p:cNvSpPr txBox="1"/>
            <p:nvPr/>
          </p:nvSpPr>
          <p:spPr>
            <a:xfrm>
              <a:off x="5961300" y="1916650"/>
              <a:ext cx="2797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기준 모델(평균값)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388" name="Google Shape;388;p41"/>
            <p:cNvSpPr txBox="1"/>
            <p:nvPr/>
          </p:nvSpPr>
          <p:spPr>
            <a:xfrm>
              <a:off x="6286800" y="3077150"/>
              <a:ext cx="21468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MSE : 0.04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MAE : 0.16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R2 : -0.012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389" name="Google Shape;3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23500" y="793600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83" y="3309707"/>
            <a:ext cx="2936900" cy="2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-1130231" y="383075"/>
            <a:ext cx="52659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목적</a:t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분석</a:t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결과</a:t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  		    . 한계</a:t>
            </a:r>
            <a:endParaRPr sz="4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20" y="1782091"/>
            <a:ext cx="569524" cy="56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62" y="457738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2552" y="3055997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4044" y="4366478"/>
            <a:ext cx="569500" cy="5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0000"/>
            <a:ext cx="5796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42"/>
          <p:cNvGrpSpPr/>
          <p:nvPr/>
        </p:nvGrpSpPr>
        <p:grpSpPr>
          <a:xfrm>
            <a:off x="5961300" y="1916650"/>
            <a:ext cx="2797800" cy="2223350"/>
            <a:chOff x="5961300" y="1916650"/>
            <a:chExt cx="2797800" cy="2223350"/>
          </a:xfrm>
        </p:grpSpPr>
        <p:sp>
          <p:nvSpPr>
            <p:cNvPr id="398" name="Google Shape;398;p42"/>
            <p:cNvSpPr txBox="1"/>
            <p:nvPr/>
          </p:nvSpPr>
          <p:spPr>
            <a:xfrm>
              <a:off x="5961300" y="1916650"/>
              <a:ext cx="2797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다항</a:t>
              </a: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 회귀 모델 훈련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(6차항)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399" name="Google Shape;399;p42"/>
            <p:cNvSpPr txBox="1"/>
            <p:nvPr/>
          </p:nvSpPr>
          <p:spPr>
            <a:xfrm>
              <a:off x="6403200" y="3078000"/>
              <a:ext cx="19140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MSE : 0.037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MAE : 0.149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R2 : 0.149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400" name="Google Shape;40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101100" y="317120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101100" y="345643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1100" y="374166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0000"/>
            <a:ext cx="5796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43"/>
          <p:cNvGrpSpPr/>
          <p:nvPr/>
        </p:nvGrpSpPr>
        <p:grpSpPr>
          <a:xfrm>
            <a:off x="5961300" y="1916650"/>
            <a:ext cx="2797800" cy="2223350"/>
            <a:chOff x="5961300" y="1916650"/>
            <a:chExt cx="2797800" cy="2223350"/>
          </a:xfrm>
        </p:grpSpPr>
        <p:sp>
          <p:nvSpPr>
            <p:cNvPr id="412" name="Google Shape;412;p43"/>
            <p:cNvSpPr txBox="1"/>
            <p:nvPr/>
          </p:nvSpPr>
          <p:spPr>
            <a:xfrm>
              <a:off x="5961300" y="1916650"/>
              <a:ext cx="2797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다항 회귀 모델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500">
                  <a:latin typeface="Jua"/>
                  <a:ea typeface="Jua"/>
                  <a:cs typeface="Jua"/>
                  <a:sym typeface="Jua"/>
                </a:rPr>
                <a:t>테스트 정확도</a:t>
              </a:r>
              <a:endParaRPr sz="2500"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413" name="Google Shape;413;p43"/>
            <p:cNvSpPr txBox="1"/>
            <p:nvPr/>
          </p:nvSpPr>
          <p:spPr>
            <a:xfrm>
              <a:off x="6403200" y="3078000"/>
              <a:ext cx="19140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MSE : 0.028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MAE : 0.140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900">
                  <a:solidFill>
                    <a:schemeClr val="accent2"/>
                  </a:solidFill>
                  <a:highlight>
                    <a:srgbClr val="FFFFFF"/>
                  </a:highlight>
                  <a:latin typeface="Jua"/>
                  <a:ea typeface="Jua"/>
                  <a:cs typeface="Jua"/>
                  <a:sym typeface="Jua"/>
                </a:rPr>
                <a:t>R2 : 0.0284</a:t>
              </a:r>
              <a:endParaRPr sz="19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endParaRPr>
            </a:p>
          </p:txBody>
        </p:sp>
      </p:grpSp>
      <p:pic>
        <p:nvPicPr>
          <p:cNvPr id="414" name="Google Shape;41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101100" y="317120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101100" y="345643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101100" y="3750230"/>
            <a:ext cx="248150" cy="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   분석 2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" y="403225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1625" y="1603025"/>
            <a:ext cx="859800" cy="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4"/>
          <p:cNvSpPr txBox="1"/>
          <p:nvPr/>
        </p:nvSpPr>
        <p:spPr>
          <a:xfrm>
            <a:off x="1661425" y="3355675"/>
            <a:ext cx="7179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기준모델보다 정확도가 높고,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latin typeface="Jua"/>
                <a:ea typeface="Jua"/>
                <a:cs typeface="Jua"/>
                <a:sym typeface="Jua"/>
              </a:rPr>
              <a:t>나이에 따른 </a:t>
            </a:r>
            <a:r>
              <a:rPr lang="ko" sz="3600" u="sng">
                <a:latin typeface="Jua"/>
                <a:ea typeface="Jua"/>
                <a:cs typeface="Jua"/>
                <a:sym typeface="Jua"/>
              </a:rPr>
              <a:t>경향성</a:t>
            </a:r>
            <a:r>
              <a:rPr lang="ko" sz="2700"/>
              <a:t>을 확인가능</a:t>
            </a:r>
            <a:endParaRPr sz="2700"/>
          </a:p>
        </p:txBody>
      </p:sp>
      <p:sp>
        <p:nvSpPr>
          <p:cNvPr id="426" name="Google Shape;426;p44"/>
          <p:cNvSpPr txBox="1"/>
          <p:nvPr/>
        </p:nvSpPr>
        <p:spPr>
          <a:xfrm>
            <a:off x="1661425" y="1861860"/>
            <a:ext cx="71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정확도가 낮은편이지만</a:t>
            </a:r>
            <a:endParaRPr sz="2800"/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1625" y="3276450"/>
            <a:ext cx="859800" cy="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400" y="676800"/>
            <a:ext cx="633600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/>
        </p:nvSpPr>
        <p:spPr>
          <a:xfrm>
            <a:off x="-893656" y="383075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</a:t>
            </a: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결과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34" name="Google Shape;4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83" y="3309707"/>
            <a:ext cx="2936900" cy="2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23" y="565562"/>
            <a:ext cx="662400" cy="6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결과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347050" y="1440000"/>
            <a:ext cx="22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Impact"/>
                <a:ea typeface="Impact"/>
                <a:cs typeface="Impact"/>
                <a:sym typeface="Impact"/>
              </a:rPr>
              <a:t>요일</a:t>
            </a:r>
            <a:endParaRPr sz="20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33" y="436033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6"/>
          <p:cNvSpPr txBox="1"/>
          <p:nvPr/>
        </p:nvSpPr>
        <p:spPr>
          <a:xfrm>
            <a:off x="6289050" y="1440000"/>
            <a:ext cx="24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Impact"/>
                <a:ea typeface="Impact"/>
                <a:cs typeface="Impact"/>
                <a:sym typeface="Impact"/>
              </a:rPr>
              <a:t>나이대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44" name="Google Shape;4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362" y="25200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/>
          <p:nvPr/>
        </p:nvSpPr>
        <p:spPr>
          <a:xfrm>
            <a:off x="3470259" y="1440000"/>
            <a:ext cx="22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Impact"/>
                <a:ea typeface="Impact"/>
                <a:cs typeface="Impact"/>
                <a:sym typeface="Impact"/>
              </a:rPr>
              <a:t>중요한 특성</a:t>
            </a:r>
            <a:endParaRPr sz="3000"/>
          </a:p>
        </p:txBody>
      </p:sp>
      <p:pic>
        <p:nvPicPr>
          <p:cNvPr id="446" name="Google Shape;44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099" y="2520000"/>
            <a:ext cx="1440000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46"/>
          <p:cNvCxnSpPr/>
          <p:nvPr/>
        </p:nvCxnSpPr>
        <p:spPr>
          <a:xfrm flipH="1">
            <a:off x="3002320" y="1482525"/>
            <a:ext cx="4800" cy="32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8" name="Google Shape;448;p46"/>
          <p:cNvGrpSpPr/>
          <p:nvPr/>
        </p:nvGrpSpPr>
        <p:grpSpPr>
          <a:xfrm>
            <a:off x="676559" y="2520000"/>
            <a:ext cx="1966318" cy="1440000"/>
            <a:chOff x="1001709" y="1362129"/>
            <a:chExt cx="1966318" cy="1440000"/>
          </a:xfrm>
        </p:grpSpPr>
        <p:pic>
          <p:nvPicPr>
            <p:cNvPr id="449" name="Google Shape;449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1709" y="136212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4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417026" y="2181728"/>
              <a:ext cx="551000" cy="551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1" name="Google Shape;451;p46"/>
          <p:cNvCxnSpPr/>
          <p:nvPr/>
        </p:nvCxnSpPr>
        <p:spPr>
          <a:xfrm flipH="1">
            <a:off x="6104526" y="1482525"/>
            <a:ext cx="12300" cy="32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결과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457" name="Google Shape;457;p47"/>
          <p:cNvGrpSpPr/>
          <p:nvPr/>
        </p:nvGrpSpPr>
        <p:grpSpPr>
          <a:xfrm>
            <a:off x="858154" y="1475274"/>
            <a:ext cx="5924700" cy="938043"/>
            <a:chOff x="319340" y="1506969"/>
            <a:chExt cx="5924700" cy="938043"/>
          </a:xfrm>
        </p:grpSpPr>
        <p:pic>
          <p:nvPicPr>
            <p:cNvPr id="458" name="Google Shape;458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4683" y="1506969"/>
              <a:ext cx="929149" cy="929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47"/>
            <p:cNvSpPr txBox="1"/>
            <p:nvPr/>
          </p:nvSpPr>
          <p:spPr>
            <a:xfrm>
              <a:off x="319340" y="1906213"/>
              <a:ext cx="59247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300"/>
                <a:t>주 4일제를 도입하려면		   을 우선 선택</a:t>
              </a:r>
              <a:endParaRPr sz="2300"/>
            </a:p>
          </p:txBody>
        </p:sp>
      </p:grpSp>
      <p:grpSp>
        <p:nvGrpSpPr>
          <p:cNvPr id="460" name="Google Shape;460;p47"/>
          <p:cNvGrpSpPr/>
          <p:nvPr/>
        </p:nvGrpSpPr>
        <p:grpSpPr>
          <a:xfrm>
            <a:off x="2833000" y="2937618"/>
            <a:ext cx="5612275" cy="929157"/>
            <a:chOff x="1121480" y="2983753"/>
            <a:chExt cx="5418300" cy="929157"/>
          </a:xfrm>
        </p:grpSpPr>
        <p:pic>
          <p:nvPicPr>
            <p:cNvPr id="461" name="Google Shape;461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9356" y="2983753"/>
              <a:ext cx="842392" cy="87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47"/>
            <p:cNvSpPr txBox="1"/>
            <p:nvPr/>
          </p:nvSpPr>
          <p:spPr>
            <a:xfrm>
              <a:off x="1121480" y="3374111"/>
              <a:ext cx="54183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300"/>
                <a:t>노동자를 고용하려면</a:t>
              </a:r>
              <a:r>
                <a:rPr b="1" lang="ko" sz="2300"/>
                <a:t>		       을 우선 고려 </a:t>
              </a:r>
              <a:endParaRPr sz="2300"/>
            </a:p>
          </p:txBody>
        </p:sp>
      </p:grpSp>
      <p:pic>
        <p:nvPicPr>
          <p:cNvPr id="463" name="Google Shape;4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33" y="436033"/>
            <a:ext cx="561600" cy="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/>
        </p:nvSpPr>
        <p:spPr>
          <a:xfrm>
            <a:off x="823500" y="793600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69" name="Google Shape;4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83" y="3309707"/>
            <a:ext cx="2936900" cy="2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8"/>
          <p:cNvSpPr txBox="1"/>
          <p:nvPr/>
        </p:nvSpPr>
        <p:spPr>
          <a:xfrm>
            <a:off x="-893656" y="383075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>
                <a:latin typeface="Black Han Sans"/>
                <a:ea typeface="Black Han Sans"/>
                <a:cs typeface="Black Han Sans"/>
                <a:sym typeface="Black Han Sans"/>
              </a:rPr>
              <a:t>. </a:t>
            </a: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한계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71" name="Google Shape;4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23" y="565562"/>
            <a:ext cx="662400" cy="6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한계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77" name="Google Shape;4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450574"/>
            <a:ext cx="56160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9"/>
          <p:cNvSpPr txBox="1"/>
          <p:nvPr/>
        </p:nvSpPr>
        <p:spPr>
          <a:xfrm>
            <a:off x="963200" y="1356613"/>
            <a:ext cx="312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분류 모델</a:t>
            </a:r>
            <a:r>
              <a:rPr lang="ko" sz="3000">
                <a:latin typeface="Jua"/>
                <a:ea typeface="Jua"/>
                <a:cs typeface="Jua"/>
                <a:sym typeface="Jua"/>
              </a:rPr>
              <a:t> 결과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F1 score :  0.681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AUC score :  0.746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>
            <a:off x="5439285" y="1344691"/>
            <a:ext cx="3127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회귀</a:t>
            </a:r>
            <a:r>
              <a:rPr lang="ko" sz="3000">
                <a:latin typeface="Jua"/>
                <a:ea typeface="Jua"/>
                <a:cs typeface="Jua"/>
                <a:sym typeface="Jua"/>
              </a:rPr>
              <a:t> 모델 결과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MSE :  0.028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MAE :  0.140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2"/>
                </a:solidFill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. R2 : 0.0284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480" name="Google Shape;480;p49"/>
          <p:cNvCxnSpPr/>
          <p:nvPr/>
        </p:nvCxnSpPr>
        <p:spPr>
          <a:xfrm flipH="1">
            <a:off x="4572000" y="1232175"/>
            <a:ext cx="4800" cy="216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1" name="Google Shape;481;p49"/>
          <p:cNvGrpSpPr/>
          <p:nvPr/>
        </p:nvGrpSpPr>
        <p:grpSpPr>
          <a:xfrm>
            <a:off x="2000702" y="3871472"/>
            <a:ext cx="4842665" cy="738900"/>
            <a:chOff x="1332703" y="4033919"/>
            <a:chExt cx="4842665" cy="738900"/>
          </a:xfrm>
        </p:grpSpPr>
        <p:pic>
          <p:nvPicPr>
            <p:cNvPr id="482" name="Google Shape;482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32703" y="4073548"/>
              <a:ext cx="693900" cy="69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49"/>
            <p:cNvSpPr txBox="1"/>
            <p:nvPr/>
          </p:nvSpPr>
          <p:spPr>
            <a:xfrm>
              <a:off x="2169768" y="4033919"/>
              <a:ext cx="4005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600">
                  <a:latin typeface="Jua"/>
                  <a:ea typeface="Jua"/>
                  <a:cs typeface="Jua"/>
                  <a:sym typeface="Jua"/>
                </a:rPr>
                <a:t>좋지 못한 모델 성능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/>
        </p:nvSpPr>
        <p:spPr>
          <a:xfrm>
            <a:off x="-130190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한계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89" name="Google Shape;4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450574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877" y="1355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875" y="3146003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0"/>
          <p:cNvSpPr txBox="1"/>
          <p:nvPr/>
        </p:nvSpPr>
        <p:spPr>
          <a:xfrm>
            <a:off x="2997600" y="1889472"/>
            <a:ext cx="52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>
                <a:latin typeface="Jua"/>
                <a:ea typeface="Jua"/>
                <a:cs typeface="Jua"/>
                <a:sym typeface="Jua"/>
              </a:rPr>
              <a:t>정량적 데이터</a:t>
            </a:r>
            <a:r>
              <a:rPr lang="ko" sz="3000">
                <a:latin typeface="Jua"/>
                <a:ea typeface="Jua"/>
                <a:cs typeface="Jua"/>
                <a:sym typeface="Jua"/>
              </a:rPr>
              <a:t>의 부족</a:t>
            </a:r>
            <a:endParaRPr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2997600" y="3311916"/>
            <a:ext cx="512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>
                <a:latin typeface="Jua"/>
                <a:ea typeface="Jua"/>
                <a:cs typeface="Jua"/>
                <a:sym typeface="Jua"/>
              </a:rPr>
              <a:t>정성적 데이터</a:t>
            </a:r>
            <a:r>
              <a:rPr lang="ko" sz="3000">
                <a:latin typeface="Jua"/>
                <a:ea typeface="Jua"/>
                <a:cs typeface="Jua"/>
                <a:sym typeface="Jua"/>
              </a:rPr>
              <a:t>(손재주, 헌신도)를 </a:t>
            </a:r>
            <a:endParaRPr sz="30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Jua"/>
                <a:ea typeface="Jua"/>
                <a:cs typeface="Jua"/>
                <a:sym typeface="Jua"/>
              </a:rPr>
              <a:t>간접 수치화한 데이터의 한계</a:t>
            </a:r>
            <a:endParaRPr sz="30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10" y="2764750"/>
            <a:ext cx="2484325" cy="24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65" y="237712"/>
            <a:ext cx="2240575" cy="2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23500" y="793600"/>
            <a:ext cx="526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183" y="3309707"/>
            <a:ext cx="2936900" cy="293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-893656" y="383075"/>
            <a:ext cx="5265900" cy="1108200"/>
            <a:chOff x="-893656" y="383075"/>
            <a:chExt cx="5265900" cy="11082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-893656" y="383075"/>
              <a:ext cx="52659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300">
                  <a:latin typeface="Black Han Sans"/>
                  <a:ea typeface="Black Han Sans"/>
                  <a:cs typeface="Black Han Sans"/>
                  <a:sym typeface="Black Han Sans"/>
                </a:rPr>
                <a:t>. </a:t>
              </a:r>
              <a:r>
                <a:rPr lang="ko" sz="6000">
                  <a:latin typeface="Black Han Sans"/>
                  <a:ea typeface="Black Han Sans"/>
                  <a:cs typeface="Black Han Sans"/>
                  <a:sym typeface="Black Han Sans"/>
                </a:rPr>
                <a:t>목적</a:t>
              </a:r>
              <a:endParaRPr sz="60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pic>
          <p:nvPicPr>
            <p:cNvPr id="84" name="Google Shape;8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9551" y="575990"/>
              <a:ext cx="663575" cy="663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7"/>
          <p:cNvGrpSpPr/>
          <p:nvPr/>
        </p:nvGrpSpPr>
        <p:grpSpPr>
          <a:xfrm>
            <a:off x="-99336" y="386583"/>
            <a:ext cx="3127800" cy="738900"/>
            <a:chOff x="-80675" y="414575"/>
            <a:chExt cx="3127800" cy="7389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-80675" y="414575"/>
              <a:ext cx="3127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600">
                  <a:latin typeface="Black Han Sans"/>
                  <a:ea typeface="Black Han Sans"/>
                  <a:cs typeface="Black Han Sans"/>
                  <a:sym typeface="Black Han Sans"/>
                </a:rPr>
                <a:t>   목적 1</a:t>
              </a:r>
              <a:endParaRPr sz="36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pic>
          <p:nvPicPr>
            <p:cNvPr id="91" name="Google Shape;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89" y="459284"/>
              <a:ext cx="568800" cy="56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75" y="1443625"/>
            <a:ext cx="57054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76" y="2485681"/>
            <a:ext cx="5667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172" y="3607433"/>
            <a:ext cx="5667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2000" y="2134458"/>
            <a:ext cx="1935551" cy="193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5989" y="1926167"/>
            <a:ext cx="631950" cy="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8"/>
          <p:cNvGrpSpPr/>
          <p:nvPr/>
        </p:nvGrpSpPr>
        <p:grpSpPr>
          <a:xfrm>
            <a:off x="-99336" y="386583"/>
            <a:ext cx="3127800" cy="738900"/>
            <a:chOff x="-80675" y="414575"/>
            <a:chExt cx="3127800" cy="738900"/>
          </a:xfrm>
        </p:grpSpPr>
        <p:sp>
          <p:nvSpPr>
            <p:cNvPr id="102" name="Google Shape;102;p18"/>
            <p:cNvSpPr txBox="1"/>
            <p:nvPr/>
          </p:nvSpPr>
          <p:spPr>
            <a:xfrm>
              <a:off x="-80675" y="414575"/>
              <a:ext cx="3127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600">
                  <a:latin typeface="Black Han Sans"/>
                  <a:ea typeface="Black Han Sans"/>
                  <a:cs typeface="Black Han Sans"/>
                  <a:sym typeface="Black Han Sans"/>
                </a:rPr>
                <a:t>   </a:t>
              </a:r>
              <a:r>
                <a:rPr lang="ko" sz="3600">
                  <a:latin typeface="Black Han Sans"/>
                  <a:ea typeface="Black Han Sans"/>
                  <a:cs typeface="Black Han Sans"/>
                  <a:sym typeface="Black Han Sans"/>
                </a:rPr>
                <a:t>목적 2</a:t>
              </a:r>
              <a:endParaRPr sz="36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pic>
          <p:nvPicPr>
            <p:cNvPr id="103" name="Google Shape;10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89" y="459284"/>
              <a:ext cx="568800" cy="56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47" y="1701575"/>
            <a:ext cx="5212725" cy="267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8"/>
          <p:cNvGrpSpPr/>
          <p:nvPr/>
        </p:nvGrpSpPr>
        <p:grpSpPr>
          <a:xfrm>
            <a:off x="6311884" y="1864174"/>
            <a:ext cx="2265886" cy="2208768"/>
            <a:chOff x="6543846" y="2150331"/>
            <a:chExt cx="1907954" cy="1857044"/>
          </a:xfrm>
        </p:grpSpPr>
        <p:pic>
          <p:nvPicPr>
            <p:cNvPr id="106" name="Google Shape;10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43846" y="2150331"/>
              <a:ext cx="654900" cy="654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22000" y="2377575"/>
              <a:ext cx="1629800" cy="162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99336" y="386583"/>
            <a:ext cx="3127800" cy="738900"/>
            <a:chOff x="-80675" y="414575"/>
            <a:chExt cx="3127800" cy="738900"/>
          </a:xfrm>
        </p:grpSpPr>
        <p:sp>
          <p:nvSpPr>
            <p:cNvPr id="113" name="Google Shape;113;p19"/>
            <p:cNvSpPr txBox="1"/>
            <p:nvPr/>
          </p:nvSpPr>
          <p:spPr>
            <a:xfrm>
              <a:off x="-80675" y="414575"/>
              <a:ext cx="3127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600">
                  <a:latin typeface="Black Han Sans"/>
                  <a:ea typeface="Black Han Sans"/>
                  <a:cs typeface="Black Han Sans"/>
                  <a:sym typeface="Black Han Sans"/>
                </a:rPr>
                <a:t>   목적 2</a:t>
              </a:r>
              <a:endParaRPr sz="36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pic>
          <p:nvPicPr>
            <p:cNvPr id="114" name="Google Shape;1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89" y="459284"/>
              <a:ext cx="568800" cy="56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0" y="2866128"/>
            <a:ext cx="1721550" cy="17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7" y="1316324"/>
            <a:ext cx="1333125" cy="13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509649" y="3482850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2509649" y="1592534"/>
            <a:ext cx="738900" cy="73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9"/>
          <p:cNvGrpSpPr/>
          <p:nvPr/>
        </p:nvGrpSpPr>
        <p:grpSpPr>
          <a:xfrm>
            <a:off x="3589050" y="1316325"/>
            <a:ext cx="4597926" cy="2643750"/>
            <a:chOff x="3589050" y="1316325"/>
            <a:chExt cx="4597926" cy="2643750"/>
          </a:xfrm>
        </p:grpSpPr>
        <p:pic>
          <p:nvPicPr>
            <p:cNvPr id="120" name="Google Shape;12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43225" y="1316325"/>
              <a:ext cx="2643750" cy="264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5400000">
              <a:off x="3589050" y="1991650"/>
              <a:ext cx="1613676" cy="1613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-6765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데이터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49" y="1311861"/>
            <a:ext cx="268953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32" y="427718"/>
            <a:ext cx="561600" cy="5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4484895" y="1073601"/>
            <a:ext cx="2485383" cy="1461900"/>
            <a:chOff x="867095" y="2989351"/>
            <a:chExt cx="2485383" cy="1461900"/>
          </a:xfrm>
        </p:grpSpPr>
        <p:sp>
          <p:nvSpPr>
            <p:cNvPr id="130" name="Google Shape;130;p20"/>
            <p:cNvSpPr txBox="1"/>
            <p:nvPr/>
          </p:nvSpPr>
          <p:spPr>
            <a:xfrm>
              <a:off x="940778" y="3019650"/>
              <a:ext cx="24117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latin typeface="Jua"/>
                  <a:ea typeface="Jua"/>
                  <a:cs typeface="Jua"/>
                  <a:sym typeface="Jua"/>
                </a:rPr>
                <a:t>687 명 </a:t>
              </a:r>
              <a:endParaRPr sz="2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latin typeface="Jua"/>
                  <a:ea typeface="Jua"/>
                  <a:cs typeface="Jua"/>
                  <a:sym typeface="Jua"/>
                </a:rPr>
                <a:t>18 개월</a:t>
              </a:r>
              <a:endParaRPr sz="2700">
                <a:latin typeface="Jua"/>
                <a:ea typeface="Jua"/>
                <a:cs typeface="Jua"/>
                <a:sym typeface="Jua"/>
              </a:endParaRPr>
            </a:p>
          </p:txBody>
        </p:sp>
        <p:pic>
          <p:nvPicPr>
            <p:cNvPr id="131" name="Google Shape;13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095" y="2989351"/>
              <a:ext cx="645475" cy="64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7095" y="3805751"/>
              <a:ext cx="645475" cy="645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0"/>
          <p:cNvGrpSpPr/>
          <p:nvPr/>
        </p:nvGrpSpPr>
        <p:grpSpPr>
          <a:xfrm>
            <a:off x="4471350" y="3081350"/>
            <a:ext cx="4026322" cy="1015800"/>
            <a:chOff x="5001850" y="2152939"/>
            <a:chExt cx="4026322" cy="10158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5858072" y="2152939"/>
              <a:ext cx="3170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latin typeface="Jua"/>
                  <a:ea typeface="Jua"/>
                  <a:cs typeface="Jua"/>
                  <a:sym typeface="Jua"/>
                </a:rPr>
                <a:t>‘M사’ 공구 공장 노동자</a:t>
              </a:r>
              <a:endParaRPr sz="27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latin typeface="Jua"/>
                  <a:ea typeface="Jua"/>
                  <a:cs typeface="Jua"/>
                  <a:sym typeface="Jua"/>
                </a:rPr>
                <a:t>작업 현황</a:t>
              </a:r>
              <a:endParaRPr sz="2700">
                <a:latin typeface="Jua"/>
                <a:ea typeface="Jua"/>
                <a:cs typeface="Jua"/>
                <a:sym typeface="Jua"/>
              </a:endParaRPr>
            </a:p>
          </p:txBody>
        </p:sp>
        <p:pic>
          <p:nvPicPr>
            <p:cNvPr id="135" name="Google Shape;135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1850" y="2197500"/>
              <a:ext cx="926700" cy="926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6" name="Google Shape;136;p20"/>
          <p:cNvCxnSpPr/>
          <p:nvPr/>
        </p:nvCxnSpPr>
        <p:spPr>
          <a:xfrm>
            <a:off x="4276813" y="2805425"/>
            <a:ext cx="43200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-6765" y="386583"/>
            <a:ext cx="31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Black Han Sans"/>
                <a:ea typeface="Black Han Sans"/>
                <a:cs typeface="Black Han Sans"/>
                <a:sym typeface="Black Han Sans"/>
              </a:rPr>
              <a:t> 데이터</a:t>
            </a:r>
            <a:endParaRPr sz="36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49" y="1311861"/>
            <a:ext cx="268953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32" y="427718"/>
            <a:ext cx="56160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125" y="295850"/>
            <a:ext cx="2301597" cy="230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1"/>
          <p:cNvGrpSpPr/>
          <p:nvPr/>
        </p:nvGrpSpPr>
        <p:grpSpPr>
          <a:xfrm>
            <a:off x="5610700" y="2651013"/>
            <a:ext cx="3116026" cy="2301652"/>
            <a:chOff x="5610700" y="2651013"/>
            <a:chExt cx="3116026" cy="2301652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610700" y="2651013"/>
              <a:ext cx="689025" cy="689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21"/>
            <p:cNvGrpSpPr/>
            <p:nvPr/>
          </p:nvGrpSpPr>
          <p:grpSpPr>
            <a:xfrm>
              <a:off x="6299725" y="2915930"/>
              <a:ext cx="2427000" cy="2036734"/>
              <a:chOff x="6299725" y="2915930"/>
              <a:chExt cx="2427000" cy="2036734"/>
            </a:xfrm>
          </p:grpSpPr>
          <p:sp>
            <p:nvSpPr>
              <p:cNvPr id="148" name="Google Shape;148;p21"/>
              <p:cNvSpPr txBox="1"/>
              <p:nvPr/>
            </p:nvSpPr>
            <p:spPr>
              <a:xfrm>
                <a:off x="6299725" y="2936364"/>
                <a:ext cx="1804800" cy="20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ID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성별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능력 데이터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환경 데이터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6339000" y="2915930"/>
                <a:ext cx="1299600" cy="2016300"/>
              </a:xfrm>
              <a:prstGeom prst="rect">
                <a:avLst/>
              </a:prstGeom>
              <a:noFill/>
              <a:ln cap="flat" cmpd="sng" w="285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0" name="Google Shape;150;p2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638600" y="3400450"/>
                <a:ext cx="1088125" cy="10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" name="Google Shape;151;p21"/>
          <p:cNvGrpSpPr/>
          <p:nvPr/>
        </p:nvGrpSpPr>
        <p:grpSpPr>
          <a:xfrm>
            <a:off x="4222600" y="242325"/>
            <a:ext cx="2856203" cy="2408700"/>
            <a:chOff x="4222600" y="2096481"/>
            <a:chExt cx="2856203" cy="2408700"/>
          </a:xfrm>
        </p:grpSpPr>
        <p:sp>
          <p:nvSpPr>
            <p:cNvPr id="152" name="Google Shape;152;p21"/>
            <p:cNvSpPr/>
            <p:nvPr/>
          </p:nvSpPr>
          <p:spPr>
            <a:xfrm>
              <a:off x="4222600" y="2096481"/>
              <a:ext cx="2301600" cy="24087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4309012" y="2292678"/>
              <a:ext cx="2769791" cy="2016310"/>
              <a:chOff x="4309012" y="2292678"/>
              <a:chExt cx="2769791" cy="2016310"/>
            </a:xfrm>
          </p:grpSpPr>
          <p:sp>
            <p:nvSpPr>
              <p:cNvPr id="154" name="Google Shape;154;p21"/>
              <p:cNvSpPr txBox="1"/>
              <p:nvPr/>
            </p:nvSpPr>
            <p:spPr>
              <a:xfrm>
                <a:off x="5274003" y="2292687"/>
                <a:ext cx="1804800" cy="20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latin typeface="Jua"/>
                    <a:ea typeface="Jua"/>
                    <a:cs typeface="Jua"/>
                    <a:sym typeface="Jua"/>
                  </a:rPr>
                  <a:t>. 조별 성비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latin typeface="Jua"/>
                    <a:ea typeface="Jua"/>
                    <a:cs typeface="Jua"/>
                    <a:sym typeface="Jua"/>
                  </a:rPr>
                  <a:t>. 직급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latin typeface="Jua"/>
                    <a:ea typeface="Jua"/>
                    <a:cs typeface="Jua"/>
                    <a:sym typeface="Jua"/>
                  </a:rPr>
                  <a:t>. 근무 형태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latin typeface="Jua"/>
                    <a:ea typeface="Jua"/>
                    <a:cs typeface="Jua"/>
                    <a:sym typeface="Jua"/>
                  </a:rPr>
                  <a:t>…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</p:txBody>
          </p:sp>
          <p:sp>
            <p:nvSpPr>
              <p:cNvPr id="155" name="Google Shape;155;p21"/>
              <p:cNvSpPr txBox="1"/>
              <p:nvPr/>
            </p:nvSpPr>
            <p:spPr>
              <a:xfrm>
                <a:off x="4309012" y="2292678"/>
                <a:ext cx="1804800" cy="20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ID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이름 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성실도</a:t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>
                    <a:solidFill>
                      <a:schemeClr val="dk1"/>
                    </a:solidFill>
                    <a:latin typeface="Jua"/>
                    <a:ea typeface="Jua"/>
                    <a:cs typeface="Jua"/>
                    <a:sym typeface="Jua"/>
                  </a:rPr>
                  <a:t>. 손재주</a:t>
                </a:r>
                <a:endParaRPr sz="1700">
                  <a:latin typeface="Jua"/>
                  <a:ea typeface="Jua"/>
                  <a:cs typeface="Jua"/>
                  <a:sym typeface="Ju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