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5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673"/>
  </p:normalViewPr>
  <p:slideViewPr>
    <p:cSldViewPr snapToGrid="0" snapToObjects="1">
      <p:cViewPr>
        <p:scale>
          <a:sx n="110" d="100"/>
          <a:sy n="110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0EDCB-6A75-7249-8E63-9F2518AFAE1B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07B31-CBCA-9B4E-A2FC-006BD383E1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FEFED-DE1D-BA45-B235-E8897A09E9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8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FEFED-DE1D-BA45-B235-E8897A09E9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79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5A9AA-7F87-734A-BF11-6B215710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1EC65-6791-134C-9228-613F3750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6A2D6-6B8A-4649-8192-AB95A62E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5FEF7-0523-6540-8FCA-269359E6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FD5DF-0B66-B74F-A6FE-B9E9A5AA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DEE7-E951-E847-9073-D9254070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E2543-733D-AA40-A958-984CB033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A8DF1-9C64-634C-B661-31D6B0EF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642EA-51C1-8A4F-AE0E-9AA04616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204AC-856C-0F40-B46B-6FDD506C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1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4E17A-F2AC-0144-B3D9-7826D03D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A38CD-284C-2144-858E-662FDDB7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33A1C-8B64-9B40-A259-796DAF8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F6BCD-A705-7648-B6E4-7AA171CD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2E66-F279-7842-8768-3273B4A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1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31F7-D4E3-8947-92F7-AFC3F0B2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E914F-55CA-1844-84B9-E4E06181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CC87D-8E2B-684A-9D25-7489956E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F6577-C455-7546-8E19-AE23A58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731AA-4DAE-5841-81D2-54E370D4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2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B3553-A1A3-544C-94A6-2FF6F104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40B45-0E8F-434A-A3B9-B759AB6F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2D26C-7FD9-1847-AB7A-EB66E20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1745F-6F79-F948-BBC5-D4C60408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B7E2F-CE16-5942-AE47-17B3ED1F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02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05772-2062-B441-A9E4-5C64EFF4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3BEA5-F848-5A4B-811D-A01AC3549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83D8A-E958-F245-9001-EC6DABFC9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97F7E-596A-0749-B60C-D4DD397E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08E35-4B08-DE4C-AB8F-D325700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D8868-5CEC-F34B-8D22-72F83EC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89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8688-39FE-224F-B2F9-77F32844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489D2-9566-944B-9E86-6FDE7191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229A5-B969-AA4D-936D-8F5280A8B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359C00-FB27-684A-B692-28DF2141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FE6081-231D-BC40-A474-2CA27DFB5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2EA0F-4624-2947-8FCB-B2198B87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0A13B2-6D47-F54A-BB77-CEE141B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F3D7B-0DC7-794A-8A6D-C87A19E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6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F8790-DF52-0E46-A965-B131BA00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0C109-F962-E24D-9408-E82AEA3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B7A9C-F293-8741-8D10-CB4BD0BB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59CE9C-BDF4-884F-B11D-B6BB996E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87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0429E0-B049-984D-9B8B-EA09E696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39FA1-95B4-7344-9203-93334FC3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90BF4-9CDE-A346-9663-7DE763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721F-D6D7-FC4A-960F-E8C297A0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CFC7-54A1-E94D-995B-7550515E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D13ED-BCA7-2E40-B930-B92DB94C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42D71-FD78-FD43-914A-BCCDDCE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6AE21-3859-6B4E-A580-ADF437F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12CD7-EE9C-4547-B98B-B922046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9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A7B8-E113-DE4B-AE62-962F7C32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D43BD-2DF9-F343-8B6F-3CE6129B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D7C96-D4B2-FD48-BD9B-12FF4887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C83E8-659A-7140-9208-1BFDC0C3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7F3E5-C5AF-8844-9445-6526823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51D93-2AAF-F04E-9CA0-CEFB3711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34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CDD8E-0930-7841-8D12-F93BCF72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5ACEC-B3F6-444C-97C7-9D3DB19C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7285D-2472-6446-B94E-FE61E3E9B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DD88-FAF5-3249-B1EB-6558264CD011}" type="datetimeFigureOut">
              <a:rPr kumimoji="1" lang="zh-CN" altLang="en-US" smtClean="0"/>
              <a:t>2021/8/7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E4452-B0A5-DA4D-93E4-49B17CB54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52D12-E776-984D-921A-5E7CDD81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05EB-6107-6441-946A-FF9E3BC75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0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A871620C-46EB-A241-9006-7A0791E8C2D3}"/>
              </a:ext>
            </a:extLst>
          </p:cNvPr>
          <p:cNvSpPr/>
          <p:nvPr/>
        </p:nvSpPr>
        <p:spPr>
          <a:xfrm>
            <a:off x="990244" y="601815"/>
            <a:ext cx="492369" cy="10858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E4CD827-66E8-044D-B28B-2A0D1B803F25}"/>
              </a:ext>
            </a:extLst>
          </p:cNvPr>
          <p:cNvGraphicFramePr>
            <a:graphicFrameLocks noGrp="1"/>
          </p:cNvGraphicFramePr>
          <p:nvPr/>
        </p:nvGraphicFramePr>
        <p:xfrm>
          <a:off x="2768833" y="2877197"/>
          <a:ext cx="205893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310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B4649AD1-3A2B-604F-9E64-DB6517BAA9FB}"/>
              </a:ext>
            </a:extLst>
          </p:cNvPr>
          <p:cNvSpPr/>
          <p:nvPr/>
        </p:nvSpPr>
        <p:spPr>
          <a:xfrm>
            <a:off x="2855100" y="60181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5F7AE2-7454-8748-9265-C96EF1F81C55}"/>
              </a:ext>
            </a:extLst>
          </p:cNvPr>
          <p:cNvSpPr/>
          <p:nvPr/>
        </p:nvSpPr>
        <p:spPr>
          <a:xfrm>
            <a:off x="3546762" y="60181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105D05-9C9E-484B-AAA9-B5CB06698971}"/>
              </a:ext>
            </a:extLst>
          </p:cNvPr>
          <p:cNvSpPr/>
          <p:nvPr/>
        </p:nvSpPr>
        <p:spPr>
          <a:xfrm>
            <a:off x="4238424" y="60181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0BCD14-1CBA-BC47-95A6-A5814FE16570}"/>
              </a:ext>
            </a:extLst>
          </p:cNvPr>
          <p:cNvSpPr/>
          <p:nvPr/>
        </p:nvSpPr>
        <p:spPr>
          <a:xfrm>
            <a:off x="885828" y="601815"/>
            <a:ext cx="395821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D69000-73FB-B44F-82B9-A6D53E10514B}"/>
              </a:ext>
            </a:extLst>
          </p:cNvPr>
          <p:cNvSpPr/>
          <p:nvPr/>
        </p:nvSpPr>
        <p:spPr>
          <a:xfrm>
            <a:off x="885828" y="1704033"/>
            <a:ext cx="3958212" cy="1827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C0C70-5B82-4A4F-A940-29A02ECE3468}"/>
              </a:ext>
            </a:extLst>
          </p:cNvPr>
          <p:cNvSpPr txBox="1"/>
          <p:nvPr/>
        </p:nvSpPr>
        <p:spPr>
          <a:xfrm>
            <a:off x="691230" y="3718679"/>
            <a:ext cx="122675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Ref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做差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绿色窗体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内计算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Allan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variance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取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tau=2 ^ 8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秒时的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variance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取倒数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归一化</a:t>
            </a:r>
            <a:r>
              <a:rPr kumimoji="1"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个序列的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variance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倒数作为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weight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加权绿色窗体中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最后一行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数据作为对</a:t>
            </a:r>
            <a:r>
              <a:rPr kumimoji="1" lang="zh-CN" altLang="en-US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本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时刻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的预测 还是加权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绿窗下的第一行？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窗体还要滑动吗？即</a:t>
            </a:r>
            <a:r>
              <a:rPr kumimoji="1"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w1,w2,w3</a:t>
            </a:r>
            <a:r>
              <a:rPr kumimoji="1" lang="zh-CN" altLang="en-US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是固定的吗？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向下滑动窗体，得到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(seq length – window size) / window step size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–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个数据点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如何比对两种预测序列的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Allan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variance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每次滑动，两者都使用窗体内的点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预测点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待全部滑动完成后，使用两个生成的序列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6BD2F8-09A7-3949-A960-2FC8E5AFD62C}"/>
              </a:ext>
            </a:extLst>
          </p:cNvPr>
          <p:cNvSpPr txBox="1"/>
          <p:nvPr/>
        </p:nvSpPr>
        <p:spPr>
          <a:xfrm>
            <a:off x="10396663" y="3105834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Inverse Variance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5AAD6DD-4413-914C-8605-20A11F2776CC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844040" y="1795385"/>
            <a:ext cx="49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4025573-1805-204C-B368-96B3A92B84FE}"/>
              </a:ext>
            </a:extLst>
          </p:cNvPr>
          <p:cNvCxnSpPr/>
          <p:nvPr/>
        </p:nvCxnSpPr>
        <p:spPr>
          <a:xfrm>
            <a:off x="691230" y="709314"/>
            <a:ext cx="0" cy="79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3C08E6E-803A-1D42-AD2E-75F247928A6A}"/>
              </a:ext>
            </a:extLst>
          </p:cNvPr>
          <p:cNvSpPr txBox="1"/>
          <p:nvPr/>
        </p:nvSpPr>
        <p:spPr>
          <a:xfrm>
            <a:off x="2558431" y="111824"/>
            <a:ext cx="25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HM-1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HM-2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HM-3</a:t>
            </a:r>
            <a:r>
              <a:rPr kumimoji="1" lang="zh-CN" altLang="en-US" dirty="0"/>
              <a:t>  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18388C-A9B8-0648-8816-6A36A1F6D765}"/>
              </a:ext>
            </a:extLst>
          </p:cNvPr>
          <p:cNvSpPr txBox="1"/>
          <p:nvPr/>
        </p:nvSpPr>
        <p:spPr>
          <a:xfrm>
            <a:off x="706452" y="130763"/>
            <a:ext cx="14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Ref-</a:t>
            </a:r>
            <a:r>
              <a:rPr kumimoji="1" lang="zh-CN" altLang="en-US" dirty="0"/>
              <a:t>光钟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F5C760-DEA5-AD4E-9C42-D8F266F6023D}"/>
              </a:ext>
            </a:extLst>
          </p:cNvPr>
          <p:cNvSpPr txBox="1"/>
          <p:nvPr/>
        </p:nvSpPr>
        <p:spPr>
          <a:xfrm>
            <a:off x="2016002" y="853326"/>
            <a:ext cx="7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-</a:t>
            </a:r>
            <a:endParaRPr kumimoji="1" lang="zh-CN" altLang="en-US" sz="24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53F65E6-06AE-764C-BC9F-E8D0D0B25227}"/>
              </a:ext>
            </a:extLst>
          </p:cNvPr>
          <p:cNvCxnSpPr/>
          <p:nvPr/>
        </p:nvCxnSpPr>
        <p:spPr>
          <a:xfrm flipV="1">
            <a:off x="4986338" y="1814513"/>
            <a:ext cx="350070" cy="136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8669C2E-46D1-374E-B505-78B4544BA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4208"/>
              </p:ext>
            </p:extLst>
          </p:nvPr>
        </p:nvGraphicFramePr>
        <p:xfrm>
          <a:off x="5764302" y="1314991"/>
          <a:ext cx="950824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24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HM-ensemble</a:t>
                      </a:r>
                    </a:p>
                    <a:p>
                      <a:pPr algn="ctr"/>
                      <a:r>
                        <a:rPr lang="en-US" altLang="zh-CN" sz="1100" dirty="0"/>
                        <a:t>(</a:t>
                      </a:r>
                      <a:r>
                        <a:rPr lang="zh-CN" altLang="en-US" sz="1100" dirty="0"/>
                        <a:t>相对</a:t>
                      </a:r>
                      <a:r>
                        <a:rPr lang="en-US" altLang="zh-CN" sz="1100" dirty="0"/>
                        <a:t>Ref)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346DAA4-BEDA-47A2-B6AE-16BCC0A6F45F}"/>
              </a:ext>
            </a:extLst>
          </p:cNvPr>
          <p:cNvSpPr txBox="1"/>
          <p:nvPr/>
        </p:nvSpPr>
        <p:spPr>
          <a:xfrm>
            <a:off x="6715126" y="1249516"/>
            <a:ext cx="425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(HM1-Ref) </a:t>
            </a:r>
            <a:r>
              <a:rPr lang="zh-CN" altLang="en-US" dirty="0"/>
              <a:t>* </a:t>
            </a:r>
            <a:r>
              <a:rPr lang="en-US" altLang="zh-CN" dirty="0"/>
              <a:t>W1 + (HM2-Ref) </a:t>
            </a:r>
            <a:r>
              <a:rPr lang="zh-CN" altLang="en-US" dirty="0"/>
              <a:t>* </a:t>
            </a:r>
            <a:r>
              <a:rPr lang="en-US" altLang="zh-CN" dirty="0"/>
              <a:t>W2 + (HM3-Ref) </a:t>
            </a:r>
            <a:r>
              <a:rPr lang="zh-CN" altLang="en-US" dirty="0"/>
              <a:t>* </a:t>
            </a:r>
            <a:r>
              <a:rPr lang="en-US" altLang="zh-CN" dirty="0"/>
              <a:t>W3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8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718DAC6A-C2BA-2144-B926-B8BA03147ACE}"/>
              </a:ext>
            </a:extLst>
          </p:cNvPr>
          <p:cNvSpPr txBox="1"/>
          <p:nvPr/>
        </p:nvSpPr>
        <p:spPr>
          <a:xfrm>
            <a:off x="1675268" y="2323730"/>
            <a:ext cx="1785120" cy="307777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</a:rPr>
              <a:t>Prediction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938AD-D4DF-B442-A012-833A475D77B5}"/>
              </a:ext>
            </a:extLst>
          </p:cNvPr>
          <p:cNvSpPr txBox="1"/>
          <p:nvPr/>
        </p:nvSpPr>
        <p:spPr>
          <a:xfrm>
            <a:off x="1507001" y="1288410"/>
            <a:ext cx="1785120" cy="307777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92D050"/>
                </a:solidFill>
              </a:rPr>
              <a:t>Noise</a:t>
            </a:r>
            <a:r>
              <a:rPr kumimoji="1" lang="zh-CN" altLang="en-US" sz="1400" dirty="0">
                <a:solidFill>
                  <a:srgbClr val="92D050"/>
                </a:solidFill>
              </a:rPr>
              <a:t>分离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E362CA0-B6CE-D449-9D2D-E5200D4B2ACA}"/>
              </a:ext>
            </a:extLst>
          </p:cNvPr>
          <p:cNvSpPr txBox="1"/>
          <p:nvPr/>
        </p:nvSpPr>
        <p:spPr>
          <a:xfrm>
            <a:off x="1446277" y="1867226"/>
            <a:ext cx="1979732" cy="307777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7030A0"/>
                </a:solidFill>
              </a:rPr>
              <a:t>Drift</a:t>
            </a:r>
            <a:r>
              <a:rPr kumimoji="1" lang="zh-CN" altLang="en-US" sz="1400" dirty="0">
                <a:solidFill>
                  <a:srgbClr val="7030A0"/>
                </a:solidFill>
              </a:rPr>
              <a:t> </a:t>
            </a:r>
            <a:r>
              <a:rPr kumimoji="1" lang="en-US" altLang="zh-CN" sz="1400" dirty="0">
                <a:solidFill>
                  <a:srgbClr val="7030A0"/>
                </a:solidFill>
              </a:rPr>
              <a:t>-</a:t>
            </a:r>
            <a:r>
              <a:rPr kumimoji="1" lang="zh-CN" altLang="en-US" sz="1400" dirty="0">
                <a:solidFill>
                  <a:srgbClr val="7030A0"/>
                </a:solidFill>
              </a:rPr>
              <a:t> </a:t>
            </a:r>
            <a:r>
              <a:rPr kumimoji="1" lang="en-US" altLang="zh-CN" sz="1400" dirty="0">
                <a:solidFill>
                  <a:srgbClr val="7030A0"/>
                </a:solidFill>
              </a:rPr>
              <a:t>Learning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871620C-46EB-A241-9006-7A0791E8C2D3}"/>
              </a:ext>
            </a:extLst>
          </p:cNvPr>
          <p:cNvSpPr/>
          <p:nvPr/>
        </p:nvSpPr>
        <p:spPr>
          <a:xfrm>
            <a:off x="990244" y="601815"/>
            <a:ext cx="492369" cy="107295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4649AD1-3A2B-604F-9E64-DB6517BAA9FB}"/>
              </a:ext>
            </a:extLst>
          </p:cNvPr>
          <p:cNvSpPr/>
          <p:nvPr/>
        </p:nvSpPr>
        <p:spPr>
          <a:xfrm>
            <a:off x="2855100" y="60181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5F7AE2-7454-8748-9265-C96EF1F81C55}"/>
              </a:ext>
            </a:extLst>
          </p:cNvPr>
          <p:cNvSpPr/>
          <p:nvPr/>
        </p:nvSpPr>
        <p:spPr>
          <a:xfrm>
            <a:off x="3546762" y="60181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105D05-9C9E-484B-AAA9-B5CB06698971}"/>
              </a:ext>
            </a:extLst>
          </p:cNvPr>
          <p:cNvSpPr/>
          <p:nvPr/>
        </p:nvSpPr>
        <p:spPr>
          <a:xfrm>
            <a:off x="4238424" y="60181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0BCD14-1CBA-BC47-95A6-A5814FE16570}"/>
              </a:ext>
            </a:extLst>
          </p:cNvPr>
          <p:cNvSpPr/>
          <p:nvPr/>
        </p:nvSpPr>
        <p:spPr>
          <a:xfrm>
            <a:off x="885828" y="601815"/>
            <a:ext cx="3958212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6BD2F8-09A7-3949-A960-2FC8E5AFD62C}"/>
              </a:ext>
            </a:extLst>
          </p:cNvPr>
          <p:cNvSpPr txBox="1"/>
          <p:nvPr/>
        </p:nvSpPr>
        <p:spPr>
          <a:xfrm>
            <a:off x="10396663" y="3105834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Random Pursuit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C08E6E-803A-1D42-AD2E-75F247928A6A}"/>
              </a:ext>
            </a:extLst>
          </p:cNvPr>
          <p:cNvSpPr txBox="1"/>
          <p:nvPr/>
        </p:nvSpPr>
        <p:spPr>
          <a:xfrm>
            <a:off x="2558431" y="111824"/>
            <a:ext cx="25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HM-1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HM-2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HM-3</a:t>
            </a:r>
            <a:r>
              <a:rPr kumimoji="1" lang="zh-CN" altLang="en-US" dirty="0"/>
              <a:t>  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F5C760-DEA5-AD4E-9C42-D8F266F6023D}"/>
              </a:ext>
            </a:extLst>
          </p:cNvPr>
          <p:cNvSpPr txBox="1"/>
          <p:nvPr/>
        </p:nvSpPr>
        <p:spPr>
          <a:xfrm>
            <a:off x="2016002" y="853326"/>
            <a:ext cx="7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-</a:t>
            </a:r>
            <a:endParaRPr kumimoji="1"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B57EA-D136-6442-8D95-15A71832F51B}"/>
              </a:ext>
            </a:extLst>
          </p:cNvPr>
          <p:cNvSpPr txBox="1"/>
          <p:nvPr/>
        </p:nvSpPr>
        <p:spPr>
          <a:xfrm>
            <a:off x="706452" y="130763"/>
            <a:ext cx="14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Ref-</a:t>
            </a:r>
            <a:r>
              <a:rPr kumimoji="1" lang="zh-CN" altLang="en-US" dirty="0"/>
              <a:t>光钟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6B830C-D799-044A-BCCB-09FDBD525AF1}"/>
              </a:ext>
            </a:extLst>
          </p:cNvPr>
          <p:cNvSpPr/>
          <p:nvPr/>
        </p:nvSpPr>
        <p:spPr>
          <a:xfrm>
            <a:off x="884416" y="1684793"/>
            <a:ext cx="3958212" cy="6726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EF8FD6E-8E30-D149-B1D6-8673EE96D70E}"/>
              </a:ext>
            </a:extLst>
          </p:cNvPr>
          <p:cNvSpPr/>
          <p:nvPr/>
        </p:nvSpPr>
        <p:spPr>
          <a:xfrm>
            <a:off x="6578811" y="1684794"/>
            <a:ext cx="492369" cy="67264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3DBF789-4A9E-9047-A1AD-42FC5C4AA80E}"/>
              </a:ext>
            </a:extLst>
          </p:cNvPr>
          <p:cNvCxnSpPr/>
          <p:nvPr/>
        </p:nvCxnSpPr>
        <p:spPr>
          <a:xfrm>
            <a:off x="4986338" y="2114550"/>
            <a:ext cx="13716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AD5321D-401B-AC40-A298-D5C8901A23AD}"/>
              </a:ext>
            </a:extLst>
          </p:cNvPr>
          <p:cNvSpPr/>
          <p:nvPr/>
        </p:nvSpPr>
        <p:spPr>
          <a:xfrm>
            <a:off x="6254967" y="916705"/>
            <a:ext cx="1140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HM-</a:t>
            </a:r>
          </a:p>
          <a:p>
            <a:pPr algn="ctr"/>
            <a:r>
              <a:rPr lang="en-US" altLang="zh-CN" dirty="0"/>
              <a:t>ensemble</a:t>
            </a:r>
            <a:endParaRPr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DFFC540-8BB6-CB47-8F67-2231616F06EA}"/>
              </a:ext>
            </a:extLst>
          </p:cNvPr>
          <p:cNvCxnSpPr>
            <a:cxnSpLocks/>
          </p:cNvCxnSpPr>
          <p:nvPr/>
        </p:nvCxnSpPr>
        <p:spPr>
          <a:xfrm>
            <a:off x="3100388" y="2265361"/>
            <a:ext cx="446374" cy="183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5152AAA-4EFF-5D4A-9CF2-6C982B5C6D76}"/>
              </a:ext>
            </a:extLst>
          </p:cNvPr>
          <p:cNvCxnSpPr>
            <a:cxnSpLocks/>
          </p:cNvCxnSpPr>
          <p:nvPr/>
        </p:nvCxnSpPr>
        <p:spPr>
          <a:xfrm flipH="1">
            <a:off x="3546762" y="2357438"/>
            <a:ext cx="3296953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DEDC731-5570-B348-899B-3D8D89CAD838}"/>
              </a:ext>
            </a:extLst>
          </p:cNvPr>
          <p:cNvCxnSpPr>
            <a:cxnSpLocks/>
          </p:cNvCxnSpPr>
          <p:nvPr/>
        </p:nvCxnSpPr>
        <p:spPr>
          <a:xfrm>
            <a:off x="3792946" y="2265361"/>
            <a:ext cx="448408" cy="183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FE590D9-E6DE-B149-B2E8-1AA7462E3330}"/>
              </a:ext>
            </a:extLst>
          </p:cNvPr>
          <p:cNvCxnSpPr>
            <a:cxnSpLocks/>
          </p:cNvCxnSpPr>
          <p:nvPr/>
        </p:nvCxnSpPr>
        <p:spPr>
          <a:xfrm>
            <a:off x="4505572" y="2265361"/>
            <a:ext cx="448408" cy="183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ED6BE949-6AD2-E849-8B17-CE7D199DDA6E}"/>
              </a:ext>
            </a:extLst>
          </p:cNvPr>
          <p:cNvCxnSpPr>
            <a:cxnSpLocks/>
          </p:cNvCxnSpPr>
          <p:nvPr/>
        </p:nvCxnSpPr>
        <p:spPr>
          <a:xfrm flipH="1">
            <a:off x="4238424" y="2357438"/>
            <a:ext cx="2605291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D6DFD14-A84F-654C-BFC0-71A3AC3CEA7B}"/>
              </a:ext>
            </a:extLst>
          </p:cNvPr>
          <p:cNvCxnSpPr>
            <a:cxnSpLocks/>
          </p:cNvCxnSpPr>
          <p:nvPr/>
        </p:nvCxnSpPr>
        <p:spPr>
          <a:xfrm flipH="1">
            <a:off x="4972300" y="2357438"/>
            <a:ext cx="1871416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BA2EC58-0D08-0040-8116-B585BFD75642}"/>
              </a:ext>
            </a:extLst>
          </p:cNvPr>
          <p:cNvSpPr/>
          <p:nvPr/>
        </p:nvSpPr>
        <p:spPr>
          <a:xfrm>
            <a:off x="3300577" y="4371982"/>
            <a:ext cx="492369" cy="67264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E20A015-4A13-B943-B4A4-99D2F12BB7D9}"/>
              </a:ext>
            </a:extLst>
          </p:cNvPr>
          <p:cNvSpPr txBox="1"/>
          <p:nvPr/>
        </p:nvSpPr>
        <p:spPr>
          <a:xfrm>
            <a:off x="4172557" y="3148530"/>
            <a:ext cx="7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-</a:t>
            </a:r>
            <a:endParaRPr kumimoji="1" lang="zh-CN" altLang="en-US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2ABE9A9-80EB-C84B-BB25-760E56FE3040}"/>
              </a:ext>
            </a:extLst>
          </p:cNvPr>
          <p:cNvSpPr txBox="1"/>
          <p:nvPr/>
        </p:nvSpPr>
        <p:spPr>
          <a:xfrm>
            <a:off x="3384990" y="3148530"/>
            <a:ext cx="7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-</a:t>
            </a:r>
            <a:endParaRPr kumimoji="1" lang="zh-CN" altLang="en-US" sz="2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0905CA5-5F7A-B249-9052-622F5CBEC95E}"/>
              </a:ext>
            </a:extLst>
          </p:cNvPr>
          <p:cNvSpPr txBox="1"/>
          <p:nvPr/>
        </p:nvSpPr>
        <p:spPr>
          <a:xfrm>
            <a:off x="4953980" y="3148530"/>
            <a:ext cx="76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-</a:t>
            </a:r>
            <a:endParaRPr kumimoji="1" lang="zh-CN" altLang="en-US" sz="24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8211DE5-C757-2F48-AAEA-4F29238EF9F6}"/>
              </a:ext>
            </a:extLst>
          </p:cNvPr>
          <p:cNvSpPr/>
          <p:nvPr/>
        </p:nvSpPr>
        <p:spPr>
          <a:xfrm>
            <a:off x="883004" y="2367462"/>
            <a:ext cx="3958212" cy="22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219E08-70AF-8343-999E-CB068A21CCB1}"/>
              </a:ext>
            </a:extLst>
          </p:cNvPr>
          <p:cNvSpPr/>
          <p:nvPr/>
        </p:nvSpPr>
        <p:spPr>
          <a:xfrm>
            <a:off x="3301466" y="4480717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3EBB032-ED99-9C46-BE8D-A515BD02237C}"/>
              </a:ext>
            </a:extLst>
          </p:cNvPr>
          <p:cNvSpPr/>
          <p:nvPr/>
        </p:nvSpPr>
        <p:spPr>
          <a:xfrm>
            <a:off x="3300577" y="4705232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FF32F60-E71B-B94C-8676-914627160422}"/>
              </a:ext>
            </a:extLst>
          </p:cNvPr>
          <p:cNvSpPr/>
          <p:nvPr/>
        </p:nvSpPr>
        <p:spPr>
          <a:xfrm>
            <a:off x="3299688" y="4917692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805C804-A49C-2A47-A008-2069DA7C19CD}"/>
              </a:ext>
            </a:extLst>
          </p:cNvPr>
          <p:cNvSpPr/>
          <p:nvPr/>
        </p:nvSpPr>
        <p:spPr>
          <a:xfrm>
            <a:off x="4013203" y="4368910"/>
            <a:ext cx="492369" cy="672644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3BAC184-FF90-2E4E-B3A1-12FB53C34BE0}"/>
              </a:ext>
            </a:extLst>
          </p:cNvPr>
          <p:cNvSpPr/>
          <p:nvPr/>
        </p:nvSpPr>
        <p:spPr>
          <a:xfrm>
            <a:off x="4014092" y="4477645"/>
            <a:ext cx="492369" cy="1269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85C8A6-B1FF-2348-93B5-5A0BFAA3C078}"/>
              </a:ext>
            </a:extLst>
          </p:cNvPr>
          <p:cNvSpPr/>
          <p:nvPr/>
        </p:nvSpPr>
        <p:spPr>
          <a:xfrm>
            <a:off x="4013203" y="4702160"/>
            <a:ext cx="492369" cy="1269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3BE517F-8556-2244-8389-92E096DD4498}"/>
              </a:ext>
            </a:extLst>
          </p:cNvPr>
          <p:cNvSpPr/>
          <p:nvPr/>
        </p:nvSpPr>
        <p:spPr>
          <a:xfrm>
            <a:off x="4012314" y="4914620"/>
            <a:ext cx="492369" cy="1269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EEF82D5-6808-A446-B717-8C74E994AAA4}"/>
              </a:ext>
            </a:extLst>
          </p:cNvPr>
          <p:cNvSpPr/>
          <p:nvPr/>
        </p:nvSpPr>
        <p:spPr>
          <a:xfrm>
            <a:off x="4740153" y="4368910"/>
            <a:ext cx="492369" cy="672644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2170CC-67C0-A741-ACFF-50BF9CF19650}"/>
              </a:ext>
            </a:extLst>
          </p:cNvPr>
          <p:cNvSpPr/>
          <p:nvPr/>
        </p:nvSpPr>
        <p:spPr>
          <a:xfrm>
            <a:off x="4739264" y="4370296"/>
            <a:ext cx="492369" cy="1269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FEB9D9-401C-DD41-9B69-3AE4C081E93C}"/>
              </a:ext>
            </a:extLst>
          </p:cNvPr>
          <p:cNvSpPr/>
          <p:nvPr/>
        </p:nvSpPr>
        <p:spPr>
          <a:xfrm>
            <a:off x="4739264" y="4604578"/>
            <a:ext cx="492369" cy="1269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C848642-B7A8-6B41-9A40-94505B8F7632}"/>
              </a:ext>
            </a:extLst>
          </p:cNvPr>
          <p:cNvSpPr/>
          <p:nvPr/>
        </p:nvSpPr>
        <p:spPr>
          <a:xfrm>
            <a:off x="4739264" y="4914620"/>
            <a:ext cx="492369" cy="12693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D56499E4-F2A1-CC44-8DC4-25E93E10372F}"/>
              </a:ext>
            </a:extLst>
          </p:cNvPr>
          <p:cNvCxnSpPr/>
          <p:nvPr/>
        </p:nvCxnSpPr>
        <p:spPr>
          <a:xfrm>
            <a:off x="4739264" y="4829093"/>
            <a:ext cx="49236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8030434D-5738-F34A-8222-219D18431CCD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2974429" y="4544184"/>
            <a:ext cx="327037" cy="5123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0C92C3B-A9E3-DF45-B624-602E09E51869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2974430" y="4768699"/>
            <a:ext cx="326147" cy="28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6CB8E14B-0ED1-FE4C-BDC3-34897C5D0DE1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2974430" y="4981159"/>
            <a:ext cx="325258" cy="737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C27526FC-6B02-D749-8187-5E3F6BF0C0C5}"/>
              </a:ext>
            </a:extLst>
          </p:cNvPr>
          <p:cNvCxnSpPr>
            <a:cxnSpLocks/>
          </p:cNvCxnSpPr>
          <p:nvPr/>
        </p:nvCxnSpPr>
        <p:spPr>
          <a:xfrm flipH="1" flipV="1">
            <a:off x="2968397" y="4344316"/>
            <a:ext cx="331292" cy="515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20C73EF8-8E37-C547-B55C-E233D8F77D77}"/>
              </a:ext>
            </a:extLst>
          </p:cNvPr>
          <p:cNvCxnSpPr>
            <a:cxnSpLocks/>
          </p:cNvCxnSpPr>
          <p:nvPr/>
        </p:nvCxnSpPr>
        <p:spPr>
          <a:xfrm flipH="1" flipV="1">
            <a:off x="2974430" y="4345187"/>
            <a:ext cx="326148" cy="31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9250E7C-8A71-C74C-953C-DAD62A8F8E0B}"/>
              </a:ext>
            </a:extLst>
          </p:cNvPr>
          <p:cNvCxnSpPr>
            <a:cxnSpLocks/>
          </p:cNvCxnSpPr>
          <p:nvPr/>
        </p:nvCxnSpPr>
        <p:spPr>
          <a:xfrm flipH="1" flipV="1">
            <a:off x="2974430" y="4344317"/>
            <a:ext cx="325258" cy="8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DF800C-9B24-3142-9691-86630CA282D7}"/>
              </a:ext>
            </a:extLst>
          </p:cNvPr>
          <p:cNvSpPr txBox="1"/>
          <p:nvPr/>
        </p:nvSpPr>
        <p:spPr>
          <a:xfrm>
            <a:off x="2269468" y="4247961"/>
            <a:ext cx="854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Reg1-Resid</a:t>
            </a:r>
            <a:endParaRPr kumimoji="1"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18ACEC8-C39B-8641-ABCF-126487FBE87B}"/>
              </a:ext>
            </a:extLst>
          </p:cNvPr>
          <p:cNvSpPr txBox="1"/>
          <p:nvPr/>
        </p:nvSpPr>
        <p:spPr>
          <a:xfrm>
            <a:off x="2263301" y="4933831"/>
            <a:ext cx="854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Reg2-Resid</a:t>
            </a:r>
            <a:endParaRPr kumimoji="1" lang="zh-CN" altLang="en-US" sz="800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EE3C5789-C5A2-E645-AA9B-4B86D4408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88772"/>
              </p:ext>
            </p:extLst>
          </p:nvPr>
        </p:nvGraphicFramePr>
        <p:xfrm>
          <a:off x="924633" y="4116640"/>
          <a:ext cx="916327" cy="1200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32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1100" dirty="0"/>
                        <a:t>Residual-1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  <a:tr h="600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dirty="0"/>
                        <a:t>Residual-2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968"/>
                  </a:ext>
                </a:extLst>
              </a:tr>
            </a:tbl>
          </a:graphicData>
        </a:graphic>
      </p:graphicFrame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9BC83FEF-55B4-0F41-9CA5-A62784285E45}"/>
              </a:ext>
            </a:extLst>
          </p:cNvPr>
          <p:cNvCxnSpPr>
            <a:cxnSpLocks/>
          </p:cNvCxnSpPr>
          <p:nvPr/>
        </p:nvCxnSpPr>
        <p:spPr>
          <a:xfrm flipH="1">
            <a:off x="1924315" y="4716804"/>
            <a:ext cx="24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左大括号 121">
            <a:extLst>
              <a:ext uri="{FF2B5EF4-FFF2-40B4-BE49-F238E27FC236}">
                <a16:creationId xmlns:a16="http://schemas.microsoft.com/office/drawing/2014/main" id="{5DCB2C2D-257E-3D4E-A570-DC4439AECB9D}"/>
              </a:ext>
            </a:extLst>
          </p:cNvPr>
          <p:cNvSpPr/>
          <p:nvPr/>
        </p:nvSpPr>
        <p:spPr>
          <a:xfrm>
            <a:off x="703487" y="4335042"/>
            <a:ext cx="160042" cy="792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27B373C-FC6A-B24D-B8CF-2587125DD617}"/>
              </a:ext>
            </a:extLst>
          </p:cNvPr>
          <p:cNvSpPr txBox="1"/>
          <p:nvPr/>
        </p:nvSpPr>
        <p:spPr>
          <a:xfrm>
            <a:off x="-21125" y="4596648"/>
            <a:ext cx="1438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err="1"/>
              <a:t>Softmax</a:t>
            </a:r>
            <a:endParaRPr kumimoji="1" lang="zh-CN" altLang="en-US" sz="1100" b="1" dirty="0"/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FF9C1D0E-50A7-084E-BF98-D6578672E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36912"/>
              </p:ext>
            </p:extLst>
          </p:nvPr>
        </p:nvGraphicFramePr>
        <p:xfrm>
          <a:off x="1221485" y="5569590"/>
          <a:ext cx="497958" cy="1200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958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1100" dirty="0"/>
                        <a:t>w1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  <a:tr h="600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dirty="0"/>
                        <a:t>w2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968"/>
                  </a:ext>
                </a:extLst>
              </a:tr>
            </a:tbl>
          </a:graphicData>
        </a:graphic>
      </p:graphicFrame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E90EC85A-4E77-E540-AE75-59EE6E1DC581}"/>
              </a:ext>
            </a:extLst>
          </p:cNvPr>
          <p:cNvCxnSpPr/>
          <p:nvPr/>
        </p:nvCxnSpPr>
        <p:spPr>
          <a:xfrm rot="16200000" flipH="1">
            <a:off x="159021" y="5338530"/>
            <a:ext cx="1017891" cy="644556"/>
          </a:xfrm>
          <a:prstGeom prst="bentConnector3">
            <a:avLst>
              <a:gd name="adj1" fmla="val 99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D7B742DA-9A15-824A-A609-59F22CC27FFA}"/>
              </a:ext>
            </a:extLst>
          </p:cNvPr>
          <p:cNvSpPr/>
          <p:nvPr/>
        </p:nvSpPr>
        <p:spPr>
          <a:xfrm>
            <a:off x="3303272" y="5045501"/>
            <a:ext cx="488785" cy="12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Real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32" name="表格 131">
            <a:extLst>
              <a:ext uri="{FF2B5EF4-FFF2-40B4-BE49-F238E27FC236}">
                <a16:creationId xmlns:a16="http://schemas.microsoft.com/office/drawing/2014/main" id="{5EC28949-B02E-A244-8886-E1A7D114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3378"/>
              </p:ext>
            </p:extLst>
          </p:nvPr>
        </p:nvGraphicFramePr>
        <p:xfrm>
          <a:off x="2324957" y="5564445"/>
          <a:ext cx="916327" cy="1200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32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1100" dirty="0"/>
                        <a:t>Pred-1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  <a:tr h="600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100" dirty="0"/>
                        <a:t>Pred-2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968"/>
                  </a:ext>
                </a:extLst>
              </a:tr>
            </a:tbl>
          </a:graphicData>
        </a:graphic>
      </p:graphicFrame>
      <p:sp>
        <p:nvSpPr>
          <p:cNvPr id="133" name="文本框 132">
            <a:extLst>
              <a:ext uri="{FF2B5EF4-FFF2-40B4-BE49-F238E27FC236}">
                <a16:creationId xmlns:a16="http://schemas.microsoft.com/office/drawing/2014/main" id="{196FC594-9210-0D4E-880B-105C1B9E3492}"/>
              </a:ext>
            </a:extLst>
          </p:cNvPr>
          <p:cNvSpPr txBox="1"/>
          <p:nvPr/>
        </p:nvSpPr>
        <p:spPr>
          <a:xfrm>
            <a:off x="1895706" y="5965902"/>
            <a:ext cx="304518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A8BCACCF-0DCA-B145-919A-0A29AA0D9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98186"/>
              </p:ext>
            </p:extLst>
          </p:nvPr>
        </p:nvGraphicFramePr>
        <p:xfrm>
          <a:off x="4046519" y="5864527"/>
          <a:ext cx="9163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327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1100" dirty="0"/>
                        <a:t>Pred</a:t>
                      </a:r>
                      <a:endParaRPr kumimoji="1"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135" name="文本框 134">
            <a:extLst>
              <a:ext uri="{FF2B5EF4-FFF2-40B4-BE49-F238E27FC236}">
                <a16:creationId xmlns:a16="http://schemas.microsoft.com/office/drawing/2014/main" id="{DEB6145A-E5FE-8B46-8697-7872ACDC1F2D}"/>
              </a:ext>
            </a:extLst>
          </p:cNvPr>
          <p:cNvSpPr txBox="1"/>
          <p:nvPr/>
        </p:nvSpPr>
        <p:spPr>
          <a:xfrm>
            <a:off x="2783120" y="5976795"/>
            <a:ext cx="167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=</a:t>
            </a:r>
          </a:p>
          <a:p>
            <a:pPr algn="ctr"/>
            <a:r>
              <a:rPr kumimoji="1" lang="en-US" altLang="zh-CN" sz="600" b="1" dirty="0"/>
              <a:t>Inner </a:t>
            </a:r>
          </a:p>
          <a:p>
            <a:pPr algn="ctr"/>
            <a:r>
              <a:rPr kumimoji="1" lang="en-US" altLang="zh-CN" sz="600" b="1" dirty="0"/>
              <a:t>Product</a:t>
            </a:r>
            <a:endParaRPr kumimoji="1" lang="zh-CN" altLang="en-US" sz="600" b="1" dirty="0"/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30FE3688-81D8-584C-BA5A-EB0AB43E6ABC}"/>
              </a:ext>
            </a:extLst>
          </p:cNvPr>
          <p:cNvCxnSpPr/>
          <p:nvPr/>
        </p:nvCxnSpPr>
        <p:spPr>
          <a:xfrm>
            <a:off x="3768549" y="5238011"/>
            <a:ext cx="593901" cy="5436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11C7FD6-BF4D-5449-B6E2-87ED439B7CD3}"/>
              </a:ext>
            </a:extLst>
          </p:cNvPr>
          <p:cNvSpPr txBox="1"/>
          <p:nvPr/>
        </p:nvSpPr>
        <p:spPr>
          <a:xfrm>
            <a:off x="4067339" y="5340478"/>
            <a:ext cx="209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Pred – Real???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9A8F4EFA-DE7F-9646-A933-9944C37E1899}"/>
              </a:ext>
            </a:extLst>
          </p:cNvPr>
          <p:cNvCxnSpPr>
            <a:cxnSpLocks/>
          </p:cNvCxnSpPr>
          <p:nvPr/>
        </p:nvCxnSpPr>
        <p:spPr>
          <a:xfrm>
            <a:off x="2690677" y="5113363"/>
            <a:ext cx="0" cy="35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884D513-2519-8D4C-A92D-02E5F7E94146}"/>
              </a:ext>
            </a:extLst>
          </p:cNvPr>
          <p:cNvSpPr txBox="1"/>
          <p:nvPr/>
        </p:nvSpPr>
        <p:spPr>
          <a:xfrm>
            <a:off x="6909582" y="3806850"/>
            <a:ext cx="4730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HM-ensemble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和每个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做差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取固定窗体进行无放回的采样，</a:t>
            </a:r>
            <a:r>
              <a:rPr kumimoji="1" lang="zh-CN" altLang="en-US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此窗体与</a:t>
            </a:r>
            <a:r>
              <a:rPr kumimoji="1"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Drift</a:t>
            </a:r>
            <a:r>
              <a:rPr kumimoji="1" lang="zh-CN" altLang="en-US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learning</a:t>
            </a:r>
            <a:r>
              <a:rPr kumimoji="1" lang="zh-CN" altLang="en-US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窗体不同？</a:t>
            </a:r>
            <a:endParaRPr kumimoji="1" lang="en-US" altLang="zh-CN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训练多个回归模型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使用</a:t>
            </a:r>
            <a:r>
              <a:rPr kumimoji="1"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residual</a:t>
            </a:r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kumimoji="1"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softmax</a:t>
            </a:r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作为参数对</a:t>
            </a:r>
            <a:r>
              <a:rPr kumimoji="1"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pred</a:t>
            </a:r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结果进行加权</a:t>
            </a:r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加权结果和真实预测值进行误差计算</a:t>
            </a:r>
            <a:endParaRPr kumimoji="1"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Drift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learning </a:t>
            </a:r>
            <a:r>
              <a:rPr kumimoji="1" lang="zh-CN" altLang="en-US" dirty="0">
                <a:solidFill>
                  <a:srgbClr val="FF0000"/>
                </a:solidFill>
              </a:rPr>
              <a:t>窗体不滑动？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Noise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learning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窗体还要滑动吗？使用增量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5" name="直线箭头连接符 9">
            <a:extLst>
              <a:ext uri="{FF2B5EF4-FFF2-40B4-BE49-F238E27FC236}">
                <a16:creationId xmlns:a16="http://schemas.microsoft.com/office/drawing/2014/main" id="{99BB1975-AB2C-42AC-92D9-89836B9427CB}"/>
              </a:ext>
            </a:extLst>
          </p:cNvPr>
          <p:cNvCxnSpPr/>
          <p:nvPr/>
        </p:nvCxnSpPr>
        <p:spPr>
          <a:xfrm>
            <a:off x="763834" y="1716726"/>
            <a:ext cx="0" cy="79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E8006A5-79E7-4F80-8E7C-6978F48229B4}"/>
              </a:ext>
            </a:extLst>
          </p:cNvPr>
          <p:cNvSpPr/>
          <p:nvPr/>
        </p:nvSpPr>
        <p:spPr>
          <a:xfrm>
            <a:off x="4493343" y="805662"/>
            <a:ext cx="1099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24h,5min</a:t>
            </a:r>
          </a:p>
          <a:p>
            <a:pPr algn="ctr"/>
            <a:r>
              <a:rPr lang="zh-CN" altLang="en-US" dirty="0"/>
              <a:t>一个点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AC269D-43A5-400A-8FD0-0315E96F72F6}"/>
              </a:ext>
            </a:extLst>
          </p:cNvPr>
          <p:cNvSpPr/>
          <p:nvPr/>
        </p:nvSpPr>
        <p:spPr>
          <a:xfrm>
            <a:off x="4482530" y="1791384"/>
            <a:ext cx="1099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24h,5min</a:t>
            </a:r>
          </a:p>
          <a:p>
            <a:pPr algn="ctr"/>
            <a:r>
              <a:rPr lang="zh-CN" altLang="en-US" dirty="0"/>
              <a:t>一个点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0BC7F1D-4694-4AEE-98C7-B12C02AFCEA8}"/>
              </a:ext>
            </a:extLst>
          </p:cNvPr>
          <p:cNvSpPr/>
          <p:nvPr/>
        </p:nvSpPr>
        <p:spPr>
          <a:xfrm>
            <a:off x="1085870" y="8365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FD70E4EB-E236-1843-9BAA-8F516C9EFC8C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2954551" y="4489094"/>
            <a:ext cx="346915" cy="550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0C283C8-0A5F-FA40-B24D-098F4214E246}"/>
              </a:ext>
            </a:extLst>
          </p:cNvPr>
          <p:cNvSpPr txBox="1"/>
          <p:nvPr/>
        </p:nvSpPr>
        <p:spPr>
          <a:xfrm>
            <a:off x="2077915" y="4381204"/>
            <a:ext cx="99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Reg1-Pred-Resid</a:t>
            </a:r>
            <a:endParaRPr kumimoji="1" lang="zh-CN" altLang="en-US" sz="800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FB237FC2-4E71-F14F-A533-488CA09B1817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2952745" y="4496694"/>
            <a:ext cx="347832" cy="272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6B66607B-F733-8448-9964-E29010DC387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2945847" y="4496693"/>
            <a:ext cx="353841" cy="4844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AA04D1B6-4C51-334C-B394-2C5E5A96D9AF}"/>
              </a:ext>
            </a:extLst>
          </p:cNvPr>
          <p:cNvCxnSpPr>
            <a:cxnSpLocks/>
          </p:cNvCxnSpPr>
          <p:nvPr/>
        </p:nvCxnSpPr>
        <p:spPr>
          <a:xfrm flipH="1">
            <a:off x="2945847" y="4425914"/>
            <a:ext cx="353841" cy="48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2A48F62-6E0A-E94F-AABD-228B8002BD1D}"/>
              </a:ext>
            </a:extLst>
          </p:cNvPr>
          <p:cNvCxnSpPr>
            <a:cxnSpLocks/>
          </p:cNvCxnSpPr>
          <p:nvPr/>
        </p:nvCxnSpPr>
        <p:spPr>
          <a:xfrm flipH="1">
            <a:off x="2945847" y="4658525"/>
            <a:ext cx="355177" cy="25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22526D4-1803-9442-8040-F2EE5D11FDA6}"/>
              </a:ext>
            </a:extLst>
          </p:cNvPr>
          <p:cNvSpPr txBox="1"/>
          <p:nvPr/>
        </p:nvSpPr>
        <p:spPr>
          <a:xfrm>
            <a:off x="2079267" y="4802970"/>
            <a:ext cx="99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Reg2-Pred-Resid</a:t>
            </a:r>
            <a:endParaRPr kumimoji="1" lang="zh-CN" altLang="en-US" sz="800" dirty="0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ACA33CB-4E46-C446-BEC6-4D10619043E7}"/>
              </a:ext>
            </a:extLst>
          </p:cNvPr>
          <p:cNvCxnSpPr>
            <a:cxnSpLocks/>
          </p:cNvCxnSpPr>
          <p:nvPr/>
        </p:nvCxnSpPr>
        <p:spPr>
          <a:xfrm flipH="1">
            <a:off x="2950940" y="4855304"/>
            <a:ext cx="355464" cy="5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C4FF7E7C-F27A-3C46-8ADB-4D7EBC86AF87}"/>
              </a:ext>
            </a:extLst>
          </p:cNvPr>
          <p:cNvSpPr/>
          <p:nvPr/>
        </p:nvSpPr>
        <p:spPr>
          <a:xfrm>
            <a:off x="2047230" y="4315761"/>
            <a:ext cx="90864" cy="217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左大括号 107">
            <a:extLst>
              <a:ext uri="{FF2B5EF4-FFF2-40B4-BE49-F238E27FC236}">
                <a16:creationId xmlns:a16="http://schemas.microsoft.com/office/drawing/2014/main" id="{0185A699-6139-8A4F-8DEC-D3701E47023D}"/>
              </a:ext>
            </a:extLst>
          </p:cNvPr>
          <p:cNvSpPr/>
          <p:nvPr/>
        </p:nvSpPr>
        <p:spPr>
          <a:xfrm>
            <a:off x="2042225" y="4882491"/>
            <a:ext cx="90864" cy="217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37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FBAADE-7B7B-5A4F-AA56-42AE10E0CF1F}"/>
              </a:ext>
            </a:extLst>
          </p:cNvPr>
          <p:cNvSpPr/>
          <p:nvPr/>
        </p:nvSpPr>
        <p:spPr>
          <a:xfrm>
            <a:off x="1140715" y="546771"/>
            <a:ext cx="492369" cy="10858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C277235-B91A-494F-AE9D-1726735DC890}"/>
              </a:ext>
            </a:extLst>
          </p:cNvPr>
          <p:cNvCxnSpPr/>
          <p:nvPr/>
        </p:nvCxnSpPr>
        <p:spPr>
          <a:xfrm>
            <a:off x="3665924" y="691865"/>
            <a:ext cx="0" cy="79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7FE1E34-3FCB-4048-BC84-1570AA4595F6}"/>
              </a:ext>
            </a:extLst>
          </p:cNvPr>
          <p:cNvSpPr/>
          <p:nvPr/>
        </p:nvSpPr>
        <p:spPr>
          <a:xfrm>
            <a:off x="2030046" y="546771"/>
            <a:ext cx="492369" cy="10858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815C8-5A99-A948-A17A-B41939EA64DC}"/>
              </a:ext>
            </a:extLst>
          </p:cNvPr>
          <p:cNvSpPr/>
          <p:nvPr/>
        </p:nvSpPr>
        <p:spPr>
          <a:xfrm>
            <a:off x="2919377" y="546771"/>
            <a:ext cx="492369" cy="10858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FC0D21-4D3F-5041-8BFF-006F30D2D67A}"/>
              </a:ext>
            </a:extLst>
          </p:cNvPr>
          <p:cNvSpPr/>
          <p:nvPr/>
        </p:nvSpPr>
        <p:spPr>
          <a:xfrm>
            <a:off x="1036299" y="546771"/>
            <a:ext cx="2517125" cy="5429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73FBAD-B338-A449-B550-294E7DAE5F29}"/>
              </a:ext>
            </a:extLst>
          </p:cNvPr>
          <p:cNvSpPr/>
          <p:nvPr/>
        </p:nvSpPr>
        <p:spPr>
          <a:xfrm>
            <a:off x="3748725" y="72035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低通滤波</a:t>
            </a:r>
            <a:r>
              <a:rPr kumimoji="1" lang="en-US" altLang="zh-CN" dirty="0"/>
              <a:t>(Low-pass filtering)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3B0B8C-C4B7-0A43-A83A-6CB98FE0BD89}"/>
              </a:ext>
            </a:extLst>
          </p:cNvPr>
          <p:cNvSpPr/>
          <p:nvPr/>
        </p:nvSpPr>
        <p:spPr>
          <a:xfrm>
            <a:off x="1129140" y="2432358"/>
            <a:ext cx="492369" cy="60016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558B0A-62AA-0D4E-B8A7-F124323D73E0}"/>
              </a:ext>
            </a:extLst>
          </p:cNvPr>
          <p:cNvSpPr/>
          <p:nvPr/>
        </p:nvSpPr>
        <p:spPr>
          <a:xfrm>
            <a:off x="2018471" y="2432358"/>
            <a:ext cx="492369" cy="60016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18094F-3411-5740-8214-7D26EBEA49AB}"/>
              </a:ext>
            </a:extLst>
          </p:cNvPr>
          <p:cNvSpPr/>
          <p:nvPr/>
        </p:nvSpPr>
        <p:spPr>
          <a:xfrm>
            <a:off x="2907802" y="2432360"/>
            <a:ext cx="492369" cy="60016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43BB7E-6792-A54A-A976-E17F5771E028}"/>
              </a:ext>
            </a:extLst>
          </p:cNvPr>
          <p:cNvSpPr/>
          <p:nvPr/>
        </p:nvSpPr>
        <p:spPr>
          <a:xfrm>
            <a:off x="1125589" y="2432358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BFD3C0-F0B2-B142-8CD8-19A0BC6FCAB8}"/>
              </a:ext>
            </a:extLst>
          </p:cNvPr>
          <p:cNvSpPr/>
          <p:nvPr/>
        </p:nvSpPr>
        <p:spPr>
          <a:xfrm>
            <a:off x="2014920" y="2605507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FF8995-0BF6-6249-A2F8-FC4603E0F835}"/>
              </a:ext>
            </a:extLst>
          </p:cNvPr>
          <p:cNvSpPr/>
          <p:nvPr/>
        </p:nvSpPr>
        <p:spPr>
          <a:xfrm>
            <a:off x="2907802" y="2559291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114B9D-82F7-B944-883E-53BF367E2CFB}"/>
              </a:ext>
            </a:extLst>
          </p:cNvPr>
          <p:cNvSpPr/>
          <p:nvPr/>
        </p:nvSpPr>
        <p:spPr>
          <a:xfrm>
            <a:off x="3708829" y="2507355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随机抽取短序列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828012E-C9A3-9242-B998-15DB210A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81" y="4003300"/>
            <a:ext cx="3659441" cy="2621103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EE160EA-D563-4F4B-A8BD-A81AABDA58A3}"/>
              </a:ext>
            </a:extLst>
          </p:cNvPr>
          <p:cNvCxnSpPr>
            <a:cxnSpLocks/>
          </p:cNvCxnSpPr>
          <p:nvPr/>
        </p:nvCxnSpPr>
        <p:spPr>
          <a:xfrm>
            <a:off x="4223438" y="3012873"/>
            <a:ext cx="0" cy="205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50B79BC-91CA-1F43-923F-A369344F0262}"/>
              </a:ext>
            </a:extLst>
          </p:cNvPr>
          <p:cNvSpPr/>
          <p:nvPr/>
        </p:nvSpPr>
        <p:spPr>
          <a:xfrm>
            <a:off x="4722089" y="3838565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7C6DCCA-95AA-2F4F-8221-3114E07EA078}"/>
              </a:ext>
            </a:extLst>
          </p:cNvPr>
          <p:cNvSpPr/>
          <p:nvPr/>
        </p:nvSpPr>
        <p:spPr>
          <a:xfrm>
            <a:off x="5365599" y="3843108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70C8EF8-2304-1343-8CDD-CC95220694AF}"/>
              </a:ext>
            </a:extLst>
          </p:cNvPr>
          <p:cNvSpPr/>
          <p:nvPr/>
        </p:nvSpPr>
        <p:spPr>
          <a:xfrm>
            <a:off x="6009109" y="3843533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97E0AEE-8DB1-DB41-BBEF-7D09FD2B60A6}"/>
              </a:ext>
            </a:extLst>
          </p:cNvPr>
          <p:cNvSpPr/>
          <p:nvPr/>
        </p:nvSpPr>
        <p:spPr>
          <a:xfrm rot="16200000">
            <a:off x="5432489" y="3400232"/>
            <a:ext cx="358588" cy="1736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76B4D7B-F1AE-224A-9C7F-BA4708C78152}"/>
              </a:ext>
            </a:extLst>
          </p:cNvPr>
          <p:cNvSpPr/>
          <p:nvPr/>
        </p:nvSpPr>
        <p:spPr>
          <a:xfrm>
            <a:off x="4852601" y="4555109"/>
            <a:ext cx="1518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3.Mini-batch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training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D39FA3D-C6BB-7247-92B8-084855FF8469}"/>
              </a:ext>
            </a:extLst>
          </p:cNvPr>
          <p:cNvSpPr/>
          <p:nvPr/>
        </p:nvSpPr>
        <p:spPr>
          <a:xfrm>
            <a:off x="160234" y="5135863"/>
            <a:ext cx="492369" cy="126933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C520BA9-DD8E-F040-8320-19F2B44D5BD9}"/>
              </a:ext>
            </a:extLst>
          </p:cNvPr>
          <p:cNvSpPr/>
          <p:nvPr/>
        </p:nvSpPr>
        <p:spPr>
          <a:xfrm>
            <a:off x="160234" y="5783998"/>
            <a:ext cx="492369" cy="126933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A882F6-9186-934B-80C7-ECA50A911F02}"/>
              </a:ext>
            </a:extLst>
          </p:cNvPr>
          <p:cNvSpPr/>
          <p:nvPr/>
        </p:nvSpPr>
        <p:spPr>
          <a:xfrm rot="10800000">
            <a:off x="719493" y="5199330"/>
            <a:ext cx="358588" cy="648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27C4B35-13CC-A342-A80B-304260674C50}"/>
              </a:ext>
            </a:extLst>
          </p:cNvPr>
          <p:cNvSpPr/>
          <p:nvPr/>
        </p:nvSpPr>
        <p:spPr>
          <a:xfrm>
            <a:off x="7454480" y="4579021"/>
            <a:ext cx="492369" cy="126933"/>
          </a:xfrm>
          <a:prstGeom prst="rect">
            <a:avLst/>
          </a:prstGeom>
          <a:solidFill>
            <a:schemeClr val="accent2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EB23A1-180B-1C46-9EDF-B670F81EBC26}"/>
              </a:ext>
            </a:extLst>
          </p:cNvPr>
          <p:cNvSpPr/>
          <p:nvPr/>
        </p:nvSpPr>
        <p:spPr>
          <a:xfrm>
            <a:off x="7454480" y="5261421"/>
            <a:ext cx="492369" cy="126933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5054E1-6C0A-484B-B873-0BD1E3328180}"/>
              </a:ext>
            </a:extLst>
          </p:cNvPr>
          <p:cNvSpPr/>
          <p:nvPr/>
        </p:nvSpPr>
        <p:spPr>
          <a:xfrm>
            <a:off x="8131124" y="44538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真实数据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5B168E-D1F6-9B40-9048-E2DB1D6BDFE7}"/>
              </a:ext>
            </a:extLst>
          </p:cNvPr>
          <p:cNvSpPr/>
          <p:nvPr/>
        </p:nvSpPr>
        <p:spPr>
          <a:xfrm>
            <a:off x="8131124" y="51469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生成数据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DCBD4CA-74E4-B14B-A20A-58211DB0E38A}"/>
              </a:ext>
            </a:extLst>
          </p:cNvPr>
          <p:cNvCxnSpPr>
            <a:cxnSpLocks/>
          </p:cNvCxnSpPr>
          <p:nvPr/>
        </p:nvCxnSpPr>
        <p:spPr>
          <a:xfrm>
            <a:off x="9432203" y="4638551"/>
            <a:ext cx="40511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BAD280A-7F1F-2748-AF34-02B30BE3DF95}"/>
              </a:ext>
            </a:extLst>
          </p:cNvPr>
          <p:cNvCxnSpPr>
            <a:cxnSpLocks/>
          </p:cNvCxnSpPr>
          <p:nvPr/>
        </p:nvCxnSpPr>
        <p:spPr>
          <a:xfrm flipV="1">
            <a:off x="9432203" y="5135863"/>
            <a:ext cx="405114" cy="1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C067B37-EDE9-CD42-B3CD-1343AA4FF93D}"/>
              </a:ext>
            </a:extLst>
          </p:cNvPr>
          <p:cNvSpPr/>
          <p:nvPr/>
        </p:nvSpPr>
        <p:spPr>
          <a:xfrm>
            <a:off x="9870174" y="4777568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4.</a:t>
            </a:r>
            <a:r>
              <a:rPr kumimoji="1" lang="zh-CN" altLang="en-US" dirty="0"/>
              <a:t>稳定度计算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1D8D97-6715-814D-94E8-9E3984B07B86}"/>
              </a:ext>
            </a:extLst>
          </p:cNvPr>
          <p:cNvSpPr txBox="1"/>
          <p:nvPr/>
        </p:nvSpPr>
        <p:spPr>
          <a:xfrm>
            <a:off x="7581418" y="1203767"/>
            <a:ext cx="295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真实钟从一台抽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仿真钟多台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窗体如何选择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是否能学习到斜率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线性拟合的方式评估是否学到了斜率（频飘稳定度）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360</Words>
  <Application>Microsoft Macintosh PowerPoint</Application>
  <PresentationFormat>宽屏</PresentationFormat>
  <Paragraphs>76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Variance</dc:title>
  <dc:creator>Mo Chi ZL Liu</dc:creator>
  <cp:lastModifiedBy>Mo Chi ZL Liu</cp:lastModifiedBy>
  <cp:revision>109</cp:revision>
  <dcterms:created xsi:type="dcterms:W3CDTF">2021-07-02T01:17:54Z</dcterms:created>
  <dcterms:modified xsi:type="dcterms:W3CDTF">2021-08-07T12:59:40Z</dcterms:modified>
</cp:coreProperties>
</file>