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56" r:id="rId3"/>
    <p:sldId id="259" r:id="rId4"/>
    <p:sldId id="261" r:id="rId5"/>
    <p:sldId id="260" r:id="rId6"/>
    <p:sldId id="264" r:id="rId7"/>
    <p:sldId id="257" r:id="rId8"/>
    <p:sldId id="265" r:id="rId9"/>
    <p:sldId id="258" r:id="rId10"/>
    <p:sldId id="262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3DBC-8D6F-354A-932D-C114B429BB0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EFED-DE1D-BA45-B235-E8897A09E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05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99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00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01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85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81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30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31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5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28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39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50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92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0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667AB-C2CC-5549-9DF3-2E4DFB53C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A77FE-B4EA-0749-B5BA-A5B4D91E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D1BEB-14C1-AD4A-9394-92CDDDD9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739BD-3376-8049-8392-3A779299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AC384-D3C6-EF46-B44E-7DE30AE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C6224-2870-BE46-89F8-A6874CD4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D56EF3-CE99-7F47-9F88-4A2C131F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69542-D772-4948-9A55-68DA561C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C5FB8-2CA4-584B-89B5-94CB24CD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3D49F-0B3C-2B47-8B67-FE6D9E25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5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79A272-5958-FF4D-92EA-9E46E5B24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4540E-FA3B-D840-A1E1-98B63A79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5456F-FBB1-0443-8252-953875F5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C4DC4-D958-9749-8E2E-800CEBBE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70C87-F506-114F-B71F-0F728E40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01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AA5E2-FA96-844B-BAFC-576152EC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D8B89-E40F-454C-BA5B-2232383F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D3BC9-F3C7-694B-866D-12563C90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A1C36-C9D1-7342-B239-5CA3BAC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BCA59-9D95-6948-BFF7-FAFB2EB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8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66BF5-5D4D-A642-A600-D8A96D7F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E02C4-C9BE-2F4F-A4FB-207D934C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863A2-CD7D-8148-9F2E-B6E3AB71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BDAA8-5169-C343-975F-36C3B28D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05CF2-9E4B-6644-AE5A-C6F903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16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6A559-3E53-1A46-8880-BAA6AE56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69FDF-9AE1-A04B-B46B-B88948561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7E085-CF04-2C40-9329-0A5D0978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E4BDB-261B-AE49-A6A0-091581D2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C4207-39D4-A34D-8CF4-A7374C14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2DEE1-0DA5-8743-A5F4-2ABDCE10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3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33537-A1A7-8C4D-ABDB-15C85819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734BB-E290-7B42-885B-23BD9626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FC871-1339-E646-B203-EE6B081C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9C278-7C68-5645-AE9A-8CA854A54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39F9CB-3625-FA49-A234-46EFE3473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849F9-1D71-EF48-9A22-BAC96ACF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2C5370-E879-2945-92CD-7CE927D0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71F01-E933-0A40-8BA4-7BAEA8A4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36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63A8-5F5B-2743-9633-CE30C4C6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40104-3C13-944F-84CD-66913BA4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D0B256-A97A-B148-B59F-BFB206FF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32CB9-127B-D14D-A79F-8ED095D4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4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B771B1-A27F-3249-92E9-E64449F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30E78-F9AD-EF41-A680-22A8ED9D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F6C1B-E053-7646-B529-C0808373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1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D1766-3C4D-8B44-9DEE-0C03663C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F1F33-2CF4-8E41-A5F9-4556BF23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5CFDF-73BC-AD47-9E63-F0A4D60A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4BEA3-F4F3-A743-8855-03AC12D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6A0B7-E04E-8343-8EAF-2A88142C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B0A3B-9346-6448-97E7-442C1EFB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4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F8951-0D4A-1B4B-8951-2B6EB373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ACA90F-5983-0F45-8209-B48047E82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2D70C-4C0E-E34A-8F17-8A16748D5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ED937-E7CE-B242-9F03-9A2FAFE9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EA0AC-DE4D-3444-8D99-950C5EB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5905C-8756-3440-90F4-C0C192AC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0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781113-095D-5341-8097-1BD40F78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0DD23-CD8D-1042-B078-2BE4965E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84729-3053-9740-AFB3-C560D06B7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4D91C-C546-9547-A394-78A7DEBB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C1207-4692-2643-978C-02F143BB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6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chiliu3000/beamformer/blob/master/Report-922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Beamformer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48BD73-AF97-D54B-AB94-FF5F1BDF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589" y="3910796"/>
            <a:ext cx="7390411" cy="26146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100" dirty="0"/>
              <a:t>两种计算方法</a:t>
            </a:r>
            <a:endParaRPr kumimoji="1" lang="en-US" altLang="zh-CN" sz="21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子组内先求</a:t>
            </a:r>
            <a:r>
              <a:rPr kumimoji="1" lang="en" altLang="zh-CN" sz="1600" dirty="0"/>
              <a:t>Sum</a:t>
            </a:r>
            <a:r>
              <a:rPr kumimoji="1" lang="zh-CN" altLang="en" sz="1600" dirty="0"/>
              <a:t>，</a:t>
            </a:r>
            <a:r>
              <a:rPr kumimoji="1" lang="zh-CN" altLang="en-US" sz="1600" dirty="0"/>
              <a:t>子组间再求</a:t>
            </a:r>
            <a:r>
              <a:rPr kumimoji="1" lang="en" altLang="zh-CN" sz="1600" dirty="0"/>
              <a:t>Cov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子组内先求</a:t>
            </a:r>
            <a:r>
              <a:rPr kumimoji="1" lang="en" altLang="zh-CN" sz="1600" dirty="0"/>
              <a:t>Cov</a:t>
            </a:r>
            <a:r>
              <a:rPr kumimoji="1" lang="zh-CN" altLang="en" sz="1600" dirty="0"/>
              <a:t>，</a:t>
            </a:r>
            <a:r>
              <a:rPr kumimoji="1" lang="zh-CN" altLang="en-US" sz="1600" dirty="0"/>
              <a:t>子组间再求</a:t>
            </a:r>
            <a:r>
              <a:rPr kumimoji="1" lang="en-US" altLang="zh-CN" sz="1600" dirty="0"/>
              <a:t>Mean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参数设定</a:t>
            </a:r>
            <a:endParaRPr kumimoji="1" lang="en-US" altLang="zh-CN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钟数量</a:t>
            </a:r>
            <a:r>
              <a:rPr kumimoji="1" lang="en-US" altLang="zh-CN" sz="1600" dirty="0"/>
              <a:t>: 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子组大小</a:t>
            </a:r>
            <a:r>
              <a:rPr kumimoji="1" lang="en-US" altLang="zh-CN" sz="1600" dirty="0"/>
              <a:t>: 3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子组数量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滑动步长 </a:t>
            </a:r>
            <a:r>
              <a:rPr kumimoji="1" lang="en" altLang="zh-CN" sz="1600" dirty="0"/>
              <a:t>= [12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6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30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]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" sz="1600" dirty="0"/>
              <a:t>窗体</a:t>
            </a:r>
            <a:r>
              <a:rPr kumimoji="1" lang="zh-CN" altLang="en-US" sz="1600" dirty="0"/>
              <a:t>大小</a:t>
            </a:r>
            <a:r>
              <a:rPr kumimoji="1" lang="en" altLang="zh-CN" sz="1600" dirty="0"/>
              <a:t> = [</a:t>
            </a:r>
            <a:r>
              <a:rPr kumimoji="1" lang="en-US" altLang="zh-CN" sz="1600" dirty="0"/>
              <a:t>24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</a:t>
            </a:r>
            <a:r>
              <a:rPr kumimoji="1" lang="en" altLang="zh-CN" sz="1600" dirty="0"/>
              <a:t>2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5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150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10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5</a:t>
            </a:r>
            <a:r>
              <a:rPr kumimoji="1" lang="en" altLang="zh-CN" sz="1600" dirty="0"/>
              <a:t>0</a:t>
            </a:r>
            <a:r>
              <a:rPr kumimoji="1" lang="zh-CN" altLang="en" sz="1600" dirty="0"/>
              <a:t>分钟</a:t>
            </a:r>
            <a:r>
              <a:rPr kumimoji="1" lang="en" altLang="zh-CN" sz="1600" dirty="0"/>
              <a:t>]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926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B7A8092-31FF-8849-A6B5-686F6D6FDDCC}"/>
              </a:ext>
            </a:extLst>
          </p:cNvPr>
          <p:cNvCxnSpPr>
            <a:cxnSpLocks/>
          </p:cNvCxnSpPr>
          <p:nvPr/>
        </p:nvCxnSpPr>
        <p:spPr>
          <a:xfrm>
            <a:off x="7428506" y="1188078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E4F4596-1761-0148-A906-66D7CF4BFF64}"/>
              </a:ext>
            </a:extLst>
          </p:cNvPr>
          <p:cNvSpPr/>
          <p:nvPr/>
        </p:nvSpPr>
        <p:spPr>
          <a:xfrm>
            <a:off x="7725701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7BDAFD-CB89-0142-B3C3-32D20E0BFF5A}"/>
              </a:ext>
            </a:extLst>
          </p:cNvPr>
          <p:cNvSpPr/>
          <p:nvPr/>
        </p:nvSpPr>
        <p:spPr>
          <a:xfrm>
            <a:off x="8417363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C84758-03DC-9247-BE86-95E118580EBE}"/>
              </a:ext>
            </a:extLst>
          </p:cNvPr>
          <p:cNvSpPr/>
          <p:nvPr/>
        </p:nvSpPr>
        <p:spPr>
          <a:xfrm>
            <a:off x="9109025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17B12A-23E5-EE4D-8404-349841DBC867}"/>
              </a:ext>
            </a:extLst>
          </p:cNvPr>
          <p:cNvSpPr/>
          <p:nvPr/>
        </p:nvSpPr>
        <p:spPr>
          <a:xfrm>
            <a:off x="9824131" y="103630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2BA2B6-6774-6047-A8A3-4C93E6FDC65C}"/>
              </a:ext>
            </a:extLst>
          </p:cNvPr>
          <p:cNvSpPr/>
          <p:nvPr/>
        </p:nvSpPr>
        <p:spPr>
          <a:xfrm>
            <a:off x="10539237" y="1036302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1EE9EF-633C-324A-93D0-2FA8AB53EA61}"/>
              </a:ext>
            </a:extLst>
          </p:cNvPr>
          <p:cNvSpPr/>
          <p:nvPr/>
        </p:nvSpPr>
        <p:spPr>
          <a:xfrm>
            <a:off x="11250825" y="103630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9BD31E2-B194-BA4E-8429-0277DD5AE07C}"/>
              </a:ext>
            </a:extLst>
          </p:cNvPr>
          <p:cNvSpPr/>
          <p:nvPr/>
        </p:nvSpPr>
        <p:spPr>
          <a:xfrm>
            <a:off x="7613953" y="1036302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86E0E9C-8F27-E147-87E1-697D6DC87B1B}"/>
              </a:ext>
            </a:extLst>
          </p:cNvPr>
          <p:cNvSpPr/>
          <p:nvPr/>
        </p:nvSpPr>
        <p:spPr>
          <a:xfrm rot="16200000">
            <a:off x="9977015" y="1713373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0107C5A-9830-BA40-9AA8-D5F26A5DA508}"/>
              </a:ext>
            </a:extLst>
          </p:cNvPr>
          <p:cNvCxnSpPr>
            <a:cxnSpLocks/>
          </p:cNvCxnSpPr>
          <p:nvPr/>
        </p:nvCxnSpPr>
        <p:spPr>
          <a:xfrm>
            <a:off x="234428" y="118343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6BDC6A2-6938-B649-815C-492364BDBC7A}"/>
              </a:ext>
            </a:extLst>
          </p:cNvPr>
          <p:cNvSpPr/>
          <p:nvPr/>
        </p:nvSpPr>
        <p:spPr>
          <a:xfrm>
            <a:off x="531623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E55C5E-CC78-F54F-8F5A-160B4D64A5B4}"/>
              </a:ext>
            </a:extLst>
          </p:cNvPr>
          <p:cNvSpPr/>
          <p:nvPr/>
        </p:nvSpPr>
        <p:spPr>
          <a:xfrm>
            <a:off x="1223285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125AE6-1979-8B4D-B496-E759BA61505A}"/>
              </a:ext>
            </a:extLst>
          </p:cNvPr>
          <p:cNvSpPr/>
          <p:nvPr/>
        </p:nvSpPr>
        <p:spPr>
          <a:xfrm>
            <a:off x="1914947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151AF5-D9EE-2641-B56F-DB0A3D6A50E6}"/>
              </a:ext>
            </a:extLst>
          </p:cNvPr>
          <p:cNvSpPr/>
          <p:nvPr/>
        </p:nvSpPr>
        <p:spPr>
          <a:xfrm>
            <a:off x="2630053" y="103165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96B6FB-7FD2-8746-916F-0E1B596CFA9B}"/>
              </a:ext>
            </a:extLst>
          </p:cNvPr>
          <p:cNvSpPr/>
          <p:nvPr/>
        </p:nvSpPr>
        <p:spPr>
          <a:xfrm>
            <a:off x="3345159" y="103165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C7B764-1C9F-A946-B8FE-30882EEBD401}"/>
              </a:ext>
            </a:extLst>
          </p:cNvPr>
          <p:cNvSpPr/>
          <p:nvPr/>
        </p:nvSpPr>
        <p:spPr>
          <a:xfrm>
            <a:off x="4056747" y="103165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C904BE-7706-EC44-86E4-BE5C28FF86FA}"/>
              </a:ext>
            </a:extLst>
          </p:cNvPr>
          <p:cNvSpPr/>
          <p:nvPr/>
        </p:nvSpPr>
        <p:spPr>
          <a:xfrm>
            <a:off x="419875" y="1031659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9DCF2576-ACB2-A847-8978-789EA328B880}"/>
              </a:ext>
            </a:extLst>
          </p:cNvPr>
          <p:cNvSpPr/>
          <p:nvPr/>
        </p:nvSpPr>
        <p:spPr>
          <a:xfrm rot="16200000">
            <a:off x="2067672" y="1725099"/>
            <a:ext cx="233808" cy="330590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2BEE4-EF06-E847-B69A-34D64E84B519}"/>
              </a:ext>
            </a:extLst>
          </p:cNvPr>
          <p:cNvSpPr txBox="1"/>
          <p:nvPr/>
        </p:nvSpPr>
        <p:spPr>
          <a:xfrm>
            <a:off x="7503721" y="3428524"/>
            <a:ext cx="323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- ref_1           +           group_1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7ED67F-4C97-6348-B31A-6BD8CF30AB5C}"/>
              </a:ext>
            </a:extLst>
          </p:cNvPr>
          <p:cNvSpPr txBox="1"/>
          <p:nvPr/>
        </p:nvSpPr>
        <p:spPr>
          <a:xfrm>
            <a:off x="1746746" y="342852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group_2           -          ref_2</a:t>
            </a:r>
            <a:endParaRPr kumimoji="1" lang="zh-CN" altLang="en-US" dirty="0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46C4DCE6-D645-7444-9679-2D382AE7CDD3}"/>
              </a:ext>
            </a:extLst>
          </p:cNvPr>
          <p:cNvSpPr/>
          <p:nvPr/>
        </p:nvSpPr>
        <p:spPr>
          <a:xfrm rot="5400000">
            <a:off x="1312348" y="-306833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E7B5FC-15D5-2E43-9468-F2164F1A1B77}"/>
              </a:ext>
            </a:extLst>
          </p:cNvPr>
          <p:cNvSpPr txBox="1"/>
          <p:nvPr/>
        </p:nvSpPr>
        <p:spPr>
          <a:xfrm>
            <a:off x="531622" y="45701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C5412C49-46F1-A24E-BCBA-83647D8E409E}"/>
              </a:ext>
            </a:extLst>
          </p:cNvPr>
          <p:cNvSpPr/>
          <p:nvPr/>
        </p:nvSpPr>
        <p:spPr>
          <a:xfrm rot="5400000">
            <a:off x="3410779" y="-306835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062AE10B-DBFC-B64C-83F7-6ACFD84061EC}"/>
              </a:ext>
            </a:extLst>
          </p:cNvPr>
          <p:cNvSpPr/>
          <p:nvPr/>
        </p:nvSpPr>
        <p:spPr>
          <a:xfrm rot="5400000">
            <a:off x="8506427" y="-306833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3E1679-E02E-0C40-87D8-1F1C4D7D315E}"/>
              </a:ext>
            </a:extLst>
          </p:cNvPr>
          <p:cNvSpPr txBox="1"/>
          <p:nvPr/>
        </p:nvSpPr>
        <p:spPr>
          <a:xfrm>
            <a:off x="7725701" y="45701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50CF46AA-E1F3-4041-A7A0-1BC5070E28C8}"/>
              </a:ext>
            </a:extLst>
          </p:cNvPr>
          <p:cNvSpPr/>
          <p:nvPr/>
        </p:nvSpPr>
        <p:spPr>
          <a:xfrm rot="5400000">
            <a:off x="10604858" y="-306835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2A2FFA-6ACB-C545-B0A1-3838C6ADD8A8}"/>
              </a:ext>
            </a:extLst>
          </p:cNvPr>
          <p:cNvSpPr/>
          <p:nvPr/>
        </p:nvSpPr>
        <p:spPr>
          <a:xfrm>
            <a:off x="2461333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CD4DE7B-AE94-6248-8AF9-47752812E3F6}"/>
              </a:ext>
            </a:extLst>
          </p:cNvPr>
          <p:cNvSpPr/>
          <p:nvPr/>
        </p:nvSpPr>
        <p:spPr>
          <a:xfrm>
            <a:off x="3152995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73054F7-7F3D-594F-B499-22D216C768E9}"/>
              </a:ext>
            </a:extLst>
          </p:cNvPr>
          <p:cNvSpPr/>
          <p:nvPr/>
        </p:nvSpPr>
        <p:spPr>
          <a:xfrm>
            <a:off x="3844657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3DDD4AF-9BC5-1F4A-AF56-C9DD0ECBF2DF}"/>
              </a:ext>
            </a:extLst>
          </p:cNvPr>
          <p:cNvSpPr/>
          <p:nvPr/>
        </p:nvSpPr>
        <p:spPr>
          <a:xfrm>
            <a:off x="4559763" y="4150956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DCD065-C922-E441-8620-6BCE930EC1D3}"/>
              </a:ext>
            </a:extLst>
          </p:cNvPr>
          <p:cNvSpPr/>
          <p:nvPr/>
        </p:nvSpPr>
        <p:spPr>
          <a:xfrm>
            <a:off x="5274869" y="4150957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D945A4FB-0F15-104B-AB4C-2F1BF048BACF}"/>
              </a:ext>
            </a:extLst>
          </p:cNvPr>
          <p:cNvSpPr/>
          <p:nvPr/>
        </p:nvSpPr>
        <p:spPr>
          <a:xfrm rot="19341316">
            <a:off x="5434754" y="3037607"/>
            <a:ext cx="273133" cy="883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下箭头 68">
            <a:extLst>
              <a:ext uri="{FF2B5EF4-FFF2-40B4-BE49-F238E27FC236}">
                <a16:creationId xmlns:a16="http://schemas.microsoft.com/office/drawing/2014/main" id="{64055695-E91F-4847-AE53-5168BCAE9AB8}"/>
              </a:ext>
            </a:extLst>
          </p:cNvPr>
          <p:cNvSpPr/>
          <p:nvPr/>
        </p:nvSpPr>
        <p:spPr>
          <a:xfrm rot="2321260">
            <a:off x="6488904" y="3040623"/>
            <a:ext cx="273133" cy="883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9DFC8C23-BA3D-AB49-82C4-325F7B572325}"/>
              </a:ext>
            </a:extLst>
          </p:cNvPr>
          <p:cNvSpPr/>
          <p:nvPr/>
        </p:nvSpPr>
        <p:spPr>
          <a:xfrm rot="16200000">
            <a:off x="4020985" y="4697259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6C109BC-6BB6-9E41-BBC3-67E5A4DDFEC1}"/>
              </a:ext>
            </a:extLst>
          </p:cNvPr>
          <p:cNvSpPr txBox="1"/>
          <p:nvPr/>
        </p:nvSpPr>
        <p:spPr>
          <a:xfrm>
            <a:off x="1875876" y="6536569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Calculate Correlation &amp; Call Page 2 Method</a:t>
            </a:r>
            <a:endParaRPr kumimoji="1" lang="zh-CN" altLang="en-US" dirty="0"/>
          </a:p>
        </p:txBody>
      </p:sp>
      <p:pic>
        <p:nvPicPr>
          <p:cNvPr id="74" name="图片 73" descr="图表&#10;&#10;描述已自动生成">
            <a:extLst>
              <a:ext uri="{FF2B5EF4-FFF2-40B4-BE49-F238E27FC236}">
                <a16:creationId xmlns:a16="http://schemas.microsoft.com/office/drawing/2014/main" id="{2E924405-3835-9D40-BB17-0B717C81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2687"/>
            <a:ext cx="4040586" cy="234748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EE430F1-DB89-F146-AE63-C63244CBD5F8}"/>
              </a:ext>
            </a:extLst>
          </p:cNvPr>
          <p:cNvSpPr txBox="1"/>
          <p:nvPr/>
        </p:nvSpPr>
        <p:spPr>
          <a:xfrm>
            <a:off x="10874309" y="3966290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highlight>
                  <a:srgbClr val="FFFF00"/>
                </a:highlight>
              </a:rPr>
              <a:t>参考钟选择</a:t>
            </a:r>
          </a:p>
        </p:txBody>
      </p:sp>
    </p:spTree>
    <p:extLst>
      <p:ext uri="{BB962C8B-B14F-4D97-AF65-F5344CB8AC3E}">
        <p14:creationId xmlns:p14="http://schemas.microsoft.com/office/powerpoint/2010/main" val="237187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D62A2FFA-6ACB-C545-B0A1-3838C6ADD8A8}"/>
              </a:ext>
            </a:extLst>
          </p:cNvPr>
          <p:cNvSpPr/>
          <p:nvPr/>
        </p:nvSpPr>
        <p:spPr>
          <a:xfrm>
            <a:off x="4064502" y="956494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CD4DE7B-AE94-6248-8AF9-47752812E3F6}"/>
              </a:ext>
            </a:extLst>
          </p:cNvPr>
          <p:cNvSpPr/>
          <p:nvPr/>
        </p:nvSpPr>
        <p:spPr>
          <a:xfrm>
            <a:off x="4756164" y="956494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73054F7-7F3D-594F-B499-22D216C768E9}"/>
              </a:ext>
            </a:extLst>
          </p:cNvPr>
          <p:cNvSpPr/>
          <p:nvPr/>
        </p:nvSpPr>
        <p:spPr>
          <a:xfrm>
            <a:off x="5447826" y="956494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3DDD4AF-9BC5-1F4A-AF56-C9DD0ECBF2DF}"/>
              </a:ext>
            </a:extLst>
          </p:cNvPr>
          <p:cNvSpPr/>
          <p:nvPr/>
        </p:nvSpPr>
        <p:spPr>
          <a:xfrm>
            <a:off x="6162932" y="956493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DCD065-C922-E441-8620-6BCE930EC1D3}"/>
              </a:ext>
            </a:extLst>
          </p:cNvPr>
          <p:cNvSpPr/>
          <p:nvPr/>
        </p:nvSpPr>
        <p:spPr>
          <a:xfrm>
            <a:off x="6878038" y="95649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9DFC8C23-BA3D-AB49-82C4-325F7B572325}"/>
              </a:ext>
            </a:extLst>
          </p:cNvPr>
          <p:cNvSpPr/>
          <p:nvPr/>
        </p:nvSpPr>
        <p:spPr>
          <a:xfrm rot="16200000">
            <a:off x="5624154" y="1502796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6C109BC-6BB6-9E41-BBC3-67E5A4DDFEC1}"/>
              </a:ext>
            </a:extLst>
          </p:cNvPr>
          <p:cNvSpPr txBox="1"/>
          <p:nvPr/>
        </p:nvSpPr>
        <p:spPr>
          <a:xfrm>
            <a:off x="4767057" y="3388965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Calculate Gamma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1031E02-9483-4540-AF4B-7B345B02BCD7}"/>
              </a:ext>
            </a:extLst>
          </p:cNvPr>
          <p:cNvCxnSpPr>
            <a:cxnSpLocks/>
          </p:cNvCxnSpPr>
          <p:nvPr/>
        </p:nvCxnSpPr>
        <p:spPr>
          <a:xfrm flipH="1">
            <a:off x="3674990" y="3062447"/>
            <a:ext cx="635696" cy="10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3560236-F185-4142-9099-4B55EBD9E4A2}"/>
              </a:ext>
            </a:extLst>
          </p:cNvPr>
          <p:cNvCxnSpPr>
            <a:cxnSpLocks/>
          </p:cNvCxnSpPr>
          <p:nvPr/>
        </p:nvCxnSpPr>
        <p:spPr>
          <a:xfrm flipH="1">
            <a:off x="3811979" y="3062447"/>
            <a:ext cx="1190371" cy="10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4DA45B-8835-D142-A069-D049FDF23E19}"/>
              </a:ext>
            </a:extLst>
          </p:cNvPr>
          <p:cNvSpPr/>
          <p:nvPr/>
        </p:nvSpPr>
        <p:spPr>
          <a:xfrm>
            <a:off x="1786654" y="4301552"/>
            <a:ext cx="9241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C(c1, c2)  = 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(c1) ^ 2  + 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(c2) ^ 2  - 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(c1-c2) ^ 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Gamma(</a:t>
            </a:r>
            <a:r>
              <a:rPr lang="en" altLang="zh-CN" dirty="0"/>
              <a:t>c1, c2</a:t>
            </a:r>
            <a:r>
              <a:rPr lang="en-US" altLang="zh-CN" dirty="0"/>
              <a:t>)  = </a:t>
            </a:r>
            <a:r>
              <a:rPr lang="en" altLang="zh-CN" dirty="0"/>
              <a:t>C(c1, c2)  /  ( 2  *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(c1)  *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(c2) </a:t>
            </a:r>
            <a:r>
              <a:rPr lang="en" altLang="zh-CN" dirty="0"/>
              <a:t>)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85EE8D-EFB7-A946-AC02-5ECBA568488B}"/>
              </a:ext>
            </a:extLst>
          </p:cNvPr>
          <p:cNvSpPr txBox="1"/>
          <p:nvPr/>
        </p:nvSpPr>
        <p:spPr>
          <a:xfrm>
            <a:off x="10646045" y="3104948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highlight>
                  <a:srgbClr val="FFFF00"/>
                </a:highlight>
              </a:rPr>
              <a:t>相关性计算</a:t>
            </a:r>
          </a:p>
        </p:txBody>
      </p:sp>
    </p:spTree>
    <p:extLst>
      <p:ext uri="{BB962C8B-B14F-4D97-AF65-F5344CB8AC3E}">
        <p14:creationId xmlns:p14="http://schemas.microsoft.com/office/powerpoint/2010/main" val="248071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84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AAEFDF9-3AEC-834B-B168-9ED68BB9994B}"/>
              </a:ext>
            </a:extLst>
          </p:cNvPr>
          <p:cNvSpPr/>
          <p:nvPr/>
        </p:nvSpPr>
        <p:spPr>
          <a:xfrm>
            <a:off x="720436" y="6336682"/>
            <a:ext cx="8031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https://github.com/mochiliu3000/beamformer/blob/master/Report-922.ipynb</a:t>
            </a:r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C3190A3-B21E-F04E-A918-0A196CCB3C97}"/>
              </a:ext>
            </a:extLst>
          </p:cNvPr>
          <p:cNvCxnSpPr>
            <a:cxnSpLocks/>
          </p:cNvCxnSpPr>
          <p:nvPr/>
        </p:nvCxnSpPr>
        <p:spPr>
          <a:xfrm>
            <a:off x="3333886" y="1409231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00459C1-0CAE-5E45-9CE2-92C6CBBDDA30}"/>
              </a:ext>
            </a:extLst>
          </p:cNvPr>
          <p:cNvSpPr/>
          <p:nvPr/>
        </p:nvSpPr>
        <p:spPr>
          <a:xfrm>
            <a:off x="3631081" y="12574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54F31-54B6-8445-B75C-39E638FE1C92}"/>
              </a:ext>
            </a:extLst>
          </p:cNvPr>
          <p:cNvSpPr/>
          <p:nvPr/>
        </p:nvSpPr>
        <p:spPr>
          <a:xfrm>
            <a:off x="4322743" y="12574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05C5E-9061-9C43-BF27-FD655E82624A}"/>
              </a:ext>
            </a:extLst>
          </p:cNvPr>
          <p:cNvSpPr/>
          <p:nvPr/>
        </p:nvSpPr>
        <p:spPr>
          <a:xfrm>
            <a:off x="5014405" y="12574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2BD09F-CBAE-C84B-8E4A-1976004DDF1D}"/>
              </a:ext>
            </a:extLst>
          </p:cNvPr>
          <p:cNvSpPr/>
          <p:nvPr/>
        </p:nvSpPr>
        <p:spPr>
          <a:xfrm>
            <a:off x="5729511" y="12574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B6D56B-5756-0345-8D68-96D889D87286}"/>
              </a:ext>
            </a:extLst>
          </p:cNvPr>
          <p:cNvSpPr/>
          <p:nvPr/>
        </p:nvSpPr>
        <p:spPr>
          <a:xfrm>
            <a:off x="6444617" y="1257455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9C176D-89DB-654A-9F62-D846193CE8EE}"/>
              </a:ext>
            </a:extLst>
          </p:cNvPr>
          <p:cNvSpPr/>
          <p:nvPr/>
        </p:nvSpPr>
        <p:spPr>
          <a:xfrm>
            <a:off x="7156205" y="12574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A6B09D-5409-CB4F-8D6C-29FA39E1B9FD}"/>
              </a:ext>
            </a:extLst>
          </p:cNvPr>
          <p:cNvSpPr/>
          <p:nvPr/>
        </p:nvSpPr>
        <p:spPr>
          <a:xfrm>
            <a:off x="3519333" y="1257455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BEED7B4-7514-C44D-8473-F44DDB318AA3}"/>
              </a:ext>
            </a:extLst>
          </p:cNvPr>
          <p:cNvSpPr/>
          <p:nvPr/>
        </p:nvSpPr>
        <p:spPr>
          <a:xfrm rot="16200000">
            <a:off x="5167130" y="1950895"/>
            <a:ext cx="233808" cy="330590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BE4222-D559-2944-B7BF-E04280A86353}"/>
              </a:ext>
            </a:extLst>
          </p:cNvPr>
          <p:cNvSpPr txBox="1"/>
          <p:nvPr/>
        </p:nvSpPr>
        <p:spPr>
          <a:xfrm>
            <a:off x="4846204" y="365432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group_2           -          ref_2</a:t>
            </a:r>
            <a:endParaRPr kumimoji="1"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5795165-E35B-E846-AC7A-F49A81F8B2BF}"/>
              </a:ext>
            </a:extLst>
          </p:cNvPr>
          <p:cNvSpPr/>
          <p:nvPr/>
        </p:nvSpPr>
        <p:spPr>
          <a:xfrm rot="5400000">
            <a:off x="4411806" y="-81037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1CA590-5EFC-1C42-8FC1-38BD414BD16D}"/>
              </a:ext>
            </a:extLst>
          </p:cNvPr>
          <p:cNvSpPr txBox="1"/>
          <p:nvPr/>
        </p:nvSpPr>
        <p:spPr>
          <a:xfrm>
            <a:off x="3631080" y="271497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69E43A0C-EE71-514A-86FB-30129CA0C185}"/>
              </a:ext>
            </a:extLst>
          </p:cNvPr>
          <p:cNvSpPr/>
          <p:nvPr/>
        </p:nvSpPr>
        <p:spPr>
          <a:xfrm rot="5400000">
            <a:off x="6510237" y="-81039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9E3CE9B3-F102-2848-ABDE-264E72AF4AF9}"/>
              </a:ext>
            </a:extLst>
          </p:cNvPr>
          <p:cNvSpPr/>
          <p:nvPr/>
        </p:nvSpPr>
        <p:spPr>
          <a:xfrm rot="16200000">
            <a:off x="5950311" y="2818607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59E3BA-23DD-D449-8C19-37B951096F6E}"/>
              </a:ext>
            </a:extLst>
          </p:cNvPr>
          <p:cNvSpPr txBox="1"/>
          <p:nvPr/>
        </p:nvSpPr>
        <p:spPr>
          <a:xfrm>
            <a:off x="3697666" y="4579118"/>
            <a:ext cx="323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- ref_1           +           group_1</a:t>
            </a:r>
            <a:endParaRPr kumimoji="1" lang="zh-CN" altLang="en-US" dirty="0"/>
          </a:p>
        </p:txBody>
      </p:sp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34F6B5CD-7F75-3B44-8CFB-D269C082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4584"/>
            <a:ext cx="3783803" cy="2278165"/>
          </a:xfrm>
          <a:prstGeom prst="rect">
            <a:avLst/>
          </a:prstGeom>
        </p:spPr>
      </p:pic>
      <p:pic>
        <p:nvPicPr>
          <p:cNvPr id="27" name="图片 26" descr="图表, 折线图&#10;&#10;描述已自动生成">
            <a:extLst>
              <a:ext uri="{FF2B5EF4-FFF2-40B4-BE49-F238E27FC236}">
                <a16:creationId xmlns:a16="http://schemas.microsoft.com/office/drawing/2014/main" id="{C47CA6D9-2E3A-E142-AB56-17D78B8D5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57" y="3567155"/>
            <a:ext cx="3783803" cy="2301814"/>
          </a:xfrm>
          <a:prstGeom prst="rect">
            <a:avLst/>
          </a:prstGeom>
        </p:spPr>
      </p:pic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6B5769A-1DB7-FE44-BF7F-73BCAF0EAAE0}"/>
              </a:ext>
            </a:extLst>
          </p:cNvPr>
          <p:cNvCxnSpPr>
            <a:cxnSpLocks/>
          </p:cNvCxnSpPr>
          <p:nvPr/>
        </p:nvCxnSpPr>
        <p:spPr>
          <a:xfrm flipH="1">
            <a:off x="3631082" y="4989473"/>
            <a:ext cx="460399" cy="22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31836CA-11CD-C24C-B25D-AC2F90FF63A6}"/>
              </a:ext>
            </a:extLst>
          </p:cNvPr>
          <p:cNvCxnSpPr>
            <a:cxnSpLocks/>
          </p:cNvCxnSpPr>
          <p:nvPr/>
        </p:nvCxnSpPr>
        <p:spPr>
          <a:xfrm>
            <a:off x="7890579" y="3883231"/>
            <a:ext cx="307678" cy="4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EDEC8A-896B-584B-AD67-DF52BA4DDD02}"/>
              </a:ext>
            </a:extLst>
          </p:cNvPr>
          <p:cNvSpPr txBox="1"/>
          <p:nvPr/>
        </p:nvSpPr>
        <p:spPr>
          <a:xfrm>
            <a:off x="720436" y="2737722"/>
            <a:ext cx="268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为参考计算</a:t>
            </a:r>
            <a:r>
              <a:rPr kumimoji="1" lang="en-US" altLang="zh-CN" u="sng" dirty="0" err="1"/>
              <a:t>AllanDev</a:t>
            </a:r>
            <a:endParaRPr kumimoji="1" lang="zh-CN" altLang="en-US" u="sng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35D6A99-18FB-8E47-B8D4-77968F1378B1}"/>
              </a:ext>
            </a:extLst>
          </p:cNvPr>
          <p:cNvSpPr txBox="1"/>
          <p:nvPr/>
        </p:nvSpPr>
        <p:spPr>
          <a:xfrm>
            <a:off x="8946600" y="2735682"/>
            <a:ext cx="2687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为参考计算</a:t>
            </a:r>
            <a:r>
              <a:rPr kumimoji="1" lang="en-US" altLang="zh-CN" u="sng" dirty="0" err="1"/>
              <a:t>AllanDev</a:t>
            </a:r>
            <a:endParaRPr kumimoji="1" lang="zh-CN" altLang="en-US" u="sng" dirty="0"/>
          </a:p>
          <a:p>
            <a:endParaRPr kumimoji="1"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87382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表, 折线图&#10;&#10;描述已自动生成">
            <a:extLst>
              <a:ext uri="{FF2B5EF4-FFF2-40B4-BE49-F238E27FC236}">
                <a16:creationId xmlns:a16="http://schemas.microsoft.com/office/drawing/2014/main" id="{491BF14C-E8DD-F241-86E8-7381AAF8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40" y="878902"/>
            <a:ext cx="3783803" cy="2278165"/>
          </a:xfrm>
          <a:prstGeom prst="rect">
            <a:avLst/>
          </a:prstGeom>
        </p:spPr>
      </p:pic>
      <p:pic>
        <p:nvPicPr>
          <p:cNvPr id="40" name="图片 39" descr="图表, 折线图&#10;&#10;描述已自动生成">
            <a:extLst>
              <a:ext uri="{FF2B5EF4-FFF2-40B4-BE49-F238E27FC236}">
                <a16:creationId xmlns:a16="http://schemas.microsoft.com/office/drawing/2014/main" id="{D6FDC9CD-3965-174F-A55A-8E33908C2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7" y="831473"/>
            <a:ext cx="3783803" cy="2301814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930376" y="2040"/>
            <a:ext cx="247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B6433-94B4-5943-AA15-23BE7BEBF1C0}"/>
              </a:ext>
            </a:extLst>
          </p:cNvPr>
          <p:cNvSpPr txBox="1"/>
          <p:nvPr/>
        </p:nvSpPr>
        <p:spPr>
          <a:xfrm>
            <a:off x="9156540" y="0"/>
            <a:ext cx="247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</a:t>
            </a:r>
          </a:p>
          <a:p>
            <a:endParaRPr kumimoji="1" lang="zh-CN" altLang="en-US" u="sng" dirty="0"/>
          </a:p>
        </p:txBody>
      </p:sp>
      <p:pic>
        <p:nvPicPr>
          <p:cNvPr id="44" name="图片 43" descr="图表, 折线图&#10;&#10;描述已自动生成">
            <a:extLst>
              <a:ext uri="{FF2B5EF4-FFF2-40B4-BE49-F238E27FC236}">
                <a16:creationId xmlns:a16="http://schemas.microsoft.com/office/drawing/2014/main" id="{5A365628-DFC4-F749-BE45-09DAAD89E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91" y="3567837"/>
            <a:ext cx="4980626" cy="3290163"/>
          </a:xfrm>
          <a:prstGeom prst="rect">
            <a:avLst/>
          </a:prstGeom>
        </p:spPr>
      </p:pic>
      <p:pic>
        <p:nvPicPr>
          <p:cNvPr id="46" name="图片 45" descr="图表, 折线图&#10;&#10;描述已自动生成">
            <a:extLst>
              <a:ext uri="{FF2B5EF4-FFF2-40B4-BE49-F238E27FC236}">
                <a16:creationId xmlns:a16="http://schemas.microsoft.com/office/drawing/2014/main" id="{5D962129-93ED-794E-8584-10853D0843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85"/>
          <a:stretch/>
        </p:blipFill>
        <p:spPr>
          <a:xfrm>
            <a:off x="6096000" y="3467810"/>
            <a:ext cx="5209309" cy="3290163"/>
          </a:xfrm>
          <a:prstGeom prst="rect">
            <a:avLst/>
          </a:prstGeom>
        </p:spPr>
      </p:pic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5DCD2682-F288-794E-93D1-116240CC135B}"/>
              </a:ext>
            </a:extLst>
          </p:cNvPr>
          <p:cNvCxnSpPr/>
          <p:nvPr/>
        </p:nvCxnSpPr>
        <p:spPr>
          <a:xfrm>
            <a:off x="4120738" y="2553195"/>
            <a:ext cx="486888" cy="8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34C86CC-B012-9248-84A7-2BDED3366F23}"/>
              </a:ext>
            </a:extLst>
          </p:cNvPr>
          <p:cNvCxnSpPr>
            <a:cxnSpLocks/>
          </p:cNvCxnSpPr>
          <p:nvPr/>
        </p:nvCxnSpPr>
        <p:spPr>
          <a:xfrm flipH="1">
            <a:off x="7683335" y="2553195"/>
            <a:ext cx="514924" cy="8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DF7BF67-4CAA-FC47-8FED-4E10868D9DF7}"/>
              </a:ext>
            </a:extLst>
          </p:cNvPr>
          <p:cNvSpPr txBox="1"/>
          <p:nvPr/>
        </p:nvSpPr>
        <p:spPr>
          <a:xfrm>
            <a:off x="4524499" y="2671948"/>
            <a:ext cx="1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</a:t>
            </a:r>
            <a:r>
              <a:rPr kumimoji="1" lang="en-US" altLang="zh-CN" dirty="0"/>
              <a:t>Gamma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CF762AD-C4B3-2341-B3AE-195C0AEB44B3}"/>
              </a:ext>
            </a:extLst>
          </p:cNvPr>
          <p:cNvSpPr txBox="1"/>
          <p:nvPr/>
        </p:nvSpPr>
        <p:spPr>
          <a:xfrm>
            <a:off x="6626758" y="2667287"/>
            <a:ext cx="1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</a:t>
            </a:r>
            <a:r>
              <a:rPr kumimoji="1" lang="en-US" altLang="zh-CN" dirty="0"/>
              <a:t>Gamma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9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68CC5E-5BB2-D643-ABE1-469776F4D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"/>
          <a:stretch/>
        </p:blipFill>
        <p:spPr>
          <a:xfrm>
            <a:off x="90976" y="563889"/>
            <a:ext cx="4573001" cy="28995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4535292" y="1459415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12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" altLang="zh-CN" dirty="0"/>
              <a:t>24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F598E9D-0959-7F46-98AA-415C74F1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5036"/>
            <a:ext cx="4683166" cy="298396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10624610" y="1481916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6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en" altLang="zh-CN" dirty="0"/>
              <a:t>2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C24952-FAF4-FE4A-8253-15F04FAFB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34" y="3764478"/>
            <a:ext cx="4470643" cy="277750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87AB80F-7E51-0745-8241-BEDFDD9B4E81}"/>
              </a:ext>
            </a:extLst>
          </p:cNvPr>
          <p:cNvSpPr/>
          <p:nvPr/>
        </p:nvSpPr>
        <p:spPr>
          <a:xfrm>
            <a:off x="4450998" y="4830065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1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6663A-631E-174D-9D5E-D1EE3E410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831" y="3720565"/>
            <a:ext cx="4561336" cy="289998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D3483A1-2DBA-D84E-BCFD-3F4933EB1031}"/>
              </a:ext>
            </a:extLst>
          </p:cNvPr>
          <p:cNvSpPr/>
          <p:nvPr/>
        </p:nvSpPr>
        <p:spPr>
          <a:xfrm>
            <a:off x="10534449" y="4838748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分钟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5B908-CAA9-304E-A293-F4E63648B3A2}"/>
              </a:ext>
            </a:extLst>
          </p:cNvPr>
          <p:cNvSpPr txBox="1"/>
          <p:nvPr/>
        </p:nvSpPr>
        <p:spPr>
          <a:xfrm>
            <a:off x="2997769" y="794741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377031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1591122" y="3602316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7632028" y="3602317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64BC0-81F6-834F-BCD8-0EC870C1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6" y="484317"/>
            <a:ext cx="4645295" cy="2944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04B5C2-C4C3-1A46-A9D8-C713E7E50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540" y="484317"/>
            <a:ext cx="4698070" cy="30371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5BAD71-497B-A846-8FB6-E1E2B8DE7A01}"/>
              </a:ext>
            </a:extLst>
          </p:cNvPr>
          <p:cNvSpPr txBox="1"/>
          <p:nvPr/>
        </p:nvSpPr>
        <p:spPr>
          <a:xfrm>
            <a:off x="2997769" y="794741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53796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4535292" y="1459415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12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" altLang="zh-CN" dirty="0"/>
              <a:t>24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10624610" y="1481916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6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en" altLang="zh-CN" dirty="0"/>
              <a:t>2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7AB80F-7E51-0745-8241-BEDFDD9B4E81}"/>
              </a:ext>
            </a:extLst>
          </p:cNvPr>
          <p:cNvSpPr/>
          <p:nvPr/>
        </p:nvSpPr>
        <p:spPr>
          <a:xfrm>
            <a:off x="4450998" y="4830065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1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3483A1-2DBA-D84E-BCFD-3F4933EB1031}"/>
              </a:ext>
            </a:extLst>
          </p:cNvPr>
          <p:cNvSpPr/>
          <p:nvPr/>
        </p:nvSpPr>
        <p:spPr>
          <a:xfrm>
            <a:off x="10534449" y="4838748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分钟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A6A7F3-AE0D-4844-8438-A6CECD7C4B5E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A98C9A-8BF5-464F-907C-A94C14EB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1" y="422140"/>
            <a:ext cx="4473381" cy="2899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4627AE-E6F2-EF46-BCA0-947D91419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51" y="451996"/>
            <a:ext cx="4543202" cy="28699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B567178-21D9-2A4A-BAF2-ABF6FA215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20565"/>
            <a:ext cx="4471494" cy="2899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99884-1D09-864C-848E-E686DF536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408" y="3718243"/>
            <a:ext cx="4543202" cy="28699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26CC57D-0818-0E45-946C-70741C13EBCB}"/>
              </a:ext>
            </a:extLst>
          </p:cNvPr>
          <p:cNvSpPr txBox="1"/>
          <p:nvPr/>
        </p:nvSpPr>
        <p:spPr>
          <a:xfrm>
            <a:off x="2962143" y="606120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141803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1591122" y="3602316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7632028" y="3602317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B1A4F7-8A89-054F-98FA-361EE5F1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4" y="528563"/>
            <a:ext cx="4698070" cy="30310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98A4D3-BDCE-6948-A678-FA773D996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676" y="528563"/>
            <a:ext cx="4698070" cy="30959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9F668E-A392-EB4E-9E60-FDCEE7517AE0}"/>
              </a:ext>
            </a:extLst>
          </p:cNvPr>
          <p:cNvSpPr txBox="1"/>
          <p:nvPr/>
        </p:nvSpPr>
        <p:spPr>
          <a:xfrm>
            <a:off x="2997769" y="794741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356535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B1DA6-D29E-BC4C-A621-4923BE3AD377}"/>
              </a:ext>
            </a:extLst>
          </p:cNvPr>
          <p:cNvSpPr txBox="1"/>
          <p:nvPr/>
        </p:nvSpPr>
        <p:spPr>
          <a:xfrm>
            <a:off x="908042" y="4061340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4711362" y="405994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2969343" y="534133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1EF55-02B6-5B4E-A9C4-15C9E5FB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60854"/>
              </p:ext>
            </p:extLst>
          </p:nvPr>
        </p:nvGraphicFramePr>
        <p:xfrm>
          <a:off x="4840316" y="4430366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9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3358EC-18EB-494E-85F9-96DC44C1957F}"/>
              </a:ext>
            </a:extLst>
          </p:cNvPr>
          <p:cNvSpPr/>
          <p:nvPr/>
        </p:nvSpPr>
        <p:spPr>
          <a:xfrm>
            <a:off x="1163909" y="4366893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C3F875-EEB3-A14C-BEE9-E41F2578136E}"/>
              </a:ext>
            </a:extLst>
          </p:cNvPr>
          <p:cNvSpPr/>
          <p:nvPr/>
        </p:nvSpPr>
        <p:spPr>
          <a:xfrm>
            <a:off x="1855571" y="4366893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E33B0A-DE9C-4B43-9A18-3791FBE3B54B}"/>
              </a:ext>
            </a:extLst>
          </p:cNvPr>
          <p:cNvSpPr/>
          <p:nvPr/>
        </p:nvSpPr>
        <p:spPr>
          <a:xfrm>
            <a:off x="2570677" y="4366892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87D3FC-8F97-544F-84DC-CFA6E864FC89}"/>
              </a:ext>
            </a:extLst>
          </p:cNvPr>
          <p:cNvSpPr/>
          <p:nvPr/>
        </p:nvSpPr>
        <p:spPr>
          <a:xfrm>
            <a:off x="923005" y="4366893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685800" y="4464718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E847243-5A5B-5245-9562-5DF62EE9872F}"/>
              </a:ext>
            </a:extLst>
          </p:cNvPr>
          <p:cNvCxnSpPr/>
          <p:nvPr/>
        </p:nvCxnSpPr>
        <p:spPr>
          <a:xfrm>
            <a:off x="1410093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2183453" y="2423110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B16630F-51FE-AB42-A57A-DA32553B67A5}"/>
              </a:ext>
            </a:extLst>
          </p:cNvPr>
          <p:cNvSpPr txBox="1"/>
          <p:nvPr/>
        </p:nvSpPr>
        <p:spPr>
          <a:xfrm>
            <a:off x="8514682" y="4071984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8E7F8F-5151-4E42-AD9F-05F2DD70264E}"/>
              </a:ext>
            </a:extLst>
          </p:cNvPr>
          <p:cNvSpPr txBox="1"/>
          <p:nvPr/>
        </p:nvSpPr>
        <p:spPr>
          <a:xfrm rot="5400000">
            <a:off x="6772663" y="5353374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CD71EBC-3FD9-C84C-AC78-949AF3C4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510"/>
              </p:ext>
            </p:extLst>
          </p:nvPr>
        </p:nvGraphicFramePr>
        <p:xfrm>
          <a:off x="8643636" y="4442405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inv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3711091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351812" y="5258672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75558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44724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10162354" y="176740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78583"/>
              </p:ext>
            </p:extLst>
          </p:nvPr>
        </p:nvGraphicFramePr>
        <p:xfrm>
          <a:off x="8597668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496428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5655942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371048" y="17537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93093"/>
              </p:ext>
            </p:extLst>
          </p:nvPr>
        </p:nvGraphicFramePr>
        <p:xfrm>
          <a:off x="4831063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267028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B41986-8B74-6148-859F-56E91FF53AF7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3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3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Sum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264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B1DA6-D29E-BC4C-A621-4923BE3AD377}"/>
              </a:ext>
            </a:extLst>
          </p:cNvPr>
          <p:cNvSpPr txBox="1"/>
          <p:nvPr/>
        </p:nvSpPr>
        <p:spPr>
          <a:xfrm>
            <a:off x="908042" y="4061340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     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        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          钟组</a:t>
            </a:r>
            <a:r>
              <a:rPr kumimoji="1" lang="en-US" altLang="zh-CN" sz="1100" dirty="0"/>
              <a:t>3</a:t>
            </a:r>
            <a:endParaRPr kumimoji="1" lang="zh-CN" altLang="en-US" sz="1100" dirty="0"/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5564967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3193609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1EF55-02B6-5B4E-A9C4-15C9E5FB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8094"/>
              </p:ext>
            </p:extLst>
          </p:nvPr>
        </p:nvGraphicFramePr>
        <p:xfrm>
          <a:off x="5042191" y="4430366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8"/>
            <a:ext cx="3543300" cy="11875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175052" y="4660109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E847243-5A5B-5245-9562-5DF62EE9872F}"/>
              </a:ext>
            </a:extLst>
          </p:cNvPr>
          <p:cNvCxnSpPr/>
          <p:nvPr/>
        </p:nvCxnSpPr>
        <p:spPr>
          <a:xfrm>
            <a:off x="1410093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2183453" y="2423110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CD71EBC-3FD9-C84C-AC78-949AF3C4FB3F}"/>
              </a:ext>
            </a:extLst>
          </p:cNvPr>
          <p:cNvGraphicFramePr>
            <a:graphicFrameLocks noGrp="1"/>
          </p:cNvGraphicFramePr>
          <p:nvPr/>
        </p:nvGraphicFramePr>
        <p:xfrm>
          <a:off x="8643636" y="4442405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inv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4018107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502940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75558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44724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kumimoji="1"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10162354" y="176740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kumimoji="1"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7610"/>
              </p:ext>
            </p:extLst>
          </p:nvPr>
        </p:nvGraphicFramePr>
        <p:xfrm>
          <a:off x="8597668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496428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5655942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371048" y="17537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/>
        </p:nvGraphicFramePr>
        <p:xfrm>
          <a:off x="4831063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468903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5DBA26C-AA02-924B-9CEB-F4A97B40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49245"/>
              </p:ext>
            </p:extLst>
          </p:nvPr>
        </p:nvGraphicFramePr>
        <p:xfrm>
          <a:off x="466187" y="4625569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0D2117B9-6DEC-3348-B74A-0768DC2A9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07332"/>
              </p:ext>
            </p:extLst>
          </p:nvPr>
        </p:nvGraphicFramePr>
        <p:xfrm>
          <a:off x="1616685" y="4625568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49D2D484-42CD-2C46-B208-312E2BEC1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89133"/>
              </p:ext>
            </p:extLst>
          </p:nvPr>
        </p:nvGraphicFramePr>
        <p:xfrm>
          <a:off x="2767185" y="4625062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0BB4076C-CAB5-764D-80A4-C12778A700F1}"/>
              </a:ext>
            </a:extLst>
          </p:cNvPr>
          <p:cNvSpPr txBox="1"/>
          <p:nvPr/>
        </p:nvSpPr>
        <p:spPr>
          <a:xfrm>
            <a:off x="9040631" y="4059945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E028FC6-C0B0-A940-AD6C-0A379CD389F3}"/>
              </a:ext>
            </a:extLst>
          </p:cNvPr>
          <p:cNvSpPr txBox="1"/>
          <p:nvPr/>
        </p:nvSpPr>
        <p:spPr>
          <a:xfrm rot="5400000">
            <a:off x="6780418" y="5799986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D3611F1-FCF1-1044-88E0-0353ADBEE9B5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3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3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Mean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A4208-2B53-2346-9B6F-D1F43E3AD499}"/>
              </a:ext>
            </a:extLst>
          </p:cNvPr>
          <p:cNvSpPr txBox="1"/>
          <p:nvPr/>
        </p:nvSpPr>
        <p:spPr>
          <a:xfrm>
            <a:off x="8660208" y="175378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(c1+c2+c3) / 3</a:t>
            </a:r>
            <a:endParaRPr kumimoji="1"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715A4AB-546B-CD49-BE56-F05FA81EF3D5}"/>
              </a:ext>
            </a:extLst>
          </p:cNvPr>
          <p:cNvSpPr txBox="1"/>
          <p:nvPr/>
        </p:nvSpPr>
        <p:spPr>
          <a:xfrm>
            <a:off x="9358311" y="172184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(c2+c3+c4) / 3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A0D6AB5-2D53-0942-9E17-688C2900EE19}"/>
              </a:ext>
            </a:extLst>
          </p:cNvPr>
          <p:cNvSpPr txBox="1"/>
          <p:nvPr/>
        </p:nvSpPr>
        <p:spPr>
          <a:xfrm>
            <a:off x="10071233" y="173988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(c3+c4+c5) / 3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5790598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3466740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8"/>
            <a:ext cx="3543300" cy="12020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1592981" y="2423110"/>
            <a:ext cx="1201902" cy="168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4243738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574190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37757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06923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45696"/>
              </p:ext>
            </p:extLst>
          </p:nvPr>
        </p:nvGraphicFramePr>
        <p:xfrm>
          <a:off x="8325738" y="2448476"/>
          <a:ext cx="2693988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497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19159155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369590858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915957" y="1163780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280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694534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706724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3882764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5DBA26C-AA02-924B-9CEB-F4A97B40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40787"/>
              </p:ext>
            </p:extLst>
          </p:nvPr>
        </p:nvGraphicFramePr>
        <p:xfrm>
          <a:off x="90586" y="4519599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6EE404C3-6699-134E-BA23-1B59FEBE54F1}"/>
              </a:ext>
            </a:extLst>
          </p:cNvPr>
          <p:cNvCxnSpPr>
            <a:cxnSpLocks/>
          </p:cNvCxnSpPr>
          <p:nvPr/>
        </p:nvCxnSpPr>
        <p:spPr>
          <a:xfrm>
            <a:off x="1433857" y="2447186"/>
            <a:ext cx="1242490" cy="16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DA260F5D-BB52-B84B-9429-602E1D1C2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22276"/>
              </p:ext>
            </p:extLst>
          </p:nvPr>
        </p:nvGraphicFramePr>
        <p:xfrm>
          <a:off x="2210398" y="4519025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EBBC85A3-FC8E-EE43-A9C1-B59A0FFB4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8409"/>
              </p:ext>
            </p:extLst>
          </p:nvPr>
        </p:nvGraphicFramePr>
        <p:xfrm>
          <a:off x="5377410" y="4514326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831A69F3-9422-EB41-84DE-EF43BF2F4653}"/>
              </a:ext>
            </a:extLst>
          </p:cNvPr>
          <p:cNvSpPr txBox="1"/>
          <p:nvPr/>
        </p:nvSpPr>
        <p:spPr>
          <a:xfrm>
            <a:off x="8996758" y="4101744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1BCB08F-A611-3D40-9228-1BFE4CDC0C42}"/>
              </a:ext>
            </a:extLst>
          </p:cNvPr>
          <p:cNvSpPr txBox="1"/>
          <p:nvPr/>
        </p:nvSpPr>
        <p:spPr>
          <a:xfrm rot="5400000">
            <a:off x="6861031" y="5895826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841A93E4-24F3-0A42-A038-B6A39F11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82136"/>
              </p:ext>
            </p:extLst>
          </p:nvPr>
        </p:nvGraphicFramePr>
        <p:xfrm>
          <a:off x="8772971" y="4522637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D0A3FEA9-ACE8-494D-9AFB-495F910F8F3B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4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2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Mean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974515-0BC7-9F46-A05A-8855D7DA146C}"/>
              </a:ext>
            </a:extLst>
          </p:cNvPr>
          <p:cNvSpPr/>
          <p:nvPr/>
        </p:nvSpPr>
        <p:spPr>
          <a:xfrm>
            <a:off x="9764536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A634D-7DC8-F64F-85BB-C3EEC343F2F3}"/>
              </a:ext>
            </a:extLst>
          </p:cNvPr>
          <p:cNvSpPr/>
          <p:nvPr/>
        </p:nvSpPr>
        <p:spPr>
          <a:xfrm>
            <a:off x="10456198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268651" y="176741"/>
            <a:ext cx="2782905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268651" y="1011765"/>
            <a:ext cx="2782905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9B128A4-D0D2-1F42-83AC-25AF59E4136F}"/>
              </a:ext>
            </a:extLst>
          </p:cNvPr>
          <p:cNvSpPr/>
          <p:nvPr/>
        </p:nvSpPr>
        <p:spPr>
          <a:xfrm>
            <a:off x="4551798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32A2F6-6DB4-7E4D-8867-4D29CC0CCE67}"/>
              </a:ext>
            </a:extLst>
          </p:cNvPr>
          <p:cNvSpPr/>
          <p:nvPr/>
        </p:nvSpPr>
        <p:spPr>
          <a:xfrm>
            <a:off x="524346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52EC1E58-EB69-9042-B1C0-EB7ED39A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18597"/>
              </p:ext>
            </p:extLst>
          </p:nvPr>
        </p:nvGraphicFramePr>
        <p:xfrm>
          <a:off x="4499960" y="2447114"/>
          <a:ext cx="2693988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497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19159155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369590858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6" name="手杖形箭头 65">
            <a:extLst>
              <a:ext uri="{FF2B5EF4-FFF2-40B4-BE49-F238E27FC236}">
                <a16:creationId xmlns:a16="http://schemas.microsoft.com/office/drawing/2014/main" id="{0302C46A-E7C7-CE47-9B28-0CC190DC002A}"/>
              </a:ext>
            </a:extLst>
          </p:cNvPr>
          <p:cNvSpPr/>
          <p:nvPr/>
        </p:nvSpPr>
        <p:spPr>
          <a:xfrm rot="5400000">
            <a:off x="7100284" y="2061168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280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B039370-CF6E-DA41-85AA-549E5ACAE869}"/>
              </a:ext>
            </a:extLst>
          </p:cNvPr>
          <p:cNvSpPr/>
          <p:nvPr/>
        </p:nvSpPr>
        <p:spPr>
          <a:xfrm>
            <a:off x="5938758" y="17401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E87E0BD-8033-2242-824F-FC96B1EE69CD}"/>
              </a:ext>
            </a:extLst>
          </p:cNvPr>
          <p:cNvSpPr/>
          <p:nvPr/>
        </p:nvSpPr>
        <p:spPr>
          <a:xfrm>
            <a:off x="6630420" y="17401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999411C-57D5-BB47-967E-E226AF33FEDD}"/>
              </a:ext>
            </a:extLst>
          </p:cNvPr>
          <p:cNvSpPr/>
          <p:nvPr/>
        </p:nvSpPr>
        <p:spPr>
          <a:xfrm>
            <a:off x="4441103" y="1074129"/>
            <a:ext cx="2782905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729CFB-A1E5-034F-869B-A687904FA25A}"/>
              </a:ext>
            </a:extLst>
          </p:cNvPr>
          <p:cNvSpPr/>
          <p:nvPr/>
        </p:nvSpPr>
        <p:spPr>
          <a:xfrm>
            <a:off x="4441103" y="1909153"/>
            <a:ext cx="2782905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737B833-6370-9B43-B7DF-15FAB423CBDC}"/>
              </a:ext>
            </a:extLst>
          </p:cNvPr>
          <p:cNvSpPr txBox="1"/>
          <p:nvPr/>
        </p:nvSpPr>
        <p:spPr>
          <a:xfrm>
            <a:off x="8291501" y="152209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(c1+c2) / 2</a:t>
            </a:r>
            <a:endParaRPr kumimoji="1"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D874C70-FF03-3443-910E-A368F82CE0A7}"/>
              </a:ext>
            </a:extLst>
          </p:cNvPr>
          <p:cNvSpPr txBox="1"/>
          <p:nvPr/>
        </p:nvSpPr>
        <p:spPr>
          <a:xfrm>
            <a:off x="8990402" y="159971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(c2+c3) / 2</a:t>
            </a:r>
            <a:endParaRPr kumimoji="1"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01460CE-3D24-A848-8D23-32815C434A2B}"/>
              </a:ext>
            </a:extLst>
          </p:cNvPr>
          <p:cNvSpPr txBox="1"/>
          <p:nvPr/>
        </p:nvSpPr>
        <p:spPr>
          <a:xfrm>
            <a:off x="9681135" y="151696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(c3+c4) / 2</a:t>
            </a:r>
            <a:endParaRPr kumimoji="1" lang="zh-CN" altLang="en-US" sz="12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9E91352-256F-F944-8949-CFE5982BA040}"/>
              </a:ext>
            </a:extLst>
          </p:cNvPr>
          <p:cNvSpPr txBox="1"/>
          <p:nvPr/>
        </p:nvSpPr>
        <p:spPr>
          <a:xfrm>
            <a:off x="10380036" y="159458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(c4+c5) / 2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77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267086" y="4172900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0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3756865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792461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360485" y="16787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052147" y="16787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9767253" y="16787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16880"/>
              </p:ext>
            </p:extLst>
          </p:nvPr>
        </p:nvGraphicFramePr>
        <p:xfrm>
          <a:off x="8597668" y="2448476"/>
          <a:ext cx="284601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17612178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3019063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742732" y="337211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17608" y="258697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028683" y="337284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687056" y="-6779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8EB3A631-6F73-BC47-822A-B5D5FCE3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05663"/>
              </p:ext>
            </p:extLst>
          </p:nvPr>
        </p:nvGraphicFramePr>
        <p:xfrm>
          <a:off x="673991" y="365425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ED799D8D-D0E6-DF41-A7BE-A45EAA36C386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5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1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Mean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BA8F93E-2B5E-7649-AB85-7E7EB39E6FD1}"/>
              </a:ext>
            </a:extLst>
          </p:cNvPr>
          <p:cNvCxnSpPr>
            <a:cxnSpLocks/>
          </p:cNvCxnSpPr>
          <p:nvPr/>
        </p:nvCxnSpPr>
        <p:spPr>
          <a:xfrm>
            <a:off x="1402805" y="2448476"/>
            <a:ext cx="452766" cy="98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DC95384-CAB9-0F4E-BDC1-857A19538A5F}"/>
              </a:ext>
            </a:extLst>
          </p:cNvPr>
          <p:cNvCxnSpPr>
            <a:cxnSpLocks/>
          </p:cNvCxnSpPr>
          <p:nvPr/>
        </p:nvCxnSpPr>
        <p:spPr>
          <a:xfrm flipH="1">
            <a:off x="2347940" y="2423111"/>
            <a:ext cx="352719" cy="10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473C389-3F15-9340-8B9E-637216FF6D3E}"/>
              </a:ext>
            </a:extLst>
          </p:cNvPr>
          <p:cNvCxnSpPr>
            <a:cxnSpLocks/>
          </p:cNvCxnSpPr>
          <p:nvPr/>
        </p:nvCxnSpPr>
        <p:spPr>
          <a:xfrm>
            <a:off x="764980" y="2448476"/>
            <a:ext cx="891298" cy="98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78694D0-17B1-924C-84D9-8762896709B8}"/>
              </a:ext>
            </a:extLst>
          </p:cNvPr>
          <p:cNvCxnSpPr>
            <a:cxnSpLocks/>
          </p:cNvCxnSpPr>
          <p:nvPr/>
        </p:nvCxnSpPr>
        <p:spPr>
          <a:xfrm flipH="1">
            <a:off x="2570677" y="2423111"/>
            <a:ext cx="949324" cy="102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6178414-2E70-084F-BEF2-A7A7EE71B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74084"/>
              </p:ext>
            </p:extLst>
          </p:nvPr>
        </p:nvGraphicFramePr>
        <p:xfrm>
          <a:off x="4646225" y="365425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41B46C9D-DD65-9942-A105-D32A219D75EC}"/>
              </a:ext>
            </a:extLst>
          </p:cNvPr>
          <p:cNvSpPr/>
          <p:nvPr/>
        </p:nvSpPr>
        <p:spPr>
          <a:xfrm>
            <a:off x="360499" y="299948"/>
            <a:ext cx="3543300" cy="12020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9653C52-4017-0748-8D36-3CADB948A9CE}"/>
              </a:ext>
            </a:extLst>
          </p:cNvPr>
          <p:cNvSpPr txBox="1"/>
          <p:nvPr/>
        </p:nvSpPr>
        <p:spPr>
          <a:xfrm>
            <a:off x="5448424" y="3377197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930CB60-01E4-434F-B81E-F7BD25BB2F40}"/>
              </a:ext>
            </a:extLst>
          </p:cNvPr>
          <p:cNvSpPr txBox="1"/>
          <p:nvPr/>
        </p:nvSpPr>
        <p:spPr>
          <a:xfrm rot="5400000">
            <a:off x="2871439" y="5632687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176B5C8F-8DC0-4D4E-B6E7-0109ED6C3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73076"/>
              </p:ext>
            </p:extLst>
          </p:nvPr>
        </p:nvGraphicFramePr>
        <p:xfrm>
          <a:off x="8649054" y="403058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DAE9D1B6-1E45-7C49-8C25-A3DF5287F744}"/>
              </a:ext>
            </a:extLst>
          </p:cNvPr>
          <p:cNvSpPr/>
          <p:nvPr/>
        </p:nvSpPr>
        <p:spPr>
          <a:xfrm>
            <a:off x="10458915" y="166510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F2C7CBE-0E8A-C74A-93DE-E894C9EEAD33}"/>
              </a:ext>
            </a:extLst>
          </p:cNvPr>
          <p:cNvSpPr/>
          <p:nvPr/>
        </p:nvSpPr>
        <p:spPr>
          <a:xfrm>
            <a:off x="11174021" y="16650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202567" y="167872"/>
            <a:ext cx="3594332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202567" y="1002896"/>
            <a:ext cx="3594332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7" name="手杖形箭头 86">
            <a:extLst>
              <a:ext uri="{FF2B5EF4-FFF2-40B4-BE49-F238E27FC236}">
                <a16:creationId xmlns:a16="http://schemas.microsoft.com/office/drawing/2014/main" id="{60866DCD-DCF3-344F-B4DB-FC3B8324614C}"/>
              </a:ext>
            </a:extLst>
          </p:cNvPr>
          <p:cNvSpPr/>
          <p:nvPr/>
        </p:nvSpPr>
        <p:spPr>
          <a:xfrm rot="5400000">
            <a:off x="11703071" y="1140118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282B10-5BD7-7046-9240-5CA05629544A}"/>
              </a:ext>
            </a:extLst>
          </p:cNvPr>
          <p:cNvSpPr/>
          <p:nvPr/>
        </p:nvSpPr>
        <p:spPr>
          <a:xfrm>
            <a:off x="4261855" y="204380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E9D236D-9338-7F46-9CBB-341E80E26A78}"/>
              </a:ext>
            </a:extLst>
          </p:cNvPr>
          <p:cNvSpPr/>
          <p:nvPr/>
        </p:nvSpPr>
        <p:spPr>
          <a:xfrm>
            <a:off x="4953517" y="204380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FC9C418-1EC6-A74E-80D7-430CD58FD743}"/>
              </a:ext>
            </a:extLst>
          </p:cNvPr>
          <p:cNvSpPr/>
          <p:nvPr/>
        </p:nvSpPr>
        <p:spPr>
          <a:xfrm>
            <a:off x="5668623" y="20437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BD18F7A3-C36A-4143-9C2C-CAD0A0F8B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72606"/>
              </p:ext>
            </p:extLst>
          </p:nvPr>
        </p:nvGraphicFramePr>
        <p:xfrm>
          <a:off x="4499038" y="2484984"/>
          <a:ext cx="284601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17612178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3019063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92" name="矩形 91">
            <a:extLst>
              <a:ext uri="{FF2B5EF4-FFF2-40B4-BE49-F238E27FC236}">
                <a16:creationId xmlns:a16="http://schemas.microsoft.com/office/drawing/2014/main" id="{48A341EB-7411-B04A-B49F-248CBB1BA7C3}"/>
              </a:ext>
            </a:extLst>
          </p:cNvPr>
          <p:cNvSpPr/>
          <p:nvPr/>
        </p:nvSpPr>
        <p:spPr>
          <a:xfrm>
            <a:off x="6360285" y="203018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55D1EC9-585D-104A-A309-F96B5C8468F1}"/>
              </a:ext>
            </a:extLst>
          </p:cNvPr>
          <p:cNvSpPr/>
          <p:nvPr/>
        </p:nvSpPr>
        <p:spPr>
          <a:xfrm>
            <a:off x="7075391" y="203017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2BAD75-A639-A046-8769-0B58FE637655}"/>
              </a:ext>
            </a:extLst>
          </p:cNvPr>
          <p:cNvSpPr/>
          <p:nvPr/>
        </p:nvSpPr>
        <p:spPr>
          <a:xfrm>
            <a:off x="4117865" y="1101597"/>
            <a:ext cx="3594332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5690EF4-0DFE-EE48-9518-9779EAD28B51}"/>
              </a:ext>
            </a:extLst>
          </p:cNvPr>
          <p:cNvSpPr/>
          <p:nvPr/>
        </p:nvSpPr>
        <p:spPr>
          <a:xfrm>
            <a:off x="4117865" y="1924746"/>
            <a:ext cx="3594332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手杖形箭头 95">
            <a:extLst>
              <a:ext uri="{FF2B5EF4-FFF2-40B4-BE49-F238E27FC236}">
                <a16:creationId xmlns:a16="http://schemas.microsoft.com/office/drawing/2014/main" id="{0A90CB80-16BF-7F44-B89D-7233391832A1}"/>
              </a:ext>
            </a:extLst>
          </p:cNvPr>
          <p:cNvSpPr/>
          <p:nvPr/>
        </p:nvSpPr>
        <p:spPr>
          <a:xfrm rot="5400000">
            <a:off x="7618369" y="2073843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>
            <a:extLst>
              <a:ext uri="{FF2B5EF4-FFF2-40B4-BE49-F238E27FC236}">
                <a16:creationId xmlns:a16="http://schemas.microsoft.com/office/drawing/2014/main" id="{945E2A84-8F75-934F-BA7B-009271BF4E60}"/>
              </a:ext>
            </a:extLst>
          </p:cNvPr>
          <p:cNvSpPr/>
          <p:nvPr/>
        </p:nvSpPr>
        <p:spPr>
          <a:xfrm rot="10800000">
            <a:off x="7777467" y="1483884"/>
            <a:ext cx="462331" cy="311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3926775" y="204123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9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Inverse Variance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9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5526987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6218649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933755" y="3160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99377"/>
              </p:ext>
            </p:extLst>
          </p:nvPr>
        </p:nvGraphicFramePr>
        <p:xfrm>
          <a:off x="5393770" y="2589152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4AFDC527-B37E-434F-B8C5-037BD9B3EA7D}"/>
              </a:ext>
            </a:extLst>
          </p:cNvPr>
          <p:cNvSpPr/>
          <p:nvPr/>
        </p:nvSpPr>
        <p:spPr>
          <a:xfrm>
            <a:off x="5283444" y="316054"/>
            <a:ext cx="2362777" cy="1142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ACE409-AD42-9B4E-97B3-DA77B85D1D0F}"/>
              </a:ext>
            </a:extLst>
          </p:cNvPr>
          <p:cNvSpPr txBox="1"/>
          <p:nvPr/>
        </p:nvSpPr>
        <p:spPr>
          <a:xfrm>
            <a:off x="7669667" y="1672306"/>
            <a:ext cx="4694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/>
              <a:t>预测的样本个数</a:t>
            </a:r>
            <a:r>
              <a:rPr kumimoji="1" lang="en-US" altLang="zh-CN" sz="1050" dirty="0"/>
              <a:t>  =  (seq length – window size) / window step size </a:t>
            </a:r>
            <a:r>
              <a:rPr kumimoji="1" lang="en-US" altLang="zh-CN" sz="1050" dirty="0">
                <a:solidFill>
                  <a:srgbClr val="FF0000"/>
                </a:solidFill>
              </a:rPr>
              <a:t>– 1</a:t>
            </a:r>
          </a:p>
          <a:p>
            <a:r>
              <a:rPr kumimoji="1" lang="zh-CN" altLang="en-US" sz="1050" dirty="0">
                <a:solidFill>
                  <a:srgbClr val="FF0000"/>
                </a:solidFill>
              </a:rPr>
              <a:t>最后一次迭代的预测值不应作为序列的一部分，计算</a:t>
            </a:r>
            <a:r>
              <a:rPr kumimoji="1" lang="en-US" altLang="zh-CN" sz="1050" dirty="0">
                <a:solidFill>
                  <a:srgbClr val="FF0000"/>
                </a:solidFill>
              </a:rPr>
              <a:t>Allan</a:t>
            </a:r>
            <a:r>
              <a:rPr kumimoji="1" lang="zh-CN" altLang="en-US" sz="1050" dirty="0">
                <a:solidFill>
                  <a:srgbClr val="FF0000"/>
                </a:solidFill>
              </a:rPr>
              <a:t> </a:t>
            </a:r>
            <a:r>
              <a:rPr kumimoji="1" lang="en-US" altLang="zh-CN" sz="1050" dirty="0">
                <a:solidFill>
                  <a:srgbClr val="FF0000"/>
                </a:solidFill>
              </a:rPr>
              <a:t>variance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9E4CD827-66E8-044D-B28B-2A0D1B803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43212"/>
              </p:ext>
            </p:extLst>
          </p:nvPr>
        </p:nvGraphicFramePr>
        <p:xfrm>
          <a:off x="722041" y="2591437"/>
          <a:ext cx="343155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310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3084488542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4168764111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84" name="矩形 83">
            <a:extLst>
              <a:ext uri="{FF2B5EF4-FFF2-40B4-BE49-F238E27FC236}">
                <a16:creationId xmlns:a16="http://schemas.microsoft.com/office/drawing/2014/main" id="{B4649AD1-3A2B-604F-9E64-DB6517BAA9FB}"/>
              </a:ext>
            </a:extLst>
          </p:cNvPr>
          <p:cNvSpPr/>
          <p:nvPr/>
        </p:nvSpPr>
        <p:spPr>
          <a:xfrm>
            <a:off x="808308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C5F7AE2-7454-8748-9265-C96EF1F81C55}"/>
              </a:ext>
            </a:extLst>
          </p:cNvPr>
          <p:cNvSpPr/>
          <p:nvPr/>
        </p:nvSpPr>
        <p:spPr>
          <a:xfrm>
            <a:off x="1499970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1105D05-9C9E-484B-AAA9-B5CB06698971}"/>
              </a:ext>
            </a:extLst>
          </p:cNvPr>
          <p:cNvSpPr/>
          <p:nvPr/>
        </p:nvSpPr>
        <p:spPr>
          <a:xfrm>
            <a:off x="2191632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A33224E-FEB7-E144-9A0A-D7DA48095696}"/>
              </a:ext>
            </a:extLst>
          </p:cNvPr>
          <p:cNvSpPr/>
          <p:nvPr/>
        </p:nvSpPr>
        <p:spPr>
          <a:xfrm>
            <a:off x="2906738" y="3160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D9D0E1D-6B83-E54F-88FD-7F3DD75B6976}"/>
              </a:ext>
            </a:extLst>
          </p:cNvPr>
          <p:cNvSpPr/>
          <p:nvPr/>
        </p:nvSpPr>
        <p:spPr>
          <a:xfrm>
            <a:off x="3621844" y="316055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D0BCD14-1CBA-BC47-95A6-A5814FE16570}"/>
              </a:ext>
            </a:extLst>
          </p:cNvPr>
          <p:cNvSpPr/>
          <p:nvPr/>
        </p:nvSpPr>
        <p:spPr>
          <a:xfrm>
            <a:off x="696560" y="316055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5D69000-73FB-B44F-82B9-A6D53E10514B}"/>
              </a:ext>
            </a:extLst>
          </p:cNvPr>
          <p:cNvSpPr/>
          <p:nvPr/>
        </p:nvSpPr>
        <p:spPr>
          <a:xfrm>
            <a:off x="691230" y="1219201"/>
            <a:ext cx="3543300" cy="1709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手杖形箭头 90">
            <a:extLst>
              <a:ext uri="{FF2B5EF4-FFF2-40B4-BE49-F238E27FC236}">
                <a16:creationId xmlns:a16="http://schemas.microsoft.com/office/drawing/2014/main" id="{86C9A52C-1A80-5542-8FB9-2B50B9CF5817}"/>
              </a:ext>
            </a:extLst>
          </p:cNvPr>
          <p:cNvSpPr/>
          <p:nvPr/>
        </p:nvSpPr>
        <p:spPr>
          <a:xfrm rot="5400000">
            <a:off x="4113093" y="133730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5283444" y="1461093"/>
            <a:ext cx="2362777" cy="8379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E85686F-F925-714F-951E-1B4B9DD48262}"/>
              </a:ext>
            </a:extLst>
          </p:cNvPr>
          <p:cNvCxnSpPr>
            <a:cxnSpLocks/>
          </p:cNvCxnSpPr>
          <p:nvPr/>
        </p:nvCxnSpPr>
        <p:spPr>
          <a:xfrm>
            <a:off x="4739268" y="103455"/>
            <a:ext cx="0" cy="32388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12C0C70-5B82-4A4F-A940-29A02ECE3468}"/>
              </a:ext>
            </a:extLst>
          </p:cNvPr>
          <p:cNvSpPr txBox="1"/>
          <p:nvPr/>
        </p:nvSpPr>
        <p:spPr>
          <a:xfrm>
            <a:off x="691230" y="3718679"/>
            <a:ext cx="8305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在绿色窗体内计算</a:t>
            </a:r>
            <a:r>
              <a:rPr kumimoji="1" lang="en-US" altLang="zh-CN" dirty="0"/>
              <a:t>Allan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取</a:t>
            </a:r>
            <a:r>
              <a:rPr kumimoji="1" lang="en-US" altLang="zh-CN" dirty="0"/>
              <a:t>tau=2 ^ 8</a:t>
            </a:r>
            <a:r>
              <a:rPr kumimoji="1" lang="zh-CN" altLang="en-US" dirty="0"/>
              <a:t>时的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取倒数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归一化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个序列的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倒数作为</a:t>
            </a:r>
            <a:r>
              <a:rPr kumimoji="1" lang="en-US" altLang="zh-CN" dirty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用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加权绿色窗体中最后一行数据作为对下一时刻的预测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向下滑动窗体，得到</a:t>
            </a:r>
            <a:r>
              <a:rPr kumimoji="1" lang="en-US" altLang="zh-CN" dirty="0"/>
              <a:t>(seq length – window size) / window step 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个数据点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如何比对两种预测序列的</a:t>
            </a:r>
            <a:r>
              <a:rPr kumimoji="1" lang="en-US" altLang="zh-CN" dirty="0"/>
              <a:t>Allan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每次滑动，两者都使用窗体内的点</a:t>
            </a:r>
            <a:r>
              <a:rPr kumimoji="1" lang="en-US" altLang="zh-CN" dirty="0"/>
              <a:t>+</a:t>
            </a:r>
            <a:r>
              <a:rPr kumimoji="1" lang="zh-CN" altLang="en-US" dirty="0"/>
              <a:t>预测点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待全部滑动完成后，使用两个生成的序列</a:t>
            </a:r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6BD2F8-09A7-3949-A960-2FC8E5AFD62C}"/>
              </a:ext>
            </a:extLst>
          </p:cNvPr>
          <p:cNvSpPr txBox="1"/>
          <p:nvPr/>
        </p:nvSpPr>
        <p:spPr>
          <a:xfrm>
            <a:off x="10396663" y="3105834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Inverse Variance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14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Data Preparing &amp; Gamma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48BD73-AF97-D54B-AB94-FF5F1BDF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589" y="4243306"/>
            <a:ext cx="5636821" cy="16557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6</a:t>
            </a:r>
            <a:r>
              <a:rPr kumimoji="1" lang="zh-CN" altLang="en-US" dirty="0"/>
              <a:t>台钟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台无相关，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台有相关</a:t>
            </a:r>
            <a:endParaRPr kumimoji="1" lang="en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2</a:t>
            </a:r>
            <a:r>
              <a:rPr kumimoji="1" lang="zh-CN" altLang="en-US" dirty="0"/>
              <a:t>种分组</a:t>
            </a:r>
            <a:endParaRPr kumimoji="1"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2</a:t>
            </a:r>
            <a:r>
              <a:rPr kumimoji="1" lang="zh-CN" altLang="en-US" dirty="0"/>
              <a:t>台无相关，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台有相关。</a:t>
            </a:r>
            <a:r>
              <a:rPr kumimoji="1" lang="en-US" altLang="zh-CN" dirty="0"/>
              <a:t>1</a:t>
            </a:r>
            <a:r>
              <a:rPr kumimoji="1" lang="zh-CN" altLang="en-US" dirty="0"/>
              <a:t>台无相关做参考</a:t>
            </a:r>
            <a:endParaRPr kumimoji="1"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3</a:t>
            </a:r>
            <a:r>
              <a:rPr kumimoji="1" lang="zh-CN" altLang="en-US" dirty="0"/>
              <a:t>台无相关，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台有相关。</a:t>
            </a:r>
            <a:r>
              <a:rPr kumimoji="1" lang="en-US" altLang="zh-CN" dirty="0"/>
              <a:t>1</a:t>
            </a:r>
            <a:r>
              <a:rPr kumimoji="1" lang="zh-CN" altLang="en-US" dirty="0"/>
              <a:t>台有相关做参考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744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88F320-8574-F348-8F53-8F66BACB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" y="1032721"/>
            <a:ext cx="7727374" cy="87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43E507-B0A7-8A43-B1B1-2BC5526F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3" y="3378530"/>
            <a:ext cx="9639300" cy="533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3AC41C-F149-3943-ABCF-302751C6A6D5}"/>
              </a:ext>
            </a:extLst>
          </p:cNvPr>
          <p:cNvSpPr/>
          <p:nvPr/>
        </p:nvSpPr>
        <p:spPr>
          <a:xfrm>
            <a:off x="3992336" y="1032721"/>
            <a:ext cx="1033153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D8F5C3-9CB5-7E4F-AAAD-00FD545FF0FA}"/>
              </a:ext>
            </a:extLst>
          </p:cNvPr>
          <p:cNvSpPr/>
          <p:nvPr/>
        </p:nvSpPr>
        <p:spPr>
          <a:xfrm>
            <a:off x="5225390" y="1032720"/>
            <a:ext cx="16170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EC7CA65-CBE4-3241-BBFC-D6A5EB9ADE71}"/>
              </a:ext>
            </a:extLst>
          </p:cNvPr>
          <p:cNvCxnSpPr>
            <a:cxnSpLocks/>
          </p:cNvCxnSpPr>
          <p:nvPr/>
        </p:nvCxnSpPr>
        <p:spPr>
          <a:xfrm flipH="1">
            <a:off x="4324845" y="1390711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3B4ABF1-554F-4F42-B333-48A18406C245}"/>
              </a:ext>
            </a:extLst>
          </p:cNvPr>
          <p:cNvSpPr txBox="1"/>
          <p:nvPr/>
        </p:nvSpPr>
        <p:spPr>
          <a:xfrm>
            <a:off x="3440134" y="2292486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(-23) ~ 10 ^ (-25)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28A2437-501A-A046-8C08-4E064DD47E04}"/>
              </a:ext>
            </a:extLst>
          </p:cNvPr>
          <p:cNvCxnSpPr>
            <a:cxnSpLocks/>
          </p:cNvCxnSpPr>
          <p:nvPr/>
        </p:nvCxnSpPr>
        <p:spPr>
          <a:xfrm>
            <a:off x="6038850" y="1390711"/>
            <a:ext cx="497694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F78F69-21B5-7142-A0AF-74C90779D34B}"/>
              </a:ext>
            </a:extLst>
          </p:cNvPr>
          <p:cNvSpPr txBox="1"/>
          <p:nvPr/>
        </p:nvSpPr>
        <p:spPr>
          <a:xfrm>
            <a:off x="5651833" y="2292486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(-31) ~ 10 ^ (-43)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67211A1-3E06-0844-BE85-E789F82D449E}"/>
              </a:ext>
            </a:extLst>
          </p:cNvPr>
          <p:cNvCxnSpPr>
            <a:cxnSpLocks/>
          </p:cNvCxnSpPr>
          <p:nvPr/>
        </p:nvCxnSpPr>
        <p:spPr>
          <a:xfrm flipH="1">
            <a:off x="1959018" y="1418890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8282818-01A9-A64E-A420-A974732E666F}"/>
              </a:ext>
            </a:extLst>
          </p:cNvPr>
          <p:cNvSpPr txBox="1"/>
          <p:nvPr/>
        </p:nvSpPr>
        <p:spPr>
          <a:xfrm>
            <a:off x="1074307" y="2320665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(-8) ~ 10 ^ (-14)</a:t>
            </a:r>
            <a:endParaRPr kumimoji="1"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3659D4-C80D-974C-B890-12629B5B1145}"/>
              </a:ext>
            </a:extLst>
          </p:cNvPr>
          <p:cNvSpPr/>
          <p:nvPr/>
        </p:nvSpPr>
        <p:spPr>
          <a:xfrm>
            <a:off x="1746790" y="1046688"/>
            <a:ext cx="738250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2811722-B7E7-D843-9F62-CD81878457DC}"/>
              </a:ext>
            </a:extLst>
          </p:cNvPr>
          <p:cNvCxnSpPr>
            <a:cxnSpLocks/>
          </p:cNvCxnSpPr>
          <p:nvPr/>
        </p:nvCxnSpPr>
        <p:spPr>
          <a:xfrm flipH="1">
            <a:off x="4581485" y="3819200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785B1E-37EE-4649-BA2E-4A98E074CC85}"/>
              </a:ext>
            </a:extLst>
          </p:cNvPr>
          <p:cNvSpPr txBox="1"/>
          <p:nvPr/>
        </p:nvSpPr>
        <p:spPr>
          <a:xfrm>
            <a:off x="3696774" y="4720975"/>
            <a:ext cx="277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-10 ^ (-13) ~ 10 ^ (-13)   COS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56BB24-D1FA-1E45-A685-05AB131A856B}"/>
              </a:ext>
            </a:extLst>
          </p:cNvPr>
          <p:cNvSpPr/>
          <p:nvPr/>
        </p:nvSpPr>
        <p:spPr>
          <a:xfrm>
            <a:off x="4381132" y="3470748"/>
            <a:ext cx="1093392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1F8E187-B65F-F449-9721-9A78F04E7EDB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674198" y="3828364"/>
            <a:ext cx="104391" cy="9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0EFF933-96FC-0848-88BF-58772F597558}"/>
              </a:ext>
            </a:extLst>
          </p:cNvPr>
          <p:cNvSpPr txBox="1"/>
          <p:nvPr/>
        </p:nvSpPr>
        <p:spPr>
          <a:xfrm>
            <a:off x="6309069" y="4749566"/>
            <a:ext cx="939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(-16)</a:t>
            </a:r>
            <a:endParaRPr kumimoji="1"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1117B3-6D83-7B48-A527-46308C4AAF4E}"/>
              </a:ext>
            </a:extLst>
          </p:cNvPr>
          <p:cNvSpPr/>
          <p:nvPr/>
        </p:nvSpPr>
        <p:spPr>
          <a:xfrm>
            <a:off x="5676936" y="3470373"/>
            <a:ext cx="19945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4CDD113-948A-9949-9E50-2EEEE699C08B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8781540" y="3841321"/>
            <a:ext cx="89594" cy="90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70667AD-9699-CA45-8716-89879FE53CBB}"/>
              </a:ext>
            </a:extLst>
          </p:cNvPr>
          <p:cNvSpPr txBox="1"/>
          <p:nvPr/>
        </p:nvSpPr>
        <p:spPr>
          <a:xfrm>
            <a:off x="8280523" y="4749566"/>
            <a:ext cx="100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(-17)</a:t>
            </a:r>
            <a:endParaRPr kumimoji="1"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BFA987-D7A0-844A-946D-49B9493A4E10}"/>
              </a:ext>
            </a:extLst>
          </p:cNvPr>
          <p:cNvSpPr/>
          <p:nvPr/>
        </p:nvSpPr>
        <p:spPr>
          <a:xfrm>
            <a:off x="7873872" y="3483330"/>
            <a:ext cx="19945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AADD2D7-9394-BC4B-AD47-3E1501F9D72D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flipH="1">
            <a:off x="1135388" y="3911930"/>
            <a:ext cx="495749" cy="89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52B0E05-F1B6-F749-A50A-1E0826D15E75}"/>
              </a:ext>
            </a:extLst>
          </p:cNvPr>
          <p:cNvSpPr/>
          <p:nvPr/>
        </p:nvSpPr>
        <p:spPr>
          <a:xfrm>
            <a:off x="1151555" y="3408612"/>
            <a:ext cx="959164" cy="5033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F5170B9-5366-3043-BB8A-6B6A2F829E54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>
            <a:off x="3272339" y="3828364"/>
            <a:ext cx="435405" cy="155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1BF88D1-9569-F348-B7EF-782A2186C049}"/>
              </a:ext>
            </a:extLst>
          </p:cNvPr>
          <p:cNvSpPr txBox="1"/>
          <p:nvPr/>
        </p:nvSpPr>
        <p:spPr>
          <a:xfrm>
            <a:off x="2199743" y="5379339"/>
            <a:ext cx="301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-2.5 * 10 ^ (-15) ~ 2.5 * 10 ^ (-15)  SIN</a:t>
            </a:r>
            <a:endParaRPr kumimoji="1" lang="zh-CN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247245-F935-F744-B3C4-B39AD47E36F2}"/>
              </a:ext>
            </a:extLst>
          </p:cNvPr>
          <p:cNvSpPr/>
          <p:nvPr/>
        </p:nvSpPr>
        <p:spPr>
          <a:xfrm>
            <a:off x="2365958" y="3470373"/>
            <a:ext cx="1812762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09596D-F316-B743-8DC5-FEF1285D2A55}"/>
              </a:ext>
            </a:extLst>
          </p:cNvPr>
          <p:cNvSpPr txBox="1"/>
          <p:nvPr/>
        </p:nvSpPr>
        <p:spPr>
          <a:xfrm>
            <a:off x="30852" y="4808380"/>
            <a:ext cx="220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0.9 * 10 ^ (-15) ~  10 ^ (-15) 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3BCF7A-CB4D-3848-8E92-7FC3EF886379}"/>
              </a:ext>
            </a:extLst>
          </p:cNvPr>
          <p:cNvSpPr/>
          <p:nvPr/>
        </p:nvSpPr>
        <p:spPr>
          <a:xfrm>
            <a:off x="2184650" y="3004456"/>
            <a:ext cx="7921250" cy="293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677BB-07CD-134E-9EC4-F26B5E261402}"/>
              </a:ext>
            </a:extLst>
          </p:cNvPr>
          <p:cNvSpPr txBox="1"/>
          <p:nvPr/>
        </p:nvSpPr>
        <p:spPr>
          <a:xfrm>
            <a:off x="10179831" y="2819790"/>
            <a:ext cx="11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相关性</a:t>
            </a:r>
          </a:p>
        </p:txBody>
      </p:sp>
    </p:spTree>
    <p:extLst>
      <p:ext uri="{BB962C8B-B14F-4D97-AF65-F5344CB8AC3E}">
        <p14:creationId xmlns:p14="http://schemas.microsoft.com/office/powerpoint/2010/main" val="37269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1389</Words>
  <Application>Microsoft Macintosh PowerPoint</Application>
  <PresentationFormat>宽屏</PresentationFormat>
  <Paragraphs>441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Beamformer</vt:lpstr>
      <vt:lpstr>PowerPoint 演示文稿</vt:lpstr>
      <vt:lpstr>PowerPoint 演示文稿</vt:lpstr>
      <vt:lpstr>PowerPoint 演示文稿</vt:lpstr>
      <vt:lpstr>PowerPoint 演示文稿</vt:lpstr>
      <vt:lpstr>Inverse Variance</vt:lpstr>
      <vt:lpstr>PowerPoint 演示文稿</vt:lpstr>
      <vt:lpstr>Data Preparing &amp; Gamma</vt:lpstr>
      <vt:lpstr>PowerPoint 演示文稿</vt:lpstr>
      <vt:lpstr>PowerPoint 演示文稿</vt:lpstr>
      <vt:lpstr>PowerPoint 演示文稿</vt:lpstr>
      <vt:lpstr>Progress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 Chi Liu</dc:creator>
  <cp:lastModifiedBy>Mo Chi Liu</cp:lastModifiedBy>
  <cp:revision>153</cp:revision>
  <dcterms:created xsi:type="dcterms:W3CDTF">2020-06-19T06:02:20Z</dcterms:created>
  <dcterms:modified xsi:type="dcterms:W3CDTF">2020-10-29T09:49:17Z</dcterms:modified>
</cp:coreProperties>
</file>