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omments/comment1.xml" ContentType="application/vnd.openxmlformats-officedocument.presentationml.comment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0"/>
  </p:notesMasterIdLst>
  <p:sldIdLst>
    <p:sldId id="259" r:id="rId3"/>
    <p:sldId id="265" r:id="rId4"/>
    <p:sldId id="267" r:id="rId5"/>
    <p:sldId id="268" r:id="rId6"/>
    <p:sldId id="258" r:id="rId7"/>
    <p:sldId id="257" r:id="rId8"/>
    <p:sldId id="264" r:id="rId9"/>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利用者" initials="利用者" lastIdx="1" clrIdx="0">
    <p:extLst>
      <p:ext uri="{19B8F6BF-5375-455C-9EA6-DF929625EA0E}">
        <p15:presenceInfo xmlns:p15="http://schemas.microsoft.com/office/powerpoint/2012/main" userId="利用者"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4" d="100"/>
          <a:sy n="44" d="100"/>
        </p:scale>
        <p:origin x="281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23455;&#36341;&#35506;&#38988;&#28436;&#32722;\WS1-A%20&#21442;&#21152;&#32773;&#29992;\&#27714;&#20154;&#24773;&#22577;&#20837;&#21147;&#29992;&#12501;&#12457;&#12540;&#12512;&#65288;&#22238;&#31572;&#65289;.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23455;&#36341;&#35506;&#38988;&#28436;&#32722;\WS1-A%20&#21442;&#21152;&#32773;&#29992;\&#27714;&#20154;&#24773;&#22577;&#20837;&#21147;&#29992;&#12501;&#12457;&#12540;&#12512;&#65288;&#22238;&#31572;&#65289;.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D:\&#23455;&#36341;&#35506;&#38988;&#28436;&#32722;\WS1-A%20&#21442;&#21152;&#32773;&#29992;\&#27714;&#20154;&#24773;&#22577;&#20837;&#21147;&#29992;&#12501;&#12457;&#12540;&#12512;&#65288;&#22238;&#31572;&#65289;.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求める人材像!$C$12:$C$16</cx:f>
        <cx:lvl ptCount="5">
          <cx:pt idx="0">求める人材像［コミュニケーション力］</cx:pt>
          <cx:pt idx="1">求める人材像［主体性・積極性・自発性］</cx:pt>
          <cx:pt idx="2">求める人材像［チームワーク］</cx:pt>
          <cx:pt idx="3">求める人材像［集中力］</cx:pt>
          <cx:pt idx="4">求める人材像［熱意］</cx:pt>
        </cx:lvl>
      </cx:strDim>
      <cx:numDim type="size">
        <cx:f>求める人材像!$D$12:$D$16</cx:f>
        <cx:lvl ptCount="5" formatCode="0%">
          <cx:pt idx="0">0.11904761904761904</cx:pt>
          <cx:pt idx="1">0.15079365079365079</cx:pt>
          <cx:pt idx="2">0.15079365079365079</cx:pt>
          <cx:pt idx="3">0.031746031746031744</cx:pt>
          <cx:pt idx="4">0.10317460317460317</cx:pt>
        </cx:lvl>
      </cx:numDim>
    </cx:data>
  </cx:chartData>
  <cx:chart>
    <cx:title pos="t" align="ctr" overlay="0">
      <cx:tx>
        <cx:txData>
          <cx:v>求める人材像</cx:v>
        </cx:txData>
      </cx:tx>
      <cx:txPr>
        <a:bodyPr spcFirstLastPara="1" vertOverflow="ellipsis" horzOverflow="overflow" wrap="square" lIns="0" tIns="0" rIns="0" bIns="0" anchor="ctr" anchorCtr="1"/>
        <a:lstStyle/>
        <a:p>
          <a:pPr algn="ctr" rtl="0">
            <a:defRPr/>
          </a:pPr>
          <a:r>
            <a:rPr lang="ja-JP" altLang="en-US" sz="1400" b="0" i="0" u="none" strike="noStrike" baseline="0">
              <a:solidFill>
                <a:srgbClr val="000000">
                  <a:lumMod val="65000"/>
                  <a:lumOff val="35000"/>
                </a:srgbClr>
              </a:solidFill>
              <a:latin typeface="Arial"/>
              <a:cs typeface="Arial"/>
            </a:rPr>
            <a:t>求める人材像</a:t>
          </a:r>
        </a:p>
      </cx:txPr>
    </cx:title>
    <cx:plotArea>
      <cx:plotAreaRegion>
        <cx:series layoutId="treemap" uniqueId="{77E11F87-C90E-448A-83A1-34548A814978}">
          <cx:tx>
            <cx:txData>
              <cx:f>求める人材像!$D$11</cx:f>
              <cx:v>記載あり</cx:v>
            </cx:txData>
          </cx:tx>
          <cx:dataLabels>
            <cx:visibility seriesName="0" categoryName="1" value="1"/>
            <cx:separator>, </cx:separator>
          </cx:dataLabels>
          <cx:dataId val="0"/>
          <cx:layoutPr>
            <cx:parentLabelLayout val="overlapping"/>
          </cx:layoutPr>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応募要件!$C$1:$I$1</cx:f>
        <cx:lvl ptCount="7">
          <cx:pt idx="0">応募要件［PC操作］</cx:pt>
          <cx:pt idx="1">応募要件［システム開発・デザイン］</cx:pt>
          <cx:pt idx="2">応募要件［募集職種の実務経験］</cx:pt>
          <cx:pt idx="3">応募要件［募集職種の関連資格］</cx:pt>
          <cx:pt idx="4">応募要件［自動車運転免許］</cx:pt>
          <cx:pt idx="5">応募要件［電話対応］</cx:pt>
          <cx:pt idx="6">応募要件［語学力］</cx:pt>
        </cx:lvl>
      </cx:strDim>
      <cx:numDim type="size">
        <cx:f dir="row">応募要件!$C$8:$I$8</cx:f>
        <cx:lvl ptCount="7" formatCode="G/標準">
          <cx:pt idx="0">56</cx:pt>
          <cx:pt idx="1">4</cx:pt>
          <cx:pt idx="2">21</cx:pt>
          <cx:pt idx="3">6</cx:pt>
          <cx:pt idx="4">17</cx:pt>
          <cx:pt idx="5">26</cx:pt>
          <cx:pt idx="6">3</cx:pt>
        </cx:lvl>
      </cx:numDim>
    </cx:data>
  </cx:chartData>
  <cx:chart>
    <cx:title pos="t" align="ctr" overlay="0">
      <cx:tx>
        <cx:txData>
          <cx:v>募集職種と応募要件</cx:v>
        </cx:txData>
      </cx:tx>
      <cx:txPr>
        <a:bodyPr spcFirstLastPara="1" vertOverflow="ellipsis" horzOverflow="overflow" wrap="square" lIns="0" tIns="0" rIns="0" bIns="0" anchor="ctr" anchorCtr="1"/>
        <a:lstStyle/>
        <a:p>
          <a:pPr algn="ctr" rtl="0">
            <a:defRPr/>
          </a:pPr>
          <a:r>
            <a:rPr lang="ja-JP" altLang="en-US" sz="1400" b="0" i="0" u="none" strike="noStrike" baseline="0">
              <a:solidFill>
                <a:srgbClr val="000000">
                  <a:lumMod val="65000"/>
                  <a:lumOff val="35000"/>
                </a:srgbClr>
              </a:solidFill>
              <a:latin typeface="Arial"/>
              <a:cs typeface="Arial"/>
            </a:rPr>
            <a:t>募集職種と応募要件</a:t>
          </a:r>
        </a:p>
      </cx:txPr>
    </cx:title>
    <cx:plotArea>
      <cx:plotAreaRegion>
        <cx:series layoutId="treemap" uniqueId="{7346A825-9C19-4016-A075-96320DC4C042}">
          <cx:dataLabels pos="inEnd">
            <cx:visibility seriesName="0" categoryName="1" value="0"/>
          </cx:dataLabels>
          <cx:dataId val="0"/>
          <cx:layoutPr>
            <cx:parentLabelLayout val="overlapping"/>
          </cx:layoutPr>
        </cx:series>
      </cx:plotAreaRegion>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最低給与!$C$1:$I$1</cx:f>
        <cx:lvl ptCount="7">
          <cx:pt idx="0">10万～15万未満</cx:pt>
          <cx:pt idx="1">15万～20万未満</cx:pt>
          <cx:pt idx="2">20万～25万未満</cx:pt>
          <cx:pt idx="3">25万以上</cx:pt>
          <cx:pt idx="4">記載なし</cx:pt>
          <cx:pt idx="5">時給1000円以上</cx:pt>
          <cx:pt idx="6">時給1000円未満</cx:pt>
        </cx:lvl>
      </cx:strDim>
      <cx:numDim type="size">
        <cx:f dir="row">最低給与!$C$8:$I$8</cx:f>
        <cx:lvl ptCount="7" formatCode="G/標準">
          <cx:pt idx="0">5</cx:pt>
          <cx:pt idx="1">47</cx:pt>
          <cx:pt idx="2">35</cx:pt>
          <cx:pt idx="3">14</cx:pt>
          <cx:pt idx="4">8</cx:pt>
          <cx:pt idx="5">12</cx:pt>
          <cx:pt idx="6">5</cx:pt>
        </cx:lvl>
      </cx:numDim>
    </cx:data>
  </cx:chartData>
  <cx:chart>
    <cx:title pos="t" align="ctr" overlay="0">
      <cx:tx>
        <cx:txData>
          <cx:v>募集職種と最低給与</cx:v>
        </cx:txData>
      </cx:tx>
      <cx:txPr>
        <a:bodyPr spcFirstLastPara="1" vertOverflow="ellipsis" horzOverflow="overflow" wrap="square" lIns="0" tIns="0" rIns="0" bIns="0" anchor="ctr" anchorCtr="1"/>
        <a:lstStyle/>
        <a:p>
          <a:pPr algn="ctr" rtl="0">
            <a:defRPr/>
          </a:pPr>
          <a:r>
            <a:rPr lang="ja-JP" altLang="en-US" sz="1400" b="0" i="0" u="none" strike="noStrike" baseline="0">
              <a:solidFill>
                <a:srgbClr val="000000">
                  <a:lumMod val="65000"/>
                  <a:lumOff val="35000"/>
                </a:srgbClr>
              </a:solidFill>
              <a:latin typeface="Arial"/>
              <a:cs typeface="Arial"/>
            </a:rPr>
            <a:t>募集職種と最低給与</a:t>
          </a:r>
        </a:p>
      </cx:txPr>
    </cx:title>
    <cx:plotArea>
      <cx:plotAreaRegion>
        <cx:series layoutId="treemap" uniqueId="{9B1A8934-7DA7-4BBF-ACDB-1409BA6AB05A}">
          <cx:dataLabels pos="inEnd">
            <cx:visibility seriesName="0" categoryName="1" value="0"/>
          </cx:dataLabels>
          <cx:dataId val="0"/>
          <cx:layoutPr>
            <cx:parentLabelLayout val="overlapping"/>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3-07-24T14:26:43.452" idx="1">
    <p:pos x="10" y="10"/>
    <p:text>元データが10000文字を越えていたため、ワードクラウドのみです。</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14539-8A02-4780-BBD0-FC05876235D6}" type="datetimeFigureOut">
              <a:rPr kumimoji="1" lang="ja-JP" altLang="en-US" smtClean="0"/>
              <a:t>2023/7/31</a:t>
            </a:fld>
            <a:endParaRPr kumimoji="1" lang="ja-JP" altLang="en-US"/>
          </a:p>
        </p:txBody>
      </p:sp>
      <p:sp>
        <p:nvSpPr>
          <p:cNvPr id="4" name="スライド イメージ プレースホルダー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AA138F-CB37-4C9E-8A01-63AA20AA3E2D}" type="slidenum">
              <a:rPr kumimoji="1" lang="ja-JP" altLang="en-US" smtClean="0"/>
              <a:t>‹#›</a:t>
            </a:fld>
            <a:endParaRPr kumimoji="1" lang="ja-JP" altLang="en-US"/>
          </a:p>
        </p:txBody>
      </p:sp>
    </p:spTree>
    <p:extLst>
      <p:ext uri="{BB962C8B-B14F-4D97-AF65-F5344CB8AC3E}">
        <p14:creationId xmlns:p14="http://schemas.microsoft.com/office/powerpoint/2010/main" val="20277214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2560638" y="1143000"/>
            <a:ext cx="17367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2560638" y="1143000"/>
            <a:ext cx="17367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2560638" y="1143000"/>
            <a:ext cx="17367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2560638" y="1143000"/>
            <a:ext cx="17367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219587D-347A-4563-98FA-DC85AF4A4089}" type="datetimeFigureOut">
              <a:rPr kumimoji="1" lang="ja-JP" altLang="en-US" smtClean="0"/>
              <a:t>2023/7/31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77791A-5408-4053-8F9B-28E3FE7B9556}" type="slidenum">
              <a:rPr kumimoji="1" lang="ja-JP" altLang="en-US" smtClean="0"/>
              <a:t>‹#›</a:t>
            </a:fld>
            <a:endParaRPr kumimoji="1" lang="ja-JP" altLang="en-US"/>
          </a:p>
        </p:txBody>
      </p:sp>
    </p:spTree>
    <p:extLst>
      <p:ext uri="{BB962C8B-B14F-4D97-AF65-F5344CB8AC3E}">
        <p14:creationId xmlns:p14="http://schemas.microsoft.com/office/powerpoint/2010/main" val="57589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219587D-347A-4563-98FA-DC85AF4A4089}" type="datetimeFigureOut">
              <a:rPr kumimoji="1" lang="ja-JP" altLang="en-US" smtClean="0"/>
              <a:t>2023/7/31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77791A-5408-4053-8F9B-28E3FE7B9556}" type="slidenum">
              <a:rPr kumimoji="1" lang="ja-JP" altLang="en-US" smtClean="0"/>
              <a:t>‹#›</a:t>
            </a:fld>
            <a:endParaRPr kumimoji="1" lang="ja-JP" altLang="en-US"/>
          </a:p>
        </p:txBody>
      </p:sp>
    </p:spTree>
    <p:extLst>
      <p:ext uri="{BB962C8B-B14F-4D97-AF65-F5344CB8AC3E}">
        <p14:creationId xmlns:p14="http://schemas.microsoft.com/office/powerpoint/2010/main" val="214639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219587D-347A-4563-98FA-DC85AF4A4089}" type="datetimeFigureOut">
              <a:rPr kumimoji="1" lang="ja-JP" altLang="en-US" smtClean="0"/>
              <a:t>2023/7/31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77791A-5408-4053-8F9B-28E3FE7B9556}" type="slidenum">
              <a:rPr kumimoji="1" lang="ja-JP" altLang="en-US" smtClean="0"/>
              <a:t>‹#›</a:t>
            </a:fld>
            <a:endParaRPr kumimoji="1" lang="ja-JP" altLang="en-US"/>
          </a:p>
        </p:txBody>
      </p:sp>
    </p:spTree>
    <p:extLst>
      <p:ext uri="{BB962C8B-B14F-4D97-AF65-F5344CB8AC3E}">
        <p14:creationId xmlns:p14="http://schemas.microsoft.com/office/powerpoint/2010/main" val="3767069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 スライド" type="title">
  <p:cSld name="タイトル スライド">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514350" y="1995312"/>
            <a:ext cx="5829300" cy="424462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7F7F7F"/>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857250" y="6403624"/>
            <a:ext cx="5143500" cy="294357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rgbClr val="7F7F7F"/>
              </a:buClr>
              <a:buSzPts val="1800"/>
              <a:buNone/>
              <a:defRPr sz="1800"/>
            </a:lvl1pPr>
            <a:lvl2pPr lvl="1" algn="ctr">
              <a:lnSpc>
                <a:spcPct val="90000"/>
              </a:lnSpc>
              <a:spcBef>
                <a:spcPts val="375"/>
              </a:spcBef>
              <a:spcAft>
                <a:spcPts val="0"/>
              </a:spcAft>
              <a:buClr>
                <a:srgbClr val="7F7F7F"/>
              </a:buClr>
              <a:buSzPts val="1500"/>
              <a:buNone/>
              <a:defRPr sz="1500"/>
            </a:lvl2pPr>
            <a:lvl3pPr lvl="2" algn="ctr">
              <a:lnSpc>
                <a:spcPct val="90000"/>
              </a:lnSpc>
              <a:spcBef>
                <a:spcPts val="375"/>
              </a:spcBef>
              <a:spcAft>
                <a:spcPts val="0"/>
              </a:spcAft>
              <a:buClr>
                <a:srgbClr val="7F7F7F"/>
              </a:buClr>
              <a:buSzPts val="1350"/>
              <a:buNone/>
              <a:defRPr sz="1350"/>
            </a:lvl3pPr>
            <a:lvl4pPr lvl="3" algn="ctr">
              <a:lnSpc>
                <a:spcPct val="90000"/>
              </a:lnSpc>
              <a:spcBef>
                <a:spcPts val="375"/>
              </a:spcBef>
              <a:spcAft>
                <a:spcPts val="0"/>
              </a:spcAft>
              <a:buClr>
                <a:srgbClr val="7F7F7F"/>
              </a:buClr>
              <a:buSzPts val="1200"/>
              <a:buNone/>
              <a:defRPr sz="1200"/>
            </a:lvl4pPr>
            <a:lvl5pPr lvl="4" algn="ctr">
              <a:lnSpc>
                <a:spcPct val="90000"/>
              </a:lnSpc>
              <a:spcBef>
                <a:spcPts val="375"/>
              </a:spcBef>
              <a:spcAft>
                <a:spcPts val="0"/>
              </a:spcAft>
              <a:buClr>
                <a:srgbClr val="7F7F7F"/>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11"/>
          <p:cNvSpPr txBox="1">
            <a:spLocks noGrp="1"/>
          </p:cNvSpPr>
          <p:nvPr>
            <p:ph type="dt" idx="10"/>
          </p:nvPr>
        </p:nvSpPr>
        <p:spPr>
          <a:xfrm>
            <a:off x="471488" y="11300182"/>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2271714" y="11300182"/>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4843463" y="11300182"/>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22514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タイトルとコンテンツ" type="obj">
  <p:cSld name="タイトルとコンテンツ">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471489" y="649115"/>
            <a:ext cx="5915025" cy="23565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471489" y="3245556"/>
            <a:ext cx="5915025" cy="77357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7F7F7F"/>
              </a:buClr>
              <a:buSzPts val="1800"/>
              <a:buChar char="•"/>
              <a:defRPr/>
            </a:lvl1pPr>
            <a:lvl2pPr marL="914400" lvl="1" indent="-342900" algn="l">
              <a:lnSpc>
                <a:spcPct val="90000"/>
              </a:lnSpc>
              <a:spcBef>
                <a:spcPts val="375"/>
              </a:spcBef>
              <a:spcAft>
                <a:spcPts val="0"/>
              </a:spcAft>
              <a:buClr>
                <a:srgbClr val="7F7F7F"/>
              </a:buClr>
              <a:buSzPts val="1800"/>
              <a:buChar char="•"/>
              <a:defRPr/>
            </a:lvl2pPr>
            <a:lvl3pPr marL="1371600" lvl="2" indent="-342900" algn="l">
              <a:lnSpc>
                <a:spcPct val="90000"/>
              </a:lnSpc>
              <a:spcBef>
                <a:spcPts val="375"/>
              </a:spcBef>
              <a:spcAft>
                <a:spcPts val="0"/>
              </a:spcAft>
              <a:buClr>
                <a:srgbClr val="7F7F7F"/>
              </a:buClr>
              <a:buSzPts val="1800"/>
              <a:buChar char="•"/>
              <a:defRPr/>
            </a:lvl3pPr>
            <a:lvl4pPr marL="1828800" lvl="3" indent="-342900" algn="l">
              <a:lnSpc>
                <a:spcPct val="90000"/>
              </a:lnSpc>
              <a:spcBef>
                <a:spcPts val="375"/>
              </a:spcBef>
              <a:spcAft>
                <a:spcPts val="0"/>
              </a:spcAft>
              <a:buClr>
                <a:srgbClr val="7F7F7F"/>
              </a:buClr>
              <a:buSzPts val="1800"/>
              <a:buChar char="•"/>
              <a:defRPr/>
            </a:lvl4pPr>
            <a:lvl5pPr marL="2286000" lvl="4" indent="-342900" algn="l">
              <a:lnSpc>
                <a:spcPct val="90000"/>
              </a:lnSpc>
              <a:spcBef>
                <a:spcPts val="375"/>
              </a:spcBef>
              <a:spcAft>
                <a:spcPts val="0"/>
              </a:spcAft>
              <a:buClr>
                <a:srgbClr val="7F7F7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471488" y="11300182"/>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2271714" y="11300182"/>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4843463" y="11300182"/>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184214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白紙" type="blank">
  <p:cSld name="白紙">
    <p:spTree>
      <p:nvGrpSpPr>
        <p:cNvPr id="1" name="Shape 27"/>
        <p:cNvGrpSpPr/>
        <p:nvPr/>
      </p:nvGrpSpPr>
      <p:grpSpPr>
        <a:xfrm>
          <a:off x="0" y="0"/>
          <a:ext cx="0" cy="0"/>
          <a:chOff x="0" y="0"/>
          <a:chExt cx="0" cy="0"/>
        </a:xfrm>
      </p:grpSpPr>
      <p:sp>
        <p:nvSpPr>
          <p:cNvPr id="28" name="Google Shape;28;p13"/>
          <p:cNvSpPr txBox="1">
            <a:spLocks noGrp="1"/>
          </p:cNvSpPr>
          <p:nvPr>
            <p:ph type="sldNum" idx="12"/>
          </p:nvPr>
        </p:nvSpPr>
        <p:spPr>
          <a:xfrm>
            <a:off x="5251680" y="11868651"/>
            <a:ext cx="1543050" cy="32334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15701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セクション見出し" type="secHead">
  <p:cSld name="セクション見出し">
    <p:spTree>
      <p:nvGrpSpPr>
        <p:cNvPr id="1" name="Shape 29"/>
        <p:cNvGrpSpPr/>
        <p:nvPr/>
      </p:nvGrpSpPr>
      <p:grpSpPr>
        <a:xfrm>
          <a:off x="0" y="0"/>
          <a:ext cx="0" cy="0"/>
          <a:chOff x="0" y="0"/>
          <a:chExt cx="0" cy="0"/>
        </a:xfrm>
      </p:grpSpPr>
      <p:sp>
        <p:nvSpPr>
          <p:cNvPr id="30" name="Google Shape;30;p14"/>
          <p:cNvSpPr txBox="1">
            <a:spLocks noGrp="1"/>
          </p:cNvSpPr>
          <p:nvPr>
            <p:ph type="title"/>
          </p:nvPr>
        </p:nvSpPr>
        <p:spPr>
          <a:xfrm>
            <a:off x="467917" y="3039538"/>
            <a:ext cx="5915025" cy="507153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7F7F7F"/>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4"/>
          <p:cNvSpPr txBox="1">
            <a:spLocks noGrp="1"/>
          </p:cNvSpPr>
          <p:nvPr>
            <p:ph type="body" idx="1"/>
          </p:nvPr>
        </p:nvSpPr>
        <p:spPr>
          <a:xfrm>
            <a:off x="467917" y="8159049"/>
            <a:ext cx="5915025" cy="266699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2" name="Google Shape;32;p14"/>
          <p:cNvSpPr txBox="1">
            <a:spLocks noGrp="1"/>
          </p:cNvSpPr>
          <p:nvPr>
            <p:ph type="dt" idx="10"/>
          </p:nvPr>
        </p:nvSpPr>
        <p:spPr>
          <a:xfrm>
            <a:off x="471488" y="11300182"/>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4"/>
          <p:cNvSpPr txBox="1">
            <a:spLocks noGrp="1"/>
          </p:cNvSpPr>
          <p:nvPr>
            <p:ph type="ftr" idx="11"/>
          </p:nvPr>
        </p:nvSpPr>
        <p:spPr>
          <a:xfrm>
            <a:off x="2271714" y="11300182"/>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sldNum" idx="12"/>
          </p:nvPr>
        </p:nvSpPr>
        <p:spPr>
          <a:xfrm>
            <a:off x="4843463" y="11300182"/>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95886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 つのコンテンツ" type="twoObj">
  <p:cSld name="2 つのコンテンツ">
    <p:spTree>
      <p:nvGrpSpPr>
        <p:cNvPr id="1" name="Shape 35"/>
        <p:cNvGrpSpPr/>
        <p:nvPr/>
      </p:nvGrpSpPr>
      <p:grpSpPr>
        <a:xfrm>
          <a:off x="0" y="0"/>
          <a:ext cx="0" cy="0"/>
          <a:chOff x="0" y="0"/>
          <a:chExt cx="0" cy="0"/>
        </a:xfrm>
      </p:grpSpPr>
      <p:sp>
        <p:nvSpPr>
          <p:cNvPr id="36" name="Google Shape;36;p15"/>
          <p:cNvSpPr txBox="1">
            <a:spLocks noGrp="1"/>
          </p:cNvSpPr>
          <p:nvPr>
            <p:ph type="title"/>
          </p:nvPr>
        </p:nvSpPr>
        <p:spPr>
          <a:xfrm>
            <a:off x="471489" y="649115"/>
            <a:ext cx="5915025" cy="23565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5"/>
          <p:cNvSpPr txBox="1">
            <a:spLocks noGrp="1"/>
          </p:cNvSpPr>
          <p:nvPr>
            <p:ph type="body" idx="1"/>
          </p:nvPr>
        </p:nvSpPr>
        <p:spPr>
          <a:xfrm>
            <a:off x="471488" y="3245556"/>
            <a:ext cx="2914650" cy="77357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7F7F7F"/>
              </a:buClr>
              <a:buSzPts val="1800"/>
              <a:buChar char="•"/>
              <a:defRPr/>
            </a:lvl1pPr>
            <a:lvl2pPr marL="914400" lvl="1" indent="-342900" algn="l">
              <a:lnSpc>
                <a:spcPct val="90000"/>
              </a:lnSpc>
              <a:spcBef>
                <a:spcPts val="375"/>
              </a:spcBef>
              <a:spcAft>
                <a:spcPts val="0"/>
              </a:spcAft>
              <a:buClr>
                <a:srgbClr val="7F7F7F"/>
              </a:buClr>
              <a:buSzPts val="1800"/>
              <a:buChar char="•"/>
              <a:defRPr/>
            </a:lvl2pPr>
            <a:lvl3pPr marL="1371600" lvl="2" indent="-342900" algn="l">
              <a:lnSpc>
                <a:spcPct val="90000"/>
              </a:lnSpc>
              <a:spcBef>
                <a:spcPts val="375"/>
              </a:spcBef>
              <a:spcAft>
                <a:spcPts val="0"/>
              </a:spcAft>
              <a:buClr>
                <a:srgbClr val="7F7F7F"/>
              </a:buClr>
              <a:buSzPts val="1800"/>
              <a:buChar char="•"/>
              <a:defRPr/>
            </a:lvl3pPr>
            <a:lvl4pPr marL="1828800" lvl="3" indent="-342900" algn="l">
              <a:lnSpc>
                <a:spcPct val="90000"/>
              </a:lnSpc>
              <a:spcBef>
                <a:spcPts val="375"/>
              </a:spcBef>
              <a:spcAft>
                <a:spcPts val="0"/>
              </a:spcAft>
              <a:buClr>
                <a:srgbClr val="7F7F7F"/>
              </a:buClr>
              <a:buSzPts val="1800"/>
              <a:buChar char="•"/>
              <a:defRPr/>
            </a:lvl4pPr>
            <a:lvl5pPr marL="2286000" lvl="4" indent="-342900" algn="l">
              <a:lnSpc>
                <a:spcPct val="90000"/>
              </a:lnSpc>
              <a:spcBef>
                <a:spcPts val="375"/>
              </a:spcBef>
              <a:spcAft>
                <a:spcPts val="0"/>
              </a:spcAft>
              <a:buClr>
                <a:srgbClr val="7F7F7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8" name="Google Shape;38;p15"/>
          <p:cNvSpPr txBox="1">
            <a:spLocks noGrp="1"/>
          </p:cNvSpPr>
          <p:nvPr>
            <p:ph type="body" idx="2"/>
          </p:nvPr>
        </p:nvSpPr>
        <p:spPr>
          <a:xfrm>
            <a:off x="3471863" y="3245556"/>
            <a:ext cx="2914650" cy="77357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7F7F7F"/>
              </a:buClr>
              <a:buSzPts val="1800"/>
              <a:buChar char="•"/>
              <a:defRPr/>
            </a:lvl1pPr>
            <a:lvl2pPr marL="914400" lvl="1" indent="-342900" algn="l">
              <a:lnSpc>
                <a:spcPct val="90000"/>
              </a:lnSpc>
              <a:spcBef>
                <a:spcPts val="375"/>
              </a:spcBef>
              <a:spcAft>
                <a:spcPts val="0"/>
              </a:spcAft>
              <a:buClr>
                <a:srgbClr val="7F7F7F"/>
              </a:buClr>
              <a:buSzPts val="1800"/>
              <a:buChar char="•"/>
              <a:defRPr/>
            </a:lvl2pPr>
            <a:lvl3pPr marL="1371600" lvl="2" indent="-342900" algn="l">
              <a:lnSpc>
                <a:spcPct val="90000"/>
              </a:lnSpc>
              <a:spcBef>
                <a:spcPts val="375"/>
              </a:spcBef>
              <a:spcAft>
                <a:spcPts val="0"/>
              </a:spcAft>
              <a:buClr>
                <a:srgbClr val="7F7F7F"/>
              </a:buClr>
              <a:buSzPts val="1800"/>
              <a:buChar char="•"/>
              <a:defRPr/>
            </a:lvl3pPr>
            <a:lvl4pPr marL="1828800" lvl="3" indent="-342900" algn="l">
              <a:lnSpc>
                <a:spcPct val="90000"/>
              </a:lnSpc>
              <a:spcBef>
                <a:spcPts val="375"/>
              </a:spcBef>
              <a:spcAft>
                <a:spcPts val="0"/>
              </a:spcAft>
              <a:buClr>
                <a:srgbClr val="7F7F7F"/>
              </a:buClr>
              <a:buSzPts val="1800"/>
              <a:buChar char="•"/>
              <a:defRPr/>
            </a:lvl4pPr>
            <a:lvl5pPr marL="2286000" lvl="4" indent="-342900" algn="l">
              <a:lnSpc>
                <a:spcPct val="90000"/>
              </a:lnSpc>
              <a:spcBef>
                <a:spcPts val="375"/>
              </a:spcBef>
              <a:spcAft>
                <a:spcPts val="0"/>
              </a:spcAft>
              <a:buClr>
                <a:srgbClr val="7F7F7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9" name="Google Shape;39;p15"/>
          <p:cNvSpPr txBox="1">
            <a:spLocks noGrp="1"/>
          </p:cNvSpPr>
          <p:nvPr>
            <p:ph type="dt" idx="10"/>
          </p:nvPr>
        </p:nvSpPr>
        <p:spPr>
          <a:xfrm>
            <a:off x="471488" y="11300182"/>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ftr" idx="11"/>
          </p:nvPr>
        </p:nvSpPr>
        <p:spPr>
          <a:xfrm>
            <a:off x="2271714" y="11300182"/>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sldNum" idx="12"/>
          </p:nvPr>
        </p:nvSpPr>
        <p:spPr>
          <a:xfrm>
            <a:off x="4843463" y="11300182"/>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37834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比較" type="twoTxTwoObj">
  <p:cSld name="比較">
    <p:spTree>
      <p:nvGrpSpPr>
        <p:cNvPr id="1" name="Shape 42"/>
        <p:cNvGrpSpPr/>
        <p:nvPr/>
      </p:nvGrpSpPr>
      <p:grpSpPr>
        <a:xfrm>
          <a:off x="0" y="0"/>
          <a:ext cx="0" cy="0"/>
          <a:chOff x="0" y="0"/>
          <a:chExt cx="0" cy="0"/>
        </a:xfrm>
      </p:grpSpPr>
      <p:sp>
        <p:nvSpPr>
          <p:cNvPr id="43" name="Google Shape;43;p16"/>
          <p:cNvSpPr txBox="1">
            <a:spLocks noGrp="1"/>
          </p:cNvSpPr>
          <p:nvPr>
            <p:ph type="title"/>
          </p:nvPr>
        </p:nvSpPr>
        <p:spPr>
          <a:xfrm>
            <a:off x="472382" y="649115"/>
            <a:ext cx="5915025" cy="23565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6"/>
          <p:cNvSpPr txBox="1">
            <a:spLocks noGrp="1"/>
          </p:cNvSpPr>
          <p:nvPr>
            <p:ph type="body" idx="1"/>
          </p:nvPr>
        </p:nvSpPr>
        <p:spPr>
          <a:xfrm>
            <a:off x="472381" y="2988735"/>
            <a:ext cx="2901255" cy="146473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7F7F7F"/>
              </a:buClr>
              <a:buSzPts val="1800"/>
              <a:buNone/>
              <a:defRPr sz="1800" b="1"/>
            </a:lvl1pPr>
            <a:lvl2pPr marL="914400" lvl="1" indent="-228600" algn="l">
              <a:lnSpc>
                <a:spcPct val="90000"/>
              </a:lnSpc>
              <a:spcBef>
                <a:spcPts val="375"/>
              </a:spcBef>
              <a:spcAft>
                <a:spcPts val="0"/>
              </a:spcAft>
              <a:buClr>
                <a:srgbClr val="7F7F7F"/>
              </a:buClr>
              <a:buSzPts val="1500"/>
              <a:buNone/>
              <a:defRPr sz="1500" b="1"/>
            </a:lvl2pPr>
            <a:lvl3pPr marL="1371600" lvl="2" indent="-228600" algn="l">
              <a:lnSpc>
                <a:spcPct val="90000"/>
              </a:lnSpc>
              <a:spcBef>
                <a:spcPts val="375"/>
              </a:spcBef>
              <a:spcAft>
                <a:spcPts val="0"/>
              </a:spcAft>
              <a:buClr>
                <a:srgbClr val="7F7F7F"/>
              </a:buClr>
              <a:buSzPts val="1350"/>
              <a:buNone/>
              <a:defRPr sz="1350" b="1"/>
            </a:lvl3pPr>
            <a:lvl4pPr marL="1828800" lvl="3" indent="-228600" algn="l">
              <a:lnSpc>
                <a:spcPct val="90000"/>
              </a:lnSpc>
              <a:spcBef>
                <a:spcPts val="375"/>
              </a:spcBef>
              <a:spcAft>
                <a:spcPts val="0"/>
              </a:spcAft>
              <a:buClr>
                <a:srgbClr val="7F7F7F"/>
              </a:buClr>
              <a:buSzPts val="1200"/>
              <a:buNone/>
              <a:defRPr sz="1200" b="1"/>
            </a:lvl4pPr>
            <a:lvl5pPr marL="2286000" lvl="4" indent="-228600" algn="l">
              <a:lnSpc>
                <a:spcPct val="90000"/>
              </a:lnSpc>
              <a:spcBef>
                <a:spcPts val="375"/>
              </a:spcBef>
              <a:spcAft>
                <a:spcPts val="0"/>
              </a:spcAft>
              <a:buClr>
                <a:srgbClr val="7F7F7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6"/>
          <p:cNvSpPr txBox="1">
            <a:spLocks noGrp="1"/>
          </p:cNvSpPr>
          <p:nvPr>
            <p:ph type="body" idx="2"/>
          </p:nvPr>
        </p:nvSpPr>
        <p:spPr>
          <a:xfrm>
            <a:off x="472381" y="4453467"/>
            <a:ext cx="2901255" cy="65503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7F7F7F"/>
              </a:buClr>
              <a:buSzPts val="1800"/>
              <a:buChar char="•"/>
              <a:defRPr/>
            </a:lvl1pPr>
            <a:lvl2pPr marL="914400" lvl="1" indent="-342900" algn="l">
              <a:lnSpc>
                <a:spcPct val="90000"/>
              </a:lnSpc>
              <a:spcBef>
                <a:spcPts val="375"/>
              </a:spcBef>
              <a:spcAft>
                <a:spcPts val="0"/>
              </a:spcAft>
              <a:buClr>
                <a:srgbClr val="7F7F7F"/>
              </a:buClr>
              <a:buSzPts val="1800"/>
              <a:buChar char="•"/>
              <a:defRPr/>
            </a:lvl2pPr>
            <a:lvl3pPr marL="1371600" lvl="2" indent="-342900" algn="l">
              <a:lnSpc>
                <a:spcPct val="90000"/>
              </a:lnSpc>
              <a:spcBef>
                <a:spcPts val="375"/>
              </a:spcBef>
              <a:spcAft>
                <a:spcPts val="0"/>
              </a:spcAft>
              <a:buClr>
                <a:srgbClr val="7F7F7F"/>
              </a:buClr>
              <a:buSzPts val="1800"/>
              <a:buChar char="•"/>
              <a:defRPr/>
            </a:lvl3pPr>
            <a:lvl4pPr marL="1828800" lvl="3" indent="-342900" algn="l">
              <a:lnSpc>
                <a:spcPct val="90000"/>
              </a:lnSpc>
              <a:spcBef>
                <a:spcPts val="375"/>
              </a:spcBef>
              <a:spcAft>
                <a:spcPts val="0"/>
              </a:spcAft>
              <a:buClr>
                <a:srgbClr val="7F7F7F"/>
              </a:buClr>
              <a:buSzPts val="1800"/>
              <a:buChar char="•"/>
              <a:defRPr/>
            </a:lvl4pPr>
            <a:lvl5pPr marL="2286000" lvl="4" indent="-342900" algn="l">
              <a:lnSpc>
                <a:spcPct val="90000"/>
              </a:lnSpc>
              <a:spcBef>
                <a:spcPts val="375"/>
              </a:spcBef>
              <a:spcAft>
                <a:spcPts val="0"/>
              </a:spcAft>
              <a:buClr>
                <a:srgbClr val="7F7F7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6"/>
          <p:cNvSpPr txBox="1">
            <a:spLocks noGrp="1"/>
          </p:cNvSpPr>
          <p:nvPr>
            <p:ph type="body" idx="3"/>
          </p:nvPr>
        </p:nvSpPr>
        <p:spPr>
          <a:xfrm>
            <a:off x="3471864" y="2988735"/>
            <a:ext cx="2915543" cy="146473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7F7F7F"/>
              </a:buClr>
              <a:buSzPts val="1800"/>
              <a:buNone/>
              <a:defRPr sz="1800" b="1"/>
            </a:lvl1pPr>
            <a:lvl2pPr marL="914400" lvl="1" indent="-228600" algn="l">
              <a:lnSpc>
                <a:spcPct val="90000"/>
              </a:lnSpc>
              <a:spcBef>
                <a:spcPts val="375"/>
              </a:spcBef>
              <a:spcAft>
                <a:spcPts val="0"/>
              </a:spcAft>
              <a:buClr>
                <a:srgbClr val="7F7F7F"/>
              </a:buClr>
              <a:buSzPts val="1500"/>
              <a:buNone/>
              <a:defRPr sz="1500" b="1"/>
            </a:lvl2pPr>
            <a:lvl3pPr marL="1371600" lvl="2" indent="-228600" algn="l">
              <a:lnSpc>
                <a:spcPct val="90000"/>
              </a:lnSpc>
              <a:spcBef>
                <a:spcPts val="375"/>
              </a:spcBef>
              <a:spcAft>
                <a:spcPts val="0"/>
              </a:spcAft>
              <a:buClr>
                <a:srgbClr val="7F7F7F"/>
              </a:buClr>
              <a:buSzPts val="1350"/>
              <a:buNone/>
              <a:defRPr sz="1350" b="1"/>
            </a:lvl3pPr>
            <a:lvl4pPr marL="1828800" lvl="3" indent="-228600" algn="l">
              <a:lnSpc>
                <a:spcPct val="90000"/>
              </a:lnSpc>
              <a:spcBef>
                <a:spcPts val="375"/>
              </a:spcBef>
              <a:spcAft>
                <a:spcPts val="0"/>
              </a:spcAft>
              <a:buClr>
                <a:srgbClr val="7F7F7F"/>
              </a:buClr>
              <a:buSzPts val="1200"/>
              <a:buNone/>
              <a:defRPr sz="1200" b="1"/>
            </a:lvl4pPr>
            <a:lvl5pPr marL="2286000" lvl="4" indent="-228600" algn="l">
              <a:lnSpc>
                <a:spcPct val="90000"/>
              </a:lnSpc>
              <a:spcBef>
                <a:spcPts val="375"/>
              </a:spcBef>
              <a:spcAft>
                <a:spcPts val="0"/>
              </a:spcAft>
              <a:buClr>
                <a:srgbClr val="7F7F7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16"/>
          <p:cNvSpPr txBox="1">
            <a:spLocks noGrp="1"/>
          </p:cNvSpPr>
          <p:nvPr>
            <p:ph type="body" idx="4"/>
          </p:nvPr>
        </p:nvSpPr>
        <p:spPr>
          <a:xfrm>
            <a:off x="3471864" y="4453467"/>
            <a:ext cx="2915543" cy="65503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7F7F7F"/>
              </a:buClr>
              <a:buSzPts val="1800"/>
              <a:buChar char="•"/>
              <a:defRPr/>
            </a:lvl1pPr>
            <a:lvl2pPr marL="914400" lvl="1" indent="-342900" algn="l">
              <a:lnSpc>
                <a:spcPct val="90000"/>
              </a:lnSpc>
              <a:spcBef>
                <a:spcPts val="375"/>
              </a:spcBef>
              <a:spcAft>
                <a:spcPts val="0"/>
              </a:spcAft>
              <a:buClr>
                <a:srgbClr val="7F7F7F"/>
              </a:buClr>
              <a:buSzPts val="1800"/>
              <a:buChar char="•"/>
              <a:defRPr/>
            </a:lvl2pPr>
            <a:lvl3pPr marL="1371600" lvl="2" indent="-342900" algn="l">
              <a:lnSpc>
                <a:spcPct val="90000"/>
              </a:lnSpc>
              <a:spcBef>
                <a:spcPts val="375"/>
              </a:spcBef>
              <a:spcAft>
                <a:spcPts val="0"/>
              </a:spcAft>
              <a:buClr>
                <a:srgbClr val="7F7F7F"/>
              </a:buClr>
              <a:buSzPts val="1800"/>
              <a:buChar char="•"/>
              <a:defRPr/>
            </a:lvl3pPr>
            <a:lvl4pPr marL="1828800" lvl="3" indent="-342900" algn="l">
              <a:lnSpc>
                <a:spcPct val="90000"/>
              </a:lnSpc>
              <a:spcBef>
                <a:spcPts val="375"/>
              </a:spcBef>
              <a:spcAft>
                <a:spcPts val="0"/>
              </a:spcAft>
              <a:buClr>
                <a:srgbClr val="7F7F7F"/>
              </a:buClr>
              <a:buSzPts val="1800"/>
              <a:buChar char="•"/>
              <a:defRPr/>
            </a:lvl4pPr>
            <a:lvl5pPr marL="2286000" lvl="4" indent="-342900" algn="l">
              <a:lnSpc>
                <a:spcPct val="90000"/>
              </a:lnSpc>
              <a:spcBef>
                <a:spcPts val="375"/>
              </a:spcBef>
              <a:spcAft>
                <a:spcPts val="0"/>
              </a:spcAft>
              <a:buClr>
                <a:srgbClr val="7F7F7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16"/>
          <p:cNvSpPr txBox="1">
            <a:spLocks noGrp="1"/>
          </p:cNvSpPr>
          <p:nvPr>
            <p:ph type="dt" idx="10"/>
          </p:nvPr>
        </p:nvSpPr>
        <p:spPr>
          <a:xfrm>
            <a:off x="471488" y="11300182"/>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ftr" idx="11"/>
          </p:nvPr>
        </p:nvSpPr>
        <p:spPr>
          <a:xfrm>
            <a:off x="2271714" y="11300182"/>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6"/>
          <p:cNvSpPr txBox="1">
            <a:spLocks noGrp="1"/>
          </p:cNvSpPr>
          <p:nvPr>
            <p:ph type="sldNum" idx="12"/>
          </p:nvPr>
        </p:nvSpPr>
        <p:spPr>
          <a:xfrm>
            <a:off x="4843463" y="11300182"/>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3172617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タイトルのみ" type="titleOnly">
  <p:cSld name="タイトルのみ">
    <p:spTree>
      <p:nvGrpSpPr>
        <p:cNvPr id="1" name="Shape 51"/>
        <p:cNvGrpSpPr/>
        <p:nvPr/>
      </p:nvGrpSpPr>
      <p:grpSpPr>
        <a:xfrm>
          <a:off x="0" y="0"/>
          <a:ext cx="0" cy="0"/>
          <a:chOff x="0" y="0"/>
          <a:chExt cx="0" cy="0"/>
        </a:xfrm>
      </p:grpSpPr>
      <p:sp>
        <p:nvSpPr>
          <p:cNvPr id="52" name="Google Shape;52;p17"/>
          <p:cNvSpPr txBox="1">
            <a:spLocks noGrp="1"/>
          </p:cNvSpPr>
          <p:nvPr>
            <p:ph type="title"/>
          </p:nvPr>
        </p:nvSpPr>
        <p:spPr>
          <a:xfrm>
            <a:off x="471489" y="649115"/>
            <a:ext cx="5915025" cy="23565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7"/>
          <p:cNvSpPr txBox="1">
            <a:spLocks noGrp="1"/>
          </p:cNvSpPr>
          <p:nvPr>
            <p:ph type="dt" idx="10"/>
          </p:nvPr>
        </p:nvSpPr>
        <p:spPr>
          <a:xfrm>
            <a:off x="471488" y="11300182"/>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7"/>
          <p:cNvSpPr txBox="1">
            <a:spLocks noGrp="1"/>
          </p:cNvSpPr>
          <p:nvPr>
            <p:ph type="ftr" idx="11"/>
          </p:nvPr>
        </p:nvSpPr>
        <p:spPr>
          <a:xfrm>
            <a:off x="2271714" y="11300182"/>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7"/>
          <p:cNvSpPr txBox="1">
            <a:spLocks noGrp="1"/>
          </p:cNvSpPr>
          <p:nvPr>
            <p:ph type="sldNum" idx="12"/>
          </p:nvPr>
        </p:nvSpPr>
        <p:spPr>
          <a:xfrm>
            <a:off x="4843463" y="11300182"/>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2550063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タイトル付きの&#10;コンテンツ">
    <p:spTree>
      <p:nvGrpSpPr>
        <p:cNvPr id="1" name="Shape 56"/>
        <p:cNvGrpSpPr/>
        <p:nvPr/>
      </p:nvGrpSpPr>
      <p:grpSpPr>
        <a:xfrm>
          <a:off x="0" y="0"/>
          <a:ext cx="0" cy="0"/>
          <a:chOff x="0" y="0"/>
          <a:chExt cx="0" cy="0"/>
        </a:xfrm>
      </p:grpSpPr>
      <p:sp>
        <p:nvSpPr>
          <p:cNvPr id="57" name="Google Shape;57;p18"/>
          <p:cNvSpPr txBox="1">
            <a:spLocks noGrp="1"/>
          </p:cNvSpPr>
          <p:nvPr>
            <p:ph type="title"/>
          </p:nvPr>
        </p:nvSpPr>
        <p:spPr>
          <a:xfrm>
            <a:off x="472381" y="812800"/>
            <a:ext cx="2211884" cy="284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7F7F7F"/>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8"/>
          <p:cNvSpPr txBox="1">
            <a:spLocks noGrp="1"/>
          </p:cNvSpPr>
          <p:nvPr>
            <p:ph type="body" idx="1"/>
          </p:nvPr>
        </p:nvSpPr>
        <p:spPr>
          <a:xfrm>
            <a:off x="2915544" y="1755426"/>
            <a:ext cx="3471863" cy="8664223"/>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rgbClr val="7F7F7F"/>
              </a:buClr>
              <a:buSzPts val="2400"/>
              <a:buChar char="•"/>
              <a:defRPr sz="2400"/>
            </a:lvl1pPr>
            <a:lvl2pPr marL="914400" lvl="1" indent="-361950" algn="l">
              <a:lnSpc>
                <a:spcPct val="90000"/>
              </a:lnSpc>
              <a:spcBef>
                <a:spcPts val="375"/>
              </a:spcBef>
              <a:spcAft>
                <a:spcPts val="0"/>
              </a:spcAft>
              <a:buClr>
                <a:srgbClr val="7F7F7F"/>
              </a:buClr>
              <a:buSzPts val="2100"/>
              <a:buChar char="•"/>
              <a:defRPr sz="2100"/>
            </a:lvl2pPr>
            <a:lvl3pPr marL="1371600" lvl="2" indent="-342900" algn="l">
              <a:lnSpc>
                <a:spcPct val="90000"/>
              </a:lnSpc>
              <a:spcBef>
                <a:spcPts val="375"/>
              </a:spcBef>
              <a:spcAft>
                <a:spcPts val="0"/>
              </a:spcAft>
              <a:buClr>
                <a:srgbClr val="7F7F7F"/>
              </a:buClr>
              <a:buSzPts val="1800"/>
              <a:buChar char="•"/>
              <a:defRPr sz="1800"/>
            </a:lvl3pPr>
            <a:lvl4pPr marL="1828800" lvl="3" indent="-323850" algn="l">
              <a:lnSpc>
                <a:spcPct val="90000"/>
              </a:lnSpc>
              <a:spcBef>
                <a:spcPts val="375"/>
              </a:spcBef>
              <a:spcAft>
                <a:spcPts val="0"/>
              </a:spcAft>
              <a:buClr>
                <a:srgbClr val="7F7F7F"/>
              </a:buClr>
              <a:buSzPts val="1500"/>
              <a:buChar char="•"/>
              <a:defRPr sz="1500"/>
            </a:lvl4pPr>
            <a:lvl5pPr marL="2286000" lvl="4" indent="-323850" algn="l">
              <a:lnSpc>
                <a:spcPct val="90000"/>
              </a:lnSpc>
              <a:spcBef>
                <a:spcPts val="375"/>
              </a:spcBef>
              <a:spcAft>
                <a:spcPts val="0"/>
              </a:spcAft>
              <a:buClr>
                <a:srgbClr val="7F7F7F"/>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9" name="Google Shape;59;p18"/>
          <p:cNvSpPr txBox="1">
            <a:spLocks noGrp="1"/>
          </p:cNvSpPr>
          <p:nvPr>
            <p:ph type="body" idx="2"/>
          </p:nvPr>
        </p:nvSpPr>
        <p:spPr>
          <a:xfrm>
            <a:off x="472381" y="3657601"/>
            <a:ext cx="2211884" cy="677615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7F7F7F"/>
              </a:buClr>
              <a:buSzPts val="1200"/>
              <a:buNone/>
              <a:defRPr sz="1200"/>
            </a:lvl1pPr>
            <a:lvl2pPr marL="914400" lvl="1" indent="-228600" algn="l">
              <a:lnSpc>
                <a:spcPct val="90000"/>
              </a:lnSpc>
              <a:spcBef>
                <a:spcPts val="375"/>
              </a:spcBef>
              <a:spcAft>
                <a:spcPts val="0"/>
              </a:spcAft>
              <a:buClr>
                <a:srgbClr val="7F7F7F"/>
              </a:buClr>
              <a:buSzPts val="1050"/>
              <a:buNone/>
              <a:defRPr sz="1050"/>
            </a:lvl2pPr>
            <a:lvl3pPr marL="1371600" lvl="2" indent="-228600" algn="l">
              <a:lnSpc>
                <a:spcPct val="90000"/>
              </a:lnSpc>
              <a:spcBef>
                <a:spcPts val="375"/>
              </a:spcBef>
              <a:spcAft>
                <a:spcPts val="0"/>
              </a:spcAft>
              <a:buClr>
                <a:srgbClr val="7F7F7F"/>
              </a:buClr>
              <a:buSzPts val="900"/>
              <a:buNone/>
              <a:defRPr sz="900"/>
            </a:lvl3pPr>
            <a:lvl4pPr marL="1828800" lvl="3" indent="-228600" algn="l">
              <a:lnSpc>
                <a:spcPct val="90000"/>
              </a:lnSpc>
              <a:spcBef>
                <a:spcPts val="375"/>
              </a:spcBef>
              <a:spcAft>
                <a:spcPts val="0"/>
              </a:spcAft>
              <a:buClr>
                <a:srgbClr val="7F7F7F"/>
              </a:buClr>
              <a:buSzPts val="750"/>
              <a:buNone/>
              <a:defRPr sz="750"/>
            </a:lvl4pPr>
            <a:lvl5pPr marL="2286000" lvl="4" indent="-228600" algn="l">
              <a:lnSpc>
                <a:spcPct val="90000"/>
              </a:lnSpc>
              <a:spcBef>
                <a:spcPts val="375"/>
              </a:spcBef>
              <a:spcAft>
                <a:spcPts val="0"/>
              </a:spcAft>
              <a:buClr>
                <a:srgbClr val="7F7F7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0" name="Google Shape;60;p18"/>
          <p:cNvSpPr txBox="1">
            <a:spLocks noGrp="1"/>
          </p:cNvSpPr>
          <p:nvPr>
            <p:ph type="dt" idx="10"/>
          </p:nvPr>
        </p:nvSpPr>
        <p:spPr>
          <a:xfrm>
            <a:off x="471488" y="11300182"/>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8"/>
          <p:cNvSpPr txBox="1">
            <a:spLocks noGrp="1"/>
          </p:cNvSpPr>
          <p:nvPr>
            <p:ph type="ftr" idx="11"/>
          </p:nvPr>
        </p:nvSpPr>
        <p:spPr>
          <a:xfrm>
            <a:off x="2271714" y="11300182"/>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8"/>
          <p:cNvSpPr txBox="1">
            <a:spLocks noGrp="1"/>
          </p:cNvSpPr>
          <p:nvPr>
            <p:ph type="sldNum" idx="12"/>
          </p:nvPr>
        </p:nvSpPr>
        <p:spPr>
          <a:xfrm>
            <a:off x="4843463" y="11300182"/>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226151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219587D-347A-4563-98FA-DC85AF4A4089}" type="datetimeFigureOut">
              <a:rPr kumimoji="1" lang="ja-JP" altLang="en-US" smtClean="0"/>
              <a:t>2023/7/31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77791A-5408-4053-8F9B-28E3FE7B9556}" type="slidenum">
              <a:rPr kumimoji="1" lang="ja-JP" altLang="en-US" smtClean="0"/>
              <a:t>‹#›</a:t>
            </a:fld>
            <a:endParaRPr kumimoji="1" lang="ja-JP" altLang="en-US"/>
          </a:p>
        </p:txBody>
      </p:sp>
    </p:spTree>
    <p:extLst>
      <p:ext uri="{BB962C8B-B14F-4D97-AF65-F5344CB8AC3E}">
        <p14:creationId xmlns:p14="http://schemas.microsoft.com/office/powerpoint/2010/main" val="16075571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タイトル付きの図" type="picTx">
  <p:cSld name="タイトル付きの図">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472381" y="812800"/>
            <a:ext cx="2211884" cy="284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7F7F7F"/>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9"/>
          <p:cNvSpPr>
            <a:spLocks noGrp="1"/>
          </p:cNvSpPr>
          <p:nvPr>
            <p:ph type="pic" idx="2"/>
          </p:nvPr>
        </p:nvSpPr>
        <p:spPr>
          <a:xfrm>
            <a:off x="2915544" y="1755426"/>
            <a:ext cx="3471863" cy="8664223"/>
          </a:xfrm>
          <a:prstGeom prst="rect">
            <a:avLst/>
          </a:prstGeom>
          <a:noFill/>
          <a:ln>
            <a:noFill/>
          </a:ln>
        </p:spPr>
      </p:sp>
      <p:sp>
        <p:nvSpPr>
          <p:cNvPr id="66" name="Google Shape;66;p19"/>
          <p:cNvSpPr txBox="1">
            <a:spLocks noGrp="1"/>
          </p:cNvSpPr>
          <p:nvPr>
            <p:ph type="body" idx="1"/>
          </p:nvPr>
        </p:nvSpPr>
        <p:spPr>
          <a:xfrm>
            <a:off x="472381" y="3657601"/>
            <a:ext cx="2211884" cy="677615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7F7F7F"/>
              </a:buClr>
              <a:buSzPts val="1200"/>
              <a:buNone/>
              <a:defRPr sz="1200"/>
            </a:lvl1pPr>
            <a:lvl2pPr marL="914400" lvl="1" indent="-228600" algn="l">
              <a:lnSpc>
                <a:spcPct val="90000"/>
              </a:lnSpc>
              <a:spcBef>
                <a:spcPts val="375"/>
              </a:spcBef>
              <a:spcAft>
                <a:spcPts val="0"/>
              </a:spcAft>
              <a:buClr>
                <a:srgbClr val="7F7F7F"/>
              </a:buClr>
              <a:buSzPts val="1050"/>
              <a:buNone/>
              <a:defRPr sz="1050"/>
            </a:lvl2pPr>
            <a:lvl3pPr marL="1371600" lvl="2" indent="-228600" algn="l">
              <a:lnSpc>
                <a:spcPct val="90000"/>
              </a:lnSpc>
              <a:spcBef>
                <a:spcPts val="375"/>
              </a:spcBef>
              <a:spcAft>
                <a:spcPts val="0"/>
              </a:spcAft>
              <a:buClr>
                <a:srgbClr val="7F7F7F"/>
              </a:buClr>
              <a:buSzPts val="900"/>
              <a:buNone/>
              <a:defRPr sz="900"/>
            </a:lvl3pPr>
            <a:lvl4pPr marL="1828800" lvl="3" indent="-228600" algn="l">
              <a:lnSpc>
                <a:spcPct val="90000"/>
              </a:lnSpc>
              <a:spcBef>
                <a:spcPts val="375"/>
              </a:spcBef>
              <a:spcAft>
                <a:spcPts val="0"/>
              </a:spcAft>
              <a:buClr>
                <a:srgbClr val="7F7F7F"/>
              </a:buClr>
              <a:buSzPts val="750"/>
              <a:buNone/>
              <a:defRPr sz="750"/>
            </a:lvl4pPr>
            <a:lvl5pPr marL="2286000" lvl="4" indent="-228600" algn="l">
              <a:lnSpc>
                <a:spcPct val="90000"/>
              </a:lnSpc>
              <a:spcBef>
                <a:spcPts val="375"/>
              </a:spcBef>
              <a:spcAft>
                <a:spcPts val="0"/>
              </a:spcAft>
              <a:buClr>
                <a:srgbClr val="7F7F7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7" name="Google Shape;67;p19"/>
          <p:cNvSpPr txBox="1">
            <a:spLocks noGrp="1"/>
          </p:cNvSpPr>
          <p:nvPr>
            <p:ph type="dt" idx="10"/>
          </p:nvPr>
        </p:nvSpPr>
        <p:spPr>
          <a:xfrm>
            <a:off x="471488" y="11300182"/>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ftr" idx="11"/>
          </p:nvPr>
        </p:nvSpPr>
        <p:spPr>
          <a:xfrm>
            <a:off x="2271714" y="11300182"/>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9"/>
          <p:cNvSpPr txBox="1">
            <a:spLocks noGrp="1"/>
          </p:cNvSpPr>
          <p:nvPr>
            <p:ph type="sldNum" idx="12"/>
          </p:nvPr>
        </p:nvSpPr>
        <p:spPr>
          <a:xfrm>
            <a:off x="4843463" y="11300182"/>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509008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タイトルと&#10;縦書きテキスト">
    <p:spTree>
      <p:nvGrpSpPr>
        <p:cNvPr id="1" name="Shape 70"/>
        <p:cNvGrpSpPr/>
        <p:nvPr/>
      </p:nvGrpSpPr>
      <p:grpSpPr>
        <a:xfrm>
          <a:off x="0" y="0"/>
          <a:ext cx="0" cy="0"/>
          <a:chOff x="0" y="0"/>
          <a:chExt cx="0" cy="0"/>
        </a:xfrm>
      </p:grpSpPr>
      <p:sp>
        <p:nvSpPr>
          <p:cNvPr id="71" name="Google Shape;71;p20"/>
          <p:cNvSpPr txBox="1">
            <a:spLocks noGrp="1"/>
          </p:cNvSpPr>
          <p:nvPr>
            <p:ph type="title"/>
          </p:nvPr>
        </p:nvSpPr>
        <p:spPr>
          <a:xfrm>
            <a:off x="471489" y="649115"/>
            <a:ext cx="5915025" cy="23565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0"/>
          <p:cNvSpPr txBox="1">
            <a:spLocks noGrp="1"/>
          </p:cNvSpPr>
          <p:nvPr>
            <p:ph type="body" idx="1"/>
          </p:nvPr>
        </p:nvSpPr>
        <p:spPr>
          <a:xfrm rot="5400000">
            <a:off x="-438856" y="4155900"/>
            <a:ext cx="7735712"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7F7F7F"/>
              </a:buClr>
              <a:buSzPts val="1800"/>
              <a:buChar char="•"/>
              <a:defRPr/>
            </a:lvl1pPr>
            <a:lvl2pPr marL="914400" lvl="1" indent="-342900" algn="l">
              <a:lnSpc>
                <a:spcPct val="90000"/>
              </a:lnSpc>
              <a:spcBef>
                <a:spcPts val="375"/>
              </a:spcBef>
              <a:spcAft>
                <a:spcPts val="0"/>
              </a:spcAft>
              <a:buClr>
                <a:srgbClr val="7F7F7F"/>
              </a:buClr>
              <a:buSzPts val="1800"/>
              <a:buChar char="•"/>
              <a:defRPr/>
            </a:lvl2pPr>
            <a:lvl3pPr marL="1371600" lvl="2" indent="-342900" algn="l">
              <a:lnSpc>
                <a:spcPct val="90000"/>
              </a:lnSpc>
              <a:spcBef>
                <a:spcPts val="375"/>
              </a:spcBef>
              <a:spcAft>
                <a:spcPts val="0"/>
              </a:spcAft>
              <a:buClr>
                <a:srgbClr val="7F7F7F"/>
              </a:buClr>
              <a:buSzPts val="1800"/>
              <a:buChar char="•"/>
              <a:defRPr/>
            </a:lvl3pPr>
            <a:lvl4pPr marL="1828800" lvl="3" indent="-342900" algn="l">
              <a:lnSpc>
                <a:spcPct val="90000"/>
              </a:lnSpc>
              <a:spcBef>
                <a:spcPts val="375"/>
              </a:spcBef>
              <a:spcAft>
                <a:spcPts val="0"/>
              </a:spcAft>
              <a:buClr>
                <a:srgbClr val="7F7F7F"/>
              </a:buClr>
              <a:buSzPts val="1800"/>
              <a:buChar char="•"/>
              <a:defRPr/>
            </a:lvl4pPr>
            <a:lvl5pPr marL="2286000" lvl="4" indent="-342900" algn="l">
              <a:lnSpc>
                <a:spcPct val="90000"/>
              </a:lnSpc>
              <a:spcBef>
                <a:spcPts val="375"/>
              </a:spcBef>
              <a:spcAft>
                <a:spcPts val="0"/>
              </a:spcAft>
              <a:buClr>
                <a:srgbClr val="7F7F7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3" name="Google Shape;73;p20"/>
          <p:cNvSpPr txBox="1">
            <a:spLocks noGrp="1"/>
          </p:cNvSpPr>
          <p:nvPr>
            <p:ph type="dt" idx="10"/>
          </p:nvPr>
        </p:nvSpPr>
        <p:spPr>
          <a:xfrm>
            <a:off x="471488" y="11300182"/>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0"/>
          <p:cNvSpPr txBox="1">
            <a:spLocks noGrp="1"/>
          </p:cNvSpPr>
          <p:nvPr>
            <p:ph type="ftr" idx="11"/>
          </p:nvPr>
        </p:nvSpPr>
        <p:spPr>
          <a:xfrm>
            <a:off x="2271714" y="11300182"/>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0"/>
          <p:cNvSpPr txBox="1">
            <a:spLocks noGrp="1"/>
          </p:cNvSpPr>
          <p:nvPr>
            <p:ph type="sldNum" idx="12"/>
          </p:nvPr>
        </p:nvSpPr>
        <p:spPr>
          <a:xfrm>
            <a:off x="4843463" y="11300182"/>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24255823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縦書きタイトルと縦書きテキスト" type="vertTitleAndTx">
  <p:cSld name="縦書きタイトルと縦書きテキスト">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rot="5400000">
            <a:off x="481058" y="5075813"/>
            <a:ext cx="10332156"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1"/>
          <p:cNvSpPr txBox="1">
            <a:spLocks noGrp="1"/>
          </p:cNvSpPr>
          <p:nvPr>
            <p:ph type="body" idx="1"/>
          </p:nvPr>
        </p:nvSpPr>
        <p:spPr>
          <a:xfrm rot="5400000">
            <a:off x="-2519317" y="3639919"/>
            <a:ext cx="10332156"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7F7F7F"/>
              </a:buClr>
              <a:buSzPts val="1800"/>
              <a:buChar char="•"/>
              <a:defRPr/>
            </a:lvl1pPr>
            <a:lvl2pPr marL="914400" lvl="1" indent="-342900" algn="l">
              <a:lnSpc>
                <a:spcPct val="90000"/>
              </a:lnSpc>
              <a:spcBef>
                <a:spcPts val="375"/>
              </a:spcBef>
              <a:spcAft>
                <a:spcPts val="0"/>
              </a:spcAft>
              <a:buClr>
                <a:srgbClr val="7F7F7F"/>
              </a:buClr>
              <a:buSzPts val="1800"/>
              <a:buChar char="•"/>
              <a:defRPr/>
            </a:lvl2pPr>
            <a:lvl3pPr marL="1371600" lvl="2" indent="-342900" algn="l">
              <a:lnSpc>
                <a:spcPct val="90000"/>
              </a:lnSpc>
              <a:spcBef>
                <a:spcPts val="375"/>
              </a:spcBef>
              <a:spcAft>
                <a:spcPts val="0"/>
              </a:spcAft>
              <a:buClr>
                <a:srgbClr val="7F7F7F"/>
              </a:buClr>
              <a:buSzPts val="1800"/>
              <a:buChar char="•"/>
              <a:defRPr/>
            </a:lvl3pPr>
            <a:lvl4pPr marL="1828800" lvl="3" indent="-342900" algn="l">
              <a:lnSpc>
                <a:spcPct val="90000"/>
              </a:lnSpc>
              <a:spcBef>
                <a:spcPts val="375"/>
              </a:spcBef>
              <a:spcAft>
                <a:spcPts val="0"/>
              </a:spcAft>
              <a:buClr>
                <a:srgbClr val="7F7F7F"/>
              </a:buClr>
              <a:buSzPts val="1800"/>
              <a:buChar char="•"/>
              <a:defRPr/>
            </a:lvl4pPr>
            <a:lvl5pPr marL="2286000" lvl="4" indent="-342900" algn="l">
              <a:lnSpc>
                <a:spcPct val="90000"/>
              </a:lnSpc>
              <a:spcBef>
                <a:spcPts val="375"/>
              </a:spcBef>
              <a:spcAft>
                <a:spcPts val="0"/>
              </a:spcAft>
              <a:buClr>
                <a:srgbClr val="7F7F7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9" name="Google Shape;79;p21"/>
          <p:cNvSpPr txBox="1">
            <a:spLocks noGrp="1"/>
          </p:cNvSpPr>
          <p:nvPr>
            <p:ph type="dt" idx="10"/>
          </p:nvPr>
        </p:nvSpPr>
        <p:spPr>
          <a:xfrm>
            <a:off x="471488" y="11300182"/>
            <a:ext cx="1543050" cy="64911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txBox="1">
            <a:spLocks noGrp="1"/>
          </p:cNvSpPr>
          <p:nvPr>
            <p:ph type="ftr" idx="11"/>
          </p:nvPr>
        </p:nvSpPr>
        <p:spPr>
          <a:xfrm>
            <a:off x="2271714" y="11300182"/>
            <a:ext cx="2314575" cy="64911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1"/>
          <p:cNvSpPr txBox="1">
            <a:spLocks noGrp="1"/>
          </p:cNvSpPr>
          <p:nvPr>
            <p:ph type="sldNum" idx="12"/>
          </p:nvPr>
        </p:nvSpPr>
        <p:spPr>
          <a:xfrm>
            <a:off x="4843463" y="11300182"/>
            <a:ext cx="1543050" cy="64911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50423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219587D-347A-4563-98FA-DC85AF4A4089}" type="datetimeFigureOut">
              <a:rPr kumimoji="1" lang="ja-JP" altLang="en-US" smtClean="0"/>
              <a:t>2023/7/31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77791A-5408-4053-8F9B-28E3FE7B9556}" type="slidenum">
              <a:rPr kumimoji="1" lang="ja-JP" altLang="en-US" smtClean="0"/>
              <a:t>‹#›</a:t>
            </a:fld>
            <a:endParaRPr kumimoji="1" lang="ja-JP" altLang="en-US"/>
          </a:p>
        </p:txBody>
      </p:sp>
    </p:spTree>
    <p:extLst>
      <p:ext uri="{BB962C8B-B14F-4D97-AF65-F5344CB8AC3E}">
        <p14:creationId xmlns:p14="http://schemas.microsoft.com/office/powerpoint/2010/main" val="184684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219587D-347A-4563-98FA-DC85AF4A4089}" type="datetimeFigureOut">
              <a:rPr kumimoji="1" lang="ja-JP" altLang="en-US" smtClean="0"/>
              <a:t>2023/7/31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77791A-5408-4053-8F9B-28E3FE7B9556}" type="slidenum">
              <a:rPr kumimoji="1" lang="ja-JP" altLang="en-US" smtClean="0"/>
              <a:t>‹#›</a:t>
            </a:fld>
            <a:endParaRPr kumimoji="1" lang="ja-JP" altLang="en-US"/>
          </a:p>
        </p:txBody>
      </p:sp>
    </p:spTree>
    <p:extLst>
      <p:ext uri="{BB962C8B-B14F-4D97-AF65-F5344CB8AC3E}">
        <p14:creationId xmlns:p14="http://schemas.microsoft.com/office/powerpoint/2010/main" val="338375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4453467"/>
            <a:ext cx="2901255" cy="655037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4453467"/>
            <a:ext cx="2915543" cy="655037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219587D-347A-4563-98FA-DC85AF4A4089}" type="datetimeFigureOut">
              <a:rPr kumimoji="1" lang="ja-JP" altLang="en-US" smtClean="0"/>
              <a:t>2023/7/31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877791A-5408-4053-8F9B-28E3FE7B9556}" type="slidenum">
              <a:rPr kumimoji="1" lang="ja-JP" altLang="en-US" smtClean="0"/>
              <a:t>‹#›</a:t>
            </a:fld>
            <a:endParaRPr kumimoji="1" lang="ja-JP" altLang="en-US"/>
          </a:p>
        </p:txBody>
      </p:sp>
    </p:spTree>
    <p:extLst>
      <p:ext uri="{BB962C8B-B14F-4D97-AF65-F5344CB8AC3E}">
        <p14:creationId xmlns:p14="http://schemas.microsoft.com/office/powerpoint/2010/main" val="289423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219587D-347A-4563-98FA-DC85AF4A4089}" type="datetimeFigureOut">
              <a:rPr kumimoji="1" lang="ja-JP" altLang="en-US" smtClean="0"/>
              <a:t>2023/7/31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877791A-5408-4053-8F9B-28E3FE7B9556}" type="slidenum">
              <a:rPr kumimoji="1" lang="ja-JP" altLang="en-US" smtClean="0"/>
              <a:t>‹#›</a:t>
            </a:fld>
            <a:endParaRPr kumimoji="1" lang="ja-JP" altLang="en-US"/>
          </a:p>
        </p:txBody>
      </p:sp>
    </p:spTree>
    <p:extLst>
      <p:ext uri="{BB962C8B-B14F-4D97-AF65-F5344CB8AC3E}">
        <p14:creationId xmlns:p14="http://schemas.microsoft.com/office/powerpoint/2010/main" val="392449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9587D-347A-4563-98FA-DC85AF4A4089}" type="datetimeFigureOut">
              <a:rPr kumimoji="1" lang="ja-JP" altLang="en-US" smtClean="0"/>
              <a:t>2023/7/31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877791A-5408-4053-8F9B-28E3FE7B9556}" type="slidenum">
              <a:rPr kumimoji="1" lang="ja-JP" altLang="en-US" smtClean="0"/>
              <a:t>‹#›</a:t>
            </a:fld>
            <a:endParaRPr kumimoji="1" lang="ja-JP" altLang="en-US"/>
          </a:p>
        </p:txBody>
      </p:sp>
    </p:spTree>
    <p:extLst>
      <p:ext uri="{BB962C8B-B14F-4D97-AF65-F5344CB8AC3E}">
        <p14:creationId xmlns:p14="http://schemas.microsoft.com/office/powerpoint/2010/main" val="101998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219587D-347A-4563-98FA-DC85AF4A4089}" type="datetimeFigureOut">
              <a:rPr kumimoji="1" lang="ja-JP" altLang="en-US" smtClean="0"/>
              <a:t>2023/7/31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77791A-5408-4053-8F9B-28E3FE7B9556}" type="slidenum">
              <a:rPr kumimoji="1" lang="ja-JP" altLang="en-US" smtClean="0"/>
              <a:t>‹#›</a:t>
            </a:fld>
            <a:endParaRPr kumimoji="1" lang="ja-JP" altLang="en-US"/>
          </a:p>
        </p:txBody>
      </p:sp>
    </p:spTree>
    <p:extLst>
      <p:ext uri="{BB962C8B-B14F-4D97-AF65-F5344CB8AC3E}">
        <p14:creationId xmlns:p14="http://schemas.microsoft.com/office/powerpoint/2010/main" val="2605506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219587D-347A-4563-98FA-DC85AF4A4089}" type="datetimeFigureOut">
              <a:rPr kumimoji="1" lang="ja-JP" altLang="en-US" smtClean="0"/>
              <a:t>2023/7/31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77791A-5408-4053-8F9B-28E3FE7B9556}" type="slidenum">
              <a:rPr kumimoji="1" lang="ja-JP" altLang="en-US" smtClean="0"/>
              <a:t>‹#›</a:t>
            </a:fld>
            <a:endParaRPr kumimoji="1" lang="ja-JP" altLang="en-US"/>
          </a:p>
        </p:txBody>
      </p:sp>
    </p:spTree>
    <p:extLst>
      <p:ext uri="{BB962C8B-B14F-4D97-AF65-F5344CB8AC3E}">
        <p14:creationId xmlns:p14="http://schemas.microsoft.com/office/powerpoint/2010/main" val="160250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E219587D-347A-4563-98FA-DC85AF4A4089}" type="datetimeFigureOut">
              <a:rPr kumimoji="1" lang="ja-JP" altLang="en-US" smtClean="0"/>
              <a:t>2023/7/31</a:t>
            </a:fld>
            <a:endParaRPr kumimoji="1" lang="ja-JP" alt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B877791A-5408-4053-8F9B-28E3FE7B9556}" type="slidenum">
              <a:rPr kumimoji="1" lang="ja-JP" altLang="en-US" smtClean="0"/>
              <a:t>‹#›</a:t>
            </a:fld>
            <a:endParaRPr kumimoji="1" lang="ja-JP" altLang="en-US"/>
          </a:p>
        </p:txBody>
      </p:sp>
    </p:spTree>
    <p:extLst>
      <p:ext uri="{BB962C8B-B14F-4D97-AF65-F5344CB8AC3E}">
        <p14:creationId xmlns:p14="http://schemas.microsoft.com/office/powerpoint/2010/main" val="1759967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71489" y="649115"/>
            <a:ext cx="5915025" cy="235655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7F7F7F"/>
              </a:buClr>
              <a:buSzPts val="3300"/>
              <a:buFont typeface="Arial"/>
              <a:buNone/>
              <a:defRPr sz="3300" b="0" i="0" u="none" strike="noStrike" cap="none">
                <a:solidFill>
                  <a:srgbClr val="7F7F7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471489" y="3245556"/>
            <a:ext cx="5915025" cy="7735712"/>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7F7F7F"/>
              </a:buClr>
              <a:buSzPts val="2100"/>
              <a:buFont typeface="Arial"/>
              <a:buChar char="•"/>
              <a:defRPr sz="2100" b="0" i="0" u="none" strike="noStrike" cap="none">
                <a:solidFill>
                  <a:srgbClr val="7F7F7F"/>
                </a:solidFill>
                <a:latin typeface="Arial"/>
                <a:ea typeface="Arial"/>
                <a:cs typeface="Arial"/>
                <a:sym typeface="Arial"/>
              </a:defRPr>
            </a:lvl1pPr>
            <a:lvl2pPr marL="914400" marR="0" lvl="1" indent="-342900" algn="l" rtl="0">
              <a:lnSpc>
                <a:spcPct val="90000"/>
              </a:lnSpc>
              <a:spcBef>
                <a:spcPts val="375"/>
              </a:spcBef>
              <a:spcAft>
                <a:spcPts val="0"/>
              </a:spcAft>
              <a:buClr>
                <a:srgbClr val="7F7F7F"/>
              </a:buClr>
              <a:buSzPts val="1800"/>
              <a:buFont typeface="Arial"/>
              <a:buChar char="•"/>
              <a:defRPr sz="1800" b="0" i="0" u="none" strike="noStrike" cap="none">
                <a:solidFill>
                  <a:srgbClr val="7F7F7F"/>
                </a:solidFill>
                <a:latin typeface="Arial"/>
                <a:ea typeface="Arial"/>
                <a:cs typeface="Arial"/>
                <a:sym typeface="Arial"/>
              </a:defRPr>
            </a:lvl2pPr>
            <a:lvl3pPr marL="1371600" marR="0" lvl="2" indent="-323850" algn="l" rtl="0">
              <a:lnSpc>
                <a:spcPct val="90000"/>
              </a:lnSpc>
              <a:spcBef>
                <a:spcPts val="375"/>
              </a:spcBef>
              <a:spcAft>
                <a:spcPts val="0"/>
              </a:spcAft>
              <a:buClr>
                <a:srgbClr val="7F7F7F"/>
              </a:buClr>
              <a:buSzPts val="1500"/>
              <a:buFont typeface="Arial"/>
              <a:buChar char="•"/>
              <a:defRPr sz="1500" b="0" i="0" u="none" strike="noStrike" cap="none">
                <a:solidFill>
                  <a:srgbClr val="7F7F7F"/>
                </a:solidFill>
                <a:latin typeface="Arial"/>
                <a:ea typeface="Arial"/>
                <a:cs typeface="Arial"/>
                <a:sym typeface="Arial"/>
              </a:defRPr>
            </a:lvl3pPr>
            <a:lvl4pPr marL="1828800" marR="0" lvl="3" indent="-314325" algn="l" rtl="0">
              <a:lnSpc>
                <a:spcPct val="90000"/>
              </a:lnSpc>
              <a:spcBef>
                <a:spcPts val="375"/>
              </a:spcBef>
              <a:spcAft>
                <a:spcPts val="0"/>
              </a:spcAft>
              <a:buClr>
                <a:srgbClr val="7F7F7F"/>
              </a:buClr>
              <a:buSzPts val="1350"/>
              <a:buFont typeface="Arial"/>
              <a:buChar char="•"/>
              <a:defRPr sz="1350" b="0" i="0" u="none" strike="noStrike" cap="none">
                <a:solidFill>
                  <a:srgbClr val="7F7F7F"/>
                </a:solidFill>
                <a:latin typeface="Arial"/>
                <a:ea typeface="Arial"/>
                <a:cs typeface="Arial"/>
                <a:sym typeface="Arial"/>
              </a:defRPr>
            </a:lvl4pPr>
            <a:lvl5pPr marL="2286000" marR="0" lvl="4" indent="-314325" algn="l" rtl="0">
              <a:lnSpc>
                <a:spcPct val="90000"/>
              </a:lnSpc>
              <a:spcBef>
                <a:spcPts val="375"/>
              </a:spcBef>
              <a:spcAft>
                <a:spcPts val="0"/>
              </a:spcAft>
              <a:buClr>
                <a:srgbClr val="7F7F7F"/>
              </a:buClr>
              <a:buSzPts val="1350"/>
              <a:buFont typeface="Arial"/>
              <a:buChar char="•"/>
              <a:defRPr sz="1350" b="0" i="0" u="none" strike="noStrike" cap="none">
                <a:solidFill>
                  <a:srgbClr val="7F7F7F"/>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71488" y="11300182"/>
            <a:ext cx="1543050" cy="64911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2271714" y="11300182"/>
            <a:ext cx="2314575" cy="649111"/>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4843463" y="11300182"/>
            <a:ext cx="1543050" cy="649111"/>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18859918"/>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14/relationships/chartEx" Target="../charts/chartEx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p:nvPr/>
        </p:nvSpPr>
        <p:spPr>
          <a:xfrm>
            <a:off x="251296" y="1789907"/>
            <a:ext cx="1961553" cy="338554"/>
          </a:xfrm>
          <a:prstGeom prst="rect">
            <a:avLst/>
          </a:prstGeom>
          <a:noFill/>
          <a:ln>
            <a:noFill/>
          </a:ln>
        </p:spPr>
        <p:txBody>
          <a:bodyPr spcFirstLastPara="1" wrap="square" lIns="91425" tIns="45700" rIns="91425" bIns="45700" anchor="t" anchorCtr="0">
            <a:spAutoFit/>
          </a:bodyPr>
          <a:lstStyle/>
          <a:p>
            <a:r>
              <a:rPr lang="ja-JP" altLang="en-US" sz="1600">
                <a:solidFill>
                  <a:srgbClr val="7F7F7F"/>
                </a:solidFill>
                <a:latin typeface="Arial"/>
                <a:ea typeface="Arial"/>
                <a:cs typeface="Arial"/>
                <a:sym typeface="Arial"/>
              </a:rPr>
              <a:t>レポート表紙</a:t>
            </a:r>
            <a:endParaRPr sz="1600">
              <a:solidFill>
                <a:srgbClr val="7F7F7F"/>
              </a:solidFill>
              <a:latin typeface="Arial"/>
              <a:ea typeface="Arial"/>
              <a:cs typeface="Arial"/>
              <a:sym typeface="Arial"/>
            </a:endParaRPr>
          </a:p>
        </p:txBody>
      </p:sp>
      <p:sp>
        <p:nvSpPr>
          <p:cNvPr id="88" name="Google Shape;88;p1"/>
          <p:cNvSpPr txBox="1"/>
          <p:nvPr/>
        </p:nvSpPr>
        <p:spPr>
          <a:xfrm>
            <a:off x="451104" y="10078150"/>
            <a:ext cx="1761744" cy="338554"/>
          </a:xfrm>
          <a:prstGeom prst="rect">
            <a:avLst/>
          </a:prstGeom>
          <a:noFill/>
          <a:ln>
            <a:noFill/>
          </a:ln>
        </p:spPr>
        <p:txBody>
          <a:bodyPr spcFirstLastPara="1" wrap="square" lIns="91425" tIns="45700" rIns="91425" bIns="45700" anchor="t" anchorCtr="0">
            <a:spAutoFit/>
          </a:bodyPr>
          <a:lstStyle/>
          <a:p>
            <a:r>
              <a:rPr lang="ja-JP" altLang="en-US" sz="1600">
                <a:solidFill>
                  <a:srgbClr val="7F7F7F"/>
                </a:solidFill>
                <a:latin typeface="Arial"/>
                <a:ea typeface="Arial"/>
                <a:cs typeface="Arial"/>
                <a:sym typeface="Arial"/>
              </a:rPr>
              <a:t>提出日付</a:t>
            </a:r>
            <a:endParaRPr sz="1600">
              <a:solidFill>
                <a:srgbClr val="7F7F7F"/>
              </a:solidFill>
              <a:latin typeface="Arial"/>
              <a:ea typeface="Arial"/>
              <a:cs typeface="Arial"/>
              <a:sym typeface="Arial"/>
            </a:endParaRPr>
          </a:p>
        </p:txBody>
      </p:sp>
      <p:sp>
        <p:nvSpPr>
          <p:cNvPr id="89" name="Google Shape;89;p1"/>
          <p:cNvSpPr txBox="1"/>
          <p:nvPr/>
        </p:nvSpPr>
        <p:spPr>
          <a:xfrm>
            <a:off x="2412657" y="19858451"/>
            <a:ext cx="1761744" cy="338554"/>
          </a:xfrm>
          <a:prstGeom prst="rect">
            <a:avLst/>
          </a:prstGeom>
          <a:noFill/>
          <a:ln>
            <a:noFill/>
          </a:ln>
        </p:spPr>
        <p:txBody>
          <a:bodyPr spcFirstLastPara="1" wrap="square" lIns="91425" tIns="45700" rIns="91425" bIns="45700" anchor="t" anchorCtr="0">
            <a:spAutoFit/>
          </a:bodyPr>
          <a:lstStyle/>
          <a:p>
            <a:r>
              <a:rPr lang="ja-JP" altLang="en-US" sz="1600">
                <a:solidFill>
                  <a:srgbClr val="7F7F7F"/>
                </a:solidFill>
                <a:latin typeface="Arial"/>
                <a:ea typeface="Arial"/>
                <a:cs typeface="Arial"/>
                <a:sym typeface="Arial"/>
              </a:rPr>
              <a:t>日付</a:t>
            </a:r>
            <a:endParaRPr sz="1600">
              <a:solidFill>
                <a:srgbClr val="7F7F7F"/>
              </a:solidFill>
              <a:latin typeface="Arial"/>
              <a:ea typeface="Arial"/>
              <a:cs typeface="Arial"/>
              <a:sym typeface="Arial"/>
            </a:endParaRPr>
          </a:p>
        </p:txBody>
      </p:sp>
      <p:sp>
        <p:nvSpPr>
          <p:cNvPr id="90" name="Google Shape;90;p1"/>
          <p:cNvSpPr txBox="1"/>
          <p:nvPr/>
        </p:nvSpPr>
        <p:spPr>
          <a:xfrm>
            <a:off x="2956045" y="10078150"/>
            <a:ext cx="1716024" cy="338554"/>
          </a:xfrm>
          <a:prstGeom prst="rect">
            <a:avLst/>
          </a:prstGeom>
          <a:noFill/>
          <a:ln>
            <a:noFill/>
          </a:ln>
        </p:spPr>
        <p:txBody>
          <a:bodyPr spcFirstLastPara="1" wrap="square" lIns="91425" tIns="45700" rIns="91425" bIns="45700" anchor="t" anchorCtr="0">
            <a:spAutoFit/>
          </a:bodyPr>
          <a:lstStyle/>
          <a:p>
            <a:r>
              <a:rPr lang="ja-JP" altLang="en-US" sz="1600">
                <a:solidFill>
                  <a:srgbClr val="7F7F7F"/>
                </a:solidFill>
                <a:latin typeface="Arial"/>
                <a:ea typeface="Arial"/>
                <a:cs typeface="Arial"/>
                <a:sym typeface="Arial"/>
              </a:rPr>
              <a:t>訓練用</a:t>
            </a:r>
            <a:r>
              <a:rPr lang="en-US" altLang="ja-JP" sz="1600">
                <a:solidFill>
                  <a:srgbClr val="7F7F7F"/>
                </a:solidFill>
                <a:latin typeface="Arial"/>
                <a:ea typeface="Arial"/>
                <a:cs typeface="Arial"/>
                <a:sym typeface="Arial"/>
              </a:rPr>
              <a:t>ID</a:t>
            </a:r>
            <a:endParaRPr/>
          </a:p>
        </p:txBody>
      </p:sp>
      <p:sp>
        <p:nvSpPr>
          <p:cNvPr id="91" name="Google Shape;91;p1"/>
          <p:cNvSpPr txBox="1"/>
          <p:nvPr/>
        </p:nvSpPr>
        <p:spPr>
          <a:xfrm>
            <a:off x="634372" y="5391447"/>
            <a:ext cx="5589256" cy="2123618"/>
          </a:xfrm>
          <a:prstGeom prst="rect">
            <a:avLst/>
          </a:prstGeom>
          <a:noFill/>
          <a:ln>
            <a:noFill/>
          </a:ln>
        </p:spPr>
        <p:txBody>
          <a:bodyPr spcFirstLastPara="1" wrap="square" lIns="91425" tIns="45700" rIns="91425" bIns="45700" anchor="t" anchorCtr="0">
            <a:spAutoFit/>
          </a:bodyPr>
          <a:lstStyle/>
          <a:p>
            <a:pPr algn="ctr"/>
            <a:r>
              <a:rPr lang="ja-JP" altLang="en-US" sz="6600" dirty="0">
                <a:solidFill>
                  <a:srgbClr val="7F7F7F"/>
                </a:solidFill>
              </a:rPr>
              <a:t>障がい者雇用の傾向と分析</a:t>
            </a:r>
            <a:endParaRPr sz="6600" dirty="0">
              <a:solidFill>
                <a:srgbClr val="7F7F7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p:nvPr/>
        </p:nvSpPr>
        <p:spPr>
          <a:xfrm>
            <a:off x="403372" y="1911069"/>
            <a:ext cx="5976256" cy="584775"/>
          </a:xfrm>
          <a:prstGeom prst="rect">
            <a:avLst/>
          </a:prstGeom>
          <a:solidFill>
            <a:srgbClr val="F2F2F2"/>
          </a:solidFill>
          <a:ln>
            <a:noFill/>
          </a:ln>
        </p:spPr>
        <p:txBody>
          <a:bodyPr spcFirstLastPara="1" wrap="square" lIns="91425" tIns="45700" rIns="91425" bIns="45700" anchor="t" anchorCtr="0">
            <a:spAutoFit/>
          </a:bodyPr>
          <a:lstStyle/>
          <a:p>
            <a:pPr algn="ctr"/>
            <a:r>
              <a:rPr lang="ja-JP" altLang="en-US" sz="3200">
                <a:solidFill>
                  <a:srgbClr val="7F7F7F"/>
                </a:solidFill>
                <a:latin typeface="Arial"/>
                <a:ea typeface="Arial"/>
                <a:cs typeface="Arial"/>
                <a:sym typeface="Arial"/>
              </a:rPr>
              <a:t>目次</a:t>
            </a:r>
            <a:endParaRPr sz="3200">
              <a:solidFill>
                <a:srgbClr val="7F7F7F"/>
              </a:solidFill>
              <a:latin typeface="Arial"/>
              <a:ea typeface="Arial"/>
              <a:cs typeface="Arial"/>
              <a:sym typeface="Arial"/>
            </a:endParaRPr>
          </a:p>
        </p:txBody>
      </p:sp>
      <p:sp>
        <p:nvSpPr>
          <p:cNvPr id="98" name="Google Shape;98;p2"/>
          <p:cNvSpPr txBox="1"/>
          <p:nvPr/>
        </p:nvSpPr>
        <p:spPr>
          <a:xfrm>
            <a:off x="403372" y="2963928"/>
            <a:ext cx="5976256" cy="1323399"/>
          </a:xfrm>
          <a:prstGeom prst="rect">
            <a:avLst/>
          </a:prstGeom>
          <a:noFill/>
          <a:ln>
            <a:noFill/>
          </a:ln>
        </p:spPr>
        <p:txBody>
          <a:bodyPr spcFirstLastPara="1" wrap="square" lIns="91425" tIns="45700" rIns="91425" bIns="45700" anchor="t" anchorCtr="0">
            <a:spAutoFit/>
          </a:bodyPr>
          <a:lstStyle/>
          <a:p>
            <a:pPr marL="457200" indent="-457200">
              <a:buClr>
                <a:srgbClr val="7F7F7F"/>
              </a:buClr>
              <a:buSzPts val="2000"/>
              <a:buFont typeface="Arial"/>
              <a:buAutoNum type="arabicPeriod"/>
            </a:pPr>
            <a:r>
              <a:rPr lang="ja-JP" altLang="en-US" sz="2000" dirty="0">
                <a:solidFill>
                  <a:srgbClr val="7F7F7F"/>
                </a:solidFill>
                <a:latin typeface="Arial"/>
                <a:ea typeface="Arial"/>
                <a:cs typeface="Arial"/>
                <a:sym typeface="Arial"/>
              </a:rPr>
              <a:t>求人動向概要　</a:t>
            </a:r>
            <a:r>
              <a:rPr lang="en-US" altLang="ja-JP" sz="2000" dirty="0">
                <a:solidFill>
                  <a:srgbClr val="7F7F7F"/>
                </a:solidFill>
                <a:latin typeface="Arial"/>
                <a:ea typeface="Arial"/>
                <a:cs typeface="Arial"/>
                <a:sym typeface="Arial"/>
              </a:rPr>
              <a:t>P.1</a:t>
            </a:r>
            <a:endParaRPr dirty="0"/>
          </a:p>
          <a:p>
            <a:pPr marL="457200" indent="-457200">
              <a:buClr>
                <a:srgbClr val="7F7F7F"/>
              </a:buClr>
              <a:buSzPts val="2000"/>
              <a:buFont typeface="Arial"/>
              <a:buAutoNum type="arabicPeriod"/>
            </a:pPr>
            <a:r>
              <a:rPr lang="ja-JP" altLang="en-US" sz="2000" dirty="0">
                <a:solidFill>
                  <a:srgbClr val="7F7F7F"/>
                </a:solidFill>
                <a:latin typeface="Arial"/>
                <a:ea typeface="Arial"/>
                <a:cs typeface="Arial"/>
                <a:sym typeface="Arial"/>
              </a:rPr>
              <a:t>調査結果　</a:t>
            </a:r>
            <a:r>
              <a:rPr lang="en-US" altLang="ja-JP" sz="2000" dirty="0">
                <a:solidFill>
                  <a:srgbClr val="7F7F7F"/>
                </a:solidFill>
                <a:latin typeface="Arial"/>
                <a:ea typeface="Arial"/>
                <a:cs typeface="Arial"/>
                <a:sym typeface="Arial"/>
              </a:rPr>
              <a:t>P.2</a:t>
            </a:r>
          </a:p>
          <a:p>
            <a:pPr marL="457200" indent="-457200">
              <a:buClr>
                <a:srgbClr val="7F7F7F"/>
              </a:buClr>
              <a:buSzPts val="2000"/>
              <a:buFont typeface="Arial"/>
              <a:buAutoNum type="arabicPeriod"/>
            </a:pPr>
            <a:r>
              <a:rPr lang="ja-JP" altLang="en-US" sz="2000" dirty="0">
                <a:solidFill>
                  <a:srgbClr val="7F7F7F"/>
                </a:solidFill>
                <a:latin typeface="Arial"/>
                <a:ea typeface="Arial"/>
                <a:cs typeface="Arial"/>
                <a:sym typeface="Arial"/>
              </a:rPr>
              <a:t>テキストマイニング　</a:t>
            </a:r>
            <a:r>
              <a:rPr lang="en-US" altLang="ja-JP" sz="2000" dirty="0">
                <a:solidFill>
                  <a:srgbClr val="7F7F7F"/>
                </a:solidFill>
                <a:latin typeface="Arial"/>
                <a:ea typeface="Arial"/>
                <a:cs typeface="Arial"/>
                <a:sym typeface="Arial"/>
              </a:rPr>
              <a:t>P.</a:t>
            </a:r>
            <a:r>
              <a:rPr lang="en-US" altLang="ja-JP" sz="2000" dirty="0">
                <a:solidFill>
                  <a:srgbClr val="7F7F7F"/>
                </a:solidFill>
              </a:rPr>
              <a:t>5</a:t>
            </a:r>
            <a:endParaRPr lang="en-US" altLang="ja-JP" sz="2000" dirty="0">
              <a:solidFill>
                <a:srgbClr val="7F7F7F"/>
              </a:solidFill>
              <a:latin typeface="Arial"/>
              <a:ea typeface="Arial"/>
              <a:cs typeface="Arial"/>
              <a:sym typeface="Arial"/>
            </a:endParaRPr>
          </a:p>
          <a:p>
            <a:pPr marL="457200" indent="-457200">
              <a:buClr>
                <a:srgbClr val="7F7F7F"/>
              </a:buClr>
              <a:buSzPts val="2000"/>
              <a:buFont typeface="Arial"/>
              <a:buAutoNum type="arabicPeriod"/>
            </a:pPr>
            <a:r>
              <a:rPr lang="ja-JP" altLang="en-US" sz="2000" dirty="0">
                <a:solidFill>
                  <a:srgbClr val="7F7F7F"/>
                </a:solidFill>
                <a:latin typeface="Arial"/>
                <a:ea typeface="Arial"/>
                <a:cs typeface="Arial"/>
                <a:sym typeface="Arial"/>
              </a:rPr>
              <a:t>考察・所感　</a:t>
            </a:r>
            <a:r>
              <a:rPr lang="en-US" altLang="ja-JP" sz="2000" dirty="0">
                <a:solidFill>
                  <a:srgbClr val="7F7F7F"/>
                </a:solidFill>
                <a:latin typeface="Arial"/>
                <a:ea typeface="Arial"/>
                <a:cs typeface="Arial"/>
                <a:sym typeface="Arial"/>
              </a:rPr>
              <a:t>P.7</a:t>
            </a:r>
            <a:endParaRPr sz="2000" dirty="0">
              <a:solidFill>
                <a:srgbClr val="7F7F7F"/>
              </a:solidFill>
              <a:latin typeface="Arial"/>
              <a:ea typeface="Arial"/>
              <a:cs typeface="Arial"/>
              <a:sym typeface="Arial"/>
            </a:endParaRPr>
          </a:p>
        </p:txBody>
      </p:sp>
      <p:sp>
        <p:nvSpPr>
          <p:cNvPr id="99" name="Google Shape;99;p2"/>
          <p:cNvSpPr txBox="1"/>
          <p:nvPr/>
        </p:nvSpPr>
        <p:spPr>
          <a:xfrm>
            <a:off x="403372" y="6278628"/>
            <a:ext cx="5976256" cy="584775"/>
          </a:xfrm>
          <a:prstGeom prst="rect">
            <a:avLst/>
          </a:prstGeom>
          <a:solidFill>
            <a:srgbClr val="F2F2F2"/>
          </a:solidFill>
          <a:ln>
            <a:noFill/>
          </a:ln>
        </p:spPr>
        <p:txBody>
          <a:bodyPr spcFirstLastPara="1" wrap="square" lIns="91425" tIns="45700" rIns="91425" bIns="45700" anchor="ctr" anchorCtr="0">
            <a:spAutoFit/>
          </a:bodyPr>
          <a:lstStyle/>
          <a:p>
            <a:r>
              <a:rPr lang="en-US" altLang="ja-JP" sz="3200">
                <a:solidFill>
                  <a:srgbClr val="7F7F7F"/>
                </a:solidFill>
                <a:latin typeface="Arial"/>
                <a:ea typeface="Arial"/>
                <a:cs typeface="Arial"/>
                <a:sym typeface="Arial"/>
              </a:rPr>
              <a:t>1.  </a:t>
            </a:r>
            <a:r>
              <a:rPr lang="ja-JP" altLang="en-US" sz="3200">
                <a:solidFill>
                  <a:srgbClr val="7F7F7F"/>
                </a:solidFill>
                <a:latin typeface="Arial"/>
                <a:ea typeface="Arial"/>
                <a:cs typeface="Arial"/>
                <a:sym typeface="Arial"/>
              </a:rPr>
              <a:t>求人動向概要</a:t>
            </a:r>
            <a:endParaRPr sz="3200">
              <a:solidFill>
                <a:srgbClr val="7F7F7F"/>
              </a:solidFill>
              <a:latin typeface="Arial"/>
              <a:ea typeface="Arial"/>
              <a:cs typeface="Arial"/>
              <a:sym typeface="Arial"/>
            </a:endParaRPr>
          </a:p>
        </p:txBody>
      </p:sp>
      <p:sp>
        <p:nvSpPr>
          <p:cNvPr id="100" name="Google Shape;100;p2"/>
          <p:cNvSpPr txBox="1"/>
          <p:nvPr/>
        </p:nvSpPr>
        <p:spPr>
          <a:xfrm>
            <a:off x="566659" y="7214796"/>
            <a:ext cx="4991265" cy="2585283"/>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ja-JP" altLang="en-US" dirty="0">
                <a:solidFill>
                  <a:srgbClr val="7F7F7F"/>
                </a:solidFill>
                <a:latin typeface="Arial"/>
                <a:ea typeface="Arial"/>
                <a:cs typeface="Arial"/>
                <a:sym typeface="Arial"/>
              </a:rPr>
              <a:t>一番多い職種は一般事務・営業事務が</a:t>
            </a:r>
            <a:r>
              <a:rPr lang="en-US" altLang="ja-JP" dirty="0">
                <a:solidFill>
                  <a:srgbClr val="7F7F7F"/>
                </a:solidFill>
                <a:latin typeface="Arial"/>
                <a:ea typeface="Arial"/>
                <a:cs typeface="Arial"/>
                <a:sym typeface="Arial"/>
              </a:rPr>
              <a:t>41</a:t>
            </a:r>
            <a:r>
              <a:rPr lang="ja-JP" altLang="en-US" dirty="0">
                <a:solidFill>
                  <a:srgbClr val="7F7F7F"/>
                </a:solidFill>
                <a:latin typeface="Arial"/>
                <a:ea typeface="Arial"/>
                <a:cs typeface="Arial"/>
                <a:sym typeface="Arial"/>
              </a:rPr>
              <a:t>件（</a:t>
            </a:r>
            <a:r>
              <a:rPr lang="en-US" altLang="ja-JP" dirty="0">
                <a:solidFill>
                  <a:srgbClr val="7F7F7F"/>
                </a:solidFill>
                <a:latin typeface="Arial"/>
                <a:ea typeface="Arial"/>
                <a:cs typeface="Arial"/>
                <a:sym typeface="Arial"/>
              </a:rPr>
              <a:t>32</a:t>
            </a:r>
            <a:r>
              <a:rPr lang="ja-JP" altLang="en-US" dirty="0">
                <a:solidFill>
                  <a:srgbClr val="7F7F7F"/>
                </a:solidFill>
                <a:latin typeface="Arial"/>
                <a:ea typeface="Arial"/>
                <a:cs typeface="Arial"/>
                <a:sym typeface="Arial"/>
              </a:rPr>
              <a:t>％）。</a:t>
            </a:r>
            <a:endParaRPr dirty="0">
              <a:solidFill>
                <a:srgbClr val="7F7F7F"/>
              </a:solidFill>
              <a:latin typeface="Arial"/>
              <a:ea typeface="Arial"/>
              <a:cs typeface="Arial"/>
              <a:sym typeface="Arial"/>
            </a:endParaRPr>
          </a:p>
          <a:p>
            <a:pPr marL="285750" indent="-285750">
              <a:buFont typeface="Arial" panose="020B0604020202020204" pitchFamily="34" charset="0"/>
              <a:buChar char="•"/>
            </a:pPr>
            <a:r>
              <a:rPr lang="ja-JP" altLang="en-US" dirty="0">
                <a:solidFill>
                  <a:srgbClr val="7F7F7F"/>
                </a:solidFill>
                <a:latin typeface="Arial"/>
                <a:ea typeface="Arial"/>
                <a:cs typeface="Arial"/>
                <a:sym typeface="Arial"/>
              </a:rPr>
              <a:t>一番多い必要要件は</a:t>
            </a:r>
            <a:r>
              <a:rPr lang="en-US" altLang="ja-JP" dirty="0">
                <a:solidFill>
                  <a:srgbClr val="7F7F7F"/>
                </a:solidFill>
                <a:latin typeface="Arial"/>
                <a:ea typeface="Arial"/>
                <a:cs typeface="Arial"/>
                <a:sym typeface="Arial"/>
              </a:rPr>
              <a:t>PC</a:t>
            </a:r>
            <a:r>
              <a:rPr lang="ja-JP" altLang="en-US" dirty="0">
                <a:solidFill>
                  <a:srgbClr val="7F7F7F"/>
                </a:solidFill>
                <a:latin typeface="Arial"/>
                <a:ea typeface="Arial"/>
                <a:cs typeface="Arial"/>
                <a:sym typeface="Arial"/>
              </a:rPr>
              <a:t>操作（</a:t>
            </a:r>
            <a:r>
              <a:rPr lang="en-US" altLang="ja-JP" dirty="0">
                <a:solidFill>
                  <a:srgbClr val="7F7F7F"/>
                </a:solidFill>
                <a:latin typeface="Arial"/>
                <a:ea typeface="Arial"/>
                <a:cs typeface="Arial"/>
                <a:sym typeface="Arial"/>
              </a:rPr>
              <a:t>56</a:t>
            </a:r>
            <a:r>
              <a:rPr lang="ja-JP" altLang="en-US" dirty="0">
                <a:solidFill>
                  <a:srgbClr val="7F7F7F"/>
                </a:solidFill>
                <a:latin typeface="Arial"/>
                <a:ea typeface="Arial"/>
                <a:cs typeface="Arial"/>
                <a:sym typeface="Arial"/>
              </a:rPr>
              <a:t>件）。</a:t>
            </a:r>
          </a:p>
          <a:p>
            <a:pPr marL="285750" indent="-285750">
              <a:buFont typeface="Arial" panose="020B0604020202020204" pitchFamily="34" charset="0"/>
              <a:buChar char="•"/>
            </a:pPr>
            <a:r>
              <a:rPr lang="ja-JP" altLang="ja-JP" dirty="0">
                <a:solidFill>
                  <a:srgbClr val="7F7F7F"/>
                </a:solidFill>
                <a:latin typeface="Arial"/>
                <a:ea typeface="Arial"/>
                <a:cs typeface="Arial"/>
                <a:sym typeface="Arial"/>
              </a:rPr>
              <a:t>障害者雇用の求人</a:t>
            </a:r>
            <a:r>
              <a:rPr lang="ja-JP" altLang="en-US" dirty="0">
                <a:solidFill>
                  <a:srgbClr val="7F7F7F"/>
                </a:solidFill>
                <a:latin typeface="Arial"/>
                <a:ea typeface="Arial"/>
                <a:cs typeface="Arial"/>
                <a:sym typeface="Arial"/>
              </a:rPr>
              <a:t>で一番多い最低月収は</a:t>
            </a:r>
            <a:r>
              <a:rPr lang="en-US" altLang="ja-JP" dirty="0">
                <a:solidFill>
                  <a:srgbClr val="7F7F7F"/>
                </a:solidFill>
                <a:latin typeface="Arial"/>
                <a:ea typeface="Arial"/>
                <a:cs typeface="Arial"/>
                <a:sym typeface="Arial"/>
              </a:rPr>
              <a:t>15</a:t>
            </a:r>
            <a:r>
              <a:rPr lang="ja-JP" altLang="en-US" dirty="0">
                <a:solidFill>
                  <a:srgbClr val="7F7F7F"/>
                </a:solidFill>
                <a:latin typeface="Arial"/>
                <a:ea typeface="Arial"/>
                <a:cs typeface="Arial"/>
                <a:sym typeface="Arial"/>
              </a:rPr>
              <a:t>万～</a:t>
            </a:r>
            <a:r>
              <a:rPr lang="en-US" altLang="ja-JP" dirty="0">
                <a:solidFill>
                  <a:srgbClr val="7F7F7F"/>
                </a:solidFill>
                <a:latin typeface="Arial"/>
                <a:ea typeface="Arial"/>
                <a:cs typeface="Arial"/>
                <a:sym typeface="Arial"/>
              </a:rPr>
              <a:t>20</a:t>
            </a:r>
            <a:r>
              <a:rPr lang="ja-JP" altLang="en-US" dirty="0">
                <a:solidFill>
                  <a:srgbClr val="7F7F7F"/>
                </a:solidFill>
                <a:latin typeface="Arial"/>
                <a:ea typeface="Arial"/>
                <a:cs typeface="Arial"/>
                <a:sym typeface="Arial"/>
              </a:rPr>
              <a:t>万未満で</a:t>
            </a:r>
            <a:r>
              <a:rPr lang="en-US" altLang="ja-JP" dirty="0">
                <a:solidFill>
                  <a:srgbClr val="7F7F7F"/>
                </a:solidFill>
                <a:latin typeface="Arial"/>
                <a:ea typeface="Arial"/>
                <a:cs typeface="Arial"/>
                <a:sym typeface="Arial"/>
              </a:rPr>
              <a:t>47</a:t>
            </a:r>
            <a:r>
              <a:rPr lang="ja-JP" altLang="en-US" dirty="0">
                <a:solidFill>
                  <a:srgbClr val="7F7F7F"/>
                </a:solidFill>
                <a:latin typeface="Arial"/>
                <a:ea typeface="Arial"/>
                <a:cs typeface="Arial"/>
                <a:sym typeface="Arial"/>
              </a:rPr>
              <a:t>件（</a:t>
            </a:r>
            <a:r>
              <a:rPr lang="en-US" altLang="ja-JP" dirty="0">
                <a:solidFill>
                  <a:srgbClr val="7F7F7F"/>
                </a:solidFill>
                <a:latin typeface="Arial"/>
                <a:ea typeface="Arial"/>
                <a:cs typeface="Arial"/>
                <a:sym typeface="Arial"/>
              </a:rPr>
              <a:t>37</a:t>
            </a:r>
            <a:r>
              <a:rPr lang="ja-JP" altLang="en-US" dirty="0">
                <a:solidFill>
                  <a:srgbClr val="7F7F7F"/>
                </a:solidFill>
                <a:latin typeface="Arial"/>
                <a:ea typeface="Arial"/>
                <a:cs typeface="Arial"/>
                <a:sym typeface="Arial"/>
              </a:rPr>
              <a:t>％） 。　</a:t>
            </a:r>
            <a:endParaRPr lang="en-US" altLang="ja-JP" dirty="0">
              <a:solidFill>
                <a:srgbClr val="7F7F7F"/>
              </a:solidFill>
              <a:latin typeface="Arial"/>
              <a:ea typeface="Arial"/>
              <a:cs typeface="Arial"/>
              <a:sym typeface="Arial"/>
            </a:endParaRPr>
          </a:p>
          <a:p>
            <a:pPr marL="285750" indent="-285750">
              <a:buFont typeface="Arial" panose="020B0604020202020204" pitchFamily="34" charset="0"/>
              <a:buChar char="•"/>
            </a:pPr>
            <a:r>
              <a:rPr lang="ja-JP" altLang="en-US" dirty="0">
                <a:solidFill>
                  <a:srgbClr val="7F7F7F"/>
                </a:solidFill>
                <a:latin typeface="Arial"/>
                <a:ea typeface="Arial"/>
                <a:cs typeface="Arial"/>
                <a:sym typeface="Arial"/>
              </a:rPr>
              <a:t>求められている人材像で一番多いのが「主体性・積極性・自発性 」、「チームワーク」 （各</a:t>
            </a:r>
            <a:r>
              <a:rPr lang="en-US" altLang="ja-JP" dirty="0">
                <a:solidFill>
                  <a:srgbClr val="7F7F7F"/>
                </a:solidFill>
                <a:latin typeface="Arial"/>
                <a:ea typeface="Arial"/>
                <a:cs typeface="Arial"/>
                <a:sym typeface="Arial"/>
              </a:rPr>
              <a:t>19</a:t>
            </a:r>
            <a:r>
              <a:rPr lang="ja-JP" altLang="en-US" dirty="0">
                <a:solidFill>
                  <a:srgbClr val="7F7F7F"/>
                </a:solidFill>
                <a:latin typeface="Arial"/>
                <a:ea typeface="Arial"/>
                <a:cs typeface="Arial"/>
                <a:sym typeface="Arial"/>
              </a:rPr>
              <a:t>件・</a:t>
            </a:r>
            <a:r>
              <a:rPr lang="en-US" altLang="ja-JP" dirty="0">
                <a:solidFill>
                  <a:srgbClr val="7F7F7F"/>
                </a:solidFill>
                <a:latin typeface="Arial"/>
                <a:ea typeface="Arial"/>
                <a:cs typeface="Arial"/>
                <a:sym typeface="Arial"/>
              </a:rPr>
              <a:t>15</a:t>
            </a:r>
            <a:r>
              <a:rPr lang="ja-JP" altLang="en-US" dirty="0">
                <a:solidFill>
                  <a:srgbClr val="7F7F7F"/>
                </a:solidFill>
                <a:latin typeface="Arial"/>
                <a:ea typeface="Arial"/>
                <a:cs typeface="Arial"/>
                <a:sym typeface="Arial"/>
              </a:rPr>
              <a:t>％）。</a:t>
            </a:r>
            <a:endParaRPr dirty="0">
              <a:solidFill>
                <a:srgbClr val="7F7F7F"/>
              </a:solidFill>
              <a:latin typeface="Arial"/>
              <a:ea typeface="Arial"/>
              <a:cs typeface="Arial"/>
              <a:sym typeface="Arial"/>
            </a:endParaRPr>
          </a:p>
          <a:p>
            <a:endParaRPr dirty="0">
              <a:solidFill>
                <a:srgbClr val="7F7F7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03372" y="1911069"/>
            <a:ext cx="5976256" cy="584775"/>
          </a:xfrm>
          <a:prstGeom prst="rect">
            <a:avLst/>
          </a:prstGeom>
          <a:solidFill>
            <a:srgbClr val="F2F2F2"/>
          </a:solidFill>
          <a:ln>
            <a:noFill/>
          </a:ln>
        </p:spPr>
        <p:txBody>
          <a:bodyPr spcFirstLastPara="1" wrap="square" lIns="91425" tIns="45700" rIns="91425" bIns="45700" anchor="t" anchorCtr="0">
            <a:spAutoFit/>
          </a:bodyPr>
          <a:lstStyle/>
          <a:p>
            <a:r>
              <a:rPr lang="en-US" altLang="ja-JP" sz="3200">
                <a:solidFill>
                  <a:srgbClr val="7F7F7F"/>
                </a:solidFill>
                <a:latin typeface="Arial"/>
                <a:ea typeface="Arial"/>
                <a:cs typeface="Arial"/>
                <a:sym typeface="Arial"/>
              </a:rPr>
              <a:t>2.</a:t>
            </a:r>
            <a:r>
              <a:rPr lang="ja-JP" altLang="en-US" sz="3200">
                <a:solidFill>
                  <a:srgbClr val="7F7F7F"/>
                </a:solidFill>
                <a:latin typeface="Arial"/>
                <a:ea typeface="Arial"/>
                <a:cs typeface="Arial"/>
                <a:sym typeface="Arial"/>
              </a:rPr>
              <a:t>　　調査結果  </a:t>
            </a:r>
            <a:endParaRPr/>
          </a:p>
        </p:txBody>
      </p:sp>
      <p:graphicFrame>
        <p:nvGraphicFramePr>
          <p:cNvPr id="107" name="Google Shape;107;p3"/>
          <p:cNvGraphicFramePr/>
          <p:nvPr>
            <p:extLst>
              <p:ext uri="{D42A27DB-BD31-4B8C-83A1-F6EECF244321}">
                <p14:modId xmlns:p14="http://schemas.microsoft.com/office/powerpoint/2010/main" val="1952988318"/>
              </p:ext>
            </p:extLst>
          </p:nvPr>
        </p:nvGraphicFramePr>
        <p:xfrm>
          <a:off x="541493" y="2904570"/>
          <a:ext cx="5700025" cy="1874955"/>
        </p:xfrm>
        <a:graphic>
          <a:graphicData uri="http://schemas.openxmlformats.org/drawingml/2006/table">
            <a:tbl>
              <a:tblPr firstRow="1" bandRow="1">
                <a:noFill/>
              </a:tblPr>
              <a:tblGrid>
                <a:gridCol w="1843275">
                  <a:extLst>
                    <a:ext uri="{9D8B030D-6E8A-4147-A177-3AD203B41FA5}">
                      <a16:colId xmlns:a16="http://schemas.microsoft.com/office/drawing/2014/main" val="20000"/>
                    </a:ext>
                  </a:extLst>
                </a:gridCol>
                <a:gridCol w="3856750">
                  <a:extLst>
                    <a:ext uri="{9D8B030D-6E8A-4147-A177-3AD203B41FA5}">
                      <a16:colId xmlns:a16="http://schemas.microsoft.com/office/drawing/2014/main" val="20001"/>
                    </a:ext>
                  </a:extLst>
                </a:gridCol>
              </a:tblGrid>
              <a:tr h="245925">
                <a:tc>
                  <a:txBody>
                    <a:bodyPr/>
                    <a:lstStyle/>
                    <a:p>
                      <a:pPr marL="0" marR="0" lvl="0" indent="0" algn="ctr" rtl="0">
                        <a:spcBef>
                          <a:spcPts val="0"/>
                        </a:spcBef>
                        <a:spcAft>
                          <a:spcPts val="0"/>
                        </a:spcAft>
                        <a:buNone/>
                      </a:pPr>
                      <a:r>
                        <a:rPr lang="ja-JP" sz="1400" u="none" strike="noStrike" cap="none">
                          <a:solidFill>
                            <a:schemeClr val="lt1"/>
                          </a:solidFill>
                          <a:latin typeface="Arial"/>
                          <a:ea typeface="Arial"/>
                          <a:cs typeface="Arial"/>
                          <a:sym typeface="Arial"/>
                        </a:rPr>
                        <a:t>項目</a:t>
                      </a:r>
                      <a:endParaRPr sz="1400" u="none" strike="noStrike" cap="none">
                        <a:solidFill>
                          <a:schemeClr val="lt1"/>
                        </a:solidFill>
                        <a:latin typeface="Arial"/>
                        <a:ea typeface="Arial"/>
                        <a:cs typeface="Arial"/>
                        <a:sym typeface="Arial"/>
                      </a:endParaRPr>
                    </a:p>
                  </a:txBody>
                  <a:tcPr marL="91450" marR="91450" marT="45725" marB="45725" anchor="ctr">
                    <a:solidFill>
                      <a:srgbClr val="A5A5A5"/>
                    </a:solidFill>
                  </a:tcPr>
                </a:tc>
                <a:tc>
                  <a:txBody>
                    <a:bodyPr/>
                    <a:lstStyle/>
                    <a:p>
                      <a:pPr marL="0" marR="0" lvl="0" indent="0" algn="ctr" rtl="0">
                        <a:spcBef>
                          <a:spcPts val="0"/>
                        </a:spcBef>
                        <a:spcAft>
                          <a:spcPts val="0"/>
                        </a:spcAft>
                        <a:buNone/>
                      </a:pPr>
                      <a:r>
                        <a:rPr lang="ja-JP" sz="1400" u="none" strike="noStrike" cap="none">
                          <a:solidFill>
                            <a:schemeClr val="lt1"/>
                          </a:solidFill>
                          <a:latin typeface="Arial"/>
                          <a:ea typeface="Arial"/>
                          <a:cs typeface="Arial"/>
                          <a:sym typeface="Arial"/>
                        </a:rPr>
                        <a:t>内容</a:t>
                      </a:r>
                      <a:endParaRPr sz="1400" u="none" strike="noStrike" cap="none">
                        <a:solidFill>
                          <a:schemeClr val="lt1"/>
                        </a:solidFill>
                        <a:latin typeface="Arial"/>
                        <a:ea typeface="Arial"/>
                        <a:cs typeface="Arial"/>
                        <a:sym typeface="Arial"/>
                      </a:endParaRPr>
                    </a:p>
                  </a:txBody>
                  <a:tcPr marL="91450" marR="91450" marT="45725" marB="45725" anchor="ctr">
                    <a:solidFill>
                      <a:srgbClr val="A5A5A5"/>
                    </a:solidFill>
                  </a:tcPr>
                </a:tc>
                <a:extLst>
                  <a:ext uri="{0D108BD9-81ED-4DB2-BD59-A6C34878D82A}">
                    <a16:rowId xmlns:a16="http://schemas.microsoft.com/office/drawing/2014/main" val="10000"/>
                  </a:ext>
                </a:extLst>
              </a:tr>
              <a:tr h="352225">
                <a:tc>
                  <a:txBody>
                    <a:bodyPr/>
                    <a:lstStyle/>
                    <a:p>
                      <a:pPr marL="0" marR="0" lvl="0" indent="0" algn="ctr" rtl="0">
                        <a:spcBef>
                          <a:spcPts val="0"/>
                        </a:spcBef>
                        <a:spcAft>
                          <a:spcPts val="0"/>
                        </a:spcAft>
                        <a:buNone/>
                      </a:pPr>
                      <a:r>
                        <a:rPr lang="ja-JP" sz="1400" u="none" strike="noStrike" cap="none">
                          <a:solidFill>
                            <a:srgbClr val="7F7F7F"/>
                          </a:solidFill>
                          <a:latin typeface="Arial"/>
                          <a:ea typeface="Arial"/>
                          <a:cs typeface="Arial"/>
                          <a:sym typeface="Arial"/>
                        </a:rPr>
                        <a:t>調査内容</a:t>
                      </a:r>
                      <a:endParaRPr sz="1400" u="none" strike="noStrike" cap="none">
                        <a:solidFill>
                          <a:srgbClr val="7F7F7F"/>
                        </a:solidFill>
                        <a:latin typeface="Arial"/>
                        <a:ea typeface="Arial"/>
                        <a:cs typeface="Arial"/>
                        <a:sym typeface="Arial"/>
                      </a:endParaRPr>
                    </a:p>
                  </a:txBody>
                  <a:tcPr marL="91450" marR="91450" marT="45725" marB="45725" anchor="ctr"/>
                </a:tc>
                <a:tc>
                  <a:txBody>
                    <a:bodyPr/>
                    <a:lstStyle/>
                    <a:p>
                      <a:pPr marL="0" marR="0" lvl="0" indent="0" algn="l" rtl="0">
                        <a:spcBef>
                          <a:spcPts val="0"/>
                        </a:spcBef>
                        <a:spcAft>
                          <a:spcPts val="0"/>
                        </a:spcAft>
                        <a:buNone/>
                      </a:pPr>
                      <a:r>
                        <a:rPr lang="ja-JP" sz="1400" u="none" strike="noStrike" cap="none" dirty="0">
                          <a:solidFill>
                            <a:srgbClr val="7F7F7F"/>
                          </a:solidFill>
                          <a:latin typeface="Arial"/>
                          <a:ea typeface="Arial"/>
                          <a:cs typeface="Arial"/>
                          <a:sym typeface="Arial"/>
                        </a:rPr>
                        <a:t>障害者雇用</a:t>
                      </a:r>
                      <a:r>
                        <a:rPr lang="ja-JP" altLang="en-US" sz="1400" u="none" strike="noStrike" cap="none" dirty="0">
                          <a:solidFill>
                            <a:srgbClr val="7F7F7F"/>
                          </a:solidFill>
                          <a:latin typeface="Arial"/>
                          <a:ea typeface="Arial"/>
                          <a:cs typeface="Arial"/>
                          <a:sym typeface="Arial"/>
                        </a:rPr>
                        <a:t>・一般雇用</a:t>
                      </a:r>
                      <a:r>
                        <a:rPr lang="ja-JP" sz="1400" u="none" strike="noStrike" cap="none" dirty="0">
                          <a:solidFill>
                            <a:srgbClr val="7F7F7F"/>
                          </a:solidFill>
                          <a:latin typeface="Arial"/>
                          <a:ea typeface="Arial"/>
                          <a:cs typeface="Arial"/>
                          <a:sym typeface="Arial"/>
                        </a:rPr>
                        <a:t>の求人要件</a:t>
                      </a:r>
                      <a:endParaRPr sz="1400" u="none" strike="noStrike" cap="none" dirty="0">
                        <a:solidFill>
                          <a:srgbClr val="7F7F7F"/>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1"/>
                  </a:ext>
                </a:extLst>
              </a:tr>
              <a:tr h="359275">
                <a:tc>
                  <a:txBody>
                    <a:bodyPr/>
                    <a:lstStyle/>
                    <a:p>
                      <a:pPr marL="0" marR="0" lvl="0" indent="0" algn="ctr" rtl="0">
                        <a:spcBef>
                          <a:spcPts val="0"/>
                        </a:spcBef>
                        <a:spcAft>
                          <a:spcPts val="0"/>
                        </a:spcAft>
                        <a:buNone/>
                      </a:pPr>
                      <a:r>
                        <a:rPr lang="ja-JP" sz="1400" u="none" strike="noStrike" cap="none">
                          <a:solidFill>
                            <a:srgbClr val="7F7F7F"/>
                          </a:solidFill>
                          <a:latin typeface="Arial"/>
                          <a:ea typeface="Arial"/>
                          <a:cs typeface="Arial"/>
                          <a:sym typeface="Arial"/>
                        </a:rPr>
                        <a:t>調査件数</a:t>
                      </a:r>
                      <a:endParaRPr sz="1400" u="none" strike="noStrike" cap="none">
                        <a:solidFill>
                          <a:srgbClr val="7F7F7F"/>
                        </a:solidFill>
                        <a:latin typeface="Arial"/>
                        <a:ea typeface="Arial"/>
                        <a:cs typeface="Arial"/>
                        <a:sym typeface="Arial"/>
                      </a:endParaRPr>
                    </a:p>
                  </a:txBody>
                  <a:tcPr marL="91450" marR="91450" marT="45725" marB="45725" anchor="ctr"/>
                </a:tc>
                <a:tc>
                  <a:txBody>
                    <a:bodyPr/>
                    <a:lstStyle/>
                    <a:p>
                      <a:pPr marL="0" marR="0" lvl="0" indent="0" algn="l" rtl="0">
                        <a:spcBef>
                          <a:spcPts val="0"/>
                        </a:spcBef>
                        <a:spcAft>
                          <a:spcPts val="0"/>
                        </a:spcAft>
                        <a:buNone/>
                      </a:pPr>
                      <a:r>
                        <a:rPr lang="en-US" altLang="ja-JP" sz="1400" u="none" strike="noStrike" cap="none" dirty="0">
                          <a:solidFill>
                            <a:srgbClr val="7F7F7F"/>
                          </a:solidFill>
                          <a:latin typeface="Arial"/>
                          <a:ea typeface="Arial"/>
                          <a:cs typeface="Arial"/>
                          <a:sym typeface="Arial"/>
                        </a:rPr>
                        <a:t>126</a:t>
                      </a:r>
                      <a:r>
                        <a:rPr lang="ja-JP" sz="1400" u="none" strike="noStrike" cap="none" dirty="0">
                          <a:solidFill>
                            <a:srgbClr val="7F7F7F"/>
                          </a:solidFill>
                          <a:latin typeface="Arial"/>
                          <a:ea typeface="Arial"/>
                          <a:cs typeface="Arial"/>
                          <a:sym typeface="Arial"/>
                        </a:rPr>
                        <a:t>件</a:t>
                      </a:r>
                      <a:endParaRPr sz="1400" u="none" strike="noStrike" cap="none" dirty="0">
                        <a:solidFill>
                          <a:srgbClr val="7F7F7F"/>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2"/>
                  </a:ext>
                </a:extLst>
              </a:tr>
              <a:tr h="340475">
                <a:tc>
                  <a:txBody>
                    <a:bodyPr/>
                    <a:lstStyle/>
                    <a:p>
                      <a:pPr marL="0" marR="0" lvl="0" indent="0" algn="ctr" rtl="0">
                        <a:spcBef>
                          <a:spcPts val="0"/>
                        </a:spcBef>
                        <a:spcAft>
                          <a:spcPts val="0"/>
                        </a:spcAft>
                        <a:buNone/>
                      </a:pPr>
                      <a:r>
                        <a:rPr lang="ja-JP" sz="1400" u="none" strike="noStrike" cap="none">
                          <a:solidFill>
                            <a:srgbClr val="7F7F7F"/>
                          </a:solidFill>
                          <a:latin typeface="Arial"/>
                          <a:ea typeface="Arial"/>
                          <a:cs typeface="Arial"/>
                          <a:sym typeface="Arial"/>
                        </a:rPr>
                        <a:t>調査期間</a:t>
                      </a:r>
                      <a:endParaRPr sz="1400" u="none" strike="noStrike" cap="none">
                        <a:solidFill>
                          <a:srgbClr val="7F7F7F"/>
                        </a:solidFill>
                        <a:latin typeface="Arial"/>
                        <a:ea typeface="Arial"/>
                        <a:cs typeface="Arial"/>
                        <a:sym typeface="Arial"/>
                      </a:endParaRPr>
                    </a:p>
                  </a:txBody>
                  <a:tcPr marL="91450" marR="91450" marT="45725" marB="45725" anchor="ctr"/>
                </a:tc>
                <a:tc>
                  <a:txBody>
                    <a:bodyPr/>
                    <a:lstStyle/>
                    <a:p>
                      <a:pPr marL="0" marR="0" lvl="0" indent="0" algn="l" rtl="0">
                        <a:spcBef>
                          <a:spcPts val="0"/>
                        </a:spcBef>
                        <a:spcAft>
                          <a:spcPts val="0"/>
                        </a:spcAft>
                        <a:buNone/>
                      </a:pPr>
                      <a:r>
                        <a:rPr lang="en-US" altLang="ja-JP" sz="1400" u="none" strike="noStrike" cap="none" dirty="0">
                          <a:solidFill>
                            <a:srgbClr val="7F7F7F"/>
                          </a:solidFill>
                          <a:latin typeface="Arial"/>
                          <a:ea typeface="Arial"/>
                          <a:cs typeface="Arial"/>
                          <a:sym typeface="Arial"/>
                        </a:rPr>
                        <a:t>2023</a:t>
                      </a:r>
                      <a:r>
                        <a:rPr lang="ja-JP" sz="1400" u="none" strike="noStrike" cap="none" dirty="0">
                          <a:solidFill>
                            <a:srgbClr val="7F7F7F"/>
                          </a:solidFill>
                          <a:latin typeface="Arial"/>
                          <a:ea typeface="Arial"/>
                          <a:cs typeface="Arial"/>
                          <a:sym typeface="Arial"/>
                        </a:rPr>
                        <a:t>年</a:t>
                      </a:r>
                      <a:r>
                        <a:rPr lang="en-US" altLang="ja-JP" sz="1400" u="none" strike="noStrike" cap="none" dirty="0">
                          <a:solidFill>
                            <a:srgbClr val="7F7F7F"/>
                          </a:solidFill>
                          <a:latin typeface="Arial"/>
                          <a:ea typeface="Arial"/>
                          <a:cs typeface="Arial"/>
                          <a:sym typeface="Arial"/>
                        </a:rPr>
                        <a:t>3</a:t>
                      </a:r>
                      <a:r>
                        <a:rPr lang="ja-JP" sz="1400" u="none" strike="noStrike" cap="none" dirty="0">
                          <a:solidFill>
                            <a:srgbClr val="7F7F7F"/>
                          </a:solidFill>
                          <a:latin typeface="Arial"/>
                          <a:ea typeface="Arial"/>
                          <a:cs typeface="Arial"/>
                          <a:sym typeface="Arial"/>
                        </a:rPr>
                        <a:t>月</a:t>
                      </a:r>
                      <a:r>
                        <a:rPr lang="en-US" altLang="ja-JP" sz="1400" u="none" strike="noStrike" cap="none" dirty="0">
                          <a:solidFill>
                            <a:srgbClr val="7F7F7F"/>
                          </a:solidFill>
                          <a:latin typeface="Arial"/>
                          <a:ea typeface="Arial"/>
                          <a:cs typeface="Arial"/>
                          <a:sym typeface="Arial"/>
                        </a:rPr>
                        <a:t>15</a:t>
                      </a:r>
                      <a:r>
                        <a:rPr lang="ja-JP" sz="1400" u="none" strike="noStrike" cap="none" dirty="0">
                          <a:solidFill>
                            <a:srgbClr val="7F7F7F"/>
                          </a:solidFill>
                          <a:latin typeface="Arial"/>
                          <a:ea typeface="Arial"/>
                          <a:cs typeface="Arial"/>
                          <a:sym typeface="Arial"/>
                        </a:rPr>
                        <a:t>日〜</a:t>
                      </a:r>
                      <a:r>
                        <a:rPr lang="en-US" altLang="ja-JP" sz="1400" u="none" strike="noStrike" cap="none" dirty="0">
                          <a:solidFill>
                            <a:srgbClr val="7F7F7F"/>
                          </a:solidFill>
                          <a:latin typeface="Arial"/>
                          <a:ea typeface="Arial"/>
                          <a:cs typeface="Arial"/>
                          <a:sym typeface="Arial"/>
                        </a:rPr>
                        <a:t>2023</a:t>
                      </a:r>
                      <a:r>
                        <a:rPr lang="ja-JP" sz="1400" u="none" strike="noStrike" cap="none" dirty="0">
                          <a:solidFill>
                            <a:srgbClr val="7F7F7F"/>
                          </a:solidFill>
                          <a:latin typeface="Arial"/>
                          <a:ea typeface="Arial"/>
                          <a:cs typeface="Arial"/>
                          <a:sym typeface="Arial"/>
                        </a:rPr>
                        <a:t>年</a:t>
                      </a:r>
                      <a:r>
                        <a:rPr lang="en-US" altLang="ja-JP" sz="1400" u="none" strike="noStrike" cap="none" dirty="0">
                          <a:solidFill>
                            <a:srgbClr val="7F7F7F"/>
                          </a:solidFill>
                          <a:latin typeface="Arial"/>
                          <a:ea typeface="Arial"/>
                          <a:cs typeface="Arial"/>
                          <a:sym typeface="Arial"/>
                        </a:rPr>
                        <a:t>7</a:t>
                      </a:r>
                      <a:r>
                        <a:rPr lang="ja-JP" sz="1400" u="none" strike="noStrike" cap="none" dirty="0">
                          <a:solidFill>
                            <a:srgbClr val="7F7F7F"/>
                          </a:solidFill>
                          <a:latin typeface="Arial"/>
                          <a:ea typeface="Arial"/>
                          <a:cs typeface="Arial"/>
                          <a:sym typeface="Arial"/>
                        </a:rPr>
                        <a:t>月</a:t>
                      </a:r>
                      <a:r>
                        <a:rPr lang="en-US" altLang="ja-JP" sz="1400" u="none" strike="noStrike" cap="none" dirty="0">
                          <a:solidFill>
                            <a:srgbClr val="7F7F7F"/>
                          </a:solidFill>
                          <a:latin typeface="Arial"/>
                          <a:ea typeface="Arial"/>
                          <a:cs typeface="Arial"/>
                          <a:sym typeface="Arial"/>
                        </a:rPr>
                        <a:t>10</a:t>
                      </a:r>
                      <a:r>
                        <a:rPr lang="ja-JP" sz="1400" u="none" strike="noStrike" cap="none" dirty="0">
                          <a:solidFill>
                            <a:srgbClr val="7F7F7F"/>
                          </a:solidFill>
                          <a:latin typeface="Arial"/>
                          <a:ea typeface="Arial"/>
                          <a:cs typeface="Arial"/>
                          <a:sym typeface="Arial"/>
                        </a:rPr>
                        <a:t>日</a:t>
                      </a:r>
                      <a:endParaRPr sz="1400" u="none" strike="noStrike" cap="none" dirty="0">
                        <a:solidFill>
                          <a:srgbClr val="7F7F7F"/>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3"/>
                  </a:ext>
                </a:extLst>
              </a:tr>
              <a:tr h="393400">
                <a:tc>
                  <a:txBody>
                    <a:bodyPr/>
                    <a:lstStyle/>
                    <a:p>
                      <a:pPr marL="0" marR="0" lvl="0" indent="0" algn="ctr" rtl="0">
                        <a:spcBef>
                          <a:spcPts val="0"/>
                        </a:spcBef>
                        <a:spcAft>
                          <a:spcPts val="0"/>
                        </a:spcAft>
                        <a:buNone/>
                      </a:pPr>
                      <a:r>
                        <a:rPr lang="ja-JP" sz="1400" u="none" strike="noStrike" cap="none" dirty="0">
                          <a:solidFill>
                            <a:srgbClr val="7F7F7F"/>
                          </a:solidFill>
                          <a:latin typeface="Arial"/>
                          <a:ea typeface="Arial"/>
                          <a:cs typeface="Arial"/>
                          <a:sym typeface="Arial"/>
                        </a:rPr>
                        <a:t>調査サイト</a:t>
                      </a:r>
                      <a:endParaRPr sz="1400" u="none" strike="noStrike" cap="none" dirty="0">
                        <a:solidFill>
                          <a:srgbClr val="7F7F7F"/>
                        </a:solidFill>
                        <a:latin typeface="Arial"/>
                        <a:ea typeface="Arial"/>
                        <a:cs typeface="Arial"/>
                        <a:sym typeface="Arial"/>
                      </a:endParaRPr>
                    </a:p>
                  </a:txBody>
                  <a:tcPr marL="91450" marR="91450" marT="45725" marB="45725" anchor="ctr"/>
                </a:tc>
                <a:tc>
                  <a:txBody>
                    <a:bodyPr/>
                    <a:lstStyle/>
                    <a:p>
                      <a:pPr marL="0" marR="0" lvl="0" indent="0" algn="l" rtl="0">
                        <a:spcBef>
                          <a:spcPts val="0"/>
                        </a:spcBef>
                        <a:spcAft>
                          <a:spcPts val="0"/>
                        </a:spcAft>
                        <a:buNone/>
                      </a:pPr>
                      <a:r>
                        <a:rPr lang="ja-JP" altLang="en-US" sz="1400" u="none" strike="noStrike" cap="none" dirty="0">
                          <a:solidFill>
                            <a:srgbClr val="7F7F7F"/>
                          </a:solidFill>
                          <a:latin typeface="Arial"/>
                          <a:ea typeface="Arial"/>
                          <a:cs typeface="Arial"/>
                          <a:sym typeface="Arial"/>
                        </a:rPr>
                        <a:t>ハローワーク、アットジーピー、</a:t>
                      </a:r>
                      <a:r>
                        <a:rPr lang="en-US" altLang="ja-JP" sz="1400" u="none" strike="noStrike" cap="none" dirty="0">
                          <a:solidFill>
                            <a:srgbClr val="7F7F7F"/>
                          </a:solidFill>
                          <a:latin typeface="Arial"/>
                          <a:ea typeface="Arial"/>
                          <a:cs typeface="Arial"/>
                          <a:sym typeface="Arial"/>
                        </a:rPr>
                        <a:t>web</a:t>
                      </a:r>
                      <a:r>
                        <a:rPr lang="ja-JP" altLang="en-US" sz="1400" u="none" strike="noStrike" cap="none" dirty="0">
                          <a:solidFill>
                            <a:srgbClr val="7F7F7F"/>
                          </a:solidFill>
                          <a:latin typeface="Arial"/>
                          <a:ea typeface="Arial"/>
                          <a:cs typeface="Arial"/>
                          <a:sym typeface="Arial"/>
                        </a:rPr>
                        <a:t>サーナ、リクナビ・マイナビ・エン転職・</a:t>
                      </a:r>
                      <a:r>
                        <a:rPr lang="en-US" altLang="ja-JP" sz="1400" u="none" strike="noStrike" cap="none" dirty="0">
                          <a:solidFill>
                            <a:srgbClr val="7F7F7F"/>
                          </a:solidFill>
                          <a:latin typeface="Arial"/>
                          <a:ea typeface="Arial"/>
                          <a:cs typeface="Arial"/>
                          <a:sym typeface="Arial"/>
                        </a:rPr>
                        <a:t>DODA</a:t>
                      </a:r>
                      <a:endParaRPr sz="1400" u="none" strike="noStrike" cap="none" dirty="0">
                        <a:solidFill>
                          <a:srgbClr val="7F7F7F"/>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4"/>
                  </a:ext>
                </a:extLst>
              </a:tr>
            </a:tbl>
          </a:graphicData>
        </a:graphic>
      </p:graphicFrame>
      <p:sp>
        <p:nvSpPr>
          <p:cNvPr id="108" name="Google Shape;108;p3"/>
          <p:cNvSpPr txBox="1"/>
          <p:nvPr/>
        </p:nvSpPr>
        <p:spPr>
          <a:xfrm>
            <a:off x="403372" y="5391884"/>
            <a:ext cx="5838136" cy="400110"/>
          </a:xfrm>
          <a:prstGeom prst="rect">
            <a:avLst/>
          </a:prstGeom>
          <a:solidFill>
            <a:srgbClr val="F2F2F2"/>
          </a:solidFill>
          <a:ln>
            <a:noFill/>
          </a:ln>
        </p:spPr>
        <p:txBody>
          <a:bodyPr spcFirstLastPara="1" wrap="square" lIns="91425" tIns="45700" rIns="91425" bIns="45700" anchor="t" anchorCtr="0">
            <a:spAutoFit/>
          </a:bodyPr>
          <a:lstStyle/>
          <a:p>
            <a:r>
              <a:rPr lang="en-US" altLang="ja-JP" sz="2000" dirty="0">
                <a:solidFill>
                  <a:srgbClr val="7F7F7F"/>
                </a:solidFill>
                <a:latin typeface="Arial"/>
                <a:ea typeface="Arial"/>
                <a:cs typeface="Arial"/>
                <a:sym typeface="Arial"/>
              </a:rPr>
              <a:t>2-1. </a:t>
            </a:r>
            <a:r>
              <a:rPr lang="ja-JP" altLang="en-US" sz="2000" dirty="0">
                <a:solidFill>
                  <a:srgbClr val="7F7F7F"/>
                </a:solidFill>
                <a:latin typeface="Arial"/>
                <a:ea typeface="Arial"/>
                <a:cs typeface="Arial"/>
                <a:sym typeface="Arial"/>
              </a:rPr>
              <a:t>　求める人物像</a:t>
            </a:r>
            <a:endParaRPr dirty="0"/>
          </a:p>
        </p:txBody>
      </p:sp>
      <p:sp>
        <p:nvSpPr>
          <p:cNvPr id="109" name="Google Shape;109;p3"/>
          <p:cNvSpPr txBox="1"/>
          <p:nvPr/>
        </p:nvSpPr>
        <p:spPr>
          <a:xfrm>
            <a:off x="403372" y="6159807"/>
            <a:ext cx="5976256" cy="646290"/>
          </a:xfrm>
          <a:prstGeom prst="rect">
            <a:avLst/>
          </a:prstGeom>
          <a:noFill/>
          <a:ln>
            <a:noFill/>
          </a:ln>
        </p:spPr>
        <p:txBody>
          <a:bodyPr spcFirstLastPara="1" wrap="square" lIns="91425" tIns="45700" rIns="91425" bIns="45700" anchor="t" anchorCtr="0">
            <a:spAutoFit/>
          </a:bodyPr>
          <a:lstStyle/>
          <a:p>
            <a:r>
              <a:rPr lang="ja-JP" altLang="en-US" dirty="0">
                <a:solidFill>
                  <a:srgbClr val="7F7F7F"/>
                </a:solidFill>
                <a:latin typeface="Arial"/>
                <a:ea typeface="Arial"/>
                <a:cs typeface="Arial"/>
                <a:sym typeface="Arial"/>
              </a:rPr>
              <a:t>・調査結果</a:t>
            </a:r>
            <a:endParaRPr lang="en-US" altLang="ja-JP" dirty="0">
              <a:solidFill>
                <a:srgbClr val="7F7F7F"/>
              </a:solidFill>
              <a:latin typeface="Arial"/>
              <a:ea typeface="Arial"/>
              <a:cs typeface="Arial"/>
              <a:sym typeface="Arial"/>
            </a:endParaRPr>
          </a:p>
          <a:p>
            <a:endParaRPr dirty="0">
              <a:solidFill>
                <a:srgbClr val="7F7F7F"/>
              </a:solidFill>
              <a:latin typeface="Arial"/>
              <a:ea typeface="Arial"/>
              <a:cs typeface="Arial"/>
              <a:sym typeface="Arial"/>
            </a:endParaRPr>
          </a:p>
        </p:txBody>
      </p:sp>
      <mc:AlternateContent xmlns:mc="http://schemas.openxmlformats.org/markup-compatibility/2006">
        <mc:Choice xmlns:cx1="http://schemas.microsoft.com/office/drawing/2015/9/8/chartex" Requires="cx1">
          <p:graphicFrame>
            <p:nvGraphicFramePr>
              <p:cNvPr id="2" name="グラフ 1">
                <a:extLst>
                  <a:ext uri="{FF2B5EF4-FFF2-40B4-BE49-F238E27FC236}">
                    <a16:creationId xmlns:a16="http://schemas.microsoft.com/office/drawing/2014/main" id="{4B915827-BCF0-84CD-89CF-3B59B80FBAB2}"/>
                  </a:ext>
                </a:extLst>
              </p:cNvPr>
              <p:cNvGraphicFramePr/>
              <p:nvPr>
                <p:extLst>
                  <p:ext uri="{D42A27DB-BD31-4B8C-83A1-F6EECF244321}">
                    <p14:modId xmlns:p14="http://schemas.microsoft.com/office/powerpoint/2010/main" val="2352110020"/>
                  </p:ext>
                </p:extLst>
              </p:nvPr>
            </p:nvGraphicFramePr>
            <p:xfrm>
              <a:off x="751170" y="7452387"/>
              <a:ext cx="5280660" cy="340995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2" name="グラフ 1">
                <a:extLst>
                  <a:ext uri="{FF2B5EF4-FFF2-40B4-BE49-F238E27FC236}">
                    <a16:creationId xmlns:a16="http://schemas.microsoft.com/office/drawing/2014/main" id="{4B915827-BCF0-84CD-89CF-3B59B80FBAB2}"/>
                  </a:ext>
                </a:extLst>
              </p:cNvPr>
              <p:cNvPicPr>
                <a:picLocks noGrp="1" noRot="1" noChangeAspect="1" noMove="1" noResize="1" noEditPoints="1" noAdjustHandles="1" noChangeArrowheads="1" noChangeShapeType="1"/>
              </p:cNvPicPr>
              <p:nvPr/>
            </p:nvPicPr>
            <p:blipFill>
              <a:blip r:embed="rId4"/>
              <a:stretch>
                <a:fillRect/>
              </a:stretch>
            </p:blipFill>
            <p:spPr>
              <a:xfrm>
                <a:off x="751170" y="7452387"/>
                <a:ext cx="5280660" cy="3409950"/>
              </a:xfrm>
              <a:prstGeom prst="rect">
                <a:avLst/>
              </a:prstGeom>
            </p:spPr>
          </p:pic>
        </mc:Fallback>
      </mc:AlternateContent>
      <p:sp>
        <p:nvSpPr>
          <p:cNvPr id="7" name="テキスト ボックス 6">
            <a:extLst>
              <a:ext uri="{FF2B5EF4-FFF2-40B4-BE49-F238E27FC236}">
                <a16:creationId xmlns:a16="http://schemas.microsoft.com/office/drawing/2014/main" id="{C6E130D8-1D66-E386-28B0-B6E3D5CCF2F6}"/>
              </a:ext>
            </a:extLst>
          </p:cNvPr>
          <p:cNvSpPr txBox="1"/>
          <p:nvPr/>
        </p:nvSpPr>
        <p:spPr>
          <a:xfrm>
            <a:off x="751170" y="6806097"/>
            <a:ext cx="184731" cy="369332"/>
          </a:xfrm>
          <a:prstGeom prst="rect">
            <a:avLst/>
          </a:prstGeom>
          <a:noFill/>
        </p:spPr>
        <p:txBody>
          <a:bodyPr wrap="none" rtlCol="0">
            <a:spAutoFit/>
          </a:bodyPr>
          <a:lstStyle/>
          <a:p>
            <a:endParaRPr kumimoji="1" lang="ja-JP" altLang="en-US" dirty="0"/>
          </a:p>
        </p:txBody>
      </p:sp>
      <p:sp>
        <p:nvSpPr>
          <p:cNvPr id="8" name="Google Shape;109;p3">
            <a:extLst>
              <a:ext uri="{FF2B5EF4-FFF2-40B4-BE49-F238E27FC236}">
                <a16:creationId xmlns:a16="http://schemas.microsoft.com/office/drawing/2014/main" id="{2ADD81CC-986F-290C-D07C-5B1816498A4D}"/>
              </a:ext>
            </a:extLst>
          </p:cNvPr>
          <p:cNvSpPr txBox="1"/>
          <p:nvPr/>
        </p:nvSpPr>
        <p:spPr>
          <a:xfrm>
            <a:off x="403372" y="6482952"/>
            <a:ext cx="5976256" cy="646290"/>
          </a:xfrm>
          <a:prstGeom prst="rect">
            <a:avLst/>
          </a:prstGeom>
          <a:noFill/>
          <a:ln>
            <a:noFill/>
          </a:ln>
        </p:spPr>
        <p:txBody>
          <a:bodyPr spcFirstLastPara="1" wrap="square" lIns="91425" tIns="45700" rIns="91425" bIns="45700" anchor="t" anchorCtr="0">
            <a:spAutoFit/>
          </a:bodyPr>
          <a:lstStyle/>
          <a:p>
            <a:r>
              <a:rPr lang="ja-JP" altLang="en-US" dirty="0">
                <a:solidFill>
                  <a:srgbClr val="7F7F7F"/>
                </a:solidFill>
                <a:latin typeface="Arial"/>
                <a:ea typeface="Arial"/>
                <a:cs typeface="Arial"/>
                <a:sym typeface="Arial"/>
              </a:rPr>
              <a:t>求める人物像で多いのは</a:t>
            </a:r>
            <a:r>
              <a:rPr lang="ja-JP" altLang="en-US" dirty="0">
                <a:solidFill>
                  <a:srgbClr val="7F7F7F"/>
                </a:solidFill>
                <a:latin typeface="Arial" panose="020B0604020202020204" pitchFamily="34" charset="0"/>
                <a:ea typeface="Arial"/>
                <a:cs typeface="Arial" panose="020B0604020202020204" pitchFamily="34" charset="0"/>
                <a:sym typeface="Arial"/>
              </a:rPr>
              <a:t>「</a:t>
            </a:r>
            <a:r>
              <a:rPr lang="ja-JP" altLang="en-US" sz="1800" b="0" i="0" u="none" strike="noStrike" dirty="0">
                <a:solidFill>
                  <a:srgbClr val="000000"/>
                </a:solidFill>
                <a:effectLst/>
                <a:latin typeface="Arial" panose="020B0604020202020204" pitchFamily="34" charset="0"/>
                <a:cs typeface="Arial" panose="020B0604020202020204" pitchFamily="34" charset="0"/>
              </a:rPr>
              <a:t>主体性・積極性・自発性</a:t>
            </a:r>
            <a:r>
              <a:rPr lang="ja-JP" altLang="en-US" dirty="0">
                <a:latin typeface="Arial" panose="020B0604020202020204" pitchFamily="34" charset="0"/>
                <a:cs typeface="Arial" panose="020B0604020202020204" pitchFamily="34" charset="0"/>
              </a:rPr>
              <a:t> </a:t>
            </a:r>
            <a:r>
              <a:rPr lang="ja-JP" altLang="en-US" dirty="0">
                <a:solidFill>
                  <a:srgbClr val="7F7F7F"/>
                </a:solidFill>
                <a:latin typeface="Arial" panose="020B0604020202020204" pitchFamily="34" charset="0"/>
                <a:ea typeface="Arial"/>
                <a:cs typeface="Arial" panose="020B0604020202020204" pitchFamily="34" charset="0"/>
                <a:sym typeface="Arial"/>
              </a:rPr>
              <a:t>」、</a:t>
            </a:r>
            <a:r>
              <a:rPr lang="ja-JP" altLang="en-US" sz="1800" b="0" i="0" u="none" strike="noStrike" dirty="0">
                <a:solidFill>
                  <a:srgbClr val="000000"/>
                </a:solidFill>
                <a:effectLst/>
                <a:latin typeface="Arial" panose="020B0604020202020204" pitchFamily="34" charset="0"/>
                <a:cs typeface="Arial" panose="020B0604020202020204" pitchFamily="34" charset="0"/>
              </a:rPr>
              <a:t>「チームワーク」</a:t>
            </a:r>
            <a:r>
              <a:rPr lang="ja-JP" altLang="en-US" dirty="0">
                <a:latin typeface="Arial" panose="020B0604020202020204" pitchFamily="34" charset="0"/>
                <a:cs typeface="Arial" panose="020B0604020202020204" pitchFamily="34" charset="0"/>
              </a:rPr>
              <a:t> （各</a:t>
            </a:r>
            <a:r>
              <a:rPr lang="en-US" altLang="ja-JP" dirty="0">
                <a:latin typeface="Arial" panose="020B0604020202020204" pitchFamily="34" charset="0"/>
                <a:cs typeface="Arial" panose="020B0604020202020204" pitchFamily="34" charset="0"/>
              </a:rPr>
              <a:t>19</a:t>
            </a:r>
            <a:r>
              <a:rPr lang="ja-JP" altLang="en-US" dirty="0">
                <a:latin typeface="Arial" panose="020B0604020202020204" pitchFamily="34" charset="0"/>
                <a:cs typeface="Arial" panose="020B0604020202020204" pitchFamily="34" charset="0"/>
              </a:rPr>
              <a:t>件・</a:t>
            </a:r>
            <a:r>
              <a:rPr lang="en-US" altLang="ja-JP" dirty="0">
                <a:latin typeface="Arial" panose="020B0604020202020204" pitchFamily="34" charset="0"/>
                <a:cs typeface="Arial" panose="020B0604020202020204" pitchFamily="34" charset="0"/>
              </a:rPr>
              <a:t>15</a:t>
            </a:r>
            <a:r>
              <a:rPr lang="ja-JP" altLang="en-US" dirty="0">
                <a:latin typeface="Arial" panose="020B0604020202020204" pitchFamily="34" charset="0"/>
                <a:cs typeface="Arial" panose="020B0604020202020204" pitchFamily="34" charset="0"/>
              </a:rPr>
              <a:t>％）。</a:t>
            </a:r>
            <a:endParaRPr dirty="0">
              <a:solidFill>
                <a:srgbClr val="7F7F7F"/>
              </a:solidFill>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sldNum" idx="12"/>
          </p:nvPr>
        </p:nvSpPr>
        <p:spPr>
          <a:xfrm>
            <a:off x="5251680" y="10425488"/>
            <a:ext cx="1543050" cy="242512"/>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ltLang="ja-JP"/>
              <a:pPr/>
              <a:t>4</a:t>
            </a:fld>
            <a:endParaRPr/>
          </a:p>
        </p:txBody>
      </p:sp>
      <p:sp>
        <p:nvSpPr>
          <p:cNvPr id="117" name="Google Shape;117;p4"/>
          <p:cNvSpPr txBox="1"/>
          <p:nvPr/>
        </p:nvSpPr>
        <p:spPr>
          <a:xfrm>
            <a:off x="330220" y="1825724"/>
            <a:ext cx="5838136" cy="400110"/>
          </a:xfrm>
          <a:prstGeom prst="rect">
            <a:avLst/>
          </a:prstGeom>
          <a:solidFill>
            <a:srgbClr val="F2F2F2"/>
          </a:solidFill>
          <a:ln>
            <a:noFill/>
          </a:ln>
        </p:spPr>
        <p:txBody>
          <a:bodyPr spcFirstLastPara="1" wrap="square" lIns="91425" tIns="45700" rIns="91425" bIns="45700" anchor="t" anchorCtr="0">
            <a:spAutoFit/>
          </a:bodyPr>
          <a:lstStyle/>
          <a:p>
            <a:r>
              <a:rPr lang="en-US" altLang="ja-JP" sz="2000" dirty="0">
                <a:solidFill>
                  <a:srgbClr val="7F7F7F"/>
                </a:solidFill>
                <a:latin typeface="Arial"/>
                <a:ea typeface="Arial"/>
                <a:cs typeface="Arial"/>
                <a:sym typeface="Arial"/>
              </a:rPr>
              <a:t>2-2. </a:t>
            </a:r>
            <a:r>
              <a:rPr lang="ja-JP" altLang="en-US" sz="2000" dirty="0">
                <a:solidFill>
                  <a:srgbClr val="7F7F7F"/>
                </a:solidFill>
                <a:latin typeface="Arial"/>
                <a:ea typeface="Arial"/>
                <a:cs typeface="Arial"/>
                <a:sym typeface="Arial"/>
              </a:rPr>
              <a:t>　募集職種と応募要件</a:t>
            </a:r>
            <a:endParaRPr dirty="0"/>
          </a:p>
        </p:txBody>
      </p:sp>
      <p:sp>
        <p:nvSpPr>
          <p:cNvPr id="119" name="Google Shape;119;p4"/>
          <p:cNvSpPr txBox="1"/>
          <p:nvPr/>
        </p:nvSpPr>
        <p:spPr>
          <a:xfrm>
            <a:off x="468340" y="6214279"/>
            <a:ext cx="5838136" cy="400069"/>
          </a:xfrm>
          <a:prstGeom prst="rect">
            <a:avLst/>
          </a:prstGeom>
          <a:solidFill>
            <a:srgbClr val="F2F2F2"/>
          </a:solidFill>
          <a:ln>
            <a:noFill/>
          </a:ln>
        </p:spPr>
        <p:txBody>
          <a:bodyPr spcFirstLastPara="1" wrap="square" lIns="91425" tIns="45700" rIns="91425" bIns="45700" anchor="t" anchorCtr="0">
            <a:spAutoFit/>
          </a:bodyPr>
          <a:lstStyle/>
          <a:p>
            <a:r>
              <a:rPr lang="en-US" altLang="ja-JP" sz="2000" dirty="0">
                <a:solidFill>
                  <a:srgbClr val="7F7F7F"/>
                </a:solidFill>
                <a:latin typeface="Arial"/>
                <a:ea typeface="Arial"/>
                <a:cs typeface="Arial"/>
                <a:sym typeface="Arial"/>
              </a:rPr>
              <a:t>2-3. </a:t>
            </a:r>
            <a:r>
              <a:rPr lang="ja-JP" altLang="en-US" sz="2000" dirty="0">
                <a:solidFill>
                  <a:srgbClr val="7F7F7F"/>
                </a:solidFill>
                <a:latin typeface="Arial"/>
                <a:ea typeface="Arial"/>
                <a:cs typeface="Arial"/>
                <a:sym typeface="Arial"/>
              </a:rPr>
              <a:t>　募集職種と最低給与   </a:t>
            </a:r>
            <a:endParaRPr dirty="0"/>
          </a:p>
        </p:txBody>
      </p:sp>
      <p:sp>
        <p:nvSpPr>
          <p:cNvPr id="121" name="Google Shape;121;p4"/>
          <p:cNvSpPr txBox="1"/>
          <p:nvPr/>
        </p:nvSpPr>
        <p:spPr>
          <a:xfrm>
            <a:off x="192100" y="2414862"/>
            <a:ext cx="5976256" cy="646290"/>
          </a:xfrm>
          <a:prstGeom prst="rect">
            <a:avLst/>
          </a:prstGeom>
          <a:noFill/>
          <a:ln>
            <a:noFill/>
          </a:ln>
        </p:spPr>
        <p:txBody>
          <a:bodyPr spcFirstLastPara="1" wrap="square" lIns="91425" tIns="45700" rIns="91425" bIns="45700" anchor="t" anchorCtr="0">
            <a:spAutoFit/>
          </a:bodyPr>
          <a:lstStyle/>
          <a:p>
            <a:r>
              <a:rPr lang="ja-JP" altLang="en-US" dirty="0">
                <a:solidFill>
                  <a:srgbClr val="7F7F7F"/>
                </a:solidFill>
                <a:latin typeface="Arial"/>
                <a:ea typeface="Arial"/>
                <a:cs typeface="Arial"/>
                <a:sym typeface="Arial"/>
              </a:rPr>
              <a:t>・求人に必要要件を入れているのが多いのが事務（</a:t>
            </a:r>
            <a:r>
              <a:rPr lang="en-US" altLang="ja-JP" dirty="0">
                <a:solidFill>
                  <a:srgbClr val="7F7F7F"/>
                </a:solidFill>
                <a:latin typeface="Arial"/>
                <a:ea typeface="Arial"/>
                <a:cs typeface="Arial"/>
                <a:sym typeface="Arial"/>
              </a:rPr>
              <a:t>64</a:t>
            </a:r>
            <a:r>
              <a:rPr lang="ja-JP" altLang="en-US" dirty="0">
                <a:solidFill>
                  <a:srgbClr val="7F7F7F"/>
                </a:solidFill>
                <a:latin typeface="Arial"/>
                <a:ea typeface="Arial"/>
                <a:cs typeface="Arial"/>
                <a:sym typeface="Arial"/>
              </a:rPr>
              <a:t>件）、一番多い必要要件は</a:t>
            </a:r>
            <a:r>
              <a:rPr lang="en-US" altLang="ja-JP" dirty="0">
                <a:solidFill>
                  <a:srgbClr val="7F7F7F"/>
                </a:solidFill>
                <a:latin typeface="Arial"/>
                <a:ea typeface="Arial"/>
                <a:cs typeface="Arial"/>
                <a:sym typeface="Arial"/>
              </a:rPr>
              <a:t>PC</a:t>
            </a:r>
            <a:r>
              <a:rPr lang="ja-JP" altLang="en-US" dirty="0">
                <a:solidFill>
                  <a:srgbClr val="7F7F7F"/>
                </a:solidFill>
                <a:latin typeface="Arial"/>
                <a:ea typeface="Arial"/>
                <a:cs typeface="Arial"/>
                <a:sym typeface="Arial"/>
              </a:rPr>
              <a:t>操作（</a:t>
            </a:r>
            <a:r>
              <a:rPr lang="en-US" altLang="ja-JP" dirty="0">
                <a:solidFill>
                  <a:srgbClr val="7F7F7F"/>
                </a:solidFill>
                <a:latin typeface="Arial"/>
                <a:ea typeface="Arial"/>
                <a:cs typeface="Arial"/>
                <a:sym typeface="Arial"/>
              </a:rPr>
              <a:t>56</a:t>
            </a:r>
            <a:r>
              <a:rPr lang="ja-JP" altLang="en-US" dirty="0">
                <a:solidFill>
                  <a:srgbClr val="7F7F7F"/>
                </a:solidFill>
                <a:latin typeface="Arial"/>
                <a:ea typeface="Arial"/>
                <a:cs typeface="Arial"/>
                <a:sym typeface="Arial"/>
              </a:rPr>
              <a:t>件）。</a:t>
            </a:r>
            <a:endParaRPr dirty="0">
              <a:solidFill>
                <a:srgbClr val="7F7F7F"/>
              </a:solidFill>
              <a:latin typeface="Arial"/>
              <a:ea typeface="Arial"/>
              <a:cs typeface="Arial"/>
              <a:sym typeface="Arial"/>
            </a:endParaRPr>
          </a:p>
        </p:txBody>
      </p:sp>
      <p:sp>
        <p:nvSpPr>
          <p:cNvPr id="122" name="Google Shape;122;p4"/>
          <p:cNvSpPr txBox="1"/>
          <p:nvPr/>
        </p:nvSpPr>
        <p:spPr>
          <a:xfrm>
            <a:off x="403372" y="6763965"/>
            <a:ext cx="5976256" cy="646290"/>
          </a:xfrm>
          <a:prstGeom prst="rect">
            <a:avLst/>
          </a:prstGeom>
          <a:noFill/>
          <a:ln>
            <a:noFill/>
          </a:ln>
        </p:spPr>
        <p:txBody>
          <a:bodyPr spcFirstLastPara="1" wrap="square" lIns="91425" tIns="45700" rIns="91425" bIns="45700" anchor="t" anchorCtr="0">
            <a:spAutoFit/>
          </a:bodyPr>
          <a:lstStyle/>
          <a:p>
            <a:r>
              <a:rPr lang="ja-JP" altLang="en-US" dirty="0">
                <a:solidFill>
                  <a:srgbClr val="7F7F7F"/>
                </a:solidFill>
                <a:latin typeface="Arial"/>
                <a:ea typeface="Arial"/>
                <a:cs typeface="Arial"/>
                <a:sym typeface="Arial"/>
              </a:rPr>
              <a:t>・障害者雇用・一般雇用の求人で一番多い最低月収は</a:t>
            </a:r>
            <a:r>
              <a:rPr lang="en-US" altLang="ja-JP" dirty="0">
                <a:solidFill>
                  <a:srgbClr val="7F7F7F"/>
                </a:solidFill>
                <a:latin typeface="Arial"/>
                <a:ea typeface="Arial"/>
                <a:cs typeface="Arial"/>
                <a:sym typeface="Arial"/>
              </a:rPr>
              <a:t>15</a:t>
            </a:r>
            <a:r>
              <a:rPr lang="ja-JP" altLang="en-US" dirty="0">
                <a:solidFill>
                  <a:srgbClr val="7F7F7F"/>
                </a:solidFill>
                <a:latin typeface="Arial"/>
                <a:ea typeface="Arial"/>
                <a:cs typeface="Arial"/>
                <a:sym typeface="Arial"/>
              </a:rPr>
              <a:t>万～</a:t>
            </a:r>
            <a:r>
              <a:rPr lang="en-US" altLang="ja-JP" dirty="0">
                <a:solidFill>
                  <a:srgbClr val="7F7F7F"/>
                </a:solidFill>
                <a:latin typeface="Arial"/>
                <a:ea typeface="Arial"/>
                <a:cs typeface="Arial"/>
                <a:sym typeface="Arial"/>
              </a:rPr>
              <a:t>20</a:t>
            </a:r>
            <a:r>
              <a:rPr lang="ja-JP" altLang="en-US" dirty="0">
                <a:solidFill>
                  <a:srgbClr val="7F7F7F"/>
                </a:solidFill>
                <a:latin typeface="Arial"/>
                <a:ea typeface="Arial"/>
                <a:cs typeface="Arial"/>
                <a:sym typeface="Arial"/>
              </a:rPr>
              <a:t>万未満で</a:t>
            </a:r>
            <a:r>
              <a:rPr lang="en-US" altLang="ja-JP" dirty="0">
                <a:solidFill>
                  <a:srgbClr val="7F7F7F"/>
                </a:solidFill>
                <a:latin typeface="Arial"/>
                <a:ea typeface="Arial"/>
                <a:cs typeface="Arial"/>
                <a:sym typeface="Arial"/>
              </a:rPr>
              <a:t>47</a:t>
            </a:r>
            <a:r>
              <a:rPr lang="ja-JP" altLang="en-US" dirty="0">
                <a:solidFill>
                  <a:srgbClr val="7F7F7F"/>
                </a:solidFill>
                <a:latin typeface="Arial"/>
                <a:ea typeface="Arial"/>
                <a:cs typeface="Arial"/>
                <a:sym typeface="Arial"/>
              </a:rPr>
              <a:t>件（</a:t>
            </a:r>
            <a:r>
              <a:rPr lang="en-US" altLang="ja-JP" dirty="0">
                <a:solidFill>
                  <a:srgbClr val="7F7F7F"/>
                </a:solidFill>
                <a:latin typeface="Arial"/>
                <a:ea typeface="Arial"/>
                <a:cs typeface="Arial"/>
                <a:sym typeface="Arial"/>
              </a:rPr>
              <a:t>37</a:t>
            </a:r>
            <a:r>
              <a:rPr lang="ja-JP" altLang="en-US" dirty="0">
                <a:solidFill>
                  <a:srgbClr val="7F7F7F"/>
                </a:solidFill>
                <a:latin typeface="Arial"/>
                <a:ea typeface="Arial"/>
                <a:cs typeface="Arial"/>
                <a:sym typeface="Arial"/>
              </a:rPr>
              <a:t>％）。</a:t>
            </a:r>
            <a:endParaRPr dirty="0">
              <a:solidFill>
                <a:srgbClr val="7F7F7F"/>
              </a:solidFill>
              <a:latin typeface="Arial"/>
              <a:ea typeface="Arial"/>
              <a:cs typeface="Arial"/>
              <a:sym typeface="Arial"/>
            </a:endParaRPr>
          </a:p>
        </p:txBody>
      </p:sp>
      <mc:AlternateContent xmlns:mc="http://schemas.openxmlformats.org/markup-compatibility/2006">
        <mc:Choice xmlns:cx1="http://schemas.microsoft.com/office/drawing/2015/9/8/chartex" Requires="cx1">
          <p:graphicFrame>
            <p:nvGraphicFramePr>
              <p:cNvPr id="4" name="グラフ 3">
                <a:extLst>
                  <a:ext uri="{FF2B5EF4-FFF2-40B4-BE49-F238E27FC236}">
                    <a16:creationId xmlns:a16="http://schemas.microsoft.com/office/drawing/2014/main" id="{270F65AB-904A-FE69-3375-C945DC9BE1E6}"/>
                  </a:ext>
                </a:extLst>
              </p:cNvPr>
              <p:cNvGraphicFramePr/>
              <p:nvPr>
                <p:extLst>
                  <p:ext uri="{D42A27DB-BD31-4B8C-83A1-F6EECF244321}">
                    <p14:modId xmlns:p14="http://schemas.microsoft.com/office/powerpoint/2010/main" val="3838715315"/>
                  </p:ext>
                </p:extLst>
              </p:nvPr>
            </p:nvGraphicFramePr>
            <p:xfrm>
              <a:off x="1101408" y="3197168"/>
              <a:ext cx="4572000" cy="274320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4" name="グラフ 3">
                <a:extLst>
                  <a:ext uri="{FF2B5EF4-FFF2-40B4-BE49-F238E27FC236}">
                    <a16:creationId xmlns:a16="http://schemas.microsoft.com/office/drawing/2014/main" id="{270F65AB-904A-FE69-3375-C945DC9BE1E6}"/>
                  </a:ext>
                </a:extLst>
              </p:cNvPr>
              <p:cNvPicPr>
                <a:picLocks noGrp="1" noRot="1" noChangeAspect="1" noMove="1" noResize="1" noEditPoints="1" noAdjustHandles="1" noChangeArrowheads="1" noChangeShapeType="1"/>
              </p:cNvPicPr>
              <p:nvPr/>
            </p:nvPicPr>
            <p:blipFill>
              <a:blip r:embed="rId4"/>
              <a:stretch>
                <a:fillRect/>
              </a:stretch>
            </p:blipFill>
            <p:spPr>
              <a:xfrm>
                <a:off x="1101408" y="3197168"/>
                <a:ext cx="4572000" cy="2743200"/>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5" name="グラフ 4">
                <a:extLst>
                  <a:ext uri="{FF2B5EF4-FFF2-40B4-BE49-F238E27FC236}">
                    <a16:creationId xmlns:a16="http://schemas.microsoft.com/office/drawing/2014/main" id="{9A800456-FF4E-A707-10F6-B0BA2BE85BF5}"/>
                  </a:ext>
                </a:extLst>
              </p:cNvPr>
              <p:cNvGraphicFramePr/>
              <p:nvPr>
                <p:extLst>
                  <p:ext uri="{D42A27DB-BD31-4B8C-83A1-F6EECF244321}">
                    <p14:modId xmlns:p14="http://schemas.microsoft.com/office/powerpoint/2010/main" val="971722479"/>
                  </p:ext>
                </p:extLst>
              </p:nvPr>
            </p:nvGraphicFramePr>
            <p:xfrm>
              <a:off x="1101408" y="7682288"/>
              <a:ext cx="4572000" cy="2743200"/>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5" name="グラフ 4">
                <a:extLst>
                  <a:ext uri="{FF2B5EF4-FFF2-40B4-BE49-F238E27FC236}">
                    <a16:creationId xmlns:a16="http://schemas.microsoft.com/office/drawing/2014/main" id="{9A800456-FF4E-A707-10F6-B0BA2BE85BF5}"/>
                  </a:ext>
                </a:extLst>
              </p:cNvPr>
              <p:cNvPicPr>
                <a:picLocks noGrp="1" noRot="1" noChangeAspect="1" noMove="1" noResize="1" noEditPoints="1" noAdjustHandles="1" noChangeArrowheads="1" noChangeShapeType="1"/>
              </p:cNvPicPr>
              <p:nvPr/>
            </p:nvPicPr>
            <p:blipFill>
              <a:blip r:embed="rId6"/>
              <a:stretch>
                <a:fillRect/>
              </a:stretch>
            </p:blipFill>
            <p:spPr>
              <a:xfrm>
                <a:off x="1101408" y="7682288"/>
                <a:ext cx="4572000" cy="27432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C77F3C-6220-A1E4-9313-EC1A685BB454}"/>
              </a:ext>
            </a:extLst>
          </p:cNvPr>
          <p:cNvSpPr>
            <a:spLocks noGrp="1"/>
          </p:cNvSpPr>
          <p:nvPr>
            <p:ph type="title"/>
          </p:nvPr>
        </p:nvSpPr>
        <p:spPr/>
        <p:txBody>
          <a:bodyPr/>
          <a:lstStyle/>
          <a:p>
            <a:r>
              <a:rPr kumimoji="1" lang="ja-JP" altLang="en-US" dirty="0"/>
              <a:t>テキストマイニング（募集職種の詳細）</a:t>
            </a:r>
          </a:p>
        </p:txBody>
      </p:sp>
      <p:pic>
        <p:nvPicPr>
          <p:cNvPr id="4" name="図 3">
            <a:extLst>
              <a:ext uri="{FF2B5EF4-FFF2-40B4-BE49-F238E27FC236}">
                <a16:creationId xmlns:a16="http://schemas.microsoft.com/office/drawing/2014/main" id="{E14C1727-36E1-7308-6334-2BCF04FD4DDC}"/>
              </a:ext>
            </a:extLst>
          </p:cNvPr>
          <p:cNvPicPr>
            <a:picLocks noChangeAspect="1"/>
          </p:cNvPicPr>
          <p:nvPr/>
        </p:nvPicPr>
        <p:blipFill rotWithShape="1">
          <a:blip r:embed="rId2"/>
          <a:srcRect t="14163" b="14726"/>
          <a:stretch/>
        </p:blipFill>
        <p:spPr>
          <a:xfrm>
            <a:off x="30615" y="4093867"/>
            <a:ext cx="6858000" cy="2743200"/>
          </a:xfrm>
          <a:prstGeom prst="rect">
            <a:avLst/>
          </a:prstGeom>
        </p:spPr>
      </p:pic>
      <p:sp>
        <p:nvSpPr>
          <p:cNvPr id="3" name="Google Shape;99;p2">
            <a:extLst>
              <a:ext uri="{FF2B5EF4-FFF2-40B4-BE49-F238E27FC236}">
                <a16:creationId xmlns:a16="http://schemas.microsoft.com/office/drawing/2014/main" id="{2A5079DE-D5A5-94DD-26C1-EC89C4AE1C10}"/>
              </a:ext>
            </a:extLst>
          </p:cNvPr>
          <p:cNvSpPr txBox="1"/>
          <p:nvPr/>
        </p:nvSpPr>
        <p:spPr>
          <a:xfrm>
            <a:off x="471487" y="649114"/>
            <a:ext cx="5976256" cy="584775"/>
          </a:xfrm>
          <a:prstGeom prst="rect">
            <a:avLst/>
          </a:prstGeom>
          <a:solidFill>
            <a:srgbClr val="F2F2F2"/>
          </a:solidFill>
          <a:ln>
            <a:noFill/>
          </a:ln>
        </p:spPr>
        <p:txBody>
          <a:bodyPr spcFirstLastPara="1" wrap="square" lIns="91425" tIns="45700" rIns="91425" bIns="45700" anchor="ctr" anchorCtr="0">
            <a:spAutoFit/>
          </a:bodyPr>
          <a:lstStyle/>
          <a:p>
            <a:r>
              <a:rPr lang="en-US" altLang="ja-JP" sz="3200" dirty="0">
                <a:solidFill>
                  <a:srgbClr val="7F7F7F"/>
                </a:solidFill>
                <a:latin typeface="Arial"/>
                <a:ea typeface="Arial"/>
                <a:cs typeface="Arial"/>
                <a:sym typeface="Arial"/>
              </a:rPr>
              <a:t>3.  </a:t>
            </a:r>
            <a:r>
              <a:rPr lang="ja-JP" altLang="en-US" sz="3200" dirty="0">
                <a:solidFill>
                  <a:srgbClr val="7F7F7F"/>
                </a:solidFill>
                <a:latin typeface="Arial"/>
                <a:ea typeface="Arial"/>
                <a:cs typeface="Arial"/>
                <a:sym typeface="Arial"/>
              </a:rPr>
              <a:t>テキストマイニング</a:t>
            </a:r>
            <a:endParaRPr sz="3200" dirty="0">
              <a:solidFill>
                <a:srgbClr val="7F7F7F"/>
              </a:solidFill>
              <a:latin typeface="Arial"/>
              <a:ea typeface="Arial"/>
              <a:cs typeface="Arial"/>
              <a:sym typeface="Arial"/>
            </a:endParaRPr>
          </a:p>
        </p:txBody>
      </p:sp>
      <p:sp>
        <p:nvSpPr>
          <p:cNvPr id="5" name="Google Shape;141;p6">
            <a:extLst>
              <a:ext uri="{FF2B5EF4-FFF2-40B4-BE49-F238E27FC236}">
                <a16:creationId xmlns:a16="http://schemas.microsoft.com/office/drawing/2014/main" id="{6C067466-705D-0187-83D9-098C59731519}"/>
              </a:ext>
            </a:extLst>
          </p:cNvPr>
          <p:cNvSpPr txBox="1"/>
          <p:nvPr/>
        </p:nvSpPr>
        <p:spPr>
          <a:xfrm>
            <a:off x="440872" y="2549436"/>
            <a:ext cx="597625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dirty="0">
                <a:solidFill>
                  <a:srgbClr val="7F7F7F"/>
                </a:solidFill>
                <a:latin typeface="Arial"/>
                <a:ea typeface="Arial"/>
                <a:cs typeface="Arial"/>
                <a:sym typeface="Arial"/>
              </a:rPr>
              <a:t>・　</a:t>
            </a:r>
            <a:r>
              <a:rPr lang="ja-JP" altLang="en-US" sz="1800" dirty="0">
                <a:solidFill>
                  <a:srgbClr val="7F7F7F"/>
                </a:solidFill>
                <a:latin typeface="Arial"/>
                <a:ea typeface="Arial"/>
                <a:cs typeface="Arial"/>
                <a:sym typeface="Arial"/>
              </a:rPr>
              <a:t>募集職種の詳細でテキストマイニングを実施したが、「仕事内容」や「業務内容」などの確実に必要だろう言葉を除けば、「データ入力」、「生活支援員」、「</a:t>
            </a:r>
            <a:r>
              <a:rPr lang="en-US" altLang="ja-JP" sz="1800" dirty="0">
                <a:solidFill>
                  <a:srgbClr val="7F7F7F"/>
                </a:solidFill>
                <a:latin typeface="Arial"/>
                <a:ea typeface="Arial"/>
                <a:cs typeface="Arial"/>
                <a:sym typeface="Arial"/>
              </a:rPr>
              <a:t>100</a:t>
            </a:r>
            <a:r>
              <a:rPr lang="ja-JP" altLang="en-US" sz="1800" dirty="0">
                <a:solidFill>
                  <a:srgbClr val="7F7F7F"/>
                </a:solidFill>
                <a:latin typeface="Arial"/>
                <a:ea typeface="Arial"/>
                <a:cs typeface="Arial"/>
                <a:sym typeface="Arial"/>
              </a:rPr>
              <a:t>％」という言葉がよく出る。</a:t>
            </a:r>
            <a:endParaRPr lang="en-US" altLang="ja-JP" sz="1800" dirty="0">
              <a:solidFill>
                <a:srgbClr val="7F7F7F"/>
              </a:solidFill>
            </a:endParaRPr>
          </a:p>
        </p:txBody>
      </p:sp>
    </p:spTree>
    <p:extLst>
      <p:ext uri="{BB962C8B-B14F-4D97-AF65-F5344CB8AC3E}">
        <p14:creationId xmlns:p14="http://schemas.microsoft.com/office/powerpoint/2010/main" val="375931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C77F3C-6220-A1E4-9313-EC1A685BB454}"/>
              </a:ext>
            </a:extLst>
          </p:cNvPr>
          <p:cNvSpPr>
            <a:spLocks noGrp="1"/>
          </p:cNvSpPr>
          <p:nvPr>
            <p:ph type="title"/>
          </p:nvPr>
        </p:nvSpPr>
        <p:spPr/>
        <p:txBody>
          <a:bodyPr/>
          <a:lstStyle/>
          <a:p>
            <a:r>
              <a:rPr kumimoji="1" lang="ja-JP" altLang="en-US" dirty="0"/>
              <a:t>テキストマイニング（求める人材像（その他））</a:t>
            </a:r>
          </a:p>
        </p:txBody>
      </p:sp>
      <p:pic>
        <p:nvPicPr>
          <p:cNvPr id="11" name="図 10">
            <a:extLst>
              <a:ext uri="{FF2B5EF4-FFF2-40B4-BE49-F238E27FC236}">
                <a16:creationId xmlns:a16="http://schemas.microsoft.com/office/drawing/2014/main" id="{BA082C96-07B2-3BE7-D6E7-F9048ECAC02F}"/>
              </a:ext>
            </a:extLst>
          </p:cNvPr>
          <p:cNvPicPr>
            <a:picLocks noChangeAspect="1"/>
          </p:cNvPicPr>
          <p:nvPr/>
        </p:nvPicPr>
        <p:blipFill rotWithShape="1">
          <a:blip r:embed="rId2"/>
          <a:srcRect l="15714" t="7421" r="16190" b="18678"/>
          <a:stretch/>
        </p:blipFill>
        <p:spPr>
          <a:xfrm>
            <a:off x="1094013" y="3962194"/>
            <a:ext cx="4669971" cy="2850844"/>
          </a:xfrm>
          <a:prstGeom prst="rect">
            <a:avLst/>
          </a:prstGeom>
        </p:spPr>
      </p:pic>
      <p:sp>
        <p:nvSpPr>
          <p:cNvPr id="3" name="Google Shape;141;p6">
            <a:extLst>
              <a:ext uri="{FF2B5EF4-FFF2-40B4-BE49-F238E27FC236}">
                <a16:creationId xmlns:a16="http://schemas.microsoft.com/office/drawing/2014/main" id="{AC273B23-DB17-BA99-B298-1119DBCD1B7E}"/>
              </a:ext>
            </a:extLst>
          </p:cNvPr>
          <p:cNvSpPr txBox="1"/>
          <p:nvPr/>
        </p:nvSpPr>
        <p:spPr>
          <a:xfrm>
            <a:off x="440871" y="2695220"/>
            <a:ext cx="597625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dirty="0">
                <a:solidFill>
                  <a:srgbClr val="7F7F7F"/>
                </a:solidFill>
                <a:latin typeface="Arial"/>
                <a:ea typeface="Arial"/>
                <a:cs typeface="Arial"/>
                <a:sym typeface="Arial"/>
              </a:rPr>
              <a:t>・</a:t>
            </a:r>
            <a:r>
              <a:rPr lang="ja-JP" altLang="en-US" sz="1800" dirty="0">
                <a:solidFill>
                  <a:srgbClr val="7F7F7F"/>
                </a:solidFill>
                <a:latin typeface="Arial"/>
                <a:ea typeface="Arial"/>
                <a:cs typeface="Arial"/>
                <a:sym typeface="Arial"/>
              </a:rPr>
              <a:t>求める人材像で</a:t>
            </a:r>
            <a:r>
              <a:rPr lang="en-US" altLang="ja-JP" sz="1800" dirty="0">
                <a:solidFill>
                  <a:srgbClr val="7F7F7F"/>
                </a:solidFill>
                <a:latin typeface="Arial"/>
                <a:ea typeface="Arial"/>
                <a:cs typeface="Arial"/>
                <a:sym typeface="Arial"/>
              </a:rPr>
              <a:t>Word</a:t>
            </a:r>
            <a:r>
              <a:rPr lang="ja-JP" altLang="en-US" sz="1800" dirty="0">
                <a:solidFill>
                  <a:srgbClr val="7F7F7F"/>
                </a:solidFill>
                <a:latin typeface="Arial"/>
                <a:ea typeface="Arial"/>
                <a:cs typeface="Arial"/>
                <a:sym typeface="Arial"/>
              </a:rPr>
              <a:t>クラウドを敢行したところ、「障がい」という言葉が一番多く使われているようだ。</a:t>
            </a:r>
            <a:endParaRPr lang="en-US" altLang="ja-JP" sz="1800" dirty="0">
              <a:solidFill>
                <a:srgbClr val="7F7F7F"/>
              </a:solidFill>
              <a:latin typeface="Arial"/>
              <a:ea typeface="Arial"/>
              <a:cs typeface="Arial"/>
              <a:sym typeface="Arial"/>
            </a:endParaRPr>
          </a:p>
          <a:p>
            <a:pPr marL="0" marR="0" lvl="0" indent="0" algn="l" rtl="0">
              <a:spcBef>
                <a:spcPts val="0"/>
              </a:spcBef>
              <a:spcAft>
                <a:spcPts val="0"/>
              </a:spcAft>
              <a:buNone/>
            </a:pPr>
            <a:r>
              <a:rPr lang="ja-JP" altLang="en-US" dirty="0">
                <a:solidFill>
                  <a:srgbClr val="7F7F7F"/>
                </a:solidFill>
                <a:latin typeface="Arial"/>
                <a:cs typeface="Arial"/>
                <a:sym typeface="Arial"/>
              </a:rPr>
              <a:t>他によく使われているのは障がい者、未経験、とらわれるといった言葉だった。</a:t>
            </a:r>
            <a:endParaRPr lang="en-US" altLang="ja-JP" sz="1800" dirty="0">
              <a:solidFill>
                <a:srgbClr val="7F7F7F"/>
              </a:solidFill>
            </a:endParaRPr>
          </a:p>
        </p:txBody>
      </p:sp>
    </p:spTree>
    <p:extLst>
      <p:ext uri="{BB962C8B-B14F-4D97-AF65-F5344CB8AC3E}">
        <p14:creationId xmlns:p14="http://schemas.microsoft.com/office/powerpoint/2010/main" val="408493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a:spLocks noGrp="1"/>
          </p:cNvSpPr>
          <p:nvPr>
            <p:ph type="sldNum" idx="12"/>
          </p:nvPr>
        </p:nvSpPr>
        <p:spPr>
          <a:xfrm>
            <a:off x="5251680" y="10425488"/>
            <a:ext cx="1543050" cy="242512"/>
          </a:xfrm>
          <a:prstGeom prst="rect">
            <a:avLst/>
          </a:prstGeom>
          <a:noFill/>
          <a:ln>
            <a:noFill/>
          </a:ln>
        </p:spPr>
        <p:txBody>
          <a:bodyPr spcFirstLastPara="1" wrap="square" lIns="91425" tIns="45700" rIns="91425" bIns="45700" anchor="ctr" anchorCtr="0">
            <a:noAutofit/>
          </a:bodyPr>
          <a:lstStyle/>
          <a:p>
            <a:pPr defTabSz="914400">
              <a:buClr>
                <a:srgbClr val="000000"/>
              </a:buClr>
            </a:pPr>
            <a:fld id="{00000000-1234-1234-1234-123412341234}" type="slidenum">
              <a:rPr lang="en-US" altLang="ja-JP" kern="0"/>
              <a:pPr defTabSz="914400">
                <a:buClr>
                  <a:srgbClr val="000000"/>
                </a:buClr>
              </a:pPr>
              <a:t>7</a:t>
            </a:fld>
            <a:endParaRPr kern="0"/>
          </a:p>
        </p:txBody>
      </p:sp>
      <p:sp>
        <p:nvSpPr>
          <p:cNvPr id="161" name="Google Shape;161;p9"/>
          <p:cNvSpPr txBox="1"/>
          <p:nvPr/>
        </p:nvSpPr>
        <p:spPr>
          <a:xfrm>
            <a:off x="403372" y="1911069"/>
            <a:ext cx="5976256" cy="584735"/>
          </a:xfrm>
          <a:prstGeom prst="rect">
            <a:avLst/>
          </a:prstGeom>
          <a:solidFill>
            <a:srgbClr val="F2F2F2"/>
          </a:solidFill>
          <a:ln>
            <a:noFill/>
          </a:ln>
        </p:spPr>
        <p:txBody>
          <a:bodyPr spcFirstLastPara="1" wrap="square" lIns="91425" tIns="45700" rIns="91425" bIns="45700" anchor="t" anchorCtr="0">
            <a:spAutoFit/>
          </a:bodyPr>
          <a:lstStyle/>
          <a:p>
            <a:pPr defTabSz="914400">
              <a:buClr>
                <a:srgbClr val="000000"/>
              </a:buClr>
            </a:pPr>
            <a:r>
              <a:rPr lang="en-US" altLang="ja-JP" sz="3200" kern="0" dirty="0">
                <a:solidFill>
                  <a:srgbClr val="7F7F7F"/>
                </a:solidFill>
                <a:latin typeface="Arial"/>
                <a:ea typeface="Arial"/>
                <a:cs typeface="Arial"/>
                <a:sym typeface="Arial"/>
              </a:rPr>
              <a:t>4.</a:t>
            </a:r>
            <a:r>
              <a:rPr lang="ja-JP" altLang="en-US" sz="3200" kern="0" dirty="0">
                <a:solidFill>
                  <a:srgbClr val="7F7F7F"/>
                </a:solidFill>
                <a:latin typeface="Arial"/>
                <a:ea typeface="Arial"/>
                <a:cs typeface="Arial"/>
                <a:sym typeface="Arial"/>
              </a:rPr>
              <a:t>　考察・所感  </a:t>
            </a:r>
            <a:endParaRPr sz="1400" kern="0" dirty="0">
              <a:solidFill>
                <a:srgbClr val="000000"/>
              </a:solidFill>
              <a:latin typeface="Arial"/>
              <a:cs typeface="Arial"/>
              <a:sym typeface="Arial"/>
            </a:endParaRPr>
          </a:p>
        </p:txBody>
      </p:sp>
      <p:sp>
        <p:nvSpPr>
          <p:cNvPr id="162" name="Google Shape;162;p9"/>
          <p:cNvSpPr txBox="1"/>
          <p:nvPr/>
        </p:nvSpPr>
        <p:spPr>
          <a:xfrm>
            <a:off x="403372" y="2738560"/>
            <a:ext cx="5976256" cy="2308284"/>
          </a:xfrm>
          <a:prstGeom prst="rect">
            <a:avLst/>
          </a:prstGeom>
          <a:noFill/>
          <a:ln>
            <a:noFill/>
          </a:ln>
        </p:spPr>
        <p:txBody>
          <a:bodyPr spcFirstLastPara="1" wrap="square" lIns="91425" tIns="45700" rIns="91425" bIns="45700" anchor="t" anchorCtr="0">
            <a:spAutoFit/>
          </a:bodyPr>
          <a:lstStyle/>
          <a:p>
            <a:pPr defTabSz="914400">
              <a:buClr>
                <a:srgbClr val="000000"/>
              </a:buClr>
            </a:pPr>
            <a:r>
              <a:rPr lang="ja-JP" altLang="en-US" kern="0" dirty="0">
                <a:solidFill>
                  <a:srgbClr val="7F7F7F"/>
                </a:solidFill>
                <a:latin typeface="Arial"/>
                <a:cs typeface="Arial"/>
                <a:sym typeface="Arial"/>
              </a:rPr>
              <a:t>　障害者</a:t>
            </a:r>
            <a:r>
              <a:rPr lang="ja-JP" altLang="en-US" kern="0" dirty="0">
                <a:solidFill>
                  <a:srgbClr val="7F7F7F"/>
                </a:solidFill>
                <a:latin typeface="Arial"/>
                <a:ea typeface="Arial"/>
                <a:cs typeface="Arial"/>
                <a:sym typeface="Arial"/>
              </a:rPr>
              <a:t>雇用の求人では、応募要件で一番多いのが、</a:t>
            </a:r>
            <a:r>
              <a:rPr lang="en-US" altLang="ja-JP" kern="0" dirty="0">
                <a:solidFill>
                  <a:srgbClr val="7F7F7F"/>
                </a:solidFill>
                <a:latin typeface="Arial"/>
                <a:ea typeface="Arial"/>
                <a:cs typeface="Arial"/>
                <a:sym typeface="Arial"/>
              </a:rPr>
              <a:t>PC</a:t>
            </a:r>
            <a:r>
              <a:rPr lang="ja-JP" altLang="en-US" kern="0" dirty="0">
                <a:solidFill>
                  <a:srgbClr val="7F7F7F"/>
                </a:solidFill>
                <a:latin typeface="Arial"/>
                <a:ea typeface="Arial"/>
                <a:cs typeface="Arial"/>
                <a:sym typeface="Arial"/>
              </a:rPr>
              <a:t>操作、求める人材像で割合が多いのは</a:t>
            </a:r>
            <a:r>
              <a:rPr lang="ja-JP" altLang="en-US" dirty="0">
                <a:solidFill>
                  <a:schemeClr val="tx1">
                    <a:lumMod val="50000"/>
                    <a:lumOff val="50000"/>
                  </a:schemeClr>
                </a:solidFill>
                <a:latin typeface="Arial" panose="020B0604020202020204" pitchFamily="34" charset="0"/>
                <a:ea typeface="Arial"/>
                <a:cs typeface="Arial" panose="020B0604020202020204" pitchFamily="34" charset="0"/>
                <a:sym typeface="Arial"/>
              </a:rPr>
              <a:t>「</a:t>
            </a:r>
            <a:r>
              <a:rPr lang="ja-JP" altLang="en-US" sz="1800" b="0" i="0" u="none" strike="noStrike" dirty="0">
                <a:solidFill>
                  <a:schemeClr val="tx1">
                    <a:lumMod val="50000"/>
                    <a:lumOff val="50000"/>
                  </a:schemeClr>
                </a:solidFill>
                <a:effectLst/>
                <a:latin typeface="Arial" panose="020B0604020202020204" pitchFamily="34" charset="0"/>
                <a:cs typeface="Arial" panose="020B0604020202020204" pitchFamily="34" charset="0"/>
              </a:rPr>
              <a:t>主体性・積極性・自発性</a:t>
            </a:r>
            <a:r>
              <a:rPr lang="ja-JP" altLang="en-US" dirty="0">
                <a:solidFill>
                  <a:schemeClr val="tx1">
                    <a:lumMod val="50000"/>
                    <a:lumOff val="50000"/>
                  </a:schemeClr>
                </a:solidFill>
                <a:latin typeface="Arial" panose="020B0604020202020204" pitchFamily="34" charset="0"/>
                <a:cs typeface="Arial" panose="020B0604020202020204" pitchFamily="34" charset="0"/>
              </a:rPr>
              <a:t> </a:t>
            </a:r>
            <a:r>
              <a:rPr lang="ja-JP" altLang="en-US" dirty="0">
                <a:solidFill>
                  <a:schemeClr val="tx1">
                    <a:lumMod val="50000"/>
                    <a:lumOff val="50000"/>
                  </a:schemeClr>
                </a:solidFill>
                <a:latin typeface="Arial" panose="020B0604020202020204" pitchFamily="34" charset="0"/>
                <a:ea typeface="Arial"/>
                <a:cs typeface="Arial" panose="020B0604020202020204" pitchFamily="34" charset="0"/>
                <a:sym typeface="Arial"/>
              </a:rPr>
              <a:t>」、</a:t>
            </a:r>
            <a:r>
              <a:rPr lang="ja-JP" altLang="en-US" sz="1800" b="0" i="0" u="none" strike="noStrike" dirty="0">
                <a:solidFill>
                  <a:schemeClr val="tx1">
                    <a:lumMod val="50000"/>
                    <a:lumOff val="50000"/>
                  </a:schemeClr>
                </a:solidFill>
                <a:effectLst/>
                <a:latin typeface="Arial" panose="020B0604020202020204" pitchFamily="34" charset="0"/>
                <a:cs typeface="Arial" panose="020B0604020202020204" pitchFamily="34" charset="0"/>
              </a:rPr>
              <a:t>「チームワーク」、その他の人物像のマイニングでは「障がい」、「</a:t>
            </a:r>
            <a:r>
              <a:rPr lang="ja-JP" altLang="en-US" dirty="0">
                <a:solidFill>
                  <a:srgbClr val="7F7F7F"/>
                </a:solidFill>
                <a:latin typeface="Arial"/>
                <a:cs typeface="Arial"/>
                <a:sym typeface="Arial"/>
              </a:rPr>
              <a:t>障がい者」、「未経験」、「とらわれる」といった言葉だった。</a:t>
            </a:r>
            <a:endParaRPr lang="en-US" altLang="ja-JP" dirty="0">
              <a:solidFill>
                <a:srgbClr val="7F7F7F"/>
              </a:solidFill>
              <a:latin typeface="Arial"/>
              <a:cs typeface="Arial"/>
              <a:sym typeface="Arial"/>
            </a:endParaRPr>
          </a:p>
          <a:p>
            <a:pPr defTabSz="914400">
              <a:buClr>
                <a:srgbClr val="000000"/>
              </a:buClr>
            </a:pPr>
            <a:r>
              <a:rPr lang="ja-JP" altLang="en-US" kern="0" dirty="0">
                <a:solidFill>
                  <a:srgbClr val="7F7F7F"/>
                </a:solidFill>
                <a:latin typeface="Arial"/>
                <a:ea typeface="Arial"/>
                <a:cs typeface="Arial"/>
                <a:sym typeface="Arial"/>
              </a:rPr>
              <a:t>　なので、主体性や積極性を持ちつつチームワークを発揮できる障がいにとらわれない人材像が理想なのではと考えた。</a:t>
            </a:r>
            <a:endParaRPr kern="0" dirty="0">
              <a:solidFill>
                <a:schemeClr val="tx1">
                  <a:lumMod val="50000"/>
                  <a:lumOff val="50000"/>
                </a:schemeClr>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ホワイト">
  <a:themeElements>
    <a:clrScheme name="ホワイト">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85</TotalTime>
  <Words>514</Words>
  <Application>Microsoft Office PowerPoint</Application>
  <PresentationFormat>ワイド画面</PresentationFormat>
  <Paragraphs>50</Paragraphs>
  <Slides>7</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7</vt:i4>
      </vt:variant>
    </vt:vector>
  </HeadingPairs>
  <TitlesOfParts>
    <vt:vector size="13" baseType="lpstr">
      <vt:lpstr>游ゴシック</vt:lpstr>
      <vt:lpstr>Arial</vt:lpstr>
      <vt:lpstr>Calibri</vt:lpstr>
      <vt:lpstr>Calibri Light</vt:lpstr>
      <vt:lpstr>Office テーマ</vt:lpstr>
      <vt:lpstr>ホワイト</vt:lpstr>
      <vt:lpstr>PowerPoint プレゼンテーション</vt:lpstr>
      <vt:lpstr>PowerPoint プレゼンテーション</vt:lpstr>
      <vt:lpstr>PowerPoint プレゼンテーション</vt:lpstr>
      <vt:lpstr>PowerPoint プレゼンテーション</vt:lpstr>
      <vt:lpstr>テキストマイニング（募集職種の詳細）</vt:lpstr>
      <vt:lpstr>テキストマイニング（求める人材像（その他））</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利用者</dc:creator>
  <cp:lastModifiedBy>ITEX 天王寺オフィス</cp:lastModifiedBy>
  <cp:revision>2</cp:revision>
  <dcterms:created xsi:type="dcterms:W3CDTF">2023-07-24T05:13:09Z</dcterms:created>
  <dcterms:modified xsi:type="dcterms:W3CDTF">2023-07-31T05:06:38Z</dcterms:modified>
</cp:coreProperties>
</file>