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7" r:id="rId2"/>
    <p:sldId id="298" r:id="rId3"/>
    <p:sldId id="299" r:id="rId4"/>
    <p:sldId id="302" r:id="rId5"/>
    <p:sldId id="303" r:id="rId6"/>
    <p:sldId id="304" r:id="rId7"/>
    <p:sldId id="305" r:id="rId8"/>
    <p:sldId id="290" r:id="rId9"/>
    <p:sldId id="292" r:id="rId10"/>
    <p:sldId id="293" r:id="rId11"/>
    <p:sldId id="294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俊輔 松尾" initials="俊松" lastIdx="1" clrIdx="0">
    <p:extLst>
      <p:ext uri="{19B8F6BF-5375-455C-9EA6-DF929625EA0E}">
        <p15:presenceInfo xmlns:p15="http://schemas.microsoft.com/office/powerpoint/2012/main" userId="01e3a91f5555f8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99"/>
    <a:srgbClr val="FF9999"/>
    <a:srgbClr val="36454F"/>
    <a:srgbClr val="000080"/>
    <a:srgbClr val="40E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2" autoAdjust="0"/>
    <p:restoredTop sz="91370" autoAdjust="0"/>
  </p:normalViewPr>
  <p:slideViewPr>
    <p:cSldViewPr snapToGrid="0">
      <p:cViewPr varScale="1">
        <p:scale>
          <a:sx n="82" d="100"/>
          <a:sy n="82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A519D-E53A-448C-983D-87663256815E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7BC4D-B492-40B7-91EE-8DB9EA48B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60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C4D-B492-40B7-91EE-8DB9EA48B50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197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C4D-B492-40B7-91EE-8DB9EA48B50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614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C4D-B492-40B7-91EE-8DB9EA48B50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90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C4D-B492-40B7-91EE-8DB9EA48B50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7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C4D-B492-40B7-91EE-8DB9EA48B50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325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C4D-B492-40B7-91EE-8DB9EA48B50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936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C4D-B492-40B7-91EE-8DB9EA48B50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912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C4D-B492-40B7-91EE-8DB9EA48B50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03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C4D-B492-40B7-91EE-8DB9EA48B50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88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C4D-B492-40B7-91EE-8DB9EA48B50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145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C4D-B492-40B7-91EE-8DB9EA48B50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882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7BC4D-B492-40B7-91EE-8DB9EA48B50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01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ACA1-BDC0-42C8-A564-0121E7355C2E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C9D-61AB-4B5A-B535-99D898B3F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6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ACA1-BDC0-42C8-A564-0121E7355C2E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C9D-61AB-4B5A-B535-99D898B3F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30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ACA1-BDC0-42C8-A564-0121E7355C2E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C9D-61AB-4B5A-B535-99D898B3F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9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ACA1-BDC0-42C8-A564-0121E7355C2E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C9D-61AB-4B5A-B535-99D898B3F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00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ACA1-BDC0-42C8-A564-0121E7355C2E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C9D-61AB-4B5A-B535-99D898B3F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76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ACA1-BDC0-42C8-A564-0121E7355C2E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C9D-61AB-4B5A-B535-99D898B3F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94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ACA1-BDC0-42C8-A564-0121E7355C2E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C9D-61AB-4B5A-B535-99D898B3F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65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ACA1-BDC0-42C8-A564-0121E7355C2E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C9D-61AB-4B5A-B535-99D898B3F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61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ACA1-BDC0-42C8-A564-0121E7355C2E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C9D-61AB-4B5A-B535-99D898B3F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94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ACA1-BDC0-42C8-A564-0121E7355C2E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C9D-61AB-4B5A-B535-99D898B3F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70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ACA1-BDC0-42C8-A564-0121E7355C2E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C9D-61AB-4B5A-B535-99D898B3F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0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0ACA1-BDC0-42C8-A564-0121E7355C2E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3CDC9D-61AB-4B5A-B535-99D898B3F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8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AEDBD2-75F2-0B12-445F-2E9679A56FF3}"/>
              </a:ext>
            </a:extLst>
          </p:cNvPr>
          <p:cNvSpPr txBox="1"/>
          <p:nvPr/>
        </p:nvSpPr>
        <p:spPr>
          <a:xfrm>
            <a:off x="221673" y="93747"/>
            <a:ext cx="678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サウナ市場調査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FF5D180-56DF-95D1-B2B5-AF6929C2A878}"/>
              </a:ext>
            </a:extLst>
          </p:cNvPr>
          <p:cNvCxnSpPr>
            <a:cxnSpLocks/>
          </p:cNvCxnSpPr>
          <p:nvPr/>
        </p:nvCxnSpPr>
        <p:spPr>
          <a:xfrm>
            <a:off x="221673" y="597749"/>
            <a:ext cx="870065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968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FF5D180-56DF-95D1-B2B5-AF6929C2A878}"/>
              </a:ext>
            </a:extLst>
          </p:cNvPr>
          <p:cNvCxnSpPr>
            <a:cxnSpLocks/>
          </p:cNvCxnSpPr>
          <p:nvPr/>
        </p:nvCxnSpPr>
        <p:spPr>
          <a:xfrm>
            <a:off x="221673" y="597749"/>
            <a:ext cx="870065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DF448B-6D84-A0A5-D5EE-E483EABF5181}"/>
              </a:ext>
            </a:extLst>
          </p:cNvPr>
          <p:cNvSpPr txBox="1"/>
          <p:nvPr/>
        </p:nvSpPr>
        <p:spPr>
          <a:xfrm>
            <a:off x="221673" y="741762"/>
            <a:ext cx="87006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>
              <a:spcBef>
                <a:spcPct val="0"/>
              </a:spcBef>
            </a:pP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SWOT</a:t>
            </a: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分析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80F8BEB-C648-714B-8741-26374985B358}"/>
              </a:ext>
            </a:extLst>
          </p:cNvPr>
          <p:cNvSpPr txBox="1"/>
          <p:nvPr/>
        </p:nvSpPr>
        <p:spPr>
          <a:xfrm>
            <a:off x="2224186" y="4185100"/>
            <a:ext cx="16359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 algn="ctr">
              <a:spcBef>
                <a:spcPct val="0"/>
              </a:spcBef>
            </a:pPr>
            <a:r>
              <a:rPr lang="en-US" altLang="ja-JP" sz="16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Opportunities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A57AFE-DD35-B513-1421-F04D645A7A29}"/>
              </a:ext>
            </a:extLst>
          </p:cNvPr>
          <p:cNvSpPr txBox="1"/>
          <p:nvPr/>
        </p:nvSpPr>
        <p:spPr>
          <a:xfrm>
            <a:off x="309996" y="4250215"/>
            <a:ext cx="87006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初期の認知度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　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プロジェクト開始時にはサイトの認知度が低いため、初期のトラフィック獲得が課題。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ja-JP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リソースの制約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　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コンテンツ作成やデータ分析のためのリソース（時間、労力、費用）が限られている。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ja-JP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技術的なハードル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　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データ分析ツールの実装やパーソナライゼーションの実現には高度な技術が必要。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710092D-53E7-2CC0-CC73-3B16D501810A}"/>
              </a:ext>
            </a:extLst>
          </p:cNvPr>
          <p:cNvSpPr/>
          <p:nvPr/>
        </p:nvSpPr>
        <p:spPr>
          <a:xfrm>
            <a:off x="4572000" y="1224328"/>
            <a:ext cx="3059723" cy="27314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456E51-3003-9F0D-20CC-F5ED00276C05}"/>
              </a:ext>
            </a:extLst>
          </p:cNvPr>
          <p:cNvSpPr txBox="1"/>
          <p:nvPr/>
        </p:nvSpPr>
        <p:spPr>
          <a:xfrm>
            <a:off x="5356912" y="1453623"/>
            <a:ext cx="1471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 algn="ctr">
              <a:spcBef>
                <a:spcPct val="0"/>
              </a:spcBef>
            </a:pPr>
            <a:r>
              <a:rPr lang="en-US" altLang="ja-JP" sz="1600" b="1" dirty="0" err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Weeknesses</a:t>
            </a:r>
            <a:endParaRPr lang="en-US" altLang="ja-JP" sz="1600" b="1" dirty="0">
              <a:solidFill>
                <a:schemeClr val="bg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31E7A37-209D-E2F3-8091-1BAD2D28180F}"/>
              </a:ext>
            </a:extLst>
          </p:cNvPr>
          <p:cNvSpPr txBox="1"/>
          <p:nvPr/>
        </p:nvSpPr>
        <p:spPr>
          <a:xfrm>
            <a:off x="221673" y="93747"/>
            <a:ext cx="678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SWOT</a:t>
            </a:r>
            <a:r>
              <a:rPr kumimoji="1" lang="ja-JP" altLang="en-US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01080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FF5D180-56DF-95D1-B2B5-AF6929C2A878}"/>
              </a:ext>
            </a:extLst>
          </p:cNvPr>
          <p:cNvCxnSpPr>
            <a:cxnSpLocks/>
          </p:cNvCxnSpPr>
          <p:nvPr/>
        </p:nvCxnSpPr>
        <p:spPr>
          <a:xfrm>
            <a:off x="221673" y="597749"/>
            <a:ext cx="870065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DF448B-6D84-A0A5-D5EE-E483EABF5181}"/>
              </a:ext>
            </a:extLst>
          </p:cNvPr>
          <p:cNvSpPr txBox="1"/>
          <p:nvPr/>
        </p:nvSpPr>
        <p:spPr>
          <a:xfrm>
            <a:off x="221673" y="741762"/>
            <a:ext cx="87006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>
              <a:spcBef>
                <a:spcPct val="0"/>
              </a:spcBef>
            </a:pP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SWOT</a:t>
            </a: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分析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A57AFE-DD35-B513-1421-F04D645A7A29}"/>
              </a:ext>
            </a:extLst>
          </p:cNvPr>
          <p:cNvSpPr txBox="1"/>
          <p:nvPr/>
        </p:nvSpPr>
        <p:spPr>
          <a:xfrm>
            <a:off x="221673" y="1532832"/>
            <a:ext cx="87006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サウナブームの拡大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　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サウナ人気が高まっているため、新しいユーザー層を獲得するチャンスが大きい。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健康志向の高まり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　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健康やウェルネスに対する関心が高まっていることから、サウナの健康効果を訴求できる。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パートナーシップの構築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　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サウナ施設や関連企業との提携により、特典やディスカウントを提供する機会。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技術の進歩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　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新しいデータ分析ツールやマーケティング技術を活用することで、サービスの向上が期待できる。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7C3EE89-D9D9-5719-3982-E04261225720}"/>
              </a:ext>
            </a:extLst>
          </p:cNvPr>
          <p:cNvGrpSpPr/>
          <p:nvPr/>
        </p:nvGrpSpPr>
        <p:grpSpPr>
          <a:xfrm>
            <a:off x="1512276" y="3955804"/>
            <a:ext cx="3059723" cy="2731477"/>
            <a:chOff x="1512276" y="3955804"/>
            <a:chExt cx="3059723" cy="2731477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34B8387-B47B-C442-D87A-F0E293BCE2E1}"/>
                </a:ext>
              </a:extLst>
            </p:cNvPr>
            <p:cNvSpPr/>
            <p:nvPr/>
          </p:nvSpPr>
          <p:spPr>
            <a:xfrm>
              <a:off x="1512276" y="3955804"/>
              <a:ext cx="3059723" cy="273147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061A149-A40E-E8EE-A424-8D607EC78267}"/>
                </a:ext>
              </a:extLst>
            </p:cNvPr>
            <p:cNvSpPr txBox="1"/>
            <p:nvPr/>
          </p:nvSpPr>
          <p:spPr>
            <a:xfrm>
              <a:off x="2224186" y="4185100"/>
              <a:ext cx="16359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7312" algn="ctr">
                <a:spcBef>
                  <a:spcPct val="0"/>
                </a:spcBef>
              </a:pPr>
              <a:r>
                <a:rPr lang="en-US" altLang="ja-JP" sz="1600" b="1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Opportunities</a:t>
              </a: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BF9F57-BD85-A00F-1BE8-E23A6132C923}"/>
              </a:ext>
            </a:extLst>
          </p:cNvPr>
          <p:cNvSpPr txBox="1"/>
          <p:nvPr/>
        </p:nvSpPr>
        <p:spPr>
          <a:xfrm>
            <a:off x="221673" y="93747"/>
            <a:ext cx="678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SWOT</a:t>
            </a:r>
            <a:r>
              <a:rPr kumimoji="1" lang="ja-JP" altLang="en-US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45775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FF5D180-56DF-95D1-B2B5-AF6929C2A878}"/>
              </a:ext>
            </a:extLst>
          </p:cNvPr>
          <p:cNvCxnSpPr>
            <a:cxnSpLocks/>
          </p:cNvCxnSpPr>
          <p:nvPr/>
        </p:nvCxnSpPr>
        <p:spPr>
          <a:xfrm>
            <a:off x="221673" y="597749"/>
            <a:ext cx="870065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DF448B-6D84-A0A5-D5EE-E483EABF5181}"/>
              </a:ext>
            </a:extLst>
          </p:cNvPr>
          <p:cNvSpPr txBox="1"/>
          <p:nvPr/>
        </p:nvSpPr>
        <p:spPr>
          <a:xfrm>
            <a:off x="221673" y="741762"/>
            <a:ext cx="87006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>
              <a:spcBef>
                <a:spcPct val="0"/>
              </a:spcBef>
            </a:pP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SWOT</a:t>
            </a: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分析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A433BA-EF68-F58D-ED8E-BFEB610231A3}"/>
              </a:ext>
            </a:extLst>
          </p:cNvPr>
          <p:cNvSpPr txBox="1"/>
          <p:nvPr/>
        </p:nvSpPr>
        <p:spPr>
          <a:xfrm>
            <a:off x="221673" y="1309612"/>
            <a:ext cx="870065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競争の激化</a:t>
            </a:r>
            <a:br>
              <a:rPr kumimoji="0" lang="ja-JP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0" lang="ja-JP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  </a:t>
            </a:r>
            <a:r>
              <a:rPr kumimoji="0" lang="ja-JP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他のサウナ情報サイトや健康サイトとの競争が激化し、ユーザーの獲得が難しくなる可能性。</a:t>
            </a:r>
            <a:endParaRPr kumimoji="0" lang="en-US" altLang="ja-JP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コンテンツの信頼性</a:t>
            </a: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  </a:t>
            </a:r>
            <a:r>
              <a:rPr kumimoji="0" lang="ja-JP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不正確な情報を提供すると、ユーザーの信頼を失うリスクがある。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規制の変動</a:t>
            </a: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  </a:t>
            </a:r>
            <a:r>
              <a:rPr kumimoji="0" lang="ja-JP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健康情報やデータプライバシーに関する規制が変動することで、対応が必要となる場合がある。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経済的影響</a:t>
            </a: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 経済状況の変動により、ユーザーの購買意欲や広告収入に影響が出る可能性。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4425E44-8E95-0A28-7DA6-37611F534706}"/>
              </a:ext>
            </a:extLst>
          </p:cNvPr>
          <p:cNvGrpSpPr/>
          <p:nvPr/>
        </p:nvGrpSpPr>
        <p:grpSpPr>
          <a:xfrm>
            <a:off x="4572000" y="3898654"/>
            <a:ext cx="3059723" cy="2731477"/>
            <a:chOff x="4572000" y="3955804"/>
            <a:chExt cx="3059723" cy="273147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A5889BBE-0645-312B-16B8-3FFE859121B3}"/>
                </a:ext>
              </a:extLst>
            </p:cNvPr>
            <p:cNvSpPr/>
            <p:nvPr/>
          </p:nvSpPr>
          <p:spPr>
            <a:xfrm>
              <a:off x="4572000" y="3955804"/>
              <a:ext cx="3059723" cy="2731477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DCE9F09-D21E-B6B9-A795-3EA23C44BA10}"/>
                </a:ext>
              </a:extLst>
            </p:cNvPr>
            <p:cNvSpPr txBox="1"/>
            <p:nvPr/>
          </p:nvSpPr>
          <p:spPr>
            <a:xfrm>
              <a:off x="5447499" y="4185100"/>
              <a:ext cx="12906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7312" algn="ctr">
                <a:spcBef>
                  <a:spcPct val="0"/>
                </a:spcBef>
              </a:pPr>
              <a:r>
                <a:rPr lang="en-US" altLang="ja-JP" sz="1600" b="1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Threats</a:t>
              </a: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B1AB21-D1EA-D999-6B29-83ADCA84BA41}"/>
              </a:ext>
            </a:extLst>
          </p:cNvPr>
          <p:cNvSpPr txBox="1"/>
          <p:nvPr/>
        </p:nvSpPr>
        <p:spPr>
          <a:xfrm>
            <a:off x="221673" y="93747"/>
            <a:ext cx="678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SWOT</a:t>
            </a:r>
            <a:r>
              <a:rPr kumimoji="1" lang="ja-JP" altLang="en-US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629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FF5D180-56DF-95D1-B2B5-AF6929C2A878}"/>
              </a:ext>
            </a:extLst>
          </p:cNvPr>
          <p:cNvCxnSpPr>
            <a:cxnSpLocks/>
          </p:cNvCxnSpPr>
          <p:nvPr/>
        </p:nvCxnSpPr>
        <p:spPr>
          <a:xfrm>
            <a:off x="221673" y="597749"/>
            <a:ext cx="870065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6D96668-6865-678B-5FEA-3F33DA255B83}"/>
              </a:ext>
            </a:extLst>
          </p:cNvPr>
          <p:cNvGrpSpPr/>
          <p:nvPr/>
        </p:nvGrpSpPr>
        <p:grpSpPr>
          <a:xfrm>
            <a:off x="404734" y="3236938"/>
            <a:ext cx="5923612" cy="539645"/>
            <a:chOff x="404734" y="1932793"/>
            <a:chExt cx="5923612" cy="539645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BC501F6F-7FE8-81A1-48D3-DED742C07094}"/>
                </a:ext>
              </a:extLst>
            </p:cNvPr>
            <p:cNvGrpSpPr/>
            <p:nvPr/>
          </p:nvGrpSpPr>
          <p:grpSpPr>
            <a:xfrm>
              <a:off x="404734" y="1932793"/>
              <a:ext cx="2833140" cy="539645"/>
              <a:chOff x="404734" y="974360"/>
              <a:chExt cx="4167266" cy="539645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7E48A5F0-160F-FFA1-9CBC-DA3E31DC7D94}"/>
                  </a:ext>
                </a:extLst>
              </p:cNvPr>
              <p:cNvSpPr/>
              <p:nvPr/>
            </p:nvSpPr>
            <p:spPr>
              <a:xfrm>
                <a:off x="404734" y="974360"/>
                <a:ext cx="4167266" cy="5396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528491C-2E6F-9787-9476-AE265F60EB86}"/>
                  </a:ext>
                </a:extLst>
              </p:cNvPr>
              <p:cNvSpPr txBox="1"/>
              <p:nvPr/>
            </p:nvSpPr>
            <p:spPr>
              <a:xfrm>
                <a:off x="404734" y="1074905"/>
                <a:ext cx="416726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7312">
                  <a:spcBef>
                    <a:spcPct val="0"/>
                  </a:spcBef>
                </a:pPr>
                <a:r>
                  <a:rPr lang="en-US" altLang="ja-JP" sz="16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LP</a:t>
                </a:r>
                <a:r>
                  <a:rPr lang="ja-JP" altLang="en-US" sz="16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作成</a:t>
                </a:r>
                <a:endParaRPr lang="en-US" altLang="ja-JP" sz="16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57AB982-31CE-5990-9B4F-5727037DE915}"/>
                </a:ext>
              </a:extLst>
            </p:cNvPr>
            <p:cNvSpPr txBox="1"/>
            <p:nvPr/>
          </p:nvSpPr>
          <p:spPr>
            <a:xfrm>
              <a:off x="3495206" y="2062381"/>
              <a:ext cx="28331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7312">
                <a:spcBef>
                  <a:spcPct val="0"/>
                </a:spcBef>
              </a:pPr>
              <a:r>
                <a:rPr lang="en-US" altLang="ja-JP" sz="16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1. UI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77FC6E4-6FBF-E231-ECC6-63263E136E80}"/>
              </a:ext>
            </a:extLst>
          </p:cNvPr>
          <p:cNvGrpSpPr/>
          <p:nvPr/>
        </p:nvGrpSpPr>
        <p:grpSpPr>
          <a:xfrm>
            <a:off x="404734" y="4116035"/>
            <a:ext cx="5923612" cy="584775"/>
            <a:chOff x="404734" y="959645"/>
            <a:chExt cx="5923612" cy="58477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F1480AD-532A-6BFF-6DC9-49AD19073E9F}"/>
                </a:ext>
              </a:extLst>
            </p:cNvPr>
            <p:cNvGrpSpPr/>
            <p:nvPr/>
          </p:nvGrpSpPr>
          <p:grpSpPr>
            <a:xfrm>
              <a:off x="404734" y="974360"/>
              <a:ext cx="2833140" cy="539645"/>
              <a:chOff x="404734" y="974360"/>
              <a:chExt cx="4167266" cy="539645"/>
            </a:xfrm>
          </p:grpSpPr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2B6DDB16-B86B-A41A-4A66-B0126355F771}"/>
                  </a:ext>
                </a:extLst>
              </p:cNvPr>
              <p:cNvSpPr/>
              <p:nvPr/>
            </p:nvSpPr>
            <p:spPr>
              <a:xfrm>
                <a:off x="404734" y="974360"/>
                <a:ext cx="4167266" cy="5396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773691B-F048-9EC1-9469-1D5D70D9F85D}"/>
                  </a:ext>
                </a:extLst>
              </p:cNvPr>
              <p:cNvSpPr txBox="1"/>
              <p:nvPr/>
            </p:nvSpPr>
            <p:spPr>
              <a:xfrm>
                <a:off x="404734" y="1074905"/>
                <a:ext cx="416726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7312">
                  <a:spcBef>
                    <a:spcPct val="0"/>
                  </a:spcBef>
                </a:pPr>
                <a:r>
                  <a:rPr lang="ja-JP" altLang="en-US" sz="16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コンテンツ作成</a:t>
                </a:r>
                <a:endParaRPr lang="en-US" altLang="ja-JP" sz="16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5306915-EB21-0318-6161-C18BA48E05C7}"/>
                </a:ext>
              </a:extLst>
            </p:cNvPr>
            <p:cNvSpPr txBox="1"/>
            <p:nvPr/>
          </p:nvSpPr>
          <p:spPr>
            <a:xfrm>
              <a:off x="3495206" y="959645"/>
              <a:ext cx="283314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7312">
                <a:spcBef>
                  <a:spcPct val="0"/>
                </a:spcBef>
              </a:pPr>
              <a:r>
                <a:rPr lang="en-US" altLang="ja-JP" sz="16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2. </a:t>
              </a:r>
              <a:r>
                <a:rPr lang="ja-JP" altLang="en-US" sz="16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機能</a:t>
              </a:r>
              <a:endPara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pPr marL="87312">
                <a:spcBef>
                  <a:spcPct val="0"/>
                </a:spcBef>
              </a:pPr>
              <a:r>
                <a:rPr lang="en-US" altLang="ja-JP" sz="16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3. </a:t>
              </a:r>
              <a:r>
                <a:rPr lang="ja-JP" altLang="en-US" sz="16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データ</a:t>
              </a:r>
              <a:endPara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C395AD2-1C4F-AEC7-E141-46DA498EE259}"/>
              </a:ext>
            </a:extLst>
          </p:cNvPr>
          <p:cNvGrpSpPr/>
          <p:nvPr/>
        </p:nvGrpSpPr>
        <p:grpSpPr>
          <a:xfrm>
            <a:off x="404733" y="5231548"/>
            <a:ext cx="5923613" cy="539645"/>
            <a:chOff x="404733" y="3927403"/>
            <a:chExt cx="5923613" cy="53964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8C812A8-1E6C-DE35-AD66-71A53B53F351}"/>
                </a:ext>
              </a:extLst>
            </p:cNvPr>
            <p:cNvGrpSpPr/>
            <p:nvPr/>
          </p:nvGrpSpPr>
          <p:grpSpPr>
            <a:xfrm>
              <a:off x="404733" y="3927403"/>
              <a:ext cx="2833141" cy="539645"/>
              <a:chOff x="404734" y="974360"/>
              <a:chExt cx="4167266" cy="539645"/>
            </a:xfrm>
          </p:grpSpPr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2D055A5F-AA84-CDB0-634C-FE90BA315157}"/>
                  </a:ext>
                </a:extLst>
              </p:cNvPr>
              <p:cNvSpPr/>
              <p:nvPr/>
            </p:nvSpPr>
            <p:spPr>
              <a:xfrm>
                <a:off x="404734" y="974360"/>
                <a:ext cx="4167266" cy="5396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0016C19-3348-F5F1-1962-FB4B4E6B7F4E}"/>
                  </a:ext>
                </a:extLst>
              </p:cNvPr>
              <p:cNvSpPr txBox="1"/>
              <p:nvPr/>
            </p:nvSpPr>
            <p:spPr>
              <a:xfrm>
                <a:off x="404734" y="1074905"/>
                <a:ext cx="416726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7312">
                  <a:spcBef>
                    <a:spcPct val="0"/>
                  </a:spcBef>
                </a:pPr>
                <a:r>
                  <a:rPr lang="ja-JP" altLang="en-US" sz="16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広告アドセンス 他</a:t>
                </a:r>
                <a:endParaRPr lang="en-US" altLang="ja-JP" sz="16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159DBF5-C0F4-73A5-DAAE-E54BA6EEF8DD}"/>
                </a:ext>
              </a:extLst>
            </p:cNvPr>
            <p:cNvSpPr txBox="1"/>
            <p:nvPr/>
          </p:nvSpPr>
          <p:spPr>
            <a:xfrm>
              <a:off x="3495206" y="4027948"/>
              <a:ext cx="28331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7312">
                <a:spcBef>
                  <a:spcPct val="0"/>
                </a:spcBef>
              </a:pPr>
              <a:r>
                <a:rPr lang="en-US" altLang="ja-JP" sz="16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 </a:t>
              </a:r>
              <a:r>
                <a:rPr lang="ja-JP" altLang="en-US" sz="16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マネタイズ戦略</a:t>
              </a:r>
              <a:endPara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21F5B48-8BC5-64CF-3FD6-D676308F8673}"/>
              </a:ext>
            </a:extLst>
          </p:cNvPr>
          <p:cNvCxnSpPr/>
          <p:nvPr/>
        </p:nvCxnSpPr>
        <p:spPr>
          <a:xfrm>
            <a:off x="221673" y="4961745"/>
            <a:ext cx="870065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746EC10-5343-26F5-D4BD-5B16E3B75F59}"/>
              </a:ext>
            </a:extLst>
          </p:cNvPr>
          <p:cNvCxnSpPr/>
          <p:nvPr/>
        </p:nvCxnSpPr>
        <p:spPr>
          <a:xfrm>
            <a:off x="221673" y="2865621"/>
            <a:ext cx="870065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7B17A7A-39E5-EE6E-182C-D640780AD32A}"/>
              </a:ext>
            </a:extLst>
          </p:cNvPr>
          <p:cNvGrpSpPr/>
          <p:nvPr/>
        </p:nvGrpSpPr>
        <p:grpSpPr>
          <a:xfrm>
            <a:off x="404733" y="1993801"/>
            <a:ext cx="2833140" cy="539645"/>
            <a:chOff x="404734" y="974360"/>
            <a:chExt cx="4167266" cy="539645"/>
          </a:xfrm>
        </p:grpSpPr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1C9AFD6C-41DE-22DD-C20B-F951BEDA0AA1}"/>
                </a:ext>
              </a:extLst>
            </p:cNvPr>
            <p:cNvSpPr/>
            <p:nvPr/>
          </p:nvSpPr>
          <p:spPr>
            <a:xfrm>
              <a:off x="404734" y="974360"/>
              <a:ext cx="4167266" cy="5396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8F169982-19F5-D461-0506-668D7855E413}"/>
                </a:ext>
              </a:extLst>
            </p:cNvPr>
            <p:cNvSpPr txBox="1"/>
            <p:nvPr/>
          </p:nvSpPr>
          <p:spPr>
            <a:xfrm>
              <a:off x="404734" y="1074905"/>
              <a:ext cx="41672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7312">
                <a:spcBef>
                  <a:spcPct val="0"/>
                </a:spcBef>
              </a:pPr>
              <a:r>
                <a:rPr lang="ja-JP" altLang="en-US" sz="16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お試し開発：単体機能</a:t>
              </a:r>
              <a:endPara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63EA77-B006-56FE-98C7-2F7E38407BBA}"/>
              </a:ext>
            </a:extLst>
          </p:cNvPr>
          <p:cNvSpPr txBox="1"/>
          <p:nvPr/>
        </p:nvSpPr>
        <p:spPr>
          <a:xfrm>
            <a:off x="7390152" y="819015"/>
            <a:ext cx="1532176" cy="33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 algn="ctr">
              <a:spcBef>
                <a:spcPct val="0"/>
              </a:spcBef>
            </a:pP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STEP 1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4A355585-2277-4282-2048-1D6FCBFC5C5B}"/>
              </a:ext>
            </a:extLst>
          </p:cNvPr>
          <p:cNvGrpSpPr/>
          <p:nvPr/>
        </p:nvGrpSpPr>
        <p:grpSpPr>
          <a:xfrm>
            <a:off x="404733" y="1067847"/>
            <a:ext cx="2833140" cy="539645"/>
            <a:chOff x="404734" y="974360"/>
            <a:chExt cx="4167266" cy="539645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918C0B09-2C68-FD59-CA03-CE1D362D9687}"/>
                </a:ext>
              </a:extLst>
            </p:cNvPr>
            <p:cNvSpPr/>
            <p:nvPr/>
          </p:nvSpPr>
          <p:spPr>
            <a:xfrm>
              <a:off x="404734" y="974360"/>
              <a:ext cx="4167266" cy="5396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FE33AFE0-70AA-2DDB-4B22-895D60387483}"/>
                </a:ext>
              </a:extLst>
            </p:cNvPr>
            <p:cNvSpPr txBox="1"/>
            <p:nvPr/>
          </p:nvSpPr>
          <p:spPr>
            <a:xfrm>
              <a:off x="404734" y="1074905"/>
              <a:ext cx="41672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7312">
                <a:spcBef>
                  <a:spcPct val="0"/>
                </a:spcBef>
              </a:pPr>
              <a:r>
                <a:rPr lang="ja-JP" altLang="en-US" sz="16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アイデア出し</a:t>
              </a:r>
              <a:endPara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62AEEB5-DA4B-6EC4-6512-FB7870C8B6A0}"/>
              </a:ext>
            </a:extLst>
          </p:cNvPr>
          <p:cNvSpPr txBox="1"/>
          <p:nvPr/>
        </p:nvSpPr>
        <p:spPr>
          <a:xfrm>
            <a:off x="7390151" y="3086886"/>
            <a:ext cx="1532176" cy="33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 algn="ctr">
              <a:spcBef>
                <a:spcPct val="0"/>
              </a:spcBef>
            </a:pP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STEP 2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F0B4156-3CB0-0868-BA4D-592B00699E1A}"/>
              </a:ext>
            </a:extLst>
          </p:cNvPr>
          <p:cNvSpPr txBox="1"/>
          <p:nvPr/>
        </p:nvSpPr>
        <p:spPr>
          <a:xfrm>
            <a:off x="7390151" y="5062275"/>
            <a:ext cx="1532176" cy="33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 algn="ctr">
              <a:spcBef>
                <a:spcPct val="0"/>
              </a:spcBef>
            </a:pP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STEP 3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C8A42CC-8020-0DA7-361D-C570D6A46F62}"/>
              </a:ext>
            </a:extLst>
          </p:cNvPr>
          <p:cNvSpPr txBox="1"/>
          <p:nvPr/>
        </p:nvSpPr>
        <p:spPr>
          <a:xfrm>
            <a:off x="221673" y="93747"/>
            <a:ext cx="678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サウナアプリ開発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DD7B426-7C43-F2A7-7A0E-D0D322ABD68B}"/>
              </a:ext>
            </a:extLst>
          </p:cNvPr>
          <p:cNvSpPr txBox="1"/>
          <p:nvPr/>
        </p:nvSpPr>
        <p:spPr>
          <a:xfrm>
            <a:off x="5981701" y="6328782"/>
            <a:ext cx="29406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 algn="ctr">
              <a:spcBef>
                <a:spcPct val="0"/>
              </a:spcBef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そしてアプリ化へ・・・ </a:t>
            </a: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824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FF5D180-56DF-95D1-B2B5-AF6929C2A878}"/>
              </a:ext>
            </a:extLst>
          </p:cNvPr>
          <p:cNvCxnSpPr>
            <a:cxnSpLocks/>
          </p:cNvCxnSpPr>
          <p:nvPr/>
        </p:nvCxnSpPr>
        <p:spPr>
          <a:xfrm>
            <a:off x="221673" y="597749"/>
            <a:ext cx="870065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7B17A7A-39E5-EE6E-182C-D640780AD32A}"/>
              </a:ext>
            </a:extLst>
          </p:cNvPr>
          <p:cNvGrpSpPr/>
          <p:nvPr/>
        </p:nvGrpSpPr>
        <p:grpSpPr>
          <a:xfrm>
            <a:off x="404733" y="1993913"/>
            <a:ext cx="2833140" cy="539645"/>
            <a:chOff x="404734" y="974360"/>
            <a:chExt cx="4167266" cy="539645"/>
          </a:xfrm>
        </p:grpSpPr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1C9AFD6C-41DE-22DD-C20B-F951BEDA0AA1}"/>
                </a:ext>
              </a:extLst>
            </p:cNvPr>
            <p:cNvSpPr/>
            <p:nvPr/>
          </p:nvSpPr>
          <p:spPr>
            <a:xfrm>
              <a:off x="404734" y="974360"/>
              <a:ext cx="4167266" cy="5396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8F169982-19F5-D461-0506-668D7855E413}"/>
                </a:ext>
              </a:extLst>
            </p:cNvPr>
            <p:cNvSpPr txBox="1"/>
            <p:nvPr/>
          </p:nvSpPr>
          <p:spPr>
            <a:xfrm>
              <a:off x="404734" y="1074905"/>
              <a:ext cx="41672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7312">
                <a:spcBef>
                  <a:spcPct val="0"/>
                </a:spcBef>
              </a:pPr>
              <a:r>
                <a:rPr lang="ja-JP" altLang="en-US" sz="16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お試し開発：単体機能</a:t>
              </a:r>
              <a:endPara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63EA77-B006-56FE-98C7-2F7E38407BBA}"/>
              </a:ext>
            </a:extLst>
          </p:cNvPr>
          <p:cNvSpPr txBox="1"/>
          <p:nvPr/>
        </p:nvSpPr>
        <p:spPr>
          <a:xfrm>
            <a:off x="7390152" y="819015"/>
            <a:ext cx="1532176" cy="33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 algn="ctr">
              <a:spcBef>
                <a:spcPct val="0"/>
              </a:spcBef>
            </a:pP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STEP 1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4A355585-2277-4282-2048-1D6FCBFC5C5B}"/>
              </a:ext>
            </a:extLst>
          </p:cNvPr>
          <p:cNvGrpSpPr/>
          <p:nvPr/>
        </p:nvGrpSpPr>
        <p:grpSpPr>
          <a:xfrm>
            <a:off x="404733" y="1067847"/>
            <a:ext cx="2833140" cy="539645"/>
            <a:chOff x="404734" y="974360"/>
            <a:chExt cx="4167266" cy="539645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918C0B09-2C68-FD59-CA03-CE1D362D9687}"/>
                </a:ext>
              </a:extLst>
            </p:cNvPr>
            <p:cNvSpPr/>
            <p:nvPr/>
          </p:nvSpPr>
          <p:spPr>
            <a:xfrm>
              <a:off x="404734" y="974360"/>
              <a:ext cx="4167266" cy="5396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FE33AFE0-70AA-2DDB-4B22-895D60387483}"/>
                </a:ext>
              </a:extLst>
            </p:cNvPr>
            <p:cNvSpPr txBox="1"/>
            <p:nvPr/>
          </p:nvSpPr>
          <p:spPr>
            <a:xfrm>
              <a:off x="404734" y="1074905"/>
              <a:ext cx="41672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7312">
                <a:spcBef>
                  <a:spcPct val="0"/>
                </a:spcBef>
              </a:pPr>
              <a:r>
                <a:rPr lang="ja-JP" altLang="en-US" sz="16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アイデア出し</a:t>
              </a:r>
              <a:endPara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CF55A4-9D99-E66C-6347-06813B27D77E}"/>
              </a:ext>
            </a:extLst>
          </p:cNvPr>
          <p:cNvSpPr txBox="1"/>
          <p:nvPr/>
        </p:nvSpPr>
        <p:spPr>
          <a:xfrm>
            <a:off x="2257803" y="2933302"/>
            <a:ext cx="44533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>
              <a:spcBef>
                <a:spcPct val="0"/>
              </a:spcBef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テーマ：初心者に向けたサウナの情報を提供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20F0084-DEE6-F27E-14C6-2BAD11BAC896}"/>
              </a:ext>
            </a:extLst>
          </p:cNvPr>
          <p:cNvSpPr txBox="1"/>
          <p:nvPr/>
        </p:nvSpPr>
        <p:spPr>
          <a:xfrm>
            <a:off x="4572000" y="4414719"/>
            <a:ext cx="43503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>
              <a:spcBef>
                <a:spcPct val="0"/>
              </a:spcBef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コンテンツ（分析編）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37306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パーソナライズされたサウナ推奨システム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37306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サウナ施設のレビュー分析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37306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サウナのトレンド分析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CCCEBD3-733C-5CFF-8122-7D94F480CA26}"/>
              </a:ext>
            </a:extLst>
          </p:cNvPr>
          <p:cNvSpPr txBox="1"/>
          <p:nvPr/>
        </p:nvSpPr>
        <p:spPr>
          <a:xfrm>
            <a:off x="404733" y="4414719"/>
            <a:ext cx="41672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>
              <a:spcBef>
                <a:spcPct val="0"/>
              </a:spcBef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コンテンツ（記事編）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37306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初心者向けのサウナ記事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37306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サウナにはまったきっかけ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8A2C87C-98EA-271A-1EE4-D0954FB7247E}"/>
              </a:ext>
            </a:extLst>
          </p:cNvPr>
          <p:cNvSpPr txBox="1"/>
          <p:nvPr/>
        </p:nvSpPr>
        <p:spPr>
          <a:xfrm>
            <a:off x="297729" y="3429000"/>
            <a:ext cx="86245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>
              <a:spcBef>
                <a:spcPct val="0"/>
              </a:spcBef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対象者：サウナに行ってみたいけど、よくわからない人向け（定期的にサウナに行かない人向け）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87312">
              <a:spcBef>
                <a:spcPct val="0"/>
              </a:spcBef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目的：この</a:t>
            </a: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LP</a:t>
            </a: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に訪問すると、初めてサウナに行く人の心配がなくなる。</a:t>
            </a: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-&gt; </a:t>
            </a: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サウナを楽しめるようになる。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9A0C54-CE2A-C4DE-E2BA-C41A9A6480DC}"/>
              </a:ext>
            </a:extLst>
          </p:cNvPr>
          <p:cNvSpPr txBox="1"/>
          <p:nvPr/>
        </p:nvSpPr>
        <p:spPr>
          <a:xfrm>
            <a:off x="221673" y="93747"/>
            <a:ext cx="678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サウナアプリ開発 </a:t>
            </a:r>
            <a:r>
              <a:rPr kumimoji="1" lang="en-US" altLang="ja-JP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STEP</a:t>
            </a:r>
            <a:r>
              <a:rPr kumimoji="1" lang="ja-JP" altLang="en-US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1" lang="en-US" altLang="ja-JP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1 </a:t>
            </a:r>
            <a:endParaRPr kumimoji="1" lang="ja-JP" altLang="en-US" sz="24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635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FF5D180-56DF-95D1-B2B5-AF6929C2A878}"/>
              </a:ext>
            </a:extLst>
          </p:cNvPr>
          <p:cNvCxnSpPr>
            <a:cxnSpLocks/>
          </p:cNvCxnSpPr>
          <p:nvPr/>
        </p:nvCxnSpPr>
        <p:spPr>
          <a:xfrm>
            <a:off x="221673" y="597749"/>
            <a:ext cx="870065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63EA77-B006-56FE-98C7-2F7E38407BBA}"/>
              </a:ext>
            </a:extLst>
          </p:cNvPr>
          <p:cNvSpPr txBox="1"/>
          <p:nvPr/>
        </p:nvSpPr>
        <p:spPr>
          <a:xfrm>
            <a:off x="7390152" y="819015"/>
            <a:ext cx="1532176" cy="33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 algn="ctr">
              <a:spcBef>
                <a:spcPct val="0"/>
              </a:spcBef>
            </a:pP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STEP 1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896B91C-93E2-99BE-9C6D-20088B7A95BC}"/>
              </a:ext>
            </a:extLst>
          </p:cNvPr>
          <p:cNvSpPr txBox="1"/>
          <p:nvPr/>
        </p:nvSpPr>
        <p:spPr>
          <a:xfrm>
            <a:off x="221673" y="93747"/>
            <a:ext cx="678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サウナアプリ開発 </a:t>
            </a:r>
            <a:r>
              <a:rPr kumimoji="1" lang="en-US" altLang="ja-JP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STEP</a:t>
            </a:r>
            <a:r>
              <a:rPr kumimoji="1" lang="ja-JP" altLang="en-US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1" lang="en-US" altLang="ja-JP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1 </a:t>
            </a:r>
            <a:r>
              <a:rPr kumimoji="1" lang="ja-JP" altLang="en-US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　</a:t>
            </a:r>
            <a:r>
              <a:rPr lang="ja-JP" altLang="en-US" sz="1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コンテンツの深堀</a:t>
            </a:r>
            <a:r>
              <a:rPr kumimoji="1" lang="en-US" altLang="ja-JP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endParaRPr kumimoji="1" lang="ja-JP" altLang="en-US" sz="24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1430FD-9556-7E50-7B06-4C134899EEE0}"/>
              </a:ext>
            </a:extLst>
          </p:cNvPr>
          <p:cNvSpPr txBox="1"/>
          <p:nvPr/>
        </p:nvSpPr>
        <p:spPr>
          <a:xfrm>
            <a:off x="364702" y="1549232"/>
            <a:ext cx="83506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>
              <a:spcBef>
                <a:spcPct val="0"/>
              </a:spcBef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ユーザーが好むサウナの温度、湿度、利用時間、リラックス方法などのデータを収集。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87312">
              <a:spcBef>
                <a:spcPct val="0"/>
              </a:spcBef>
            </a:pP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87312">
              <a:spcBef>
                <a:spcPct val="0"/>
              </a:spcBef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→  ユーザーの嗜好に基づいて、最適なサウナ体験を提供する推奨システムを構築。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87312">
              <a:spcBef>
                <a:spcPct val="0"/>
              </a:spcBef>
            </a:pP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	</a:t>
            </a: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例えば、協調フィルタリングやコンテンツベースのフィルタリングを用いて、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87312">
              <a:spcBef>
                <a:spcPct val="0"/>
              </a:spcBef>
            </a:pP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	</a:t>
            </a: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ユーザーが過去に好んだサウナと似た特徴を持つサウナ施設を推薦。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B37097-0E39-9366-B8D2-4954D7C09F7F}"/>
              </a:ext>
            </a:extLst>
          </p:cNvPr>
          <p:cNvSpPr txBox="1"/>
          <p:nvPr/>
        </p:nvSpPr>
        <p:spPr>
          <a:xfrm>
            <a:off x="364701" y="3408654"/>
            <a:ext cx="8350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>
              <a:spcBef>
                <a:spcPct val="0"/>
              </a:spcBef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ユーザー情報を集めるのが大変。</a:t>
            </a: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LP</a:t>
            </a: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などが機能してユーザー登録の仕組みを作ればできるようになるかも。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87312">
              <a:spcBef>
                <a:spcPct val="0"/>
              </a:spcBef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サウナのクラスタリングはできるかも。</a:t>
            </a: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HP</a:t>
            </a: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の文字情報や価格・場所等から文字ベースの特徴をつけるなど。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87312">
              <a:spcBef>
                <a:spcPct val="0"/>
              </a:spcBef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→ 各サウナにタグ付けのフラグを付与するなど。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6473F3-D417-37F7-3BAB-7ED739095235}"/>
              </a:ext>
            </a:extLst>
          </p:cNvPr>
          <p:cNvSpPr txBox="1"/>
          <p:nvPr/>
        </p:nvSpPr>
        <p:spPr>
          <a:xfrm>
            <a:off x="364701" y="786390"/>
            <a:ext cx="5093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>
              <a:spcBef>
                <a:spcPct val="0"/>
              </a:spcBef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コンテンツ（分析編）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37306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パーソナライズされたサウナ推奨システム（ハードル高）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310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FF5D180-56DF-95D1-B2B5-AF6929C2A878}"/>
              </a:ext>
            </a:extLst>
          </p:cNvPr>
          <p:cNvCxnSpPr>
            <a:cxnSpLocks/>
          </p:cNvCxnSpPr>
          <p:nvPr/>
        </p:nvCxnSpPr>
        <p:spPr>
          <a:xfrm>
            <a:off x="221673" y="597749"/>
            <a:ext cx="870065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63EA77-B006-56FE-98C7-2F7E38407BBA}"/>
              </a:ext>
            </a:extLst>
          </p:cNvPr>
          <p:cNvSpPr txBox="1"/>
          <p:nvPr/>
        </p:nvSpPr>
        <p:spPr>
          <a:xfrm>
            <a:off x="7390152" y="819015"/>
            <a:ext cx="1532176" cy="33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 algn="ctr">
              <a:spcBef>
                <a:spcPct val="0"/>
              </a:spcBef>
            </a:pP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STEP 1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896B91C-93E2-99BE-9C6D-20088B7A95BC}"/>
              </a:ext>
            </a:extLst>
          </p:cNvPr>
          <p:cNvSpPr txBox="1"/>
          <p:nvPr/>
        </p:nvSpPr>
        <p:spPr>
          <a:xfrm>
            <a:off x="221673" y="93747"/>
            <a:ext cx="678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サウナアプリ開発 </a:t>
            </a:r>
            <a:r>
              <a:rPr kumimoji="1" lang="en-US" altLang="ja-JP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STEP</a:t>
            </a:r>
            <a:r>
              <a:rPr kumimoji="1" lang="ja-JP" altLang="en-US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1" lang="en-US" altLang="ja-JP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1 </a:t>
            </a:r>
            <a:r>
              <a:rPr kumimoji="1" lang="ja-JP" altLang="en-US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　</a:t>
            </a:r>
            <a:r>
              <a:rPr lang="ja-JP" altLang="en-US" sz="1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コンテンツの深堀</a:t>
            </a:r>
            <a:r>
              <a:rPr kumimoji="1" lang="en-US" altLang="ja-JP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endParaRPr kumimoji="1" lang="ja-JP" altLang="en-US" sz="24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1430FD-9556-7E50-7B06-4C134899EEE0}"/>
              </a:ext>
            </a:extLst>
          </p:cNvPr>
          <p:cNvSpPr txBox="1"/>
          <p:nvPr/>
        </p:nvSpPr>
        <p:spPr>
          <a:xfrm>
            <a:off x="364702" y="1549232"/>
            <a:ext cx="83506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>
              <a:spcBef>
                <a:spcPct val="0"/>
              </a:spcBef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自然言語処理（</a:t>
            </a: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NLP</a:t>
            </a: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）：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87312">
              <a:spcBef>
                <a:spcPct val="0"/>
              </a:spcBef>
            </a:pP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	</a:t>
            </a: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サウナ施設のレビューを分析し、肯定的および否定的な感情を抽出。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87312">
              <a:spcBef>
                <a:spcPct val="0"/>
              </a:spcBef>
            </a:pP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	</a:t>
            </a: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これにより、各施設の強みや弱みを自動的に把握し、ユーザーに提供。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87312">
              <a:spcBef>
                <a:spcPct val="0"/>
              </a:spcBef>
            </a:pP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87312">
              <a:spcBef>
                <a:spcPct val="0"/>
              </a:spcBef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レビューの要約：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87312">
              <a:spcBef>
                <a:spcPct val="0"/>
              </a:spcBef>
            </a:pP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	</a:t>
            </a: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ユーザーが長いレビューを読む手間を省くため、レビューの要約を生成するアルゴリズムを実装。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B37097-0E39-9366-B8D2-4954D7C09F7F}"/>
              </a:ext>
            </a:extLst>
          </p:cNvPr>
          <p:cNvSpPr txBox="1"/>
          <p:nvPr/>
        </p:nvSpPr>
        <p:spPr>
          <a:xfrm>
            <a:off x="364701" y="3739109"/>
            <a:ext cx="83506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>
              <a:spcBef>
                <a:spcPct val="0"/>
              </a:spcBef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これはできそう。問題はアウトプットというか見せ方。ポジネガ分析をどうするか。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D40DB3-84E7-4DFE-6B71-E5CDFB94EF0A}"/>
              </a:ext>
            </a:extLst>
          </p:cNvPr>
          <p:cNvSpPr txBox="1"/>
          <p:nvPr/>
        </p:nvSpPr>
        <p:spPr>
          <a:xfrm>
            <a:off x="364701" y="758574"/>
            <a:ext cx="5093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>
              <a:spcBef>
                <a:spcPct val="0"/>
              </a:spcBef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コンテンツ（分析編）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373062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サウナ施設のレビュー分析（ハードル低 </a:t>
            </a: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? </a:t>
            </a: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）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095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FF5D180-56DF-95D1-B2B5-AF6929C2A878}"/>
              </a:ext>
            </a:extLst>
          </p:cNvPr>
          <p:cNvCxnSpPr>
            <a:cxnSpLocks/>
          </p:cNvCxnSpPr>
          <p:nvPr/>
        </p:nvCxnSpPr>
        <p:spPr>
          <a:xfrm>
            <a:off x="221673" y="597749"/>
            <a:ext cx="870065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63EA77-B006-56FE-98C7-2F7E38407BBA}"/>
              </a:ext>
            </a:extLst>
          </p:cNvPr>
          <p:cNvSpPr txBox="1"/>
          <p:nvPr/>
        </p:nvSpPr>
        <p:spPr>
          <a:xfrm>
            <a:off x="7390152" y="819015"/>
            <a:ext cx="1532176" cy="33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 algn="ctr">
              <a:spcBef>
                <a:spcPct val="0"/>
              </a:spcBef>
            </a:pP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STEP 1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896B91C-93E2-99BE-9C6D-20088B7A95BC}"/>
              </a:ext>
            </a:extLst>
          </p:cNvPr>
          <p:cNvSpPr txBox="1"/>
          <p:nvPr/>
        </p:nvSpPr>
        <p:spPr>
          <a:xfrm>
            <a:off x="221673" y="93747"/>
            <a:ext cx="678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サウナアプリ開発 </a:t>
            </a:r>
            <a:r>
              <a:rPr kumimoji="1" lang="en-US" altLang="ja-JP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STEP</a:t>
            </a:r>
            <a:r>
              <a:rPr kumimoji="1" lang="ja-JP" altLang="en-US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1" lang="en-US" altLang="ja-JP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1 </a:t>
            </a:r>
            <a:r>
              <a:rPr kumimoji="1" lang="ja-JP" altLang="en-US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　</a:t>
            </a:r>
            <a:r>
              <a:rPr lang="ja-JP" altLang="en-US" sz="1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コンテンツの深堀</a:t>
            </a:r>
            <a:r>
              <a:rPr kumimoji="1" lang="en-US" altLang="ja-JP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endParaRPr kumimoji="1" lang="ja-JP" altLang="en-US" sz="24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1430FD-9556-7E50-7B06-4C134899EEE0}"/>
              </a:ext>
            </a:extLst>
          </p:cNvPr>
          <p:cNvSpPr txBox="1"/>
          <p:nvPr/>
        </p:nvSpPr>
        <p:spPr>
          <a:xfrm>
            <a:off x="364702" y="1549232"/>
            <a:ext cx="83506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>
              <a:spcBef>
                <a:spcPct val="0"/>
              </a:spcBef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サウナー向けの記事を生成</a:t>
            </a: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AI</a:t>
            </a: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で作成する。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87312">
              <a:spcBef>
                <a:spcPct val="0"/>
              </a:spcBef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記事作成の効率化を目指して、文章生成を行う見込み。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B37097-0E39-9366-B8D2-4954D7C09F7F}"/>
              </a:ext>
            </a:extLst>
          </p:cNvPr>
          <p:cNvSpPr txBox="1"/>
          <p:nvPr/>
        </p:nvSpPr>
        <p:spPr>
          <a:xfrm>
            <a:off x="364701" y="3739109"/>
            <a:ext cx="83506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>
              <a:spcBef>
                <a:spcPct val="0"/>
              </a:spcBef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おもしろそう。生成</a:t>
            </a: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AI</a:t>
            </a: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の勉強もできる。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D40DB3-84E7-4DFE-6B71-E5CDFB94EF0A}"/>
              </a:ext>
            </a:extLst>
          </p:cNvPr>
          <p:cNvSpPr txBox="1"/>
          <p:nvPr/>
        </p:nvSpPr>
        <p:spPr>
          <a:xfrm>
            <a:off x="364701" y="758574"/>
            <a:ext cx="5093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>
              <a:spcBef>
                <a:spcPct val="0"/>
              </a:spcBef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コンテンツ（記事編）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87312">
              <a:spcBef>
                <a:spcPct val="0"/>
              </a:spcBef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　生成</a:t>
            </a: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AI</a:t>
            </a: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による文章作成（記事作成）の半自動化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919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FF5D180-56DF-95D1-B2B5-AF6929C2A878}"/>
              </a:ext>
            </a:extLst>
          </p:cNvPr>
          <p:cNvCxnSpPr>
            <a:cxnSpLocks/>
          </p:cNvCxnSpPr>
          <p:nvPr/>
        </p:nvCxnSpPr>
        <p:spPr>
          <a:xfrm>
            <a:off x="221673" y="597749"/>
            <a:ext cx="870065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63EA77-B006-56FE-98C7-2F7E38407BBA}"/>
              </a:ext>
            </a:extLst>
          </p:cNvPr>
          <p:cNvSpPr txBox="1"/>
          <p:nvPr/>
        </p:nvSpPr>
        <p:spPr>
          <a:xfrm>
            <a:off x="7390152" y="819015"/>
            <a:ext cx="1532176" cy="338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 algn="ctr">
              <a:spcBef>
                <a:spcPct val="0"/>
              </a:spcBef>
            </a:pP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STEP 1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896B91C-93E2-99BE-9C6D-20088B7A95BC}"/>
              </a:ext>
            </a:extLst>
          </p:cNvPr>
          <p:cNvSpPr txBox="1"/>
          <p:nvPr/>
        </p:nvSpPr>
        <p:spPr>
          <a:xfrm>
            <a:off x="221673" y="93747"/>
            <a:ext cx="678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サウナアプリ開発 </a:t>
            </a:r>
            <a:r>
              <a:rPr kumimoji="1" lang="en-US" altLang="ja-JP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STEP</a:t>
            </a:r>
            <a:r>
              <a:rPr kumimoji="1" lang="ja-JP" altLang="en-US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1" lang="en-US" altLang="ja-JP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1 </a:t>
            </a:r>
            <a:r>
              <a:rPr kumimoji="1" lang="ja-JP" altLang="en-US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　</a:t>
            </a:r>
            <a:r>
              <a:rPr lang="ja-JP" altLang="en-US" sz="1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コンテンツの深堀　</a:t>
            </a:r>
            <a:r>
              <a:rPr lang="en-US" altLang="ja-JP" sz="1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LP</a:t>
            </a:r>
            <a:r>
              <a:rPr lang="ja-JP" altLang="en-US" sz="1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イメージ</a:t>
            </a:r>
            <a:r>
              <a:rPr kumimoji="1" lang="en-US" altLang="ja-JP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endParaRPr kumimoji="1" lang="ja-JP" altLang="en-US" sz="24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35E2D1B-FD08-B028-997A-2A14171C038A}"/>
              </a:ext>
            </a:extLst>
          </p:cNvPr>
          <p:cNvGrpSpPr/>
          <p:nvPr/>
        </p:nvGrpSpPr>
        <p:grpSpPr>
          <a:xfrm>
            <a:off x="550451" y="800719"/>
            <a:ext cx="6706134" cy="5775963"/>
            <a:chOff x="550451" y="988287"/>
            <a:chExt cx="6706134" cy="5775963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D2B7BD74-A99A-6163-F96C-C14DF4CD5D13}"/>
                </a:ext>
              </a:extLst>
            </p:cNvPr>
            <p:cNvSpPr/>
            <p:nvPr/>
          </p:nvSpPr>
          <p:spPr>
            <a:xfrm>
              <a:off x="550451" y="988287"/>
              <a:ext cx="6706134" cy="5775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AA69CBF-EA6B-45EC-98C2-C190504FC6CB}"/>
                </a:ext>
              </a:extLst>
            </p:cNvPr>
            <p:cNvSpPr/>
            <p:nvPr/>
          </p:nvSpPr>
          <p:spPr>
            <a:xfrm>
              <a:off x="550451" y="988289"/>
              <a:ext cx="6706134" cy="35684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4530393-E31B-E751-2D60-0F372CD4C58C}"/>
                </a:ext>
              </a:extLst>
            </p:cNvPr>
            <p:cNvGrpSpPr/>
            <p:nvPr/>
          </p:nvGrpSpPr>
          <p:grpSpPr>
            <a:xfrm>
              <a:off x="737752" y="1775453"/>
              <a:ext cx="5569264" cy="1393725"/>
              <a:chOff x="702583" y="4614344"/>
              <a:chExt cx="5569264" cy="1393725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169F483-724F-62D1-529A-14FA539E63B4}"/>
                  </a:ext>
                </a:extLst>
              </p:cNvPr>
              <p:cNvSpPr/>
              <p:nvPr/>
            </p:nvSpPr>
            <p:spPr>
              <a:xfrm>
                <a:off x="702583" y="4614344"/>
                <a:ext cx="4690030" cy="139372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695527B-060F-DAFD-049A-EDFA0FB9B6E8}"/>
                  </a:ext>
                </a:extLst>
              </p:cNvPr>
              <p:cNvSpPr txBox="1"/>
              <p:nvPr/>
            </p:nvSpPr>
            <p:spPr>
              <a:xfrm>
                <a:off x="890955" y="4731625"/>
                <a:ext cx="5380892" cy="338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7312">
                  <a:spcBef>
                    <a:spcPct val="0"/>
                  </a:spcBef>
                </a:pPr>
                <a:r>
                  <a:rPr lang="ja-JP" altLang="en-US" sz="16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初心者向け記事　まとめ</a:t>
                </a:r>
                <a:endParaRPr lang="en-US" altLang="ja-JP" sz="16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F4B6C63-6E76-2E8B-2827-EACCA73C8264}"/>
                </a:ext>
              </a:extLst>
            </p:cNvPr>
            <p:cNvGrpSpPr/>
            <p:nvPr/>
          </p:nvGrpSpPr>
          <p:grpSpPr>
            <a:xfrm>
              <a:off x="737752" y="3286459"/>
              <a:ext cx="5569264" cy="1393725"/>
              <a:chOff x="702583" y="4614344"/>
              <a:chExt cx="5569264" cy="1393725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E2F9B09D-1A43-0DC2-B43E-BD21F9E2EDC0}"/>
                  </a:ext>
                </a:extLst>
              </p:cNvPr>
              <p:cNvSpPr/>
              <p:nvPr/>
            </p:nvSpPr>
            <p:spPr>
              <a:xfrm>
                <a:off x="702583" y="4614344"/>
                <a:ext cx="4677907" cy="139372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BDC08C4-BC7C-4F4F-4B3B-83FC5B9C2D98}"/>
                  </a:ext>
                </a:extLst>
              </p:cNvPr>
              <p:cNvSpPr txBox="1"/>
              <p:nvPr/>
            </p:nvSpPr>
            <p:spPr>
              <a:xfrm>
                <a:off x="890955" y="4731625"/>
                <a:ext cx="5380892" cy="338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7312">
                  <a:spcBef>
                    <a:spcPct val="0"/>
                  </a:spcBef>
                </a:pPr>
                <a:r>
                  <a:rPr lang="ja-JP" altLang="en-US" sz="16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サウナ施設のレビュー</a:t>
                </a:r>
                <a:endParaRPr lang="en-US" altLang="ja-JP" sz="16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8F794AF-F43D-CD1E-58E5-7FDEE7AAC49C}"/>
                </a:ext>
              </a:extLst>
            </p:cNvPr>
            <p:cNvGrpSpPr/>
            <p:nvPr/>
          </p:nvGrpSpPr>
          <p:grpSpPr>
            <a:xfrm>
              <a:off x="737752" y="4801461"/>
              <a:ext cx="5569264" cy="1393725"/>
              <a:chOff x="702583" y="4614344"/>
              <a:chExt cx="5569264" cy="1393725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8A1AD5-36C3-87D9-268F-2418D0CF63E6}"/>
                  </a:ext>
                </a:extLst>
              </p:cNvPr>
              <p:cNvSpPr/>
              <p:nvPr/>
            </p:nvSpPr>
            <p:spPr>
              <a:xfrm>
                <a:off x="702583" y="4614344"/>
                <a:ext cx="4677907" cy="1393725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81079B-E228-1FB8-0B87-F1BA110B64D7}"/>
                  </a:ext>
                </a:extLst>
              </p:cNvPr>
              <p:cNvSpPr txBox="1"/>
              <p:nvPr/>
            </p:nvSpPr>
            <p:spPr>
              <a:xfrm>
                <a:off x="890955" y="4731625"/>
                <a:ext cx="5380892" cy="338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7312">
                  <a:spcBef>
                    <a:spcPct val="0"/>
                  </a:spcBef>
                </a:pPr>
                <a:r>
                  <a:rPr lang="ja-JP" altLang="en-US" sz="16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サウナレコメンドシステム</a:t>
                </a:r>
                <a:endParaRPr lang="en-US" altLang="ja-JP" sz="16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A501D05C-0310-262C-797A-0901D60E67C9}"/>
                </a:ext>
              </a:extLst>
            </p:cNvPr>
            <p:cNvGrpSpPr/>
            <p:nvPr/>
          </p:nvGrpSpPr>
          <p:grpSpPr>
            <a:xfrm>
              <a:off x="5509845" y="1786005"/>
              <a:ext cx="1664677" cy="4409181"/>
              <a:chOff x="5345723" y="1786005"/>
              <a:chExt cx="1664677" cy="4409181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7275A685-B705-D392-0777-4541AD0993FB}"/>
                  </a:ext>
                </a:extLst>
              </p:cNvPr>
              <p:cNvSpPr/>
              <p:nvPr/>
            </p:nvSpPr>
            <p:spPr>
              <a:xfrm>
                <a:off x="5427385" y="1786005"/>
                <a:ext cx="1489230" cy="4409181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B08D6E8-E4B7-E798-55C3-13FB6E81ED39}"/>
                  </a:ext>
                </a:extLst>
              </p:cNvPr>
              <p:cNvSpPr txBox="1"/>
              <p:nvPr/>
            </p:nvSpPr>
            <p:spPr>
              <a:xfrm>
                <a:off x="5345723" y="1843873"/>
                <a:ext cx="166467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7312" algn="ctr">
                  <a:spcBef>
                    <a:spcPct val="0"/>
                  </a:spcBef>
                </a:pPr>
                <a:r>
                  <a:rPr lang="ja-JP" altLang="en-US" sz="16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記事一覧</a:t>
                </a:r>
                <a:endParaRPr lang="en-US" altLang="ja-JP" sz="16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  <a:p>
                <a:pPr marL="87312" algn="ctr">
                  <a:spcBef>
                    <a:spcPct val="0"/>
                  </a:spcBef>
                </a:pPr>
                <a:r>
                  <a:rPr lang="ja-JP" altLang="en-US" sz="16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（サウナ情報）</a:t>
                </a:r>
                <a:endParaRPr lang="en-US" altLang="ja-JP" sz="16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2B27A2-55B9-56C2-7F86-52376369F356}"/>
              </a:ext>
            </a:extLst>
          </p:cNvPr>
          <p:cNvSpPr/>
          <p:nvPr/>
        </p:nvSpPr>
        <p:spPr>
          <a:xfrm>
            <a:off x="549652" y="6225011"/>
            <a:ext cx="6706134" cy="3568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99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AEDBD2-75F2-0B12-445F-2E9679A56FF3}"/>
              </a:ext>
            </a:extLst>
          </p:cNvPr>
          <p:cNvSpPr txBox="1"/>
          <p:nvPr/>
        </p:nvSpPr>
        <p:spPr>
          <a:xfrm>
            <a:off x="221673" y="93747"/>
            <a:ext cx="678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SWOT</a:t>
            </a:r>
            <a:r>
              <a:rPr kumimoji="1" lang="ja-JP" altLang="en-US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分析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FF5D180-56DF-95D1-B2B5-AF6929C2A878}"/>
              </a:ext>
            </a:extLst>
          </p:cNvPr>
          <p:cNvCxnSpPr>
            <a:cxnSpLocks/>
          </p:cNvCxnSpPr>
          <p:nvPr/>
        </p:nvCxnSpPr>
        <p:spPr>
          <a:xfrm>
            <a:off x="221673" y="597749"/>
            <a:ext cx="870065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DF448B-6D84-A0A5-D5EE-E483EABF5181}"/>
              </a:ext>
            </a:extLst>
          </p:cNvPr>
          <p:cNvSpPr txBox="1"/>
          <p:nvPr/>
        </p:nvSpPr>
        <p:spPr>
          <a:xfrm>
            <a:off x="221673" y="741762"/>
            <a:ext cx="87006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>
              <a:spcBef>
                <a:spcPct val="0"/>
              </a:spcBef>
            </a:pP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SWOT</a:t>
            </a: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分析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C6C33A5-11F4-4EE4-8B21-8255235D6F23}"/>
              </a:ext>
            </a:extLst>
          </p:cNvPr>
          <p:cNvSpPr/>
          <p:nvPr/>
        </p:nvSpPr>
        <p:spPr>
          <a:xfrm>
            <a:off x="1512277" y="1224327"/>
            <a:ext cx="3059723" cy="2731477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9E52C68-2AF9-580F-BE07-169BCC5A628C}"/>
              </a:ext>
            </a:extLst>
          </p:cNvPr>
          <p:cNvSpPr txBox="1"/>
          <p:nvPr/>
        </p:nvSpPr>
        <p:spPr>
          <a:xfrm>
            <a:off x="2396835" y="1455657"/>
            <a:ext cx="12906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 algn="ctr">
              <a:spcBef>
                <a:spcPct val="0"/>
              </a:spcBef>
            </a:pPr>
            <a:r>
              <a:rPr lang="en-US" altLang="ja-JP" sz="16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Strengths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26A1520-0CBA-5CB3-A9C1-5E59AC5C2330}"/>
              </a:ext>
            </a:extLst>
          </p:cNvPr>
          <p:cNvGrpSpPr/>
          <p:nvPr/>
        </p:nvGrpSpPr>
        <p:grpSpPr>
          <a:xfrm>
            <a:off x="4572000" y="1224328"/>
            <a:ext cx="3059723" cy="2731477"/>
            <a:chOff x="4572000" y="1224328"/>
            <a:chExt cx="3059723" cy="273147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41545B9-57C0-8B2D-D2B6-5A8B4DB35B91}"/>
                </a:ext>
              </a:extLst>
            </p:cNvPr>
            <p:cNvSpPr/>
            <p:nvPr/>
          </p:nvSpPr>
          <p:spPr>
            <a:xfrm>
              <a:off x="4572000" y="1224328"/>
              <a:ext cx="3059723" cy="27314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0F2C7312-5B93-8968-63F4-A6D11F63733D}"/>
                </a:ext>
              </a:extLst>
            </p:cNvPr>
            <p:cNvSpPr txBox="1"/>
            <p:nvPr/>
          </p:nvSpPr>
          <p:spPr>
            <a:xfrm>
              <a:off x="5356912" y="1453623"/>
              <a:ext cx="14717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7312" algn="ctr">
                <a:spcBef>
                  <a:spcPct val="0"/>
                </a:spcBef>
              </a:pPr>
              <a:r>
                <a:rPr lang="en-US" altLang="ja-JP" sz="1600" b="1" dirty="0" err="1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Weeknesses</a:t>
              </a:r>
              <a:endParaRPr lang="en-US" altLang="ja-JP" sz="16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4917334-491A-CA59-73CD-07BB2C6F071A}"/>
              </a:ext>
            </a:extLst>
          </p:cNvPr>
          <p:cNvGrpSpPr/>
          <p:nvPr/>
        </p:nvGrpSpPr>
        <p:grpSpPr>
          <a:xfrm>
            <a:off x="4572000" y="3955804"/>
            <a:ext cx="3059723" cy="2731477"/>
            <a:chOff x="4572000" y="3955804"/>
            <a:chExt cx="3059723" cy="2731477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D6717B02-D028-94C4-CD39-F4E26D103978}"/>
                </a:ext>
              </a:extLst>
            </p:cNvPr>
            <p:cNvSpPr/>
            <p:nvPr/>
          </p:nvSpPr>
          <p:spPr>
            <a:xfrm>
              <a:off x="4572000" y="3955804"/>
              <a:ext cx="3059723" cy="2731477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29E727A-D095-C6DF-A0DB-01867734A343}"/>
                </a:ext>
              </a:extLst>
            </p:cNvPr>
            <p:cNvSpPr txBox="1"/>
            <p:nvPr/>
          </p:nvSpPr>
          <p:spPr>
            <a:xfrm>
              <a:off x="5447499" y="4185100"/>
              <a:ext cx="12906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7312" algn="ctr">
                <a:spcBef>
                  <a:spcPct val="0"/>
                </a:spcBef>
              </a:pPr>
              <a:r>
                <a:rPr lang="en-US" altLang="ja-JP" sz="1600" b="1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Threats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8307CF2-4A60-E7A6-F485-56BC25A26C22}"/>
              </a:ext>
            </a:extLst>
          </p:cNvPr>
          <p:cNvGrpSpPr/>
          <p:nvPr/>
        </p:nvGrpSpPr>
        <p:grpSpPr>
          <a:xfrm>
            <a:off x="1512276" y="3955804"/>
            <a:ext cx="3059723" cy="2731477"/>
            <a:chOff x="1512276" y="3955804"/>
            <a:chExt cx="3059723" cy="273147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CC5FD1A-0EC5-56BB-98AA-D281E0011075}"/>
                </a:ext>
              </a:extLst>
            </p:cNvPr>
            <p:cNvSpPr/>
            <p:nvPr/>
          </p:nvSpPr>
          <p:spPr>
            <a:xfrm>
              <a:off x="1512276" y="3955804"/>
              <a:ext cx="3059723" cy="273147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80F8BEB-C648-714B-8741-26374985B358}"/>
                </a:ext>
              </a:extLst>
            </p:cNvPr>
            <p:cNvSpPr txBox="1"/>
            <p:nvPr/>
          </p:nvSpPr>
          <p:spPr>
            <a:xfrm>
              <a:off x="2224186" y="4185100"/>
              <a:ext cx="16359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7312" algn="ctr">
                <a:spcBef>
                  <a:spcPct val="0"/>
                </a:spcBef>
              </a:pPr>
              <a:r>
                <a:rPr lang="en-US" altLang="ja-JP" sz="1600" b="1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Opportunities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45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FF5D180-56DF-95D1-B2B5-AF6929C2A878}"/>
              </a:ext>
            </a:extLst>
          </p:cNvPr>
          <p:cNvCxnSpPr>
            <a:cxnSpLocks/>
          </p:cNvCxnSpPr>
          <p:nvPr/>
        </p:nvCxnSpPr>
        <p:spPr>
          <a:xfrm>
            <a:off x="221673" y="597749"/>
            <a:ext cx="870065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DF448B-6D84-A0A5-D5EE-E483EABF5181}"/>
              </a:ext>
            </a:extLst>
          </p:cNvPr>
          <p:cNvSpPr txBox="1"/>
          <p:nvPr/>
        </p:nvSpPr>
        <p:spPr>
          <a:xfrm>
            <a:off x="221673" y="741762"/>
            <a:ext cx="87006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>
              <a:spcBef>
                <a:spcPct val="0"/>
              </a:spcBef>
            </a:pP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SWOT</a:t>
            </a: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分析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C6C33A5-11F4-4EE4-8B21-8255235D6F23}"/>
              </a:ext>
            </a:extLst>
          </p:cNvPr>
          <p:cNvSpPr/>
          <p:nvPr/>
        </p:nvSpPr>
        <p:spPr>
          <a:xfrm>
            <a:off x="1512277" y="1224327"/>
            <a:ext cx="3059723" cy="2731477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9E52C68-2AF9-580F-BE07-169BCC5A628C}"/>
              </a:ext>
            </a:extLst>
          </p:cNvPr>
          <p:cNvSpPr txBox="1"/>
          <p:nvPr/>
        </p:nvSpPr>
        <p:spPr>
          <a:xfrm>
            <a:off x="2396835" y="1455657"/>
            <a:ext cx="12906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 algn="ctr">
              <a:spcBef>
                <a:spcPct val="0"/>
              </a:spcBef>
            </a:pPr>
            <a:r>
              <a:rPr lang="en-US" altLang="ja-JP" sz="16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Strengths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80F8BEB-C648-714B-8741-26374985B358}"/>
              </a:ext>
            </a:extLst>
          </p:cNvPr>
          <p:cNvSpPr txBox="1"/>
          <p:nvPr/>
        </p:nvSpPr>
        <p:spPr>
          <a:xfrm>
            <a:off x="2224186" y="4185100"/>
            <a:ext cx="16359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 algn="ctr">
              <a:spcBef>
                <a:spcPct val="0"/>
              </a:spcBef>
            </a:pPr>
            <a:r>
              <a:rPr lang="en-US" altLang="ja-JP" sz="16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Opportunities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A57AFE-DD35-B513-1421-F04D645A7A29}"/>
              </a:ext>
            </a:extLst>
          </p:cNvPr>
          <p:cNvSpPr txBox="1"/>
          <p:nvPr/>
        </p:nvSpPr>
        <p:spPr>
          <a:xfrm>
            <a:off x="257575" y="3540296"/>
            <a:ext cx="870065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2">
              <a:spcBef>
                <a:spcPct val="0"/>
              </a:spcBef>
            </a:pP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専門性のある情報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　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初心者向けに特化したサウナ情報を提供することで、他の一般的な健康サイトとの差別化が図れる。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ja-JP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データ分析の活用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:</a:t>
            </a:r>
            <a:endParaRPr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ユーザー行動データを収集・分析し、パーソナライズされたサウナ体験を提案できる。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ja-JP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継続的なコンテンツ更新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定期的に新しい記事を投稿し、読者の関心を引き続ける。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ja-JP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ユーザーエンゲージメント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SNSやコメントセクションを活用して、ユーザーとのコミュニケーションを強化。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38E90B-8B61-6C2E-D203-0D9E6E426D63}"/>
              </a:ext>
            </a:extLst>
          </p:cNvPr>
          <p:cNvSpPr txBox="1"/>
          <p:nvPr/>
        </p:nvSpPr>
        <p:spPr>
          <a:xfrm>
            <a:off x="221673" y="93747"/>
            <a:ext cx="678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SWOT</a:t>
            </a:r>
            <a:r>
              <a:rPr kumimoji="1" lang="ja-JP" altLang="en-US" sz="24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95051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11199</TotalTime>
  <Words>891</Words>
  <Application>Microsoft Office PowerPoint</Application>
  <PresentationFormat>画面に合わせる (4:3)</PresentationFormat>
  <Paragraphs>133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Yu Gothic UI</vt:lpstr>
      <vt:lpstr>游ゴシック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Shota Hirabayashi</dc:creator>
  <cp:lastModifiedBy>俊輔 松尾</cp:lastModifiedBy>
  <cp:revision>33</cp:revision>
  <dcterms:created xsi:type="dcterms:W3CDTF">2024-03-29T13:53:29Z</dcterms:created>
  <dcterms:modified xsi:type="dcterms:W3CDTF">2024-08-05T22:57:07Z</dcterms:modified>
</cp:coreProperties>
</file>