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892" r:id="rId3"/>
    <p:sldId id="909" r:id="rId4"/>
    <p:sldId id="928" r:id="rId5"/>
    <p:sldId id="1036" r:id="rId6"/>
    <p:sldId id="885" r:id="rId7"/>
    <p:sldId id="952" r:id="rId8"/>
    <p:sldId id="953" r:id="rId9"/>
    <p:sldId id="954" r:id="rId10"/>
    <p:sldId id="972" r:id="rId11"/>
    <p:sldId id="586" r:id="rId12"/>
    <p:sldId id="947" r:id="rId13"/>
    <p:sldId id="950" r:id="rId14"/>
    <p:sldId id="1058" r:id="rId15"/>
    <p:sldId id="1059" r:id="rId16"/>
    <p:sldId id="949" r:id="rId17"/>
    <p:sldId id="951" r:id="rId18"/>
    <p:sldId id="1060" r:id="rId19"/>
    <p:sldId id="1041" r:id="rId20"/>
    <p:sldId id="1042" r:id="rId21"/>
    <p:sldId id="945" r:id="rId22"/>
    <p:sldId id="1043" r:id="rId23"/>
    <p:sldId id="970" r:id="rId24"/>
    <p:sldId id="1044" r:id="rId25"/>
    <p:sldId id="1033" r:id="rId26"/>
    <p:sldId id="1078" r:id="rId27"/>
    <p:sldId id="1045" r:id="rId28"/>
    <p:sldId id="957" r:id="rId29"/>
    <p:sldId id="1046" r:id="rId30"/>
    <p:sldId id="908" r:id="rId31"/>
    <p:sldId id="904" r:id="rId32"/>
    <p:sldId id="891" r:id="rId33"/>
    <p:sldId id="966" r:id="rId34"/>
    <p:sldId id="1062" r:id="rId35"/>
    <p:sldId id="1034" r:id="rId36"/>
    <p:sldId id="961" r:id="rId37"/>
    <p:sldId id="964" r:id="rId38"/>
    <p:sldId id="1063" r:id="rId39"/>
    <p:sldId id="1047" r:id="rId40"/>
    <p:sldId id="978" r:id="rId41"/>
    <p:sldId id="1065" r:id="rId42"/>
    <p:sldId id="1064" r:id="rId43"/>
    <p:sldId id="1066" r:id="rId44"/>
    <p:sldId id="1067" r:id="rId45"/>
    <p:sldId id="1068" r:id="rId46"/>
    <p:sldId id="1069" r:id="rId47"/>
    <p:sldId id="1024" r:id="rId48"/>
    <p:sldId id="1025" r:id="rId49"/>
    <p:sldId id="102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000080"/>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3666" autoAdjust="0"/>
  </p:normalViewPr>
  <p:slideViewPr>
    <p:cSldViewPr snapToGrid="0">
      <p:cViewPr varScale="1">
        <p:scale>
          <a:sx n="83" d="100"/>
          <a:sy n="83" d="100"/>
        </p:scale>
        <p:origin x="3072"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F25B-69AE-4903-8504-5228045AD135}"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7F0F4-3C26-4460-9542-A08BAE8C602C}" type="slidenum">
              <a:rPr lang="en-US" smtClean="0"/>
              <a:t>‹#›</a:t>
            </a:fld>
            <a:endParaRPr lang="en-US"/>
          </a:p>
        </p:txBody>
      </p:sp>
    </p:spTree>
    <p:extLst>
      <p:ext uri="{BB962C8B-B14F-4D97-AF65-F5344CB8AC3E}">
        <p14:creationId xmlns:p14="http://schemas.microsoft.com/office/powerpoint/2010/main" val="58281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a:t>
            </a:fld>
            <a:endParaRPr lang="en-US"/>
          </a:p>
        </p:txBody>
      </p:sp>
    </p:spTree>
    <p:extLst>
      <p:ext uri="{BB962C8B-B14F-4D97-AF65-F5344CB8AC3E}">
        <p14:creationId xmlns:p14="http://schemas.microsoft.com/office/powerpoint/2010/main" val="284483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8</a:t>
            </a:fld>
            <a:endParaRPr lang="en-US"/>
          </a:p>
        </p:txBody>
      </p:sp>
    </p:spTree>
    <p:extLst>
      <p:ext uri="{BB962C8B-B14F-4D97-AF65-F5344CB8AC3E}">
        <p14:creationId xmlns:p14="http://schemas.microsoft.com/office/powerpoint/2010/main" val="22884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16</a:t>
            </a:fld>
            <a:endParaRPr lang="en-US"/>
          </a:p>
        </p:txBody>
      </p:sp>
    </p:spTree>
    <p:extLst>
      <p:ext uri="{BB962C8B-B14F-4D97-AF65-F5344CB8AC3E}">
        <p14:creationId xmlns:p14="http://schemas.microsoft.com/office/powerpoint/2010/main" val="39935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23</a:t>
            </a:fld>
            <a:endParaRPr lang="en-US"/>
          </a:p>
        </p:txBody>
      </p:sp>
    </p:spTree>
    <p:extLst>
      <p:ext uri="{BB962C8B-B14F-4D97-AF65-F5344CB8AC3E}">
        <p14:creationId xmlns:p14="http://schemas.microsoft.com/office/powerpoint/2010/main" val="357201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28</a:t>
            </a:fld>
            <a:endParaRPr lang="en-US"/>
          </a:p>
        </p:txBody>
      </p:sp>
    </p:spTree>
    <p:extLst>
      <p:ext uri="{BB962C8B-B14F-4D97-AF65-F5344CB8AC3E}">
        <p14:creationId xmlns:p14="http://schemas.microsoft.com/office/powerpoint/2010/main" val="3223404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31</a:t>
            </a:fld>
            <a:endParaRPr lang="en-US"/>
          </a:p>
        </p:txBody>
      </p:sp>
    </p:spTree>
    <p:extLst>
      <p:ext uri="{BB962C8B-B14F-4D97-AF65-F5344CB8AC3E}">
        <p14:creationId xmlns:p14="http://schemas.microsoft.com/office/powerpoint/2010/main" val="4262603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A4F7-12C9-45D0-890B-65E704577EB1}"/>
              </a:ext>
            </a:extLst>
          </p:cNvPr>
          <p:cNvSpPr>
            <a:spLocks noGrp="1"/>
          </p:cNvSpPr>
          <p:nvPr>
            <p:ph type="ctrTitle"/>
          </p:nvPr>
        </p:nvSpPr>
        <p:spPr>
          <a:xfrm>
            <a:off x="1524000" y="3429000"/>
            <a:ext cx="9144000" cy="151348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7074A76-DB01-4AEA-AA62-961355629F8B}"/>
              </a:ext>
            </a:extLst>
          </p:cNvPr>
          <p:cNvSpPr>
            <a:spLocks noGrp="1"/>
          </p:cNvSpPr>
          <p:nvPr>
            <p:ph type="subTitle" idx="1"/>
          </p:nvPr>
        </p:nvSpPr>
        <p:spPr>
          <a:xfrm>
            <a:off x="1524000" y="5369171"/>
            <a:ext cx="9144000" cy="86879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27659A2-ED8A-49B1-9601-E93F84DCA683}"/>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8AA25CCE-5C7E-4877-990E-CAAEC577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BC02-DBBC-465C-9279-38C504E2679F}"/>
              </a:ext>
            </a:extLst>
          </p:cNvPr>
          <p:cNvSpPr>
            <a:spLocks noGrp="1"/>
          </p:cNvSpPr>
          <p:nvPr>
            <p:ph type="sldNum" sz="quarter" idx="12"/>
          </p:nvPr>
        </p:nvSpPr>
        <p:spPr/>
        <p:txBody>
          <a:bodyPr/>
          <a:lstStyle/>
          <a:p>
            <a:fld id="{F441377E-7A59-42D8-A773-64645425D20F}"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0A6ABC6-D8C8-CDBB-9FD9-5927314FF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1" y="1514927"/>
            <a:ext cx="9143999" cy="1914072"/>
          </a:xfrm>
          <a:prstGeom prst="rect">
            <a:avLst/>
          </a:prstGeom>
        </p:spPr>
      </p:pic>
    </p:spTree>
    <p:extLst>
      <p:ext uri="{BB962C8B-B14F-4D97-AF65-F5344CB8AC3E}">
        <p14:creationId xmlns:p14="http://schemas.microsoft.com/office/powerpoint/2010/main" val="22713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76D-42CF-4595-B03D-3DEEED19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8B14A-1862-44E2-8DD3-AC1E005C7F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0443F-BAF7-448B-B441-89EE90D7E1B9}"/>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F38C13BF-C032-4830-B7E6-124E52F4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D490-6B9A-4DB0-A784-6D89073DCFB2}"/>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4904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CC714-CBD8-4426-9B90-EF4CAF3AF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B0799-EA0C-4ACC-AE4B-85841589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ABD74-5911-4ED7-AC9F-69995A42ECB6}"/>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C04E2A9E-CCCB-4C72-965C-1A557225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7C878-66FF-4250-83E0-CAECB686C260}"/>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5556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4DBF-A148-4D40-8841-9BB8B7224279}"/>
              </a:ext>
            </a:extLst>
          </p:cNvPr>
          <p:cNvSpPr>
            <a:spLocks noGrp="1"/>
          </p:cNvSpPr>
          <p:nvPr>
            <p:ph type="title"/>
          </p:nvPr>
        </p:nvSpPr>
        <p:spPr>
          <a:xfrm>
            <a:off x="380999" y="365125"/>
            <a:ext cx="1142999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AE46CF3-C0A2-4614-8E84-1AFEE180E340}"/>
              </a:ext>
            </a:extLst>
          </p:cNvPr>
          <p:cNvSpPr>
            <a:spLocks noGrp="1"/>
          </p:cNvSpPr>
          <p:nvPr>
            <p:ph idx="1"/>
          </p:nvPr>
        </p:nvSpPr>
        <p:spPr>
          <a:xfrm>
            <a:off x="381000" y="1847850"/>
            <a:ext cx="1143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9E78-930E-43D9-8AFC-64E432D9B32F}"/>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7251BF68-7F0E-4759-82B3-AAFF5511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CEDD-BCA8-40B9-9BC3-C55E36444F2E}"/>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24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8AC-5CA0-43D3-A96B-CDDD1E50E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23595-6DA4-4E0C-8F24-D36F00CF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EFD1B8-63EE-41C8-A7AF-9F7E8BA46758}"/>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4852A579-FD19-4B34-858D-62CA8A15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FD5E-6B81-4E31-BEBF-2539D75EAFEF}"/>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9537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D42-DC0F-4D3B-B85B-41A94AE129C5}"/>
              </a:ext>
            </a:extLst>
          </p:cNvPr>
          <p:cNvSpPr>
            <a:spLocks noGrp="1"/>
          </p:cNvSpPr>
          <p:nvPr>
            <p:ph type="title"/>
          </p:nvPr>
        </p:nvSpPr>
        <p:spPr>
          <a:xfrm>
            <a:off x="381000" y="320675"/>
            <a:ext cx="1143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507E72D-103C-4DC6-8052-5272486A6DFB}"/>
              </a:ext>
            </a:extLst>
          </p:cNvPr>
          <p:cNvSpPr>
            <a:spLocks noGrp="1"/>
          </p:cNvSpPr>
          <p:nvPr>
            <p:ph sz="half" idx="1"/>
          </p:nvPr>
        </p:nvSpPr>
        <p:spPr>
          <a:xfrm>
            <a:off x="381000" y="1825625"/>
            <a:ext cx="5638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922DF-619A-401A-849C-F42E1F09C696}"/>
              </a:ext>
            </a:extLst>
          </p:cNvPr>
          <p:cNvSpPr>
            <a:spLocks noGrp="1"/>
          </p:cNvSpPr>
          <p:nvPr>
            <p:ph sz="half" idx="2"/>
          </p:nvPr>
        </p:nvSpPr>
        <p:spPr>
          <a:xfrm>
            <a:off x="6172199" y="1825625"/>
            <a:ext cx="56387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525B-C8A4-4670-9272-235EEEF1D0D4}"/>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6" name="Footer Placeholder 5">
            <a:extLst>
              <a:ext uri="{FF2B5EF4-FFF2-40B4-BE49-F238E27FC236}">
                <a16:creationId xmlns:a16="http://schemas.microsoft.com/office/drawing/2014/main" id="{5BE77B09-7860-4EB6-AD77-FD537324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1CA2-8A10-4B76-85CC-DBBB293C181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225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7752-B71D-4BAD-B753-31B17604D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B5061-2F1B-4C8E-9EE7-901407D05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C2DBA1-C514-4742-B00D-DD452B5DEA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E1711-13BA-4E00-AB8D-CC70F9292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09CF1-4540-4DDB-BD8B-A7160A1EE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D7A0-3640-426D-B877-E0D634BAC418}"/>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8" name="Footer Placeholder 7">
            <a:extLst>
              <a:ext uri="{FF2B5EF4-FFF2-40B4-BE49-F238E27FC236}">
                <a16:creationId xmlns:a16="http://schemas.microsoft.com/office/drawing/2014/main" id="{5830EE41-D7AC-4E99-BC3E-CEB4B7B7D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7D2A2-1679-45FB-BDAE-781B8DAB934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1408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2135-9B99-4A65-867A-47B17F6A5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DEFC1-6775-420E-81BA-5618F505232C}"/>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4" name="Footer Placeholder 3">
            <a:extLst>
              <a:ext uri="{FF2B5EF4-FFF2-40B4-BE49-F238E27FC236}">
                <a16:creationId xmlns:a16="http://schemas.microsoft.com/office/drawing/2014/main" id="{059601B7-3EB5-4D58-A376-CD98ABB19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2C1B1-7F53-4A5A-86C6-15B9C8B6FEA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33639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2CB2-56BD-494E-A30E-0AB6F4CD1224}"/>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3" name="Footer Placeholder 2">
            <a:extLst>
              <a:ext uri="{FF2B5EF4-FFF2-40B4-BE49-F238E27FC236}">
                <a16:creationId xmlns:a16="http://schemas.microsoft.com/office/drawing/2014/main" id="{F5117C5D-768A-42B3-9E85-D7714D5AA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ADB4-436D-45B9-ABD4-FB0621171F96}"/>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18229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1275-5E68-44E8-AADC-8C42788E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F4EF-93BC-4D23-892B-86324C9C6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9524D-49A9-4EB1-B0F1-41A6CB067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E8A7D-BBA6-4B7D-9EC9-1FF4A98C311A}"/>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6" name="Footer Placeholder 5">
            <a:extLst>
              <a:ext uri="{FF2B5EF4-FFF2-40B4-BE49-F238E27FC236}">
                <a16:creationId xmlns:a16="http://schemas.microsoft.com/office/drawing/2014/main" id="{E953F412-DC06-4CA0-8F46-0805D3DE5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16C6D-9E46-489F-8D0E-F267CEF9A3B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616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02E-CD54-42E7-946B-640DD5ED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A4611-136C-45B2-9B7E-2CFB304C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FA03-D941-4479-88CC-939FD9F2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6DF4D-64F5-4A9E-B7B4-B6F48880812C}"/>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6" name="Footer Placeholder 5">
            <a:extLst>
              <a:ext uri="{FF2B5EF4-FFF2-40B4-BE49-F238E27FC236}">
                <a16:creationId xmlns:a16="http://schemas.microsoft.com/office/drawing/2014/main" id="{A0393A10-6B3F-4A99-B95D-674A2198C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D0DFA-DD2F-4BEE-9C18-C6591089507D}"/>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686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89B16-EBD6-4338-A383-B6D5478A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B474-2882-4C98-B897-8F7B0EF9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CAC5D-3B95-4665-81E4-4AA80E475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D8F5E579-9B5A-4F4A-B2A0-4159DD2B9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C746-7390-4EA8-B399-4E61D4D8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1377E-7A59-42D8-A773-64645425D20F}" type="slidenum">
              <a:rPr lang="en-US" smtClean="0"/>
              <a:t>‹#›</a:t>
            </a:fld>
            <a:endParaRPr lang="en-US"/>
          </a:p>
        </p:txBody>
      </p:sp>
    </p:spTree>
    <p:extLst>
      <p:ext uri="{BB962C8B-B14F-4D97-AF65-F5344CB8AC3E}">
        <p14:creationId xmlns:p14="http://schemas.microsoft.com/office/powerpoint/2010/main" val="187080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7D0-E927-4F88-AF12-487614448B3F}"/>
              </a:ext>
            </a:extLst>
          </p:cNvPr>
          <p:cNvSpPr>
            <a:spLocks noGrp="1"/>
          </p:cNvSpPr>
          <p:nvPr>
            <p:ph type="ctrTitle"/>
          </p:nvPr>
        </p:nvSpPr>
        <p:spPr/>
        <p:txBody>
          <a:bodyPr>
            <a:noAutofit/>
          </a:bodyPr>
          <a:lstStyle/>
          <a:p>
            <a:r>
              <a:rPr lang="en-US" sz="4400" dirty="0"/>
              <a:t>Linked-Lists</a:t>
            </a:r>
          </a:p>
        </p:txBody>
      </p:sp>
      <p:sp>
        <p:nvSpPr>
          <p:cNvPr id="3" name="Subtitle 2">
            <a:extLst>
              <a:ext uri="{FF2B5EF4-FFF2-40B4-BE49-F238E27FC236}">
                <a16:creationId xmlns:a16="http://schemas.microsoft.com/office/drawing/2014/main" id="{89F07F52-D042-4B9B-9E88-6FE8ED4AFF16}"/>
              </a:ext>
            </a:extLst>
          </p:cNvPr>
          <p:cNvSpPr>
            <a:spLocks noGrp="1"/>
          </p:cNvSpPr>
          <p:nvPr>
            <p:ph type="subTitle" idx="1"/>
          </p:nvPr>
        </p:nvSpPr>
        <p:spPr/>
        <p:txBody>
          <a:bodyPr>
            <a:normAutofit lnSpcReduction="10000"/>
          </a:bodyPr>
          <a:lstStyle/>
          <a:p>
            <a:r>
              <a:rPr lang="en-US" dirty="0"/>
              <a:t>Slides by Varick and Ashley Erickson</a:t>
            </a:r>
          </a:p>
          <a:p>
            <a:r>
              <a:rPr lang="en-US" dirty="0"/>
              <a:t>© Varick and Ashley Erickson</a:t>
            </a:r>
          </a:p>
        </p:txBody>
      </p:sp>
    </p:spTree>
    <p:extLst>
      <p:ext uri="{BB962C8B-B14F-4D97-AF65-F5344CB8AC3E}">
        <p14:creationId xmlns:p14="http://schemas.microsoft.com/office/powerpoint/2010/main" val="21779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pPr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We have this linked list of the type </a:t>
            </a:r>
            <a:r>
              <a:rPr lang="en-US" altLang="en-US" sz="2400" dirty="0" err="1">
                <a:latin typeface="Calibri" panose="020F0502020204030204" pitchFamily="34" charset="0"/>
                <a:ea typeface="Calibri" panose="020F0502020204030204" pitchFamily="34" charset="0"/>
                <a:cs typeface="Times New Roman" panose="02020603050405020304" pitchFamily="18" charset="0"/>
              </a:rPr>
              <a:t>ListNode</a:t>
            </a:r>
            <a:r>
              <a:rPr lang="en-US" altLang="en-US" sz="2400" dirty="0">
                <a:latin typeface="Calibri" panose="020F0502020204030204" pitchFamily="34" charset="0"/>
                <a:ea typeface="Calibri" panose="020F0502020204030204" pitchFamily="34" charset="0"/>
                <a:cs typeface="Times New Roman" panose="02020603050405020304" pitchFamily="18" charset="0"/>
              </a:rPr>
              <a:t> as shown here</a:t>
            </a: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marL="0" indent="0" eaLnBrk="0" fontAlgn="base" hangingPunct="0">
              <a:spcBef>
                <a:spcPct val="0"/>
              </a:spcBef>
              <a:spcAft>
                <a:spcPct val="0"/>
              </a:spcAft>
              <a:buNone/>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Write the code which will add a node containing the number 99 to the end of the list</a:t>
            </a: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latin typeface="Arial" panose="020B0604020202020204" pitchFamily="34" charset="0"/>
            </a:endParaRPr>
          </a:p>
          <a:p>
            <a:pPr eaLnBrk="0" fontAlgn="base" hangingPunct="0">
              <a:spcBef>
                <a:spcPct val="0"/>
              </a:spcBef>
              <a:spcAft>
                <a:spcPct val="0"/>
              </a:spcAft>
            </a:pPr>
            <a:endParaRPr lang="en-US" altLang="en-US" sz="2400" dirty="0">
              <a:latin typeface="Arial" panose="020B0604020202020204" pitchFamily="34" charset="0"/>
            </a:endParaRPr>
          </a:p>
          <a:p>
            <a:pPr marL="0" indent="0">
              <a:buNone/>
            </a:pPr>
            <a:endParaRPr lang="en-US" sz="2400" dirty="0"/>
          </a:p>
        </p:txBody>
      </p:sp>
      <p:pic>
        <p:nvPicPr>
          <p:cNvPr id="2049" name="Picture 15">
            <a:extLst>
              <a:ext uri="{FF2B5EF4-FFF2-40B4-BE49-F238E27FC236}">
                <a16:creationId xmlns:a16="http://schemas.microsoft.com/office/drawing/2014/main" id="{D9851293-FF79-4D4A-9DA8-0D4D35C5A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052" y="2316279"/>
            <a:ext cx="6208148" cy="107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2987-5336-4112-A64C-8EB8075C1DCE}"/>
              </a:ext>
            </a:extLst>
          </p:cNvPr>
          <p:cNvSpPr>
            <a:spLocks noGrp="1"/>
          </p:cNvSpPr>
          <p:nvPr>
            <p:ph type="title"/>
          </p:nvPr>
        </p:nvSpPr>
        <p:spPr/>
        <p:txBody>
          <a:bodyPr/>
          <a:lstStyle/>
          <a:p>
            <a:r>
              <a:rPr lang="en-US" dirty="0"/>
              <a:t>Memory Diagram Practice</a:t>
            </a:r>
          </a:p>
        </p:txBody>
      </p:sp>
      <p:sp>
        <p:nvSpPr>
          <p:cNvPr id="12" name="Content Placeholder 2">
            <a:extLst>
              <a:ext uri="{FF2B5EF4-FFF2-40B4-BE49-F238E27FC236}">
                <a16:creationId xmlns:a16="http://schemas.microsoft.com/office/drawing/2014/main" id="{7FD9F668-7060-4C26-8326-FF5688D52B6C}"/>
              </a:ext>
            </a:extLst>
          </p:cNvPr>
          <p:cNvSpPr txBox="1">
            <a:spLocks/>
          </p:cNvSpPr>
          <p:nvPr/>
        </p:nvSpPr>
        <p:spPr>
          <a:xfrm>
            <a:off x="1793630" y="1862484"/>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Suppose we have the two linked lists shown below.</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Write the code which will attach the lists together like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800" dirty="0"/>
          </a:p>
        </p:txBody>
      </p:sp>
      <p:pic>
        <p:nvPicPr>
          <p:cNvPr id="13" name="Picture 12">
            <a:extLst>
              <a:ext uri="{FF2B5EF4-FFF2-40B4-BE49-F238E27FC236}">
                <a16:creationId xmlns:a16="http://schemas.microsoft.com/office/drawing/2014/main" id="{BC05D91C-2B97-4FFA-BC25-1F3EB154B953}"/>
              </a:ext>
            </a:extLst>
          </p:cNvPr>
          <p:cNvPicPr>
            <a:picLocks noChangeAspect="1"/>
          </p:cNvPicPr>
          <p:nvPr/>
        </p:nvPicPr>
        <p:blipFill rotWithShape="1">
          <a:blip r:embed="rId2"/>
          <a:srcRect b="54807"/>
          <a:stretch/>
        </p:blipFill>
        <p:spPr>
          <a:xfrm>
            <a:off x="1770184" y="2336480"/>
            <a:ext cx="3981938" cy="650055"/>
          </a:xfrm>
          <a:prstGeom prst="rect">
            <a:avLst/>
          </a:prstGeom>
        </p:spPr>
      </p:pic>
      <p:pic>
        <p:nvPicPr>
          <p:cNvPr id="14" name="Picture 13">
            <a:extLst>
              <a:ext uri="{FF2B5EF4-FFF2-40B4-BE49-F238E27FC236}">
                <a16:creationId xmlns:a16="http://schemas.microsoft.com/office/drawing/2014/main" id="{44D45432-BB91-4047-8BD0-C7174602E463}"/>
              </a:ext>
            </a:extLst>
          </p:cNvPr>
          <p:cNvPicPr>
            <a:picLocks noChangeAspect="1"/>
          </p:cNvPicPr>
          <p:nvPr/>
        </p:nvPicPr>
        <p:blipFill>
          <a:blip r:embed="rId3"/>
          <a:stretch>
            <a:fillRect/>
          </a:stretch>
        </p:blipFill>
        <p:spPr>
          <a:xfrm>
            <a:off x="1879599" y="3820972"/>
            <a:ext cx="8057662" cy="721908"/>
          </a:xfrm>
          <a:prstGeom prst="rect">
            <a:avLst/>
          </a:prstGeom>
        </p:spPr>
      </p:pic>
      <p:pic>
        <p:nvPicPr>
          <p:cNvPr id="15" name="Picture 14">
            <a:extLst>
              <a:ext uri="{FF2B5EF4-FFF2-40B4-BE49-F238E27FC236}">
                <a16:creationId xmlns:a16="http://schemas.microsoft.com/office/drawing/2014/main" id="{4A530F5E-FCA4-4C24-9AAD-FA4F5B6868EE}"/>
              </a:ext>
            </a:extLst>
          </p:cNvPr>
          <p:cNvPicPr>
            <a:picLocks noChangeAspect="1"/>
          </p:cNvPicPr>
          <p:nvPr/>
        </p:nvPicPr>
        <p:blipFill rotWithShape="1">
          <a:blip r:embed="rId2"/>
          <a:srcRect t="54808"/>
          <a:stretch/>
        </p:blipFill>
        <p:spPr>
          <a:xfrm>
            <a:off x="5908430" y="2407744"/>
            <a:ext cx="3981938" cy="650054"/>
          </a:xfrm>
          <a:prstGeom prst="rect">
            <a:avLst/>
          </a:prstGeom>
        </p:spPr>
      </p:pic>
    </p:spTree>
    <p:extLst>
      <p:ext uri="{BB962C8B-B14F-4D97-AF65-F5344CB8AC3E}">
        <p14:creationId xmlns:p14="http://schemas.microsoft.com/office/powerpoint/2010/main" val="282342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lstStyle/>
          <a:p>
            <a:r>
              <a:rPr lang="en-US" sz="2000" dirty="0"/>
              <a:t>Suppose we have these two nodes.  We want to insert the head linked list into otherListHead’s linked list, between nodes 40 and 50.</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Let’s look at this step by step.</a:t>
            </a:r>
          </a:p>
        </p:txBody>
      </p:sp>
      <p:grpSp>
        <p:nvGrpSpPr>
          <p:cNvPr id="21" name="Group 20">
            <a:extLst>
              <a:ext uri="{FF2B5EF4-FFF2-40B4-BE49-F238E27FC236}">
                <a16:creationId xmlns:a16="http://schemas.microsoft.com/office/drawing/2014/main" id="{7D655573-C639-4ED3-8B06-57A808FDCDD1}"/>
              </a:ext>
            </a:extLst>
          </p:cNvPr>
          <p:cNvGrpSpPr/>
          <p:nvPr/>
        </p:nvGrpSpPr>
        <p:grpSpPr>
          <a:xfrm>
            <a:off x="1282447" y="2613935"/>
            <a:ext cx="9627105" cy="2150571"/>
            <a:chOff x="257908" y="2437471"/>
            <a:chExt cx="8098691" cy="1809143"/>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257908" y="2437471"/>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4374661" y="2488032"/>
              <a:ext cx="3981938" cy="650054"/>
            </a:xfrm>
            <a:prstGeom prst="rect">
              <a:avLst/>
            </a:prstGeom>
          </p:spPr>
        </p:pic>
        <p:pic>
          <p:nvPicPr>
            <p:cNvPr id="10" name="Picture 9">
              <a:extLst>
                <a:ext uri="{FF2B5EF4-FFF2-40B4-BE49-F238E27FC236}">
                  <a16:creationId xmlns:a16="http://schemas.microsoft.com/office/drawing/2014/main" id="{C85E2613-3E8B-4355-AF17-831F7CBD2E98}"/>
                </a:ext>
              </a:extLst>
            </p:cNvPr>
            <p:cNvPicPr>
              <a:picLocks noChangeAspect="1"/>
            </p:cNvPicPr>
            <p:nvPr/>
          </p:nvPicPr>
          <p:blipFill rotWithShape="1">
            <a:blip r:embed="rId2"/>
            <a:srcRect t="54808" r="57851"/>
            <a:stretch/>
          </p:blipFill>
          <p:spPr>
            <a:xfrm>
              <a:off x="720969" y="3538154"/>
              <a:ext cx="1678354" cy="650054"/>
            </a:xfrm>
            <a:prstGeom prst="rect">
              <a:avLst/>
            </a:prstGeom>
          </p:spPr>
        </p:pic>
        <p:pic>
          <p:nvPicPr>
            <p:cNvPr id="14" name="Picture 13">
              <a:extLst>
                <a:ext uri="{FF2B5EF4-FFF2-40B4-BE49-F238E27FC236}">
                  <a16:creationId xmlns:a16="http://schemas.microsoft.com/office/drawing/2014/main" id="{6D70068F-47D1-41F9-8298-D83570C1103A}"/>
                </a:ext>
              </a:extLst>
            </p:cNvPr>
            <p:cNvPicPr>
              <a:picLocks noChangeAspect="1"/>
            </p:cNvPicPr>
            <p:nvPr/>
          </p:nvPicPr>
          <p:blipFill rotWithShape="1">
            <a:blip r:embed="rId2"/>
            <a:srcRect l="15408" r="13199" b="54807"/>
            <a:stretch/>
          </p:blipFill>
          <p:spPr>
            <a:xfrm>
              <a:off x="2399323" y="3520327"/>
              <a:ext cx="2842847" cy="650055"/>
            </a:xfrm>
            <a:prstGeom prst="rect">
              <a:avLst/>
            </a:prstGeom>
          </p:spPr>
        </p:pic>
        <p:pic>
          <p:nvPicPr>
            <p:cNvPr id="12" name="Picture 11">
              <a:extLst>
                <a:ext uri="{FF2B5EF4-FFF2-40B4-BE49-F238E27FC236}">
                  <a16:creationId xmlns:a16="http://schemas.microsoft.com/office/drawing/2014/main" id="{C13BA096-47E6-4823-91E3-AD398B7A0558}"/>
                </a:ext>
              </a:extLst>
            </p:cNvPr>
            <p:cNvPicPr>
              <a:picLocks noChangeAspect="1"/>
            </p:cNvPicPr>
            <p:nvPr/>
          </p:nvPicPr>
          <p:blipFill rotWithShape="1">
            <a:blip r:embed="rId2"/>
            <a:srcRect l="41609" t="54808"/>
            <a:stretch/>
          </p:blipFill>
          <p:spPr>
            <a:xfrm>
              <a:off x="5128849" y="3538154"/>
              <a:ext cx="2325076" cy="650054"/>
            </a:xfrm>
            <a:prstGeom prst="rect">
              <a:avLst/>
            </a:prstGeom>
          </p:spPr>
        </p:pic>
        <p:sp>
          <p:nvSpPr>
            <p:cNvPr id="15" name="Rectangle 14">
              <a:extLst>
                <a:ext uri="{FF2B5EF4-FFF2-40B4-BE49-F238E27FC236}">
                  <a16:creationId xmlns:a16="http://schemas.microsoft.com/office/drawing/2014/main" id="{BF2D792B-B601-4E1A-89C3-8D2954DB1F9A}"/>
                </a:ext>
              </a:extLst>
            </p:cNvPr>
            <p:cNvSpPr/>
            <p:nvPr/>
          </p:nvSpPr>
          <p:spPr>
            <a:xfrm>
              <a:off x="914400" y="2495847"/>
              <a:ext cx="2672861"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878D67-7BAF-4820-A316-B5237A2CB4DA}"/>
                </a:ext>
              </a:extLst>
            </p:cNvPr>
            <p:cNvSpPr/>
            <p:nvPr/>
          </p:nvSpPr>
          <p:spPr>
            <a:xfrm>
              <a:off x="2399323" y="3538154"/>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086982A-3004-4BFC-8778-B810FB8D19A8}"/>
                </a:ext>
              </a:extLst>
            </p:cNvPr>
            <p:cNvSpPr/>
            <p:nvPr/>
          </p:nvSpPr>
          <p:spPr>
            <a:xfrm>
              <a:off x="3372337" y="3020224"/>
              <a:ext cx="1643191" cy="6323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insert</a:t>
              </a:r>
            </a:p>
          </p:txBody>
        </p:sp>
        <p:pic>
          <p:nvPicPr>
            <p:cNvPr id="20" name="Picture 19">
              <a:extLst>
                <a:ext uri="{FF2B5EF4-FFF2-40B4-BE49-F238E27FC236}">
                  <a16:creationId xmlns:a16="http://schemas.microsoft.com/office/drawing/2014/main" id="{FEA5718F-46AD-4486-BCF3-9D5941DF02CE}"/>
                </a:ext>
              </a:extLst>
            </p:cNvPr>
            <p:cNvPicPr>
              <a:picLocks noChangeAspect="1"/>
            </p:cNvPicPr>
            <p:nvPr/>
          </p:nvPicPr>
          <p:blipFill rotWithShape="1">
            <a:blip r:embed="rId2"/>
            <a:srcRect r="85034" b="54807"/>
            <a:stretch/>
          </p:blipFill>
          <p:spPr>
            <a:xfrm>
              <a:off x="963246" y="3522664"/>
              <a:ext cx="595920" cy="650055"/>
            </a:xfrm>
            <a:prstGeom prst="rect">
              <a:avLst/>
            </a:prstGeom>
          </p:spPr>
        </p:pic>
      </p:grpSp>
    </p:spTree>
    <p:extLst>
      <p:ext uri="{BB962C8B-B14F-4D97-AF65-F5344CB8AC3E}">
        <p14:creationId xmlns:p14="http://schemas.microsoft.com/office/powerpoint/2010/main" val="268265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457200" indent="-457200">
              <a:buAutoNum type="arabicPeriod"/>
            </a:pPr>
            <a:r>
              <a:rPr lang="en-US" sz="2000" dirty="0"/>
              <a:t>Identify the location where you want to insert the new nodes</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a:p>
            <a:pPr marL="457200" indent="-457200">
              <a:buAutoNum type="arabicPeriod"/>
            </a:pPr>
            <a:r>
              <a:rPr lang="en-US" sz="2000" b="1" dirty="0"/>
              <a:t>Connect the pointer from the new node to the list to create a link.  </a:t>
            </a:r>
            <a:br>
              <a:rPr lang="en-US" sz="2000" b="1" dirty="0"/>
            </a:br>
            <a:r>
              <a:rPr lang="en-US" sz="2000" dirty="0"/>
              <a:t>What code should we write to do this?</a:t>
            </a:r>
          </a:p>
          <a:p>
            <a:endParaRPr lang="en-US" sz="2000" dirty="0"/>
          </a:p>
          <a:p>
            <a:pPr marL="0" indent="0">
              <a:buNone/>
            </a:pPr>
            <a:endParaRPr lang="en-US" sz="2000" dirty="0"/>
          </a:p>
        </p:txBody>
      </p:sp>
      <p:grpSp>
        <p:nvGrpSpPr>
          <p:cNvPr id="7" name="Group 6">
            <a:extLst>
              <a:ext uri="{FF2B5EF4-FFF2-40B4-BE49-F238E27FC236}">
                <a16:creationId xmlns:a16="http://schemas.microsoft.com/office/drawing/2014/main" id="{10A64961-1D45-10AE-BECF-EEE10E536CBA}"/>
              </a:ext>
            </a:extLst>
          </p:cNvPr>
          <p:cNvGrpSpPr/>
          <p:nvPr/>
        </p:nvGrpSpPr>
        <p:grpSpPr>
          <a:xfrm>
            <a:off x="3459282" y="2464720"/>
            <a:ext cx="4169508" cy="1945368"/>
            <a:chOff x="3459282" y="1999501"/>
            <a:chExt cx="4169508" cy="1945368"/>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3646852" y="2677123"/>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3459282" y="2100132"/>
              <a:ext cx="3981938" cy="650054"/>
            </a:xfrm>
            <a:prstGeom prst="rect">
              <a:avLst/>
            </a:prstGeom>
          </p:spPr>
        </p:pic>
        <p:sp>
          <p:nvSpPr>
            <p:cNvPr id="5" name="Oval 4">
              <a:extLst>
                <a:ext uri="{FF2B5EF4-FFF2-40B4-BE49-F238E27FC236}">
                  <a16:creationId xmlns:a16="http://schemas.microsoft.com/office/drawing/2014/main" id="{1D853740-05D7-4C2F-BA71-C1EBE9951A26}"/>
                </a:ext>
              </a:extLst>
            </p:cNvPr>
            <p:cNvSpPr/>
            <p:nvPr/>
          </p:nvSpPr>
          <p:spPr>
            <a:xfrm>
              <a:off x="5107352" y="2317713"/>
              <a:ext cx="195385" cy="247166"/>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261FC34-D04C-4F0A-9454-1C903CAE28DA}"/>
                </a:ext>
              </a:extLst>
            </p:cNvPr>
            <p:cNvSpPr txBox="1"/>
            <p:nvPr/>
          </p:nvSpPr>
          <p:spPr>
            <a:xfrm>
              <a:off x="4779106" y="1999501"/>
              <a:ext cx="1047261" cy="307777"/>
            </a:xfrm>
            <a:prstGeom prst="rect">
              <a:avLst/>
            </a:prstGeom>
            <a:noFill/>
          </p:spPr>
          <p:txBody>
            <a:bodyPr wrap="square" rtlCol="0">
              <a:spAutoFit/>
            </a:bodyPr>
            <a:lstStyle/>
            <a:p>
              <a:r>
                <a:rPr lang="en-US" sz="1400" dirty="0">
                  <a:solidFill>
                    <a:srgbClr val="0070C0"/>
                  </a:solidFill>
                </a:rPr>
                <a:t>Insert here</a:t>
              </a:r>
            </a:p>
          </p:txBody>
        </p:sp>
        <p:sp>
          <p:nvSpPr>
            <p:cNvPr id="28" name="TextBox 27">
              <a:extLst>
                <a:ext uri="{FF2B5EF4-FFF2-40B4-BE49-F238E27FC236}">
                  <a16:creationId xmlns:a16="http://schemas.microsoft.com/office/drawing/2014/main" id="{27BC81A9-3A6F-433A-8002-A3758B7E40DD}"/>
                </a:ext>
              </a:extLst>
            </p:cNvPr>
            <p:cNvSpPr txBox="1"/>
            <p:nvPr/>
          </p:nvSpPr>
          <p:spPr>
            <a:xfrm>
              <a:off x="4779105" y="3637092"/>
              <a:ext cx="2231290" cy="307777"/>
            </a:xfrm>
            <a:prstGeom prst="rect">
              <a:avLst/>
            </a:prstGeom>
            <a:noFill/>
          </p:spPr>
          <p:txBody>
            <a:bodyPr wrap="square" rtlCol="0">
              <a:spAutoFit/>
            </a:bodyPr>
            <a:lstStyle/>
            <a:p>
              <a:r>
                <a:rPr lang="en-US" sz="1400" dirty="0">
                  <a:solidFill>
                    <a:srgbClr val="0070C0"/>
                  </a:solidFill>
                </a:rPr>
                <a:t>Stuff we want to insert</a:t>
              </a:r>
            </a:p>
          </p:txBody>
        </p:sp>
        <p:sp>
          <p:nvSpPr>
            <p:cNvPr id="29" name="Left Brace 28">
              <a:extLst>
                <a:ext uri="{FF2B5EF4-FFF2-40B4-BE49-F238E27FC236}">
                  <a16:creationId xmlns:a16="http://schemas.microsoft.com/office/drawing/2014/main" id="{7A53A53B-DD12-446C-8FCA-F64CABCC85D1}"/>
                </a:ext>
              </a:extLst>
            </p:cNvPr>
            <p:cNvSpPr/>
            <p:nvPr/>
          </p:nvSpPr>
          <p:spPr>
            <a:xfrm rot="16200000">
              <a:off x="5510758" y="2261037"/>
              <a:ext cx="316523" cy="2346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8771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endParaRPr lang="en-US" sz="2000" dirty="0"/>
          </a:p>
          <a:p>
            <a:pPr marL="0" indent="0">
              <a:buNone/>
            </a:pPr>
            <a:r>
              <a:rPr lang="en-US" sz="2000" dirty="0"/>
              <a:t>2.  Connect the pointer from the new node to the list to create a link.</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279162" y="3570416"/>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3646852" y="2989753"/>
            <a:ext cx="3981938" cy="650054"/>
          </a:xfrm>
          <a:prstGeom prst="rect">
            <a:avLst/>
          </a:prstGeom>
        </p:spPr>
      </p:pic>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416062" y="334197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908908" y="4278007"/>
            <a:ext cx="8374184" cy="830997"/>
          </a:xfrm>
          <a:prstGeom prst="rect">
            <a:avLst/>
          </a:prstGeom>
          <a:noFill/>
        </p:spPr>
        <p:txBody>
          <a:bodyPr wrap="square" rtlCol="0">
            <a:spAutoFit/>
          </a:bodyPr>
          <a:lstStyle/>
          <a:p>
            <a:r>
              <a:rPr lang="en-US" sz="1600" dirty="0">
                <a:solidFill>
                  <a:schemeClr val="accent6">
                    <a:lumMod val="75000"/>
                  </a:schemeClr>
                </a:solidFill>
                <a:latin typeface="Consolas" panose="020B0609020204030204" pitchFamily="49" charset="0"/>
              </a:rPr>
              <a:t>head-&gt;next-&gt;next-&gt;next = otherListHead-&gt;next;</a:t>
            </a:r>
          </a:p>
          <a:p>
            <a:r>
              <a:rPr lang="en-US" sz="1600" dirty="0">
                <a:solidFill>
                  <a:schemeClr val="accent6">
                    <a:lumMod val="75000"/>
                  </a:schemeClr>
                </a:solidFill>
                <a:latin typeface="Consolas" panose="020B0609020204030204" pitchFamily="49" charset="0"/>
              </a:rPr>
              <a:t>//makes pointer at head’s 3</a:t>
            </a:r>
            <a:r>
              <a:rPr lang="en-US" sz="1600" baseline="30000" dirty="0">
                <a:solidFill>
                  <a:schemeClr val="accent6">
                    <a:lumMod val="75000"/>
                  </a:schemeClr>
                </a:solidFill>
                <a:latin typeface="Consolas" panose="020B0609020204030204" pitchFamily="49" charset="0"/>
              </a:rPr>
              <a:t>rd</a:t>
            </a:r>
            <a:r>
              <a:rPr lang="en-US" sz="1600" dirty="0">
                <a:solidFill>
                  <a:schemeClr val="accent6">
                    <a:lumMod val="75000"/>
                  </a:schemeClr>
                </a:solidFill>
                <a:latin typeface="Consolas" panose="020B0609020204030204" pitchFamily="49" charset="0"/>
              </a:rPr>
              <a:t> node point to the insertion point </a:t>
            </a:r>
          </a:p>
          <a:p>
            <a:r>
              <a:rPr lang="en-US" sz="1600" dirty="0">
                <a:solidFill>
                  <a:schemeClr val="accent6">
                    <a:lumMod val="75000"/>
                  </a:schemeClr>
                </a:solidFill>
                <a:latin typeface="Consolas" panose="020B0609020204030204" pitchFamily="49" charset="0"/>
              </a:rPr>
              <a:t>//(the location which otherListHead-&gt;next points at)</a:t>
            </a:r>
          </a:p>
        </p:txBody>
      </p:sp>
    </p:spTree>
    <p:extLst>
      <p:ext uri="{BB962C8B-B14F-4D97-AF65-F5344CB8AC3E}">
        <p14:creationId xmlns:p14="http://schemas.microsoft.com/office/powerpoint/2010/main" val="99954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r>
              <a:rPr lang="en-US" sz="2000" dirty="0"/>
              <a:t>What code should we write to connect </a:t>
            </a:r>
            <a:r>
              <a:rPr lang="en-US" sz="2000" dirty="0" err="1"/>
              <a:t>otherListHead’s</a:t>
            </a:r>
            <a:r>
              <a:rPr lang="en-US" sz="2000" dirty="0"/>
              <a:t> node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857501" y="3168056"/>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4225191" y="2587393"/>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3356305"/>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939615"/>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3046561"/>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5219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57B3BC-83B5-4113-B7A7-D1B30108DF6F}"/>
              </a:ext>
            </a:extLst>
          </p:cNvPr>
          <p:cNvPicPr>
            <a:picLocks noChangeAspect="1"/>
          </p:cNvPicPr>
          <p:nvPr/>
        </p:nvPicPr>
        <p:blipFill rotWithShape="1">
          <a:blip r:embed="rId3"/>
          <a:srcRect t="54808" r="57851"/>
          <a:stretch/>
        </p:blipFill>
        <p:spPr>
          <a:xfrm>
            <a:off x="1957756" y="4104286"/>
            <a:ext cx="1678353" cy="650054"/>
          </a:xfrm>
          <a:prstGeom prst="rect">
            <a:avLst/>
          </a:prstGeom>
        </p:spPr>
      </p:pic>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endParaRPr lang="en-US" sz="2000" dirty="0"/>
          </a:p>
          <a:p>
            <a:pPr marL="0" indent="0">
              <a:buNone/>
            </a:pPr>
            <a:r>
              <a:rPr lang="en-US" sz="2000" dirty="0"/>
              <a:t>Connect </a:t>
            </a:r>
            <a:r>
              <a:rPr lang="en-US" sz="2000" dirty="0" err="1"/>
              <a:t>otherListHead</a:t>
            </a:r>
            <a:r>
              <a:rPr lang="en-US" sz="2000" dirty="0"/>
              <a:t>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3"/>
          <a:srcRect r="17321" b="54807"/>
          <a:stretch/>
        </p:blipFill>
        <p:spPr>
          <a:xfrm>
            <a:off x="2857501" y="2847214"/>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3"/>
          <a:srcRect t="54808"/>
          <a:stretch/>
        </p:blipFill>
        <p:spPr>
          <a:xfrm>
            <a:off x="4225191" y="2266551"/>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3035463"/>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618773"/>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836616" y="5546807"/>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otherListHead-&gt;next = head;</a:t>
            </a:r>
          </a:p>
          <a:p>
            <a:r>
              <a:rPr lang="en-US" dirty="0">
                <a:solidFill>
                  <a:schemeClr val="accent6">
                    <a:lumMod val="75000"/>
                  </a:schemeClr>
                </a:solidFill>
                <a:latin typeface="Consolas" panose="020B0609020204030204" pitchFamily="49" charset="0"/>
              </a:rPr>
              <a:t>//makes otherListHead’s first node point to the first node of the </a:t>
            </a:r>
          </a:p>
          <a:p>
            <a:r>
              <a:rPr lang="en-US" dirty="0">
                <a:solidFill>
                  <a:schemeClr val="accent6">
                    <a:lumMod val="75000"/>
                  </a:schemeClr>
                </a:solidFill>
                <a:latin typeface="Consolas" panose="020B0609020204030204" pitchFamily="49" charset="0"/>
              </a:rPr>
              <a:t>//nodes to insert</a:t>
            </a:r>
          </a:p>
        </p:txBody>
      </p: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2725719"/>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pic>
        <p:nvPicPr>
          <p:cNvPr id="36" name="Picture 35">
            <a:extLst>
              <a:ext uri="{FF2B5EF4-FFF2-40B4-BE49-F238E27FC236}">
                <a16:creationId xmlns:a16="http://schemas.microsoft.com/office/drawing/2014/main" id="{D0245F6D-1535-4272-B6C2-09CE32FB7DD3}"/>
              </a:ext>
            </a:extLst>
          </p:cNvPr>
          <p:cNvPicPr>
            <a:picLocks noChangeAspect="1"/>
          </p:cNvPicPr>
          <p:nvPr/>
        </p:nvPicPr>
        <p:blipFill rotWithShape="1">
          <a:blip r:embed="rId3"/>
          <a:srcRect r="17321" b="54807"/>
          <a:stretch/>
        </p:blipFill>
        <p:spPr>
          <a:xfrm>
            <a:off x="3275624" y="4734938"/>
            <a:ext cx="3292231" cy="650055"/>
          </a:xfrm>
          <a:prstGeom prst="rect">
            <a:avLst/>
          </a:prstGeom>
        </p:spPr>
      </p:pic>
      <p:pic>
        <p:nvPicPr>
          <p:cNvPr id="37" name="Picture 36">
            <a:extLst>
              <a:ext uri="{FF2B5EF4-FFF2-40B4-BE49-F238E27FC236}">
                <a16:creationId xmlns:a16="http://schemas.microsoft.com/office/drawing/2014/main" id="{D0411324-0772-4E17-91CE-32CC64B5DC8B}"/>
              </a:ext>
            </a:extLst>
          </p:cNvPr>
          <p:cNvPicPr>
            <a:picLocks noChangeAspect="1"/>
          </p:cNvPicPr>
          <p:nvPr/>
        </p:nvPicPr>
        <p:blipFill rotWithShape="1">
          <a:blip r:embed="rId3"/>
          <a:srcRect l="42542" t="54808"/>
          <a:stretch/>
        </p:blipFill>
        <p:spPr>
          <a:xfrm>
            <a:off x="6149731" y="4005434"/>
            <a:ext cx="2287952" cy="650054"/>
          </a:xfrm>
          <a:prstGeom prst="rect">
            <a:avLst/>
          </a:prstGeom>
        </p:spPr>
      </p:pic>
      <p:cxnSp>
        <p:nvCxnSpPr>
          <p:cNvPr id="39" name="Straight Arrow Connector 38">
            <a:extLst>
              <a:ext uri="{FF2B5EF4-FFF2-40B4-BE49-F238E27FC236}">
                <a16:creationId xmlns:a16="http://schemas.microsoft.com/office/drawing/2014/main" id="{CC7B3340-6C73-44F3-8942-513EC1D072CF}"/>
              </a:ext>
            </a:extLst>
          </p:cNvPr>
          <p:cNvCxnSpPr>
            <a:cxnSpLocks/>
            <a:stCxn id="36" idx="3"/>
            <a:endCxn id="37" idx="1"/>
          </p:cNvCxnSpPr>
          <p:nvPr/>
        </p:nvCxnSpPr>
        <p:spPr>
          <a:xfrm flipH="1" flipV="1">
            <a:off x="6149732" y="4330461"/>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E11A52C-A411-4895-92CF-0901D8D3536A}"/>
              </a:ext>
            </a:extLst>
          </p:cNvPr>
          <p:cNvCxnSpPr>
            <a:cxnSpLocks/>
          </p:cNvCxnSpPr>
          <p:nvPr/>
        </p:nvCxnSpPr>
        <p:spPr>
          <a:xfrm>
            <a:off x="3540369" y="4464601"/>
            <a:ext cx="515816" cy="650054"/>
          </a:xfrm>
          <a:prstGeom prst="straightConnector1">
            <a:avLst/>
          </a:prstGeom>
          <a:ln>
            <a:solidFill>
              <a:schemeClr val="accent6">
                <a:lumMod val="75000"/>
              </a:schemeClr>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1545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We now have the below inserted linked list!</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r>
              <a:rPr lang="en-US" sz="2000" dirty="0"/>
              <a:t>4. Now  we need to update the head pointer, since the head pointer has changed from head to </a:t>
            </a:r>
            <a:r>
              <a:rPr lang="en-US" sz="2000" dirty="0" err="1"/>
              <a:t>otherListHead</a:t>
            </a:r>
            <a:r>
              <a:rPr lang="en-US" sz="2000" dirty="0"/>
              <a:t>.  What code should we write?</a:t>
            </a:r>
          </a:p>
        </p:txBody>
      </p:sp>
      <p:pic>
        <p:nvPicPr>
          <p:cNvPr id="17" name="Picture 16">
            <a:extLst>
              <a:ext uri="{FF2B5EF4-FFF2-40B4-BE49-F238E27FC236}">
                <a16:creationId xmlns:a16="http://schemas.microsoft.com/office/drawing/2014/main" id="{E74DA311-B24C-4895-8D25-0565A08B220E}"/>
              </a:ext>
            </a:extLst>
          </p:cNvPr>
          <p:cNvPicPr>
            <a:picLocks noChangeAspect="1"/>
          </p:cNvPicPr>
          <p:nvPr/>
        </p:nvPicPr>
        <p:blipFill rotWithShape="1">
          <a:blip r:embed="rId2"/>
          <a:srcRect t="54808" r="57851"/>
          <a:stretch/>
        </p:blipFill>
        <p:spPr>
          <a:xfrm>
            <a:off x="2262556" y="2543168"/>
            <a:ext cx="1678353" cy="650054"/>
          </a:xfrm>
          <a:prstGeom prst="rect">
            <a:avLst/>
          </a:prstGeom>
        </p:spPr>
      </p:pic>
      <p:pic>
        <p:nvPicPr>
          <p:cNvPr id="18" name="Picture 17">
            <a:extLst>
              <a:ext uri="{FF2B5EF4-FFF2-40B4-BE49-F238E27FC236}">
                <a16:creationId xmlns:a16="http://schemas.microsoft.com/office/drawing/2014/main" id="{1BC7367B-8526-464A-A4FF-1E321CBE116B}"/>
              </a:ext>
            </a:extLst>
          </p:cNvPr>
          <p:cNvPicPr>
            <a:picLocks noChangeAspect="1"/>
          </p:cNvPicPr>
          <p:nvPr/>
        </p:nvPicPr>
        <p:blipFill rotWithShape="1">
          <a:blip r:embed="rId2"/>
          <a:srcRect r="17321" b="54807"/>
          <a:stretch/>
        </p:blipFill>
        <p:spPr>
          <a:xfrm>
            <a:off x="3580424" y="3173820"/>
            <a:ext cx="3292231" cy="650055"/>
          </a:xfrm>
          <a:prstGeom prst="rect">
            <a:avLst/>
          </a:prstGeom>
        </p:spPr>
      </p:pic>
      <p:pic>
        <p:nvPicPr>
          <p:cNvPr id="19" name="Picture 18">
            <a:extLst>
              <a:ext uri="{FF2B5EF4-FFF2-40B4-BE49-F238E27FC236}">
                <a16:creationId xmlns:a16="http://schemas.microsoft.com/office/drawing/2014/main" id="{C5E1E7E3-81EF-4673-AC06-B7A3AFA6FDC4}"/>
              </a:ext>
            </a:extLst>
          </p:cNvPr>
          <p:cNvPicPr>
            <a:picLocks noChangeAspect="1"/>
          </p:cNvPicPr>
          <p:nvPr/>
        </p:nvPicPr>
        <p:blipFill rotWithShape="1">
          <a:blip r:embed="rId2"/>
          <a:srcRect l="42542" t="54808"/>
          <a:stretch/>
        </p:blipFill>
        <p:spPr>
          <a:xfrm>
            <a:off x="6454531" y="2444316"/>
            <a:ext cx="2287952" cy="650054"/>
          </a:xfrm>
          <a:prstGeom prst="rect">
            <a:avLst/>
          </a:prstGeom>
        </p:spPr>
      </p:pic>
      <p:cxnSp>
        <p:nvCxnSpPr>
          <p:cNvPr id="21" name="Straight Arrow Connector 20">
            <a:extLst>
              <a:ext uri="{FF2B5EF4-FFF2-40B4-BE49-F238E27FC236}">
                <a16:creationId xmlns:a16="http://schemas.microsoft.com/office/drawing/2014/main" id="{C2F3E168-BB80-4032-9D6D-1D4B7F140994}"/>
              </a:ext>
            </a:extLst>
          </p:cNvPr>
          <p:cNvCxnSpPr>
            <a:cxnSpLocks/>
            <a:stCxn id="18" idx="3"/>
            <a:endCxn id="19" idx="1"/>
          </p:cNvCxnSpPr>
          <p:nvPr/>
        </p:nvCxnSpPr>
        <p:spPr>
          <a:xfrm flipH="1" flipV="1">
            <a:off x="6454532" y="2769343"/>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61CD244-34F5-454B-9491-83BBC7074955}"/>
              </a:ext>
            </a:extLst>
          </p:cNvPr>
          <p:cNvCxnSpPr>
            <a:cxnSpLocks/>
          </p:cNvCxnSpPr>
          <p:nvPr/>
        </p:nvCxnSpPr>
        <p:spPr>
          <a:xfrm>
            <a:off x="3845169" y="2903483"/>
            <a:ext cx="515816" cy="650054"/>
          </a:xfrm>
          <a:prstGeom prst="straightConnector1">
            <a:avLst/>
          </a:prstGeom>
          <a:ln>
            <a:solidFill>
              <a:schemeClr val="tx1"/>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55031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All finished!  </a:t>
            </a:r>
          </a:p>
        </p:txBody>
      </p:sp>
      <p:sp>
        <p:nvSpPr>
          <p:cNvPr id="30" name="TextBox 29">
            <a:extLst>
              <a:ext uri="{FF2B5EF4-FFF2-40B4-BE49-F238E27FC236}">
                <a16:creationId xmlns:a16="http://schemas.microsoft.com/office/drawing/2014/main" id="{D6B6B8CA-F676-4C13-80C5-7BB83D96E9FA}"/>
              </a:ext>
            </a:extLst>
          </p:cNvPr>
          <p:cNvSpPr txBox="1"/>
          <p:nvPr/>
        </p:nvSpPr>
        <p:spPr>
          <a:xfrm>
            <a:off x="1981200" y="2935931"/>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head = otherListHead;</a:t>
            </a:r>
          </a:p>
          <a:p>
            <a:r>
              <a:rPr lang="en-US" dirty="0">
                <a:solidFill>
                  <a:schemeClr val="accent6">
                    <a:lumMod val="75000"/>
                  </a:schemeClr>
                </a:solidFill>
                <a:latin typeface="Consolas" panose="020B0609020204030204" pitchFamily="49" charset="0"/>
              </a:rPr>
              <a:t>//updates the location of the head pointer to be the new </a:t>
            </a:r>
          </a:p>
          <a:p>
            <a:r>
              <a:rPr lang="en-US" dirty="0">
                <a:solidFill>
                  <a:schemeClr val="accent6">
                    <a:lumMod val="75000"/>
                  </a:schemeClr>
                </a:solidFill>
                <a:latin typeface="Consolas" panose="020B0609020204030204" pitchFamily="49" charset="0"/>
              </a:rPr>
              <a:t>//beginning of the linked list, at otherListHead.</a:t>
            </a:r>
          </a:p>
        </p:txBody>
      </p:sp>
      <p:grpSp>
        <p:nvGrpSpPr>
          <p:cNvPr id="7" name="Group 6">
            <a:extLst>
              <a:ext uri="{FF2B5EF4-FFF2-40B4-BE49-F238E27FC236}">
                <a16:creationId xmlns:a16="http://schemas.microsoft.com/office/drawing/2014/main" id="{478AEE7E-257C-4955-BF1C-8C03347F2861}"/>
              </a:ext>
            </a:extLst>
          </p:cNvPr>
          <p:cNvGrpSpPr/>
          <p:nvPr/>
        </p:nvGrpSpPr>
        <p:grpSpPr>
          <a:xfrm>
            <a:off x="2311399" y="2024693"/>
            <a:ext cx="6732956" cy="783912"/>
            <a:chOff x="642815" y="4239647"/>
            <a:chExt cx="6732956" cy="783912"/>
          </a:xfrm>
        </p:grpSpPr>
        <p:pic>
          <p:nvPicPr>
            <p:cNvPr id="27" name="Picture 26">
              <a:extLst>
                <a:ext uri="{FF2B5EF4-FFF2-40B4-BE49-F238E27FC236}">
                  <a16:creationId xmlns:a16="http://schemas.microsoft.com/office/drawing/2014/main" id="{C23638AB-BE87-446F-AD31-57ED137FEC1E}"/>
                </a:ext>
              </a:extLst>
            </p:cNvPr>
            <p:cNvPicPr>
              <a:picLocks noChangeAspect="1"/>
            </p:cNvPicPr>
            <p:nvPr/>
          </p:nvPicPr>
          <p:blipFill rotWithShape="1">
            <a:blip r:embed="rId2"/>
            <a:srcRect t="54808" r="57851"/>
            <a:stretch/>
          </p:blipFill>
          <p:spPr>
            <a:xfrm>
              <a:off x="642815" y="4315099"/>
              <a:ext cx="1678354" cy="650054"/>
            </a:xfrm>
            <a:prstGeom prst="rect">
              <a:avLst/>
            </a:prstGeom>
          </p:spPr>
        </p:pic>
        <p:pic>
          <p:nvPicPr>
            <p:cNvPr id="28" name="Picture 27">
              <a:extLst>
                <a:ext uri="{FF2B5EF4-FFF2-40B4-BE49-F238E27FC236}">
                  <a16:creationId xmlns:a16="http://schemas.microsoft.com/office/drawing/2014/main" id="{A9033BCC-6A78-4F6F-ADD0-2AEB9D0022BF}"/>
                </a:ext>
              </a:extLst>
            </p:cNvPr>
            <p:cNvPicPr>
              <a:picLocks noChangeAspect="1"/>
            </p:cNvPicPr>
            <p:nvPr/>
          </p:nvPicPr>
          <p:blipFill rotWithShape="1">
            <a:blip r:embed="rId2"/>
            <a:srcRect l="15408" r="13199" b="54807"/>
            <a:stretch/>
          </p:blipFill>
          <p:spPr>
            <a:xfrm>
              <a:off x="2321169" y="4297272"/>
              <a:ext cx="2842847" cy="650055"/>
            </a:xfrm>
            <a:prstGeom prst="rect">
              <a:avLst/>
            </a:prstGeom>
          </p:spPr>
        </p:pic>
        <p:pic>
          <p:nvPicPr>
            <p:cNvPr id="29" name="Picture 28">
              <a:extLst>
                <a:ext uri="{FF2B5EF4-FFF2-40B4-BE49-F238E27FC236}">
                  <a16:creationId xmlns:a16="http://schemas.microsoft.com/office/drawing/2014/main" id="{862ACB89-7618-4D44-AFBC-0B7CC9F60356}"/>
                </a:ext>
              </a:extLst>
            </p:cNvPr>
            <p:cNvPicPr>
              <a:picLocks noChangeAspect="1"/>
            </p:cNvPicPr>
            <p:nvPr/>
          </p:nvPicPr>
          <p:blipFill rotWithShape="1">
            <a:blip r:embed="rId2"/>
            <a:srcRect l="41609" t="54808"/>
            <a:stretch/>
          </p:blipFill>
          <p:spPr>
            <a:xfrm>
              <a:off x="5050695" y="4315099"/>
              <a:ext cx="2325076" cy="650054"/>
            </a:xfrm>
            <a:prstGeom prst="rect">
              <a:avLst/>
            </a:prstGeom>
          </p:spPr>
        </p:pic>
        <p:sp>
          <p:nvSpPr>
            <p:cNvPr id="32" name="Rectangle 31">
              <a:extLst>
                <a:ext uri="{FF2B5EF4-FFF2-40B4-BE49-F238E27FC236}">
                  <a16:creationId xmlns:a16="http://schemas.microsoft.com/office/drawing/2014/main" id="{27D92ACF-6502-4C93-9F1E-B13271AC25E2}"/>
                </a:ext>
              </a:extLst>
            </p:cNvPr>
            <p:cNvSpPr/>
            <p:nvPr/>
          </p:nvSpPr>
          <p:spPr>
            <a:xfrm>
              <a:off x="2321169" y="4315099"/>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A978ED1-FD10-404E-94E9-84864A94A7D7}"/>
                </a:ext>
              </a:extLst>
            </p:cNvPr>
            <p:cNvPicPr>
              <a:picLocks noChangeAspect="1"/>
            </p:cNvPicPr>
            <p:nvPr/>
          </p:nvPicPr>
          <p:blipFill rotWithShape="1">
            <a:blip r:embed="rId2"/>
            <a:srcRect r="85034" b="54807"/>
            <a:stretch/>
          </p:blipFill>
          <p:spPr>
            <a:xfrm>
              <a:off x="885092" y="4299609"/>
              <a:ext cx="595920" cy="650055"/>
            </a:xfrm>
            <a:prstGeom prst="rect">
              <a:avLst/>
            </a:prstGeom>
          </p:spPr>
        </p:pic>
        <p:sp>
          <p:nvSpPr>
            <p:cNvPr id="38" name="TextBox 37">
              <a:extLst>
                <a:ext uri="{FF2B5EF4-FFF2-40B4-BE49-F238E27FC236}">
                  <a16:creationId xmlns:a16="http://schemas.microsoft.com/office/drawing/2014/main" id="{E10C9716-F594-4A21-AD21-E23C9B722F79}"/>
                </a:ext>
              </a:extLst>
            </p:cNvPr>
            <p:cNvSpPr txBox="1"/>
            <p:nvPr/>
          </p:nvSpPr>
          <p:spPr>
            <a:xfrm>
              <a:off x="885092" y="4239647"/>
              <a:ext cx="595920" cy="276999"/>
            </a:xfrm>
            <a:prstGeom prst="rect">
              <a:avLst/>
            </a:prstGeom>
            <a:solidFill>
              <a:schemeClr val="bg1"/>
            </a:solidFill>
          </p:spPr>
          <p:txBody>
            <a:bodyPr wrap="square">
              <a:spAutoFit/>
            </a:bodyPr>
            <a:lstStyle/>
            <a:p>
              <a:r>
                <a:rPr lang="en-US" sz="1200" dirty="0">
                  <a:solidFill>
                    <a:schemeClr val="accent6">
                      <a:lumMod val="75000"/>
                    </a:schemeClr>
                  </a:solidFill>
                  <a:latin typeface="Consolas" panose="020B0609020204030204" pitchFamily="49" charset="0"/>
                </a:rPr>
                <a:t>head</a:t>
              </a:r>
              <a:endParaRPr lang="en-US" sz="1200" dirty="0">
                <a:solidFill>
                  <a:schemeClr val="accent6">
                    <a:lumMod val="75000"/>
                  </a:schemeClr>
                </a:solidFill>
              </a:endParaRPr>
            </a:p>
          </p:txBody>
        </p:sp>
      </p:grpSp>
    </p:spTree>
    <p:extLst>
      <p:ext uri="{BB962C8B-B14F-4D97-AF65-F5344CB8AC3E}">
        <p14:creationId xmlns:p14="http://schemas.microsoft.com/office/powerpoint/2010/main" val="3303255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D329FB9-3EB8-4AD3-9955-145F1782FAEC}"/>
              </a:ext>
            </a:extLst>
          </p:cNvPr>
          <p:cNvPicPr>
            <a:picLocks noChangeAspect="1"/>
          </p:cNvPicPr>
          <p:nvPr/>
        </p:nvPicPr>
        <p:blipFill rotWithShape="1">
          <a:blip r:embed="rId2"/>
          <a:srcRect b="54807"/>
          <a:stretch/>
        </p:blipFill>
        <p:spPr>
          <a:xfrm>
            <a:off x="3008923" y="3818617"/>
            <a:ext cx="3981938" cy="650055"/>
          </a:xfrm>
          <a:prstGeom prst="rect">
            <a:avLst/>
          </a:prstGeom>
        </p:spPr>
      </p:pic>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fontScale="62500" lnSpcReduction="20000"/>
          </a:bodyPr>
          <a:lstStyle/>
          <a:p>
            <a:pPr marL="0" indent="0">
              <a:buNone/>
            </a:pPr>
            <a:r>
              <a:rPr lang="en-US" sz="2000" dirty="0"/>
              <a:t>We just discussed that 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pPr marL="0" indent="0">
              <a:buNone/>
            </a:pPr>
            <a:r>
              <a:rPr lang="en-US" sz="2000" dirty="0"/>
              <a:t>What would happen if we reversed these steps like shown below?</a:t>
            </a:r>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0" indent="0">
              <a:buNone/>
            </a:pPr>
            <a:r>
              <a:rPr lang="en-US" sz="2000" dirty="0"/>
              <a:t>A: Reversing the steps does not matter.  We would get the same result.</a:t>
            </a:r>
          </a:p>
          <a:p>
            <a:pPr marL="0" indent="0">
              <a:buNone/>
            </a:pPr>
            <a:r>
              <a:rPr lang="en-US" sz="2000" dirty="0"/>
              <a:t>B: Reversing the steps will produce the same result with less code.</a:t>
            </a:r>
          </a:p>
          <a:p>
            <a:pPr marL="0" indent="0">
              <a:buNone/>
            </a:pPr>
            <a:r>
              <a:rPr lang="en-US" sz="2000" dirty="0"/>
              <a:t>C: Reversing the steps will produce the same result, but with more code needed.</a:t>
            </a:r>
          </a:p>
          <a:p>
            <a:pPr marL="0" indent="0">
              <a:buNone/>
            </a:pPr>
            <a:r>
              <a:rPr lang="en-US" sz="2000" dirty="0"/>
              <a:t>D: Reversing the steps will produce a different result.  Some nodes will be orphaned and we will produce a memory leak.</a:t>
            </a:r>
          </a:p>
          <a:p>
            <a:pPr marL="0" indent="0">
              <a:buNone/>
            </a:pPr>
            <a:endParaRPr lang="en-US" sz="2000" dirty="0">
              <a:solidFill>
                <a:schemeClr val="accent6">
                  <a:lumMod val="75000"/>
                </a:schemeClr>
              </a:solidFill>
              <a:latin typeface="Consolas" panose="020B0609020204030204" pitchFamily="49" charset="0"/>
            </a:endParaRPr>
          </a:p>
        </p:txBody>
      </p:sp>
      <p:pic>
        <p:nvPicPr>
          <p:cNvPr id="8" name="Picture 7">
            <a:extLst>
              <a:ext uri="{FF2B5EF4-FFF2-40B4-BE49-F238E27FC236}">
                <a16:creationId xmlns:a16="http://schemas.microsoft.com/office/drawing/2014/main" id="{857C884B-5ED7-4A22-BDFA-F178D190E2A8}"/>
              </a:ext>
            </a:extLst>
          </p:cNvPr>
          <p:cNvPicPr>
            <a:picLocks noChangeAspect="1"/>
          </p:cNvPicPr>
          <p:nvPr/>
        </p:nvPicPr>
        <p:blipFill rotWithShape="1">
          <a:blip r:embed="rId2"/>
          <a:srcRect t="54808"/>
          <a:stretch/>
        </p:blipFill>
        <p:spPr>
          <a:xfrm>
            <a:off x="4373684" y="3267933"/>
            <a:ext cx="3981938" cy="650054"/>
          </a:xfrm>
          <a:prstGeom prst="rect">
            <a:avLst/>
          </a:prstGeom>
        </p:spPr>
      </p:pic>
      <p:cxnSp>
        <p:nvCxnSpPr>
          <p:cNvPr id="10" name="Straight Arrow Connector 9">
            <a:extLst>
              <a:ext uri="{FF2B5EF4-FFF2-40B4-BE49-F238E27FC236}">
                <a16:creationId xmlns:a16="http://schemas.microsoft.com/office/drawing/2014/main" id="{66C15111-822A-4F1E-971D-49A73E27257F}"/>
              </a:ext>
            </a:extLst>
          </p:cNvPr>
          <p:cNvCxnSpPr>
            <a:cxnSpLocks/>
          </p:cNvCxnSpPr>
          <p:nvPr/>
        </p:nvCxnSpPr>
        <p:spPr>
          <a:xfrm flipH="1" flipV="1">
            <a:off x="6142894" y="362015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EB0044-1040-4BE8-A7E1-FBC04D108B29}"/>
              </a:ext>
            </a:extLst>
          </p:cNvPr>
          <p:cNvCxnSpPr>
            <a:cxnSpLocks/>
          </p:cNvCxnSpPr>
          <p:nvPr/>
        </p:nvCxnSpPr>
        <p:spPr>
          <a:xfrm flipH="1">
            <a:off x="3744055" y="3620155"/>
            <a:ext cx="2170238" cy="553469"/>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33490657-731A-4162-8B20-BA47DBEA778C}"/>
              </a:ext>
            </a:extLst>
          </p:cNvPr>
          <p:cNvSpPr txBox="1"/>
          <p:nvPr/>
        </p:nvSpPr>
        <p:spPr>
          <a:xfrm>
            <a:off x="3057505" y="3059258"/>
            <a:ext cx="1672524" cy="923330"/>
          </a:xfrm>
          <a:prstGeom prst="rect">
            <a:avLst/>
          </a:prstGeom>
          <a:noFill/>
        </p:spPr>
        <p:txBody>
          <a:bodyPr wrap="square" rtlCol="0">
            <a:spAutoFit/>
          </a:bodyPr>
          <a:lstStyle/>
          <a:p>
            <a:r>
              <a:rPr lang="en-US" dirty="0">
                <a:solidFill>
                  <a:schemeClr val="accent5"/>
                </a:solidFill>
              </a:rPr>
              <a:t>1. Add link from list to new node</a:t>
            </a:r>
          </a:p>
        </p:txBody>
      </p:sp>
      <p:sp>
        <p:nvSpPr>
          <p:cNvPr id="14" name="TextBox 13">
            <a:extLst>
              <a:ext uri="{FF2B5EF4-FFF2-40B4-BE49-F238E27FC236}">
                <a16:creationId xmlns:a16="http://schemas.microsoft.com/office/drawing/2014/main" id="{B34C9637-A4EA-4624-88A8-20EE777CFF46}"/>
              </a:ext>
            </a:extLst>
          </p:cNvPr>
          <p:cNvSpPr txBox="1"/>
          <p:nvPr/>
        </p:nvSpPr>
        <p:spPr>
          <a:xfrm>
            <a:off x="6298224" y="3824372"/>
            <a:ext cx="2307491" cy="646331"/>
          </a:xfrm>
          <a:prstGeom prst="rect">
            <a:avLst/>
          </a:prstGeom>
          <a:noFill/>
        </p:spPr>
        <p:txBody>
          <a:bodyPr wrap="square" rtlCol="0">
            <a:spAutoFit/>
          </a:bodyPr>
          <a:lstStyle/>
          <a:p>
            <a:r>
              <a:rPr lang="en-US" dirty="0">
                <a:solidFill>
                  <a:schemeClr val="accent6">
                    <a:lumMod val="75000"/>
                  </a:schemeClr>
                </a:solidFill>
              </a:rPr>
              <a:t>2. Add link from new node to list</a:t>
            </a:r>
          </a:p>
        </p:txBody>
      </p:sp>
    </p:spTree>
    <p:extLst>
      <p:ext uri="{BB962C8B-B14F-4D97-AF65-F5344CB8AC3E}">
        <p14:creationId xmlns:p14="http://schemas.microsoft.com/office/powerpoint/2010/main" val="406759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2BFB-9B43-42BB-A1A0-29E76D92F969}"/>
              </a:ext>
            </a:extLst>
          </p:cNvPr>
          <p:cNvSpPr>
            <a:spLocks noGrp="1"/>
          </p:cNvSpPr>
          <p:nvPr>
            <p:ph type="title"/>
          </p:nvPr>
        </p:nvSpPr>
        <p:spPr/>
        <p:txBody>
          <a:bodyPr/>
          <a:lstStyle/>
          <a:p>
            <a:r>
              <a:rPr lang="en-US"/>
              <a:t>Why linked lists</a:t>
            </a:r>
          </a:p>
        </p:txBody>
      </p:sp>
      <p:sp>
        <p:nvSpPr>
          <p:cNvPr id="3" name="Content Placeholder 2">
            <a:extLst>
              <a:ext uri="{FF2B5EF4-FFF2-40B4-BE49-F238E27FC236}">
                <a16:creationId xmlns:a16="http://schemas.microsoft.com/office/drawing/2014/main" id="{0DD8B96F-849E-49F2-B394-BF79F6CABFF7}"/>
              </a:ext>
            </a:extLst>
          </p:cNvPr>
          <p:cNvSpPr>
            <a:spLocks noGrp="1"/>
          </p:cNvSpPr>
          <p:nvPr>
            <p:ph idx="1"/>
          </p:nvPr>
        </p:nvSpPr>
        <p:spPr>
          <a:xfrm>
            <a:off x="380999" y="1690688"/>
            <a:ext cx="11205259" cy="3825876"/>
          </a:xfrm>
        </p:spPr>
        <p:txBody>
          <a:bodyPr>
            <a:normAutofit/>
          </a:bodyPr>
          <a:lstStyle/>
          <a:p>
            <a:endParaRPr lang="en-US" sz="2000" dirty="0"/>
          </a:p>
          <a:p>
            <a:r>
              <a:rPr lang="en-US" sz="3600" dirty="0"/>
              <a:t>Linked lists can help us do more stuff with data!</a:t>
            </a:r>
          </a:p>
          <a:p>
            <a:pPr lvl="1"/>
            <a:r>
              <a:rPr lang="en-US" sz="2800" dirty="0"/>
              <a:t>We can insert stuff into the middle of a list</a:t>
            </a:r>
          </a:p>
          <a:p>
            <a:pPr lvl="1"/>
            <a:r>
              <a:rPr lang="en-US" sz="2800" dirty="0"/>
              <a:t>We can delete stuff from the middle of a list</a:t>
            </a:r>
          </a:p>
          <a:p>
            <a:pPr lvl="1"/>
            <a:r>
              <a:rPr lang="en-US" sz="2800" dirty="0"/>
              <a:t>We can easily add stuff to the front or back of a list</a:t>
            </a:r>
          </a:p>
          <a:p>
            <a:pPr lvl="1"/>
            <a:r>
              <a:rPr lang="en-US" sz="2800" dirty="0"/>
              <a:t>Linked lists live in dynamic memory, so the size can be easily adjusted</a:t>
            </a:r>
            <a:endParaRPr lang="en-US" sz="1600" dirty="0"/>
          </a:p>
        </p:txBody>
      </p:sp>
      <p:sp>
        <p:nvSpPr>
          <p:cNvPr id="4" name="Slide Number Placeholder 3">
            <a:extLst>
              <a:ext uri="{FF2B5EF4-FFF2-40B4-BE49-F238E27FC236}">
                <a16:creationId xmlns:a16="http://schemas.microsoft.com/office/drawing/2014/main" id="{8BCBE9A2-70F0-4F32-9E1C-32027FF5E83B}"/>
              </a:ext>
            </a:extLst>
          </p:cNvPr>
          <p:cNvSpPr>
            <a:spLocks noGrp="1"/>
          </p:cNvSpPr>
          <p:nvPr>
            <p:ph type="sldNum" sz="quarter" idx="12"/>
          </p:nvPr>
        </p:nvSpPr>
        <p:spPr/>
        <p:txBody>
          <a:bodyPr/>
          <a:lstStyle/>
          <a:p>
            <a:fld id="{D62DE1E3-95F9-5A49-8A46-D75D3CDD26F8}" type="slidenum">
              <a:rPr lang="en-US" smtClean="0"/>
              <a:t>2</a:t>
            </a:fld>
            <a:endParaRPr lang="en-US"/>
          </a:p>
        </p:txBody>
      </p:sp>
    </p:spTree>
    <p:extLst>
      <p:ext uri="{BB962C8B-B14F-4D97-AF65-F5344CB8AC3E}">
        <p14:creationId xmlns:p14="http://schemas.microsoft.com/office/powerpoint/2010/main" val="3137212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a:bodyPr>
          <a:lstStyle/>
          <a:p>
            <a:pPr marL="0" indent="0">
              <a:buNone/>
            </a:pPr>
            <a:r>
              <a:rPr lang="en-US" sz="2000" dirty="0"/>
              <a:t>Reversing the steps will produce a different result.  Some nodes will be orphaned and we will produce a memory leak.  </a:t>
            </a:r>
          </a:p>
          <a:p>
            <a:pPr marL="457200" indent="-457200">
              <a:buAutoNum type="arabicPeriod"/>
            </a:pPr>
            <a:r>
              <a:rPr lang="en-US" sz="2000" dirty="0">
                <a:solidFill>
                  <a:schemeClr val="accent5"/>
                </a:solidFill>
              </a:rPr>
              <a:t>Add a link from list to new node</a:t>
            </a: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0" indent="0">
              <a:buNone/>
            </a:pPr>
            <a:endParaRPr lang="en-US" sz="2000" dirty="0">
              <a:solidFill>
                <a:schemeClr val="accent5"/>
              </a:solidFill>
            </a:endParaRPr>
          </a:p>
          <a:p>
            <a:pPr marL="0" indent="0">
              <a:buNone/>
            </a:pPr>
            <a:r>
              <a:rPr lang="en-US" sz="2000" dirty="0">
                <a:solidFill>
                  <a:schemeClr val="accent6">
                    <a:lumMod val="75000"/>
                  </a:schemeClr>
                </a:solidFill>
              </a:rPr>
              <a:t>2.     Add a link from new node back to the list</a:t>
            </a:r>
            <a:endParaRPr lang="en-US" sz="2000" dirty="0"/>
          </a:p>
          <a:p>
            <a:pPr marL="0" indent="0">
              <a:buNone/>
            </a:pPr>
            <a:endParaRPr lang="en-US" sz="2000" dirty="0">
              <a:solidFill>
                <a:schemeClr val="accent6">
                  <a:lumMod val="75000"/>
                </a:schemeClr>
              </a:solidFill>
              <a:latin typeface="Consolas" panose="020B0609020204030204" pitchFamily="49" charset="0"/>
            </a:endParaRPr>
          </a:p>
        </p:txBody>
      </p:sp>
      <p:pic>
        <p:nvPicPr>
          <p:cNvPr id="13" name="Picture 12">
            <a:extLst>
              <a:ext uri="{FF2B5EF4-FFF2-40B4-BE49-F238E27FC236}">
                <a16:creationId xmlns:a16="http://schemas.microsoft.com/office/drawing/2014/main" id="{3D554D64-83B9-46FC-A4F0-AD4CC8BA8042}"/>
              </a:ext>
            </a:extLst>
          </p:cNvPr>
          <p:cNvPicPr>
            <a:picLocks noChangeAspect="1"/>
          </p:cNvPicPr>
          <p:nvPr/>
        </p:nvPicPr>
        <p:blipFill rotWithShape="1">
          <a:blip r:embed="rId2"/>
          <a:srcRect b="54807"/>
          <a:stretch/>
        </p:blipFill>
        <p:spPr>
          <a:xfrm>
            <a:off x="2241794" y="3647265"/>
            <a:ext cx="3981938" cy="650055"/>
          </a:xfrm>
          <a:prstGeom prst="rect">
            <a:avLst/>
          </a:prstGeom>
        </p:spPr>
      </p:pic>
      <p:pic>
        <p:nvPicPr>
          <p:cNvPr id="15" name="Picture 14">
            <a:extLst>
              <a:ext uri="{FF2B5EF4-FFF2-40B4-BE49-F238E27FC236}">
                <a16:creationId xmlns:a16="http://schemas.microsoft.com/office/drawing/2014/main" id="{07C4D2F7-CDF2-45E1-AB83-4ABEBF896386}"/>
              </a:ext>
            </a:extLst>
          </p:cNvPr>
          <p:cNvPicPr>
            <a:picLocks noChangeAspect="1"/>
          </p:cNvPicPr>
          <p:nvPr/>
        </p:nvPicPr>
        <p:blipFill rotWithShape="1">
          <a:blip r:embed="rId2"/>
          <a:srcRect t="54808"/>
          <a:stretch/>
        </p:blipFill>
        <p:spPr>
          <a:xfrm>
            <a:off x="2129449" y="2948466"/>
            <a:ext cx="3981938" cy="650054"/>
          </a:xfrm>
          <a:prstGeom prst="rect">
            <a:avLst/>
          </a:prstGeom>
        </p:spPr>
      </p:pic>
      <p:cxnSp>
        <p:nvCxnSpPr>
          <p:cNvPr id="17" name="Straight Arrow Connector 16">
            <a:extLst>
              <a:ext uri="{FF2B5EF4-FFF2-40B4-BE49-F238E27FC236}">
                <a16:creationId xmlns:a16="http://schemas.microsoft.com/office/drawing/2014/main" id="{BAC6EBC2-147C-44F9-BD42-87A4FB789242}"/>
              </a:ext>
            </a:extLst>
          </p:cNvPr>
          <p:cNvCxnSpPr>
            <a:cxnSpLocks/>
          </p:cNvCxnSpPr>
          <p:nvPr/>
        </p:nvCxnSpPr>
        <p:spPr>
          <a:xfrm flipH="1">
            <a:off x="2982791" y="3332723"/>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9" name="TextBox 18">
            <a:extLst>
              <a:ext uri="{FF2B5EF4-FFF2-40B4-BE49-F238E27FC236}">
                <a16:creationId xmlns:a16="http://schemas.microsoft.com/office/drawing/2014/main" id="{16686C7F-1AE4-449B-AD3E-D7975C41FF62}"/>
              </a:ext>
            </a:extLst>
          </p:cNvPr>
          <p:cNvSpPr txBox="1"/>
          <p:nvPr/>
        </p:nvSpPr>
        <p:spPr>
          <a:xfrm>
            <a:off x="6068159" y="5113035"/>
            <a:ext cx="3193316" cy="1200329"/>
          </a:xfrm>
          <a:prstGeom prst="rect">
            <a:avLst/>
          </a:prstGeom>
          <a:noFill/>
        </p:spPr>
        <p:txBody>
          <a:bodyPr wrap="square" rtlCol="0">
            <a:spAutoFit/>
          </a:bodyPr>
          <a:lstStyle/>
          <a:p>
            <a:r>
              <a:rPr lang="en-US" dirty="0">
                <a:solidFill>
                  <a:schemeClr val="accent6">
                    <a:lumMod val="75000"/>
                  </a:schemeClr>
                </a:solidFill>
              </a:rPr>
              <a:t>There is nothing left to connect back to, because we lost the memory address of these nodes!</a:t>
            </a:r>
          </a:p>
        </p:txBody>
      </p:sp>
      <p:sp>
        <p:nvSpPr>
          <p:cNvPr id="6" name="Rectangle 5">
            <a:extLst>
              <a:ext uri="{FF2B5EF4-FFF2-40B4-BE49-F238E27FC236}">
                <a16:creationId xmlns:a16="http://schemas.microsoft.com/office/drawing/2014/main" id="{493A5D95-993E-40B2-80A9-8B3B15225064}"/>
              </a:ext>
            </a:extLst>
          </p:cNvPr>
          <p:cNvSpPr/>
          <p:nvPr/>
        </p:nvSpPr>
        <p:spPr>
          <a:xfrm>
            <a:off x="3821480" y="3063071"/>
            <a:ext cx="2402253" cy="578394"/>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A29F46B-94C7-44BD-97C1-767B7F935D34}"/>
              </a:ext>
            </a:extLst>
          </p:cNvPr>
          <p:cNvSpPr txBox="1"/>
          <p:nvPr/>
        </p:nvSpPr>
        <p:spPr>
          <a:xfrm>
            <a:off x="6591790" y="2890603"/>
            <a:ext cx="3619011" cy="1477328"/>
          </a:xfrm>
          <a:prstGeom prst="rect">
            <a:avLst/>
          </a:prstGeom>
          <a:noFill/>
        </p:spPr>
        <p:txBody>
          <a:bodyPr wrap="square">
            <a:spAutoFit/>
          </a:bodyPr>
          <a:lstStyle/>
          <a:p>
            <a:r>
              <a:rPr lang="en-US" dirty="0">
                <a:solidFill>
                  <a:schemeClr val="accent5"/>
                </a:solidFill>
              </a:rPr>
              <a:t>These nodes become orphaned because we just disconnected from them from their head node!!!  There is nothing storing the memory address of node 50.</a:t>
            </a:r>
          </a:p>
        </p:txBody>
      </p:sp>
      <p:pic>
        <p:nvPicPr>
          <p:cNvPr id="22" name="Picture 21">
            <a:extLst>
              <a:ext uri="{FF2B5EF4-FFF2-40B4-BE49-F238E27FC236}">
                <a16:creationId xmlns:a16="http://schemas.microsoft.com/office/drawing/2014/main" id="{B866BA32-8347-408D-8DE9-954C1A379A43}"/>
              </a:ext>
            </a:extLst>
          </p:cNvPr>
          <p:cNvPicPr>
            <a:picLocks noChangeAspect="1"/>
          </p:cNvPicPr>
          <p:nvPr/>
        </p:nvPicPr>
        <p:blipFill rotWithShape="1">
          <a:blip r:embed="rId2"/>
          <a:srcRect b="54807"/>
          <a:stretch/>
        </p:blipFill>
        <p:spPr>
          <a:xfrm>
            <a:off x="2086221" y="5756480"/>
            <a:ext cx="3981938" cy="650055"/>
          </a:xfrm>
          <a:prstGeom prst="rect">
            <a:avLst/>
          </a:prstGeom>
        </p:spPr>
      </p:pic>
      <p:pic>
        <p:nvPicPr>
          <p:cNvPr id="23" name="Picture 22">
            <a:extLst>
              <a:ext uri="{FF2B5EF4-FFF2-40B4-BE49-F238E27FC236}">
                <a16:creationId xmlns:a16="http://schemas.microsoft.com/office/drawing/2014/main" id="{36223069-7F3F-43A2-99AA-B7A1B5E856D1}"/>
              </a:ext>
            </a:extLst>
          </p:cNvPr>
          <p:cNvPicPr>
            <a:picLocks noChangeAspect="1"/>
          </p:cNvPicPr>
          <p:nvPr/>
        </p:nvPicPr>
        <p:blipFill rotWithShape="1">
          <a:blip r:embed="rId2"/>
          <a:srcRect t="54808" r="58894"/>
          <a:stretch/>
        </p:blipFill>
        <p:spPr>
          <a:xfrm>
            <a:off x="1973876" y="5057681"/>
            <a:ext cx="1636832" cy="650054"/>
          </a:xfrm>
          <a:prstGeom prst="rect">
            <a:avLst/>
          </a:prstGeom>
        </p:spPr>
      </p:pic>
      <p:cxnSp>
        <p:nvCxnSpPr>
          <p:cNvPr id="24" name="Straight Arrow Connector 23">
            <a:extLst>
              <a:ext uri="{FF2B5EF4-FFF2-40B4-BE49-F238E27FC236}">
                <a16:creationId xmlns:a16="http://schemas.microsoft.com/office/drawing/2014/main" id="{20245F74-4F87-4C4C-AC0C-B21411DFD4D9}"/>
              </a:ext>
            </a:extLst>
          </p:cNvPr>
          <p:cNvCxnSpPr>
            <a:cxnSpLocks/>
          </p:cNvCxnSpPr>
          <p:nvPr/>
        </p:nvCxnSpPr>
        <p:spPr>
          <a:xfrm flipH="1">
            <a:off x="2827218" y="5441938"/>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25" name="Rectangle 24">
            <a:extLst>
              <a:ext uri="{FF2B5EF4-FFF2-40B4-BE49-F238E27FC236}">
                <a16:creationId xmlns:a16="http://schemas.microsoft.com/office/drawing/2014/main" id="{89CFFA7D-9EA8-485C-BDA7-03D304C61C00}"/>
              </a:ext>
            </a:extLst>
          </p:cNvPr>
          <p:cNvSpPr/>
          <p:nvPr/>
        </p:nvSpPr>
        <p:spPr>
          <a:xfrm>
            <a:off x="3665907" y="5172286"/>
            <a:ext cx="2402253" cy="578394"/>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ECDEA17-6FC4-4358-8331-6D42974F1558}"/>
              </a:ext>
            </a:extLst>
          </p:cNvPr>
          <p:cNvCxnSpPr>
            <a:cxnSpLocks/>
          </p:cNvCxnSpPr>
          <p:nvPr/>
        </p:nvCxnSpPr>
        <p:spPr>
          <a:xfrm flipH="1" flipV="1">
            <a:off x="5227149" y="5589040"/>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0BB1-4F89-47CA-9C93-59571924D15E}"/>
              </a:ext>
            </a:extLst>
          </p:cNvPr>
          <p:cNvSpPr>
            <a:spLocks noGrp="1"/>
          </p:cNvSpPr>
          <p:nvPr>
            <p:ph type="title"/>
          </p:nvPr>
        </p:nvSpPr>
        <p:spPr/>
        <p:txBody>
          <a:bodyPr/>
          <a:lstStyle/>
          <a:p>
            <a:r>
              <a:rPr lang="en-US" dirty="0"/>
              <a:t>Key takeaway: inserting nodes</a:t>
            </a:r>
          </a:p>
        </p:txBody>
      </p:sp>
      <p:sp>
        <p:nvSpPr>
          <p:cNvPr id="3" name="Content Placeholder 2">
            <a:extLst>
              <a:ext uri="{FF2B5EF4-FFF2-40B4-BE49-F238E27FC236}">
                <a16:creationId xmlns:a16="http://schemas.microsoft.com/office/drawing/2014/main" id="{4D59BCB1-2886-49FB-8560-DE8993ADDB64}"/>
              </a:ext>
            </a:extLst>
          </p:cNvPr>
          <p:cNvSpPr>
            <a:spLocks noGrp="1"/>
          </p:cNvSpPr>
          <p:nvPr>
            <p:ph idx="1"/>
          </p:nvPr>
        </p:nvSpPr>
        <p:spPr/>
        <p:txBody>
          <a:bodyPr>
            <a:normAutofit/>
          </a:bodyPr>
          <a:lstStyle/>
          <a:p>
            <a:r>
              <a:rPr lang="en-US" sz="2000" dirty="0"/>
              <a:t>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endParaRPr lang="en-US" sz="2400" dirty="0"/>
          </a:p>
          <a:p>
            <a:endParaRPr lang="en-US" sz="2400" dirty="0"/>
          </a:p>
          <a:p>
            <a:pPr marL="0" indent="0">
              <a:buNone/>
            </a:pPr>
            <a:r>
              <a:rPr lang="en-US" sz="2400" dirty="0">
                <a:highlight>
                  <a:srgbClr val="FFFF00"/>
                </a:highlight>
              </a:rPr>
              <a:t>CAUTION!!!! when changing the pointers, </a:t>
            </a:r>
            <a:r>
              <a:rPr lang="en-US" sz="2400" b="1" dirty="0">
                <a:highlight>
                  <a:srgbClr val="FFFF00"/>
                </a:highlight>
              </a:rPr>
              <a:t>be careful not to “orphan” any nodes </a:t>
            </a:r>
            <a:r>
              <a:rPr lang="en-US" sz="2400" dirty="0">
                <a:highlight>
                  <a:srgbClr val="FFFF00"/>
                </a:highlight>
              </a:rPr>
              <a:t>or </a:t>
            </a:r>
            <a:r>
              <a:rPr lang="en-US" sz="2400" b="1" dirty="0">
                <a:highlight>
                  <a:srgbClr val="FFFF00"/>
                </a:highlight>
              </a:rPr>
              <a:t>lose the head!  </a:t>
            </a:r>
            <a:r>
              <a:rPr lang="en-US" sz="2400" dirty="0">
                <a:highlight>
                  <a:srgbClr val="FFFF00"/>
                </a:highlight>
              </a:rPr>
              <a:t>Be sure to </a:t>
            </a:r>
            <a:r>
              <a:rPr lang="en-US" sz="2400" b="1" u="sng" dirty="0">
                <a:highlight>
                  <a:srgbClr val="FFFF00"/>
                </a:highlight>
              </a:rPr>
              <a:t>maintain some connection to your head and all nodes at all times.  </a:t>
            </a:r>
            <a:r>
              <a:rPr lang="en-US" sz="2400" dirty="0">
                <a:highlight>
                  <a:srgbClr val="FFFF00"/>
                </a:highlight>
              </a:rPr>
              <a:t>Otherwise, your program will create memory leaks and lost nodes.</a:t>
            </a:r>
          </a:p>
          <a:p>
            <a:endParaRPr lang="en-US" dirty="0"/>
          </a:p>
        </p:txBody>
      </p:sp>
    </p:spTree>
    <p:extLst>
      <p:ext uri="{BB962C8B-B14F-4D97-AF65-F5344CB8AC3E}">
        <p14:creationId xmlns:p14="http://schemas.microsoft.com/office/powerpoint/2010/main" val="170196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D757-607E-4BFF-9D99-8C19E4B03B57}"/>
              </a:ext>
            </a:extLst>
          </p:cNvPr>
          <p:cNvSpPr>
            <a:spLocks noGrp="1"/>
          </p:cNvSpPr>
          <p:nvPr>
            <p:ph type="title"/>
          </p:nvPr>
        </p:nvSpPr>
        <p:spPr/>
        <p:txBody>
          <a:bodyPr/>
          <a:lstStyle/>
          <a:p>
            <a:r>
              <a:rPr lang="en-US" dirty="0"/>
              <a:t>Stepping through a linked list</a:t>
            </a:r>
          </a:p>
        </p:txBody>
      </p:sp>
      <p:sp>
        <p:nvSpPr>
          <p:cNvPr id="3" name="Content Placeholder 2">
            <a:extLst>
              <a:ext uri="{FF2B5EF4-FFF2-40B4-BE49-F238E27FC236}">
                <a16:creationId xmlns:a16="http://schemas.microsoft.com/office/drawing/2014/main" id="{BA3DEA67-E942-4B6D-95EE-D01D894CD49E}"/>
              </a:ext>
            </a:extLst>
          </p:cNvPr>
          <p:cNvSpPr>
            <a:spLocks noGrp="1"/>
          </p:cNvSpPr>
          <p:nvPr>
            <p:ph idx="1"/>
          </p:nvPr>
        </p:nvSpPr>
        <p:spPr/>
        <p:txBody>
          <a:bodyPr>
            <a:normAutofit fontScale="85000" lnSpcReduction="20000"/>
          </a:bodyPr>
          <a:lstStyle/>
          <a:p>
            <a:pPr marL="0" indent="0">
              <a:buNone/>
            </a:pPr>
            <a:r>
              <a:rPr lang="en-US" sz="2000" dirty="0"/>
              <a:t>Recall, the -&gt; operator allows us to step through a linked list.</a:t>
            </a:r>
          </a:p>
          <a:p>
            <a:pPr marL="0" indent="0">
              <a:buNone/>
            </a:pPr>
            <a:r>
              <a:rPr lang="en-US" sz="2000" dirty="0"/>
              <a:t>If next is the   name of our pointer, we can use -&gt;next to advance to the next item.</a:t>
            </a:r>
          </a:p>
          <a:p>
            <a:endParaRPr lang="en-US" sz="2000" dirty="0"/>
          </a:p>
          <a:p>
            <a:endParaRPr lang="en-US" sz="2000" dirty="0"/>
          </a:p>
          <a:p>
            <a:endParaRPr lang="en-US" sz="2000" dirty="0"/>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Examples:</a:t>
            </a:r>
          </a:p>
          <a:p>
            <a:pPr marL="0" indent="0">
              <a:buNone/>
            </a:pPr>
            <a:r>
              <a:rPr lang="en-US" sz="1600" dirty="0">
                <a:latin typeface="Consolas" panose="020B0609020204030204" pitchFamily="49" charset="0"/>
              </a:rPr>
              <a:t>cout &lt;&lt; head-&gt;data;			// returns 10</a:t>
            </a:r>
          </a:p>
          <a:p>
            <a:pPr marL="0" indent="0">
              <a:buNone/>
            </a:pPr>
            <a:r>
              <a:rPr lang="en-US" sz="1600" dirty="0">
                <a:latin typeface="Consolas" panose="020B0609020204030204" pitchFamily="49" charset="0"/>
              </a:rPr>
              <a:t>cout &lt;&lt; head-&gt;next-&gt;data;			// returns 20</a:t>
            </a:r>
          </a:p>
          <a:p>
            <a:pPr marL="0" indent="0">
              <a:buNone/>
            </a:pPr>
            <a:r>
              <a:rPr lang="en-US" sz="1600" dirty="0">
                <a:latin typeface="Consolas" panose="020B0609020204030204" pitchFamily="49" charset="0"/>
              </a:rPr>
              <a:t>cout &lt;&lt; head-&gt;next-&gt;next-&gt;next; 		// returns NULL</a:t>
            </a:r>
          </a:p>
          <a:p>
            <a:pPr marL="0" indent="0">
              <a:buNone/>
            </a:pPr>
            <a:r>
              <a:rPr lang="en-US" sz="1600" dirty="0">
                <a:latin typeface="Consolas" panose="020B0609020204030204" pitchFamily="49" charset="0"/>
              </a:rPr>
              <a:t>cout &lt;&lt; head-&gt;next-&gt;next-&gt;next-&gt;data;		// returns </a:t>
            </a:r>
            <a:r>
              <a:rPr lang="en-US" sz="1600" dirty="0" err="1">
                <a:latin typeface="Consolas" panose="020B0609020204030204" pitchFamily="49" charset="0"/>
              </a:rPr>
              <a:t>nullpointer</a:t>
            </a:r>
            <a:r>
              <a:rPr lang="en-US" sz="1600" dirty="0">
                <a:latin typeface="Consolas" panose="020B0609020204030204" pitchFamily="49" charset="0"/>
              </a:rPr>
              <a:t> exception</a:t>
            </a:r>
          </a:p>
          <a:p>
            <a:pPr marL="0" indent="0">
              <a:buNone/>
            </a:pPr>
            <a:r>
              <a:rPr lang="en-US" sz="1600" dirty="0">
                <a:latin typeface="Consolas" panose="020B0609020204030204" pitchFamily="49" charset="0"/>
              </a:rPr>
              <a:t>head = head-&gt;next 				// makes head pointer point to the</a:t>
            </a:r>
          </a:p>
          <a:p>
            <a:pPr marL="0" indent="0">
              <a:buNone/>
            </a:pPr>
            <a:r>
              <a:rPr lang="en-US" sz="1600" dirty="0">
                <a:latin typeface="Consolas" panose="020B0609020204030204" pitchFamily="49" charset="0"/>
              </a:rPr>
              <a:t>					// next item in the list</a:t>
            </a:r>
          </a:p>
        </p:txBody>
      </p:sp>
      <p:pic>
        <p:nvPicPr>
          <p:cNvPr id="6" name="Picture 5">
            <a:extLst>
              <a:ext uri="{FF2B5EF4-FFF2-40B4-BE49-F238E27FC236}">
                <a16:creationId xmlns:a16="http://schemas.microsoft.com/office/drawing/2014/main" id="{D42EF1C6-0CD5-4411-86AA-18DC28171F37}"/>
              </a:ext>
            </a:extLst>
          </p:cNvPr>
          <p:cNvPicPr>
            <a:picLocks noChangeAspect="1"/>
          </p:cNvPicPr>
          <p:nvPr/>
        </p:nvPicPr>
        <p:blipFill rotWithShape="1">
          <a:blip r:embed="rId2"/>
          <a:srcRect b="54807"/>
          <a:stretch/>
        </p:blipFill>
        <p:spPr>
          <a:xfrm>
            <a:off x="2147758" y="2528913"/>
            <a:ext cx="7896483" cy="1289108"/>
          </a:xfrm>
          <a:prstGeom prst="rect">
            <a:avLst/>
          </a:prstGeom>
        </p:spPr>
      </p:pic>
    </p:spTree>
    <p:extLst>
      <p:ext uri="{BB962C8B-B14F-4D97-AF65-F5344CB8AC3E}">
        <p14:creationId xmlns:p14="http://schemas.microsoft.com/office/powerpoint/2010/main" val="3893714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54F4-7ECC-41AB-8321-6AC92A21C220}"/>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93B52FF9-ECDC-4D32-9A42-B8278616D8AB}"/>
              </a:ext>
            </a:extLst>
          </p:cNvPr>
          <p:cNvSpPr>
            <a:spLocks noGrp="1"/>
          </p:cNvSpPr>
          <p:nvPr>
            <p:ph idx="1"/>
          </p:nvPr>
        </p:nvSpPr>
        <p:spPr/>
        <p:txBody>
          <a:bodyPr>
            <a:noAutofit/>
          </a:bodyPr>
          <a:lstStyle/>
          <a:p>
            <a:pPr marL="0" indent="0">
              <a:buNone/>
            </a:pPr>
            <a:r>
              <a:rPr lang="en-US" sz="2000" dirty="0"/>
              <a:t>Suppose we have the below linked list, with myPointer pointing to the second node.  Which of the following lines of code will advance the pointer “myPointer” to the next node?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a:t>
            </a:r>
            <a:r>
              <a:rPr lang="en-US" sz="2000" dirty="0" err="1"/>
              <a:t>myPointer</a:t>
            </a:r>
            <a:r>
              <a:rPr lang="en-US" sz="2000" dirty="0"/>
              <a:t>-&gt;next;</a:t>
            </a:r>
          </a:p>
          <a:p>
            <a:pPr marL="0" indent="0">
              <a:buNone/>
            </a:pPr>
            <a:r>
              <a:rPr lang="en-US" sz="2000" dirty="0"/>
              <a:t>B: </a:t>
            </a:r>
            <a:r>
              <a:rPr lang="en-US" sz="2000" dirty="0" err="1"/>
              <a:t>myPointer</a:t>
            </a:r>
            <a:r>
              <a:rPr lang="en-US" sz="2000" dirty="0"/>
              <a:t> = next;</a:t>
            </a:r>
          </a:p>
          <a:p>
            <a:pPr marL="0" indent="0">
              <a:buNone/>
            </a:pPr>
            <a:r>
              <a:rPr lang="en-US" sz="2000" dirty="0"/>
              <a:t>C: myPointer = next+1;</a:t>
            </a:r>
          </a:p>
          <a:p>
            <a:pPr marL="0" indent="0">
              <a:buNone/>
            </a:pPr>
            <a:r>
              <a:rPr lang="en-US" sz="2000" dirty="0"/>
              <a:t>D: myPointer++;</a:t>
            </a:r>
          </a:p>
          <a:p>
            <a:pPr marL="0" indent="0">
              <a:buNone/>
            </a:pPr>
            <a:r>
              <a:rPr lang="en-US" sz="2000" dirty="0"/>
              <a:t>E: myPointer = myPointer-&gt;next;</a:t>
            </a:r>
          </a:p>
        </p:txBody>
      </p:sp>
      <p:grpSp>
        <p:nvGrpSpPr>
          <p:cNvPr id="7" name="Group 6">
            <a:extLst>
              <a:ext uri="{FF2B5EF4-FFF2-40B4-BE49-F238E27FC236}">
                <a16:creationId xmlns:a16="http://schemas.microsoft.com/office/drawing/2014/main" id="{4B713BF4-0D39-2CD6-CBC0-A97E05682C4A}"/>
              </a:ext>
            </a:extLst>
          </p:cNvPr>
          <p:cNvGrpSpPr/>
          <p:nvPr/>
        </p:nvGrpSpPr>
        <p:grpSpPr>
          <a:xfrm>
            <a:off x="2144381" y="2563160"/>
            <a:ext cx="7903234" cy="1731680"/>
            <a:chOff x="4024420" y="3834931"/>
            <a:chExt cx="5957780" cy="1305411"/>
          </a:xfrm>
        </p:grpSpPr>
        <p:grpSp>
          <p:nvGrpSpPr>
            <p:cNvPr id="5" name="Group 4">
              <a:extLst>
                <a:ext uri="{FF2B5EF4-FFF2-40B4-BE49-F238E27FC236}">
                  <a16:creationId xmlns:a16="http://schemas.microsoft.com/office/drawing/2014/main" id="{2B1BE317-4EDC-FA37-8427-8C30AEC948AB}"/>
                </a:ext>
              </a:extLst>
            </p:cNvPr>
            <p:cNvGrpSpPr/>
            <p:nvPr/>
          </p:nvGrpSpPr>
          <p:grpSpPr>
            <a:xfrm>
              <a:off x="4024420" y="3834931"/>
              <a:ext cx="5957780" cy="1305411"/>
              <a:chOff x="3338809" y="2696153"/>
              <a:chExt cx="5957780" cy="1305411"/>
            </a:xfrm>
          </p:grpSpPr>
          <p:pic>
            <p:nvPicPr>
              <p:cNvPr id="6" name="Picture 5">
                <a:extLst>
                  <a:ext uri="{FF2B5EF4-FFF2-40B4-BE49-F238E27FC236}">
                    <a16:creationId xmlns:a16="http://schemas.microsoft.com/office/drawing/2014/main" id="{8F586D2B-F897-49F6-970B-264A73EB4897}"/>
                  </a:ext>
                </a:extLst>
              </p:cNvPr>
              <p:cNvPicPr>
                <a:picLocks noChangeAspect="1"/>
              </p:cNvPicPr>
              <p:nvPr/>
            </p:nvPicPr>
            <p:blipFill rotWithShape="1">
              <a:blip r:embed="rId3"/>
              <a:srcRect b="54807"/>
              <a:stretch/>
            </p:blipFill>
            <p:spPr>
              <a:xfrm>
                <a:off x="3338809" y="3028951"/>
                <a:ext cx="5957780" cy="972613"/>
              </a:xfrm>
              <a:prstGeom prst="rect">
                <a:avLst/>
              </a:prstGeom>
            </p:spPr>
          </p:pic>
          <p:sp>
            <p:nvSpPr>
              <p:cNvPr id="9" name="TextBox 8">
                <a:extLst>
                  <a:ext uri="{FF2B5EF4-FFF2-40B4-BE49-F238E27FC236}">
                    <a16:creationId xmlns:a16="http://schemas.microsoft.com/office/drawing/2014/main" id="{17F7D0AB-9CBB-4211-A9D8-4E27E1952803}"/>
                  </a:ext>
                </a:extLst>
              </p:cNvPr>
              <p:cNvSpPr txBox="1"/>
              <p:nvPr/>
            </p:nvSpPr>
            <p:spPr>
              <a:xfrm>
                <a:off x="5753100" y="2696153"/>
                <a:ext cx="1084606" cy="278418"/>
              </a:xfrm>
              <a:prstGeom prst="rect">
                <a:avLst/>
              </a:prstGeom>
              <a:noFill/>
            </p:spPr>
            <p:txBody>
              <a:bodyPr wrap="square" rtlCol="0">
                <a:spAutoFit/>
              </a:bodyPr>
              <a:lstStyle/>
              <a:p>
                <a:pPr algn="ctr"/>
                <a:r>
                  <a:rPr lang="en-US" dirty="0">
                    <a:solidFill>
                      <a:schemeClr val="accent1"/>
                    </a:solidFill>
                  </a:rPr>
                  <a:t>myPointer</a:t>
                </a:r>
              </a:p>
            </p:txBody>
          </p:sp>
        </p:grpSp>
        <p:cxnSp>
          <p:nvCxnSpPr>
            <p:cNvPr id="8" name="Straight Arrow Connector 7">
              <a:extLst>
                <a:ext uri="{FF2B5EF4-FFF2-40B4-BE49-F238E27FC236}">
                  <a16:creationId xmlns:a16="http://schemas.microsoft.com/office/drawing/2014/main" id="{382D6DD9-8048-4B40-94F8-31F6F84DD15E}"/>
                </a:ext>
              </a:extLst>
            </p:cNvPr>
            <p:cNvCxnSpPr>
              <a:cxnSpLocks/>
            </p:cNvCxnSpPr>
            <p:nvPr/>
          </p:nvCxnSpPr>
          <p:spPr>
            <a:xfrm>
              <a:off x="6999156" y="4129638"/>
              <a:ext cx="0" cy="277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6807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E7B-153F-4C45-A412-7226169BAF7B}"/>
              </a:ext>
            </a:extLst>
          </p:cNvPr>
          <p:cNvSpPr>
            <a:spLocks noGrp="1"/>
          </p:cNvSpPr>
          <p:nvPr>
            <p:ph type="title"/>
          </p:nvPr>
        </p:nvSpPr>
        <p:spPr/>
        <p:txBody>
          <a:bodyPr>
            <a:normAutofit/>
          </a:bodyPr>
          <a:lstStyle/>
          <a:p>
            <a:r>
              <a:rPr lang="en-US" dirty="0"/>
              <a:t>Things to be aware of when stepping</a:t>
            </a:r>
          </a:p>
        </p:txBody>
      </p:sp>
      <p:sp>
        <p:nvSpPr>
          <p:cNvPr id="3" name="Content Placeholder 2">
            <a:extLst>
              <a:ext uri="{FF2B5EF4-FFF2-40B4-BE49-F238E27FC236}">
                <a16:creationId xmlns:a16="http://schemas.microsoft.com/office/drawing/2014/main" id="{A7C63B40-3069-423E-9A32-9DA0E239148D}"/>
              </a:ext>
            </a:extLst>
          </p:cNvPr>
          <p:cNvSpPr>
            <a:spLocks noGrp="1"/>
          </p:cNvSpPr>
          <p:nvPr>
            <p:ph idx="1"/>
          </p:nvPr>
        </p:nvSpPr>
        <p:spPr/>
        <p:txBody>
          <a:bodyPr>
            <a:normAutofit/>
          </a:bodyPr>
          <a:lstStyle/>
          <a:p>
            <a:r>
              <a:rPr lang="en-US" sz="2000" dirty="0"/>
              <a:t>You can only travel one direction in a (singly) linked list. You cannot use -&gt; next to go backwards.</a:t>
            </a:r>
          </a:p>
          <a:p>
            <a:endParaRPr lang="en-US" sz="2000" dirty="0"/>
          </a:p>
          <a:p>
            <a:r>
              <a:rPr lang="en-US" sz="2000" dirty="0"/>
              <a:t>There are special types of linked lists (doubly linked lists) where you have two pointers per node, allowing travel in both directions.</a:t>
            </a:r>
          </a:p>
          <a:p>
            <a:endParaRPr lang="en-US" sz="2000" dirty="0"/>
          </a:p>
          <a:p>
            <a:r>
              <a:rPr lang="en-US" sz="2000" dirty="0"/>
              <a:t>Our book likes to name the linked list pointers “link” but programmers also commonly name the pointers “next”. </a:t>
            </a:r>
          </a:p>
        </p:txBody>
      </p:sp>
    </p:spTree>
    <p:extLst>
      <p:ext uri="{BB962C8B-B14F-4D97-AF65-F5344CB8AC3E}">
        <p14:creationId xmlns:p14="http://schemas.microsoft.com/office/powerpoint/2010/main" val="1443405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86F3-8601-478B-B85B-3219BDD4FCCB}"/>
              </a:ext>
            </a:extLst>
          </p:cNvPr>
          <p:cNvSpPr>
            <a:spLocks noGrp="1"/>
          </p:cNvSpPr>
          <p:nvPr>
            <p:ph type="title"/>
          </p:nvPr>
        </p:nvSpPr>
        <p:spPr/>
        <p:txBody>
          <a:bodyPr/>
          <a:lstStyle/>
          <a:p>
            <a:r>
              <a:rPr lang="en-US" dirty="0"/>
              <a:t>Questions before we continue?</a:t>
            </a:r>
          </a:p>
        </p:txBody>
      </p:sp>
      <p:sp>
        <p:nvSpPr>
          <p:cNvPr id="3" name="Content Placeholder 2">
            <a:extLst>
              <a:ext uri="{FF2B5EF4-FFF2-40B4-BE49-F238E27FC236}">
                <a16:creationId xmlns:a16="http://schemas.microsoft.com/office/drawing/2014/main" id="{8BAD77A7-EC02-4C97-8367-A9FED37437BB}"/>
              </a:ext>
            </a:extLst>
          </p:cNvPr>
          <p:cNvSpPr>
            <a:spLocks noGrp="1"/>
          </p:cNvSpPr>
          <p:nvPr>
            <p:ph idx="1"/>
          </p:nvPr>
        </p:nvSpPr>
        <p:spPr/>
        <p:txBody>
          <a:bodyPr/>
          <a:lstStyle/>
          <a:p>
            <a:r>
              <a:rPr lang="en-US" dirty="0"/>
              <a:t>Next: how to search in a linked list</a:t>
            </a:r>
          </a:p>
        </p:txBody>
      </p:sp>
    </p:spTree>
    <p:extLst>
      <p:ext uri="{BB962C8B-B14F-4D97-AF65-F5344CB8AC3E}">
        <p14:creationId xmlns:p14="http://schemas.microsoft.com/office/powerpoint/2010/main" val="3495939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C964-BFCF-4C0D-B8A3-F7439E1D2591}"/>
              </a:ext>
            </a:extLst>
          </p:cNvPr>
          <p:cNvSpPr>
            <a:spLocks noGrp="1"/>
          </p:cNvSpPr>
          <p:nvPr>
            <p:ph type="title"/>
          </p:nvPr>
        </p:nvSpPr>
        <p:spPr/>
        <p:txBody>
          <a:bodyPr>
            <a:normAutofit/>
          </a:bodyPr>
          <a:lstStyle/>
          <a:p>
            <a:r>
              <a:rPr lang="en-US" dirty="0"/>
              <a:t>How to search in a linked list: pseudocode</a:t>
            </a:r>
          </a:p>
        </p:txBody>
      </p:sp>
      <p:sp>
        <p:nvSpPr>
          <p:cNvPr id="3" name="Content Placeholder 2">
            <a:extLst>
              <a:ext uri="{FF2B5EF4-FFF2-40B4-BE49-F238E27FC236}">
                <a16:creationId xmlns:a16="http://schemas.microsoft.com/office/drawing/2014/main" id="{3E3E5E80-D950-4DFB-B435-654914E6FADC}"/>
              </a:ext>
            </a:extLst>
          </p:cNvPr>
          <p:cNvSpPr>
            <a:spLocks noGrp="1"/>
          </p:cNvSpPr>
          <p:nvPr>
            <p:ph idx="1"/>
          </p:nvPr>
        </p:nvSpPr>
        <p:spPr>
          <a:xfrm>
            <a:off x="1981200" y="1600200"/>
            <a:ext cx="8229599" cy="2008414"/>
          </a:xfrm>
        </p:spPr>
        <p:txBody>
          <a:bodyPr>
            <a:normAutofit fontScale="55000" lnSpcReduction="20000"/>
          </a:bodyPr>
          <a:lstStyle/>
          <a:p>
            <a:pPr marL="514350" indent="-514350">
              <a:buFont typeface="+mj-lt"/>
              <a:buAutoNum type="arabicPeriod"/>
            </a:pPr>
            <a:r>
              <a:rPr lang="en-US" dirty="0"/>
              <a:t>Declare a pointer (“</a:t>
            </a:r>
            <a:r>
              <a:rPr lang="en-US" dirty="0" err="1"/>
              <a:t>curr</a:t>
            </a:r>
            <a:r>
              <a:rPr lang="en-US" dirty="0"/>
              <a:t>”) to point to a node type struct.</a:t>
            </a:r>
          </a:p>
          <a:p>
            <a:pPr marL="514350" indent="-514350">
              <a:buFont typeface="+mj-lt"/>
              <a:buAutoNum type="arabicPeriod"/>
            </a:pPr>
            <a:r>
              <a:rPr lang="en-US" dirty="0"/>
              <a:t>Set </a:t>
            </a:r>
            <a:r>
              <a:rPr lang="en-US" dirty="0" err="1"/>
              <a:t>curr</a:t>
            </a:r>
            <a:r>
              <a:rPr lang="en-US" dirty="0"/>
              <a:t> to point to the head initially</a:t>
            </a:r>
          </a:p>
          <a:p>
            <a:pPr marL="514350" indent="-514350">
              <a:buFont typeface="+mj-lt"/>
              <a:buAutoNum type="arabicPeriod"/>
            </a:pPr>
            <a:r>
              <a:rPr lang="en-US" dirty="0"/>
              <a:t>Check whether the node </a:t>
            </a:r>
            <a:r>
              <a:rPr lang="en-US" dirty="0" err="1"/>
              <a:t>curr</a:t>
            </a:r>
            <a:r>
              <a:rPr lang="en-US" dirty="0"/>
              <a:t> is pointing to contains the desired value</a:t>
            </a:r>
          </a:p>
          <a:p>
            <a:pPr marL="514350" indent="-514350">
              <a:buFont typeface="+mj-lt"/>
              <a:buAutoNum type="arabicPeriod"/>
            </a:pPr>
            <a:r>
              <a:rPr lang="en-US" dirty="0"/>
              <a:t>If the </a:t>
            </a:r>
            <a:r>
              <a:rPr lang="en-US" dirty="0" err="1"/>
              <a:t>curr</a:t>
            </a:r>
            <a:r>
              <a:rPr lang="en-US" dirty="0"/>
              <a:t> pointer’s points at the desired value, return the pointer </a:t>
            </a:r>
            <a:r>
              <a:rPr lang="en-US" dirty="0" err="1"/>
              <a:t>curr</a:t>
            </a:r>
            <a:r>
              <a:rPr lang="en-US" dirty="0"/>
              <a:t>.</a:t>
            </a:r>
          </a:p>
          <a:p>
            <a:pPr marL="514350" indent="-514350">
              <a:buFont typeface="+mj-lt"/>
              <a:buAutoNum type="arabicPeriod"/>
            </a:pPr>
            <a:r>
              <a:rPr lang="en-US" dirty="0"/>
              <a:t>If not, move to the next node of the linked list (</a:t>
            </a:r>
            <a:r>
              <a:rPr lang="en-US" dirty="0" err="1"/>
              <a:t>curr</a:t>
            </a:r>
            <a:r>
              <a:rPr lang="en-US" dirty="0"/>
              <a:t> = </a:t>
            </a:r>
            <a:r>
              <a:rPr lang="en-US" dirty="0" err="1"/>
              <a:t>curr</a:t>
            </a:r>
            <a:r>
              <a:rPr lang="en-US" dirty="0"/>
              <a:t>-&gt;next)</a:t>
            </a:r>
          </a:p>
          <a:p>
            <a:pPr marL="514350" indent="-514350">
              <a:buFont typeface="+mj-lt"/>
              <a:buAutoNum type="arabicPeriod"/>
            </a:pPr>
            <a:r>
              <a:rPr lang="en-US" dirty="0"/>
              <a:t>Otherwise, if we search all the way until we reach null, the desired value must not be present in the Linked List.</a:t>
            </a:r>
          </a:p>
        </p:txBody>
      </p:sp>
      <p:sp>
        <p:nvSpPr>
          <p:cNvPr id="4" name="Slide Number Placeholder 3">
            <a:extLst>
              <a:ext uri="{FF2B5EF4-FFF2-40B4-BE49-F238E27FC236}">
                <a16:creationId xmlns:a16="http://schemas.microsoft.com/office/drawing/2014/main" id="{B7CA1F10-55D2-4C76-B1BD-AF7FF8884107}"/>
              </a:ext>
            </a:extLst>
          </p:cNvPr>
          <p:cNvSpPr>
            <a:spLocks noGrp="1"/>
          </p:cNvSpPr>
          <p:nvPr>
            <p:ph type="sldNum" sz="quarter" idx="12"/>
          </p:nvPr>
        </p:nvSpPr>
        <p:spPr/>
        <p:txBody>
          <a:bodyPr/>
          <a:lstStyle/>
          <a:p>
            <a:fld id="{D62DE1E3-95F9-5A49-8A46-D75D3CDD26F8}" type="slidenum">
              <a:rPr lang="en-US" smtClean="0"/>
              <a:t>26</a:t>
            </a:fld>
            <a:endParaRPr lang="en-US"/>
          </a:p>
        </p:txBody>
      </p:sp>
    </p:spTree>
    <p:extLst>
      <p:ext uri="{BB962C8B-B14F-4D97-AF65-F5344CB8AC3E}">
        <p14:creationId xmlns:p14="http://schemas.microsoft.com/office/powerpoint/2010/main" val="2889340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000" dirty="0"/>
              <a:t>If you need to search and then insert something into a linked list, you should declare two pointers to help you search.</a:t>
            </a:r>
          </a:p>
          <a:p>
            <a:pPr lvl="1"/>
            <a:r>
              <a:rPr lang="en-US" sz="2000" dirty="0"/>
              <a:t>One pointer to point at the current location</a:t>
            </a:r>
          </a:p>
          <a:p>
            <a:pPr lvl="1"/>
            <a:r>
              <a:rPr lang="en-US" sz="2000" dirty="0"/>
              <a:t>One pointer to point at the previous location</a:t>
            </a:r>
          </a:p>
        </p:txBody>
      </p:sp>
      <p:pic>
        <p:nvPicPr>
          <p:cNvPr id="5" name="Picture 4">
            <a:extLst>
              <a:ext uri="{FF2B5EF4-FFF2-40B4-BE49-F238E27FC236}">
                <a16:creationId xmlns:a16="http://schemas.microsoft.com/office/drawing/2014/main" id="{060CEAA7-603F-48E6-B693-A0ACC0A3B9FA}"/>
              </a:ext>
            </a:extLst>
          </p:cNvPr>
          <p:cNvPicPr/>
          <p:nvPr/>
        </p:nvPicPr>
        <p:blipFill>
          <a:blip r:embed="rId2"/>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88AD4D-6DBA-4048-95EE-63051D14DF80}"/>
              </a:ext>
            </a:extLst>
          </p:cNvPr>
          <p:cNvCxnSpPr>
            <a:cxnSpLocks/>
          </p:cNvCxnSpPr>
          <p:nvPr/>
        </p:nvCxnSpPr>
        <p:spPr>
          <a:xfrm flipH="1">
            <a:off x="5845910" y="3429001"/>
            <a:ext cx="1852245"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F960241-0BDB-4963-8CFB-1283D6262281}"/>
              </a:ext>
            </a:extLst>
          </p:cNvPr>
          <p:cNvCxnSpPr>
            <a:cxnSpLocks/>
          </p:cNvCxnSpPr>
          <p:nvPr/>
        </p:nvCxnSpPr>
        <p:spPr>
          <a:xfrm flipH="1">
            <a:off x="4600434" y="3429001"/>
            <a:ext cx="3097721"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A987D3E-49AB-46C5-BAC1-03FA7B2FDC52}"/>
              </a:ext>
            </a:extLst>
          </p:cNvPr>
          <p:cNvSpPr txBox="1"/>
          <p:nvPr/>
        </p:nvSpPr>
        <p:spPr>
          <a:xfrm>
            <a:off x="7635362" y="3141785"/>
            <a:ext cx="2469931" cy="1477328"/>
          </a:xfrm>
          <a:prstGeom prst="rect">
            <a:avLst/>
          </a:prstGeom>
          <a:noFill/>
        </p:spPr>
        <p:txBody>
          <a:bodyPr wrap="square" rtlCol="0">
            <a:spAutoFit/>
          </a:bodyPr>
          <a:lstStyle/>
          <a:p>
            <a:r>
              <a:rPr lang="en-US" dirty="0"/>
              <a:t>Declare pointers to point at the current and previous node.  </a:t>
            </a:r>
          </a:p>
          <a:p>
            <a:endParaRPr lang="en-US" dirty="0"/>
          </a:p>
          <a:p>
            <a:endParaRPr lang="en-US" dirty="0"/>
          </a:p>
        </p:txBody>
      </p:sp>
    </p:spTree>
    <p:extLst>
      <p:ext uri="{BB962C8B-B14F-4D97-AF65-F5344CB8AC3E}">
        <p14:creationId xmlns:p14="http://schemas.microsoft.com/office/powerpoint/2010/main" val="4087431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200" dirty="0"/>
              <a:t>You can use a while  loop to step through the linked list until the current and previous pointers find the desired location.</a:t>
            </a:r>
          </a:p>
          <a:p>
            <a:pPr marL="0" indent="0">
              <a:buNone/>
            </a:pPr>
            <a:r>
              <a:rPr lang="en-US" sz="2200" dirty="0"/>
              <a:t>Then, you can use current and previous pointers to help insert the node you want to insert:</a:t>
            </a:r>
          </a:p>
        </p:txBody>
      </p:sp>
      <p:grpSp>
        <p:nvGrpSpPr>
          <p:cNvPr id="9" name="Group 8">
            <a:extLst>
              <a:ext uri="{FF2B5EF4-FFF2-40B4-BE49-F238E27FC236}">
                <a16:creationId xmlns:a16="http://schemas.microsoft.com/office/drawing/2014/main" id="{C44C31C4-148B-1A0B-9035-8EDCABAE6C51}"/>
              </a:ext>
            </a:extLst>
          </p:cNvPr>
          <p:cNvGrpSpPr/>
          <p:nvPr/>
        </p:nvGrpSpPr>
        <p:grpSpPr>
          <a:xfrm>
            <a:off x="642034" y="3429000"/>
            <a:ext cx="6856963" cy="2927351"/>
            <a:chOff x="1844836" y="3942496"/>
            <a:chExt cx="5654161" cy="2413855"/>
          </a:xfrm>
        </p:grpSpPr>
        <p:pic>
          <p:nvPicPr>
            <p:cNvPr id="5" name="Picture 4">
              <a:extLst>
                <a:ext uri="{FF2B5EF4-FFF2-40B4-BE49-F238E27FC236}">
                  <a16:creationId xmlns:a16="http://schemas.microsoft.com/office/drawing/2014/main" id="{060CEAA7-603F-48E6-B693-A0ACC0A3B9FA}"/>
                </a:ext>
              </a:extLst>
            </p:cNvPr>
            <p:cNvPicPr/>
            <p:nvPr/>
          </p:nvPicPr>
          <p:blipFill>
            <a:blip r:embed="rId3"/>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FA3BF5-3517-42F1-8E27-638ADD3C109C}"/>
              </a:ext>
            </a:extLst>
          </p:cNvPr>
          <p:cNvSpPr txBox="1"/>
          <p:nvPr/>
        </p:nvSpPr>
        <p:spPr>
          <a:xfrm>
            <a:off x="7794493" y="3251988"/>
            <a:ext cx="4035716" cy="3240887"/>
          </a:xfrm>
          <a:prstGeom prst="rect">
            <a:avLst/>
          </a:prstGeom>
          <a:noFill/>
        </p:spPr>
        <p:txBody>
          <a:bodyPr wrap="square">
            <a:spAutoFit/>
          </a:bodyPr>
          <a:lstStyle/>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rPr>
              <a:t>nodeToInsert-&gt;next =</a:t>
            </a:r>
            <a:r>
              <a:rPr lang="en-US" sz="1600" dirty="0">
                <a:solidFill>
                  <a:srgbClr val="000000"/>
                </a:solidFill>
                <a:latin typeface="Consolas" panose="020B0609020204030204" pitchFamily="49" charset="0"/>
                <a:cs typeface="Times New Roman" panose="02020603050405020304" pitchFamily="18" charset="0"/>
              </a:rPr>
              <a:t> current;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-&gt;next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nodeToInsert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5612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90F97E-105C-4B21-8E25-82FA87FF9282}"/>
              </a:ext>
            </a:extLst>
          </p:cNvPr>
          <p:cNvSpPr txBox="1"/>
          <p:nvPr/>
        </p:nvSpPr>
        <p:spPr>
          <a:xfrm>
            <a:off x="6338353" y="2099918"/>
            <a:ext cx="3937762" cy="2862322"/>
          </a:xfrm>
          <a:prstGeom prst="rect">
            <a:avLst/>
          </a:prstGeom>
          <a:solidFill>
            <a:schemeClr val="accent6">
              <a:lumMod val="20000"/>
              <a:lumOff val="80000"/>
            </a:schemeClr>
          </a:solidFill>
        </p:spPr>
        <p:txBody>
          <a:bodyPr wrap="square" rtlCol="0">
            <a:spAutoFit/>
          </a:bodyPr>
          <a:lstStyle/>
          <a:p>
            <a:r>
              <a:rPr lang="en-US" dirty="0"/>
              <a:t>B</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81F0751F-22B7-4F12-9BC0-1ECFB92FB3FD}"/>
              </a:ext>
            </a:extLst>
          </p:cNvPr>
          <p:cNvSpPr txBox="1"/>
          <p:nvPr/>
        </p:nvSpPr>
        <p:spPr>
          <a:xfrm>
            <a:off x="1896981" y="2099918"/>
            <a:ext cx="3937762" cy="2862322"/>
          </a:xfrm>
          <a:prstGeom prst="rect">
            <a:avLst/>
          </a:prstGeom>
          <a:solidFill>
            <a:schemeClr val="accent5">
              <a:lumMod val="20000"/>
              <a:lumOff val="80000"/>
            </a:schemeClr>
          </a:solidFill>
        </p:spPr>
        <p:txBody>
          <a:bodyPr wrap="square" rtlCol="0">
            <a:spAutoFit/>
          </a:bodyPr>
          <a:lstStyle/>
          <a:p>
            <a:r>
              <a:rPr lang="en-US" dirty="0"/>
              <a: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5468517F-C6CB-4CE4-B0C8-92B2C5E360E4}"/>
              </a:ext>
            </a:extLst>
          </p:cNvPr>
          <p:cNvSpPr>
            <a:spLocks noGrp="1"/>
          </p:cNvSpPr>
          <p:nvPr>
            <p:ph type="title"/>
          </p:nvPr>
        </p:nvSpPr>
        <p:spPr/>
        <p:txBody>
          <a:bodyPr/>
          <a:lstStyle/>
          <a:p>
            <a:r>
              <a:rPr lang="en-US" dirty="0"/>
              <a:t>Another Codey Sense question</a:t>
            </a:r>
          </a:p>
        </p:txBody>
      </p:sp>
      <p:sp>
        <p:nvSpPr>
          <p:cNvPr id="3" name="Content Placeholder 2">
            <a:extLst>
              <a:ext uri="{FF2B5EF4-FFF2-40B4-BE49-F238E27FC236}">
                <a16:creationId xmlns:a16="http://schemas.microsoft.com/office/drawing/2014/main" id="{101B8808-0D1E-4704-A454-88EA8F5E65F5}"/>
              </a:ext>
            </a:extLst>
          </p:cNvPr>
          <p:cNvSpPr>
            <a:spLocks noGrp="1"/>
          </p:cNvSpPr>
          <p:nvPr>
            <p:ph idx="1"/>
          </p:nvPr>
        </p:nvSpPr>
        <p:spPr>
          <a:xfrm>
            <a:off x="381000" y="1572126"/>
            <a:ext cx="11430000" cy="4627062"/>
          </a:xfrm>
        </p:spPr>
        <p:txBody>
          <a:bodyPr>
            <a:normAutofit/>
          </a:bodyPr>
          <a:lstStyle/>
          <a:p>
            <a:pPr marL="0" indent="0">
              <a:buNone/>
            </a:pPr>
            <a:r>
              <a:rPr lang="en-US" sz="2000" dirty="0"/>
              <a:t>Which of the following statements about these loops is </a:t>
            </a:r>
            <a:r>
              <a:rPr lang="en-US" sz="2000" b="1" dirty="0"/>
              <a:t>true?</a:t>
            </a:r>
          </a:p>
        </p:txBody>
      </p:sp>
      <p:sp>
        <p:nvSpPr>
          <p:cNvPr id="6" name="TextBox 5">
            <a:extLst>
              <a:ext uri="{FF2B5EF4-FFF2-40B4-BE49-F238E27FC236}">
                <a16:creationId xmlns:a16="http://schemas.microsoft.com/office/drawing/2014/main" id="{7795C55C-31D0-419C-AAEE-78E0F116CBB7}"/>
              </a:ext>
            </a:extLst>
          </p:cNvPr>
          <p:cNvSpPr txBox="1"/>
          <p:nvPr/>
        </p:nvSpPr>
        <p:spPr>
          <a:xfrm>
            <a:off x="2327112" y="2215155"/>
            <a:ext cx="3377003" cy="2684068"/>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sz="1200" dirty="0">
                <a:latin typeface="Calibri" panose="020F0502020204030204" pitchFamily="34" charset="0"/>
                <a:ea typeface="Times New Roman" panose="02020603050405020304" pitchFamily="18" charset="0"/>
                <a:cs typeface="Times New Roman" panose="02020603050405020304" pitchFamily="18" charset="0"/>
              </a:rPr>
            </a:br>
            <a:r>
              <a:rPr lang="en-US" sz="1200" dirty="0">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5A44008-BB65-416B-9C5F-0D6516305BB8}"/>
              </a:ext>
            </a:extLst>
          </p:cNvPr>
          <p:cNvSpPr txBox="1"/>
          <p:nvPr/>
        </p:nvSpPr>
        <p:spPr>
          <a:xfrm>
            <a:off x="6833798" y="2284584"/>
            <a:ext cx="3377003" cy="2288832"/>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(curr-&gt;data != desiredValue)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9E5564F-3C1F-4FDC-B4A6-2490577623B5}"/>
              </a:ext>
            </a:extLst>
          </p:cNvPr>
          <p:cNvSpPr txBox="1"/>
          <p:nvPr/>
        </p:nvSpPr>
        <p:spPr>
          <a:xfrm>
            <a:off x="2154156" y="5012994"/>
            <a:ext cx="8433633" cy="1477328"/>
          </a:xfrm>
          <a:prstGeom prst="rect">
            <a:avLst/>
          </a:prstGeom>
          <a:noFill/>
        </p:spPr>
        <p:txBody>
          <a:bodyPr wrap="square" rtlCol="0">
            <a:spAutoFit/>
          </a:bodyPr>
          <a:lstStyle/>
          <a:p>
            <a:r>
              <a:rPr lang="en-US" dirty="0"/>
              <a:t>A: Loop A is less efficient since it requires more code</a:t>
            </a:r>
          </a:p>
          <a:p>
            <a:r>
              <a:rPr lang="en-US" dirty="0"/>
              <a:t>B: Loop B could create an infinite loop</a:t>
            </a:r>
          </a:p>
          <a:p>
            <a:r>
              <a:rPr lang="en-US" dirty="0"/>
              <a:t>C: Loop B could cause a runtime exception if the desired value is not present in the list</a:t>
            </a:r>
          </a:p>
          <a:p>
            <a:r>
              <a:rPr lang="en-US" dirty="0"/>
              <a:t>D: Both of these loops are equivalent</a:t>
            </a:r>
          </a:p>
          <a:p>
            <a:endParaRPr lang="en-US" dirty="0"/>
          </a:p>
        </p:txBody>
      </p:sp>
    </p:spTree>
    <p:extLst>
      <p:ext uri="{BB962C8B-B14F-4D97-AF65-F5344CB8AC3E}">
        <p14:creationId xmlns:p14="http://schemas.microsoft.com/office/powerpoint/2010/main" val="13835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5E36-F520-48D3-8125-17D768B5ED97}"/>
              </a:ext>
            </a:extLst>
          </p:cNvPr>
          <p:cNvSpPr>
            <a:spLocks noGrp="1"/>
          </p:cNvSpPr>
          <p:nvPr>
            <p:ph type="title"/>
          </p:nvPr>
        </p:nvSpPr>
        <p:spPr/>
        <p:txBody>
          <a:bodyPr>
            <a:normAutofit/>
          </a:bodyPr>
          <a:lstStyle/>
          <a:p>
            <a:r>
              <a:rPr lang="en-US"/>
              <a:t>Where linked lists are more efficient</a:t>
            </a:r>
          </a:p>
        </p:txBody>
      </p:sp>
      <p:sp>
        <p:nvSpPr>
          <p:cNvPr id="3" name="Content Placeholder 2">
            <a:extLst>
              <a:ext uri="{FF2B5EF4-FFF2-40B4-BE49-F238E27FC236}">
                <a16:creationId xmlns:a16="http://schemas.microsoft.com/office/drawing/2014/main" id="{9CEEA72A-E331-4803-BD5A-B721509B5582}"/>
              </a:ext>
            </a:extLst>
          </p:cNvPr>
          <p:cNvSpPr>
            <a:spLocks noGrp="1"/>
          </p:cNvSpPr>
          <p:nvPr>
            <p:ph idx="1"/>
          </p:nvPr>
        </p:nvSpPr>
        <p:spPr/>
        <p:txBody>
          <a:bodyPr>
            <a:normAutofit/>
          </a:bodyPr>
          <a:lstStyle/>
          <a:p>
            <a:r>
              <a:rPr lang="en-US" sz="2000" dirty="0"/>
              <a:t>Linked lists are very useful when…</a:t>
            </a:r>
          </a:p>
          <a:p>
            <a:pPr lvl="1"/>
            <a:r>
              <a:rPr lang="en-US" sz="1600" dirty="0"/>
              <a:t> you want to insert items at the beginning or middle of your list.</a:t>
            </a:r>
          </a:p>
          <a:p>
            <a:pPr lvl="1"/>
            <a:r>
              <a:rPr lang="en-US" sz="1600" dirty="0"/>
              <a:t>Your data needs to be able to easily grow and shrink as needed</a:t>
            </a:r>
          </a:p>
          <a:p>
            <a:pPr lvl="1"/>
            <a:r>
              <a:rPr lang="en-US" sz="1600" dirty="0"/>
              <a:t>You want to use dynamic memory</a:t>
            </a:r>
          </a:p>
          <a:p>
            <a:pPr lvl="1"/>
            <a:endParaRPr lang="en-US" sz="1600" dirty="0"/>
          </a:p>
          <a:p>
            <a:r>
              <a:rPr lang="en-US" sz="2000" dirty="0"/>
              <a:t>Linked lists are not very useful when…</a:t>
            </a:r>
          </a:p>
          <a:p>
            <a:pPr lvl="1"/>
            <a:r>
              <a:rPr lang="en-US" sz="1600" dirty="0"/>
              <a:t>You need to access a particular element or “index” </a:t>
            </a:r>
            <a:br>
              <a:rPr lang="en-US" sz="1600" dirty="0"/>
            </a:br>
            <a:r>
              <a:rPr lang="en-US" sz="1600" dirty="0"/>
              <a:t>(linked lists are not efficient for this – we have to read through the whole list!)</a:t>
            </a:r>
          </a:p>
          <a:p>
            <a:pPr lvl="1"/>
            <a:r>
              <a:rPr lang="en-US" sz="1600" dirty="0"/>
              <a:t>Link lists are not very good at searching (even if they are sorted)</a:t>
            </a:r>
          </a:p>
          <a:p>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16ED75D-2B6D-4E56-A16D-3BF02DCACD97}"/>
              </a:ext>
            </a:extLst>
          </p:cNvPr>
          <p:cNvSpPr>
            <a:spLocks noGrp="1"/>
          </p:cNvSpPr>
          <p:nvPr>
            <p:ph type="sldNum" sz="quarter" idx="12"/>
          </p:nvPr>
        </p:nvSpPr>
        <p:spPr/>
        <p:txBody>
          <a:bodyPr/>
          <a:lstStyle/>
          <a:p>
            <a:fld id="{D62DE1E3-95F9-5A49-8A46-D75D3CDD26F8}" type="slidenum">
              <a:rPr lang="en-US" smtClean="0"/>
              <a:t>3</a:t>
            </a:fld>
            <a:endParaRPr lang="en-US"/>
          </a:p>
        </p:txBody>
      </p:sp>
    </p:spTree>
    <p:extLst>
      <p:ext uri="{BB962C8B-B14F-4D97-AF65-F5344CB8AC3E}">
        <p14:creationId xmlns:p14="http://schemas.microsoft.com/office/powerpoint/2010/main" val="41365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977D-CE42-4F2F-98EB-EA633FD3D551}"/>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BFE5F22F-9D92-48B4-BE6F-51C4D30A4B00}"/>
              </a:ext>
            </a:extLst>
          </p:cNvPr>
          <p:cNvSpPr>
            <a:spLocks noGrp="1"/>
          </p:cNvSpPr>
          <p:nvPr>
            <p:ph idx="1"/>
          </p:nvPr>
        </p:nvSpPr>
        <p:spPr/>
        <p:txBody>
          <a:bodyPr/>
          <a:lstStyle/>
          <a:p>
            <a:r>
              <a:rPr lang="en-US" dirty="0"/>
              <a:t>Next topic: linked list good practices</a:t>
            </a:r>
          </a:p>
          <a:p>
            <a:r>
              <a:rPr lang="en-US" dirty="0"/>
              <a:t>Searching a linked list</a:t>
            </a:r>
          </a:p>
        </p:txBody>
      </p:sp>
    </p:spTree>
    <p:extLst>
      <p:ext uri="{BB962C8B-B14F-4D97-AF65-F5344CB8AC3E}">
        <p14:creationId xmlns:p14="http://schemas.microsoft.com/office/powerpoint/2010/main" val="4173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33E2-EFBD-4308-AE03-1BA13C3D397D}"/>
              </a:ext>
            </a:extLst>
          </p:cNvPr>
          <p:cNvSpPr>
            <a:spLocks noGrp="1"/>
          </p:cNvSpPr>
          <p:nvPr>
            <p:ph type="title"/>
          </p:nvPr>
        </p:nvSpPr>
        <p:spPr/>
        <p:txBody>
          <a:bodyPr/>
          <a:lstStyle/>
          <a:p>
            <a:r>
              <a:rPr lang="en-US" dirty="0"/>
              <a:t>Linked List good practices</a:t>
            </a:r>
          </a:p>
        </p:txBody>
      </p:sp>
      <p:sp>
        <p:nvSpPr>
          <p:cNvPr id="3" name="Content Placeholder 2">
            <a:extLst>
              <a:ext uri="{FF2B5EF4-FFF2-40B4-BE49-F238E27FC236}">
                <a16:creationId xmlns:a16="http://schemas.microsoft.com/office/drawing/2014/main" id="{03519982-2DFB-47C8-B5FB-1AE5CB04BF8E}"/>
              </a:ext>
            </a:extLst>
          </p:cNvPr>
          <p:cNvSpPr>
            <a:spLocks noGrp="1"/>
          </p:cNvSpPr>
          <p:nvPr>
            <p:ph idx="1"/>
          </p:nvPr>
        </p:nvSpPr>
        <p:spPr/>
        <p:txBody>
          <a:bodyPr>
            <a:normAutofit/>
          </a:bodyPr>
          <a:lstStyle/>
          <a:p>
            <a:r>
              <a:rPr lang="en-US" sz="2400" dirty="0"/>
              <a:t>Make sure you check for an empty list before manipulating it.  </a:t>
            </a:r>
          </a:p>
          <a:p>
            <a:endParaRPr lang="en-US" sz="2400" dirty="0"/>
          </a:p>
          <a:p>
            <a:r>
              <a:rPr lang="en-US" sz="2400" dirty="0"/>
              <a:t>You should always keep one pointer variable pointing to the head of the linked list.  This pointer can be used as the linked list argument in functions and to help you access the data.</a:t>
            </a:r>
          </a:p>
          <a:p>
            <a:endParaRPr lang="en-US" sz="2400" dirty="0"/>
          </a:p>
          <a:p>
            <a:r>
              <a:rPr lang="en-US" sz="2400" dirty="0"/>
              <a:t>Be careful not to lose your head node. If you overwrite your pointer which points to the head node, you can  lose your ability to access that node.  You could lose your ability to access your memory, and also tie up memory that cannot be used for other parts of your program.</a:t>
            </a:r>
          </a:p>
          <a:p>
            <a:pPr marL="0" indent="0">
              <a:buNone/>
            </a:pPr>
            <a:endParaRPr lang="en-US" sz="3200" dirty="0"/>
          </a:p>
        </p:txBody>
      </p:sp>
    </p:spTree>
    <p:extLst>
      <p:ext uri="{BB962C8B-B14F-4D97-AF65-F5344CB8AC3E}">
        <p14:creationId xmlns:p14="http://schemas.microsoft.com/office/powerpoint/2010/main" val="3997068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CF4F-759C-4ADD-9AC8-08F485A4BF6A}"/>
              </a:ext>
            </a:extLst>
          </p:cNvPr>
          <p:cNvSpPr>
            <a:spLocks noGrp="1"/>
          </p:cNvSpPr>
          <p:nvPr>
            <p:ph type="title"/>
          </p:nvPr>
        </p:nvSpPr>
        <p:spPr/>
        <p:txBody>
          <a:bodyPr/>
          <a:lstStyle/>
          <a:p>
            <a:r>
              <a:rPr lang="en-US" dirty="0"/>
              <a:t>Linked List Operations to know</a:t>
            </a:r>
          </a:p>
        </p:txBody>
      </p:sp>
      <p:sp>
        <p:nvSpPr>
          <p:cNvPr id="7" name="Rectangle 3">
            <a:extLst>
              <a:ext uri="{FF2B5EF4-FFF2-40B4-BE49-F238E27FC236}">
                <a16:creationId xmlns:a16="http://schemas.microsoft.com/office/drawing/2014/main" id="{24139EB0-80ED-4A31-A09E-D8CF47C5338D}"/>
              </a:ext>
            </a:extLst>
          </p:cNvPr>
          <p:cNvSpPr>
            <a:spLocks noGrp="1" noChangeArrowheads="1"/>
          </p:cNvSpPr>
          <p:nvPr>
            <p:ph idx="1"/>
          </p:nvPr>
        </p:nvSpPr>
        <p:spPr/>
        <p:txBody>
          <a:bodyPr>
            <a:normAutofit/>
          </a:bodyPr>
          <a:lstStyle/>
          <a:p>
            <a:r>
              <a:rPr lang="en-US" altLang="en-US" sz="3200" dirty="0"/>
              <a:t>Basic operations:</a:t>
            </a:r>
          </a:p>
          <a:p>
            <a:pPr lvl="1"/>
            <a:r>
              <a:rPr lang="en-US" altLang="en-US" sz="3200" dirty="0"/>
              <a:t>append a node to the end of the list</a:t>
            </a:r>
          </a:p>
          <a:p>
            <a:pPr lvl="1"/>
            <a:r>
              <a:rPr lang="en-US" altLang="en-US" sz="3200" dirty="0"/>
              <a:t>insert a node within the list</a:t>
            </a:r>
          </a:p>
          <a:p>
            <a:pPr lvl="1"/>
            <a:r>
              <a:rPr lang="en-US" altLang="en-US" sz="3200" dirty="0"/>
              <a:t>traverse the linked list</a:t>
            </a:r>
          </a:p>
          <a:p>
            <a:pPr lvl="1"/>
            <a:r>
              <a:rPr lang="en-US" altLang="en-US" sz="3200" dirty="0"/>
              <a:t>delete a node</a:t>
            </a:r>
          </a:p>
          <a:p>
            <a:pPr lvl="1"/>
            <a:r>
              <a:rPr lang="en-US" altLang="en-US" sz="3200" dirty="0"/>
              <a:t>delete/destroy the list</a:t>
            </a:r>
          </a:p>
          <a:p>
            <a:pPr marL="457200" lvl="1" indent="0">
              <a:buNone/>
            </a:pPr>
            <a:endParaRPr lang="en-US" altLang="en-US" sz="3200" dirty="0"/>
          </a:p>
        </p:txBody>
      </p:sp>
    </p:spTree>
    <p:extLst>
      <p:ext uri="{BB962C8B-B14F-4D97-AF65-F5344CB8AC3E}">
        <p14:creationId xmlns:p14="http://schemas.microsoft.com/office/powerpoint/2010/main" val="5325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6837-E52A-419B-8FB9-8A2032B262AB}"/>
              </a:ext>
            </a:extLst>
          </p:cNvPr>
          <p:cNvSpPr>
            <a:spLocks noGrp="1"/>
          </p:cNvSpPr>
          <p:nvPr>
            <p:ph type="title"/>
          </p:nvPr>
        </p:nvSpPr>
        <p:spPr/>
        <p:txBody>
          <a:bodyPr/>
          <a:lstStyle/>
          <a:p>
            <a:r>
              <a:rPr lang="en-US" dirty="0"/>
              <a:t>Making constructors</a:t>
            </a:r>
          </a:p>
        </p:txBody>
      </p:sp>
      <p:sp>
        <p:nvSpPr>
          <p:cNvPr id="3" name="Content Placeholder 2">
            <a:extLst>
              <a:ext uri="{FF2B5EF4-FFF2-40B4-BE49-F238E27FC236}">
                <a16:creationId xmlns:a16="http://schemas.microsoft.com/office/drawing/2014/main" id="{2587894E-D74A-4A58-A532-AD965586A11C}"/>
              </a:ext>
            </a:extLst>
          </p:cNvPr>
          <p:cNvSpPr>
            <a:spLocks noGrp="1"/>
          </p:cNvSpPr>
          <p:nvPr>
            <p:ph idx="1"/>
          </p:nvPr>
        </p:nvSpPr>
        <p:spPr>
          <a:xfrm>
            <a:off x="905933" y="1600201"/>
            <a:ext cx="4377267" cy="4525963"/>
          </a:xfrm>
        </p:spPr>
        <p:txBody>
          <a:bodyPr>
            <a:normAutofit/>
          </a:bodyPr>
          <a:lstStyle/>
          <a:p>
            <a:r>
              <a:rPr lang="en-US" sz="2200" dirty="0"/>
              <a:t>Recall, you can use a class to make nodes for a linked list or other data structure</a:t>
            </a:r>
          </a:p>
          <a:p>
            <a:r>
              <a:rPr lang="en-US" sz="2200" dirty="0"/>
              <a:t>You can declare constructors to initialize objects for nodes.</a:t>
            </a:r>
          </a:p>
          <a:p>
            <a:pPr lvl="1"/>
            <a:r>
              <a:rPr lang="en-US" sz="2200" dirty="0"/>
              <a:t>It’s a good idea to initialize pointers to NULL initially and initialize data in your object to a known value</a:t>
            </a:r>
          </a:p>
          <a:p>
            <a:endParaRPr lang="en-US" dirty="0"/>
          </a:p>
        </p:txBody>
      </p:sp>
      <p:sp>
        <p:nvSpPr>
          <p:cNvPr id="4" name="Slide Number Placeholder 3">
            <a:extLst>
              <a:ext uri="{FF2B5EF4-FFF2-40B4-BE49-F238E27FC236}">
                <a16:creationId xmlns:a16="http://schemas.microsoft.com/office/drawing/2014/main" id="{5076413B-F22F-4EBD-B538-1507816C8CB1}"/>
              </a:ext>
            </a:extLst>
          </p:cNvPr>
          <p:cNvSpPr>
            <a:spLocks noGrp="1"/>
          </p:cNvSpPr>
          <p:nvPr>
            <p:ph type="sldNum" sz="quarter" idx="12"/>
          </p:nvPr>
        </p:nvSpPr>
        <p:spPr/>
        <p:txBody>
          <a:bodyPr/>
          <a:lstStyle/>
          <a:p>
            <a:fld id="{D62DE1E3-95F9-5A49-8A46-D75D3CDD26F8}" type="slidenum">
              <a:rPr lang="en-US" smtClean="0"/>
              <a:t>33</a:t>
            </a:fld>
            <a:endParaRPr lang="en-US"/>
          </a:p>
        </p:txBody>
      </p:sp>
      <p:pic>
        <p:nvPicPr>
          <p:cNvPr id="7" name="Picture 6">
            <a:extLst>
              <a:ext uri="{FF2B5EF4-FFF2-40B4-BE49-F238E27FC236}">
                <a16:creationId xmlns:a16="http://schemas.microsoft.com/office/drawing/2014/main" id="{63E2D1D7-B840-50EB-4DA0-89BA3F9CD33E}"/>
              </a:ext>
            </a:extLst>
          </p:cNvPr>
          <p:cNvPicPr>
            <a:picLocks noChangeAspect="1"/>
          </p:cNvPicPr>
          <p:nvPr/>
        </p:nvPicPr>
        <p:blipFill>
          <a:blip r:embed="rId2"/>
          <a:stretch>
            <a:fillRect/>
          </a:stretch>
        </p:blipFill>
        <p:spPr>
          <a:xfrm>
            <a:off x="5468394" y="1613356"/>
            <a:ext cx="4691606" cy="4436895"/>
          </a:xfrm>
          <a:prstGeom prst="rect">
            <a:avLst/>
          </a:prstGeom>
        </p:spPr>
      </p:pic>
      <p:sp>
        <p:nvSpPr>
          <p:cNvPr id="8" name="Rectangle 7">
            <a:extLst>
              <a:ext uri="{FF2B5EF4-FFF2-40B4-BE49-F238E27FC236}">
                <a16:creationId xmlns:a16="http://schemas.microsoft.com/office/drawing/2014/main" id="{A60FDD83-2B17-7166-2419-99AB5C469672}"/>
              </a:ext>
            </a:extLst>
          </p:cNvPr>
          <p:cNvSpPr/>
          <p:nvPr/>
        </p:nvSpPr>
        <p:spPr>
          <a:xfrm>
            <a:off x="5643851" y="1955987"/>
            <a:ext cx="3923481" cy="550145"/>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900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D0F6-E7E0-E616-8563-F92A9498CB50}"/>
              </a:ext>
            </a:extLst>
          </p:cNvPr>
          <p:cNvSpPr>
            <a:spLocks noGrp="1"/>
          </p:cNvSpPr>
          <p:nvPr>
            <p:ph type="title"/>
          </p:nvPr>
        </p:nvSpPr>
        <p:spPr/>
        <p:txBody>
          <a:bodyPr/>
          <a:lstStyle/>
          <a:p>
            <a:r>
              <a:rPr lang="en-US" dirty="0"/>
              <a:t>Example: Constructor for </a:t>
            </a:r>
            <a:r>
              <a:rPr lang="en-US" dirty="0" err="1"/>
              <a:t>IntLinkList</a:t>
            </a:r>
            <a:r>
              <a:rPr lang="en-US" dirty="0"/>
              <a:t> class:</a:t>
            </a:r>
          </a:p>
        </p:txBody>
      </p:sp>
      <p:sp>
        <p:nvSpPr>
          <p:cNvPr id="3" name="Content Placeholder 2">
            <a:extLst>
              <a:ext uri="{FF2B5EF4-FFF2-40B4-BE49-F238E27FC236}">
                <a16:creationId xmlns:a16="http://schemas.microsoft.com/office/drawing/2014/main" id="{467524F9-91E5-754E-43D4-6D99DD13B464}"/>
              </a:ext>
            </a:extLst>
          </p:cNvPr>
          <p:cNvSpPr>
            <a:spLocks noGrp="1"/>
          </p:cNvSpPr>
          <p:nvPr>
            <p:ph idx="1"/>
          </p:nvPr>
        </p:nvSpPr>
        <p:spPr>
          <a:xfrm>
            <a:off x="7145866" y="1600201"/>
            <a:ext cx="4436533" cy="4525963"/>
          </a:xfrm>
        </p:spPr>
        <p:txBody>
          <a:bodyPr>
            <a:normAutofit/>
          </a:bodyPr>
          <a:lstStyle/>
          <a:p>
            <a:pPr marL="0" indent="0">
              <a:buNone/>
            </a:pPr>
            <a:r>
              <a:rPr lang="en-US" sz="2000" dirty="0"/>
              <a:t>Sample default constructor definition: make </a:t>
            </a:r>
            <a:r>
              <a:rPr lang="en-US" sz="2000" dirty="0" err="1"/>
              <a:t>IntLinkList</a:t>
            </a:r>
            <a:r>
              <a:rPr lang="en-US" sz="2000" dirty="0"/>
              <a:t> object’s head pointer point to null and set length to zero to create an empty list.</a:t>
            </a:r>
          </a:p>
        </p:txBody>
      </p:sp>
      <p:sp>
        <p:nvSpPr>
          <p:cNvPr id="4" name="Slide Number Placeholder 3">
            <a:extLst>
              <a:ext uri="{FF2B5EF4-FFF2-40B4-BE49-F238E27FC236}">
                <a16:creationId xmlns:a16="http://schemas.microsoft.com/office/drawing/2014/main" id="{E6DC4253-BB7F-6C76-1217-4A92BED2DC3B}"/>
              </a:ext>
            </a:extLst>
          </p:cNvPr>
          <p:cNvSpPr>
            <a:spLocks noGrp="1"/>
          </p:cNvSpPr>
          <p:nvPr>
            <p:ph type="sldNum" sz="quarter" idx="12"/>
          </p:nvPr>
        </p:nvSpPr>
        <p:spPr/>
        <p:txBody>
          <a:bodyPr/>
          <a:lstStyle/>
          <a:p>
            <a:fld id="{D62DE1E3-95F9-5A49-8A46-D75D3CDD26F8}" type="slidenum">
              <a:rPr lang="en-US" smtClean="0"/>
              <a:t>34</a:t>
            </a:fld>
            <a:endParaRPr lang="en-US"/>
          </a:p>
        </p:txBody>
      </p:sp>
      <p:sp>
        <p:nvSpPr>
          <p:cNvPr id="6" name="TextBox 5">
            <a:extLst>
              <a:ext uri="{FF2B5EF4-FFF2-40B4-BE49-F238E27FC236}">
                <a16:creationId xmlns:a16="http://schemas.microsoft.com/office/drawing/2014/main" id="{17A4FB76-EC71-B649-0D49-8BAE792AD92F}"/>
              </a:ext>
            </a:extLst>
          </p:cNvPr>
          <p:cNvSpPr txBox="1"/>
          <p:nvPr/>
        </p:nvSpPr>
        <p:spPr>
          <a:xfrm>
            <a:off x="7651289" y="3863182"/>
            <a:ext cx="3048000" cy="1015663"/>
          </a:xfrm>
          <a:prstGeom prst="rect">
            <a:avLst/>
          </a:prstGeom>
          <a:noFill/>
        </p:spPr>
        <p:txBody>
          <a:bodyPr wrap="square">
            <a:spAutoFit/>
          </a:bodyPr>
          <a:lstStyle/>
          <a:p>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Set up the list</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head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length = 0;</a:t>
            </a:r>
          </a:p>
          <a:p>
            <a:r>
              <a:rPr lang="en-US" sz="1000" dirty="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0D73253D-923A-5106-B7D6-06D3BB4644EE}"/>
              </a:ext>
            </a:extLst>
          </p:cNvPr>
          <p:cNvPicPr>
            <a:picLocks noChangeAspect="1"/>
          </p:cNvPicPr>
          <p:nvPr/>
        </p:nvPicPr>
        <p:blipFill>
          <a:blip r:embed="rId2"/>
          <a:stretch>
            <a:fillRect/>
          </a:stretch>
        </p:blipFill>
        <p:spPr>
          <a:xfrm>
            <a:off x="952245" y="1689269"/>
            <a:ext cx="4691606" cy="4436895"/>
          </a:xfrm>
          <a:prstGeom prst="rect">
            <a:avLst/>
          </a:prstGeom>
        </p:spPr>
      </p:pic>
      <p:sp>
        <p:nvSpPr>
          <p:cNvPr id="8" name="Rectangle 7">
            <a:extLst>
              <a:ext uri="{FF2B5EF4-FFF2-40B4-BE49-F238E27FC236}">
                <a16:creationId xmlns:a16="http://schemas.microsoft.com/office/drawing/2014/main" id="{20EC49F8-9956-4A3A-A2DD-6F2E9C9D97EF}"/>
              </a:ext>
            </a:extLst>
          </p:cNvPr>
          <p:cNvSpPr/>
          <p:nvPr/>
        </p:nvSpPr>
        <p:spPr>
          <a:xfrm>
            <a:off x="1127702" y="2031900"/>
            <a:ext cx="3923481" cy="550145"/>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46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CAA-15CD-4902-BD0D-36B5A91C0BA0}"/>
              </a:ext>
            </a:extLst>
          </p:cNvPr>
          <p:cNvSpPr>
            <a:spLocks noGrp="1"/>
          </p:cNvSpPr>
          <p:nvPr>
            <p:ph type="title"/>
          </p:nvPr>
        </p:nvSpPr>
        <p:spPr/>
        <p:txBody>
          <a:bodyPr/>
          <a:lstStyle/>
          <a:p>
            <a:r>
              <a:rPr lang="en-US" dirty="0"/>
              <a:t>Deleting items and Destructors</a:t>
            </a:r>
          </a:p>
        </p:txBody>
      </p:sp>
      <p:sp>
        <p:nvSpPr>
          <p:cNvPr id="3" name="Content Placeholder 2">
            <a:extLst>
              <a:ext uri="{FF2B5EF4-FFF2-40B4-BE49-F238E27FC236}">
                <a16:creationId xmlns:a16="http://schemas.microsoft.com/office/drawing/2014/main" id="{3DBD61A7-B8C5-4255-ACD9-9DE72BBCF5E8}"/>
              </a:ext>
            </a:extLst>
          </p:cNvPr>
          <p:cNvSpPr>
            <a:spLocks noGrp="1"/>
          </p:cNvSpPr>
          <p:nvPr>
            <p:ph idx="1"/>
          </p:nvPr>
        </p:nvSpPr>
        <p:spPr>
          <a:xfrm>
            <a:off x="1981200" y="1590461"/>
            <a:ext cx="3226050" cy="4525963"/>
          </a:xfrm>
        </p:spPr>
        <p:txBody>
          <a:bodyPr>
            <a:normAutofit/>
          </a:bodyPr>
          <a:lstStyle/>
          <a:p>
            <a:pPr marL="0" indent="0">
              <a:buNone/>
            </a:pPr>
            <a:r>
              <a:rPr lang="en-US" sz="2200" dirty="0"/>
              <a:t>Destructors are special member functions used to delete objects from a class.</a:t>
            </a:r>
          </a:p>
          <a:p>
            <a:pPr marL="0" indent="0">
              <a:buNone/>
            </a:pPr>
            <a:endParaRPr lang="en-US" sz="2200" dirty="0"/>
          </a:p>
          <a:p>
            <a:pPr marL="0" indent="0">
              <a:buNone/>
            </a:pPr>
            <a:r>
              <a:rPr lang="en-US" sz="2200" dirty="0"/>
              <a:t>You put a ~ in front of the class name to create a destructor.</a:t>
            </a:r>
          </a:p>
          <a:p>
            <a:pPr marL="0" indent="0">
              <a:buNone/>
            </a:pPr>
            <a:endParaRPr lang="en-US" sz="2200" dirty="0"/>
          </a:p>
          <a:p>
            <a:pPr marL="0" indent="0">
              <a:buNone/>
            </a:pPr>
            <a:endParaRPr lang="en-US" sz="2200" dirty="0"/>
          </a:p>
          <a:p>
            <a:pPr marL="0" indent="0">
              <a:buNone/>
            </a:pPr>
            <a:endParaRPr lang="en-US" dirty="0"/>
          </a:p>
        </p:txBody>
      </p:sp>
      <p:sp>
        <p:nvSpPr>
          <p:cNvPr id="4" name="Slide Number Placeholder 3">
            <a:extLst>
              <a:ext uri="{FF2B5EF4-FFF2-40B4-BE49-F238E27FC236}">
                <a16:creationId xmlns:a16="http://schemas.microsoft.com/office/drawing/2014/main" id="{1692A7AF-9676-43CD-BD51-C1B02911A670}"/>
              </a:ext>
            </a:extLst>
          </p:cNvPr>
          <p:cNvSpPr>
            <a:spLocks noGrp="1"/>
          </p:cNvSpPr>
          <p:nvPr>
            <p:ph type="sldNum" sz="quarter" idx="12"/>
          </p:nvPr>
        </p:nvSpPr>
        <p:spPr/>
        <p:txBody>
          <a:bodyPr/>
          <a:lstStyle/>
          <a:p>
            <a:fld id="{D62DE1E3-95F9-5A49-8A46-D75D3CDD26F8}" type="slidenum">
              <a:rPr lang="en-US" smtClean="0"/>
              <a:t>35</a:t>
            </a:fld>
            <a:endParaRPr lang="en-US"/>
          </a:p>
        </p:txBody>
      </p:sp>
      <p:pic>
        <p:nvPicPr>
          <p:cNvPr id="6" name="Picture 5">
            <a:extLst>
              <a:ext uri="{FF2B5EF4-FFF2-40B4-BE49-F238E27FC236}">
                <a16:creationId xmlns:a16="http://schemas.microsoft.com/office/drawing/2014/main" id="{B49718AF-FB04-4B33-A8AB-C4FEC777F6CC}"/>
              </a:ext>
            </a:extLst>
          </p:cNvPr>
          <p:cNvPicPr>
            <a:picLocks noChangeAspect="1"/>
          </p:cNvPicPr>
          <p:nvPr/>
        </p:nvPicPr>
        <p:blipFill>
          <a:blip r:embed="rId2"/>
          <a:stretch>
            <a:fillRect/>
          </a:stretch>
        </p:blipFill>
        <p:spPr>
          <a:xfrm>
            <a:off x="5519194" y="1579302"/>
            <a:ext cx="4691606" cy="4436895"/>
          </a:xfrm>
          <a:prstGeom prst="rect">
            <a:avLst/>
          </a:prstGeom>
        </p:spPr>
      </p:pic>
      <p:sp>
        <p:nvSpPr>
          <p:cNvPr id="7" name="Rectangle 6">
            <a:extLst>
              <a:ext uri="{FF2B5EF4-FFF2-40B4-BE49-F238E27FC236}">
                <a16:creationId xmlns:a16="http://schemas.microsoft.com/office/drawing/2014/main" id="{1FCE1182-2BF2-4D78-9C13-86EA9C7E2EE2}"/>
              </a:ext>
            </a:extLst>
          </p:cNvPr>
          <p:cNvSpPr/>
          <p:nvPr/>
        </p:nvSpPr>
        <p:spPr>
          <a:xfrm>
            <a:off x="5745452" y="2404721"/>
            <a:ext cx="1628688" cy="373152"/>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263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2254BB-D8B6-4BF1-959C-331ACDE85BA7}"/>
              </a:ext>
            </a:extLst>
          </p:cNvPr>
          <p:cNvPicPr>
            <a:picLocks noChangeAspect="1"/>
          </p:cNvPicPr>
          <p:nvPr/>
        </p:nvPicPr>
        <p:blipFill>
          <a:blip r:embed="rId2"/>
          <a:stretch>
            <a:fillRect/>
          </a:stretch>
        </p:blipFill>
        <p:spPr>
          <a:xfrm>
            <a:off x="5806831" y="1417639"/>
            <a:ext cx="4691606" cy="4436895"/>
          </a:xfrm>
          <a:prstGeom prst="rect">
            <a:avLst/>
          </a:prstGeom>
        </p:spPr>
      </p:pic>
      <p:sp>
        <p:nvSpPr>
          <p:cNvPr id="2" name="Title 1">
            <a:extLst>
              <a:ext uri="{FF2B5EF4-FFF2-40B4-BE49-F238E27FC236}">
                <a16:creationId xmlns:a16="http://schemas.microsoft.com/office/drawing/2014/main" id="{26B98CAA-15CD-4902-BD0D-36B5A91C0BA0}"/>
              </a:ext>
            </a:extLst>
          </p:cNvPr>
          <p:cNvSpPr>
            <a:spLocks noGrp="1"/>
          </p:cNvSpPr>
          <p:nvPr>
            <p:ph type="title"/>
          </p:nvPr>
        </p:nvSpPr>
        <p:spPr/>
        <p:txBody>
          <a:bodyPr/>
          <a:lstStyle/>
          <a:p>
            <a:r>
              <a:rPr lang="en-US" dirty="0"/>
              <a:t>Deleting items and Destructors</a:t>
            </a:r>
          </a:p>
        </p:txBody>
      </p:sp>
      <p:sp>
        <p:nvSpPr>
          <p:cNvPr id="3" name="Content Placeholder 2">
            <a:extLst>
              <a:ext uri="{FF2B5EF4-FFF2-40B4-BE49-F238E27FC236}">
                <a16:creationId xmlns:a16="http://schemas.microsoft.com/office/drawing/2014/main" id="{3DBD61A7-B8C5-4255-ACD9-9DE72BBCF5E8}"/>
              </a:ext>
            </a:extLst>
          </p:cNvPr>
          <p:cNvSpPr>
            <a:spLocks noGrp="1"/>
          </p:cNvSpPr>
          <p:nvPr>
            <p:ph idx="1"/>
          </p:nvPr>
        </p:nvSpPr>
        <p:spPr>
          <a:xfrm>
            <a:off x="1693563" y="1572964"/>
            <a:ext cx="3825631" cy="4525963"/>
          </a:xfrm>
        </p:spPr>
        <p:txBody>
          <a:bodyPr>
            <a:normAutofit lnSpcReduction="10000"/>
          </a:bodyPr>
          <a:lstStyle/>
          <a:p>
            <a:pPr marL="0" indent="0">
              <a:buNone/>
            </a:pPr>
            <a:r>
              <a:rPr lang="en-US" sz="2200" dirty="0"/>
              <a:t>Destructors allow us to delete linked lists and nodes when we are finished.  </a:t>
            </a:r>
          </a:p>
          <a:p>
            <a:pPr marL="0" indent="0">
              <a:buNone/>
            </a:pPr>
            <a:endParaRPr lang="en-US" sz="2200" dirty="0"/>
          </a:p>
          <a:p>
            <a:pPr marL="0" indent="0">
              <a:buNone/>
            </a:pPr>
            <a:r>
              <a:rPr lang="en-US" sz="2200" dirty="0"/>
              <a:t>If we do not delete our linked lists, we could run out of memory and cause our computer to crash.</a:t>
            </a:r>
          </a:p>
          <a:p>
            <a:pPr marL="0" indent="0">
              <a:buNone/>
            </a:pPr>
            <a:endParaRPr lang="en-US" sz="2200" dirty="0"/>
          </a:p>
          <a:p>
            <a:pPr marL="0" indent="0">
              <a:buNone/>
            </a:pPr>
            <a:r>
              <a:rPr lang="en-US" sz="2200" dirty="0"/>
              <a:t>It’s a good practice to always include destructors when using linked lists so that you can clean up your memory when you are finished using it.</a:t>
            </a:r>
          </a:p>
          <a:p>
            <a:pPr marL="0" indent="0">
              <a:buNone/>
            </a:pPr>
            <a:endParaRPr lang="en-US" sz="2200" dirty="0"/>
          </a:p>
          <a:p>
            <a:pPr marL="0" indent="0">
              <a:buNone/>
            </a:pPr>
            <a:endParaRPr lang="en-US" dirty="0"/>
          </a:p>
        </p:txBody>
      </p:sp>
      <p:sp>
        <p:nvSpPr>
          <p:cNvPr id="4" name="Slide Number Placeholder 3">
            <a:extLst>
              <a:ext uri="{FF2B5EF4-FFF2-40B4-BE49-F238E27FC236}">
                <a16:creationId xmlns:a16="http://schemas.microsoft.com/office/drawing/2014/main" id="{1692A7AF-9676-43CD-BD51-C1B02911A670}"/>
              </a:ext>
            </a:extLst>
          </p:cNvPr>
          <p:cNvSpPr>
            <a:spLocks noGrp="1"/>
          </p:cNvSpPr>
          <p:nvPr>
            <p:ph type="sldNum" sz="quarter" idx="12"/>
          </p:nvPr>
        </p:nvSpPr>
        <p:spPr/>
        <p:txBody>
          <a:bodyPr/>
          <a:lstStyle/>
          <a:p>
            <a:fld id="{D62DE1E3-95F9-5A49-8A46-D75D3CDD26F8}" type="slidenum">
              <a:rPr lang="en-US" smtClean="0"/>
              <a:t>36</a:t>
            </a:fld>
            <a:endParaRPr lang="en-US"/>
          </a:p>
        </p:txBody>
      </p:sp>
      <p:sp>
        <p:nvSpPr>
          <p:cNvPr id="6" name="Rectangle 5">
            <a:extLst>
              <a:ext uri="{FF2B5EF4-FFF2-40B4-BE49-F238E27FC236}">
                <a16:creationId xmlns:a16="http://schemas.microsoft.com/office/drawing/2014/main" id="{23684E5A-99C0-4BCB-BBAD-DD24EF051F27}"/>
              </a:ext>
            </a:extLst>
          </p:cNvPr>
          <p:cNvSpPr/>
          <p:nvPr/>
        </p:nvSpPr>
        <p:spPr>
          <a:xfrm>
            <a:off x="5942478" y="2263266"/>
            <a:ext cx="1628688" cy="373152"/>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551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E002-036F-48E5-9BBC-FFEFA88C57B0}"/>
              </a:ext>
            </a:extLst>
          </p:cNvPr>
          <p:cNvSpPr>
            <a:spLocks noGrp="1"/>
          </p:cNvSpPr>
          <p:nvPr>
            <p:ph type="title"/>
          </p:nvPr>
        </p:nvSpPr>
        <p:spPr/>
        <p:txBody>
          <a:bodyPr>
            <a:normAutofit/>
          </a:bodyPr>
          <a:lstStyle/>
          <a:p>
            <a:r>
              <a:rPr lang="en-US" dirty="0"/>
              <a:t>One way to define a destructor</a:t>
            </a:r>
          </a:p>
        </p:txBody>
      </p:sp>
      <p:sp>
        <p:nvSpPr>
          <p:cNvPr id="3" name="Content Placeholder 2">
            <a:extLst>
              <a:ext uri="{FF2B5EF4-FFF2-40B4-BE49-F238E27FC236}">
                <a16:creationId xmlns:a16="http://schemas.microsoft.com/office/drawing/2014/main" id="{E35B6303-5699-4954-9361-1982BB2ED2DF}"/>
              </a:ext>
            </a:extLst>
          </p:cNvPr>
          <p:cNvSpPr>
            <a:spLocks noGrp="1"/>
          </p:cNvSpPr>
          <p:nvPr>
            <p:ph idx="1"/>
          </p:nvPr>
        </p:nvSpPr>
        <p:spPr>
          <a:xfrm>
            <a:off x="1296819" y="1511008"/>
            <a:ext cx="3536462" cy="4525963"/>
          </a:xfrm>
        </p:spPr>
        <p:txBody>
          <a:bodyPr>
            <a:noAutofit/>
          </a:bodyPr>
          <a:lstStyle/>
          <a:p>
            <a:r>
              <a:rPr lang="en-US" sz="2000" dirty="0"/>
              <a:t>You can also make a destructor using a loop to delete the items in the linked list.</a:t>
            </a:r>
          </a:p>
          <a:p>
            <a:pPr marL="0" indent="0">
              <a:buNone/>
            </a:pPr>
            <a:endParaRPr lang="en-US" sz="2000" dirty="0"/>
          </a:p>
          <a:p>
            <a:r>
              <a:rPr lang="en-US" sz="2000" dirty="0"/>
              <a:t>This code will read each item of the linked list, starting with the head and ending with null.  This code changes head to be the next value in the list, and then deletes the current value.</a:t>
            </a:r>
          </a:p>
          <a:p>
            <a:endParaRPr lang="en-US" sz="2000" dirty="0"/>
          </a:p>
          <a:p>
            <a:r>
              <a:rPr lang="en-US" sz="2000" dirty="0"/>
              <a:t>Once we reach null, all nodes will be deleted.</a:t>
            </a:r>
          </a:p>
          <a:p>
            <a:endParaRPr lang="en-US" sz="2000" dirty="0"/>
          </a:p>
        </p:txBody>
      </p:sp>
      <p:sp>
        <p:nvSpPr>
          <p:cNvPr id="4" name="Slide Number Placeholder 3">
            <a:extLst>
              <a:ext uri="{FF2B5EF4-FFF2-40B4-BE49-F238E27FC236}">
                <a16:creationId xmlns:a16="http://schemas.microsoft.com/office/drawing/2014/main" id="{1704791C-FDE4-40FB-934F-DC9E8F4992DC}"/>
              </a:ext>
            </a:extLst>
          </p:cNvPr>
          <p:cNvSpPr>
            <a:spLocks noGrp="1"/>
          </p:cNvSpPr>
          <p:nvPr>
            <p:ph type="sldNum" sz="quarter" idx="12"/>
          </p:nvPr>
        </p:nvSpPr>
        <p:spPr/>
        <p:txBody>
          <a:bodyPr/>
          <a:lstStyle/>
          <a:p>
            <a:fld id="{D62DE1E3-95F9-5A49-8A46-D75D3CDD26F8}" type="slidenum">
              <a:rPr lang="en-US" smtClean="0"/>
              <a:t>37</a:t>
            </a:fld>
            <a:endParaRPr lang="en-US"/>
          </a:p>
        </p:txBody>
      </p:sp>
      <p:sp>
        <p:nvSpPr>
          <p:cNvPr id="6" name="TextBox 5">
            <a:extLst>
              <a:ext uri="{FF2B5EF4-FFF2-40B4-BE49-F238E27FC236}">
                <a16:creationId xmlns:a16="http://schemas.microsoft.com/office/drawing/2014/main" id="{432239C3-D3D6-4862-920B-C88DBBBA798F}"/>
              </a:ext>
            </a:extLst>
          </p:cNvPr>
          <p:cNvSpPr txBox="1"/>
          <p:nvPr/>
        </p:nvSpPr>
        <p:spPr>
          <a:xfrm>
            <a:off x="5666807" y="1417638"/>
            <a:ext cx="4572000" cy="2031325"/>
          </a:xfrm>
          <a:prstGeom prst="rect">
            <a:avLst/>
          </a:prstGeom>
          <a:noFill/>
        </p:spPr>
        <p:txBody>
          <a:bodyPr wrap="square">
            <a:spAutoFit/>
          </a:bodyPr>
          <a:lstStyle/>
          <a:p>
            <a:r>
              <a:rPr lang="en-US" sz="1400" dirty="0">
                <a:solidFill>
                  <a:srgbClr val="2B91AF"/>
                </a:solidFill>
                <a:latin typeface="Consolas" panose="020B0609020204030204" pitchFamily="49" charset="0"/>
              </a:rPr>
              <a:t>MyLinkedList</a:t>
            </a:r>
            <a:r>
              <a:rPr lang="en-US" sz="1400" dirty="0">
                <a:solidFill>
                  <a:srgbClr val="000000"/>
                </a:solidFill>
                <a:latin typeface="Consolas" panose="020B0609020204030204" pitchFamily="49" charset="0"/>
              </a:rPr>
              <a:t>::~MyLinkedList()</a:t>
            </a:r>
          </a:p>
          <a:p>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(head != </a:t>
            </a:r>
            <a:r>
              <a:rPr lang="en-US" sz="1400" dirty="0">
                <a:solidFill>
                  <a:srgbClr val="0000FF"/>
                </a:solidFill>
                <a:latin typeface="Consolas" panose="020B0609020204030204" pitchFamily="49" charset="0"/>
              </a:rPr>
              <a:t>nullptr</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2"/>
            <a:r>
              <a:rPr lang="en-US" sz="1400" dirty="0">
                <a:solidFill>
                  <a:srgbClr val="2B91AF"/>
                </a:solidFill>
                <a:latin typeface="Consolas" panose="020B0609020204030204" pitchFamily="49" charset="0"/>
              </a:rPr>
              <a:t>Node</a:t>
            </a:r>
            <a:r>
              <a:rPr lang="en-US" sz="1400" dirty="0">
                <a:solidFill>
                  <a:srgbClr val="000000"/>
                </a:solidFill>
                <a:latin typeface="Consolas" panose="020B0609020204030204" pitchFamily="49" charset="0"/>
              </a:rPr>
              <a:t>* oldHead = head;</a:t>
            </a:r>
          </a:p>
          <a:p>
            <a:pPr lvl="2"/>
            <a:r>
              <a:rPr lang="en-US" sz="1400" dirty="0">
                <a:solidFill>
                  <a:srgbClr val="000000"/>
                </a:solidFill>
                <a:latin typeface="Consolas" panose="020B0609020204030204" pitchFamily="49" charset="0"/>
              </a:rPr>
              <a:t>head = head-&gt;next;</a:t>
            </a:r>
          </a:p>
          <a:p>
            <a:pPr lvl="2"/>
            <a:r>
              <a:rPr lang="en-US" sz="1400" dirty="0">
                <a:solidFill>
                  <a:srgbClr val="0000FF"/>
                </a:solidFill>
                <a:latin typeface="Consolas" panose="020B0609020204030204" pitchFamily="49" charset="0"/>
              </a:rPr>
              <a:t>delete</a:t>
            </a:r>
            <a:r>
              <a:rPr lang="en-US" sz="1400" dirty="0">
                <a:solidFill>
                  <a:srgbClr val="000000"/>
                </a:solidFill>
                <a:latin typeface="Consolas" panose="020B0609020204030204" pitchFamily="49" charset="0"/>
              </a:rPr>
              <a:t> oldHead;</a:t>
            </a:r>
          </a:p>
          <a:p>
            <a:pPr lvl="1"/>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grpSp>
        <p:nvGrpSpPr>
          <p:cNvPr id="14" name="Group 13">
            <a:extLst>
              <a:ext uri="{FF2B5EF4-FFF2-40B4-BE49-F238E27FC236}">
                <a16:creationId xmlns:a16="http://schemas.microsoft.com/office/drawing/2014/main" id="{11F3CE33-2A68-D752-0A10-B4B5B3922C83}"/>
              </a:ext>
            </a:extLst>
          </p:cNvPr>
          <p:cNvGrpSpPr/>
          <p:nvPr/>
        </p:nvGrpSpPr>
        <p:grpSpPr>
          <a:xfrm>
            <a:off x="6096000" y="3448963"/>
            <a:ext cx="3981938" cy="2764620"/>
            <a:chOff x="5666807" y="3598832"/>
            <a:chExt cx="3981938" cy="2764620"/>
          </a:xfrm>
        </p:grpSpPr>
        <p:pic>
          <p:nvPicPr>
            <p:cNvPr id="5" name="Picture 4">
              <a:extLst>
                <a:ext uri="{FF2B5EF4-FFF2-40B4-BE49-F238E27FC236}">
                  <a16:creationId xmlns:a16="http://schemas.microsoft.com/office/drawing/2014/main" id="{5FAFD52A-B1BC-5F8D-3B63-3A1238689B4E}"/>
                </a:ext>
              </a:extLst>
            </p:cNvPr>
            <p:cNvPicPr>
              <a:picLocks noChangeAspect="1"/>
            </p:cNvPicPr>
            <p:nvPr/>
          </p:nvPicPr>
          <p:blipFill rotWithShape="1">
            <a:blip r:embed="rId2"/>
            <a:srcRect b="54807"/>
            <a:stretch/>
          </p:blipFill>
          <p:spPr>
            <a:xfrm>
              <a:off x="5666807" y="3598832"/>
              <a:ext cx="3981938" cy="650055"/>
            </a:xfrm>
            <a:prstGeom prst="rect">
              <a:avLst/>
            </a:prstGeom>
          </p:spPr>
        </p:pic>
        <p:pic>
          <p:nvPicPr>
            <p:cNvPr id="7" name="Picture 6">
              <a:extLst>
                <a:ext uri="{FF2B5EF4-FFF2-40B4-BE49-F238E27FC236}">
                  <a16:creationId xmlns:a16="http://schemas.microsoft.com/office/drawing/2014/main" id="{C1549D73-AA86-8C91-2F67-C826FE75F73F}"/>
                </a:ext>
              </a:extLst>
            </p:cNvPr>
            <p:cNvPicPr>
              <a:picLocks noChangeAspect="1"/>
            </p:cNvPicPr>
            <p:nvPr/>
          </p:nvPicPr>
          <p:blipFill rotWithShape="1">
            <a:blip r:embed="rId2"/>
            <a:srcRect l="82859" b="54807"/>
            <a:stretch/>
          </p:blipFill>
          <p:spPr>
            <a:xfrm>
              <a:off x="7291103" y="5708458"/>
              <a:ext cx="682544" cy="650055"/>
            </a:xfrm>
            <a:prstGeom prst="rect">
              <a:avLst/>
            </a:prstGeom>
          </p:spPr>
        </p:pic>
        <p:pic>
          <p:nvPicPr>
            <p:cNvPr id="9" name="Picture 8">
              <a:extLst>
                <a:ext uri="{FF2B5EF4-FFF2-40B4-BE49-F238E27FC236}">
                  <a16:creationId xmlns:a16="http://schemas.microsoft.com/office/drawing/2014/main" id="{E19B987E-6185-4DF2-5635-BEE7B7310125}"/>
                </a:ext>
              </a:extLst>
            </p:cNvPr>
            <p:cNvPicPr>
              <a:picLocks noChangeAspect="1"/>
            </p:cNvPicPr>
            <p:nvPr/>
          </p:nvPicPr>
          <p:blipFill rotWithShape="1">
            <a:blip r:embed="rId3"/>
            <a:srcRect l="34249"/>
            <a:stretch/>
          </p:blipFill>
          <p:spPr>
            <a:xfrm>
              <a:off x="6333241" y="4266016"/>
              <a:ext cx="2994028" cy="905001"/>
            </a:xfrm>
            <a:prstGeom prst="rect">
              <a:avLst/>
            </a:prstGeom>
          </p:spPr>
        </p:pic>
        <p:pic>
          <p:nvPicPr>
            <p:cNvPr id="10" name="Picture 9">
              <a:extLst>
                <a:ext uri="{FF2B5EF4-FFF2-40B4-BE49-F238E27FC236}">
                  <a16:creationId xmlns:a16="http://schemas.microsoft.com/office/drawing/2014/main" id="{8F6FEE9E-654D-EDE3-73C9-56F8A0A3E132}"/>
                </a:ext>
              </a:extLst>
            </p:cNvPr>
            <p:cNvPicPr>
              <a:picLocks noChangeAspect="1"/>
            </p:cNvPicPr>
            <p:nvPr/>
          </p:nvPicPr>
          <p:blipFill rotWithShape="1">
            <a:blip r:embed="rId2"/>
            <a:srcRect r="80925" b="54807"/>
            <a:stretch/>
          </p:blipFill>
          <p:spPr>
            <a:xfrm>
              <a:off x="5751473" y="4323065"/>
              <a:ext cx="759569" cy="650055"/>
            </a:xfrm>
            <a:prstGeom prst="rect">
              <a:avLst/>
            </a:prstGeom>
          </p:spPr>
        </p:pic>
        <p:pic>
          <p:nvPicPr>
            <p:cNvPr id="11" name="Picture 10">
              <a:extLst>
                <a:ext uri="{FF2B5EF4-FFF2-40B4-BE49-F238E27FC236}">
                  <a16:creationId xmlns:a16="http://schemas.microsoft.com/office/drawing/2014/main" id="{0F6A5E62-F5E5-6884-40C8-B7B11430DA80}"/>
                </a:ext>
              </a:extLst>
            </p:cNvPr>
            <p:cNvPicPr>
              <a:picLocks noChangeAspect="1"/>
            </p:cNvPicPr>
            <p:nvPr/>
          </p:nvPicPr>
          <p:blipFill rotWithShape="1">
            <a:blip r:embed="rId2"/>
            <a:srcRect l="60178" b="54807"/>
            <a:stretch/>
          </p:blipFill>
          <p:spPr>
            <a:xfrm>
              <a:off x="7084082" y="4985473"/>
              <a:ext cx="1585697" cy="650055"/>
            </a:xfrm>
            <a:prstGeom prst="rect">
              <a:avLst/>
            </a:prstGeom>
          </p:spPr>
        </p:pic>
        <p:pic>
          <p:nvPicPr>
            <p:cNvPr id="12" name="Picture 11">
              <a:extLst>
                <a:ext uri="{FF2B5EF4-FFF2-40B4-BE49-F238E27FC236}">
                  <a16:creationId xmlns:a16="http://schemas.microsoft.com/office/drawing/2014/main" id="{566DAFB0-29CD-7CF3-BB94-026EF8FC9591}"/>
                </a:ext>
              </a:extLst>
            </p:cNvPr>
            <p:cNvPicPr>
              <a:picLocks noChangeAspect="1"/>
            </p:cNvPicPr>
            <p:nvPr/>
          </p:nvPicPr>
          <p:blipFill rotWithShape="1">
            <a:blip r:embed="rId2"/>
            <a:srcRect r="80925" b="54807"/>
            <a:stretch/>
          </p:blipFill>
          <p:spPr>
            <a:xfrm>
              <a:off x="6476240" y="4992078"/>
              <a:ext cx="759569" cy="650055"/>
            </a:xfrm>
            <a:prstGeom prst="rect">
              <a:avLst/>
            </a:prstGeom>
          </p:spPr>
        </p:pic>
        <p:pic>
          <p:nvPicPr>
            <p:cNvPr id="13" name="Picture 12">
              <a:extLst>
                <a:ext uri="{FF2B5EF4-FFF2-40B4-BE49-F238E27FC236}">
                  <a16:creationId xmlns:a16="http://schemas.microsoft.com/office/drawing/2014/main" id="{03E6CD78-56E0-C76A-B9E6-677A101BF856}"/>
                </a:ext>
              </a:extLst>
            </p:cNvPr>
            <p:cNvPicPr>
              <a:picLocks noChangeAspect="1"/>
            </p:cNvPicPr>
            <p:nvPr/>
          </p:nvPicPr>
          <p:blipFill rotWithShape="1">
            <a:blip r:embed="rId2"/>
            <a:srcRect r="83049" b="54807"/>
            <a:stretch/>
          </p:blipFill>
          <p:spPr>
            <a:xfrm>
              <a:off x="6856024" y="5713397"/>
              <a:ext cx="674989" cy="650055"/>
            </a:xfrm>
            <a:prstGeom prst="rect">
              <a:avLst/>
            </a:prstGeom>
          </p:spPr>
        </p:pic>
      </p:grpSp>
    </p:spTree>
    <p:extLst>
      <p:ext uri="{BB962C8B-B14F-4D97-AF65-F5344CB8AC3E}">
        <p14:creationId xmlns:p14="http://schemas.microsoft.com/office/powerpoint/2010/main" val="4231527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D0F6-E7E0-E616-8563-F92A9498CB50}"/>
              </a:ext>
            </a:extLst>
          </p:cNvPr>
          <p:cNvSpPr>
            <a:spLocks noGrp="1"/>
          </p:cNvSpPr>
          <p:nvPr>
            <p:ph type="title"/>
          </p:nvPr>
        </p:nvSpPr>
        <p:spPr/>
        <p:txBody>
          <a:bodyPr/>
          <a:lstStyle/>
          <a:p>
            <a:r>
              <a:rPr lang="en-US" dirty="0"/>
              <a:t>Example: Destructor for </a:t>
            </a:r>
            <a:r>
              <a:rPr lang="en-US" dirty="0" err="1"/>
              <a:t>IntLinkList</a:t>
            </a:r>
            <a:r>
              <a:rPr lang="en-US" dirty="0"/>
              <a:t> class:</a:t>
            </a:r>
          </a:p>
        </p:txBody>
      </p:sp>
      <p:sp>
        <p:nvSpPr>
          <p:cNvPr id="3" name="Content Placeholder 2">
            <a:extLst>
              <a:ext uri="{FF2B5EF4-FFF2-40B4-BE49-F238E27FC236}">
                <a16:creationId xmlns:a16="http://schemas.microsoft.com/office/drawing/2014/main" id="{467524F9-91E5-754E-43D4-6D99DD13B464}"/>
              </a:ext>
            </a:extLst>
          </p:cNvPr>
          <p:cNvSpPr>
            <a:spLocks noGrp="1"/>
          </p:cNvSpPr>
          <p:nvPr>
            <p:ph idx="1"/>
          </p:nvPr>
        </p:nvSpPr>
        <p:spPr>
          <a:xfrm>
            <a:off x="7162799" y="1785006"/>
            <a:ext cx="4436533" cy="3239030"/>
          </a:xfrm>
        </p:spPr>
        <p:txBody>
          <a:bodyPr>
            <a:normAutofit/>
          </a:bodyPr>
          <a:lstStyle/>
          <a:p>
            <a:pPr marL="0" indent="0">
              <a:buNone/>
            </a:pPr>
            <a:r>
              <a:rPr lang="en-US" sz="2000" dirty="0"/>
              <a:t>Sample destructor definition</a:t>
            </a:r>
          </a:p>
        </p:txBody>
      </p:sp>
      <p:sp>
        <p:nvSpPr>
          <p:cNvPr id="4" name="Slide Number Placeholder 3">
            <a:extLst>
              <a:ext uri="{FF2B5EF4-FFF2-40B4-BE49-F238E27FC236}">
                <a16:creationId xmlns:a16="http://schemas.microsoft.com/office/drawing/2014/main" id="{E6DC4253-BB7F-6C76-1217-4A92BED2DC3B}"/>
              </a:ext>
            </a:extLst>
          </p:cNvPr>
          <p:cNvSpPr>
            <a:spLocks noGrp="1"/>
          </p:cNvSpPr>
          <p:nvPr>
            <p:ph type="sldNum" sz="quarter" idx="12"/>
          </p:nvPr>
        </p:nvSpPr>
        <p:spPr/>
        <p:txBody>
          <a:bodyPr/>
          <a:lstStyle/>
          <a:p>
            <a:fld id="{D62DE1E3-95F9-5A49-8A46-D75D3CDD26F8}" type="slidenum">
              <a:rPr lang="en-US" smtClean="0"/>
              <a:t>38</a:t>
            </a:fld>
            <a:endParaRPr lang="en-US"/>
          </a:p>
        </p:txBody>
      </p:sp>
      <p:sp>
        <p:nvSpPr>
          <p:cNvPr id="6" name="TextBox 5">
            <a:extLst>
              <a:ext uri="{FF2B5EF4-FFF2-40B4-BE49-F238E27FC236}">
                <a16:creationId xmlns:a16="http://schemas.microsoft.com/office/drawing/2014/main" id="{17A4FB76-EC71-B649-0D49-8BAE792AD92F}"/>
              </a:ext>
            </a:extLst>
          </p:cNvPr>
          <p:cNvSpPr txBox="1"/>
          <p:nvPr/>
        </p:nvSpPr>
        <p:spPr>
          <a:xfrm>
            <a:off x="6189133" y="2267479"/>
            <a:ext cx="6070600" cy="1938992"/>
          </a:xfrm>
          <a:prstGeom prst="rect">
            <a:avLst/>
          </a:prstGeom>
          <a:noFill/>
        </p:spPr>
        <p:txBody>
          <a:bodyPr wrap="square">
            <a:spAutoFit/>
          </a:bodyPr>
          <a:lstStyle/>
          <a:p>
            <a:r>
              <a:rPr lang="en-US" sz="1000" dirty="0">
                <a:solidFill>
                  <a:srgbClr val="008000"/>
                </a:solidFill>
                <a:latin typeface="Consolas" panose="020B0609020204030204" pitchFamily="49" charset="0"/>
              </a:rPr>
              <a:t>// Destructor</a:t>
            </a:r>
            <a:endParaRPr lang="en-US" sz="1000" dirty="0">
              <a:solidFill>
                <a:srgbClr val="000000"/>
              </a:solidFill>
              <a:latin typeface="Consolas" panose="020B0609020204030204" pitchFamily="49" charset="0"/>
            </a:endParaRPr>
          </a:p>
          <a:p>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2B91AF"/>
                </a:solidFill>
                <a:latin typeface="Consolas" panose="020B0609020204030204" pitchFamily="49" charset="0"/>
              </a:rPr>
              <a:t>	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	while</a:t>
            </a:r>
            <a:r>
              <a:rPr lang="en-US" sz="1000" dirty="0">
                <a:solidFill>
                  <a:srgbClr val="000000"/>
                </a:solidFill>
                <a:latin typeface="Consolas" panose="020B0609020204030204" pitchFamily="49" charset="0"/>
              </a:rPr>
              <a:t> (head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Don't need to delete things if the head is null</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2"/>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 = head;</a:t>
            </a:r>
            <a:r>
              <a:rPr lang="en-US" sz="1000" dirty="0">
                <a:solidFill>
                  <a:srgbClr val="008000"/>
                </a:solidFill>
                <a:latin typeface="Consolas" panose="020B0609020204030204" pitchFamily="49" charset="0"/>
              </a:rPr>
              <a:t>// Remember the original head</a:t>
            </a:r>
            <a:endParaRPr lang="en-US" sz="1000" dirty="0">
              <a:solidFill>
                <a:srgbClr val="000000"/>
              </a:solidFill>
              <a:latin typeface="Consolas" panose="020B0609020204030204" pitchFamily="49" charset="0"/>
            </a:endParaRPr>
          </a:p>
          <a:p>
            <a:pPr lvl="2"/>
            <a:r>
              <a:rPr lang="en-US" sz="1000" dirty="0">
                <a:solidFill>
                  <a:srgbClr val="000000"/>
                </a:solidFill>
                <a:latin typeface="Consolas" panose="020B0609020204030204" pitchFamily="49" charset="0"/>
              </a:rPr>
              <a:t>head = head-&gt;next;</a:t>
            </a:r>
            <a:r>
              <a:rPr lang="en-US" sz="1000" dirty="0">
                <a:solidFill>
                  <a:srgbClr val="008000"/>
                </a:solidFill>
                <a:latin typeface="Consolas" panose="020B0609020204030204" pitchFamily="49" charset="0"/>
              </a:rPr>
              <a:t>// Advance the head</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Delete the old head</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0D73253D-923A-5106-B7D6-06D3BB4644EE}"/>
              </a:ext>
            </a:extLst>
          </p:cNvPr>
          <p:cNvPicPr>
            <a:picLocks noChangeAspect="1"/>
          </p:cNvPicPr>
          <p:nvPr/>
        </p:nvPicPr>
        <p:blipFill>
          <a:blip r:embed="rId2"/>
          <a:stretch>
            <a:fillRect/>
          </a:stretch>
        </p:blipFill>
        <p:spPr>
          <a:xfrm>
            <a:off x="952245" y="1689269"/>
            <a:ext cx="4691606" cy="4436895"/>
          </a:xfrm>
          <a:prstGeom prst="rect">
            <a:avLst/>
          </a:prstGeom>
        </p:spPr>
      </p:pic>
      <p:sp>
        <p:nvSpPr>
          <p:cNvPr id="8" name="Rectangle 7">
            <a:extLst>
              <a:ext uri="{FF2B5EF4-FFF2-40B4-BE49-F238E27FC236}">
                <a16:creationId xmlns:a16="http://schemas.microsoft.com/office/drawing/2014/main" id="{20EC49F8-9956-4A3A-A2DD-6F2E9C9D97EF}"/>
              </a:ext>
            </a:extLst>
          </p:cNvPr>
          <p:cNvSpPr/>
          <p:nvPr/>
        </p:nvSpPr>
        <p:spPr>
          <a:xfrm>
            <a:off x="1127702" y="2540000"/>
            <a:ext cx="3923481" cy="347134"/>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693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7355-A92C-4AA0-A7E0-867B95D3271C}"/>
              </a:ext>
            </a:extLst>
          </p:cNvPr>
          <p:cNvSpPr>
            <a:spLocks noGrp="1"/>
          </p:cNvSpPr>
          <p:nvPr>
            <p:ph type="title"/>
          </p:nvPr>
        </p:nvSpPr>
        <p:spPr/>
        <p:txBody>
          <a:bodyPr>
            <a:normAutofit/>
          </a:bodyPr>
          <a:lstStyle/>
          <a:p>
            <a:r>
              <a:rPr lang="en-US" dirty="0"/>
              <a:t>Important notes about destructors</a:t>
            </a:r>
          </a:p>
        </p:txBody>
      </p:sp>
      <p:sp>
        <p:nvSpPr>
          <p:cNvPr id="3" name="Content Placeholder 2">
            <a:extLst>
              <a:ext uri="{FF2B5EF4-FFF2-40B4-BE49-F238E27FC236}">
                <a16:creationId xmlns:a16="http://schemas.microsoft.com/office/drawing/2014/main" id="{5F9BE28F-34AC-4802-8890-7BD95CECBBDA}"/>
              </a:ext>
            </a:extLst>
          </p:cNvPr>
          <p:cNvSpPr>
            <a:spLocks noGrp="1"/>
          </p:cNvSpPr>
          <p:nvPr>
            <p:ph idx="1"/>
          </p:nvPr>
        </p:nvSpPr>
        <p:spPr/>
        <p:txBody>
          <a:bodyPr>
            <a:normAutofit/>
          </a:bodyPr>
          <a:lstStyle/>
          <a:p>
            <a:r>
              <a:rPr lang="en-US" sz="2000" dirty="0"/>
              <a:t>Destructors must be declared and defined by the programmer in order to actually delete nodes.</a:t>
            </a:r>
          </a:p>
          <a:p>
            <a:endParaRPr lang="en-US" sz="2000" dirty="0"/>
          </a:p>
          <a:p>
            <a:r>
              <a:rPr lang="en-US" sz="2000" dirty="0"/>
              <a:t>Like the default constructor, the compiler will automatically create a destructor for you if you forget, but the destructor will be empty.  It will not do anything unless we define it.</a:t>
            </a:r>
          </a:p>
        </p:txBody>
      </p:sp>
      <p:sp>
        <p:nvSpPr>
          <p:cNvPr id="4" name="Slide Number Placeholder 3">
            <a:extLst>
              <a:ext uri="{FF2B5EF4-FFF2-40B4-BE49-F238E27FC236}">
                <a16:creationId xmlns:a16="http://schemas.microsoft.com/office/drawing/2014/main" id="{FD92707B-89C5-471D-8E2A-59ADB05F0DF4}"/>
              </a:ext>
            </a:extLst>
          </p:cNvPr>
          <p:cNvSpPr>
            <a:spLocks noGrp="1"/>
          </p:cNvSpPr>
          <p:nvPr>
            <p:ph type="sldNum" sz="quarter" idx="12"/>
          </p:nvPr>
        </p:nvSpPr>
        <p:spPr/>
        <p:txBody>
          <a:bodyPr/>
          <a:lstStyle/>
          <a:p>
            <a:fld id="{D62DE1E3-95F9-5A49-8A46-D75D3CDD26F8}" type="slidenum">
              <a:rPr lang="en-US" smtClean="0"/>
              <a:t>39</a:t>
            </a:fld>
            <a:endParaRPr lang="en-US"/>
          </a:p>
        </p:txBody>
      </p:sp>
    </p:spTree>
    <p:extLst>
      <p:ext uri="{BB962C8B-B14F-4D97-AF65-F5344CB8AC3E}">
        <p14:creationId xmlns:p14="http://schemas.microsoft.com/office/powerpoint/2010/main" val="384602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E8D5-C20A-43A2-8565-E4F259E9DEBB}"/>
              </a:ext>
            </a:extLst>
          </p:cNvPr>
          <p:cNvSpPr>
            <a:spLocks noGrp="1"/>
          </p:cNvSpPr>
          <p:nvPr>
            <p:ph type="title"/>
          </p:nvPr>
        </p:nvSpPr>
        <p:spPr/>
        <p:txBody>
          <a:bodyPr/>
          <a:lstStyle/>
          <a:p>
            <a:r>
              <a:rPr lang="en-US"/>
              <a:t>Linked list organization</a:t>
            </a:r>
          </a:p>
        </p:txBody>
      </p:sp>
      <p:sp>
        <p:nvSpPr>
          <p:cNvPr id="4" name="Slide Number Placeholder 3">
            <a:extLst>
              <a:ext uri="{FF2B5EF4-FFF2-40B4-BE49-F238E27FC236}">
                <a16:creationId xmlns:a16="http://schemas.microsoft.com/office/drawing/2014/main" id="{FA9B689F-D711-4DF0-99BC-B42CD8FD006F}"/>
              </a:ext>
            </a:extLst>
          </p:cNvPr>
          <p:cNvSpPr>
            <a:spLocks noGrp="1"/>
          </p:cNvSpPr>
          <p:nvPr>
            <p:ph type="sldNum" sz="quarter" idx="12"/>
          </p:nvPr>
        </p:nvSpPr>
        <p:spPr/>
        <p:txBody>
          <a:bodyPr/>
          <a:lstStyle/>
          <a:p>
            <a:fld id="{D62DE1E3-95F9-5A49-8A46-D75D3CDD26F8}" type="slidenum">
              <a:rPr lang="en-US" smtClean="0"/>
              <a:t>4</a:t>
            </a:fld>
            <a:endParaRPr lang="en-US"/>
          </a:p>
        </p:txBody>
      </p:sp>
      <p:sp>
        <p:nvSpPr>
          <p:cNvPr id="5" name="Rectangle 3">
            <a:extLst>
              <a:ext uri="{FF2B5EF4-FFF2-40B4-BE49-F238E27FC236}">
                <a16:creationId xmlns:a16="http://schemas.microsoft.com/office/drawing/2014/main" id="{157B7B54-CE42-4241-9008-BE8A9E327E6B}"/>
              </a:ext>
            </a:extLst>
          </p:cNvPr>
          <p:cNvSpPr>
            <a:spLocks noGrp="1" noChangeArrowheads="1"/>
          </p:cNvSpPr>
          <p:nvPr>
            <p:ph idx="1"/>
          </p:nvPr>
        </p:nvSpPr>
        <p:spPr>
          <a:xfrm>
            <a:off x="1948656" y="4886484"/>
            <a:ext cx="8294688" cy="1469866"/>
          </a:xfrm>
        </p:spPr>
        <p:txBody>
          <a:bodyPr>
            <a:normAutofit/>
          </a:bodyPr>
          <a:lstStyle/>
          <a:p>
            <a:r>
              <a:rPr lang="en-US" altLang="en-US" sz="2000"/>
              <a:t>A Linked list contains 0 or more nodes:</a:t>
            </a:r>
          </a:p>
          <a:p>
            <a:r>
              <a:rPr lang="en-US" altLang="en-US" sz="2000"/>
              <a:t>The linked list’s head to point to first node</a:t>
            </a:r>
          </a:p>
          <a:p>
            <a:r>
              <a:rPr lang="en-US" altLang="en-US" sz="2000"/>
              <a:t>Last node points to </a:t>
            </a:r>
            <a:r>
              <a:rPr lang="en-US" altLang="en-US" sz="2000">
                <a:latin typeface="Courier New" panose="02070309020205020404" pitchFamily="49" charset="0"/>
              </a:rPr>
              <a:t>null(address 0)</a:t>
            </a:r>
            <a:endParaRPr lang="en-US" altLang="en-US" sz="2000"/>
          </a:p>
        </p:txBody>
      </p:sp>
      <p:grpSp>
        <p:nvGrpSpPr>
          <p:cNvPr id="6" name="Group 17">
            <a:extLst>
              <a:ext uri="{FF2B5EF4-FFF2-40B4-BE49-F238E27FC236}">
                <a16:creationId xmlns:a16="http://schemas.microsoft.com/office/drawing/2014/main" id="{80997265-F124-4703-8610-D5C45516FC82}"/>
              </a:ext>
            </a:extLst>
          </p:cNvPr>
          <p:cNvGrpSpPr>
            <a:grpSpLocks/>
          </p:cNvGrpSpPr>
          <p:nvPr/>
        </p:nvGrpSpPr>
        <p:grpSpPr bwMode="auto">
          <a:xfrm>
            <a:off x="2207261" y="3486311"/>
            <a:ext cx="7693025" cy="1144588"/>
            <a:chOff x="358" y="1824"/>
            <a:chExt cx="4846" cy="721"/>
          </a:xfrm>
        </p:grpSpPr>
        <p:sp>
          <p:nvSpPr>
            <p:cNvPr id="7" name="Rectangle 4">
              <a:extLst>
                <a:ext uri="{FF2B5EF4-FFF2-40B4-BE49-F238E27FC236}">
                  <a16:creationId xmlns:a16="http://schemas.microsoft.com/office/drawing/2014/main" id="{2A2F2874-132F-4656-82CE-532518CF42E2}"/>
                </a:ext>
              </a:extLst>
            </p:cNvPr>
            <p:cNvSpPr>
              <a:spLocks noChangeArrowheads="1"/>
            </p:cNvSpPr>
            <p:nvPr/>
          </p:nvSpPr>
          <p:spPr bwMode="auto">
            <a:xfrm>
              <a:off x="432" y="1824"/>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Rectangle 5">
              <a:extLst>
                <a:ext uri="{FF2B5EF4-FFF2-40B4-BE49-F238E27FC236}">
                  <a16:creationId xmlns:a16="http://schemas.microsoft.com/office/drawing/2014/main" id="{2734C2F3-08EB-4516-BCF0-3D209F2F41A7}"/>
                </a:ext>
              </a:extLst>
            </p:cNvPr>
            <p:cNvSpPr>
              <a:spLocks noChangeArrowheads="1"/>
            </p:cNvSpPr>
            <p:nvPr/>
          </p:nvSpPr>
          <p:spPr bwMode="auto">
            <a:xfrm>
              <a:off x="1152"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9" name="Rectangle 6">
              <a:extLst>
                <a:ext uri="{FF2B5EF4-FFF2-40B4-BE49-F238E27FC236}">
                  <a16:creationId xmlns:a16="http://schemas.microsoft.com/office/drawing/2014/main" id="{4CBFA1A1-3C1D-45F0-B815-689A4121A8A1}"/>
                </a:ext>
              </a:extLst>
            </p:cNvPr>
            <p:cNvSpPr>
              <a:spLocks noChangeArrowheads="1"/>
            </p:cNvSpPr>
            <p:nvPr/>
          </p:nvSpPr>
          <p:spPr bwMode="auto">
            <a:xfrm>
              <a:off x="2256"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0" name="Rectangle 7">
              <a:extLst>
                <a:ext uri="{FF2B5EF4-FFF2-40B4-BE49-F238E27FC236}">
                  <a16:creationId xmlns:a16="http://schemas.microsoft.com/office/drawing/2014/main" id="{17AC7FE5-EA93-4B41-8649-FA284BC934D3}"/>
                </a:ext>
              </a:extLst>
            </p:cNvPr>
            <p:cNvSpPr>
              <a:spLocks noChangeArrowheads="1"/>
            </p:cNvSpPr>
            <p:nvPr/>
          </p:nvSpPr>
          <p:spPr bwMode="auto">
            <a:xfrm>
              <a:off x="3504"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1" name="Rectangle 8">
              <a:extLst>
                <a:ext uri="{FF2B5EF4-FFF2-40B4-BE49-F238E27FC236}">
                  <a16:creationId xmlns:a16="http://schemas.microsoft.com/office/drawing/2014/main" id="{D9AF7685-DBC7-4ECC-B588-6D0C1DB7A282}"/>
                </a:ext>
              </a:extLst>
            </p:cNvPr>
            <p:cNvSpPr>
              <a:spLocks noChangeArrowheads="1"/>
            </p:cNvSpPr>
            <p:nvPr/>
          </p:nvSpPr>
          <p:spPr bwMode="auto">
            <a:xfrm>
              <a:off x="1632"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 name="Rectangle 9">
              <a:extLst>
                <a:ext uri="{FF2B5EF4-FFF2-40B4-BE49-F238E27FC236}">
                  <a16:creationId xmlns:a16="http://schemas.microsoft.com/office/drawing/2014/main" id="{6A525787-1B0E-4AD6-BBE5-EF73D3406530}"/>
                </a:ext>
              </a:extLst>
            </p:cNvPr>
            <p:cNvSpPr>
              <a:spLocks noChangeArrowheads="1"/>
            </p:cNvSpPr>
            <p:nvPr/>
          </p:nvSpPr>
          <p:spPr bwMode="auto">
            <a:xfrm>
              <a:off x="2736"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3" name="Rectangle 10">
              <a:extLst>
                <a:ext uri="{FF2B5EF4-FFF2-40B4-BE49-F238E27FC236}">
                  <a16:creationId xmlns:a16="http://schemas.microsoft.com/office/drawing/2014/main" id="{01C7968B-F482-46F3-85B2-7BED0010568F}"/>
                </a:ext>
              </a:extLst>
            </p:cNvPr>
            <p:cNvSpPr>
              <a:spLocks noChangeArrowheads="1"/>
            </p:cNvSpPr>
            <p:nvPr/>
          </p:nvSpPr>
          <p:spPr bwMode="auto">
            <a:xfrm>
              <a:off x="3984"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4" name="Line 11">
              <a:extLst>
                <a:ext uri="{FF2B5EF4-FFF2-40B4-BE49-F238E27FC236}">
                  <a16:creationId xmlns:a16="http://schemas.microsoft.com/office/drawing/2014/main" id="{9BAAE899-BC17-4FD0-8743-5AF1A9C4A8BE}"/>
                </a:ext>
              </a:extLst>
            </p:cNvPr>
            <p:cNvSpPr>
              <a:spLocks noChangeShapeType="1"/>
            </p:cNvSpPr>
            <p:nvPr/>
          </p:nvSpPr>
          <p:spPr bwMode="auto">
            <a:xfrm>
              <a:off x="624" y="2016"/>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a:extLst>
                <a:ext uri="{FF2B5EF4-FFF2-40B4-BE49-F238E27FC236}">
                  <a16:creationId xmlns:a16="http://schemas.microsoft.com/office/drawing/2014/main" id="{D8F3CDC1-C21B-443D-9AA8-79F1F7614E4A}"/>
                </a:ext>
              </a:extLst>
            </p:cNvPr>
            <p:cNvSpPr>
              <a:spLocks noChangeShapeType="1"/>
            </p:cNvSpPr>
            <p:nvPr/>
          </p:nvSpPr>
          <p:spPr bwMode="auto">
            <a:xfrm>
              <a:off x="1776" y="2016"/>
              <a:ext cx="48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3">
              <a:extLst>
                <a:ext uri="{FF2B5EF4-FFF2-40B4-BE49-F238E27FC236}">
                  <a16:creationId xmlns:a16="http://schemas.microsoft.com/office/drawing/2014/main" id="{C8C50EE1-EDF2-4343-9268-85B1119020D3}"/>
                </a:ext>
              </a:extLst>
            </p:cNvPr>
            <p:cNvSpPr>
              <a:spLocks noChangeShapeType="1"/>
            </p:cNvSpPr>
            <p:nvPr/>
          </p:nvSpPr>
          <p:spPr bwMode="auto">
            <a:xfrm>
              <a:off x="2880" y="2016"/>
              <a:ext cx="62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a:extLst>
                <a:ext uri="{FF2B5EF4-FFF2-40B4-BE49-F238E27FC236}">
                  <a16:creationId xmlns:a16="http://schemas.microsoft.com/office/drawing/2014/main" id="{4C372D50-2CDF-427C-9A34-D51823FE91A5}"/>
                </a:ext>
              </a:extLst>
            </p:cNvPr>
            <p:cNvSpPr>
              <a:spLocks noChangeShapeType="1"/>
            </p:cNvSpPr>
            <p:nvPr/>
          </p:nvSpPr>
          <p:spPr bwMode="auto">
            <a:xfrm>
              <a:off x="4128" y="2016"/>
              <a:ext cx="62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5">
              <a:extLst>
                <a:ext uri="{FF2B5EF4-FFF2-40B4-BE49-F238E27FC236}">
                  <a16:creationId xmlns:a16="http://schemas.microsoft.com/office/drawing/2014/main" id="{AEF86CD8-B392-4EA2-B542-7FAF42870200}"/>
                </a:ext>
              </a:extLst>
            </p:cNvPr>
            <p:cNvSpPr txBox="1">
              <a:spLocks noChangeArrowheads="1"/>
            </p:cNvSpPr>
            <p:nvPr/>
          </p:nvSpPr>
          <p:spPr bwMode="auto">
            <a:xfrm>
              <a:off x="4700" y="1844"/>
              <a:ext cx="50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a:latin typeface="Courier New" panose="02070309020205020404" pitchFamily="49" charset="0"/>
                </a:rPr>
                <a:t>null</a:t>
              </a:r>
            </a:p>
          </p:txBody>
        </p:sp>
        <p:sp>
          <p:nvSpPr>
            <p:cNvPr id="19" name="Text Box 16">
              <a:extLst>
                <a:ext uri="{FF2B5EF4-FFF2-40B4-BE49-F238E27FC236}">
                  <a16:creationId xmlns:a16="http://schemas.microsoft.com/office/drawing/2014/main" id="{21B4F664-764D-46C9-B74E-8958062403CA}"/>
                </a:ext>
              </a:extLst>
            </p:cNvPr>
            <p:cNvSpPr txBox="1">
              <a:spLocks noChangeArrowheads="1"/>
            </p:cNvSpPr>
            <p:nvPr/>
          </p:nvSpPr>
          <p:spPr bwMode="auto">
            <a:xfrm>
              <a:off x="358" y="2208"/>
              <a:ext cx="43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a:t>list</a:t>
              </a:r>
            </a:p>
            <a:p>
              <a:pPr algn="ctr" eaLnBrk="1" hangingPunct="1">
                <a:lnSpc>
                  <a:spcPct val="80000"/>
                </a:lnSpc>
                <a:spcBef>
                  <a:spcPct val="0"/>
                </a:spcBef>
                <a:buFontTx/>
                <a:buNone/>
              </a:pPr>
              <a:r>
                <a:rPr lang="en-US" altLang="en-US" sz="1800"/>
                <a:t>head</a:t>
              </a:r>
            </a:p>
          </p:txBody>
        </p:sp>
      </p:grpSp>
      <p:pic>
        <p:nvPicPr>
          <p:cNvPr id="20" name="Picture 19">
            <a:extLst>
              <a:ext uri="{FF2B5EF4-FFF2-40B4-BE49-F238E27FC236}">
                <a16:creationId xmlns:a16="http://schemas.microsoft.com/office/drawing/2014/main" id="{D40BC62A-07FB-4F1E-9EDE-8B2221683C86}"/>
              </a:ext>
            </a:extLst>
          </p:cNvPr>
          <p:cNvPicPr>
            <a:picLocks noChangeAspect="1"/>
          </p:cNvPicPr>
          <p:nvPr/>
        </p:nvPicPr>
        <p:blipFill rotWithShape="1">
          <a:blip r:embed="rId2"/>
          <a:srcRect b="14410"/>
          <a:stretch/>
        </p:blipFill>
        <p:spPr>
          <a:xfrm>
            <a:off x="3907472" y="1512530"/>
            <a:ext cx="6381750" cy="1312552"/>
          </a:xfrm>
          <a:prstGeom prst="rect">
            <a:avLst/>
          </a:prstGeom>
        </p:spPr>
      </p:pic>
      <p:pic>
        <p:nvPicPr>
          <p:cNvPr id="21" name="Graphic 20" descr="Toy Train">
            <a:extLst>
              <a:ext uri="{FF2B5EF4-FFF2-40B4-BE49-F238E27FC236}">
                <a16:creationId xmlns:a16="http://schemas.microsoft.com/office/drawing/2014/main" id="{65634332-DBE9-49AB-A500-88689068FE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890393" y="1264480"/>
            <a:ext cx="1809750" cy="1533524"/>
          </a:xfrm>
          <a:prstGeom prst="rect">
            <a:avLst/>
          </a:prstGeom>
        </p:spPr>
      </p:pic>
      <p:cxnSp>
        <p:nvCxnSpPr>
          <p:cNvPr id="22" name="Straight Arrow Connector 21">
            <a:extLst>
              <a:ext uri="{FF2B5EF4-FFF2-40B4-BE49-F238E27FC236}">
                <a16:creationId xmlns:a16="http://schemas.microsoft.com/office/drawing/2014/main" id="{F38E32C8-FEB1-4C44-A0B6-FE572167C6F9}"/>
              </a:ext>
            </a:extLst>
          </p:cNvPr>
          <p:cNvCxnSpPr/>
          <p:nvPr/>
        </p:nvCxnSpPr>
        <p:spPr>
          <a:xfrm>
            <a:off x="3614419" y="2078867"/>
            <a:ext cx="35052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02CD1D4-9528-439B-A02E-F1B4E59EDE22}"/>
              </a:ext>
            </a:extLst>
          </p:cNvPr>
          <p:cNvSpPr txBox="1"/>
          <p:nvPr/>
        </p:nvSpPr>
        <p:spPr>
          <a:xfrm>
            <a:off x="2234073" y="3076334"/>
            <a:ext cx="1447800" cy="369332"/>
          </a:xfrm>
          <a:prstGeom prst="rect">
            <a:avLst/>
          </a:prstGeom>
          <a:noFill/>
        </p:spPr>
        <p:txBody>
          <a:bodyPr wrap="square" rtlCol="0">
            <a:spAutoFit/>
          </a:bodyPr>
          <a:lstStyle/>
          <a:p>
            <a:r>
              <a:rPr lang="en-US"/>
              <a:t>head</a:t>
            </a:r>
          </a:p>
        </p:txBody>
      </p:sp>
      <p:sp>
        <p:nvSpPr>
          <p:cNvPr id="24" name="TextBox 23">
            <a:extLst>
              <a:ext uri="{FF2B5EF4-FFF2-40B4-BE49-F238E27FC236}">
                <a16:creationId xmlns:a16="http://schemas.microsoft.com/office/drawing/2014/main" id="{99ED8E8D-3FC5-403F-8078-9B4BC59F306B}"/>
              </a:ext>
            </a:extLst>
          </p:cNvPr>
          <p:cNvSpPr txBox="1"/>
          <p:nvPr/>
        </p:nvSpPr>
        <p:spPr>
          <a:xfrm>
            <a:off x="3614418" y="4006057"/>
            <a:ext cx="996316" cy="369332"/>
          </a:xfrm>
          <a:prstGeom prst="rect">
            <a:avLst/>
          </a:prstGeom>
          <a:noFill/>
        </p:spPr>
        <p:txBody>
          <a:bodyPr wrap="square" rtlCol="0">
            <a:spAutoFit/>
          </a:bodyPr>
          <a:lstStyle/>
          <a:p>
            <a:r>
              <a:rPr lang="en-US"/>
              <a:t>Node 1</a:t>
            </a:r>
          </a:p>
        </p:txBody>
      </p:sp>
      <p:sp>
        <p:nvSpPr>
          <p:cNvPr id="26" name="TextBox 25">
            <a:extLst>
              <a:ext uri="{FF2B5EF4-FFF2-40B4-BE49-F238E27FC236}">
                <a16:creationId xmlns:a16="http://schemas.microsoft.com/office/drawing/2014/main" id="{9C63C104-FA8B-4967-9568-BE49AAB65647}"/>
              </a:ext>
            </a:extLst>
          </p:cNvPr>
          <p:cNvSpPr txBox="1"/>
          <p:nvPr/>
        </p:nvSpPr>
        <p:spPr>
          <a:xfrm>
            <a:off x="5390512" y="4006057"/>
            <a:ext cx="996316" cy="369332"/>
          </a:xfrm>
          <a:prstGeom prst="rect">
            <a:avLst/>
          </a:prstGeom>
          <a:noFill/>
        </p:spPr>
        <p:txBody>
          <a:bodyPr wrap="square" rtlCol="0">
            <a:spAutoFit/>
          </a:bodyPr>
          <a:lstStyle/>
          <a:p>
            <a:r>
              <a:rPr lang="en-US"/>
              <a:t>Node 2</a:t>
            </a:r>
          </a:p>
        </p:txBody>
      </p:sp>
      <p:sp>
        <p:nvSpPr>
          <p:cNvPr id="28" name="TextBox 27">
            <a:extLst>
              <a:ext uri="{FF2B5EF4-FFF2-40B4-BE49-F238E27FC236}">
                <a16:creationId xmlns:a16="http://schemas.microsoft.com/office/drawing/2014/main" id="{FFE9CD43-CC98-4436-B20D-6F417BE55295}"/>
              </a:ext>
            </a:extLst>
          </p:cNvPr>
          <p:cNvSpPr txBox="1"/>
          <p:nvPr/>
        </p:nvSpPr>
        <p:spPr>
          <a:xfrm>
            <a:off x="7348218" y="4055984"/>
            <a:ext cx="996316" cy="369332"/>
          </a:xfrm>
          <a:prstGeom prst="rect">
            <a:avLst/>
          </a:prstGeom>
          <a:noFill/>
        </p:spPr>
        <p:txBody>
          <a:bodyPr wrap="square" rtlCol="0">
            <a:spAutoFit/>
          </a:bodyPr>
          <a:lstStyle/>
          <a:p>
            <a:r>
              <a:rPr lang="en-US"/>
              <a:t>Node 3</a:t>
            </a:r>
          </a:p>
        </p:txBody>
      </p:sp>
      <p:sp>
        <p:nvSpPr>
          <p:cNvPr id="3" name="Rectangle 2">
            <a:extLst>
              <a:ext uri="{FF2B5EF4-FFF2-40B4-BE49-F238E27FC236}">
                <a16:creationId xmlns:a16="http://schemas.microsoft.com/office/drawing/2014/main" id="{29414C43-6161-73C0-97D6-E7347635C406}"/>
              </a:ext>
            </a:extLst>
          </p:cNvPr>
          <p:cNvSpPr/>
          <p:nvPr/>
        </p:nvSpPr>
        <p:spPr>
          <a:xfrm>
            <a:off x="4064000" y="1617133"/>
            <a:ext cx="1156336" cy="667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Data 1</a:t>
            </a:r>
          </a:p>
        </p:txBody>
      </p:sp>
      <p:sp>
        <p:nvSpPr>
          <p:cNvPr id="25" name="Rectangle 24">
            <a:extLst>
              <a:ext uri="{FF2B5EF4-FFF2-40B4-BE49-F238E27FC236}">
                <a16:creationId xmlns:a16="http://schemas.microsoft.com/office/drawing/2014/main" id="{8055BB69-01E1-E549-5F43-49B76F629C4A}"/>
              </a:ext>
            </a:extLst>
          </p:cNvPr>
          <p:cNvSpPr/>
          <p:nvPr/>
        </p:nvSpPr>
        <p:spPr>
          <a:xfrm>
            <a:off x="5488305" y="1620492"/>
            <a:ext cx="1156336" cy="667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Data 2</a:t>
            </a:r>
          </a:p>
        </p:txBody>
      </p:sp>
      <p:sp>
        <p:nvSpPr>
          <p:cNvPr id="27" name="Rectangle 26">
            <a:extLst>
              <a:ext uri="{FF2B5EF4-FFF2-40B4-BE49-F238E27FC236}">
                <a16:creationId xmlns:a16="http://schemas.microsoft.com/office/drawing/2014/main" id="{64805DE3-552D-B3AF-C37B-6B2F688BF623}"/>
              </a:ext>
            </a:extLst>
          </p:cNvPr>
          <p:cNvSpPr/>
          <p:nvPr/>
        </p:nvSpPr>
        <p:spPr>
          <a:xfrm>
            <a:off x="6912610" y="1623224"/>
            <a:ext cx="1156336" cy="667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Data 3</a:t>
            </a:r>
          </a:p>
        </p:txBody>
      </p:sp>
      <p:sp>
        <p:nvSpPr>
          <p:cNvPr id="29" name="Rectangle 28">
            <a:extLst>
              <a:ext uri="{FF2B5EF4-FFF2-40B4-BE49-F238E27FC236}">
                <a16:creationId xmlns:a16="http://schemas.microsoft.com/office/drawing/2014/main" id="{B78E910C-19B2-368F-A44B-1EE67023B36F}"/>
              </a:ext>
            </a:extLst>
          </p:cNvPr>
          <p:cNvSpPr/>
          <p:nvPr/>
        </p:nvSpPr>
        <p:spPr>
          <a:xfrm>
            <a:off x="8349880" y="1617133"/>
            <a:ext cx="1156336" cy="667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Data 4</a:t>
            </a:r>
          </a:p>
        </p:txBody>
      </p:sp>
    </p:spTree>
    <p:extLst>
      <p:ext uri="{BB962C8B-B14F-4D97-AF65-F5344CB8AC3E}">
        <p14:creationId xmlns:p14="http://schemas.microsoft.com/office/powerpoint/2010/main" val="177490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5169-EDE1-448A-992C-ADD250306529}"/>
              </a:ext>
            </a:extLst>
          </p:cNvPr>
          <p:cNvSpPr>
            <a:spLocks noGrp="1"/>
          </p:cNvSpPr>
          <p:nvPr>
            <p:ph type="title"/>
          </p:nvPr>
        </p:nvSpPr>
        <p:spPr/>
        <p:txBody>
          <a:bodyPr/>
          <a:lstStyle/>
          <a:p>
            <a:r>
              <a:rPr lang="en-US" dirty="0"/>
              <a:t>FYI: copy constructors</a:t>
            </a:r>
          </a:p>
        </p:txBody>
      </p:sp>
      <p:sp>
        <p:nvSpPr>
          <p:cNvPr id="3" name="Content Placeholder 2">
            <a:extLst>
              <a:ext uri="{FF2B5EF4-FFF2-40B4-BE49-F238E27FC236}">
                <a16:creationId xmlns:a16="http://schemas.microsoft.com/office/drawing/2014/main" id="{4467608D-BE35-46CA-918C-087794BA57E6}"/>
              </a:ext>
            </a:extLst>
          </p:cNvPr>
          <p:cNvSpPr>
            <a:spLocks noGrp="1"/>
          </p:cNvSpPr>
          <p:nvPr>
            <p:ph idx="1"/>
          </p:nvPr>
        </p:nvSpPr>
        <p:spPr>
          <a:xfrm>
            <a:off x="1981201" y="1600201"/>
            <a:ext cx="8267489" cy="4525963"/>
          </a:xfrm>
        </p:spPr>
        <p:txBody>
          <a:bodyPr>
            <a:normAutofit/>
          </a:bodyPr>
          <a:lstStyle/>
          <a:p>
            <a:r>
              <a:rPr lang="en-US" sz="2000" dirty="0"/>
              <a:t>When you pass a linked list object into a function, it is passed by value.  This can be a problem when we are passing memory addresses.</a:t>
            </a:r>
          </a:p>
          <a:p>
            <a:endParaRPr lang="en-US" sz="2000" dirty="0"/>
          </a:p>
          <a:p>
            <a:r>
              <a:rPr lang="en-US" sz="2000" dirty="0"/>
              <a:t>A copy constructor is used to make a deep copy is a copy of a linked list at an entirely new memory address.  This helps prevent the linked list and its copy from sharing data at the same memory address.</a:t>
            </a:r>
          </a:p>
          <a:p>
            <a:pPr marL="0" indent="0">
              <a:buNone/>
            </a:pPr>
            <a:endParaRPr lang="en-US" sz="2000" dirty="0"/>
          </a:p>
        </p:txBody>
      </p:sp>
      <p:sp>
        <p:nvSpPr>
          <p:cNvPr id="4" name="Slide Number Placeholder 3">
            <a:extLst>
              <a:ext uri="{FF2B5EF4-FFF2-40B4-BE49-F238E27FC236}">
                <a16:creationId xmlns:a16="http://schemas.microsoft.com/office/drawing/2014/main" id="{CB08E0AF-7AF1-4AA0-B6BE-848976B330F7}"/>
              </a:ext>
            </a:extLst>
          </p:cNvPr>
          <p:cNvSpPr>
            <a:spLocks noGrp="1"/>
          </p:cNvSpPr>
          <p:nvPr>
            <p:ph type="sldNum" sz="quarter" idx="12"/>
          </p:nvPr>
        </p:nvSpPr>
        <p:spPr/>
        <p:txBody>
          <a:bodyPr/>
          <a:lstStyle/>
          <a:p>
            <a:fld id="{D62DE1E3-95F9-5A49-8A46-D75D3CDD26F8}" type="slidenum">
              <a:rPr lang="en-US" smtClean="0"/>
              <a:t>40</a:t>
            </a:fld>
            <a:endParaRPr lang="en-US"/>
          </a:p>
        </p:txBody>
      </p:sp>
    </p:spTree>
    <p:extLst>
      <p:ext uri="{BB962C8B-B14F-4D97-AF65-F5344CB8AC3E}">
        <p14:creationId xmlns:p14="http://schemas.microsoft.com/office/powerpoint/2010/main" val="3075389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D8D9-FBC4-EC2C-8C95-9006B6D5A475}"/>
              </a:ext>
            </a:extLst>
          </p:cNvPr>
          <p:cNvSpPr>
            <a:spLocks noGrp="1"/>
          </p:cNvSpPr>
          <p:nvPr>
            <p:ph type="title"/>
          </p:nvPr>
        </p:nvSpPr>
        <p:spPr/>
        <p:txBody>
          <a:bodyPr>
            <a:normAutofit/>
          </a:bodyPr>
          <a:lstStyle/>
          <a:p>
            <a:r>
              <a:rPr lang="en-US" dirty="0"/>
              <a:t>Example: Write the Add function to add a node to the front of the list</a:t>
            </a:r>
          </a:p>
        </p:txBody>
      </p:sp>
      <p:sp>
        <p:nvSpPr>
          <p:cNvPr id="3" name="Content Placeholder 2">
            <a:extLst>
              <a:ext uri="{FF2B5EF4-FFF2-40B4-BE49-F238E27FC236}">
                <a16:creationId xmlns:a16="http://schemas.microsoft.com/office/drawing/2014/main" id="{C8E1FFCD-EF37-CB74-567F-0868F7100C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D7266E-A062-5401-C0CB-174CCF375CD5}"/>
              </a:ext>
            </a:extLst>
          </p:cNvPr>
          <p:cNvSpPr>
            <a:spLocks noGrp="1"/>
          </p:cNvSpPr>
          <p:nvPr>
            <p:ph type="sldNum" sz="quarter" idx="12"/>
          </p:nvPr>
        </p:nvSpPr>
        <p:spPr/>
        <p:txBody>
          <a:bodyPr/>
          <a:lstStyle/>
          <a:p>
            <a:fld id="{D62DE1E3-95F9-5A49-8A46-D75D3CDD26F8}" type="slidenum">
              <a:rPr lang="en-US" smtClean="0"/>
              <a:t>41</a:t>
            </a:fld>
            <a:endParaRPr lang="en-US"/>
          </a:p>
        </p:txBody>
      </p:sp>
      <p:sp>
        <p:nvSpPr>
          <p:cNvPr id="6" name="TextBox 5">
            <a:extLst>
              <a:ext uri="{FF2B5EF4-FFF2-40B4-BE49-F238E27FC236}">
                <a16:creationId xmlns:a16="http://schemas.microsoft.com/office/drawing/2014/main" id="{61E691EB-FD5C-E331-04DD-965AD7AA1722}"/>
              </a:ext>
            </a:extLst>
          </p:cNvPr>
          <p:cNvSpPr txBox="1"/>
          <p:nvPr/>
        </p:nvSpPr>
        <p:spPr>
          <a:xfrm>
            <a:off x="5842001" y="1545075"/>
            <a:ext cx="6096000" cy="5016758"/>
          </a:xfrm>
          <a:prstGeom prst="rect">
            <a:avLst/>
          </a:prstGeom>
          <a:noFill/>
        </p:spPr>
        <p:txBody>
          <a:bodyPr wrap="square">
            <a:spAutoFit/>
          </a:bodyPr>
          <a:lstStyle/>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add code here</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855C254-7B3F-9ACC-B5B5-28E794A2E312}"/>
              </a:ext>
            </a:extLst>
          </p:cNvPr>
          <p:cNvSpPr txBox="1"/>
          <p:nvPr/>
        </p:nvSpPr>
        <p:spPr>
          <a:xfrm>
            <a:off x="458183" y="1600201"/>
            <a:ext cx="6539728" cy="4093428"/>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00092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D8D9-FBC4-EC2C-8C95-9006B6D5A475}"/>
              </a:ext>
            </a:extLst>
          </p:cNvPr>
          <p:cNvSpPr>
            <a:spLocks noGrp="1"/>
          </p:cNvSpPr>
          <p:nvPr>
            <p:ph type="title"/>
          </p:nvPr>
        </p:nvSpPr>
        <p:spPr/>
        <p:txBody>
          <a:bodyPr>
            <a:normAutofit/>
          </a:bodyPr>
          <a:lstStyle/>
          <a:p>
            <a:r>
              <a:rPr lang="en-US" dirty="0"/>
              <a:t>Example: Solution: Write the Add function to add a node to the front of the list</a:t>
            </a:r>
          </a:p>
        </p:txBody>
      </p:sp>
      <p:sp>
        <p:nvSpPr>
          <p:cNvPr id="3" name="Content Placeholder 2">
            <a:extLst>
              <a:ext uri="{FF2B5EF4-FFF2-40B4-BE49-F238E27FC236}">
                <a16:creationId xmlns:a16="http://schemas.microsoft.com/office/drawing/2014/main" id="{C8E1FFCD-EF37-CB74-567F-0868F7100C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D7266E-A062-5401-C0CB-174CCF375CD5}"/>
              </a:ext>
            </a:extLst>
          </p:cNvPr>
          <p:cNvSpPr>
            <a:spLocks noGrp="1"/>
          </p:cNvSpPr>
          <p:nvPr>
            <p:ph type="sldNum" sz="quarter" idx="12"/>
          </p:nvPr>
        </p:nvSpPr>
        <p:spPr/>
        <p:txBody>
          <a:bodyPr/>
          <a:lstStyle/>
          <a:p>
            <a:fld id="{D62DE1E3-95F9-5A49-8A46-D75D3CDD26F8}" type="slidenum">
              <a:rPr lang="en-US" smtClean="0"/>
              <a:t>42</a:t>
            </a:fld>
            <a:endParaRPr lang="en-US"/>
          </a:p>
        </p:txBody>
      </p:sp>
      <p:sp>
        <p:nvSpPr>
          <p:cNvPr id="6" name="TextBox 5">
            <a:extLst>
              <a:ext uri="{FF2B5EF4-FFF2-40B4-BE49-F238E27FC236}">
                <a16:creationId xmlns:a16="http://schemas.microsoft.com/office/drawing/2014/main" id="{61E691EB-FD5C-E331-04DD-965AD7AA1722}"/>
              </a:ext>
            </a:extLst>
          </p:cNvPr>
          <p:cNvSpPr txBox="1"/>
          <p:nvPr/>
        </p:nvSpPr>
        <p:spPr>
          <a:xfrm>
            <a:off x="6790267" y="2497175"/>
            <a:ext cx="6096000" cy="2246769"/>
          </a:xfrm>
          <a:prstGeom prst="rect">
            <a:avLst/>
          </a:prstGeom>
          <a:noFill/>
        </p:spPr>
        <p:txBody>
          <a:bodyPr wrap="square">
            <a:spAutoFit/>
          </a:bodyPr>
          <a:lstStyle/>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Make and initialize a new node</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node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node-&gt;next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Good practice to immediately initialize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node-&gt;data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Add the new node to front</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node-&gt;next = head;</a:t>
            </a:r>
          </a:p>
          <a:p>
            <a:pPr lvl="1"/>
            <a:r>
              <a:rPr lang="en-US" sz="1000" dirty="0">
                <a:solidFill>
                  <a:srgbClr val="000000"/>
                </a:solidFill>
                <a:latin typeface="Consolas" panose="020B0609020204030204" pitchFamily="49" charset="0"/>
              </a:rPr>
              <a:t>head = node;</a:t>
            </a:r>
            <a:r>
              <a:rPr lang="en-US" sz="1000" dirty="0">
                <a:solidFill>
                  <a:srgbClr val="008000"/>
                </a:solidFill>
                <a:latin typeface="Consolas" panose="020B0609020204030204" pitchFamily="49" charset="0"/>
              </a:rPr>
              <a:t>// Node is now the head</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Book keeping... list size increased by one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length++;</a:t>
            </a: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855C254-7B3F-9ACC-B5B5-28E794A2E312}"/>
              </a:ext>
            </a:extLst>
          </p:cNvPr>
          <p:cNvSpPr txBox="1"/>
          <p:nvPr/>
        </p:nvSpPr>
        <p:spPr>
          <a:xfrm>
            <a:off x="458183" y="1600201"/>
            <a:ext cx="6539728" cy="4401205"/>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 (The index 0 would return the head data)</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09140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D8D9-FBC4-EC2C-8C95-9006B6D5A475}"/>
              </a:ext>
            </a:extLst>
          </p:cNvPr>
          <p:cNvSpPr>
            <a:spLocks noGrp="1"/>
          </p:cNvSpPr>
          <p:nvPr>
            <p:ph type="title"/>
          </p:nvPr>
        </p:nvSpPr>
        <p:spPr/>
        <p:txBody>
          <a:bodyPr>
            <a:normAutofit/>
          </a:bodyPr>
          <a:lstStyle/>
          <a:p>
            <a:r>
              <a:rPr lang="en-US" dirty="0"/>
              <a:t>Example: Write the Contains function to check whether list contains </a:t>
            </a:r>
            <a:r>
              <a:rPr lang="en-US" dirty="0" err="1"/>
              <a:t>elem</a:t>
            </a:r>
            <a:endParaRPr lang="en-US" dirty="0"/>
          </a:p>
        </p:txBody>
      </p:sp>
      <p:sp>
        <p:nvSpPr>
          <p:cNvPr id="4" name="Slide Number Placeholder 3">
            <a:extLst>
              <a:ext uri="{FF2B5EF4-FFF2-40B4-BE49-F238E27FC236}">
                <a16:creationId xmlns:a16="http://schemas.microsoft.com/office/drawing/2014/main" id="{E1D7266E-A062-5401-C0CB-174CCF375CD5}"/>
              </a:ext>
            </a:extLst>
          </p:cNvPr>
          <p:cNvSpPr>
            <a:spLocks noGrp="1"/>
          </p:cNvSpPr>
          <p:nvPr>
            <p:ph type="sldNum" sz="quarter" idx="12"/>
          </p:nvPr>
        </p:nvSpPr>
        <p:spPr/>
        <p:txBody>
          <a:bodyPr/>
          <a:lstStyle/>
          <a:p>
            <a:fld id="{D62DE1E3-95F9-5A49-8A46-D75D3CDD26F8}" type="slidenum">
              <a:rPr lang="en-US" smtClean="0"/>
              <a:t>43</a:t>
            </a:fld>
            <a:endParaRPr lang="en-US"/>
          </a:p>
        </p:txBody>
      </p:sp>
      <p:sp>
        <p:nvSpPr>
          <p:cNvPr id="6" name="TextBox 5">
            <a:extLst>
              <a:ext uri="{FF2B5EF4-FFF2-40B4-BE49-F238E27FC236}">
                <a16:creationId xmlns:a16="http://schemas.microsoft.com/office/drawing/2014/main" id="{61E691EB-FD5C-E331-04DD-965AD7AA1722}"/>
              </a:ext>
            </a:extLst>
          </p:cNvPr>
          <p:cNvSpPr txBox="1"/>
          <p:nvPr/>
        </p:nvSpPr>
        <p:spPr>
          <a:xfrm>
            <a:off x="5842001" y="1545075"/>
            <a:ext cx="6096000" cy="5016758"/>
          </a:xfrm>
          <a:prstGeom prst="rect">
            <a:avLst/>
          </a:prstGeom>
          <a:noFill/>
        </p:spPr>
        <p:txBody>
          <a:bodyPr wrap="square">
            <a:spAutoFit/>
          </a:bodyPr>
          <a:lstStyle/>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add code here</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855C254-7B3F-9ACC-B5B5-28E794A2E312}"/>
              </a:ext>
            </a:extLst>
          </p:cNvPr>
          <p:cNvSpPr txBox="1"/>
          <p:nvPr/>
        </p:nvSpPr>
        <p:spPr>
          <a:xfrm>
            <a:off x="458183" y="1600201"/>
            <a:ext cx="6539728" cy="4093428"/>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62892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D8D9-FBC4-EC2C-8C95-9006B6D5A475}"/>
              </a:ext>
            </a:extLst>
          </p:cNvPr>
          <p:cNvSpPr>
            <a:spLocks noGrp="1"/>
          </p:cNvSpPr>
          <p:nvPr>
            <p:ph type="title"/>
          </p:nvPr>
        </p:nvSpPr>
        <p:spPr/>
        <p:txBody>
          <a:bodyPr>
            <a:normAutofit/>
          </a:bodyPr>
          <a:lstStyle/>
          <a:p>
            <a:r>
              <a:rPr lang="en-US" dirty="0"/>
              <a:t>Example: Solution: Write the Contains function to check whether list contains </a:t>
            </a:r>
            <a:r>
              <a:rPr lang="en-US" dirty="0" err="1"/>
              <a:t>elem</a:t>
            </a:r>
            <a:endParaRPr lang="en-US" dirty="0"/>
          </a:p>
        </p:txBody>
      </p:sp>
      <p:sp>
        <p:nvSpPr>
          <p:cNvPr id="3" name="Content Placeholder 2">
            <a:extLst>
              <a:ext uri="{FF2B5EF4-FFF2-40B4-BE49-F238E27FC236}">
                <a16:creationId xmlns:a16="http://schemas.microsoft.com/office/drawing/2014/main" id="{C8E1FFCD-EF37-CB74-567F-0868F7100C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D7266E-A062-5401-C0CB-174CCF375CD5}"/>
              </a:ext>
            </a:extLst>
          </p:cNvPr>
          <p:cNvSpPr>
            <a:spLocks noGrp="1"/>
          </p:cNvSpPr>
          <p:nvPr>
            <p:ph type="sldNum" sz="quarter" idx="12"/>
          </p:nvPr>
        </p:nvSpPr>
        <p:spPr/>
        <p:txBody>
          <a:bodyPr/>
          <a:lstStyle/>
          <a:p>
            <a:fld id="{D62DE1E3-95F9-5A49-8A46-D75D3CDD26F8}" type="slidenum">
              <a:rPr lang="en-US" smtClean="0"/>
              <a:t>44</a:t>
            </a:fld>
            <a:endParaRPr lang="en-US"/>
          </a:p>
        </p:txBody>
      </p:sp>
      <p:sp>
        <p:nvSpPr>
          <p:cNvPr id="6" name="TextBox 5">
            <a:extLst>
              <a:ext uri="{FF2B5EF4-FFF2-40B4-BE49-F238E27FC236}">
                <a16:creationId xmlns:a16="http://schemas.microsoft.com/office/drawing/2014/main" id="{61E691EB-FD5C-E331-04DD-965AD7AA1722}"/>
              </a:ext>
            </a:extLst>
          </p:cNvPr>
          <p:cNvSpPr txBox="1"/>
          <p:nvPr/>
        </p:nvSpPr>
        <p:spPr>
          <a:xfrm>
            <a:off x="5842001" y="1545075"/>
            <a:ext cx="6096000" cy="2554545"/>
          </a:xfrm>
          <a:prstGeom prst="rect">
            <a:avLst/>
          </a:prstGeom>
          <a:noFill/>
        </p:spPr>
        <p:txBody>
          <a:bodyPr wrap="square">
            <a:spAutoFit/>
          </a:bodyPr>
          <a:lstStyle/>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Start search at the head and return true if we find it</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while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true</a:t>
            </a:r>
            <a:r>
              <a:rPr lang="en-US" sz="1000" dirty="0">
                <a:solidFill>
                  <a:srgbClr val="000000"/>
                </a:solidFill>
                <a:latin typeface="Consolas" panose="020B0609020204030204" pitchFamily="49" charset="0"/>
              </a:rPr>
              <a:t>;</a:t>
            </a:r>
          </a:p>
          <a:p>
            <a:pPr lvl="2"/>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Return false if we go through the entire list</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and don't find it</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false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855C254-7B3F-9ACC-B5B5-28E794A2E312}"/>
              </a:ext>
            </a:extLst>
          </p:cNvPr>
          <p:cNvSpPr txBox="1"/>
          <p:nvPr/>
        </p:nvSpPr>
        <p:spPr>
          <a:xfrm>
            <a:off x="458183" y="1600201"/>
            <a:ext cx="6539728" cy="4093428"/>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53007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CDF6-DDF1-B877-65BC-67B47832AEB9}"/>
              </a:ext>
            </a:extLst>
          </p:cNvPr>
          <p:cNvSpPr>
            <a:spLocks noGrp="1"/>
          </p:cNvSpPr>
          <p:nvPr>
            <p:ph type="title"/>
          </p:nvPr>
        </p:nvSpPr>
        <p:spPr>
          <a:xfrm>
            <a:off x="609600" y="274638"/>
            <a:ext cx="5943600" cy="1143000"/>
          </a:xfrm>
        </p:spPr>
        <p:txBody>
          <a:bodyPr/>
          <a:lstStyle/>
          <a:p>
            <a:r>
              <a:rPr lang="en-US" dirty="0"/>
              <a:t>The Remove function</a:t>
            </a:r>
          </a:p>
        </p:txBody>
      </p:sp>
      <p:sp>
        <p:nvSpPr>
          <p:cNvPr id="3" name="Content Placeholder 2">
            <a:extLst>
              <a:ext uri="{FF2B5EF4-FFF2-40B4-BE49-F238E27FC236}">
                <a16:creationId xmlns:a16="http://schemas.microsoft.com/office/drawing/2014/main" id="{0EC0490C-E523-23FE-81B5-E422C74B14AF}"/>
              </a:ext>
            </a:extLst>
          </p:cNvPr>
          <p:cNvSpPr>
            <a:spLocks noGrp="1"/>
          </p:cNvSpPr>
          <p:nvPr>
            <p:ph idx="1"/>
          </p:nvPr>
        </p:nvSpPr>
        <p:spPr>
          <a:xfrm>
            <a:off x="609600" y="1600201"/>
            <a:ext cx="5071533" cy="4525963"/>
          </a:xfrm>
        </p:spPr>
        <p:txBody>
          <a:bodyPr>
            <a:normAutofit/>
          </a:bodyPr>
          <a:lstStyle/>
          <a:p>
            <a:r>
              <a:rPr lang="en-US" sz="2000" dirty="0"/>
              <a:t>The Remove function removes the node which contains elem.</a:t>
            </a:r>
          </a:p>
          <a:p>
            <a:r>
              <a:rPr lang="en-US" sz="2000" dirty="0"/>
              <a:t>We need code to account for multiple cases:</a:t>
            </a:r>
          </a:p>
          <a:p>
            <a:pPr marL="800100" lvl="1" indent="-342900">
              <a:buFont typeface="+mj-lt"/>
              <a:buAutoNum type="arabicPeriod"/>
            </a:pPr>
            <a:r>
              <a:rPr lang="en-US" sz="1600" dirty="0"/>
              <a:t>If the list is empty, do nothing</a:t>
            </a:r>
          </a:p>
          <a:p>
            <a:pPr marL="800100" lvl="1" indent="-342900">
              <a:buFont typeface="+mj-lt"/>
              <a:buAutoNum type="arabicPeriod"/>
            </a:pPr>
            <a:r>
              <a:rPr lang="en-US" sz="1600" dirty="0"/>
              <a:t>If the node to remove is in the middle or end of the list, remove it and update pointers to point at next node</a:t>
            </a:r>
          </a:p>
          <a:p>
            <a:pPr marL="800100" lvl="1" indent="-342900">
              <a:buFont typeface="+mj-lt"/>
              <a:buAutoNum type="arabicPeriod"/>
            </a:pPr>
            <a:r>
              <a:rPr lang="en-US" sz="1600" dirty="0"/>
              <a:t>If the node to remove is in the very beginning of the list, move head pointer to the second node and delete the first node</a:t>
            </a:r>
          </a:p>
          <a:p>
            <a:pPr marL="800100" lvl="1" indent="-342900">
              <a:buFont typeface="+mj-lt"/>
              <a:buAutoNum type="arabicPeriod"/>
            </a:pPr>
            <a:r>
              <a:rPr lang="en-US" sz="1600" dirty="0"/>
              <a:t>If the item cannot be found in the list, use return to go back to main without removing anything</a:t>
            </a:r>
          </a:p>
        </p:txBody>
      </p:sp>
      <p:sp>
        <p:nvSpPr>
          <p:cNvPr id="4" name="Slide Number Placeholder 3">
            <a:extLst>
              <a:ext uri="{FF2B5EF4-FFF2-40B4-BE49-F238E27FC236}">
                <a16:creationId xmlns:a16="http://schemas.microsoft.com/office/drawing/2014/main" id="{E0CFDE06-F247-1316-901E-FDB9ACE19E0E}"/>
              </a:ext>
            </a:extLst>
          </p:cNvPr>
          <p:cNvSpPr>
            <a:spLocks noGrp="1"/>
          </p:cNvSpPr>
          <p:nvPr>
            <p:ph type="sldNum" sz="quarter" idx="12"/>
          </p:nvPr>
        </p:nvSpPr>
        <p:spPr/>
        <p:txBody>
          <a:bodyPr/>
          <a:lstStyle/>
          <a:p>
            <a:fld id="{D62DE1E3-95F9-5A49-8A46-D75D3CDD26F8}" type="slidenum">
              <a:rPr lang="en-US" smtClean="0"/>
              <a:t>45</a:t>
            </a:fld>
            <a:endParaRPr lang="en-US"/>
          </a:p>
        </p:txBody>
      </p:sp>
      <p:sp>
        <p:nvSpPr>
          <p:cNvPr id="6" name="TextBox 5">
            <a:extLst>
              <a:ext uri="{FF2B5EF4-FFF2-40B4-BE49-F238E27FC236}">
                <a16:creationId xmlns:a16="http://schemas.microsoft.com/office/drawing/2014/main" id="{279075F5-A11B-5BBE-FA4F-FADE7511D0C3}"/>
              </a:ext>
            </a:extLst>
          </p:cNvPr>
          <p:cNvSpPr txBox="1"/>
          <p:nvPr/>
        </p:nvSpPr>
        <p:spPr>
          <a:xfrm>
            <a:off x="6451600" y="74236"/>
            <a:ext cx="6096000" cy="6709529"/>
          </a:xfrm>
          <a:prstGeom prst="rect">
            <a:avLst/>
          </a:prstGeom>
          <a:noFill/>
        </p:spPr>
        <p:txBody>
          <a:bodyPr wrap="square">
            <a:spAutoFit/>
          </a:bodyPr>
          <a:lstStyle/>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Don't do anything if the list is empty</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(head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no previous initially</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found = </a:t>
            </a:r>
            <a:r>
              <a:rPr lang="en-US" sz="1000" dirty="0">
                <a:solidFill>
                  <a:srgbClr val="0000FF"/>
                </a:solidFill>
                <a:latin typeface="Consolas" panose="020B0609020204030204" pitchFamily="49" charset="0"/>
              </a:rPr>
              <a:t>false</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flag to see if we found it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while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2"/>
            <a:r>
              <a:rPr lang="en-US" sz="1000" dirty="0">
                <a:solidFill>
                  <a:srgbClr val="008000"/>
                </a:solidFill>
                <a:latin typeface="Consolas" panose="020B0609020204030204" pitchFamily="49" charset="0"/>
              </a:rPr>
              <a:t>// if we find the element...</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	found = </a:t>
            </a:r>
            <a:r>
              <a:rPr lang="en-US" sz="1000" dirty="0">
                <a:solidFill>
                  <a:srgbClr val="0000FF"/>
                </a:solidFill>
                <a:latin typeface="Consolas" panose="020B0609020204030204" pitchFamily="49" charset="0"/>
              </a:rPr>
              <a:t>true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	break</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	}</a:t>
            </a:r>
          </a:p>
          <a:p>
            <a:pPr lvl="1"/>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Update previous</a:t>
            </a:r>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r>
              <a:rPr lang="en-US" sz="1000" dirty="0">
                <a:solidFill>
                  <a:srgbClr val="008000"/>
                </a:solidFill>
                <a:latin typeface="Consolas" panose="020B0609020204030204" pitchFamily="49" charset="0"/>
              </a:rPr>
              <a:t>// Advance </a:t>
            </a:r>
            <a:r>
              <a:rPr lang="en-US" sz="1000" dirty="0" err="1">
                <a:solidFill>
                  <a:srgbClr val="008000"/>
                </a:solidFill>
                <a:latin typeface="Consolas" panose="020B0609020204030204" pitchFamily="49" charset="0"/>
              </a:rPr>
              <a:t>curr</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Didn't find it... return out</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(!found)</a:t>
            </a:r>
          </a:p>
          <a:p>
            <a:pPr lvl="1"/>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What if the node we are trying to delete is the head?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head = head-&gt;next;</a:t>
            </a:r>
            <a:r>
              <a:rPr lang="en-US" sz="1000" dirty="0">
                <a:solidFill>
                  <a:srgbClr val="008000"/>
                </a:solidFill>
                <a:latin typeface="Consolas" panose="020B0609020204030204" pitchFamily="49" charset="0"/>
              </a:rPr>
              <a:t>// Advance the head</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else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2"/>
            <a:r>
              <a:rPr lang="en-US" sz="1000" dirty="0">
                <a:solidFill>
                  <a:srgbClr val="008000"/>
                </a:solidFill>
                <a:latin typeface="Consolas" panose="020B0609020204030204" pitchFamily="49" charset="0"/>
              </a:rPr>
              <a:t>// General remove case</a:t>
            </a:r>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-&gt;next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Book keeping...</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length--;</a:t>
            </a: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10734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32AF-FECE-1843-C217-7639A333534E}"/>
              </a:ext>
            </a:extLst>
          </p:cNvPr>
          <p:cNvSpPr>
            <a:spLocks noGrp="1"/>
          </p:cNvSpPr>
          <p:nvPr>
            <p:ph type="title"/>
          </p:nvPr>
        </p:nvSpPr>
        <p:spPr/>
        <p:txBody>
          <a:bodyPr/>
          <a:lstStyle/>
          <a:p>
            <a:r>
              <a:rPr lang="en-US" dirty="0"/>
              <a:t>Demo: running </a:t>
            </a:r>
            <a:r>
              <a:rPr lang="en-US" dirty="0" err="1"/>
              <a:t>IntLinkList</a:t>
            </a:r>
            <a:r>
              <a:rPr lang="en-US" dirty="0"/>
              <a:t> class </a:t>
            </a:r>
          </a:p>
        </p:txBody>
      </p:sp>
      <p:sp>
        <p:nvSpPr>
          <p:cNvPr id="3" name="Content Placeholder 2">
            <a:extLst>
              <a:ext uri="{FF2B5EF4-FFF2-40B4-BE49-F238E27FC236}">
                <a16:creationId xmlns:a16="http://schemas.microsoft.com/office/drawing/2014/main" id="{8620D8BF-1BA8-A474-52EE-285B35D543C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5F90DCE-E268-1939-2FE7-31C725DF5500}"/>
              </a:ext>
            </a:extLst>
          </p:cNvPr>
          <p:cNvSpPr>
            <a:spLocks noGrp="1"/>
          </p:cNvSpPr>
          <p:nvPr>
            <p:ph type="sldNum" sz="quarter" idx="12"/>
          </p:nvPr>
        </p:nvSpPr>
        <p:spPr/>
        <p:txBody>
          <a:bodyPr/>
          <a:lstStyle/>
          <a:p>
            <a:fld id="{D62DE1E3-95F9-5A49-8A46-D75D3CDD26F8}" type="slidenum">
              <a:rPr lang="en-US" smtClean="0"/>
              <a:t>46</a:t>
            </a:fld>
            <a:endParaRPr lang="en-US"/>
          </a:p>
        </p:txBody>
      </p:sp>
    </p:spTree>
    <p:extLst>
      <p:ext uri="{BB962C8B-B14F-4D97-AF65-F5344CB8AC3E}">
        <p14:creationId xmlns:p14="http://schemas.microsoft.com/office/powerpoint/2010/main" val="2991674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055D-7E68-41E5-AA73-9E0629FCAC4C}"/>
              </a:ext>
            </a:extLst>
          </p:cNvPr>
          <p:cNvSpPr>
            <a:spLocks noGrp="1"/>
          </p:cNvSpPr>
          <p:nvPr>
            <p:ph type="title"/>
          </p:nvPr>
        </p:nvSpPr>
        <p:spPr/>
        <p:txBody>
          <a:bodyPr/>
          <a:lstStyle/>
          <a:p>
            <a:r>
              <a:rPr lang="en-US" dirty="0"/>
              <a:t>Demo: Linked List example</a:t>
            </a:r>
          </a:p>
        </p:txBody>
      </p:sp>
      <p:sp>
        <p:nvSpPr>
          <p:cNvPr id="3" name="Content Placeholder 2">
            <a:extLst>
              <a:ext uri="{FF2B5EF4-FFF2-40B4-BE49-F238E27FC236}">
                <a16:creationId xmlns:a16="http://schemas.microsoft.com/office/drawing/2014/main" id="{C3566453-B760-4452-99F1-9B652AE7499A}"/>
              </a:ext>
            </a:extLst>
          </p:cNvPr>
          <p:cNvSpPr>
            <a:spLocks noGrp="1"/>
          </p:cNvSpPr>
          <p:nvPr>
            <p:ph idx="1"/>
          </p:nvPr>
        </p:nvSpPr>
        <p:spPr>
          <a:xfrm>
            <a:off x="8077199" y="1600201"/>
            <a:ext cx="2133601" cy="4525963"/>
          </a:xfrm>
        </p:spPr>
        <p:txBody>
          <a:bodyPr>
            <a:normAutofit/>
          </a:bodyPr>
          <a:lstStyle/>
          <a:p>
            <a:r>
              <a:rPr lang="en-US" sz="2000" dirty="0"/>
              <a:t>Header file </a:t>
            </a:r>
            <a:r>
              <a:rPr lang="en-US" sz="2000" dirty="0" err="1"/>
              <a:t>IntLinkList.h</a:t>
            </a:r>
            <a:endParaRPr lang="en-US" sz="2000" dirty="0"/>
          </a:p>
        </p:txBody>
      </p:sp>
      <p:sp>
        <p:nvSpPr>
          <p:cNvPr id="4" name="Slide Number Placeholder 3">
            <a:extLst>
              <a:ext uri="{FF2B5EF4-FFF2-40B4-BE49-F238E27FC236}">
                <a16:creationId xmlns:a16="http://schemas.microsoft.com/office/drawing/2014/main" id="{3D261671-E236-4566-A6B0-475A59BC2059}"/>
              </a:ext>
            </a:extLst>
          </p:cNvPr>
          <p:cNvSpPr>
            <a:spLocks noGrp="1"/>
          </p:cNvSpPr>
          <p:nvPr>
            <p:ph type="sldNum" sz="quarter" idx="12"/>
          </p:nvPr>
        </p:nvSpPr>
        <p:spPr/>
        <p:txBody>
          <a:bodyPr/>
          <a:lstStyle/>
          <a:p>
            <a:fld id="{D62DE1E3-95F9-5A49-8A46-D75D3CDD26F8}" type="slidenum">
              <a:rPr lang="en-US" smtClean="0"/>
              <a:t>47</a:t>
            </a:fld>
            <a:endParaRPr lang="en-US"/>
          </a:p>
        </p:txBody>
      </p:sp>
      <p:sp>
        <p:nvSpPr>
          <p:cNvPr id="6" name="TextBox 5">
            <a:extLst>
              <a:ext uri="{FF2B5EF4-FFF2-40B4-BE49-F238E27FC236}">
                <a16:creationId xmlns:a16="http://schemas.microsoft.com/office/drawing/2014/main" id="{52C517ED-2BE5-477E-BDA4-CFFF2B01DF4B}"/>
              </a:ext>
            </a:extLst>
          </p:cNvPr>
          <p:cNvSpPr txBox="1"/>
          <p:nvPr/>
        </p:nvSpPr>
        <p:spPr>
          <a:xfrm>
            <a:off x="2100716" y="1228397"/>
            <a:ext cx="6539728" cy="4401205"/>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 (The index 0 would return the head data)</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64213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CF2B-0632-469F-BD68-5193F2DA5E3B}"/>
              </a:ext>
            </a:extLst>
          </p:cNvPr>
          <p:cNvSpPr>
            <a:spLocks noGrp="1"/>
          </p:cNvSpPr>
          <p:nvPr>
            <p:ph type="title"/>
          </p:nvPr>
        </p:nvSpPr>
        <p:spPr>
          <a:xfrm>
            <a:off x="7389296" y="365125"/>
            <a:ext cx="4421702" cy="1325563"/>
          </a:xfrm>
        </p:spPr>
        <p:txBody>
          <a:bodyPr/>
          <a:lstStyle/>
          <a:p>
            <a:r>
              <a:rPr lang="en-US" dirty="0"/>
              <a:t>Linked list example</a:t>
            </a:r>
          </a:p>
        </p:txBody>
      </p:sp>
      <p:sp>
        <p:nvSpPr>
          <p:cNvPr id="3" name="Content Placeholder 2">
            <a:extLst>
              <a:ext uri="{FF2B5EF4-FFF2-40B4-BE49-F238E27FC236}">
                <a16:creationId xmlns:a16="http://schemas.microsoft.com/office/drawing/2014/main" id="{56574D78-FB5E-4411-B87E-B64819C5C15B}"/>
              </a:ext>
            </a:extLst>
          </p:cNvPr>
          <p:cNvSpPr>
            <a:spLocks noGrp="1"/>
          </p:cNvSpPr>
          <p:nvPr>
            <p:ph idx="1"/>
          </p:nvPr>
        </p:nvSpPr>
        <p:spPr>
          <a:xfrm>
            <a:off x="7389296" y="1600201"/>
            <a:ext cx="2659843" cy="4525963"/>
          </a:xfrm>
        </p:spPr>
        <p:txBody>
          <a:bodyPr>
            <a:normAutofit/>
          </a:bodyPr>
          <a:lstStyle/>
          <a:p>
            <a:r>
              <a:rPr lang="en-US" sz="2000" dirty="0"/>
              <a:t>Implementation file IntLinkList.cpp</a:t>
            </a:r>
          </a:p>
        </p:txBody>
      </p:sp>
      <p:sp>
        <p:nvSpPr>
          <p:cNvPr id="4" name="Slide Number Placeholder 3">
            <a:extLst>
              <a:ext uri="{FF2B5EF4-FFF2-40B4-BE49-F238E27FC236}">
                <a16:creationId xmlns:a16="http://schemas.microsoft.com/office/drawing/2014/main" id="{1688204C-52F2-488F-80D3-E003A4930A0A}"/>
              </a:ext>
            </a:extLst>
          </p:cNvPr>
          <p:cNvSpPr>
            <a:spLocks noGrp="1"/>
          </p:cNvSpPr>
          <p:nvPr>
            <p:ph type="sldNum" sz="quarter" idx="12"/>
          </p:nvPr>
        </p:nvSpPr>
        <p:spPr/>
        <p:txBody>
          <a:bodyPr/>
          <a:lstStyle/>
          <a:p>
            <a:fld id="{D62DE1E3-95F9-5A49-8A46-D75D3CDD26F8}" type="slidenum">
              <a:rPr lang="en-US" smtClean="0"/>
              <a:t>48</a:t>
            </a:fld>
            <a:endParaRPr lang="en-US"/>
          </a:p>
        </p:txBody>
      </p:sp>
      <p:sp>
        <p:nvSpPr>
          <p:cNvPr id="6" name="TextBox 5">
            <a:extLst>
              <a:ext uri="{FF2B5EF4-FFF2-40B4-BE49-F238E27FC236}">
                <a16:creationId xmlns:a16="http://schemas.microsoft.com/office/drawing/2014/main" id="{A6272B4A-ADBC-49C3-964E-57D21E8BB7F1}"/>
              </a:ext>
            </a:extLst>
          </p:cNvPr>
          <p:cNvSpPr txBox="1"/>
          <p:nvPr/>
        </p:nvSpPr>
        <p:spPr>
          <a:xfrm>
            <a:off x="1828801" y="365124"/>
            <a:ext cx="7422775" cy="19041021"/>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IntLinkList.h</a:t>
            </a:r>
            <a:r>
              <a:rPr lang="en-US" sz="1000" dirty="0">
                <a:solidFill>
                  <a:srgbClr val="A31515"/>
                </a:solidFill>
                <a:latin typeface="Consolas" panose="020B0609020204030204" pitchFamily="49" charset="0"/>
              </a:rPr>
              <a: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#pragma</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once</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IntLinkList.h</a:t>
            </a:r>
            <a:r>
              <a:rPr lang="en-US" sz="1000" dirty="0">
                <a:solidFill>
                  <a:srgbClr val="A31515"/>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a:t>
            </a:r>
            <a:r>
              <a:rPr lang="en-US" sz="1000" dirty="0" err="1">
                <a:solidFill>
                  <a:srgbClr val="A31515"/>
                </a:solidFill>
                <a:latin typeface="Consolas" panose="020B0609020204030204" pitchFamily="49" charset="0"/>
              </a:rPr>
              <a:t>stdlib.h</a:t>
            </a:r>
            <a:r>
              <a:rPr lang="en-US" sz="1000" dirty="0">
                <a:solidFill>
                  <a:srgbClr val="A31515"/>
                </a:solidFill>
                <a:latin typeface="Consolas" panose="020B0609020204030204" pitchFamily="49" charset="0"/>
              </a:rPr>
              <a:t>&gt;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Set up the list</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head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length = 0;</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 Destructor</a:t>
            </a:r>
            <a:endParaRPr lang="en-US" sz="1000" dirty="0">
              <a:solidFill>
                <a:srgbClr val="000000"/>
              </a:solidFill>
              <a:latin typeface="Consolas" panose="020B0609020204030204" pitchFamily="49" charset="0"/>
            </a:endParaRPr>
          </a:p>
          <a:p>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2B91AF"/>
                </a:solidFill>
                <a:latin typeface="Consolas" panose="020B0609020204030204" pitchFamily="49" charset="0"/>
              </a:rPr>
              <a:t>	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pPr marL="463550" indent="-463550"/>
            <a:r>
              <a:rPr lang="en-US" sz="1000" dirty="0">
                <a:solidFill>
                  <a:srgbClr val="0000FF"/>
                </a:solidFill>
                <a:latin typeface="Consolas" panose="020B0609020204030204" pitchFamily="49" charset="0"/>
              </a:rPr>
              <a:t>	while</a:t>
            </a:r>
            <a:r>
              <a:rPr lang="en-US" sz="1000" dirty="0">
                <a:solidFill>
                  <a:srgbClr val="000000"/>
                </a:solidFill>
                <a:latin typeface="Consolas" panose="020B0609020204030204" pitchFamily="49" charset="0"/>
              </a:rPr>
              <a:t> (head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Don't need to delete things if the head is null</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2"/>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 = head;</a:t>
            </a:r>
            <a:r>
              <a:rPr lang="en-US" sz="1000" dirty="0">
                <a:solidFill>
                  <a:srgbClr val="008000"/>
                </a:solidFill>
                <a:latin typeface="Consolas" panose="020B0609020204030204" pitchFamily="49" charset="0"/>
              </a:rPr>
              <a:t>// Remember the original head</a:t>
            </a:r>
            <a:endParaRPr lang="en-US" sz="1000" dirty="0">
              <a:solidFill>
                <a:srgbClr val="000000"/>
              </a:solidFill>
              <a:latin typeface="Consolas" panose="020B0609020204030204" pitchFamily="49" charset="0"/>
            </a:endParaRPr>
          </a:p>
          <a:p>
            <a:pPr lvl="2"/>
            <a:r>
              <a:rPr lang="en-US" sz="1000" dirty="0">
                <a:solidFill>
                  <a:srgbClr val="000000"/>
                </a:solidFill>
                <a:latin typeface="Consolas" panose="020B0609020204030204" pitchFamily="49" charset="0"/>
              </a:rPr>
              <a:t>head = head-&gt;next;</a:t>
            </a:r>
            <a:r>
              <a:rPr lang="en-US" sz="1000" dirty="0">
                <a:solidFill>
                  <a:srgbClr val="008000"/>
                </a:solidFill>
                <a:latin typeface="Consolas" panose="020B0609020204030204" pitchFamily="49" charset="0"/>
              </a:rPr>
              <a:t>// Advance the head</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Delete the old head</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Make and initialize a new node</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node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node-&gt;next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Good practice to immediately initialize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node-&gt;data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Add the new node to front</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node-&gt;next = head;</a:t>
            </a:r>
          </a:p>
          <a:p>
            <a:pPr lvl="1"/>
            <a:r>
              <a:rPr lang="en-US" sz="1000" dirty="0">
                <a:solidFill>
                  <a:srgbClr val="000000"/>
                </a:solidFill>
                <a:latin typeface="Consolas" panose="020B0609020204030204" pitchFamily="49" charset="0"/>
              </a:rPr>
              <a:t>head = node;</a:t>
            </a:r>
            <a:r>
              <a:rPr lang="en-US" sz="1000" dirty="0">
                <a:solidFill>
                  <a:srgbClr val="008000"/>
                </a:solidFill>
                <a:latin typeface="Consolas" panose="020B0609020204030204" pitchFamily="49" charset="0"/>
              </a:rPr>
              <a:t>// Node is now the head</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Book keeping... list size increased by one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Don't do anything if the list is empty</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(head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no previous initially</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found = </a:t>
            </a:r>
            <a:r>
              <a:rPr lang="en-US" sz="1000" dirty="0">
                <a:solidFill>
                  <a:srgbClr val="0000FF"/>
                </a:solidFill>
                <a:latin typeface="Consolas" panose="020B0609020204030204" pitchFamily="49" charset="0"/>
              </a:rPr>
              <a:t>false</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flag to see if we found it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while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2"/>
            <a:r>
              <a:rPr lang="en-US" sz="1000" dirty="0">
                <a:solidFill>
                  <a:srgbClr val="008000"/>
                </a:solidFill>
                <a:latin typeface="Consolas" panose="020B0609020204030204" pitchFamily="49" charset="0"/>
              </a:rPr>
              <a:t>// if we find the element...</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	found = </a:t>
            </a:r>
            <a:r>
              <a:rPr lang="en-US" sz="1000" dirty="0">
                <a:solidFill>
                  <a:srgbClr val="0000FF"/>
                </a:solidFill>
                <a:latin typeface="Consolas" panose="020B0609020204030204" pitchFamily="49" charset="0"/>
              </a:rPr>
              <a:t>true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	break</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	}</a:t>
            </a:r>
          </a:p>
          <a:p>
            <a:pPr lvl="1"/>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Update previous</a:t>
            </a:r>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r>
              <a:rPr lang="en-US" sz="1000" dirty="0">
                <a:solidFill>
                  <a:srgbClr val="008000"/>
                </a:solidFill>
                <a:latin typeface="Consolas" panose="020B0609020204030204" pitchFamily="49" charset="0"/>
              </a:rPr>
              <a:t>// Advance </a:t>
            </a:r>
            <a:r>
              <a:rPr lang="en-US" sz="1000" dirty="0" err="1">
                <a:solidFill>
                  <a:srgbClr val="008000"/>
                </a:solidFill>
                <a:latin typeface="Consolas" panose="020B0609020204030204" pitchFamily="49" charset="0"/>
              </a:rPr>
              <a:t>curr</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Didn't find it... return out</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(!found)</a:t>
            </a:r>
          </a:p>
          <a:p>
            <a:pPr lvl="1"/>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What if the node we are trying to delete is the head?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head = head-&gt;next;</a:t>
            </a:r>
            <a:r>
              <a:rPr lang="en-US" sz="1000" dirty="0">
                <a:solidFill>
                  <a:srgbClr val="008000"/>
                </a:solidFill>
                <a:latin typeface="Consolas" panose="020B0609020204030204" pitchFamily="49" charset="0"/>
              </a:rPr>
              <a:t>// Advance the head</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else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2"/>
            <a:r>
              <a:rPr lang="en-US" sz="1000" dirty="0">
                <a:solidFill>
                  <a:srgbClr val="008000"/>
                </a:solidFill>
                <a:latin typeface="Consolas" panose="020B0609020204030204" pitchFamily="49" charset="0"/>
              </a:rPr>
              <a:t>// General remove case</a:t>
            </a:r>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-&gt;next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Book keeping...</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Check to see if we are within bounds</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 &gt; length ||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 &lt; 0)</a:t>
            </a:r>
          </a:p>
          <a:p>
            <a:pPr lvl="1"/>
            <a:r>
              <a:rPr lang="en-US" sz="1000" dirty="0">
                <a:solidFill>
                  <a:srgbClr val="000000"/>
                </a:solidFill>
                <a:latin typeface="Consolas" panose="020B0609020204030204" pitchFamily="49" charset="0"/>
              </a:rPr>
              <a:t>exit(0);</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Hop "index" times down the list</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for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0;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&lt;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Return the value at the index</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Start search at the head and return true if we find it</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while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true</a:t>
            </a:r>
            <a:r>
              <a:rPr lang="en-US" sz="1000" dirty="0">
                <a:solidFill>
                  <a:srgbClr val="000000"/>
                </a:solidFill>
                <a:latin typeface="Consolas" panose="020B0609020204030204" pitchFamily="49" charset="0"/>
              </a:rPr>
              <a:t>;</a:t>
            </a:r>
          </a:p>
          <a:p>
            <a:pPr lvl="2"/>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Return false if we go through the entire list</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and don't find it</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false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::Size()</a:t>
            </a: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30407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383E-54F8-4554-BAC6-ED5817877522}"/>
              </a:ext>
            </a:extLst>
          </p:cNvPr>
          <p:cNvSpPr>
            <a:spLocks noGrp="1"/>
          </p:cNvSpPr>
          <p:nvPr>
            <p:ph type="title"/>
          </p:nvPr>
        </p:nvSpPr>
        <p:spPr/>
        <p:txBody>
          <a:bodyPr/>
          <a:lstStyle/>
          <a:p>
            <a:r>
              <a:rPr lang="en-US" dirty="0"/>
              <a:t>Linked List example</a:t>
            </a:r>
          </a:p>
        </p:txBody>
      </p:sp>
      <p:sp>
        <p:nvSpPr>
          <p:cNvPr id="3" name="Content Placeholder 2">
            <a:extLst>
              <a:ext uri="{FF2B5EF4-FFF2-40B4-BE49-F238E27FC236}">
                <a16:creationId xmlns:a16="http://schemas.microsoft.com/office/drawing/2014/main" id="{329E81CF-9648-4F9D-A392-60AA54B192DC}"/>
              </a:ext>
            </a:extLst>
          </p:cNvPr>
          <p:cNvSpPr>
            <a:spLocks noGrp="1"/>
          </p:cNvSpPr>
          <p:nvPr>
            <p:ph idx="1"/>
          </p:nvPr>
        </p:nvSpPr>
        <p:spPr>
          <a:xfrm>
            <a:off x="7424659" y="1600201"/>
            <a:ext cx="2786141" cy="4525963"/>
          </a:xfrm>
        </p:spPr>
        <p:txBody>
          <a:bodyPr/>
          <a:lstStyle/>
          <a:p>
            <a:r>
              <a:rPr lang="en-US" dirty="0"/>
              <a:t>Main function</a:t>
            </a:r>
          </a:p>
        </p:txBody>
      </p:sp>
      <p:sp>
        <p:nvSpPr>
          <p:cNvPr id="4" name="Slide Number Placeholder 3">
            <a:extLst>
              <a:ext uri="{FF2B5EF4-FFF2-40B4-BE49-F238E27FC236}">
                <a16:creationId xmlns:a16="http://schemas.microsoft.com/office/drawing/2014/main" id="{1C0080CD-9BF7-4181-8EC4-60482CE2EDE1}"/>
              </a:ext>
            </a:extLst>
          </p:cNvPr>
          <p:cNvSpPr>
            <a:spLocks noGrp="1"/>
          </p:cNvSpPr>
          <p:nvPr>
            <p:ph type="sldNum" sz="quarter" idx="12"/>
          </p:nvPr>
        </p:nvSpPr>
        <p:spPr/>
        <p:txBody>
          <a:bodyPr/>
          <a:lstStyle/>
          <a:p>
            <a:fld id="{D62DE1E3-95F9-5A49-8A46-D75D3CDD26F8}" type="slidenum">
              <a:rPr lang="en-US" smtClean="0"/>
              <a:t>49</a:t>
            </a:fld>
            <a:endParaRPr lang="en-US"/>
          </a:p>
        </p:txBody>
      </p:sp>
      <p:sp>
        <p:nvSpPr>
          <p:cNvPr id="6" name="TextBox 5">
            <a:extLst>
              <a:ext uri="{FF2B5EF4-FFF2-40B4-BE49-F238E27FC236}">
                <a16:creationId xmlns:a16="http://schemas.microsoft.com/office/drawing/2014/main" id="{1AC2E743-5315-4790-B992-D534E272C009}"/>
              </a:ext>
            </a:extLst>
          </p:cNvPr>
          <p:cNvSpPr txBox="1"/>
          <p:nvPr/>
        </p:nvSpPr>
        <p:spPr>
          <a:xfrm>
            <a:off x="1828801" y="166097"/>
            <a:ext cx="6858841" cy="6863417"/>
          </a:xfrm>
          <a:prstGeom prst="rect">
            <a:avLst/>
          </a:prstGeom>
          <a:noFill/>
        </p:spPr>
        <p:txBody>
          <a:bodyPr wrap="square">
            <a:spAutoFit/>
          </a:bodyPr>
          <a:lstStyle/>
          <a:p>
            <a:r>
              <a:rPr lang="en-US" sz="1000" dirty="0">
                <a:solidFill>
                  <a:srgbClr val="008000"/>
                </a:solidFill>
                <a:latin typeface="Consolas" panose="020B0609020204030204" pitchFamily="49" charset="0"/>
              </a:rPr>
              <a:t>// ConsoleApplication3.cpp : This file contains the 'main' function. Program execution begins and ends there.</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IntLinkList.h</a:t>
            </a:r>
            <a:r>
              <a:rPr lang="en-US" sz="1000" dirty="0">
                <a:solidFill>
                  <a:srgbClr val="A31515"/>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 list;</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Adding Stuff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int</a:t>
            </a:r>
            <a:r>
              <a:rPr lang="nn-NO" sz="1000" dirty="0">
                <a:solidFill>
                  <a:srgbClr val="000000"/>
                </a:solidFill>
                <a:latin typeface="Consolas" panose="020B0609020204030204" pitchFamily="49" charset="0"/>
              </a:rPr>
              <a:t> i = 0; i &lt; 10; i++)</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list.Add</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2);</a:t>
            </a:r>
          </a:p>
          <a:p>
            <a:endParaRPr lang="en-US" sz="1000" dirty="0">
              <a:solidFill>
                <a:srgbClr val="000000"/>
              </a:solidFill>
              <a:latin typeface="Consolas" panose="020B0609020204030204" pitchFamily="49" charset="0"/>
            </a:endParaRPr>
          </a:p>
          <a:p>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int</a:t>
            </a:r>
            <a:r>
              <a:rPr lang="nn-NO" sz="1000" dirty="0">
                <a:solidFill>
                  <a:srgbClr val="000000"/>
                </a:solidFill>
                <a:latin typeface="Consolas" panose="020B0609020204030204" pitchFamily="49" charset="0"/>
              </a:rPr>
              <a:t> i = 0; i &lt; list.Size(); i++)</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element of the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th</a:t>
            </a:r>
            <a:r>
              <a:rPr lang="en-US" sz="1000" dirty="0">
                <a:solidFill>
                  <a:srgbClr val="A31515"/>
                </a:solidFill>
                <a:latin typeface="Consolas" panose="020B0609020204030204" pitchFamily="49" charset="0"/>
              </a:rPr>
              <a:t> node is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list.at(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Checking Contain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list.Contains</a:t>
            </a:r>
            <a:r>
              <a:rPr lang="en-US" sz="1000" dirty="0">
                <a:solidFill>
                  <a:srgbClr val="000000"/>
                </a:solidFill>
                <a:latin typeface="Consolas" panose="020B0609020204030204" pitchFamily="49" charset="0"/>
              </a:rPr>
              <a:t>(10))</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list has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else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list does NOT have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Checking Remove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"Trying to remove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list.Remove</a:t>
            </a:r>
            <a:r>
              <a:rPr lang="en-US" sz="1000" dirty="0">
                <a:solidFill>
                  <a:srgbClr val="000000"/>
                </a:solidFill>
                <a:latin typeface="Consolas" panose="020B0609020204030204" pitchFamily="49" charset="0"/>
              </a:rPr>
              <a:t>(10);</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list.Contains</a:t>
            </a:r>
            <a:r>
              <a:rPr lang="en-US" sz="1000" dirty="0">
                <a:solidFill>
                  <a:srgbClr val="000000"/>
                </a:solidFill>
                <a:latin typeface="Consolas" panose="020B0609020204030204" pitchFamily="49" charset="0"/>
              </a:rPr>
              <a:t>(10))</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list has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else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list does NOT have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int</a:t>
            </a:r>
            <a:r>
              <a:rPr lang="nn-NO" sz="1000" dirty="0">
                <a:solidFill>
                  <a:srgbClr val="000000"/>
                </a:solidFill>
                <a:latin typeface="Consolas" panose="020B0609020204030204" pitchFamily="49" charset="0"/>
              </a:rPr>
              <a:t> i = 0; i &lt; list.Size(); i++)</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element of the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th</a:t>
            </a:r>
            <a:r>
              <a:rPr lang="en-US" sz="1000" dirty="0">
                <a:solidFill>
                  <a:srgbClr val="A31515"/>
                </a:solidFill>
                <a:latin typeface="Consolas" panose="020B0609020204030204" pitchFamily="49" charset="0"/>
              </a:rPr>
              <a:t> node is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list.at(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"Trying to remove everything"</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int</a:t>
            </a:r>
            <a:r>
              <a:rPr lang="nn-NO" sz="1000" dirty="0">
                <a:solidFill>
                  <a:srgbClr val="000000"/>
                </a:solidFill>
                <a:latin typeface="Consolas" panose="020B0609020204030204" pitchFamily="49" charset="0"/>
              </a:rPr>
              <a:t> i = 0; i &lt; 10; i++)</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list.Remove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2);</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"Size of list is now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list.Size</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endParaRPr lang="en-US" sz="1000" dirty="0"/>
          </a:p>
        </p:txBody>
      </p:sp>
    </p:spTree>
    <p:extLst>
      <p:ext uri="{BB962C8B-B14F-4D97-AF65-F5344CB8AC3E}">
        <p14:creationId xmlns:p14="http://schemas.microsoft.com/office/powerpoint/2010/main" val="335832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Review: The arrow operator -&gt;</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p:txBody>
          <a:bodyPr>
            <a:normAutofit/>
          </a:bodyPr>
          <a:lstStyle/>
          <a:p>
            <a:pPr marL="0" indent="0">
              <a:buNone/>
            </a:pPr>
            <a:endParaRPr lang="en-US" sz="2000" dirty="0"/>
          </a:p>
          <a:p>
            <a:pPr marL="0" indent="0">
              <a:buNone/>
            </a:pPr>
            <a:r>
              <a:rPr lang="en-US" sz="2000" dirty="0"/>
              <a:t>The arrow operator combines the actions of the dereferencing operator (*) and the dot operator (. ) .</a:t>
            </a:r>
          </a:p>
        </p:txBody>
      </p:sp>
      <p:sp>
        <p:nvSpPr>
          <p:cNvPr id="4" name="Slide Number Placeholder 3">
            <a:extLst>
              <a:ext uri="{FF2B5EF4-FFF2-40B4-BE49-F238E27FC236}">
                <a16:creationId xmlns:a16="http://schemas.microsoft.com/office/drawing/2014/main" id="{FD1BED6A-EF6F-4D0B-B027-50A4F3DAC08B}"/>
              </a:ext>
            </a:extLst>
          </p:cNvPr>
          <p:cNvSpPr>
            <a:spLocks noGrp="1"/>
          </p:cNvSpPr>
          <p:nvPr>
            <p:ph type="sldNum" sz="quarter" idx="12"/>
          </p:nvPr>
        </p:nvSpPr>
        <p:spPr/>
        <p:txBody>
          <a:bodyPr/>
          <a:lstStyle/>
          <a:p>
            <a:fld id="{D62DE1E3-95F9-5A49-8A46-D75D3CDD26F8}" type="slidenum">
              <a:rPr lang="en-US" smtClean="0"/>
              <a:t>5</a:t>
            </a:fld>
            <a:endParaRPr lang="en-US"/>
          </a:p>
        </p:txBody>
      </p:sp>
      <p:sp>
        <p:nvSpPr>
          <p:cNvPr id="6" name="TextBox 5">
            <a:extLst>
              <a:ext uri="{FF2B5EF4-FFF2-40B4-BE49-F238E27FC236}">
                <a16:creationId xmlns:a16="http://schemas.microsoft.com/office/drawing/2014/main" id="{9E4480C7-4E68-48F2-802D-DCDF52A6C9F6}"/>
              </a:ext>
            </a:extLst>
          </p:cNvPr>
          <p:cNvSpPr txBox="1"/>
          <p:nvPr/>
        </p:nvSpPr>
        <p:spPr>
          <a:xfrm>
            <a:off x="1555763" y="3429000"/>
            <a:ext cx="8322883" cy="3160096"/>
          </a:xfrm>
          <a:prstGeom prst="rect">
            <a:avLst/>
          </a:prstGeom>
          <a:noFill/>
        </p:spPr>
        <p:txBody>
          <a:bodyPr wrap="square">
            <a:spAutoFit/>
          </a:bodyPr>
          <a:lstStyle/>
          <a:p>
            <a:pPr lvl="1">
              <a:lnSpc>
                <a:spcPct val="90000"/>
              </a:lnSpc>
              <a:spcBef>
                <a:spcPct val="55000"/>
              </a:spcBef>
              <a:buClr>
                <a:srgbClr val="3333CC"/>
              </a:buClr>
              <a:buFontTx/>
              <a:buNone/>
            </a:pPr>
            <a:r>
              <a:rPr lang="en-US" altLang="en-US" dirty="0">
                <a:latin typeface="Courier New" panose="02070309020205020404" pitchFamily="49" charset="0"/>
              </a:rPr>
              <a:t>head-&gt;data = 23;</a:t>
            </a:r>
          </a:p>
          <a:p>
            <a:pPr lvl="1">
              <a:lnSpc>
                <a:spcPct val="90000"/>
              </a:lnSpc>
              <a:spcBef>
                <a:spcPct val="55000"/>
              </a:spcBef>
              <a:buClr>
                <a:srgbClr val="3333CC"/>
              </a:buClr>
              <a:buFontTx/>
              <a:buNone/>
            </a:pPr>
            <a:r>
              <a:rPr lang="en-US" altLang="en-US" dirty="0">
                <a:latin typeface="Courier New" panose="02070309020205020404" pitchFamily="49" charset="0"/>
              </a:rPr>
              <a:t>head-&gt;next = NULL</a:t>
            </a:r>
          </a:p>
          <a:p>
            <a:pPr lvl="1">
              <a:lnSpc>
                <a:spcPct val="90000"/>
              </a:lnSpc>
              <a:spcBef>
                <a:spcPct val="55000"/>
              </a:spcBef>
              <a:buClr>
                <a:srgbClr val="3333CC"/>
              </a:buClr>
              <a:buFontTx/>
              <a:buNone/>
            </a:pPr>
            <a:endParaRPr lang="en-US" dirty="0"/>
          </a:p>
          <a:p>
            <a:pPr lvl="1">
              <a:lnSpc>
                <a:spcPct val="90000"/>
              </a:lnSpc>
              <a:spcBef>
                <a:spcPct val="55000"/>
              </a:spcBef>
              <a:buClr>
                <a:srgbClr val="3333CC"/>
              </a:buClr>
              <a:buFontTx/>
              <a:buNone/>
            </a:pPr>
            <a:endParaRPr lang="en-US" dirty="0"/>
          </a:p>
          <a:p>
            <a:pPr lvl="1">
              <a:lnSpc>
                <a:spcPct val="90000"/>
              </a:lnSpc>
              <a:spcBef>
                <a:spcPct val="55000"/>
              </a:spcBef>
              <a:buClr>
                <a:srgbClr val="3333CC"/>
              </a:buClr>
              <a:buFontTx/>
              <a:buNone/>
            </a:pPr>
            <a:r>
              <a:rPr lang="en-US" dirty="0"/>
              <a:t>The arrow operator is the same as writing</a:t>
            </a:r>
            <a:endParaRPr lang="en-US" altLang="en-US" dirty="0">
              <a:latin typeface="Courier New" panose="02070309020205020404" pitchFamily="49" charset="0"/>
            </a:endParaRPr>
          </a:p>
          <a:p>
            <a:pPr lvl="1">
              <a:lnSpc>
                <a:spcPct val="90000"/>
              </a:lnSpc>
              <a:spcBef>
                <a:spcPct val="55000"/>
              </a:spcBef>
              <a:buClr>
                <a:srgbClr val="3333CC"/>
              </a:buClr>
            </a:pPr>
            <a:r>
              <a:rPr lang="en-US" altLang="en-US" dirty="0">
                <a:latin typeface="Courier New" panose="02070309020205020404" pitchFamily="49" charset="0"/>
              </a:rPr>
              <a:t>(*head).data = 23;  </a:t>
            </a:r>
          </a:p>
          <a:p>
            <a:pPr lvl="1">
              <a:lnSpc>
                <a:spcPct val="90000"/>
              </a:lnSpc>
              <a:spcBef>
                <a:spcPct val="55000"/>
              </a:spcBef>
              <a:buClr>
                <a:srgbClr val="3333CC"/>
              </a:buClr>
            </a:pPr>
            <a:r>
              <a:rPr lang="en-US" altLang="en-US" dirty="0">
                <a:latin typeface="Courier New" panose="02070309020205020404" pitchFamily="49" charset="0"/>
              </a:rPr>
              <a:t>(*head).next = NULL;</a:t>
            </a:r>
          </a:p>
          <a:p>
            <a:pPr lvl="1">
              <a:lnSpc>
                <a:spcPct val="90000"/>
              </a:lnSpc>
              <a:spcBef>
                <a:spcPct val="55000"/>
              </a:spcBef>
              <a:buClr>
                <a:srgbClr val="3333CC"/>
              </a:buClr>
              <a:buFontTx/>
              <a:buNone/>
            </a:pPr>
            <a:endParaRPr lang="en-US" altLang="en-US" dirty="0">
              <a:latin typeface="Courier New" panose="02070309020205020404" pitchFamily="49" charset="0"/>
            </a:endParaRPr>
          </a:p>
        </p:txBody>
      </p:sp>
      <p:pic>
        <p:nvPicPr>
          <p:cNvPr id="16" name="Picture 15">
            <a:extLst>
              <a:ext uri="{FF2B5EF4-FFF2-40B4-BE49-F238E27FC236}">
                <a16:creationId xmlns:a16="http://schemas.microsoft.com/office/drawing/2014/main" id="{6402FFFB-DD01-40DA-9DA2-EA8DF1FC8DE5}"/>
              </a:ext>
            </a:extLst>
          </p:cNvPr>
          <p:cNvPicPr>
            <a:picLocks noChangeAspect="1"/>
          </p:cNvPicPr>
          <p:nvPr/>
        </p:nvPicPr>
        <p:blipFill rotWithShape="1">
          <a:blip r:embed="rId2"/>
          <a:srcRect l="53961" t="16413" b="43282"/>
          <a:stretch/>
        </p:blipFill>
        <p:spPr>
          <a:xfrm>
            <a:off x="7410072" y="3831839"/>
            <a:ext cx="1300246" cy="655321"/>
          </a:xfrm>
          <a:prstGeom prst="rect">
            <a:avLst/>
          </a:prstGeom>
        </p:spPr>
      </p:pic>
      <p:sp>
        <p:nvSpPr>
          <p:cNvPr id="18" name="TextBox 17">
            <a:extLst>
              <a:ext uri="{FF2B5EF4-FFF2-40B4-BE49-F238E27FC236}">
                <a16:creationId xmlns:a16="http://schemas.microsoft.com/office/drawing/2014/main" id="{946435EE-F904-4630-82E9-07AD975A0AE5}"/>
              </a:ext>
            </a:extLst>
          </p:cNvPr>
          <p:cNvSpPr txBox="1"/>
          <p:nvPr/>
        </p:nvSpPr>
        <p:spPr>
          <a:xfrm>
            <a:off x="7602996" y="3948242"/>
            <a:ext cx="660517" cy="369332"/>
          </a:xfrm>
          <a:prstGeom prst="rect">
            <a:avLst/>
          </a:prstGeom>
          <a:noFill/>
        </p:spPr>
        <p:txBody>
          <a:bodyPr wrap="square" rtlCol="0">
            <a:spAutoFit/>
          </a:bodyPr>
          <a:lstStyle/>
          <a:p>
            <a:r>
              <a:rPr lang="en-US" dirty="0"/>
              <a:t>23</a:t>
            </a:r>
          </a:p>
        </p:txBody>
      </p:sp>
      <p:sp>
        <p:nvSpPr>
          <p:cNvPr id="20" name="TextBox 19">
            <a:extLst>
              <a:ext uri="{FF2B5EF4-FFF2-40B4-BE49-F238E27FC236}">
                <a16:creationId xmlns:a16="http://schemas.microsoft.com/office/drawing/2014/main" id="{BC6F9130-0F17-487E-B1F6-CA7BE040BA86}"/>
              </a:ext>
            </a:extLst>
          </p:cNvPr>
          <p:cNvSpPr txBox="1"/>
          <p:nvPr/>
        </p:nvSpPr>
        <p:spPr>
          <a:xfrm>
            <a:off x="8247921" y="3520708"/>
            <a:ext cx="924794" cy="369332"/>
          </a:xfrm>
          <a:prstGeom prst="rect">
            <a:avLst/>
          </a:prstGeom>
          <a:noFill/>
        </p:spPr>
        <p:txBody>
          <a:bodyPr wrap="square" rtlCol="0">
            <a:spAutoFit/>
          </a:bodyPr>
          <a:lstStyle/>
          <a:p>
            <a:r>
              <a:rPr lang="en-US" dirty="0"/>
              <a:t>*next</a:t>
            </a:r>
          </a:p>
        </p:txBody>
      </p:sp>
      <p:grpSp>
        <p:nvGrpSpPr>
          <p:cNvPr id="23" name="Group 8">
            <a:extLst>
              <a:ext uri="{FF2B5EF4-FFF2-40B4-BE49-F238E27FC236}">
                <a16:creationId xmlns:a16="http://schemas.microsoft.com/office/drawing/2014/main" id="{158BB1C2-8292-4077-928C-CEA22FB5512B}"/>
              </a:ext>
            </a:extLst>
          </p:cNvPr>
          <p:cNvGrpSpPr>
            <a:grpSpLocks/>
          </p:cNvGrpSpPr>
          <p:nvPr/>
        </p:nvGrpSpPr>
        <p:grpSpPr bwMode="auto">
          <a:xfrm>
            <a:off x="6203963" y="3449038"/>
            <a:ext cx="1211262" cy="920750"/>
            <a:chOff x="389" y="2732"/>
            <a:chExt cx="763" cy="580"/>
          </a:xfrm>
        </p:grpSpPr>
        <p:sp>
          <p:nvSpPr>
            <p:cNvPr id="24" name="Rectangle 4">
              <a:extLst>
                <a:ext uri="{FF2B5EF4-FFF2-40B4-BE49-F238E27FC236}">
                  <a16:creationId xmlns:a16="http://schemas.microsoft.com/office/drawing/2014/main" id="{8F6FEC1A-04F3-4769-BEF8-6AF95A8F1D78}"/>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 name="Line 5">
              <a:extLst>
                <a:ext uri="{FF2B5EF4-FFF2-40B4-BE49-F238E27FC236}">
                  <a16:creationId xmlns:a16="http://schemas.microsoft.com/office/drawing/2014/main" id="{39920A10-C214-4933-AEF5-C5CBB7F2544B}"/>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7">
              <a:extLst>
                <a:ext uri="{FF2B5EF4-FFF2-40B4-BE49-F238E27FC236}">
                  <a16:creationId xmlns:a16="http://schemas.microsoft.com/office/drawing/2014/main" id="{AE82209E-1327-4C63-B03B-4669FD7C4A87}"/>
                </a:ext>
              </a:extLst>
            </p:cNvPr>
            <p:cNvSpPr txBox="1">
              <a:spLocks noChangeArrowheads="1"/>
            </p:cNvSpPr>
            <p:nvPr/>
          </p:nvSpPr>
          <p:spPr bwMode="auto">
            <a:xfrm>
              <a:off x="389" y="2732"/>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29" name="Line 5">
            <a:extLst>
              <a:ext uri="{FF2B5EF4-FFF2-40B4-BE49-F238E27FC236}">
                <a16:creationId xmlns:a16="http://schemas.microsoft.com/office/drawing/2014/main" id="{CB5376CB-0B8C-4BE3-B23F-3792FA42F62D}"/>
              </a:ext>
            </a:extLst>
          </p:cNvPr>
          <p:cNvSpPr>
            <a:spLocks noChangeShapeType="1"/>
          </p:cNvSpPr>
          <p:nvPr/>
        </p:nvSpPr>
        <p:spPr bwMode="auto">
          <a:xfrm>
            <a:off x="8524874" y="4186940"/>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6">
            <a:extLst>
              <a:ext uri="{FF2B5EF4-FFF2-40B4-BE49-F238E27FC236}">
                <a16:creationId xmlns:a16="http://schemas.microsoft.com/office/drawing/2014/main" id="{F5E508E1-9205-4395-9212-BE8034FE7AEB}"/>
              </a:ext>
            </a:extLst>
          </p:cNvPr>
          <p:cNvSpPr txBox="1">
            <a:spLocks noChangeArrowheads="1"/>
          </p:cNvSpPr>
          <p:nvPr/>
        </p:nvSpPr>
        <p:spPr bwMode="auto">
          <a:xfrm>
            <a:off x="9439274" y="395834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sp>
        <p:nvSpPr>
          <p:cNvPr id="7" name="Text Box 7">
            <a:extLst>
              <a:ext uri="{FF2B5EF4-FFF2-40B4-BE49-F238E27FC236}">
                <a16:creationId xmlns:a16="http://schemas.microsoft.com/office/drawing/2014/main" id="{009B78A0-5687-422E-B529-7400B8A49C59}"/>
              </a:ext>
            </a:extLst>
          </p:cNvPr>
          <p:cNvSpPr txBox="1">
            <a:spLocks noChangeArrowheads="1"/>
          </p:cNvSpPr>
          <p:nvPr/>
        </p:nvSpPr>
        <p:spPr bwMode="auto">
          <a:xfrm>
            <a:off x="7487464" y="3552022"/>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Tree>
    <p:extLst>
      <p:ext uri="{BB962C8B-B14F-4D97-AF65-F5344CB8AC3E}">
        <p14:creationId xmlns:p14="http://schemas.microsoft.com/office/powerpoint/2010/main" val="419839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E06A-CCF3-4C2D-AC81-9E576DA5FDA0}"/>
              </a:ext>
            </a:extLst>
          </p:cNvPr>
          <p:cNvSpPr>
            <a:spLocks noGrp="1"/>
          </p:cNvSpPr>
          <p:nvPr>
            <p:ph type="title"/>
          </p:nvPr>
        </p:nvSpPr>
        <p:spPr/>
        <p:txBody>
          <a:bodyPr/>
          <a:lstStyle/>
          <a:p>
            <a:r>
              <a:rPr lang="en-US" dirty="0"/>
              <a:t>Node organization</a:t>
            </a:r>
          </a:p>
        </p:txBody>
      </p:sp>
      <p:sp>
        <p:nvSpPr>
          <p:cNvPr id="5" name="Rectangle 3">
            <a:extLst>
              <a:ext uri="{FF2B5EF4-FFF2-40B4-BE49-F238E27FC236}">
                <a16:creationId xmlns:a16="http://schemas.microsoft.com/office/drawing/2014/main" id="{1CDB87E1-C161-42C1-9419-B124C4F64C84}"/>
              </a:ext>
            </a:extLst>
          </p:cNvPr>
          <p:cNvSpPr>
            <a:spLocks noGrp="1" noChangeArrowheads="1"/>
          </p:cNvSpPr>
          <p:nvPr>
            <p:ph idx="1"/>
          </p:nvPr>
        </p:nvSpPr>
        <p:spPr/>
        <p:txBody>
          <a:bodyPr>
            <a:normAutofit/>
          </a:bodyPr>
          <a:lstStyle/>
          <a:p>
            <a:r>
              <a:rPr lang="en-US" altLang="en-US" sz="2000" dirty="0"/>
              <a:t>In C++, nodes are implemented as structs or classes</a:t>
            </a:r>
          </a:p>
          <a:p>
            <a:r>
              <a:rPr lang="en-US" altLang="en-US" sz="2000" dirty="0"/>
              <a:t>A node contains:</a:t>
            </a:r>
          </a:p>
          <a:p>
            <a:pPr lvl="1"/>
            <a:r>
              <a:rPr lang="en-US" altLang="en-US" sz="2000" dirty="0"/>
              <a:t>data: one or more data fields – may be organized as structure, object, etc.</a:t>
            </a:r>
          </a:p>
          <a:p>
            <a:pPr lvl="1"/>
            <a:r>
              <a:rPr lang="en-US" altLang="en-US" sz="2000" dirty="0"/>
              <a:t>a pointer (often called “next”) that can point to another node</a:t>
            </a:r>
          </a:p>
        </p:txBody>
      </p:sp>
      <p:sp>
        <p:nvSpPr>
          <p:cNvPr id="6" name="Rectangle 4">
            <a:extLst>
              <a:ext uri="{FF2B5EF4-FFF2-40B4-BE49-F238E27FC236}">
                <a16:creationId xmlns:a16="http://schemas.microsoft.com/office/drawing/2014/main" id="{9773F15C-8E84-43D5-9B4C-51B05B92B8DB}"/>
              </a:ext>
            </a:extLst>
          </p:cNvPr>
          <p:cNvSpPr>
            <a:spLocks noChangeArrowheads="1"/>
          </p:cNvSpPr>
          <p:nvPr/>
        </p:nvSpPr>
        <p:spPr bwMode="auto">
          <a:xfrm>
            <a:off x="6629400" y="3982073"/>
            <a:ext cx="2895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7" name="Rectangle 5">
            <a:extLst>
              <a:ext uri="{FF2B5EF4-FFF2-40B4-BE49-F238E27FC236}">
                <a16:creationId xmlns:a16="http://schemas.microsoft.com/office/drawing/2014/main" id="{D88D4336-3C2F-4173-BE5F-B8981431FD9E}"/>
              </a:ext>
            </a:extLst>
          </p:cNvPr>
          <p:cNvSpPr>
            <a:spLocks noChangeArrowheads="1"/>
          </p:cNvSpPr>
          <p:nvPr/>
        </p:nvSpPr>
        <p:spPr bwMode="auto">
          <a:xfrm>
            <a:off x="8610600" y="3982073"/>
            <a:ext cx="914400" cy="990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Text Box 6">
            <a:extLst>
              <a:ext uri="{FF2B5EF4-FFF2-40B4-BE49-F238E27FC236}">
                <a16:creationId xmlns:a16="http://schemas.microsoft.com/office/drawing/2014/main" id="{F2878CC8-5D4D-4CCD-B116-D2E08D64DF9E}"/>
              </a:ext>
            </a:extLst>
          </p:cNvPr>
          <p:cNvSpPr txBox="1">
            <a:spLocks noChangeArrowheads="1"/>
          </p:cNvSpPr>
          <p:nvPr/>
        </p:nvSpPr>
        <p:spPr bwMode="auto">
          <a:xfrm>
            <a:off x="7315201" y="4286874"/>
            <a:ext cx="677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a:t>data</a:t>
            </a:r>
          </a:p>
        </p:txBody>
      </p:sp>
      <p:sp>
        <p:nvSpPr>
          <p:cNvPr id="9" name="Text Box 7">
            <a:extLst>
              <a:ext uri="{FF2B5EF4-FFF2-40B4-BE49-F238E27FC236}">
                <a16:creationId xmlns:a16="http://schemas.microsoft.com/office/drawing/2014/main" id="{0F3EC401-F28B-4ECA-9533-67C833ABF478}"/>
              </a:ext>
            </a:extLst>
          </p:cNvPr>
          <p:cNvSpPr txBox="1">
            <a:spLocks noChangeArrowheads="1"/>
          </p:cNvSpPr>
          <p:nvPr/>
        </p:nvSpPr>
        <p:spPr bwMode="auto">
          <a:xfrm>
            <a:off x="8756431" y="3982073"/>
            <a:ext cx="6687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dirty="0"/>
              <a:t>next</a:t>
            </a:r>
          </a:p>
        </p:txBody>
      </p:sp>
      <p:sp>
        <p:nvSpPr>
          <p:cNvPr id="10" name="Line 8">
            <a:extLst>
              <a:ext uri="{FF2B5EF4-FFF2-40B4-BE49-F238E27FC236}">
                <a16:creationId xmlns:a16="http://schemas.microsoft.com/office/drawing/2014/main" id="{1C6650FD-84E7-4B66-8D59-48FE73E6FF7D}"/>
              </a:ext>
            </a:extLst>
          </p:cNvPr>
          <p:cNvSpPr>
            <a:spLocks noChangeShapeType="1"/>
          </p:cNvSpPr>
          <p:nvPr/>
        </p:nvSpPr>
        <p:spPr bwMode="auto">
          <a:xfrm>
            <a:off x="9067800" y="4515473"/>
            <a:ext cx="1295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TextBox 12">
            <a:extLst>
              <a:ext uri="{FF2B5EF4-FFF2-40B4-BE49-F238E27FC236}">
                <a16:creationId xmlns:a16="http://schemas.microsoft.com/office/drawing/2014/main" id="{D44315ED-2C0B-490D-AC14-E0F4BB03216F}"/>
              </a:ext>
            </a:extLst>
          </p:cNvPr>
          <p:cNvSpPr txBox="1"/>
          <p:nvPr/>
        </p:nvSpPr>
        <p:spPr>
          <a:xfrm>
            <a:off x="1569873" y="3780472"/>
            <a:ext cx="4487973" cy="1477328"/>
          </a:xfrm>
          <a:prstGeom prst="rect">
            <a:avLst/>
          </a:prstGeom>
          <a:noFill/>
        </p:spPr>
        <p:txBody>
          <a:bodyPr wrap="square">
            <a:spAutoFit/>
          </a:bodyPr>
          <a:lstStyle/>
          <a:p>
            <a:pPr lvl="1">
              <a:buFontTx/>
              <a:buNone/>
            </a:pPr>
            <a:r>
              <a:rPr lang="en-US" altLang="en-US" dirty="0">
                <a:latin typeface="Courier New" panose="02070309020205020404" pitchFamily="49" charset="0"/>
              </a:rPr>
              <a:t>struct ListNode</a:t>
            </a:r>
          </a:p>
          <a:p>
            <a:pPr lvl="1">
              <a:buFontTx/>
              <a:buNone/>
            </a:pP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int data;</a:t>
            </a:r>
          </a:p>
          <a:p>
            <a:pPr lvl="2"/>
            <a:r>
              <a:rPr lang="en-US" altLang="en-US" dirty="0" err="1">
                <a:latin typeface="Courier New" panose="02070309020205020404" pitchFamily="49" charset="0"/>
              </a:rPr>
              <a:t>ListNode</a:t>
            </a:r>
            <a:r>
              <a:rPr lang="en-US" altLang="en-US" dirty="0">
                <a:latin typeface="Courier New" panose="02070309020205020404" pitchFamily="49" charset="0"/>
              </a:rPr>
              <a:t> *next;</a:t>
            </a:r>
          </a:p>
          <a:p>
            <a:pPr lvl="1">
              <a:buFontTx/>
              <a:buNone/>
            </a:pPr>
            <a:r>
              <a:rPr lang="en-US" altLang="en-US" dirty="0">
                <a:latin typeface="Courier New" panose="02070309020205020404" pitchFamily="49" charset="0"/>
              </a:rPr>
              <a:t>};</a:t>
            </a:r>
          </a:p>
        </p:txBody>
      </p:sp>
    </p:spTree>
    <p:extLst>
      <p:ext uri="{BB962C8B-B14F-4D97-AF65-F5344CB8AC3E}">
        <p14:creationId xmlns:p14="http://schemas.microsoft.com/office/powerpoint/2010/main" val="109328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r>
              <a:rPr lang="en-US" sz="2000" dirty="0"/>
              <a:t>Draw what the code produces and explain your answer:</a:t>
            </a:r>
          </a:p>
        </p:txBody>
      </p:sp>
      <p:pic>
        <p:nvPicPr>
          <p:cNvPr id="6" name="Picture 5">
            <a:extLst>
              <a:ext uri="{FF2B5EF4-FFF2-40B4-BE49-F238E27FC236}">
                <a16:creationId xmlns:a16="http://schemas.microsoft.com/office/drawing/2014/main" id="{A33B0F41-1375-4C30-98C9-1CF1434C763F}"/>
              </a:ext>
            </a:extLst>
          </p:cNvPr>
          <p:cNvPicPr>
            <a:picLocks noChangeAspect="1"/>
          </p:cNvPicPr>
          <p:nvPr/>
        </p:nvPicPr>
        <p:blipFill rotWithShape="1">
          <a:blip r:embed="rId2"/>
          <a:srcRect t="27636"/>
          <a:stretch/>
        </p:blipFill>
        <p:spPr>
          <a:xfrm>
            <a:off x="380999" y="2585576"/>
            <a:ext cx="6066798" cy="2875885"/>
          </a:xfrm>
          <a:prstGeom prst="rect">
            <a:avLst/>
          </a:prstGeom>
        </p:spPr>
      </p:pic>
    </p:spTree>
    <p:extLst>
      <p:ext uri="{BB962C8B-B14F-4D97-AF65-F5344CB8AC3E}">
        <p14:creationId xmlns:p14="http://schemas.microsoft.com/office/powerpoint/2010/main" val="238932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pPr marL="0" indent="0">
              <a:buNone/>
            </a:pPr>
            <a:r>
              <a:rPr lang="en-US" sz="2000" dirty="0"/>
              <a:t>Suppose we have the following: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Then the following code is run:</a:t>
            </a:r>
          </a:p>
        </p:txBody>
      </p:sp>
      <p:pic>
        <p:nvPicPr>
          <p:cNvPr id="7" name="Picture 6">
            <a:extLst>
              <a:ext uri="{FF2B5EF4-FFF2-40B4-BE49-F238E27FC236}">
                <a16:creationId xmlns:a16="http://schemas.microsoft.com/office/drawing/2014/main" id="{97146799-7852-4A95-B1B7-5A00D5A7DEC0}"/>
              </a:ext>
            </a:extLst>
          </p:cNvPr>
          <p:cNvPicPr>
            <a:picLocks noChangeAspect="1"/>
          </p:cNvPicPr>
          <p:nvPr/>
        </p:nvPicPr>
        <p:blipFill rotWithShape="1">
          <a:blip r:embed="rId3"/>
          <a:srcRect t="15943" r="64716" b="51900"/>
          <a:stretch/>
        </p:blipFill>
        <p:spPr>
          <a:xfrm>
            <a:off x="380999" y="2582780"/>
            <a:ext cx="3244517" cy="1325564"/>
          </a:xfrm>
          <a:prstGeom prst="rect">
            <a:avLst/>
          </a:prstGeom>
        </p:spPr>
      </p:pic>
      <p:sp>
        <p:nvSpPr>
          <p:cNvPr id="4" name="TextBox 3">
            <a:extLst>
              <a:ext uri="{FF2B5EF4-FFF2-40B4-BE49-F238E27FC236}">
                <a16:creationId xmlns:a16="http://schemas.microsoft.com/office/drawing/2014/main" id="{3C0AA86F-22DA-3408-1ABB-1DF7B9EB1773}"/>
              </a:ext>
            </a:extLst>
          </p:cNvPr>
          <p:cNvSpPr txBox="1"/>
          <p:nvPr/>
        </p:nvSpPr>
        <p:spPr>
          <a:xfrm>
            <a:off x="380999" y="4800436"/>
            <a:ext cx="4122821"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head = new </a:t>
            </a:r>
            <a:r>
              <a:rPr lang="en-US" dirty="0" err="1">
                <a:latin typeface="Courier New" panose="02070309020205020404" pitchFamily="49" charset="0"/>
                <a:cs typeface="Courier New" panose="02070309020205020404" pitchFamily="49" charset="0"/>
              </a:rPr>
              <a:t>ListNode</a:t>
            </a:r>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head-&gt;data = 12;</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head-&gt;next = nullptr;</a:t>
            </a:r>
          </a:p>
        </p:txBody>
      </p:sp>
    </p:spTree>
    <p:extLst>
      <p:ext uri="{BB962C8B-B14F-4D97-AF65-F5344CB8AC3E}">
        <p14:creationId xmlns:p14="http://schemas.microsoft.com/office/powerpoint/2010/main" val="75820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a:xfrm>
            <a:off x="595702" y="1960142"/>
            <a:ext cx="9157898" cy="3799167"/>
          </a:xfrm>
          <a:effectLst/>
        </p:spPr>
        <p:txBody>
          <a:bodyPr>
            <a:normAutofit/>
          </a:bodyPr>
          <a:lstStyle/>
          <a:p>
            <a:pPr marL="0" indent="0">
              <a:buNone/>
            </a:pPr>
            <a:r>
              <a:rPr lang="en-US" sz="2000" dirty="0"/>
              <a:t>Suppose we have the following:</a:t>
            </a:r>
          </a:p>
        </p:txBody>
      </p:sp>
      <p:pic>
        <p:nvPicPr>
          <p:cNvPr id="1025" name="Picture 9">
            <a:extLst>
              <a:ext uri="{FF2B5EF4-FFF2-40B4-BE49-F238E27FC236}">
                <a16:creationId xmlns:a16="http://schemas.microsoft.com/office/drawing/2014/main" id="{F91C0033-24CE-41CA-BF50-0547E518A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2" y="2287730"/>
            <a:ext cx="7223132" cy="12538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88DEF1D-C09D-4BD8-98A9-DBD83AA4A4DB}"/>
              </a:ext>
            </a:extLst>
          </p:cNvPr>
          <p:cNvSpPr>
            <a:spLocks noChangeArrowheads="1"/>
          </p:cNvSpPr>
          <p:nvPr/>
        </p:nvSpPr>
        <p:spPr bwMode="auto">
          <a:xfrm>
            <a:off x="595702" y="3657173"/>
            <a:ext cx="540404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alibri" panose="020F0502020204030204" pitchFamily="34" charset="0"/>
                <a:ea typeface="Calibri" panose="020F0502020204030204" pitchFamily="34" charset="0"/>
                <a:cs typeface="Times New Roman" panose="02020603050405020304" pitchFamily="18" charset="0"/>
              </a:rPr>
              <a:t>Then, we run the following lines of code.</a:t>
            </a:r>
            <a:br>
              <a:rPr lang="en-US" altLang="en-US" sz="2000" dirty="0">
                <a:latin typeface="Calibri" panose="020F0502020204030204" pitchFamily="34" charset="0"/>
                <a:ea typeface="Calibri" panose="020F0502020204030204" pitchFamily="34" charset="0"/>
                <a:cs typeface="Times New Roman" panose="02020603050405020304" pitchFamily="18" charset="0"/>
              </a:rPr>
            </a:b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nextNode;</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 = new ListNode;</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nextNode-&gt;data = 99;</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nextNode-&gt;next = nullptr;</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head-&gt;next-&gt;next-&gt;next = nextNode;</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Times New Roman" panose="02020603050405020304" pitchFamily="18" charset="0"/>
              </a:rPr>
              <a:t>cout &lt;&lt; head-&gt;next-&gt;next-&gt;next-&gt;data;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469944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36125</TotalTime>
  <Words>4394</Words>
  <Application>Microsoft Office PowerPoint</Application>
  <PresentationFormat>Widescreen</PresentationFormat>
  <Paragraphs>857</Paragraphs>
  <Slides>49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Consolas</vt:lpstr>
      <vt:lpstr>Courier New</vt:lpstr>
      <vt:lpstr>Office Theme</vt:lpstr>
      <vt:lpstr>Linked-Lists</vt:lpstr>
      <vt:lpstr>Why linked lists</vt:lpstr>
      <vt:lpstr>Where linked lists are more efficient</vt:lpstr>
      <vt:lpstr>Linked list organization</vt:lpstr>
      <vt:lpstr>Review: The arrow operator -&gt;</vt:lpstr>
      <vt:lpstr>Node organization</vt:lpstr>
      <vt:lpstr>Memory Diagram Practice</vt:lpstr>
      <vt:lpstr>Memory Diagram Practice</vt:lpstr>
      <vt:lpstr>Memory Diagram Practice</vt:lpstr>
      <vt:lpstr>Memory Diagram Practice</vt:lpstr>
      <vt:lpstr>Memory Diagram Practice</vt:lpstr>
      <vt:lpstr>Example: Inserting nodes</vt:lpstr>
      <vt:lpstr>Example: Inserting nodes</vt:lpstr>
      <vt:lpstr>Example: Inserting nodes</vt:lpstr>
      <vt:lpstr>Example: Inserting nodes</vt:lpstr>
      <vt:lpstr>Example: Inserting nodes</vt:lpstr>
      <vt:lpstr>Example: Inserting nodes</vt:lpstr>
      <vt:lpstr>Example: Inserting nodes</vt:lpstr>
      <vt:lpstr>Codey sense question</vt:lpstr>
      <vt:lpstr>Codey sense question</vt:lpstr>
      <vt:lpstr>Key takeaway: inserting nodes</vt:lpstr>
      <vt:lpstr>Stepping through a linked list</vt:lpstr>
      <vt:lpstr>Quick question</vt:lpstr>
      <vt:lpstr>Things to be aware of when stepping</vt:lpstr>
      <vt:lpstr>Questions before we continue?</vt:lpstr>
      <vt:lpstr>How to search in a linked list: pseudocode</vt:lpstr>
      <vt:lpstr>Searching and inserting</vt:lpstr>
      <vt:lpstr>Searching and inserting</vt:lpstr>
      <vt:lpstr>Another Codey Sense question</vt:lpstr>
      <vt:lpstr>Any questions before we continue?</vt:lpstr>
      <vt:lpstr>Linked List good practices</vt:lpstr>
      <vt:lpstr>Linked List Operations to know</vt:lpstr>
      <vt:lpstr>Making constructors</vt:lpstr>
      <vt:lpstr>Example: Constructor for IntLinkList class:</vt:lpstr>
      <vt:lpstr>Deleting items and Destructors</vt:lpstr>
      <vt:lpstr>Deleting items and Destructors</vt:lpstr>
      <vt:lpstr>One way to define a destructor</vt:lpstr>
      <vt:lpstr>Example: Destructor for IntLinkList class:</vt:lpstr>
      <vt:lpstr>Important notes about destructors</vt:lpstr>
      <vt:lpstr>FYI: copy constructors</vt:lpstr>
      <vt:lpstr>Example: Write the Add function to add a node to the front of the list</vt:lpstr>
      <vt:lpstr>Example: Solution: Write the Add function to add a node to the front of the list</vt:lpstr>
      <vt:lpstr>Example: Write the Contains function to check whether list contains elem</vt:lpstr>
      <vt:lpstr>Example: Solution: Write the Contains function to check whether list contains elem</vt:lpstr>
      <vt:lpstr>The Remove function</vt:lpstr>
      <vt:lpstr>Demo: running IntLinkList class </vt:lpstr>
      <vt:lpstr>Demo: Linked List example</vt:lpstr>
      <vt:lpstr>Linked list example</vt:lpstr>
      <vt:lpstr>Linked List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Big-O Analysis</dc:title>
  <dc:creator>Varick Erickson</dc:creator>
  <cp:lastModifiedBy>Varick Erickson</cp:lastModifiedBy>
  <cp:revision>56</cp:revision>
  <dcterms:created xsi:type="dcterms:W3CDTF">2021-07-05T12:03:36Z</dcterms:created>
  <dcterms:modified xsi:type="dcterms:W3CDTF">2023-08-11T15:41:44Z</dcterms:modified>
</cp:coreProperties>
</file>