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51"/>
  </p:notesMasterIdLst>
  <p:sldIdLst>
    <p:sldId id="283" r:id="rId2"/>
    <p:sldId id="257" r:id="rId3"/>
    <p:sldId id="288" r:id="rId4"/>
    <p:sldId id="289" r:id="rId5"/>
    <p:sldId id="292" r:id="rId6"/>
    <p:sldId id="290" r:id="rId7"/>
    <p:sldId id="301" r:id="rId8"/>
    <p:sldId id="302" r:id="rId9"/>
    <p:sldId id="303" r:id="rId10"/>
    <p:sldId id="291" r:id="rId11"/>
    <p:sldId id="304" r:id="rId12"/>
    <p:sldId id="305" r:id="rId13"/>
    <p:sldId id="306" r:id="rId14"/>
    <p:sldId id="307" r:id="rId15"/>
    <p:sldId id="293" r:id="rId16"/>
    <p:sldId id="297" r:id="rId17"/>
    <p:sldId id="298" r:id="rId18"/>
    <p:sldId id="299" r:id="rId19"/>
    <p:sldId id="300" r:id="rId20"/>
    <p:sldId id="308" r:id="rId21"/>
    <p:sldId id="309" r:id="rId22"/>
    <p:sldId id="310" r:id="rId23"/>
    <p:sldId id="314" r:id="rId24"/>
    <p:sldId id="311" r:id="rId25"/>
    <p:sldId id="312" r:id="rId26"/>
    <p:sldId id="315" r:id="rId27"/>
    <p:sldId id="316" r:id="rId28"/>
    <p:sldId id="320" r:id="rId29"/>
    <p:sldId id="319" r:id="rId30"/>
    <p:sldId id="318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9" r:id="rId39"/>
    <p:sldId id="330" r:id="rId40"/>
    <p:sldId id="340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338" r:id="rId49"/>
    <p:sldId id="341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F332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91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13/08/2018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D2DB0-C7E9-483E-89D7-C3BCDDC89368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525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D2DB0-C7E9-483E-89D7-C3BCDDC89368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8940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Example based supplementary material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Anuja Dharmaratne</a:t>
            </a:r>
          </a:p>
          <a:p>
            <a:r>
              <a:rPr lang="en-US" sz="1800" dirty="0" smtClean="0"/>
              <a:t>Monash university </a:t>
            </a:r>
            <a:r>
              <a:rPr lang="en-US" sz="1800" dirty="0" err="1" smtClean="0"/>
              <a:t>malaysia</a:t>
            </a: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/>
                </a:solidFill>
              </a:rPr>
              <a:t>Ukkonen’s</a:t>
            </a:r>
            <a:r>
              <a:rPr lang="en-US" dirty="0" smtClean="0">
                <a:solidFill>
                  <a:schemeClr val="accent3"/>
                </a:solidFill>
              </a:rPr>
              <a:t> Algorithm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950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Ukkonen’s</a:t>
            </a:r>
            <a:r>
              <a:rPr lang="en-US" dirty="0"/>
              <a:t> </a:t>
            </a:r>
            <a:r>
              <a:rPr lang="en-US" dirty="0" smtClean="0"/>
              <a:t>algorithm-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219200"/>
            <a:ext cx="8503920" cy="4572000"/>
          </a:xfrm>
        </p:spPr>
        <p:txBody>
          <a:bodyPr>
            <a:normAutofit/>
          </a:bodyPr>
          <a:lstStyle/>
          <a:p>
            <a:r>
              <a:rPr lang="en-US" dirty="0"/>
              <a:t>Each phase </a:t>
            </a:r>
            <a:r>
              <a:rPr lang="en-US" dirty="0" smtClean="0"/>
              <a:t>has suffix extensions.</a:t>
            </a:r>
          </a:p>
          <a:p>
            <a:r>
              <a:rPr lang="en-US" dirty="0" smtClean="0"/>
              <a:t>What are these extensions?</a:t>
            </a:r>
          </a:p>
        </p:txBody>
      </p:sp>
    </p:spTree>
    <p:extLst>
      <p:ext uri="{BB962C8B-B14F-4D97-AF65-F5344CB8AC3E}">
        <p14:creationId xmlns:p14="http://schemas.microsoft.com/office/powerpoint/2010/main" val="303606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Ukkonen’s</a:t>
            </a:r>
            <a:r>
              <a:rPr lang="en-US" dirty="0"/>
              <a:t> </a:t>
            </a:r>
            <a:r>
              <a:rPr lang="en-US" dirty="0" smtClean="0"/>
              <a:t>algorithm-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219200"/>
            <a:ext cx="8503920" cy="4572000"/>
          </a:xfrm>
        </p:spPr>
        <p:txBody>
          <a:bodyPr>
            <a:normAutofit/>
          </a:bodyPr>
          <a:lstStyle/>
          <a:p>
            <a:r>
              <a:rPr lang="en-US" dirty="0"/>
              <a:t>Each phase </a:t>
            </a:r>
            <a:r>
              <a:rPr lang="en-US" dirty="0" smtClean="0"/>
              <a:t>has suffix extensions.</a:t>
            </a:r>
          </a:p>
          <a:p>
            <a:r>
              <a:rPr lang="en-US" dirty="0" smtClean="0"/>
              <a:t>What are these extensions?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When we are constructing the implicitST</a:t>
            </a:r>
            <a:r>
              <a:rPr lang="en-US" baseline="-25000" dirty="0" smtClean="0">
                <a:solidFill>
                  <a:schemeClr val="tx1"/>
                </a:solidFill>
              </a:rPr>
              <a:t>i+1</a:t>
            </a:r>
            <a:r>
              <a:rPr lang="en-US" dirty="0" smtClean="0">
                <a:solidFill>
                  <a:schemeClr val="tx1"/>
                </a:solidFill>
              </a:rPr>
              <a:t>, what we do is extending </a:t>
            </a:r>
            <a:r>
              <a:rPr lang="en-US" dirty="0" err="1" smtClean="0">
                <a:solidFill>
                  <a:schemeClr val="tx1"/>
                </a:solidFill>
              </a:rPr>
              <a:t>implicitST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by one additional character.</a:t>
            </a:r>
          </a:p>
        </p:txBody>
      </p:sp>
    </p:spTree>
    <p:extLst>
      <p:ext uri="{BB962C8B-B14F-4D97-AF65-F5344CB8AC3E}">
        <p14:creationId xmlns:p14="http://schemas.microsoft.com/office/powerpoint/2010/main" val="2433728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Ukkonen’s</a:t>
            </a:r>
            <a:r>
              <a:rPr lang="en-US" dirty="0"/>
              <a:t> </a:t>
            </a:r>
            <a:r>
              <a:rPr lang="en-US" dirty="0" smtClean="0"/>
              <a:t>algorithm-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219200"/>
            <a:ext cx="8503920" cy="4572000"/>
          </a:xfrm>
        </p:spPr>
        <p:txBody>
          <a:bodyPr>
            <a:normAutofit/>
          </a:bodyPr>
          <a:lstStyle/>
          <a:p>
            <a:r>
              <a:rPr lang="en-US" dirty="0"/>
              <a:t>Each phase </a:t>
            </a:r>
            <a:r>
              <a:rPr lang="en-US" dirty="0" smtClean="0"/>
              <a:t>has suffix extensions.</a:t>
            </a:r>
          </a:p>
          <a:p>
            <a:r>
              <a:rPr lang="en-US" dirty="0" smtClean="0"/>
              <a:t>What are these extensions?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When we are constructing the implicitST</a:t>
            </a:r>
            <a:r>
              <a:rPr lang="en-US" baseline="-25000" dirty="0" smtClean="0">
                <a:solidFill>
                  <a:schemeClr val="tx1"/>
                </a:solidFill>
              </a:rPr>
              <a:t>i+1</a:t>
            </a:r>
            <a:r>
              <a:rPr lang="en-US" dirty="0" smtClean="0">
                <a:solidFill>
                  <a:schemeClr val="tx1"/>
                </a:solidFill>
              </a:rPr>
              <a:t>, what we do is extending </a:t>
            </a:r>
            <a:r>
              <a:rPr lang="en-US" dirty="0" err="1" smtClean="0">
                <a:solidFill>
                  <a:schemeClr val="tx1"/>
                </a:solidFill>
              </a:rPr>
              <a:t>implicitST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by one additional character.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Therefore, </a:t>
            </a:r>
            <a:r>
              <a:rPr lang="en-US" dirty="0">
                <a:solidFill>
                  <a:schemeClr val="tx1"/>
                </a:solidFill>
              </a:rPr>
              <a:t>when extending some </a:t>
            </a:r>
            <a:r>
              <a:rPr lang="en-US" dirty="0" smtClean="0">
                <a:solidFill>
                  <a:schemeClr val="tx1"/>
                </a:solidFill>
              </a:rPr>
              <a:t>suffix in </a:t>
            </a:r>
            <a:r>
              <a:rPr lang="en-US" dirty="0">
                <a:solidFill>
                  <a:schemeClr val="tx1"/>
                </a:solidFill>
              </a:rPr>
              <a:t>the phase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+ 1, </a:t>
            </a:r>
            <a:r>
              <a:rPr lang="en-US" dirty="0" smtClean="0">
                <a:solidFill>
                  <a:schemeClr val="tx1"/>
                </a:solidFill>
              </a:rPr>
              <a:t>the extension </a:t>
            </a:r>
            <a:r>
              <a:rPr lang="en-US" dirty="0">
                <a:solidFill>
                  <a:schemeClr val="tx1"/>
                </a:solidFill>
              </a:rPr>
              <a:t>steps </a:t>
            </a:r>
            <a:r>
              <a:rPr lang="en-US" dirty="0" smtClean="0">
                <a:solidFill>
                  <a:schemeClr val="tx1"/>
                </a:solidFill>
              </a:rPr>
              <a:t>have to: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Find </a:t>
            </a:r>
            <a:r>
              <a:rPr lang="en-US" dirty="0">
                <a:solidFill>
                  <a:schemeClr val="tx1"/>
                </a:solidFill>
              </a:rPr>
              <a:t>the path from </a:t>
            </a:r>
            <a:r>
              <a:rPr lang="en-US" dirty="0" smtClean="0">
                <a:solidFill>
                  <a:schemeClr val="tx1"/>
                </a:solidFill>
              </a:rPr>
              <a:t>the root </a:t>
            </a:r>
            <a:r>
              <a:rPr lang="en-US" dirty="0">
                <a:solidFill>
                  <a:schemeClr val="tx1"/>
                </a:solidFill>
              </a:rPr>
              <a:t>node </a:t>
            </a:r>
            <a:r>
              <a:rPr lang="en-US" dirty="0" smtClean="0">
                <a:solidFill>
                  <a:schemeClr val="tx1"/>
                </a:solidFill>
              </a:rPr>
              <a:t>r, </a:t>
            </a:r>
            <a:r>
              <a:rPr lang="en-US" dirty="0">
                <a:solidFill>
                  <a:schemeClr val="tx1"/>
                </a:solidFill>
              </a:rPr>
              <a:t>corresponding to the (</a:t>
            </a:r>
            <a:r>
              <a:rPr lang="en-US" dirty="0" smtClean="0">
                <a:solidFill>
                  <a:schemeClr val="tx1"/>
                </a:solidFill>
              </a:rPr>
              <a:t>current) suffix and </a:t>
            </a:r>
            <a:r>
              <a:rPr lang="en-US" dirty="0">
                <a:solidFill>
                  <a:schemeClr val="tx1"/>
                </a:solidFill>
              </a:rPr>
              <a:t>extending </a:t>
            </a:r>
            <a:r>
              <a:rPr lang="en-US" dirty="0" smtClean="0">
                <a:solidFill>
                  <a:schemeClr val="tx1"/>
                </a:solidFill>
              </a:rPr>
              <a:t>it by </a:t>
            </a:r>
            <a:r>
              <a:rPr lang="en-US" dirty="0">
                <a:solidFill>
                  <a:schemeClr val="tx1"/>
                </a:solidFill>
              </a:rPr>
              <a:t>adding </a:t>
            </a:r>
            <a:r>
              <a:rPr lang="en-US" dirty="0" smtClean="0">
                <a:solidFill>
                  <a:schemeClr val="tx1"/>
                </a:solidFill>
              </a:rPr>
              <a:t>the additional character.</a:t>
            </a:r>
          </a:p>
        </p:txBody>
      </p:sp>
    </p:spTree>
    <p:extLst>
      <p:ext uri="{BB962C8B-B14F-4D97-AF65-F5344CB8AC3E}">
        <p14:creationId xmlns:p14="http://schemas.microsoft.com/office/powerpoint/2010/main" val="4183248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Ukkonen’s</a:t>
            </a:r>
            <a:r>
              <a:rPr lang="en-US" dirty="0"/>
              <a:t> </a:t>
            </a:r>
            <a:r>
              <a:rPr lang="en-US" dirty="0" smtClean="0"/>
              <a:t>algorithm-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219200"/>
            <a:ext cx="8503920" cy="4572000"/>
          </a:xfrm>
        </p:spPr>
        <p:txBody>
          <a:bodyPr>
            <a:normAutofit/>
          </a:bodyPr>
          <a:lstStyle/>
          <a:p>
            <a:r>
              <a:rPr lang="en-US" dirty="0"/>
              <a:t>Each phase </a:t>
            </a:r>
            <a:r>
              <a:rPr lang="en-US" dirty="0" smtClean="0"/>
              <a:t>has suffix extensions.</a:t>
            </a:r>
          </a:p>
          <a:p>
            <a:r>
              <a:rPr lang="en-US" dirty="0" smtClean="0"/>
              <a:t>What are these extensions?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When we are constructing the implicitST</a:t>
            </a:r>
            <a:r>
              <a:rPr lang="en-US" baseline="-25000" dirty="0" smtClean="0">
                <a:solidFill>
                  <a:schemeClr val="tx1"/>
                </a:solidFill>
              </a:rPr>
              <a:t>i+1</a:t>
            </a:r>
            <a:r>
              <a:rPr lang="en-US" dirty="0" smtClean="0">
                <a:solidFill>
                  <a:schemeClr val="tx1"/>
                </a:solidFill>
              </a:rPr>
              <a:t>, what we do is extending </a:t>
            </a:r>
            <a:r>
              <a:rPr lang="en-US" dirty="0" err="1" smtClean="0">
                <a:solidFill>
                  <a:schemeClr val="tx1"/>
                </a:solidFill>
              </a:rPr>
              <a:t>implicitST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by one additional character.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Therefore, </a:t>
            </a:r>
            <a:r>
              <a:rPr lang="en-US" dirty="0">
                <a:solidFill>
                  <a:schemeClr val="tx1"/>
                </a:solidFill>
              </a:rPr>
              <a:t>when extending some </a:t>
            </a:r>
            <a:r>
              <a:rPr lang="en-US" dirty="0" smtClean="0">
                <a:solidFill>
                  <a:schemeClr val="tx1"/>
                </a:solidFill>
              </a:rPr>
              <a:t>suffix in </a:t>
            </a:r>
            <a:r>
              <a:rPr lang="en-US" dirty="0">
                <a:solidFill>
                  <a:schemeClr val="tx1"/>
                </a:solidFill>
              </a:rPr>
              <a:t>the phase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+ 1, </a:t>
            </a:r>
            <a:r>
              <a:rPr lang="en-US" dirty="0" smtClean="0">
                <a:solidFill>
                  <a:schemeClr val="tx1"/>
                </a:solidFill>
              </a:rPr>
              <a:t>the extension </a:t>
            </a:r>
            <a:r>
              <a:rPr lang="en-US" dirty="0">
                <a:solidFill>
                  <a:schemeClr val="tx1"/>
                </a:solidFill>
              </a:rPr>
              <a:t>steps </a:t>
            </a:r>
            <a:r>
              <a:rPr lang="en-US" dirty="0" smtClean="0">
                <a:solidFill>
                  <a:schemeClr val="tx1"/>
                </a:solidFill>
              </a:rPr>
              <a:t>have to: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Find </a:t>
            </a:r>
            <a:r>
              <a:rPr lang="en-US" dirty="0">
                <a:solidFill>
                  <a:schemeClr val="tx1"/>
                </a:solidFill>
              </a:rPr>
              <a:t>the path from </a:t>
            </a:r>
            <a:r>
              <a:rPr lang="en-US" dirty="0" smtClean="0">
                <a:solidFill>
                  <a:schemeClr val="tx1"/>
                </a:solidFill>
              </a:rPr>
              <a:t>the root </a:t>
            </a:r>
            <a:r>
              <a:rPr lang="en-US" dirty="0">
                <a:solidFill>
                  <a:schemeClr val="tx1"/>
                </a:solidFill>
              </a:rPr>
              <a:t>node </a:t>
            </a:r>
            <a:r>
              <a:rPr lang="en-US" dirty="0" smtClean="0">
                <a:solidFill>
                  <a:schemeClr val="tx1"/>
                </a:solidFill>
              </a:rPr>
              <a:t>r, </a:t>
            </a:r>
            <a:r>
              <a:rPr lang="en-US" dirty="0">
                <a:solidFill>
                  <a:schemeClr val="tx1"/>
                </a:solidFill>
              </a:rPr>
              <a:t>corresponding to the (</a:t>
            </a:r>
            <a:r>
              <a:rPr lang="en-US" dirty="0" smtClean="0">
                <a:solidFill>
                  <a:schemeClr val="tx1"/>
                </a:solidFill>
              </a:rPr>
              <a:t>current) suffix and </a:t>
            </a:r>
            <a:r>
              <a:rPr lang="en-US" dirty="0">
                <a:solidFill>
                  <a:schemeClr val="tx1"/>
                </a:solidFill>
              </a:rPr>
              <a:t>extending </a:t>
            </a:r>
            <a:r>
              <a:rPr lang="en-US" dirty="0" smtClean="0">
                <a:solidFill>
                  <a:schemeClr val="tx1"/>
                </a:solidFill>
              </a:rPr>
              <a:t>it by </a:t>
            </a:r>
            <a:r>
              <a:rPr lang="en-US" dirty="0">
                <a:solidFill>
                  <a:schemeClr val="tx1"/>
                </a:solidFill>
              </a:rPr>
              <a:t>adding </a:t>
            </a:r>
            <a:r>
              <a:rPr lang="en-US" dirty="0" smtClean="0">
                <a:solidFill>
                  <a:schemeClr val="tx1"/>
                </a:solidFill>
              </a:rPr>
              <a:t>the additional character.</a:t>
            </a:r>
          </a:p>
          <a:p>
            <a:pPr lvl="2"/>
            <a:r>
              <a:rPr lang="en-US" dirty="0"/>
              <a:t>i.e. In extension j of phase </a:t>
            </a:r>
            <a:r>
              <a:rPr lang="en-US" dirty="0" err="1"/>
              <a:t>i</a:t>
            </a:r>
            <a:r>
              <a:rPr lang="en-US" dirty="0"/>
              <a:t> + </a:t>
            </a:r>
            <a:r>
              <a:rPr lang="en-US" dirty="0" smtClean="0"/>
              <a:t>1, we need to find </a:t>
            </a:r>
            <a:r>
              <a:rPr lang="en-US" dirty="0"/>
              <a:t>the end of the path from the root labeled with substring S[ j..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] and extend </a:t>
            </a:r>
            <a:r>
              <a:rPr lang="en-US" dirty="0"/>
              <a:t>the substring by adding the character S(</a:t>
            </a:r>
            <a:r>
              <a:rPr lang="en-US" dirty="0" err="1"/>
              <a:t>i</a:t>
            </a:r>
            <a:r>
              <a:rPr lang="en-US" dirty="0"/>
              <a:t> + 1) to its </a:t>
            </a:r>
            <a:r>
              <a:rPr lang="en-US" dirty="0" smtClean="0"/>
              <a:t>end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645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Ukkonen’s</a:t>
            </a:r>
            <a:r>
              <a:rPr lang="en-US" dirty="0"/>
              <a:t> </a:t>
            </a:r>
            <a:r>
              <a:rPr lang="en-US" dirty="0" smtClean="0"/>
              <a:t>algorithm-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219200"/>
            <a:ext cx="8503920" cy="5257800"/>
          </a:xfrm>
        </p:spPr>
        <p:txBody>
          <a:bodyPr>
            <a:normAutofit/>
          </a:bodyPr>
          <a:lstStyle/>
          <a:p>
            <a:r>
              <a:rPr lang="en-US" dirty="0"/>
              <a:t>Each phase </a:t>
            </a:r>
            <a:r>
              <a:rPr lang="en-US" dirty="0" smtClean="0"/>
              <a:t>has suffix extensions.</a:t>
            </a:r>
          </a:p>
          <a:p>
            <a:r>
              <a:rPr lang="en-US" dirty="0" smtClean="0"/>
              <a:t>What are these extensions?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When we are constructing the implicitST</a:t>
            </a:r>
            <a:r>
              <a:rPr lang="en-US" baseline="-25000" dirty="0" smtClean="0">
                <a:solidFill>
                  <a:schemeClr val="tx1"/>
                </a:solidFill>
              </a:rPr>
              <a:t>i+1</a:t>
            </a:r>
            <a:r>
              <a:rPr lang="en-US" dirty="0" smtClean="0">
                <a:solidFill>
                  <a:schemeClr val="tx1"/>
                </a:solidFill>
              </a:rPr>
              <a:t>, what we do is extending </a:t>
            </a:r>
            <a:r>
              <a:rPr lang="en-US" dirty="0" err="1" smtClean="0">
                <a:solidFill>
                  <a:schemeClr val="tx1"/>
                </a:solidFill>
              </a:rPr>
              <a:t>implicitST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by one additional character.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Therefore, </a:t>
            </a:r>
            <a:r>
              <a:rPr lang="en-US" dirty="0">
                <a:solidFill>
                  <a:schemeClr val="tx1"/>
                </a:solidFill>
              </a:rPr>
              <a:t>when extending some </a:t>
            </a:r>
            <a:r>
              <a:rPr lang="en-US" dirty="0" smtClean="0">
                <a:solidFill>
                  <a:schemeClr val="tx1"/>
                </a:solidFill>
              </a:rPr>
              <a:t>suffix in </a:t>
            </a:r>
            <a:r>
              <a:rPr lang="en-US" dirty="0">
                <a:solidFill>
                  <a:schemeClr val="tx1"/>
                </a:solidFill>
              </a:rPr>
              <a:t>the phase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+ 1, </a:t>
            </a:r>
            <a:r>
              <a:rPr lang="en-US" dirty="0" smtClean="0">
                <a:solidFill>
                  <a:schemeClr val="tx1"/>
                </a:solidFill>
              </a:rPr>
              <a:t>the extension </a:t>
            </a:r>
            <a:r>
              <a:rPr lang="en-US" dirty="0">
                <a:solidFill>
                  <a:schemeClr val="tx1"/>
                </a:solidFill>
              </a:rPr>
              <a:t>steps </a:t>
            </a:r>
            <a:r>
              <a:rPr lang="en-US" dirty="0" smtClean="0">
                <a:solidFill>
                  <a:schemeClr val="tx1"/>
                </a:solidFill>
              </a:rPr>
              <a:t>have to: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Find </a:t>
            </a:r>
            <a:r>
              <a:rPr lang="en-US" dirty="0">
                <a:solidFill>
                  <a:schemeClr val="tx1"/>
                </a:solidFill>
              </a:rPr>
              <a:t>the path from </a:t>
            </a:r>
            <a:r>
              <a:rPr lang="en-US" dirty="0" smtClean="0">
                <a:solidFill>
                  <a:schemeClr val="tx1"/>
                </a:solidFill>
              </a:rPr>
              <a:t>the root </a:t>
            </a:r>
            <a:r>
              <a:rPr lang="en-US" dirty="0">
                <a:solidFill>
                  <a:schemeClr val="tx1"/>
                </a:solidFill>
              </a:rPr>
              <a:t>node </a:t>
            </a:r>
            <a:r>
              <a:rPr lang="en-US" dirty="0" smtClean="0">
                <a:solidFill>
                  <a:schemeClr val="tx1"/>
                </a:solidFill>
              </a:rPr>
              <a:t>r, </a:t>
            </a:r>
            <a:r>
              <a:rPr lang="en-US" dirty="0">
                <a:solidFill>
                  <a:schemeClr val="tx1"/>
                </a:solidFill>
              </a:rPr>
              <a:t>corresponding to the (</a:t>
            </a:r>
            <a:r>
              <a:rPr lang="en-US" dirty="0" smtClean="0">
                <a:solidFill>
                  <a:schemeClr val="tx1"/>
                </a:solidFill>
              </a:rPr>
              <a:t>current) suffix and </a:t>
            </a:r>
            <a:r>
              <a:rPr lang="en-US" dirty="0">
                <a:solidFill>
                  <a:schemeClr val="tx1"/>
                </a:solidFill>
              </a:rPr>
              <a:t>extending </a:t>
            </a:r>
            <a:r>
              <a:rPr lang="en-US" dirty="0" smtClean="0">
                <a:solidFill>
                  <a:schemeClr val="tx1"/>
                </a:solidFill>
              </a:rPr>
              <a:t>it by </a:t>
            </a:r>
            <a:r>
              <a:rPr lang="en-US" dirty="0">
                <a:solidFill>
                  <a:schemeClr val="tx1"/>
                </a:solidFill>
              </a:rPr>
              <a:t>adding </a:t>
            </a:r>
            <a:r>
              <a:rPr lang="en-US" dirty="0" smtClean="0">
                <a:solidFill>
                  <a:schemeClr val="tx1"/>
                </a:solidFill>
              </a:rPr>
              <a:t>the additional character.</a:t>
            </a:r>
          </a:p>
          <a:p>
            <a:pPr lvl="2"/>
            <a:r>
              <a:rPr lang="en-US" dirty="0"/>
              <a:t>i.e. In extension j of phase </a:t>
            </a:r>
            <a:r>
              <a:rPr lang="en-US" dirty="0" err="1"/>
              <a:t>i</a:t>
            </a:r>
            <a:r>
              <a:rPr lang="en-US" dirty="0"/>
              <a:t> + </a:t>
            </a:r>
            <a:r>
              <a:rPr lang="en-US" dirty="0" smtClean="0"/>
              <a:t>1, we need to find </a:t>
            </a:r>
            <a:r>
              <a:rPr lang="en-US" dirty="0"/>
              <a:t>the end of the path from the root labeled with substring S[ j..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] and extend </a:t>
            </a:r>
            <a:r>
              <a:rPr lang="en-US" dirty="0"/>
              <a:t>the substring by adding the character S(</a:t>
            </a:r>
            <a:r>
              <a:rPr lang="en-US" dirty="0" err="1"/>
              <a:t>i</a:t>
            </a:r>
            <a:r>
              <a:rPr lang="en-US" dirty="0"/>
              <a:t> + 1) to its end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When extending suffixes, we have to follow 3 suffix extension rules.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275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Suffix extension rule 1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1753" y="1247796"/>
            <a:ext cx="8534400" cy="46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5pPr>
            <a:lvl6pPr marL="1536700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6pPr>
            <a:lvl7pPr marL="1993900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7pPr>
            <a:lvl8pPr marL="2451100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8pPr>
            <a:lvl9pPr marL="2908300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9pPr>
          </a:lstStyle>
          <a:p>
            <a:pPr>
              <a:lnSpc>
                <a:spcPct val="124000"/>
              </a:lnSpc>
            </a:pPr>
            <a:r>
              <a:rPr lang="en-US" sz="2400" dirty="0" smtClean="0">
                <a:cs typeface="Arial" panose="020B0604020202020204" pitchFamily="34" charset="0"/>
              </a:rPr>
              <a:t>If </a:t>
            </a:r>
            <a:r>
              <a:rPr lang="en-US" sz="2400" dirty="0">
                <a:cs typeface="Arial" panose="020B0604020202020204" pitchFamily="34" charset="0"/>
              </a:rPr>
              <a:t>the path </a:t>
            </a:r>
            <a:r>
              <a:rPr lang="en-US" sz="2400" dirty="0" err="1" smtClean="0">
                <a:cs typeface="Arial" panose="020B0604020202020204" pitchFamily="34" charset="0"/>
              </a:rPr>
              <a:t>str</a:t>
            </a:r>
            <a:r>
              <a:rPr lang="en-US" sz="2400" dirty="0" smtClean="0">
                <a:cs typeface="Arial" panose="020B0604020202020204" pitchFamily="34" charset="0"/>
              </a:rPr>
              <a:t>[j..</a:t>
            </a:r>
            <a:r>
              <a:rPr lang="en-US" sz="2400" dirty="0" err="1" smtClean="0">
                <a:cs typeface="Arial" panose="020B0604020202020204" pitchFamily="34" charset="0"/>
              </a:rPr>
              <a:t>i</a:t>
            </a:r>
            <a:r>
              <a:rPr lang="en-US" sz="2400" dirty="0">
                <a:cs typeface="Arial" panose="020B0604020202020204" pitchFamily="34" charset="0"/>
              </a:rPr>
              <a:t>] in </a:t>
            </a:r>
            <a:r>
              <a:rPr lang="en-US" sz="2400" dirty="0" err="1">
                <a:cs typeface="Arial" panose="020B0604020202020204" pitchFamily="34" charset="0"/>
              </a:rPr>
              <a:t>implicitST</a:t>
            </a:r>
            <a:r>
              <a:rPr lang="en-US" sz="2400" baseline="-25000" dirty="0" err="1">
                <a:cs typeface="Arial" panose="020B0604020202020204" pitchFamily="34" charset="0"/>
              </a:rPr>
              <a:t>i</a:t>
            </a:r>
            <a:r>
              <a:rPr lang="en-US" sz="2400" dirty="0">
                <a:cs typeface="Arial" panose="020B0604020202020204" pitchFamily="34" charset="0"/>
              </a:rPr>
              <a:t> ends at a </a:t>
            </a:r>
            <a:r>
              <a:rPr lang="en-US" sz="2400" dirty="0" smtClean="0">
                <a:cs typeface="Arial" panose="020B0604020202020204" pitchFamily="34" charset="0"/>
              </a:rPr>
              <a:t>leaf, </a:t>
            </a:r>
            <a:r>
              <a:rPr lang="en-US" sz="2400" dirty="0">
                <a:cs typeface="Arial" panose="020B0604020202020204" pitchFamily="34" charset="0"/>
              </a:rPr>
              <a:t>adjust the label of </a:t>
            </a:r>
            <a:r>
              <a:rPr lang="en-US" sz="2400" dirty="0" smtClean="0">
                <a:cs typeface="Arial" panose="020B0604020202020204" pitchFamily="34" charset="0"/>
              </a:rPr>
              <a:t>the edge </a:t>
            </a:r>
            <a:r>
              <a:rPr lang="en-US" sz="2400" dirty="0">
                <a:cs typeface="Arial" panose="020B0604020202020204" pitchFamily="34" charset="0"/>
              </a:rPr>
              <a:t>to that leaf to account for the added character </a:t>
            </a:r>
            <a:r>
              <a:rPr lang="en-US" sz="2400" dirty="0" err="1">
                <a:cs typeface="Arial" panose="020B0604020202020204" pitchFamily="34" charset="0"/>
              </a:rPr>
              <a:t>str</a:t>
            </a:r>
            <a:r>
              <a:rPr lang="en-US" sz="2400" dirty="0">
                <a:cs typeface="Arial" panose="020B0604020202020204" pitchFamily="34" charset="0"/>
              </a:rPr>
              <a:t>[</a:t>
            </a:r>
            <a:r>
              <a:rPr lang="en-US" sz="2400" dirty="0" err="1">
                <a:cs typeface="Arial" panose="020B0604020202020204" pitchFamily="34" charset="0"/>
              </a:rPr>
              <a:t>i</a:t>
            </a:r>
            <a:r>
              <a:rPr lang="en-US" sz="2400" dirty="0">
                <a:cs typeface="Arial" panose="020B0604020202020204" pitchFamily="34" charset="0"/>
              </a:rPr>
              <a:t> + 1</a:t>
            </a:r>
            <a:r>
              <a:rPr lang="en-US" sz="2400" dirty="0" smtClean="0">
                <a:cs typeface="Arial" panose="020B0604020202020204" pitchFamily="34" charset="0"/>
              </a:rPr>
              <a:t>].</a:t>
            </a:r>
          </a:p>
          <a:p>
            <a:pPr>
              <a:lnSpc>
                <a:spcPct val="124000"/>
              </a:lnSpc>
            </a:pPr>
            <a:endParaRPr lang="en-US" sz="2400" dirty="0" smtClean="0">
              <a:cs typeface="Arial" panose="020B0604020202020204" pitchFamily="34" charset="0"/>
            </a:endParaRPr>
          </a:p>
          <a:p>
            <a:pPr>
              <a:lnSpc>
                <a:spcPct val="124000"/>
              </a:lnSpc>
            </a:pPr>
            <a:endParaRPr lang="en-US" sz="2400" dirty="0">
              <a:cs typeface="Arial" panose="020B0604020202020204" pitchFamily="34" charset="0"/>
            </a:endParaRPr>
          </a:p>
          <a:p>
            <a:pPr>
              <a:lnSpc>
                <a:spcPct val="124000"/>
              </a:lnSpc>
            </a:pPr>
            <a:endParaRPr lang="en-GB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92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Suffix extension rule 1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1753" y="1247796"/>
            <a:ext cx="8534400" cy="46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5pPr>
            <a:lvl6pPr marL="1536700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6pPr>
            <a:lvl7pPr marL="1993900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7pPr>
            <a:lvl8pPr marL="2451100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8pPr>
            <a:lvl9pPr marL="2908300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9pPr>
          </a:lstStyle>
          <a:p>
            <a:pPr>
              <a:lnSpc>
                <a:spcPct val="124000"/>
              </a:lnSpc>
            </a:pPr>
            <a:r>
              <a:rPr lang="en-US" sz="2400" dirty="0" smtClean="0">
                <a:cs typeface="Arial" panose="020B0604020202020204" pitchFamily="34" charset="0"/>
              </a:rPr>
              <a:t>If </a:t>
            </a:r>
            <a:r>
              <a:rPr lang="en-US" sz="2400" dirty="0">
                <a:cs typeface="Arial" panose="020B0604020202020204" pitchFamily="34" charset="0"/>
              </a:rPr>
              <a:t>the path </a:t>
            </a:r>
            <a:r>
              <a:rPr lang="en-US" sz="2400" dirty="0" err="1" smtClean="0">
                <a:cs typeface="Arial" panose="020B0604020202020204" pitchFamily="34" charset="0"/>
              </a:rPr>
              <a:t>str</a:t>
            </a:r>
            <a:r>
              <a:rPr lang="en-US" sz="2400" dirty="0" smtClean="0">
                <a:cs typeface="Arial" panose="020B0604020202020204" pitchFamily="34" charset="0"/>
              </a:rPr>
              <a:t>[j..</a:t>
            </a:r>
            <a:r>
              <a:rPr lang="en-US" sz="2400" dirty="0" err="1" smtClean="0">
                <a:cs typeface="Arial" panose="020B0604020202020204" pitchFamily="34" charset="0"/>
              </a:rPr>
              <a:t>i</a:t>
            </a:r>
            <a:r>
              <a:rPr lang="en-US" sz="2400" dirty="0">
                <a:cs typeface="Arial" panose="020B0604020202020204" pitchFamily="34" charset="0"/>
              </a:rPr>
              <a:t>] in </a:t>
            </a:r>
            <a:r>
              <a:rPr lang="en-US" sz="2400" dirty="0" err="1">
                <a:cs typeface="Arial" panose="020B0604020202020204" pitchFamily="34" charset="0"/>
              </a:rPr>
              <a:t>implicitST</a:t>
            </a:r>
            <a:r>
              <a:rPr lang="en-US" sz="2400" baseline="-25000" dirty="0" err="1">
                <a:cs typeface="Arial" panose="020B0604020202020204" pitchFamily="34" charset="0"/>
              </a:rPr>
              <a:t>i</a:t>
            </a:r>
            <a:r>
              <a:rPr lang="en-US" sz="2400" dirty="0">
                <a:cs typeface="Arial" panose="020B0604020202020204" pitchFamily="34" charset="0"/>
              </a:rPr>
              <a:t> ends at a </a:t>
            </a:r>
            <a:r>
              <a:rPr lang="en-US" sz="2400" dirty="0" smtClean="0">
                <a:cs typeface="Arial" panose="020B0604020202020204" pitchFamily="34" charset="0"/>
              </a:rPr>
              <a:t>leaf, </a:t>
            </a:r>
            <a:r>
              <a:rPr lang="en-US" sz="2400" dirty="0">
                <a:cs typeface="Arial" panose="020B0604020202020204" pitchFamily="34" charset="0"/>
              </a:rPr>
              <a:t>adjust the label of </a:t>
            </a:r>
            <a:r>
              <a:rPr lang="en-US" sz="2400" dirty="0" smtClean="0">
                <a:cs typeface="Arial" panose="020B0604020202020204" pitchFamily="34" charset="0"/>
              </a:rPr>
              <a:t>the edge </a:t>
            </a:r>
            <a:r>
              <a:rPr lang="en-US" sz="2400" dirty="0">
                <a:cs typeface="Arial" panose="020B0604020202020204" pitchFamily="34" charset="0"/>
              </a:rPr>
              <a:t>to that leaf to account for the added character </a:t>
            </a:r>
            <a:r>
              <a:rPr lang="en-US" sz="2400" dirty="0" err="1" smtClean="0">
                <a:cs typeface="Arial" panose="020B0604020202020204" pitchFamily="34" charset="0"/>
              </a:rPr>
              <a:t>str</a:t>
            </a:r>
            <a:r>
              <a:rPr lang="en-US" sz="2400" dirty="0" smtClean="0">
                <a:cs typeface="Arial" panose="020B0604020202020204" pitchFamily="34" charset="0"/>
              </a:rPr>
              <a:t>[i+1].</a:t>
            </a:r>
          </a:p>
          <a:p>
            <a:pPr>
              <a:lnSpc>
                <a:spcPct val="124000"/>
              </a:lnSpc>
            </a:pPr>
            <a:r>
              <a:rPr lang="en-US" sz="2400" dirty="0" smtClean="0">
                <a:solidFill>
                  <a:srgbClr val="FF0000"/>
                </a:solidFill>
                <a:cs typeface="Arial" panose="020B0604020202020204" pitchFamily="34" charset="0"/>
              </a:rPr>
              <a:t>Look at the example below:</a:t>
            </a:r>
          </a:p>
          <a:p>
            <a:pPr>
              <a:lnSpc>
                <a:spcPct val="124000"/>
              </a:lnSpc>
            </a:pPr>
            <a:endParaRPr lang="en-US" sz="2400" dirty="0">
              <a:cs typeface="Arial" panose="020B0604020202020204" pitchFamily="34" charset="0"/>
            </a:endParaRPr>
          </a:p>
          <a:p>
            <a:pPr>
              <a:lnSpc>
                <a:spcPct val="124000"/>
              </a:lnSpc>
            </a:pPr>
            <a:endParaRPr lang="en-US" sz="2400" dirty="0" smtClean="0">
              <a:cs typeface="Arial" panose="020B0604020202020204" pitchFamily="34" charset="0"/>
            </a:endParaRPr>
          </a:p>
          <a:p>
            <a:pPr>
              <a:lnSpc>
                <a:spcPct val="124000"/>
              </a:lnSpc>
            </a:pPr>
            <a:endParaRPr lang="en-US" sz="2400" dirty="0">
              <a:cs typeface="Arial" panose="020B0604020202020204" pitchFamily="34" charset="0"/>
            </a:endParaRPr>
          </a:p>
          <a:p>
            <a:pPr>
              <a:lnSpc>
                <a:spcPct val="124000"/>
              </a:lnSpc>
            </a:pPr>
            <a:endParaRPr lang="en-US" sz="2400" dirty="0">
              <a:cs typeface="Arial" panose="020B0604020202020204" pitchFamily="34" charset="0"/>
            </a:endParaRPr>
          </a:p>
          <a:p>
            <a:pPr>
              <a:lnSpc>
                <a:spcPct val="124000"/>
              </a:lnSpc>
            </a:pPr>
            <a:r>
              <a:rPr lang="en-US" sz="2400" dirty="0" smtClean="0">
                <a:cs typeface="Arial" panose="020B0604020202020204" pitchFamily="34" charset="0"/>
              </a:rPr>
              <a:t>Assume the path of </a:t>
            </a:r>
            <a:r>
              <a:rPr lang="en-US" sz="2400" dirty="0" err="1" smtClean="0">
                <a:cs typeface="Arial" panose="020B0604020202020204" pitchFamily="34" charset="0"/>
              </a:rPr>
              <a:t>implicitST</a:t>
            </a:r>
            <a:r>
              <a:rPr lang="en-US" sz="2400" baseline="-25000" dirty="0" err="1" smtClean="0">
                <a:cs typeface="Arial" panose="020B0604020202020204" pitchFamily="34" charset="0"/>
              </a:rPr>
              <a:t>i</a:t>
            </a:r>
            <a:r>
              <a:rPr lang="en-US" sz="2400" baseline="-25000" dirty="0" smtClean="0">
                <a:cs typeface="Arial" panose="020B0604020202020204" pitchFamily="34" charset="0"/>
              </a:rPr>
              <a:t> </a:t>
            </a:r>
            <a:r>
              <a:rPr lang="en-US" sz="2400" dirty="0" smtClean="0">
                <a:cs typeface="Arial" panose="020B0604020202020204" pitchFamily="34" charset="0"/>
              </a:rPr>
              <a:t> is ‘</a:t>
            </a:r>
            <a:r>
              <a:rPr lang="en-US" sz="2400" dirty="0" err="1" smtClean="0">
                <a:cs typeface="Arial" panose="020B0604020202020204" pitchFamily="34" charset="0"/>
              </a:rPr>
              <a:t>ab</a:t>
            </a:r>
            <a:r>
              <a:rPr lang="en-US" sz="2400" dirty="0" smtClean="0">
                <a:cs typeface="Arial" panose="020B0604020202020204" pitchFamily="34" charset="0"/>
              </a:rPr>
              <a:t>’ which ends at leaf node 1. Now we need to add </a:t>
            </a:r>
            <a:r>
              <a:rPr lang="en-US" sz="2400" dirty="0" err="1" smtClean="0">
                <a:cs typeface="Arial" panose="020B0604020202020204" pitchFamily="34" charset="0"/>
              </a:rPr>
              <a:t>str</a:t>
            </a:r>
            <a:r>
              <a:rPr lang="en-US" sz="2400" dirty="0" smtClean="0">
                <a:cs typeface="Arial" panose="020B0604020202020204" pitchFamily="34" charset="0"/>
              </a:rPr>
              <a:t>[i+1]= ‘x’.  According to Rule 1, just add ‘x’ to the leaf node. </a:t>
            </a:r>
            <a:endParaRPr lang="en-US" sz="2400" dirty="0">
              <a:cs typeface="Arial" panose="020B0604020202020204" pitchFamily="34" charset="0"/>
            </a:endParaRPr>
          </a:p>
          <a:p>
            <a:pPr>
              <a:lnSpc>
                <a:spcPct val="124000"/>
              </a:lnSpc>
            </a:pPr>
            <a:endParaRPr lang="en-US" sz="2400" dirty="0" smtClean="0">
              <a:cs typeface="Arial" panose="020B0604020202020204" pitchFamily="34" charset="0"/>
            </a:endParaRPr>
          </a:p>
          <a:p>
            <a:pPr>
              <a:lnSpc>
                <a:spcPct val="124000"/>
              </a:lnSpc>
            </a:pPr>
            <a:endParaRPr lang="en-US" sz="2400" dirty="0">
              <a:cs typeface="Arial" panose="020B0604020202020204" pitchFamily="34" charset="0"/>
            </a:endParaRPr>
          </a:p>
          <a:p>
            <a:pPr>
              <a:lnSpc>
                <a:spcPct val="124000"/>
              </a:lnSpc>
            </a:pPr>
            <a:endParaRPr lang="en-GB" sz="2400" dirty="0">
              <a:cs typeface="Arial" panose="020B0604020202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849689" y="3041222"/>
            <a:ext cx="2830826" cy="1836037"/>
            <a:chOff x="838200" y="3147534"/>
            <a:chExt cx="2830826" cy="1836037"/>
          </a:xfrm>
        </p:grpSpPr>
        <p:grpSp>
          <p:nvGrpSpPr>
            <p:cNvPr id="8" name="Group 7"/>
            <p:cNvGrpSpPr/>
            <p:nvPr/>
          </p:nvGrpSpPr>
          <p:grpSpPr>
            <a:xfrm>
              <a:off x="838200" y="3147534"/>
              <a:ext cx="2830826" cy="1836037"/>
              <a:chOff x="5108511" y="2548930"/>
              <a:chExt cx="2830826" cy="183603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6613548" y="2646287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flipH="1">
                <a:off x="6122870" y="2787223"/>
                <a:ext cx="490678" cy="26207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>
              <a:xfrm>
                <a:off x="5894270" y="2986844"/>
                <a:ext cx="228600" cy="228600"/>
              </a:xfrm>
              <a:prstGeom prst="ellipse">
                <a:avLst/>
              </a:prstGeom>
              <a:noFill/>
              <a:ln w="381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108511" y="3613085"/>
                <a:ext cx="228600" cy="228600"/>
              </a:xfrm>
              <a:prstGeom prst="ellipse">
                <a:avLst/>
              </a:prstGeom>
              <a:noFill/>
              <a:ln w="381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776680" y="3697071"/>
                <a:ext cx="228600" cy="228600"/>
              </a:xfrm>
              <a:prstGeom prst="ellipse">
                <a:avLst/>
              </a:prstGeom>
              <a:noFill/>
              <a:ln w="381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151728" y="254893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6764961" y="2746025"/>
                <a:ext cx="114300" cy="9296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6815004" y="3106689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bx</a:t>
                </a:r>
                <a:endParaRPr lang="en-US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6842148" y="2792795"/>
                <a:ext cx="897047" cy="4567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7267358" y="2760587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xabx</a:t>
                </a:r>
                <a:endParaRPr lang="en-US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702082" y="3167425"/>
                <a:ext cx="228600" cy="228600"/>
              </a:xfrm>
              <a:prstGeom prst="ellipse">
                <a:avLst/>
              </a:prstGeom>
              <a:noFill/>
              <a:ln w="381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stCxn id="11" idx="3"/>
              </p:cNvCxnSpPr>
              <p:nvPr/>
            </p:nvCxnSpPr>
            <p:spPr>
              <a:xfrm flipH="1">
                <a:off x="5315329" y="3181966"/>
                <a:ext cx="612419" cy="4555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5177725" y="303547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894270" y="4156367"/>
                <a:ext cx="228600" cy="228600"/>
              </a:xfrm>
              <a:prstGeom prst="ellipse">
                <a:avLst/>
              </a:prstGeom>
              <a:noFill/>
              <a:ln w="381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6000719" y="3210856"/>
                <a:ext cx="19301" cy="9500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008570" y="3447246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xabx</a:t>
                </a:r>
                <a:endParaRPr lang="en-US" dirty="0"/>
              </a:p>
            </p:txBody>
          </p:sp>
        </p:grpSp>
        <p:cxnSp>
          <p:nvCxnSpPr>
            <p:cNvPr id="26" name="Straight Arrow Connector 25"/>
            <p:cNvCxnSpPr/>
            <p:nvPr/>
          </p:nvCxnSpPr>
          <p:spPr>
            <a:xfrm flipH="1">
              <a:off x="1881417" y="3538252"/>
              <a:ext cx="461820" cy="26434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1158756" y="3973346"/>
              <a:ext cx="401149" cy="2895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693236" y="44499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825041" y="46846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50863" y="42038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25124" y="37805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867400" y="2823790"/>
            <a:ext cx="2830826" cy="1836037"/>
            <a:chOff x="838200" y="3147534"/>
            <a:chExt cx="2830826" cy="1836037"/>
          </a:xfrm>
        </p:grpSpPr>
        <p:grpSp>
          <p:nvGrpSpPr>
            <p:cNvPr id="35" name="Group 34"/>
            <p:cNvGrpSpPr/>
            <p:nvPr/>
          </p:nvGrpSpPr>
          <p:grpSpPr>
            <a:xfrm>
              <a:off x="838200" y="3147534"/>
              <a:ext cx="2830826" cy="1836037"/>
              <a:chOff x="5108511" y="2548930"/>
              <a:chExt cx="2830826" cy="1836037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6613548" y="2646287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H="1">
                <a:off x="6122870" y="2787223"/>
                <a:ext cx="490678" cy="26207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5894270" y="2986844"/>
                <a:ext cx="228600" cy="228600"/>
              </a:xfrm>
              <a:prstGeom prst="ellipse">
                <a:avLst/>
              </a:prstGeom>
              <a:noFill/>
              <a:ln w="381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108511" y="3613085"/>
                <a:ext cx="228600" cy="228600"/>
              </a:xfrm>
              <a:prstGeom prst="ellipse">
                <a:avLst/>
              </a:prstGeom>
              <a:noFill/>
              <a:ln w="381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776680" y="3697071"/>
                <a:ext cx="228600" cy="228600"/>
              </a:xfrm>
              <a:prstGeom prst="ellipse">
                <a:avLst/>
              </a:prstGeom>
              <a:noFill/>
              <a:ln w="381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151728" y="254893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6764961" y="2746025"/>
                <a:ext cx="114300" cy="9296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6815004" y="3106689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bx</a:t>
                </a:r>
                <a:endParaRPr lang="en-US" dirty="0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6842148" y="2792795"/>
                <a:ext cx="897047" cy="4567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7267358" y="2760587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xabx</a:t>
                </a:r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7702082" y="3167425"/>
                <a:ext cx="228600" cy="228600"/>
              </a:xfrm>
              <a:prstGeom prst="ellipse">
                <a:avLst/>
              </a:prstGeom>
              <a:noFill/>
              <a:ln w="381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Connector 48"/>
              <p:cNvCxnSpPr>
                <a:stCxn id="40" idx="3"/>
              </p:cNvCxnSpPr>
              <p:nvPr/>
            </p:nvCxnSpPr>
            <p:spPr>
              <a:xfrm flipH="1">
                <a:off x="5315329" y="3181966"/>
                <a:ext cx="612419" cy="4555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5177725" y="3035477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b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x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894270" y="4156367"/>
                <a:ext cx="228600" cy="228600"/>
              </a:xfrm>
              <a:prstGeom prst="ellipse">
                <a:avLst/>
              </a:prstGeom>
              <a:noFill/>
              <a:ln w="381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 flipH="1" flipV="1">
                <a:off x="6000719" y="3210856"/>
                <a:ext cx="19301" cy="9500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6008570" y="3447246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xabx</a:t>
                </a:r>
                <a:endParaRPr lang="en-US" dirty="0"/>
              </a:p>
            </p:txBody>
          </p:sp>
        </p:grpSp>
        <p:cxnSp>
          <p:nvCxnSpPr>
            <p:cNvPr id="36" name="Straight Arrow Connector 35"/>
            <p:cNvCxnSpPr/>
            <p:nvPr/>
          </p:nvCxnSpPr>
          <p:spPr>
            <a:xfrm flipH="1">
              <a:off x="1881417" y="3538252"/>
              <a:ext cx="461820" cy="26434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1158756" y="3973346"/>
              <a:ext cx="401149" cy="2895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ight Arrow 53"/>
          <p:cNvSpPr/>
          <p:nvPr/>
        </p:nvSpPr>
        <p:spPr>
          <a:xfrm>
            <a:off x="4563006" y="3556585"/>
            <a:ext cx="850683" cy="663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81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Suffix extension rule 2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1753" y="1247796"/>
            <a:ext cx="8534400" cy="46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5pPr>
            <a:lvl6pPr marL="1536700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6pPr>
            <a:lvl7pPr marL="1993900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7pPr>
            <a:lvl8pPr marL="2451100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8pPr>
            <a:lvl9pPr marL="2908300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9pPr>
          </a:lstStyle>
          <a:p>
            <a:pPr>
              <a:lnSpc>
                <a:spcPct val="124000"/>
              </a:lnSpc>
            </a:pPr>
            <a:r>
              <a:rPr lang="en-US" sz="2400" dirty="0" smtClean="0">
                <a:cs typeface="Arial" panose="020B0604020202020204" pitchFamily="34" charset="0"/>
              </a:rPr>
              <a:t>If the path </a:t>
            </a:r>
            <a:r>
              <a:rPr lang="en-US" sz="2400" dirty="0" err="1" smtClean="0">
                <a:cs typeface="Arial" panose="020B0604020202020204" pitchFamily="34" charset="0"/>
              </a:rPr>
              <a:t>str</a:t>
            </a:r>
            <a:r>
              <a:rPr lang="en-US" sz="2400" dirty="0" smtClean="0">
                <a:cs typeface="Arial" panose="020B0604020202020204" pitchFamily="34" charset="0"/>
              </a:rPr>
              <a:t>[j..</a:t>
            </a:r>
            <a:r>
              <a:rPr lang="en-US" sz="2400" dirty="0" err="1" smtClean="0">
                <a:cs typeface="Arial" panose="020B0604020202020204" pitchFamily="34" charset="0"/>
              </a:rPr>
              <a:t>i</a:t>
            </a:r>
            <a:r>
              <a:rPr lang="en-US" sz="2400" dirty="0" smtClean="0">
                <a:cs typeface="Arial" panose="020B0604020202020204" pitchFamily="34" charset="0"/>
              </a:rPr>
              <a:t>] in </a:t>
            </a:r>
            <a:r>
              <a:rPr lang="en-US" sz="2400" dirty="0" err="1" smtClean="0">
                <a:cs typeface="Arial" panose="020B0604020202020204" pitchFamily="34" charset="0"/>
              </a:rPr>
              <a:t>implicitST</a:t>
            </a:r>
            <a:r>
              <a:rPr lang="en-US" sz="2400" baseline="-25000" dirty="0" err="1" smtClean="0">
                <a:cs typeface="Arial" panose="020B0604020202020204" pitchFamily="34" charset="0"/>
              </a:rPr>
              <a:t>i</a:t>
            </a:r>
            <a:r>
              <a:rPr lang="en-US" sz="2400" dirty="0" smtClean="0">
                <a:cs typeface="Arial" panose="020B0604020202020204" pitchFamily="34" charset="0"/>
              </a:rPr>
              <a:t> does not end at a leaf</a:t>
            </a:r>
            <a:r>
              <a:rPr lang="en-US" sz="2400" dirty="0">
                <a:cs typeface="Arial" panose="020B0604020202020204" pitchFamily="34" charset="0"/>
              </a:rPr>
              <a:t>, and the </a:t>
            </a:r>
            <a:r>
              <a:rPr lang="en-US" sz="2400" dirty="0" smtClean="0">
                <a:cs typeface="Arial" panose="020B0604020202020204" pitchFamily="34" charset="0"/>
              </a:rPr>
              <a:t>next character </a:t>
            </a:r>
            <a:r>
              <a:rPr lang="en-US" sz="2400" dirty="0">
                <a:cs typeface="Arial" panose="020B0604020202020204" pitchFamily="34" charset="0"/>
              </a:rPr>
              <a:t>in the existing path is </a:t>
            </a:r>
            <a:r>
              <a:rPr lang="en-US" sz="2400" dirty="0" smtClean="0">
                <a:cs typeface="Arial" panose="020B0604020202020204" pitchFamily="34" charset="0"/>
              </a:rPr>
              <a:t>different to </a:t>
            </a:r>
            <a:r>
              <a:rPr lang="en-US" sz="2400" dirty="0" err="1" smtClean="0">
                <a:cs typeface="Arial" panose="020B0604020202020204" pitchFamily="34" charset="0"/>
              </a:rPr>
              <a:t>str</a:t>
            </a:r>
            <a:r>
              <a:rPr lang="en-US" sz="2400" dirty="0" smtClean="0">
                <a:cs typeface="Arial" panose="020B0604020202020204" pitchFamily="34" charset="0"/>
              </a:rPr>
              <a:t>[i+1], then </a:t>
            </a:r>
            <a:r>
              <a:rPr lang="en-US" sz="2400" dirty="0">
                <a:cs typeface="Arial" panose="020B0604020202020204" pitchFamily="34" charset="0"/>
              </a:rPr>
              <a:t>split the </a:t>
            </a:r>
            <a:r>
              <a:rPr lang="en-US" sz="2400" dirty="0" smtClean="0">
                <a:cs typeface="Arial" panose="020B0604020202020204" pitchFamily="34" charset="0"/>
              </a:rPr>
              <a:t>edge and </a:t>
            </a:r>
            <a:r>
              <a:rPr lang="en-US" sz="2400" dirty="0">
                <a:cs typeface="Arial" panose="020B0604020202020204" pitchFamily="34" charset="0"/>
              </a:rPr>
              <a:t>create a new </a:t>
            </a:r>
            <a:r>
              <a:rPr lang="en-US" sz="2400" dirty="0" smtClean="0">
                <a:cs typeface="Arial" panose="020B0604020202020204" pitchFamily="34" charset="0"/>
              </a:rPr>
              <a:t>node, </a:t>
            </a:r>
            <a:r>
              <a:rPr lang="en-US" sz="2400" dirty="0">
                <a:cs typeface="Arial" panose="020B0604020202020204" pitchFamily="34" charset="0"/>
              </a:rPr>
              <a:t>followed by a new </a:t>
            </a:r>
            <a:r>
              <a:rPr lang="en-US" sz="2400" dirty="0" smtClean="0">
                <a:cs typeface="Arial" panose="020B0604020202020204" pitchFamily="34" charset="0"/>
              </a:rPr>
              <a:t>leaf; assign character </a:t>
            </a:r>
            <a:r>
              <a:rPr lang="en-US" sz="2400" dirty="0" err="1">
                <a:cs typeface="Arial" panose="020B0604020202020204" pitchFamily="34" charset="0"/>
              </a:rPr>
              <a:t>str</a:t>
            </a:r>
            <a:r>
              <a:rPr lang="en-US" sz="2400" dirty="0">
                <a:cs typeface="Arial" panose="020B0604020202020204" pitchFamily="34" charset="0"/>
              </a:rPr>
              <a:t>[</a:t>
            </a:r>
            <a:r>
              <a:rPr lang="en-US" sz="2400" dirty="0" err="1">
                <a:cs typeface="Arial" panose="020B0604020202020204" pitchFamily="34" charset="0"/>
              </a:rPr>
              <a:t>i</a:t>
            </a:r>
            <a:r>
              <a:rPr lang="en-US" sz="2400" dirty="0">
                <a:cs typeface="Arial" panose="020B0604020202020204" pitchFamily="34" charset="0"/>
              </a:rPr>
              <a:t> + 1] as the edge label between the new </a:t>
            </a:r>
            <a:r>
              <a:rPr lang="en-US" sz="2400" dirty="0" smtClean="0">
                <a:cs typeface="Arial" panose="020B0604020202020204" pitchFamily="34" charset="0"/>
              </a:rPr>
              <a:t>node and the leaf.</a:t>
            </a:r>
          </a:p>
          <a:p>
            <a:pPr>
              <a:lnSpc>
                <a:spcPct val="124000"/>
              </a:lnSpc>
            </a:pPr>
            <a:endParaRPr lang="en-US" sz="2400" dirty="0">
              <a:cs typeface="Arial" panose="020B0604020202020204" pitchFamily="34" charset="0"/>
            </a:endParaRPr>
          </a:p>
          <a:p>
            <a:pPr>
              <a:lnSpc>
                <a:spcPct val="124000"/>
              </a:lnSpc>
            </a:pPr>
            <a:endParaRPr lang="en-US" sz="2400" dirty="0" smtClean="0">
              <a:cs typeface="Arial" panose="020B0604020202020204" pitchFamily="34" charset="0"/>
            </a:endParaRPr>
          </a:p>
          <a:p>
            <a:pPr>
              <a:lnSpc>
                <a:spcPct val="124000"/>
              </a:lnSpc>
            </a:pPr>
            <a:endParaRPr lang="en-US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842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Suffix extension rule 2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1752" y="1069200"/>
            <a:ext cx="8534400" cy="46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5pPr>
            <a:lvl6pPr marL="1536700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6pPr>
            <a:lvl7pPr marL="1993900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7pPr>
            <a:lvl8pPr marL="2451100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8pPr>
            <a:lvl9pPr marL="2908300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9pPr>
          </a:lstStyle>
          <a:p>
            <a:pPr>
              <a:lnSpc>
                <a:spcPct val="124000"/>
              </a:lnSpc>
            </a:pPr>
            <a:r>
              <a:rPr lang="en-US" sz="2400" dirty="0" smtClean="0">
                <a:cs typeface="Arial" panose="020B0604020202020204" pitchFamily="34" charset="0"/>
              </a:rPr>
              <a:t>If the path </a:t>
            </a:r>
            <a:r>
              <a:rPr lang="en-US" sz="2400" dirty="0" err="1" smtClean="0">
                <a:cs typeface="Arial" panose="020B0604020202020204" pitchFamily="34" charset="0"/>
              </a:rPr>
              <a:t>str</a:t>
            </a:r>
            <a:r>
              <a:rPr lang="en-US" sz="2400" dirty="0" smtClean="0">
                <a:cs typeface="Arial" panose="020B0604020202020204" pitchFamily="34" charset="0"/>
              </a:rPr>
              <a:t>[j..</a:t>
            </a:r>
            <a:r>
              <a:rPr lang="en-US" sz="2400" dirty="0" err="1" smtClean="0">
                <a:cs typeface="Arial" panose="020B0604020202020204" pitchFamily="34" charset="0"/>
              </a:rPr>
              <a:t>i</a:t>
            </a:r>
            <a:r>
              <a:rPr lang="en-US" sz="2400" dirty="0" smtClean="0">
                <a:cs typeface="Arial" panose="020B0604020202020204" pitchFamily="34" charset="0"/>
              </a:rPr>
              <a:t>] in </a:t>
            </a:r>
            <a:r>
              <a:rPr lang="en-US" sz="2400" dirty="0" err="1" smtClean="0">
                <a:cs typeface="Arial" panose="020B0604020202020204" pitchFamily="34" charset="0"/>
              </a:rPr>
              <a:t>implicitST</a:t>
            </a:r>
            <a:r>
              <a:rPr lang="en-US" sz="2400" baseline="-25000" dirty="0" err="1" smtClean="0">
                <a:cs typeface="Arial" panose="020B0604020202020204" pitchFamily="34" charset="0"/>
              </a:rPr>
              <a:t>i</a:t>
            </a:r>
            <a:r>
              <a:rPr lang="en-US" sz="2400" dirty="0" smtClean="0">
                <a:cs typeface="Arial" panose="020B0604020202020204" pitchFamily="34" charset="0"/>
              </a:rPr>
              <a:t> does not end at a leaf</a:t>
            </a:r>
            <a:r>
              <a:rPr lang="en-US" sz="2400" dirty="0">
                <a:cs typeface="Arial" panose="020B0604020202020204" pitchFamily="34" charset="0"/>
              </a:rPr>
              <a:t>, and the </a:t>
            </a:r>
            <a:r>
              <a:rPr lang="en-US" sz="2400" dirty="0" smtClean="0">
                <a:cs typeface="Arial" panose="020B0604020202020204" pitchFamily="34" charset="0"/>
              </a:rPr>
              <a:t>next character </a:t>
            </a:r>
            <a:r>
              <a:rPr lang="en-US" sz="2400" dirty="0">
                <a:cs typeface="Arial" panose="020B0604020202020204" pitchFamily="34" charset="0"/>
              </a:rPr>
              <a:t>in the existing path is </a:t>
            </a:r>
            <a:r>
              <a:rPr lang="en-US" sz="2400" dirty="0" smtClean="0">
                <a:cs typeface="Arial" panose="020B0604020202020204" pitchFamily="34" charset="0"/>
              </a:rPr>
              <a:t>different to </a:t>
            </a:r>
            <a:r>
              <a:rPr lang="en-US" sz="2400" dirty="0" err="1" smtClean="0">
                <a:cs typeface="Arial" panose="020B0604020202020204" pitchFamily="34" charset="0"/>
              </a:rPr>
              <a:t>str</a:t>
            </a:r>
            <a:r>
              <a:rPr lang="en-US" sz="2400" dirty="0" smtClean="0">
                <a:cs typeface="Arial" panose="020B0604020202020204" pitchFamily="34" charset="0"/>
              </a:rPr>
              <a:t>[i+1], then </a:t>
            </a:r>
            <a:r>
              <a:rPr lang="en-US" sz="2400" dirty="0">
                <a:cs typeface="Arial" panose="020B0604020202020204" pitchFamily="34" charset="0"/>
              </a:rPr>
              <a:t>split the </a:t>
            </a:r>
            <a:r>
              <a:rPr lang="en-US" sz="2400" dirty="0" smtClean="0">
                <a:cs typeface="Arial" panose="020B0604020202020204" pitchFamily="34" charset="0"/>
              </a:rPr>
              <a:t>edge and </a:t>
            </a:r>
            <a:r>
              <a:rPr lang="en-US" sz="2400" dirty="0">
                <a:cs typeface="Arial" panose="020B0604020202020204" pitchFamily="34" charset="0"/>
              </a:rPr>
              <a:t>create a new </a:t>
            </a:r>
            <a:r>
              <a:rPr lang="en-US" sz="2400" dirty="0" smtClean="0">
                <a:cs typeface="Arial" panose="020B0604020202020204" pitchFamily="34" charset="0"/>
              </a:rPr>
              <a:t>node, </a:t>
            </a:r>
            <a:r>
              <a:rPr lang="en-US" sz="2400" dirty="0">
                <a:cs typeface="Arial" panose="020B0604020202020204" pitchFamily="34" charset="0"/>
              </a:rPr>
              <a:t>followed by a new </a:t>
            </a:r>
            <a:r>
              <a:rPr lang="en-US" sz="2400" dirty="0" smtClean="0">
                <a:cs typeface="Arial" panose="020B0604020202020204" pitchFamily="34" charset="0"/>
              </a:rPr>
              <a:t>leaf; assign character </a:t>
            </a:r>
            <a:r>
              <a:rPr lang="en-US" sz="2400" dirty="0" err="1">
                <a:cs typeface="Arial" panose="020B0604020202020204" pitchFamily="34" charset="0"/>
              </a:rPr>
              <a:t>str</a:t>
            </a:r>
            <a:r>
              <a:rPr lang="en-US" sz="2400" dirty="0">
                <a:cs typeface="Arial" panose="020B0604020202020204" pitchFamily="34" charset="0"/>
              </a:rPr>
              <a:t>[</a:t>
            </a:r>
            <a:r>
              <a:rPr lang="en-US" sz="2400" dirty="0" err="1">
                <a:cs typeface="Arial" panose="020B0604020202020204" pitchFamily="34" charset="0"/>
              </a:rPr>
              <a:t>i</a:t>
            </a:r>
            <a:r>
              <a:rPr lang="en-US" sz="2400" dirty="0">
                <a:cs typeface="Arial" panose="020B0604020202020204" pitchFamily="34" charset="0"/>
              </a:rPr>
              <a:t> + 1] as the edge label between the new </a:t>
            </a:r>
            <a:r>
              <a:rPr lang="en-US" sz="2400" dirty="0" smtClean="0">
                <a:cs typeface="Arial" panose="020B0604020202020204" pitchFamily="34" charset="0"/>
              </a:rPr>
              <a:t>node and the leaf.</a:t>
            </a:r>
          </a:p>
          <a:p>
            <a:pPr>
              <a:lnSpc>
                <a:spcPct val="124000"/>
              </a:lnSpc>
            </a:pPr>
            <a:r>
              <a:rPr 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Look at the example below:</a:t>
            </a:r>
          </a:p>
          <a:p>
            <a:pPr>
              <a:lnSpc>
                <a:spcPct val="124000"/>
              </a:lnSpc>
            </a:pPr>
            <a:endParaRPr lang="en-US" sz="2400" dirty="0" smtClean="0">
              <a:cs typeface="Arial" panose="020B0604020202020204" pitchFamily="34" charset="0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4152597" y="4297238"/>
            <a:ext cx="850683" cy="663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79898" y="5536921"/>
            <a:ext cx="87781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Assume the path of </a:t>
            </a:r>
            <a:r>
              <a:rPr lang="en-US" dirty="0" err="1">
                <a:cs typeface="Arial" panose="020B0604020202020204" pitchFamily="34" charset="0"/>
              </a:rPr>
              <a:t>implicitST</a:t>
            </a:r>
            <a:r>
              <a:rPr lang="en-US" baseline="-25000" dirty="0" err="1">
                <a:cs typeface="Arial" panose="020B0604020202020204" pitchFamily="34" charset="0"/>
              </a:rPr>
              <a:t>i</a:t>
            </a:r>
            <a:r>
              <a:rPr lang="en-US" baseline="-25000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smtClean="0">
                <a:cs typeface="Arial" panose="020B0604020202020204" pitchFamily="34" charset="0"/>
              </a:rPr>
              <a:t>starts with an </a:t>
            </a:r>
            <a:r>
              <a:rPr lang="en-US" dirty="0">
                <a:cs typeface="Arial" panose="020B0604020202020204" pitchFamily="34" charset="0"/>
              </a:rPr>
              <a:t>‘</a:t>
            </a:r>
            <a:r>
              <a:rPr lang="en-US" dirty="0" smtClean="0">
                <a:cs typeface="Arial" panose="020B0604020202020204" pitchFamily="34" charset="0"/>
              </a:rPr>
              <a:t>a’ and now </a:t>
            </a:r>
            <a:r>
              <a:rPr lang="en-US" dirty="0">
                <a:cs typeface="Arial" panose="020B0604020202020204" pitchFamily="34" charset="0"/>
              </a:rPr>
              <a:t>we need to add </a:t>
            </a:r>
            <a:r>
              <a:rPr lang="en-US" dirty="0" err="1">
                <a:cs typeface="Arial" panose="020B0604020202020204" pitchFamily="34" charset="0"/>
              </a:rPr>
              <a:t>str</a:t>
            </a:r>
            <a:r>
              <a:rPr lang="en-US" dirty="0">
                <a:cs typeface="Arial" panose="020B0604020202020204" pitchFamily="34" charset="0"/>
              </a:rPr>
              <a:t>[i+1]= </a:t>
            </a:r>
            <a:r>
              <a:rPr lang="en-US" dirty="0" smtClean="0">
                <a:cs typeface="Arial" panose="020B0604020202020204" pitchFamily="34" charset="0"/>
              </a:rPr>
              <a:t>‘b’.  </a:t>
            </a:r>
            <a:r>
              <a:rPr lang="en-US" dirty="0">
                <a:cs typeface="Arial" panose="020B0604020202020204" pitchFamily="34" charset="0"/>
              </a:rPr>
              <a:t>According to Rule </a:t>
            </a:r>
            <a:r>
              <a:rPr lang="en-US" dirty="0" smtClean="0">
                <a:cs typeface="Arial" panose="020B0604020202020204" pitchFamily="34" charset="0"/>
              </a:rPr>
              <a:t>2, split the edge, create a new node and a leaf and label the new edge.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208988" y="3908326"/>
            <a:ext cx="3359685" cy="1456725"/>
            <a:chOff x="213492" y="4150945"/>
            <a:chExt cx="3359685" cy="1456725"/>
          </a:xfrm>
        </p:grpSpPr>
        <p:sp>
          <p:nvSpPr>
            <p:cNvPr id="35" name="Oval 34"/>
            <p:cNvSpPr/>
            <p:nvPr/>
          </p:nvSpPr>
          <p:spPr>
            <a:xfrm>
              <a:off x="2385192" y="4150945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48085" y="5248444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>
              <a:off x="744300" y="4334427"/>
              <a:ext cx="1659795" cy="9039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565971" y="4379545"/>
              <a:ext cx="510216" cy="9831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864922" y="4601716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xab</a:t>
              </a:r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3039002" y="5362744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33145" y="4515522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axab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13492" y="50851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260271" y="523833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111256" y="3719673"/>
            <a:ext cx="3359685" cy="1456725"/>
            <a:chOff x="213492" y="4150945"/>
            <a:chExt cx="3359685" cy="1456725"/>
          </a:xfrm>
        </p:grpSpPr>
        <p:sp>
          <p:nvSpPr>
            <p:cNvPr id="45" name="Oval 44"/>
            <p:cNvSpPr/>
            <p:nvPr/>
          </p:nvSpPr>
          <p:spPr>
            <a:xfrm>
              <a:off x="2385192" y="4150945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48085" y="5248444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 flipH="1">
              <a:off x="744300" y="4334427"/>
              <a:ext cx="1659795" cy="9039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565971" y="4379545"/>
              <a:ext cx="510216" cy="9831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864922" y="4601716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xab</a:t>
              </a:r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3039002" y="5362744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33145" y="4515522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xab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13492" y="50851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260271" y="523833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cxnSp>
        <p:nvCxnSpPr>
          <p:cNvPr id="70" name="Straight Arrow Connector 69"/>
          <p:cNvCxnSpPr/>
          <p:nvPr/>
        </p:nvCxnSpPr>
        <p:spPr>
          <a:xfrm flipH="1">
            <a:off x="1899793" y="4327643"/>
            <a:ext cx="461820" cy="2643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7099148" y="4923420"/>
            <a:ext cx="228600" cy="228600"/>
          </a:xfrm>
          <a:prstGeom prst="ellipse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700285" y="4024590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>
            <a:endCxn id="73" idx="0"/>
          </p:cNvCxnSpPr>
          <p:nvPr/>
        </p:nvCxnSpPr>
        <p:spPr>
          <a:xfrm>
            <a:off x="6869622" y="4240663"/>
            <a:ext cx="343826" cy="6827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722639" y="36021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954993" y="431513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307282" y="50639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6969995" y="4013553"/>
            <a:ext cx="461820" cy="2643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160343" y="4352368"/>
            <a:ext cx="302562" cy="5839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447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Suffix extension rule 3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1753" y="1247796"/>
            <a:ext cx="8534400" cy="46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5pPr>
            <a:lvl6pPr marL="1536700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6pPr>
            <a:lvl7pPr marL="1993900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7pPr>
            <a:lvl8pPr marL="2451100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8pPr>
            <a:lvl9pPr marL="2908300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9pPr>
          </a:lstStyle>
          <a:p>
            <a:pPr>
              <a:lnSpc>
                <a:spcPct val="124000"/>
              </a:lnSpc>
            </a:pPr>
            <a:r>
              <a:rPr lang="en-US" sz="2400" dirty="0" smtClean="0">
                <a:cs typeface="Arial" panose="020B0604020202020204" pitchFamily="34" charset="0"/>
              </a:rPr>
              <a:t>If the path </a:t>
            </a:r>
            <a:r>
              <a:rPr lang="en-US" sz="2400" dirty="0" err="1" smtClean="0">
                <a:cs typeface="Arial" panose="020B0604020202020204" pitchFamily="34" charset="0"/>
              </a:rPr>
              <a:t>str</a:t>
            </a:r>
            <a:r>
              <a:rPr lang="en-US" sz="2400" dirty="0" smtClean="0">
                <a:cs typeface="Arial" panose="020B0604020202020204" pitchFamily="34" charset="0"/>
              </a:rPr>
              <a:t>[j..</a:t>
            </a:r>
            <a:r>
              <a:rPr lang="en-US" sz="2400" dirty="0" err="1" smtClean="0">
                <a:cs typeface="Arial" panose="020B0604020202020204" pitchFamily="34" charset="0"/>
              </a:rPr>
              <a:t>i</a:t>
            </a:r>
            <a:r>
              <a:rPr lang="en-US" sz="2400" dirty="0" smtClean="0">
                <a:cs typeface="Arial" panose="020B0604020202020204" pitchFamily="34" charset="0"/>
              </a:rPr>
              <a:t>] in </a:t>
            </a:r>
            <a:r>
              <a:rPr lang="en-US" sz="2400" dirty="0" err="1" smtClean="0">
                <a:cs typeface="Arial" panose="020B0604020202020204" pitchFamily="34" charset="0"/>
              </a:rPr>
              <a:t>implicitST</a:t>
            </a:r>
            <a:r>
              <a:rPr lang="en-US" sz="2400" baseline="-25000" dirty="0" err="1" smtClean="0">
                <a:cs typeface="Arial" panose="020B0604020202020204" pitchFamily="34" charset="0"/>
              </a:rPr>
              <a:t>i</a:t>
            </a:r>
            <a:r>
              <a:rPr lang="en-US" sz="2400" dirty="0" smtClean="0">
                <a:cs typeface="Arial" panose="020B0604020202020204" pitchFamily="34" charset="0"/>
              </a:rPr>
              <a:t> does not end at a leaf</a:t>
            </a:r>
            <a:r>
              <a:rPr lang="en-US" sz="2400" dirty="0">
                <a:cs typeface="Arial" panose="020B0604020202020204" pitchFamily="34" charset="0"/>
              </a:rPr>
              <a:t>, </a:t>
            </a:r>
            <a:r>
              <a:rPr lang="en-US" sz="2400" dirty="0" smtClean="0">
                <a:cs typeface="Arial" panose="020B0604020202020204" pitchFamily="34" charset="0"/>
              </a:rPr>
              <a:t>but is within some edge label, and the next character in that path is </a:t>
            </a:r>
            <a:r>
              <a:rPr lang="en-US" sz="2400" dirty="0" err="1" smtClean="0">
                <a:cs typeface="Arial" panose="020B0604020202020204" pitchFamily="34" charset="0"/>
              </a:rPr>
              <a:t>str</a:t>
            </a:r>
            <a:r>
              <a:rPr lang="en-US" sz="2400" dirty="0" smtClean="0">
                <a:cs typeface="Arial" panose="020B0604020202020204" pitchFamily="34" charset="0"/>
              </a:rPr>
              <a:t>[i+1], then </a:t>
            </a:r>
            <a:r>
              <a:rPr lang="en-US" sz="2400" dirty="0" err="1">
                <a:cs typeface="Arial" panose="020B0604020202020204" pitchFamily="34" charset="0"/>
              </a:rPr>
              <a:t>str</a:t>
            </a:r>
            <a:r>
              <a:rPr lang="en-US" sz="2400" dirty="0">
                <a:cs typeface="Arial" panose="020B0604020202020204" pitchFamily="34" charset="0"/>
              </a:rPr>
              <a:t>[</a:t>
            </a:r>
            <a:r>
              <a:rPr lang="en-US" sz="2400" dirty="0" err="1">
                <a:cs typeface="Arial" panose="020B0604020202020204" pitchFamily="34" charset="0"/>
              </a:rPr>
              <a:t>i</a:t>
            </a:r>
            <a:r>
              <a:rPr lang="en-US" sz="2400" dirty="0">
                <a:cs typeface="Arial" panose="020B0604020202020204" pitchFamily="34" charset="0"/>
              </a:rPr>
              <a:t> + 1] </a:t>
            </a:r>
            <a:r>
              <a:rPr lang="en-US" sz="2400" dirty="0" smtClean="0">
                <a:cs typeface="Arial" panose="020B0604020202020204" pitchFamily="34" charset="0"/>
              </a:rPr>
              <a:t>is already </a:t>
            </a:r>
            <a:r>
              <a:rPr lang="en-US" sz="2400" dirty="0">
                <a:cs typeface="Arial" panose="020B0604020202020204" pitchFamily="34" charset="0"/>
              </a:rPr>
              <a:t>in the tree. </a:t>
            </a:r>
            <a:r>
              <a:rPr lang="en-US" sz="2400" dirty="0" smtClean="0">
                <a:cs typeface="Arial" panose="020B0604020202020204" pitchFamily="34" charset="0"/>
              </a:rPr>
              <a:t>Do nothing.</a:t>
            </a:r>
          </a:p>
          <a:p>
            <a:pPr>
              <a:lnSpc>
                <a:spcPct val="124000"/>
              </a:lnSpc>
            </a:pPr>
            <a:endParaRPr lang="en-US" sz="2400" dirty="0">
              <a:cs typeface="Arial" panose="020B0604020202020204" pitchFamily="34" charset="0"/>
            </a:endParaRPr>
          </a:p>
          <a:p>
            <a:pPr>
              <a:lnSpc>
                <a:spcPct val="124000"/>
              </a:lnSpc>
            </a:pPr>
            <a:endParaRPr lang="en-US" sz="2400" dirty="0" smtClean="0">
              <a:cs typeface="Arial" panose="020B0604020202020204" pitchFamily="34" charset="0"/>
            </a:endParaRPr>
          </a:p>
          <a:p>
            <a:pPr>
              <a:lnSpc>
                <a:spcPct val="124000"/>
              </a:lnSpc>
            </a:pPr>
            <a:endParaRPr lang="en-US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97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Suffix Tree- naïve approach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"/>
          </p:nvPr>
        </p:nvSpPr>
        <p:spPr>
          <a:xfrm>
            <a:off x="301752" y="1444237"/>
            <a:ext cx="8503920" cy="6131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Consider the suffixes of a string as given and constructing a suffix tree to represent them.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822170"/>
              </p:ext>
            </p:extLst>
          </p:nvPr>
        </p:nvGraphicFramePr>
        <p:xfrm>
          <a:off x="685800" y="2209801"/>
          <a:ext cx="332509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$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831" y="2035935"/>
            <a:ext cx="4556888" cy="1828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864735"/>
            <a:ext cx="4369758" cy="241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6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Suffix extension rule 3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1753" y="1247796"/>
            <a:ext cx="8534400" cy="46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5pPr>
            <a:lvl6pPr marL="1536700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6pPr>
            <a:lvl7pPr marL="1993900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7pPr>
            <a:lvl8pPr marL="2451100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8pPr>
            <a:lvl9pPr marL="2908300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 PL ShanHeiSun Uni" charset="0"/>
                <a:cs typeface="AR PL ShanHeiSun Uni" charset="0"/>
              </a:defRPr>
            </a:lvl9pPr>
          </a:lstStyle>
          <a:p>
            <a:pPr>
              <a:lnSpc>
                <a:spcPct val="124000"/>
              </a:lnSpc>
            </a:pPr>
            <a:r>
              <a:rPr lang="en-US" sz="2400" dirty="0" smtClean="0">
                <a:cs typeface="Arial" panose="020B0604020202020204" pitchFamily="34" charset="0"/>
              </a:rPr>
              <a:t>If the path </a:t>
            </a:r>
            <a:r>
              <a:rPr lang="en-US" sz="2400" dirty="0" err="1" smtClean="0">
                <a:cs typeface="Arial" panose="020B0604020202020204" pitchFamily="34" charset="0"/>
              </a:rPr>
              <a:t>str</a:t>
            </a:r>
            <a:r>
              <a:rPr lang="en-US" sz="2400" dirty="0" smtClean="0">
                <a:cs typeface="Arial" panose="020B0604020202020204" pitchFamily="34" charset="0"/>
              </a:rPr>
              <a:t>[j..</a:t>
            </a:r>
            <a:r>
              <a:rPr lang="en-US" sz="2400" dirty="0" err="1" smtClean="0">
                <a:cs typeface="Arial" panose="020B0604020202020204" pitchFamily="34" charset="0"/>
              </a:rPr>
              <a:t>i</a:t>
            </a:r>
            <a:r>
              <a:rPr lang="en-US" sz="2400" dirty="0" smtClean="0">
                <a:cs typeface="Arial" panose="020B0604020202020204" pitchFamily="34" charset="0"/>
              </a:rPr>
              <a:t>] in </a:t>
            </a:r>
            <a:r>
              <a:rPr lang="en-US" sz="2400" dirty="0" err="1" smtClean="0">
                <a:cs typeface="Arial" panose="020B0604020202020204" pitchFamily="34" charset="0"/>
              </a:rPr>
              <a:t>implicitST</a:t>
            </a:r>
            <a:r>
              <a:rPr lang="en-US" sz="2400" baseline="-25000" dirty="0" err="1" smtClean="0">
                <a:cs typeface="Arial" panose="020B0604020202020204" pitchFamily="34" charset="0"/>
              </a:rPr>
              <a:t>i</a:t>
            </a:r>
            <a:r>
              <a:rPr lang="en-US" sz="2400" dirty="0" smtClean="0">
                <a:cs typeface="Arial" panose="020B0604020202020204" pitchFamily="34" charset="0"/>
              </a:rPr>
              <a:t> does not end at a leaf</a:t>
            </a:r>
            <a:r>
              <a:rPr lang="en-US" sz="2400" dirty="0">
                <a:cs typeface="Arial" panose="020B0604020202020204" pitchFamily="34" charset="0"/>
              </a:rPr>
              <a:t>, </a:t>
            </a:r>
            <a:r>
              <a:rPr lang="en-US" sz="2400" dirty="0" smtClean="0">
                <a:cs typeface="Arial" panose="020B0604020202020204" pitchFamily="34" charset="0"/>
              </a:rPr>
              <a:t>but is within some edge label, and the next character in that path is </a:t>
            </a:r>
            <a:r>
              <a:rPr lang="en-US" sz="2400" dirty="0" err="1" smtClean="0">
                <a:cs typeface="Arial" panose="020B0604020202020204" pitchFamily="34" charset="0"/>
              </a:rPr>
              <a:t>str</a:t>
            </a:r>
            <a:r>
              <a:rPr lang="en-US" sz="2400" dirty="0" smtClean="0">
                <a:cs typeface="Arial" panose="020B0604020202020204" pitchFamily="34" charset="0"/>
              </a:rPr>
              <a:t>[i+1], then </a:t>
            </a:r>
            <a:r>
              <a:rPr lang="en-US" sz="2400" dirty="0" err="1">
                <a:cs typeface="Arial" panose="020B0604020202020204" pitchFamily="34" charset="0"/>
              </a:rPr>
              <a:t>str</a:t>
            </a:r>
            <a:r>
              <a:rPr lang="en-US" sz="2400" dirty="0">
                <a:cs typeface="Arial" panose="020B0604020202020204" pitchFamily="34" charset="0"/>
              </a:rPr>
              <a:t>[</a:t>
            </a:r>
            <a:r>
              <a:rPr lang="en-US" sz="2400" dirty="0" err="1">
                <a:cs typeface="Arial" panose="020B0604020202020204" pitchFamily="34" charset="0"/>
              </a:rPr>
              <a:t>i</a:t>
            </a:r>
            <a:r>
              <a:rPr lang="en-US" sz="2400" dirty="0">
                <a:cs typeface="Arial" panose="020B0604020202020204" pitchFamily="34" charset="0"/>
              </a:rPr>
              <a:t> + 1] </a:t>
            </a:r>
            <a:r>
              <a:rPr lang="en-US" sz="2400" dirty="0" smtClean="0">
                <a:cs typeface="Arial" panose="020B0604020202020204" pitchFamily="34" charset="0"/>
              </a:rPr>
              <a:t>is already </a:t>
            </a:r>
            <a:r>
              <a:rPr lang="en-US" sz="2400" dirty="0">
                <a:cs typeface="Arial" panose="020B0604020202020204" pitchFamily="34" charset="0"/>
              </a:rPr>
              <a:t>in the tree. </a:t>
            </a:r>
            <a:r>
              <a:rPr lang="en-US" sz="2400" dirty="0" smtClean="0">
                <a:cs typeface="Arial" panose="020B0604020202020204" pitchFamily="34" charset="0"/>
              </a:rPr>
              <a:t>Do nothing.</a:t>
            </a:r>
          </a:p>
          <a:p>
            <a:pPr>
              <a:lnSpc>
                <a:spcPct val="124000"/>
              </a:lnSpc>
            </a:pPr>
            <a:r>
              <a:rPr 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Look at the example below:</a:t>
            </a:r>
          </a:p>
          <a:p>
            <a:pPr>
              <a:lnSpc>
                <a:spcPct val="124000"/>
              </a:lnSpc>
            </a:pPr>
            <a:endParaRPr lang="en-US" sz="2400" dirty="0">
              <a:cs typeface="Arial" panose="020B0604020202020204" pitchFamily="34" charset="0"/>
            </a:endParaRPr>
          </a:p>
          <a:p>
            <a:pPr>
              <a:lnSpc>
                <a:spcPct val="124000"/>
              </a:lnSpc>
            </a:pPr>
            <a:endParaRPr lang="en-US" sz="2400" dirty="0" smtClean="0">
              <a:cs typeface="Arial" panose="020B0604020202020204" pitchFamily="34" charset="0"/>
            </a:endParaRPr>
          </a:p>
          <a:p>
            <a:pPr>
              <a:lnSpc>
                <a:spcPct val="124000"/>
              </a:lnSpc>
            </a:pP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4186524" y="3715029"/>
            <a:ext cx="850683" cy="663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2811" y="5193629"/>
            <a:ext cx="8778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Assume the path of </a:t>
            </a:r>
            <a:r>
              <a:rPr lang="en-US" dirty="0" err="1">
                <a:cs typeface="Arial" panose="020B0604020202020204" pitchFamily="34" charset="0"/>
              </a:rPr>
              <a:t>implicitST</a:t>
            </a:r>
            <a:r>
              <a:rPr lang="en-US" baseline="-25000" dirty="0" err="1">
                <a:cs typeface="Arial" panose="020B0604020202020204" pitchFamily="34" charset="0"/>
              </a:rPr>
              <a:t>i</a:t>
            </a:r>
            <a:r>
              <a:rPr lang="en-US" baseline="-25000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smtClean="0">
                <a:cs typeface="Arial" panose="020B0604020202020204" pitchFamily="34" charset="0"/>
              </a:rPr>
              <a:t>starts with an </a:t>
            </a:r>
            <a:r>
              <a:rPr lang="en-US" dirty="0">
                <a:cs typeface="Arial" panose="020B0604020202020204" pitchFamily="34" charset="0"/>
              </a:rPr>
              <a:t>‘</a:t>
            </a:r>
            <a:r>
              <a:rPr lang="en-US" dirty="0" smtClean="0">
                <a:cs typeface="Arial" panose="020B0604020202020204" pitchFamily="34" charset="0"/>
              </a:rPr>
              <a:t>a’ and now </a:t>
            </a:r>
            <a:r>
              <a:rPr lang="en-US" dirty="0">
                <a:cs typeface="Arial" panose="020B0604020202020204" pitchFamily="34" charset="0"/>
              </a:rPr>
              <a:t>we need to add </a:t>
            </a:r>
            <a:r>
              <a:rPr lang="en-US" dirty="0" err="1">
                <a:cs typeface="Arial" panose="020B0604020202020204" pitchFamily="34" charset="0"/>
              </a:rPr>
              <a:t>str</a:t>
            </a:r>
            <a:r>
              <a:rPr lang="en-US" dirty="0">
                <a:cs typeface="Arial" panose="020B0604020202020204" pitchFamily="34" charset="0"/>
              </a:rPr>
              <a:t>[i+1]= </a:t>
            </a:r>
            <a:r>
              <a:rPr lang="en-US" dirty="0" smtClean="0">
                <a:cs typeface="Arial" panose="020B0604020202020204" pitchFamily="34" charset="0"/>
              </a:rPr>
              <a:t>‘x’.  </a:t>
            </a:r>
            <a:r>
              <a:rPr lang="en-US" dirty="0">
                <a:cs typeface="Arial" panose="020B0604020202020204" pitchFamily="34" charset="0"/>
              </a:rPr>
              <a:t>According to Rule 3</a:t>
            </a:r>
            <a:r>
              <a:rPr lang="en-US" dirty="0" smtClean="0">
                <a:cs typeface="Arial" panose="020B0604020202020204" pitchFamily="34" charset="0"/>
              </a:rPr>
              <a:t>, do nothing since ‘ax’ already exists in path 1.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42915" y="3326117"/>
            <a:ext cx="3359685" cy="1456725"/>
            <a:chOff x="213492" y="4150945"/>
            <a:chExt cx="3359685" cy="1456725"/>
          </a:xfrm>
        </p:grpSpPr>
        <p:sp>
          <p:nvSpPr>
            <p:cNvPr id="9" name="Oval 8"/>
            <p:cNvSpPr/>
            <p:nvPr/>
          </p:nvSpPr>
          <p:spPr>
            <a:xfrm>
              <a:off x="2385192" y="4150945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8085" y="5248444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744300" y="4334427"/>
              <a:ext cx="1659795" cy="9039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565971" y="4379545"/>
              <a:ext cx="510216" cy="9831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864922" y="4601716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xab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3039002" y="5362744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33145" y="4515522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axab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13492" y="50851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60271" y="523833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7927" y="3075391"/>
            <a:ext cx="3359685" cy="1456725"/>
            <a:chOff x="213492" y="4150945"/>
            <a:chExt cx="3359685" cy="1456725"/>
          </a:xfrm>
        </p:grpSpPr>
        <p:sp>
          <p:nvSpPr>
            <p:cNvPr id="32" name="Oval 31"/>
            <p:cNvSpPr/>
            <p:nvPr/>
          </p:nvSpPr>
          <p:spPr>
            <a:xfrm>
              <a:off x="2385192" y="4150945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48085" y="5248444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>
              <a:off x="744300" y="4334427"/>
              <a:ext cx="1659795" cy="9039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65971" y="4379545"/>
              <a:ext cx="510216" cy="9831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864922" y="4601716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xab</a:t>
              </a:r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3039002" y="5362744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33145" y="4515522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axab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3492" y="50851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60271" y="523833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 flipH="1">
            <a:off x="1933720" y="3745434"/>
            <a:ext cx="461820" cy="2643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070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3 Suffix extension rules-Example</a:t>
            </a:r>
            <a:endParaRPr lang="en-US" dirty="0"/>
          </a:p>
        </p:txBody>
      </p:sp>
      <p:sp>
        <p:nvSpPr>
          <p:cNvPr id="54" name="Right Arrow 53"/>
          <p:cNvSpPr/>
          <p:nvPr/>
        </p:nvSpPr>
        <p:spPr>
          <a:xfrm>
            <a:off x="169585" y="2170985"/>
            <a:ext cx="1337847" cy="557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a(1)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2077" y="1041179"/>
            <a:ext cx="1832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String= </a:t>
            </a:r>
            <a:r>
              <a:rPr lang="en-US" b="1" dirty="0" err="1">
                <a:solidFill>
                  <a:srgbClr val="FF0000"/>
                </a:solidFill>
              </a:rPr>
              <a:t>axabx</a:t>
            </a:r>
            <a:r>
              <a:rPr lang="en-US" b="1" dirty="0">
                <a:solidFill>
                  <a:srgbClr val="FF0000"/>
                </a:solidFill>
              </a:rPr>
              <a:t>$</a:t>
            </a:r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428222"/>
              </p:ext>
            </p:extLst>
          </p:nvPr>
        </p:nvGraphicFramePr>
        <p:xfrm>
          <a:off x="2523978" y="1041179"/>
          <a:ext cx="332509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$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Oval 81"/>
          <p:cNvSpPr/>
          <p:nvPr/>
        </p:nvSpPr>
        <p:spPr>
          <a:xfrm>
            <a:off x="2043611" y="249885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427477" y="3416492"/>
            <a:ext cx="228600" cy="228600"/>
          </a:xfrm>
          <a:prstGeom prst="ellipse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658439" y="2720897"/>
            <a:ext cx="1431373" cy="7429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57215" y="27573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4721788" y="216319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220989" y="3246151"/>
            <a:ext cx="228600" cy="228600"/>
          </a:xfrm>
          <a:prstGeom prst="ellipse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stCxn id="86" idx="3"/>
          </p:cNvCxnSpPr>
          <p:nvPr/>
        </p:nvCxnSpPr>
        <p:spPr>
          <a:xfrm flipH="1">
            <a:off x="3286217" y="2358320"/>
            <a:ext cx="1469049" cy="9319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693431" y="248690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>
            <a:off x="4913182" y="2364636"/>
            <a:ext cx="510216" cy="9831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070268" y="25086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5386213" y="3347835"/>
            <a:ext cx="228600" cy="228600"/>
          </a:xfrm>
          <a:prstGeom prst="ellipse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125860" y="2243795"/>
            <a:ext cx="2755774" cy="1413237"/>
            <a:chOff x="6024592" y="2204069"/>
            <a:chExt cx="2755774" cy="1413237"/>
          </a:xfrm>
        </p:grpSpPr>
        <p:sp>
          <p:nvSpPr>
            <p:cNvPr id="93" name="Oval 92"/>
            <p:cNvSpPr/>
            <p:nvPr/>
          </p:nvSpPr>
          <p:spPr>
            <a:xfrm>
              <a:off x="7861699" y="2204069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6024592" y="3301568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/>
            <p:nvPr/>
          </p:nvCxnSpPr>
          <p:spPr>
            <a:xfrm flipH="1">
              <a:off x="6220807" y="2387551"/>
              <a:ext cx="1659795" cy="9039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6566887" y="2429303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ax</a:t>
              </a:r>
              <a:r>
                <a:rPr lang="en-US" dirty="0" err="1" smtClean="0">
                  <a:solidFill>
                    <a:srgbClr val="FF0000"/>
                  </a:solidFill>
                </a:rPr>
                <a:t>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8053093" y="2405507"/>
              <a:ext cx="510216" cy="9831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8352044" y="262767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x</a:t>
              </a:r>
              <a:r>
                <a:rPr lang="en-US" dirty="0" err="1" smtClean="0">
                  <a:solidFill>
                    <a:srgbClr val="FF0000"/>
                  </a:solidFill>
                </a:rPr>
                <a:t>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8526124" y="3388706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6281920" y="33046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3483902" y="32081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597542" y="34165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4669943" y="4405865"/>
            <a:ext cx="3359685" cy="1756756"/>
            <a:chOff x="4669943" y="4405865"/>
            <a:chExt cx="3359685" cy="1756756"/>
          </a:xfrm>
        </p:grpSpPr>
        <p:grpSp>
          <p:nvGrpSpPr>
            <p:cNvPr id="8" name="Group 7"/>
            <p:cNvGrpSpPr/>
            <p:nvPr/>
          </p:nvGrpSpPr>
          <p:grpSpPr>
            <a:xfrm>
              <a:off x="4669943" y="4405865"/>
              <a:ext cx="3359685" cy="1471031"/>
              <a:chOff x="36179" y="3804331"/>
              <a:chExt cx="3359685" cy="1471031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370772" y="3804331"/>
                <a:ext cx="3025092" cy="1471031"/>
                <a:chOff x="548085" y="4150945"/>
                <a:chExt cx="3025092" cy="1471031"/>
              </a:xfrm>
            </p:grpSpPr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744300" y="4334427"/>
                  <a:ext cx="1659795" cy="90391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Oval 8"/>
                <p:cNvSpPr/>
                <p:nvPr/>
              </p:nvSpPr>
              <p:spPr>
                <a:xfrm>
                  <a:off x="2385192" y="4150945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548085" y="5248444"/>
                  <a:ext cx="228600" cy="228600"/>
                </a:xfrm>
                <a:prstGeom prst="ellipse">
                  <a:avLst/>
                </a:prstGeom>
                <a:noFill/>
                <a:ln w="38100"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2565971" y="4379545"/>
                  <a:ext cx="510216" cy="9831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/>
                <p:cNvSpPr txBox="1"/>
                <p:nvPr/>
              </p:nvSpPr>
              <p:spPr>
                <a:xfrm>
                  <a:off x="2864922" y="4601716"/>
                  <a:ext cx="5565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xa</a:t>
                  </a:r>
                  <a:r>
                    <a:rPr lang="en-US" dirty="0" err="1" smtClean="0">
                      <a:solidFill>
                        <a:srgbClr val="FF0000"/>
                      </a:solidFill>
                    </a:rPr>
                    <a:t>b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039002" y="5362744"/>
                  <a:ext cx="228600" cy="228600"/>
                </a:xfrm>
                <a:prstGeom prst="ellipse">
                  <a:avLst/>
                </a:prstGeom>
                <a:noFill/>
                <a:ln w="38100"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98186" y="4601716"/>
                  <a:ext cx="5565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xa</a:t>
                  </a:r>
                  <a:r>
                    <a:rPr lang="en-US" dirty="0" err="1" smtClean="0">
                      <a:solidFill>
                        <a:srgbClr val="FF0000"/>
                      </a:solidFill>
                    </a:rPr>
                    <a:t>b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2184550" y="5252644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3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3260271" y="5238338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2</a:t>
                  </a:r>
                </a:p>
              </p:txBody>
            </p:sp>
          </p:grpSp>
          <p:sp>
            <p:nvSpPr>
              <p:cNvPr id="100" name="Oval 99"/>
              <p:cNvSpPr/>
              <p:nvPr/>
            </p:nvSpPr>
            <p:spPr>
              <a:xfrm>
                <a:off x="1771472" y="4977045"/>
                <a:ext cx="228600" cy="228600"/>
              </a:xfrm>
              <a:prstGeom prst="ellipse">
                <a:avLst/>
              </a:prstGeom>
              <a:noFill/>
              <a:ln w="381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 flipV="1">
                <a:off x="1966136" y="4026974"/>
                <a:ext cx="320780" cy="9239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1853875" y="429025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36179" y="473857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1</a:t>
                </a:r>
                <a:endParaRPr lang="en-US" b="1" dirty="0"/>
              </a:p>
            </p:txBody>
          </p:sp>
        </p:grpSp>
        <p:sp>
          <p:nvSpPr>
            <p:cNvPr id="125" name="Oval 124"/>
            <p:cNvSpPr/>
            <p:nvPr/>
          </p:nvSpPr>
          <p:spPr>
            <a:xfrm>
              <a:off x="5525699" y="5934021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25"/>
            <p:cNvCxnSpPr>
              <a:stCxn id="125" idx="0"/>
            </p:cNvCxnSpPr>
            <p:nvPr/>
          </p:nvCxnSpPr>
          <p:spPr>
            <a:xfrm flipV="1">
              <a:off x="5639999" y="5242197"/>
              <a:ext cx="208350" cy="6918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Oval 123"/>
            <p:cNvSpPr/>
            <p:nvPr/>
          </p:nvSpPr>
          <p:spPr>
            <a:xfrm>
              <a:off x="5741899" y="5018184"/>
              <a:ext cx="228600" cy="228600"/>
            </a:xfrm>
            <a:prstGeom prst="ellipse">
              <a:avLst/>
            </a:prstGeom>
            <a:solidFill>
              <a:schemeClr val="bg1"/>
            </a:solidFill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013214" y="463355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713256" y="541786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</a:t>
              </a: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5739522" y="59296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93989" y="4457569"/>
            <a:ext cx="3359685" cy="1765072"/>
            <a:chOff x="258896" y="4590531"/>
            <a:chExt cx="3359685" cy="1765072"/>
          </a:xfrm>
        </p:grpSpPr>
        <p:grpSp>
          <p:nvGrpSpPr>
            <p:cNvPr id="130" name="Group 129"/>
            <p:cNvGrpSpPr/>
            <p:nvPr/>
          </p:nvGrpSpPr>
          <p:grpSpPr>
            <a:xfrm>
              <a:off x="258896" y="4590531"/>
              <a:ext cx="3359685" cy="1471031"/>
              <a:chOff x="36179" y="3804331"/>
              <a:chExt cx="3359685" cy="1471031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370772" y="3804331"/>
                <a:ext cx="3025092" cy="1471031"/>
                <a:chOff x="548085" y="4150945"/>
                <a:chExt cx="3025092" cy="1471031"/>
              </a:xfrm>
            </p:grpSpPr>
            <p:cxnSp>
              <p:nvCxnSpPr>
                <p:cNvPr id="136" name="Straight Connector 135"/>
                <p:cNvCxnSpPr/>
                <p:nvPr/>
              </p:nvCxnSpPr>
              <p:spPr>
                <a:xfrm flipH="1">
                  <a:off x="744300" y="4334427"/>
                  <a:ext cx="1659795" cy="90391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Oval 136"/>
                <p:cNvSpPr/>
                <p:nvPr/>
              </p:nvSpPr>
              <p:spPr>
                <a:xfrm>
                  <a:off x="2385192" y="4150945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548085" y="5248444"/>
                  <a:ext cx="228600" cy="228600"/>
                </a:xfrm>
                <a:prstGeom prst="ellipse">
                  <a:avLst/>
                </a:prstGeom>
                <a:noFill/>
                <a:ln w="38100"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9" name="Straight Connector 138"/>
                <p:cNvCxnSpPr/>
                <p:nvPr/>
              </p:nvCxnSpPr>
              <p:spPr>
                <a:xfrm>
                  <a:off x="2565971" y="4379545"/>
                  <a:ext cx="510216" cy="9831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TextBox 139"/>
                <p:cNvSpPr txBox="1"/>
                <p:nvPr/>
              </p:nvSpPr>
              <p:spPr>
                <a:xfrm>
                  <a:off x="2864922" y="4601716"/>
                  <a:ext cx="6719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xab</a:t>
                  </a:r>
                  <a:r>
                    <a:rPr lang="en-US" dirty="0" err="1" smtClean="0">
                      <a:solidFill>
                        <a:srgbClr val="FF0000"/>
                      </a:solidFill>
                    </a:rPr>
                    <a:t>x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3039002" y="5362744"/>
                  <a:ext cx="228600" cy="228600"/>
                </a:xfrm>
                <a:prstGeom prst="ellipse">
                  <a:avLst/>
                </a:prstGeom>
                <a:noFill/>
                <a:ln w="38100"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598186" y="4601716"/>
                  <a:ext cx="6719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xab</a:t>
                  </a:r>
                  <a:r>
                    <a:rPr lang="en-US" dirty="0" err="1" smtClean="0">
                      <a:solidFill>
                        <a:srgbClr val="FF0000"/>
                      </a:solidFill>
                    </a:rPr>
                    <a:t>x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>
                  <a:off x="2184550" y="5252644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3</a:t>
                  </a:r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3260271" y="5238338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2</a:t>
                  </a:r>
                </a:p>
              </p:txBody>
            </p:sp>
          </p:grpSp>
          <p:sp>
            <p:nvSpPr>
              <p:cNvPr id="132" name="Oval 131"/>
              <p:cNvSpPr/>
              <p:nvPr/>
            </p:nvSpPr>
            <p:spPr>
              <a:xfrm>
                <a:off x="1771472" y="4977045"/>
                <a:ext cx="228600" cy="228600"/>
              </a:xfrm>
              <a:prstGeom prst="ellipse">
                <a:avLst/>
              </a:prstGeom>
              <a:noFill/>
              <a:ln w="381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3" name="Straight Connector 132"/>
              <p:cNvCxnSpPr/>
              <p:nvPr/>
            </p:nvCxnSpPr>
            <p:spPr>
              <a:xfrm flipV="1">
                <a:off x="1966136" y="4026974"/>
                <a:ext cx="320780" cy="9239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133"/>
              <p:cNvSpPr txBox="1"/>
              <p:nvPr/>
            </p:nvSpPr>
            <p:spPr>
              <a:xfrm>
                <a:off x="1728461" y="431423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b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x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6179" y="473857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1</a:t>
                </a:r>
                <a:endParaRPr lang="en-US" b="1" dirty="0"/>
              </a:p>
            </p:txBody>
          </p:sp>
        </p:grpSp>
        <p:sp>
          <p:nvSpPr>
            <p:cNvPr id="145" name="Oval 144"/>
            <p:cNvSpPr/>
            <p:nvPr/>
          </p:nvSpPr>
          <p:spPr>
            <a:xfrm>
              <a:off x="1267318" y="5990652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Connector 145"/>
            <p:cNvCxnSpPr>
              <a:stCxn id="145" idx="0"/>
            </p:cNvCxnSpPr>
            <p:nvPr/>
          </p:nvCxnSpPr>
          <p:spPr>
            <a:xfrm flipV="1">
              <a:off x="1381618" y="5298828"/>
              <a:ext cx="208350" cy="6918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/>
            <p:cNvSpPr/>
            <p:nvPr/>
          </p:nvSpPr>
          <p:spPr>
            <a:xfrm>
              <a:off x="1483518" y="5074815"/>
              <a:ext cx="228600" cy="228600"/>
            </a:xfrm>
            <a:prstGeom prst="ellipse">
              <a:avLst/>
            </a:prstGeom>
            <a:solidFill>
              <a:schemeClr val="bg1"/>
            </a:solidFill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754833" y="469018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454875" y="5474491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b</a:t>
              </a:r>
              <a:r>
                <a:rPr lang="en-US" dirty="0" err="1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481141" y="598627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4</a:t>
              </a:r>
              <a:endParaRPr lang="en-US" b="1" dirty="0"/>
            </a:p>
          </p:txBody>
        </p:sp>
      </p:grpSp>
      <p:sp>
        <p:nvSpPr>
          <p:cNvPr id="151" name="Right Arrow 150"/>
          <p:cNvSpPr/>
          <p:nvPr/>
        </p:nvSpPr>
        <p:spPr>
          <a:xfrm>
            <a:off x="1794047" y="2848150"/>
            <a:ext cx="1324671" cy="557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x(2)</a:t>
            </a:r>
            <a:endParaRPr lang="en-US" dirty="0"/>
          </a:p>
        </p:txBody>
      </p:sp>
      <p:sp>
        <p:nvSpPr>
          <p:cNvPr id="152" name="Right Arrow 151"/>
          <p:cNvSpPr/>
          <p:nvPr/>
        </p:nvSpPr>
        <p:spPr>
          <a:xfrm>
            <a:off x="5410505" y="2594738"/>
            <a:ext cx="1317214" cy="557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a(3)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 rot="3336837">
            <a:off x="7532406" y="3585866"/>
            <a:ext cx="571497" cy="1186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Add b (4)</a:t>
            </a:r>
            <a:endParaRPr lang="en-US" dirty="0"/>
          </a:p>
        </p:txBody>
      </p:sp>
      <p:sp>
        <p:nvSpPr>
          <p:cNvPr id="154" name="Down Arrow 153"/>
          <p:cNvSpPr/>
          <p:nvPr/>
        </p:nvSpPr>
        <p:spPr>
          <a:xfrm rot="5400000">
            <a:off x="3756904" y="4729391"/>
            <a:ext cx="571497" cy="1186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Add x (5)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8701541" y="36086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5106500" y="33773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02764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7" y="190526"/>
            <a:ext cx="9029476" cy="650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00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Suffix tree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534400" cy="5257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For a </a:t>
            </a:r>
            <a:r>
              <a:rPr lang="en-US" dirty="0"/>
              <a:t>string S of length m, there are m </a:t>
            </a:r>
            <a:r>
              <a:rPr lang="en-US" dirty="0" smtClean="0"/>
              <a:t>phases.</a:t>
            </a:r>
          </a:p>
          <a:p>
            <a:r>
              <a:rPr lang="en-US" dirty="0" smtClean="0"/>
              <a:t>In </a:t>
            </a:r>
            <a:r>
              <a:rPr lang="en-US" dirty="0"/>
              <a:t>phase j (1 &lt;= j &lt;= m), we add </a:t>
            </a:r>
            <a:r>
              <a:rPr lang="en-US" dirty="0" smtClean="0"/>
              <a:t>the </a:t>
            </a:r>
            <a:r>
              <a:rPr lang="en-US" dirty="0" err="1" smtClean="0"/>
              <a:t>j</a:t>
            </a:r>
            <a:r>
              <a:rPr lang="en-US" baseline="30000" dirty="0" err="1" smtClean="0"/>
              <a:t>th</a:t>
            </a:r>
            <a:r>
              <a:rPr lang="en-US" dirty="0" smtClean="0"/>
              <a:t> </a:t>
            </a:r>
            <a:r>
              <a:rPr lang="en-US" dirty="0"/>
              <a:t>character in </a:t>
            </a:r>
            <a:r>
              <a:rPr lang="en-US" dirty="0" smtClean="0"/>
              <a:t>the tree </a:t>
            </a:r>
            <a:r>
              <a:rPr lang="en-US" dirty="0"/>
              <a:t>built so far </a:t>
            </a:r>
            <a:r>
              <a:rPr lang="en-US" dirty="0" smtClean="0"/>
              <a:t>by j </a:t>
            </a:r>
            <a:r>
              <a:rPr lang="en-US" dirty="0"/>
              <a:t>extensions.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extensions follow one of the three extension </a:t>
            </a:r>
            <a:r>
              <a:rPr lang="en-US" dirty="0" smtClean="0"/>
              <a:t>rules.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do the </a:t>
            </a:r>
            <a:r>
              <a:rPr lang="en-US" dirty="0" err="1"/>
              <a:t>j</a:t>
            </a:r>
            <a:r>
              <a:rPr lang="en-US" baseline="30000" dirty="0" err="1"/>
              <a:t>th</a:t>
            </a:r>
            <a:r>
              <a:rPr lang="en-US" dirty="0"/>
              <a:t> </a:t>
            </a:r>
            <a:r>
              <a:rPr lang="en-US" dirty="0" smtClean="0"/>
              <a:t>extension </a:t>
            </a:r>
            <a:r>
              <a:rPr lang="en-US" dirty="0"/>
              <a:t>of phase i+1 (adding character S[i+1]), we first need to find end of the path from the root labelled S[j..</a:t>
            </a:r>
            <a:r>
              <a:rPr lang="en-US" dirty="0" err="1"/>
              <a:t>i</a:t>
            </a:r>
            <a:r>
              <a:rPr lang="en-US" dirty="0"/>
              <a:t>] in the current tree. </a:t>
            </a:r>
            <a:endParaRPr lang="en-US" dirty="0" smtClean="0"/>
          </a:p>
          <a:p>
            <a:r>
              <a:rPr lang="en-US" dirty="0" smtClean="0"/>
              <a:t>So we </a:t>
            </a:r>
            <a:r>
              <a:rPr lang="en-US" dirty="0"/>
              <a:t>start from </a:t>
            </a:r>
            <a:r>
              <a:rPr lang="en-US" dirty="0" smtClean="0"/>
              <a:t>the root </a:t>
            </a:r>
            <a:r>
              <a:rPr lang="en-US" dirty="0"/>
              <a:t>and traverse the edges matching S[j..</a:t>
            </a:r>
            <a:r>
              <a:rPr lang="en-US" dirty="0" err="1"/>
              <a:t>i</a:t>
            </a:r>
            <a:r>
              <a:rPr lang="en-US" dirty="0"/>
              <a:t>] string.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will take O(m</a:t>
            </a:r>
            <a:r>
              <a:rPr lang="en-US" baseline="30000" dirty="0"/>
              <a:t>3</a:t>
            </a:r>
            <a:r>
              <a:rPr lang="en-US" dirty="0"/>
              <a:t>) time to build the suffix tree. </a:t>
            </a:r>
            <a:endParaRPr lang="en-US" dirty="0" smtClean="0"/>
          </a:p>
          <a:p>
            <a:r>
              <a:rPr lang="en-US" dirty="0" smtClean="0"/>
              <a:t>However, </a:t>
            </a:r>
            <a:r>
              <a:rPr lang="en-US" dirty="0"/>
              <a:t>it can be done in </a:t>
            </a:r>
            <a:r>
              <a:rPr lang="en-US" dirty="0" smtClean="0"/>
              <a:t>O(m) time using a few </a:t>
            </a:r>
            <a:r>
              <a:rPr lang="en-US" dirty="0"/>
              <a:t>observations and implementation </a:t>
            </a:r>
            <a:r>
              <a:rPr lang="en-US" dirty="0" smtClean="0"/>
              <a:t>tricks. </a:t>
            </a:r>
            <a:r>
              <a:rPr lang="en-US" b="1" dirty="0" smtClean="0">
                <a:solidFill>
                  <a:srgbClr val="FF0000"/>
                </a:solidFill>
              </a:rPr>
              <a:t>How to do that?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62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Suffix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119856"/>
          </a:xfrm>
        </p:spPr>
        <p:txBody>
          <a:bodyPr>
            <a:normAutofit/>
          </a:bodyPr>
          <a:lstStyle/>
          <a:p>
            <a:r>
              <a:rPr lang="en-US" sz="2400" dirty="0"/>
              <a:t>Let v and w be two internal nodes of an implicit </a:t>
            </a:r>
            <a:r>
              <a:rPr lang="en-US" sz="2400" dirty="0" smtClean="0"/>
              <a:t>suffix </a:t>
            </a:r>
            <a:r>
              <a:rPr lang="en-US" sz="2400" dirty="0"/>
              <a:t>tree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Let the traversal from root node r to v yield some substring </a:t>
            </a:r>
            <a:r>
              <a:rPr lang="en-US" sz="2400" dirty="0" smtClean="0"/>
              <a:t>xα and the </a:t>
            </a:r>
            <a:r>
              <a:rPr lang="en-US" sz="2400" dirty="0"/>
              <a:t>traversal from root </a:t>
            </a:r>
            <a:r>
              <a:rPr lang="en-US" sz="2400" dirty="0" smtClean="0"/>
              <a:t>r </a:t>
            </a:r>
            <a:r>
              <a:rPr lang="en-US" sz="2400" dirty="0"/>
              <a:t>to w yield a substring </a:t>
            </a:r>
            <a:r>
              <a:rPr lang="en-US" sz="2400" dirty="0" smtClean="0"/>
              <a:t>α.</a:t>
            </a:r>
          </a:p>
          <a:p>
            <a:r>
              <a:rPr lang="en-US" sz="2400" dirty="0" smtClean="0"/>
              <a:t>Then </a:t>
            </a:r>
            <a:r>
              <a:rPr lang="en-US" sz="2400" dirty="0"/>
              <a:t>the pointer from v to w </a:t>
            </a:r>
            <a:r>
              <a:rPr lang="en-US" sz="2400" dirty="0" smtClean="0"/>
              <a:t>defines </a:t>
            </a:r>
            <a:r>
              <a:rPr lang="en-US" sz="2400" dirty="0"/>
              <a:t>a </a:t>
            </a:r>
            <a:r>
              <a:rPr lang="en-US" sz="2400" dirty="0" smtClean="0"/>
              <a:t>suffix </a:t>
            </a:r>
            <a:r>
              <a:rPr lang="en-US" sz="2400" dirty="0"/>
              <a:t>link between </a:t>
            </a:r>
            <a:r>
              <a:rPr lang="en-US" sz="2400" dirty="0" smtClean="0"/>
              <a:t>the 2 nodes v and w.</a:t>
            </a:r>
          </a:p>
          <a:p>
            <a:endParaRPr lang="en-US" sz="24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2218222" y="3510669"/>
            <a:ext cx="4703499" cy="2310095"/>
            <a:chOff x="2218222" y="3510669"/>
            <a:chExt cx="4703499" cy="2310095"/>
          </a:xfrm>
        </p:grpSpPr>
        <p:sp>
          <p:nvSpPr>
            <p:cNvPr id="5" name="Oval 4"/>
            <p:cNvSpPr/>
            <p:nvPr/>
          </p:nvSpPr>
          <p:spPr>
            <a:xfrm>
              <a:off x="4580307" y="40386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218222" y="5477864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endCxn id="6" idx="7"/>
            </p:cNvCxnSpPr>
            <p:nvPr/>
          </p:nvCxnSpPr>
          <p:spPr>
            <a:xfrm flipH="1">
              <a:off x="2413344" y="4222082"/>
              <a:ext cx="2185867" cy="12892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405937" y="486629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SSIPPI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766014" y="4230063"/>
              <a:ext cx="1579711" cy="13172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321033" y="4107535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SSI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283928" y="5511342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606418" y="4810591"/>
              <a:ext cx="196183" cy="8729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5193991" y="4952270"/>
              <a:ext cx="330980" cy="7678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3488501" y="4697760"/>
              <a:ext cx="228600" cy="228600"/>
            </a:xfrm>
            <a:prstGeom prst="ellipse">
              <a:avLst/>
            </a:prstGeom>
            <a:solidFill>
              <a:schemeClr val="bg1"/>
            </a:solidFill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462396" y="4723670"/>
              <a:ext cx="228600" cy="228600"/>
            </a:xfrm>
            <a:prstGeom prst="ellipse">
              <a:avLst/>
            </a:prstGeom>
            <a:solidFill>
              <a:schemeClr val="bg1"/>
            </a:solidFill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01525" y="4143445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ISSI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11285" y="4821482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link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29241" y="5070586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PPI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93920" y="5060026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PPI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993262" y="487986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SSIPPI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3733362" y="5542737"/>
              <a:ext cx="228600" cy="228600"/>
            </a:xfrm>
            <a:prstGeom prst="ellipse">
              <a:avLst/>
            </a:prstGeom>
            <a:solidFill>
              <a:schemeClr val="bg1"/>
            </a:solidFill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100614" y="5592164"/>
              <a:ext cx="228600" cy="228600"/>
            </a:xfrm>
            <a:prstGeom prst="ellipse">
              <a:avLst/>
            </a:prstGeom>
            <a:solidFill>
              <a:schemeClr val="bg1"/>
            </a:solidFill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409279" y="4108604"/>
              <a:ext cx="788101" cy="43901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174697" y="4043878"/>
              <a:ext cx="788101" cy="43901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9" idx="6"/>
              <a:endCxn id="20" idx="2"/>
            </p:cNvCxnSpPr>
            <p:nvPr/>
          </p:nvCxnSpPr>
          <p:spPr>
            <a:xfrm>
              <a:off x="3717101" y="4812060"/>
              <a:ext cx="1745295" cy="2591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553712" y="3510669"/>
              <a:ext cx="3449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0070C0"/>
                  </a:solidFill>
                </a:rPr>
                <a:t>r</a:t>
              </a:r>
              <a:endParaRPr lang="en-US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00378" y="4386718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</a:rPr>
                <a:t>v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48479" y="4485811"/>
              <a:ext cx="503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1418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66800"/>
            <a:ext cx="7170067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250842"/>
            <a:ext cx="3353535" cy="20579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4152" y="5308749"/>
            <a:ext cx="8537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Why suffix links?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Because they can speed up the traversal time in each phase.</a:t>
            </a:r>
          </a:p>
        </p:txBody>
      </p:sp>
    </p:spTree>
    <p:extLst>
      <p:ext uri="{BB962C8B-B14F-4D97-AF65-F5344CB8AC3E}">
        <p14:creationId xmlns:p14="http://schemas.microsoft.com/office/powerpoint/2010/main" val="674941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Suffix </a:t>
            </a:r>
            <a:r>
              <a:rPr lang="en-US" dirty="0" smtClean="0"/>
              <a:t>links-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sz="2800" dirty="0"/>
              <a:t>α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an empty </a:t>
            </a:r>
            <a:r>
              <a:rPr lang="en-US" dirty="0"/>
              <a:t>string, </a:t>
            </a:r>
            <a:r>
              <a:rPr lang="en-US" dirty="0" smtClean="0"/>
              <a:t>then the suffix </a:t>
            </a:r>
            <a:r>
              <a:rPr lang="en-US" dirty="0"/>
              <a:t>link from internal node will go to </a:t>
            </a:r>
            <a:r>
              <a:rPr lang="en-US" dirty="0" smtClean="0"/>
              <a:t>the root </a:t>
            </a:r>
            <a:r>
              <a:rPr lang="en-US" dirty="0"/>
              <a:t>node.</a:t>
            </a:r>
          </a:p>
          <a:p>
            <a:r>
              <a:rPr lang="en-US" dirty="0"/>
              <a:t>There will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be any suffix link from </a:t>
            </a:r>
            <a:r>
              <a:rPr lang="en-US" dirty="0" smtClean="0"/>
              <a:t>the root </a:t>
            </a:r>
            <a:r>
              <a:rPr lang="en-US" dirty="0"/>
              <a:t>node </a:t>
            </a:r>
            <a:r>
              <a:rPr lang="en-US" dirty="0" smtClean="0"/>
              <a:t>since it’s </a:t>
            </a:r>
            <a:r>
              <a:rPr lang="en-US" dirty="0"/>
              <a:t>not considered as </a:t>
            </a:r>
            <a:r>
              <a:rPr lang="en-US" dirty="0" smtClean="0"/>
              <a:t>an internal node.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580307" y="4038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3"/>
            <a:endCxn id="15" idx="7"/>
          </p:cNvCxnSpPr>
          <p:nvPr/>
        </p:nvCxnSpPr>
        <p:spPr>
          <a:xfrm flipH="1">
            <a:off x="3012573" y="4233722"/>
            <a:ext cx="1601212" cy="12637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60740" y="46744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766014" y="4230063"/>
            <a:ext cx="1579711" cy="1317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21033" y="41075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83928" y="5511342"/>
            <a:ext cx="228600" cy="228600"/>
          </a:xfrm>
          <a:prstGeom prst="ellipse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193991" y="4952270"/>
            <a:ext cx="330980" cy="767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17451" y="5464037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462396" y="4723670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501783" y="46410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03934" y="50645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52948" y="50103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100614" y="5592164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4403323" y="4289680"/>
            <a:ext cx="284934" cy="13024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286765" y="5550666"/>
            <a:ext cx="228600" cy="228600"/>
          </a:xfrm>
          <a:prstGeom prst="ellipse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urved Connector 36"/>
          <p:cNvCxnSpPr/>
          <p:nvPr/>
        </p:nvCxnSpPr>
        <p:spPr>
          <a:xfrm rot="10800000">
            <a:off x="4713052" y="4353774"/>
            <a:ext cx="660979" cy="587148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348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797552"/>
          </a:xfrm>
        </p:spPr>
        <p:txBody>
          <a:bodyPr>
            <a:noAutofit/>
          </a:bodyPr>
          <a:lstStyle/>
          <a:p>
            <a:r>
              <a:rPr lang="en-US" sz="2200" dirty="0" smtClean="0"/>
              <a:t>Assume that in </a:t>
            </a:r>
            <a:r>
              <a:rPr lang="en-US" sz="2200" dirty="0"/>
              <a:t>some </a:t>
            </a:r>
            <a:r>
              <a:rPr lang="en-US" sz="2200" dirty="0" smtClean="0"/>
              <a:t>suffix </a:t>
            </a:r>
            <a:r>
              <a:rPr lang="en-US" sz="2200" dirty="0"/>
              <a:t>extension j of phase </a:t>
            </a:r>
            <a:r>
              <a:rPr lang="en-US" sz="2200" dirty="0" err="1"/>
              <a:t>i</a:t>
            </a:r>
            <a:r>
              <a:rPr lang="en-US" sz="2200" dirty="0"/>
              <a:t> + 1, a new internal node u </a:t>
            </a:r>
            <a:r>
              <a:rPr lang="en-US" sz="2200" dirty="0" smtClean="0"/>
              <a:t>is added </a:t>
            </a:r>
            <a:r>
              <a:rPr lang="en-US" sz="2200" dirty="0"/>
              <a:t>to the current state of the implicit </a:t>
            </a:r>
            <a:r>
              <a:rPr lang="en-US" sz="2200" dirty="0" smtClean="0"/>
              <a:t>suffix </a:t>
            </a:r>
            <a:r>
              <a:rPr lang="en-US" sz="2200" dirty="0"/>
              <a:t>tree</a:t>
            </a:r>
            <a:r>
              <a:rPr lang="en-US" sz="2200" dirty="0" smtClean="0"/>
              <a:t>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r>
              <a:rPr lang="en-US" sz="2200" dirty="0" smtClean="0"/>
              <a:t>First do extension 1: </a:t>
            </a:r>
            <a:r>
              <a:rPr lang="en-US" sz="2200" dirty="0" err="1" smtClean="0"/>
              <a:t>acab</a:t>
            </a:r>
            <a:r>
              <a:rPr lang="en-US" sz="2200" dirty="0" smtClean="0"/>
              <a:t> and then extension 2: cab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021168"/>
            <a:ext cx="8839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FF0000"/>
                </a:solidFill>
              </a:rPr>
              <a:t>Every internal node of an implicit </a:t>
            </a:r>
            <a:r>
              <a:rPr lang="en-US" sz="2100" b="1" dirty="0" smtClean="0">
                <a:solidFill>
                  <a:srgbClr val="FF0000"/>
                </a:solidFill>
              </a:rPr>
              <a:t>suffix </a:t>
            </a:r>
            <a:r>
              <a:rPr lang="en-US" sz="2100" b="1" dirty="0">
                <a:solidFill>
                  <a:srgbClr val="FF0000"/>
                </a:solidFill>
              </a:rPr>
              <a:t>tree has a </a:t>
            </a:r>
            <a:r>
              <a:rPr lang="en-US" sz="2100" b="1" dirty="0" smtClean="0">
                <a:solidFill>
                  <a:srgbClr val="FF0000"/>
                </a:solidFill>
              </a:rPr>
              <a:t>suffix </a:t>
            </a:r>
            <a:r>
              <a:rPr lang="en-US" sz="2100" b="1" dirty="0">
                <a:solidFill>
                  <a:srgbClr val="FF0000"/>
                </a:solidFill>
              </a:rPr>
              <a:t>link from it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08904" y="2627053"/>
            <a:ext cx="3359685" cy="1456725"/>
            <a:chOff x="213492" y="4150945"/>
            <a:chExt cx="3359685" cy="1456725"/>
          </a:xfrm>
        </p:grpSpPr>
        <p:sp>
          <p:nvSpPr>
            <p:cNvPr id="6" name="Oval 5"/>
            <p:cNvSpPr/>
            <p:nvPr/>
          </p:nvSpPr>
          <p:spPr>
            <a:xfrm>
              <a:off x="2385192" y="4150945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48085" y="5248444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744300" y="4334427"/>
              <a:ext cx="1659795" cy="9039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565971" y="4379545"/>
              <a:ext cx="510216" cy="9831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864922" y="4601716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</a:t>
              </a:r>
              <a:r>
                <a:rPr lang="en-US" dirty="0" err="1" smtClean="0"/>
                <a:t>a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039002" y="5362744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33145" y="4515522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aca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3492" y="50851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60271" y="523833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sp>
        <p:nvSpPr>
          <p:cNvPr id="28" name="Right Arrow 27"/>
          <p:cNvSpPr/>
          <p:nvPr/>
        </p:nvSpPr>
        <p:spPr>
          <a:xfrm>
            <a:off x="3766229" y="3013404"/>
            <a:ext cx="1492235" cy="490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 b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533916" y="2349440"/>
            <a:ext cx="34576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many extensions possible?</a:t>
            </a:r>
          </a:p>
          <a:p>
            <a:r>
              <a:rPr lang="en-US" dirty="0" smtClean="0"/>
              <a:t>They should represent:</a:t>
            </a:r>
          </a:p>
          <a:p>
            <a:pPr marL="800100" lvl="1" indent="-342900">
              <a:buAutoNum type="arabicPeriod"/>
            </a:pPr>
            <a:r>
              <a:rPr lang="en-US" dirty="0" err="1" smtClean="0"/>
              <a:t>acab</a:t>
            </a:r>
            <a:endParaRPr lang="en-US" dirty="0" smtClean="0"/>
          </a:p>
          <a:p>
            <a:pPr marL="800100" lvl="1" indent="-342900">
              <a:buAutoNum type="arabicPeriod"/>
            </a:pPr>
            <a:r>
              <a:rPr lang="en-US" dirty="0" smtClean="0"/>
              <a:t>cab</a:t>
            </a:r>
          </a:p>
          <a:p>
            <a:pPr marL="800100" lvl="1" indent="-342900">
              <a:buAutoNum type="arabicPeriod"/>
            </a:pPr>
            <a:r>
              <a:rPr lang="en-US" dirty="0" err="1" smtClean="0"/>
              <a:t>ab</a:t>
            </a:r>
            <a:endParaRPr lang="en-US" dirty="0" smtClean="0"/>
          </a:p>
          <a:p>
            <a:pPr marL="800100" lvl="1" indent="-342900">
              <a:buAutoNum type="arabicPeriod"/>
            </a:pPr>
            <a:r>
              <a:rPr lang="en-US" dirty="0" smtClean="0"/>
              <a:t>b</a:t>
            </a:r>
          </a:p>
          <a:p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565357" y="4753038"/>
            <a:ext cx="3359685" cy="1456725"/>
            <a:chOff x="213492" y="4150945"/>
            <a:chExt cx="3359685" cy="1456725"/>
          </a:xfrm>
        </p:grpSpPr>
        <p:sp>
          <p:nvSpPr>
            <p:cNvPr id="46" name="Oval 45"/>
            <p:cNvSpPr/>
            <p:nvPr/>
          </p:nvSpPr>
          <p:spPr>
            <a:xfrm>
              <a:off x="2385192" y="4150945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48085" y="5248444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 flipH="1">
              <a:off x="744300" y="4334427"/>
              <a:ext cx="1659795" cy="9039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565971" y="4379545"/>
              <a:ext cx="510216" cy="9831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864922" y="4601716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</a:t>
              </a:r>
              <a:r>
                <a:rPr lang="en-US" dirty="0" err="1" smtClean="0"/>
                <a:t>a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3039002" y="5362744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33145" y="4515522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acab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13492" y="50851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260271" y="523833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554470" y="4820817"/>
            <a:ext cx="3359685" cy="1456725"/>
            <a:chOff x="213492" y="4150945"/>
            <a:chExt cx="3359685" cy="1456725"/>
          </a:xfrm>
        </p:grpSpPr>
        <p:sp>
          <p:nvSpPr>
            <p:cNvPr id="56" name="Oval 55"/>
            <p:cNvSpPr/>
            <p:nvPr/>
          </p:nvSpPr>
          <p:spPr>
            <a:xfrm>
              <a:off x="2385192" y="4150945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48085" y="5248444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 flipH="1">
              <a:off x="744300" y="4334427"/>
              <a:ext cx="1659795" cy="9039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565971" y="4379545"/>
              <a:ext cx="510216" cy="9831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864922" y="4601716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cab</a:t>
              </a:r>
              <a:endParaRPr lang="en-US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3039002" y="5362744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33145" y="4515522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acab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13492" y="50851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60271" y="523833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2138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Observation-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797552"/>
          </a:xfrm>
        </p:spPr>
        <p:txBody>
          <a:bodyPr>
            <a:noAutofit/>
          </a:bodyPr>
          <a:lstStyle/>
          <a:p>
            <a:r>
              <a:rPr lang="en-US" sz="2200" dirty="0" smtClean="0"/>
              <a:t>Next, the extension </a:t>
            </a:r>
            <a:r>
              <a:rPr lang="en-US" sz="2200" dirty="0"/>
              <a:t>3</a:t>
            </a:r>
            <a:r>
              <a:rPr lang="en-US" sz="2200" dirty="0" smtClean="0"/>
              <a:t>: </a:t>
            </a:r>
            <a:r>
              <a:rPr lang="en-US" sz="2200" dirty="0" err="1" smtClean="0"/>
              <a:t>ab</a:t>
            </a:r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r>
              <a:rPr lang="en-US" sz="2200" dirty="0"/>
              <a:t>This is exactly the rule </a:t>
            </a:r>
            <a:r>
              <a:rPr lang="en-US" sz="2200" dirty="0" smtClean="0"/>
              <a:t># 2</a:t>
            </a:r>
            <a:r>
              <a:rPr lang="en-US" sz="2200" dirty="0"/>
              <a:t>.</a:t>
            </a:r>
          </a:p>
          <a:p>
            <a:r>
              <a:rPr lang="en-US" sz="2200" dirty="0"/>
              <a:t>This means, before the new node u is added, the path </a:t>
            </a:r>
            <a:r>
              <a:rPr lang="en-US" sz="2200" dirty="0" err="1"/>
              <a:t>str</a:t>
            </a:r>
            <a:r>
              <a:rPr lang="en-US" sz="2200" dirty="0"/>
              <a:t>[j..</a:t>
            </a:r>
            <a:r>
              <a:rPr lang="en-US" sz="2200" dirty="0" err="1"/>
              <a:t>i</a:t>
            </a:r>
            <a:r>
              <a:rPr lang="en-US" sz="2200" dirty="0"/>
              <a:t>] is continued by a character (say x), where x ≠ </a:t>
            </a:r>
            <a:r>
              <a:rPr lang="en-US" sz="2200" dirty="0" err="1" smtClean="0"/>
              <a:t>str</a:t>
            </a:r>
            <a:r>
              <a:rPr lang="en-US" sz="2200" dirty="0" smtClean="0"/>
              <a:t>[</a:t>
            </a:r>
            <a:r>
              <a:rPr lang="en-US" sz="2200" dirty="0" err="1" smtClean="0"/>
              <a:t>i</a:t>
            </a:r>
            <a:r>
              <a:rPr lang="en-US" sz="2200" dirty="0" smtClean="0"/>
              <a:t> </a:t>
            </a:r>
            <a:r>
              <a:rPr lang="en-US" sz="2200" dirty="0"/>
              <a:t>+ 1].</a:t>
            </a:r>
          </a:p>
          <a:p>
            <a:r>
              <a:rPr lang="en-US" sz="2200" dirty="0"/>
              <a:t>In the above example x = c and </a:t>
            </a:r>
            <a:r>
              <a:rPr lang="en-US" sz="2200" dirty="0" err="1"/>
              <a:t>str</a:t>
            </a:r>
            <a:r>
              <a:rPr lang="en-US" sz="2200" dirty="0"/>
              <a:t>[i+1] is b.</a:t>
            </a:r>
          </a:p>
          <a:p>
            <a:r>
              <a:rPr lang="en-US" sz="2200" dirty="0" smtClean="0"/>
              <a:t>c </a:t>
            </a:r>
            <a:r>
              <a:rPr lang="en-US" sz="2200" dirty="0"/>
              <a:t>≠</a:t>
            </a:r>
            <a:r>
              <a:rPr lang="en-US" sz="2200" dirty="0" smtClean="0"/>
              <a:t> b and the </a:t>
            </a:r>
            <a:r>
              <a:rPr lang="en-US" sz="2200" dirty="0"/>
              <a:t>path “</a:t>
            </a:r>
            <a:r>
              <a:rPr lang="en-US" sz="2200" dirty="0" err="1"/>
              <a:t>aca</a:t>
            </a:r>
            <a:r>
              <a:rPr lang="en-US" sz="2200" dirty="0"/>
              <a:t>” cannot represent the suffix “</a:t>
            </a:r>
            <a:r>
              <a:rPr lang="en-US" sz="2200" dirty="0" err="1"/>
              <a:t>ab</a:t>
            </a:r>
            <a:r>
              <a:rPr lang="en-US" sz="2200" dirty="0"/>
              <a:t>”, </a:t>
            </a:r>
            <a:r>
              <a:rPr lang="en-US" sz="2200" dirty="0" smtClean="0"/>
              <a:t>that’s why we </a:t>
            </a:r>
            <a:r>
              <a:rPr lang="en-US" sz="2200" dirty="0"/>
              <a:t>had to </a:t>
            </a:r>
            <a:r>
              <a:rPr lang="en-US" sz="2200" dirty="0" smtClean="0"/>
              <a:t>create </a:t>
            </a:r>
            <a:r>
              <a:rPr lang="en-US" sz="2200" dirty="0"/>
              <a:t>a new node, u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021168"/>
            <a:ext cx="8839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FF0000"/>
                </a:solidFill>
              </a:rPr>
              <a:t>Every internal node of an implicit </a:t>
            </a:r>
            <a:r>
              <a:rPr lang="en-US" sz="2100" b="1" dirty="0" smtClean="0">
                <a:solidFill>
                  <a:srgbClr val="FF0000"/>
                </a:solidFill>
              </a:rPr>
              <a:t>suffix </a:t>
            </a:r>
            <a:r>
              <a:rPr lang="en-US" sz="2100" b="1" dirty="0">
                <a:solidFill>
                  <a:srgbClr val="FF0000"/>
                </a:solidFill>
              </a:rPr>
              <a:t>tree has a </a:t>
            </a:r>
            <a:r>
              <a:rPr lang="en-US" sz="2100" b="1" dirty="0" smtClean="0">
                <a:solidFill>
                  <a:srgbClr val="FF0000"/>
                </a:solidFill>
              </a:rPr>
              <a:t>suffix </a:t>
            </a:r>
            <a:r>
              <a:rPr lang="en-US" sz="2100" b="1" dirty="0">
                <a:solidFill>
                  <a:srgbClr val="FF0000"/>
                </a:solidFill>
              </a:rPr>
              <a:t>link from it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8694" y="2127229"/>
            <a:ext cx="3359685" cy="1456725"/>
            <a:chOff x="213492" y="4150945"/>
            <a:chExt cx="3359685" cy="1456725"/>
          </a:xfrm>
        </p:grpSpPr>
        <p:sp>
          <p:nvSpPr>
            <p:cNvPr id="6" name="Oval 5"/>
            <p:cNvSpPr/>
            <p:nvPr/>
          </p:nvSpPr>
          <p:spPr>
            <a:xfrm>
              <a:off x="2385192" y="4150945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48085" y="5248444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744300" y="4334427"/>
              <a:ext cx="1659795" cy="9039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565971" y="4379545"/>
              <a:ext cx="510216" cy="9831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864922" y="4601716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cab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039002" y="5362744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33145" y="4515522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acab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3492" y="50851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60271" y="523833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sp>
        <p:nvSpPr>
          <p:cNvPr id="28" name="Right Arrow 27"/>
          <p:cNvSpPr/>
          <p:nvPr/>
        </p:nvSpPr>
        <p:spPr>
          <a:xfrm>
            <a:off x="3818937" y="2648927"/>
            <a:ext cx="1492235" cy="490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 3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5530078" y="2218969"/>
            <a:ext cx="3359685" cy="1456725"/>
            <a:chOff x="213492" y="4150945"/>
            <a:chExt cx="3359685" cy="1456725"/>
          </a:xfrm>
        </p:grpSpPr>
        <p:sp>
          <p:nvSpPr>
            <p:cNvPr id="38" name="Oval 37"/>
            <p:cNvSpPr/>
            <p:nvPr/>
          </p:nvSpPr>
          <p:spPr>
            <a:xfrm>
              <a:off x="2385192" y="4150945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48085" y="5248444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 flipH="1">
              <a:off x="744300" y="4334427"/>
              <a:ext cx="1659795" cy="9039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565971" y="4379545"/>
              <a:ext cx="510216" cy="9831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864922" y="4601716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ab</a:t>
              </a:r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3039002" y="5362744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26313" y="4648267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ab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13492" y="50851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260271" y="523833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sp>
        <p:nvSpPr>
          <p:cNvPr id="71" name="Oval 70"/>
          <p:cNvSpPr/>
          <p:nvPr/>
        </p:nvSpPr>
        <p:spPr>
          <a:xfrm>
            <a:off x="7171030" y="3430768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>
            <a:off x="6937082" y="2819816"/>
            <a:ext cx="335558" cy="6644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6810092" y="2707096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7011920" y="22225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874463" y="30614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856950" y="198694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Node u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6549525" y="2278045"/>
            <a:ext cx="260567" cy="3581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200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Observation-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797552"/>
          </a:xfrm>
        </p:spPr>
        <p:txBody>
          <a:bodyPr>
            <a:noAutofit/>
          </a:bodyPr>
          <a:lstStyle/>
          <a:p>
            <a:r>
              <a:rPr lang="en-US" sz="2200" dirty="0" smtClean="0"/>
              <a:t>Finally, Extension 4: b</a:t>
            </a:r>
            <a:endParaRPr lang="en-US" sz="2200" dirty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021168"/>
            <a:ext cx="8839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FF0000"/>
                </a:solidFill>
              </a:rPr>
              <a:t>Every internal node of an implicit </a:t>
            </a:r>
            <a:r>
              <a:rPr lang="en-US" sz="2100" b="1" dirty="0" smtClean="0">
                <a:solidFill>
                  <a:srgbClr val="FF0000"/>
                </a:solidFill>
              </a:rPr>
              <a:t>suffix </a:t>
            </a:r>
            <a:r>
              <a:rPr lang="en-US" sz="2100" b="1" dirty="0">
                <a:solidFill>
                  <a:srgbClr val="FF0000"/>
                </a:solidFill>
              </a:rPr>
              <a:t>tree has a </a:t>
            </a:r>
            <a:r>
              <a:rPr lang="en-US" sz="2100" b="1" dirty="0" smtClean="0">
                <a:solidFill>
                  <a:srgbClr val="FF0000"/>
                </a:solidFill>
              </a:rPr>
              <a:t>suffix </a:t>
            </a:r>
            <a:r>
              <a:rPr lang="en-US" sz="2100" b="1" dirty="0">
                <a:solidFill>
                  <a:srgbClr val="FF0000"/>
                </a:solidFill>
              </a:rPr>
              <a:t>link from it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311172" y="2438400"/>
            <a:ext cx="3359685" cy="1456725"/>
            <a:chOff x="213492" y="4150945"/>
            <a:chExt cx="3359685" cy="1456725"/>
          </a:xfrm>
        </p:grpSpPr>
        <p:sp>
          <p:nvSpPr>
            <p:cNvPr id="16" name="Oval 15"/>
            <p:cNvSpPr/>
            <p:nvPr/>
          </p:nvSpPr>
          <p:spPr>
            <a:xfrm>
              <a:off x="2385192" y="4150945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48085" y="5248444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744300" y="4334427"/>
              <a:ext cx="1659795" cy="9039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565971" y="4379545"/>
              <a:ext cx="510216" cy="9831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864922" y="4601716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ab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3039002" y="5362744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6313" y="4648267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ab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3492" y="50851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60271" y="523833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sp>
        <p:nvSpPr>
          <p:cNvPr id="28" name="Right Arrow 27"/>
          <p:cNvSpPr/>
          <p:nvPr/>
        </p:nvSpPr>
        <p:spPr>
          <a:xfrm>
            <a:off x="3766229" y="3013404"/>
            <a:ext cx="1492235" cy="490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 4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7501775" y="2667000"/>
            <a:ext cx="39099" cy="10422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407024" y="3690068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506901" y="29397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952124" y="3650199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6718176" y="3039247"/>
            <a:ext cx="335558" cy="6644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591186" y="2926527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793014" y="2441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655557" y="3280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38044" y="220637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Node u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330619" y="2497476"/>
            <a:ext cx="260567" cy="3581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16864" y="2315245"/>
            <a:ext cx="3359685" cy="1456725"/>
            <a:chOff x="213492" y="4150945"/>
            <a:chExt cx="3359685" cy="1456725"/>
          </a:xfrm>
        </p:grpSpPr>
        <p:sp>
          <p:nvSpPr>
            <p:cNvPr id="43" name="Oval 42"/>
            <p:cNvSpPr/>
            <p:nvPr/>
          </p:nvSpPr>
          <p:spPr>
            <a:xfrm>
              <a:off x="2385192" y="4150945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48085" y="5248444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>
              <a:off x="744300" y="4334427"/>
              <a:ext cx="1659795" cy="9039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565971" y="4379545"/>
              <a:ext cx="510216" cy="9831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864922" y="4601716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ab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3039002" y="5362744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26313" y="4648267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ab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13492" y="50851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260271" y="523833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sp>
        <p:nvSpPr>
          <p:cNvPr id="52" name="Oval 51"/>
          <p:cNvSpPr/>
          <p:nvPr/>
        </p:nvSpPr>
        <p:spPr>
          <a:xfrm>
            <a:off x="2057816" y="3527044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1823868" y="2916092"/>
            <a:ext cx="335558" cy="6644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1696878" y="2803372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898706" y="23188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761249" y="31577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43736" y="208321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Node u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436311" y="2374321"/>
            <a:ext cx="260567" cy="3581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52400" y="4069523"/>
            <a:ext cx="8839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This implies, in the </a:t>
            </a:r>
            <a:r>
              <a:rPr lang="en-US" sz="2000" dirty="0" smtClean="0"/>
              <a:t>suffix </a:t>
            </a:r>
            <a:r>
              <a:rPr lang="en-US" sz="2000" dirty="0"/>
              <a:t>extension </a:t>
            </a:r>
            <a:r>
              <a:rPr lang="en-US" sz="2000" dirty="0" smtClean="0"/>
              <a:t>4 of </a:t>
            </a:r>
            <a:r>
              <a:rPr lang="en-US" sz="2000" dirty="0"/>
              <a:t>the same </a:t>
            </a:r>
            <a:r>
              <a:rPr lang="en-US" sz="2000" dirty="0" smtClean="0"/>
              <a:t>phase, </a:t>
            </a:r>
            <a:r>
              <a:rPr lang="en-US" sz="2000" dirty="0" err="1" smtClean="0"/>
              <a:t>ie</a:t>
            </a:r>
            <a:r>
              <a:rPr lang="en-US" sz="2000" dirty="0" smtClean="0"/>
              <a:t>. When inserting “b”:</a:t>
            </a:r>
          </a:p>
          <a:p>
            <a:r>
              <a:rPr lang="en-US" sz="2000" dirty="0" smtClean="0"/>
              <a:t>There should be a new leaf node created to accommodate the new letter (b) inserted.</a:t>
            </a:r>
          </a:p>
          <a:p>
            <a:r>
              <a:rPr lang="en-US" sz="2000" dirty="0" smtClean="0"/>
              <a:t>This scenario is represented by the new addition of leaf node 4 in the above diagram.</a:t>
            </a:r>
          </a:p>
          <a:p>
            <a:r>
              <a:rPr lang="en-US" sz="2000" dirty="0" smtClean="0"/>
              <a:t>There should be a suffix link which can represent this case.</a:t>
            </a:r>
          </a:p>
          <a:p>
            <a:endParaRPr 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7579270" y="367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701837" y="36197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326568" y="3486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62" name="Freeform 61"/>
          <p:cNvSpPr/>
          <p:nvPr/>
        </p:nvSpPr>
        <p:spPr>
          <a:xfrm>
            <a:off x="6903076" y="2756079"/>
            <a:ext cx="553792" cy="360608"/>
          </a:xfrm>
          <a:custGeom>
            <a:avLst/>
            <a:gdLst>
              <a:gd name="connsiteX0" fmla="*/ 0 w 553792"/>
              <a:gd name="connsiteY0" fmla="*/ 360608 h 360608"/>
              <a:gd name="connsiteX1" fmla="*/ 64394 w 553792"/>
              <a:gd name="connsiteY1" fmla="*/ 347729 h 360608"/>
              <a:gd name="connsiteX2" fmla="*/ 141668 w 553792"/>
              <a:gd name="connsiteY2" fmla="*/ 334851 h 360608"/>
              <a:gd name="connsiteX3" fmla="*/ 231820 w 553792"/>
              <a:gd name="connsiteY3" fmla="*/ 309093 h 360608"/>
              <a:gd name="connsiteX4" fmla="*/ 386366 w 553792"/>
              <a:gd name="connsiteY4" fmla="*/ 206062 h 360608"/>
              <a:gd name="connsiteX5" fmla="*/ 425003 w 553792"/>
              <a:gd name="connsiteY5" fmla="*/ 180304 h 360608"/>
              <a:gd name="connsiteX6" fmla="*/ 463639 w 553792"/>
              <a:gd name="connsiteY6" fmla="*/ 154546 h 360608"/>
              <a:gd name="connsiteX7" fmla="*/ 515155 w 553792"/>
              <a:gd name="connsiteY7" fmla="*/ 77273 h 360608"/>
              <a:gd name="connsiteX8" fmla="*/ 540913 w 553792"/>
              <a:gd name="connsiteY8" fmla="*/ 38636 h 360608"/>
              <a:gd name="connsiteX9" fmla="*/ 553792 w 553792"/>
              <a:gd name="connsiteY9" fmla="*/ 0 h 36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3792" h="360608">
                <a:moveTo>
                  <a:pt x="0" y="360608"/>
                </a:moveTo>
                <a:lnTo>
                  <a:pt x="64394" y="347729"/>
                </a:lnTo>
                <a:cubicBezTo>
                  <a:pt x="90086" y="343058"/>
                  <a:pt x="116062" y="339972"/>
                  <a:pt x="141668" y="334851"/>
                </a:cubicBezTo>
                <a:cubicBezTo>
                  <a:pt x="182092" y="326766"/>
                  <a:pt x="194999" y="321367"/>
                  <a:pt x="231820" y="309093"/>
                </a:cubicBezTo>
                <a:lnTo>
                  <a:pt x="386366" y="206062"/>
                </a:lnTo>
                <a:lnTo>
                  <a:pt x="425003" y="180304"/>
                </a:lnTo>
                <a:lnTo>
                  <a:pt x="463639" y="154546"/>
                </a:lnTo>
                <a:lnTo>
                  <a:pt x="515155" y="77273"/>
                </a:lnTo>
                <a:cubicBezTo>
                  <a:pt x="523741" y="64394"/>
                  <a:pt x="536018" y="53320"/>
                  <a:pt x="540913" y="38636"/>
                </a:cubicBezTo>
                <a:lnTo>
                  <a:pt x="553792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1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</a:t>
            </a:r>
            <a:r>
              <a:rPr lang="en-US" dirty="0" err="1" smtClean="0"/>
              <a:t>vs</a:t>
            </a:r>
            <a:r>
              <a:rPr lang="en-US" dirty="0" smtClean="0"/>
              <a:t> Implicit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384603"/>
              </p:ext>
            </p:extLst>
          </p:nvPr>
        </p:nvGraphicFramePr>
        <p:xfrm>
          <a:off x="2819400" y="1219200"/>
          <a:ext cx="332509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$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95" y="2819400"/>
            <a:ext cx="4369758" cy="24135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819400"/>
            <a:ext cx="3658402" cy="184195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67974" y="4971384"/>
            <a:ext cx="1322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Explicit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197002" y="4947781"/>
            <a:ext cx="1303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Implicit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5726305"/>
            <a:ext cx="8495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 we convert this Explicit suffix tree to an implicit one?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3713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Observation- in notations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72504" y="1465345"/>
            <a:ext cx="8503920" cy="2755795"/>
          </a:xfrm>
        </p:spPr>
        <p:txBody>
          <a:bodyPr>
            <a:normAutofit/>
          </a:bodyPr>
          <a:lstStyle/>
          <a:p>
            <a:r>
              <a:rPr lang="en-US" sz="1800" dirty="0"/>
              <a:t>This implies, in the next </a:t>
            </a:r>
            <a:r>
              <a:rPr lang="en-US" sz="1800" dirty="0" smtClean="0"/>
              <a:t>suffix </a:t>
            </a:r>
            <a:r>
              <a:rPr lang="en-US" sz="1800" dirty="0"/>
              <a:t>extension j + 1 of the same phase </a:t>
            </a:r>
            <a:r>
              <a:rPr lang="en-US" sz="1800" dirty="0" err="1"/>
              <a:t>i</a:t>
            </a:r>
            <a:r>
              <a:rPr lang="en-US" sz="1800" dirty="0"/>
              <a:t> + 1:</a:t>
            </a:r>
          </a:p>
          <a:p>
            <a:pPr lvl="1"/>
            <a:r>
              <a:rPr lang="en-US" sz="2000" dirty="0" smtClean="0"/>
              <a:t>either </a:t>
            </a:r>
            <a:r>
              <a:rPr lang="en-US" sz="2000" dirty="0"/>
              <a:t>the path </a:t>
            </a:r>
            <a:r>
              <a:rPr lang="en-US" sz="2000" dirty="0" err="1"/>
              <a:t>str</a:t>
            </a:r>
            <a:r>
              <a:rPr lang="en-US" sz="2000" dirty="0"/>
              <a:t>[j + </a:t>
            </a:r>
            <a:r>
              <a:rPr lang="en-US" sz="2000" dirty="0" smtClean="0"/>
              <a:t>1..i</a:t>
            </a:r>
            <a:r>
              <a:rPr lang="en-US" sz="2000" dirty="0"/>
              <a:t>] continues ONLY VIA character x.</a:t>
            </a:r>
          </a:p>
          <a:p>
            <a:pPr lvl="2"/>
            <a:r>
              <a:rPr lang="en-US" sz="1800" dirty="0" smtClean="0"/>
              <a:t>which </a:t>
            </a:r>
            <a:r>
              <a:rPr lang="en-US" sz="1800" dirty="0"/>
              <a:t>implies, a new internal node v must be added, </a:t>
            </a:r>
            <a:r>
              <a:rPr lang="en-US" sz="1800" dirty="0" smtClean="0"/>
              <a:t>after </a:t>
            </a:r>
            <a:r>
              <a:rPr lang="en-US" sz="1800" dirty="0" err="1" smtClean="0"/>
              <a:t>str</a:t>
            </a:r>
            <a:r>
              <a:rPr lang="en-US" sz="1800" dirty="0" smtClean="0"/>
              <a:t>[j </a:t>
            </a:r>
            <a:r>
              <a:rPr lang="en-US" sz="1800" dirty="0"/>
              <a:t>+ </a:t>
            </a:r>
            <a:r>
              <a:rPr lang="en-US" sz="1800" dirty="0" smtClean="0"/>
              <a:t>1..i</a:t>
            </a:r>
            <a:r>
              <a:rPr lang="en-US" sz="1800" dirty="0"/>
              <a:t>], that branches to the new leaf j + 1 via </a:t>
            </a:r>
            <a:r>
              <a:rPr lang="en-US" sz="1800" dirty="0" smtClean="0"/>
              <a:t>character </a:t>
            </a:r>
            <a:r>
              <a:rPr lang="en-US" sz="1800" dirty="0" err="1" smtClean="0"/>
              <a:t>str</a:t>
            </a:r>
            <a:r>
              <a:rPr lang="en-US" sz="1800" dirty="0" smtClean="0"/>
              <a:t>[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1800" dirty="0"/>
              <a:t>+ 1].</a:t>
            </a:r>
          </a:p>
          <a:p>
            <a:pPr lvl="1"/>
            <a:r>
              <a:rPr lang="en-US" sz="2000" dirty="0" smtClean="0"/>
              <a:t>or </a:t>
            </a:r>
            <a:r>
              <a:rPr lang="en-US" sz="2000" dirty="0"/>
              <a:t>the path </a:t>
            </a:r>
            <a:r>
              <a:rPr lang="en-US" sz="2000" dirty="0" err="1"/>
              <a:t>str</a:t>
            </a:r>
            <a:r>
              <a:rPr lang="en-US" sz="2000" dirty="0"/>
              <a:t>[j + </a:t>
            </a:r>
            <a:r>
              <a:rPr lang="en-US" sz="2000" dirty="0" smtClean="0"/>
              <a:t>1..i</a:t>
            </a:r>
            <a:r>
              <a:rPr lang="en-US" sz="2000" dirty="0"/>
              <a:t>] already ends in another internal node v ,</a:t>
            </a:r>
          </a:p>
          <a:p>
            <a:pPr lvl="2"/>
            <a:r>
              <a:rPr lang="en-US" sz="1800" dirty="0" smtClean="0"/>
              <a:t>with </a:t>
            </a:r>
            <a:r>
              <a:rPr lang="en-US" sz="1800" dirty="0"/>
              <a:t>one branch below extending via character x</a:t>
            </a:r>
          </a:p>
          <a:p>
            <a:pPr lvl="2"/>
            <a:r>
              <a:rPr lang="en-US" sz="1800" dirty="0" smtClean="0"/>
              <a:t>and </a:t>
            </a:r>
            <a:r>
              <a:rPr lang="en-US" sz="1800" dirty="0"/>
              <a:t>one (or more) branch(</a:t>
            </a:r>
            <a:r>
              <a:rPr lang="en-US" sz="1800" dirty="0" err="1"/>
              <a:t>es</a:t>
            </a:r>
            <a:r>
              <a:rPr lang="en-US" sz="1800" dirty="0"/>
              <a:t>), via character(s) ≠</a:t>
            </a:r>
            <a:r>
              <a:rPr lang="en-US" sz="1800" dirty="0" smtClean="0"/>
              <a:t> </a:t>
            </a:r>
            <a:r>
              <a:rPr lang="en-US" sz="1800" dirty="0" err="1"/>
              <a:t>str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 + 1];</a:t>
            </a:r>
          </a:p>
          <a:p>
            <a:pPr lvl="1"/>
            <a:r>
              <a:rPr lang="en-US" sz="2000" dirty="0" smtClean="0"/>
              <a:t>Thus</a:t>
            </a:r>
            <a:r>
              <a:rPr lang="en-US" sz="2000" dirty="0"/>
              <a:t>, new </a:t>
            </a:r>
            <a:r>
              <a:rPr lang="en-US" sz="2000" dirty="0" smtClean="0"/>
              <a:t>suffix </a:t>
            </a:r>
            <a:r>
              <a:rPr lang="en-US" sz="2000" dirty="0"/>
              <a:t>link u to v WILL be created in j + 1 extension.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583134" y="5010669"/>
            <a:ext cx="1986645" cy="1064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 S[i+1]= y</a:t>
            </a:r>
          </a:p>
          <a:p>
            <a:pPr algn="ctr"/>
            <a:r>
              <a:rPr lang="en-US" dirty="0" smtClean="0"/>
              <a:t>(extension j)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52400" y="1021168"/>
            <a:ext cx="8839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FF0000"/>
                </a:solidFill>
              </a:rPr>
              <a:t>Every internal node of an implicit </a:t>
            </a:r>
            <a:r>
              <a:rPr lang="en-US" sz="2100" b="1" dirty="0" smtClean="0">
                <a:solidFill>
                  <a:srgbClr val="FF0000"/>
                </a:solidFill>
              </a:rPr>
              <a:t>suffix </a:t>
            </a:r>
            <a:r>
              <a:rPr lang="en-US" sz="2100" b="1" dirty="0">
                <a:solidFill>
                  <a:srgbClr val="FF0000"/>
                </a:solidFill>
              </a:rPr>
              <a:t>tree has a </a:t>
            </a:r>
            <a:r>
              <a:rPr lang="en-US" sz="2100" b="1" dirty="0" smtClean="0">
                <a:solidFill>
                  <a:srgbClr val="FF0000"/>
                </a:solidFill>
              </a:rPr>
              <a:t>suffix </a:t>
            </a:r>
            <a:r>
              <a:rPr lang="en-US" sz="2100" b="1" dirty="0">
                <a:solidFill>
                  <a:srgbClr val="FF0000"/>
                </a:solidFill>
              </a:rPr>
              <a:t>link from it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261169" y="4143820"/>
            <a:ext cx="2312708" cy="2160416"/>
            <a:chOff x="261169" y="4143820"/>
            <a:chExt cx="2312708" cy="2160416"/>
          </a:xfrm>
        </p:grpSpPr>
        <p:sp>
          <p:nvSpPr>
            <p:cNvPr id="37" name="Oval 36"/>
            <p:cNvSpPr/>
            <p:nvPr/>
          </p:nvSpPr>
          <p:spPr>
            <a:xfrm>
              <a:off x="2345277" y="420654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53691" y="5535384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>
              <a:stCxn id="37" idx="3"/>
              <a:endCxn id="38" idx="7"/>
            </p:cNvCxnSpPr>
            <p:nvPr/>
          </p:nvCxnSpPr>
          <p:spPr>
            <a:xfrm flipH="1">
              <a:off x="1048813" y="4401662"/>
              <a:ext cx="1329942" cy="116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837616" y="4143820"/>
              <a:ext cx="633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S[j]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08895" y="4960530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S[</a:t>
              </a:r>
              <a:r>
                <a:rPr lang="en-US" dirty="0" err="1" smtClean="0"/>
                <a:t>i</a:t>
              </a:r>
              <a:r>
                <a:rPr lang="en-US" dirty="0" smtClean="0"/>
                <a:t>]xyz</a:t>
              </a:r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1306350" y="6075636"/>
              <a:ext cx="228600" cy="228600"/>
            </a:xfrm>
            <a:prstGeom prst="ellipse">
              <a:avLst/>
            </a:prstGeom>
            <a:solidFill>
              <a:schemeClr val="bg1"/>
            </a:solidFill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1064588" y="5728045"/>
              <a:ext cx="303612" cy="3835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1748235" y="4732507"/>
              <a:ext cx="228600" cy="228600"/>
            </a:xfrm>
            <a:prstGeom prst="ellipse">
              <a:avLst/>
            </a:prstGeom>
            <a:solidFill>
              <a:schemeClr val="bg1"/>
            </a:solidFill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96604" y="4466183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S[k]</a:t>
              </a:r>
              <a:endParaRPr lang="en-US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261169" y="6018731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 flipH="1">
              <a:off x="457385" y="5714328"/>
              <a:ext cx="412313" cy="2942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935606" y="6075636"/>
              <a:ext cx="228600" cy="228600"/>
            </a:xfrm>
            <a:prstGeom prst="ellipse">
              <a:avLst/>
            </a:prstGeom>
            <a:solidFill>
              <a:schemeClr val="bg1"/>
            </a:solidFill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600807" y="6053600"/>
              <a:ext cx="228600" cy="228600"/>
            </a:xfrm>
            <a:prstGeom prst="ellipse">
              <a:avLst/>
            </a:prstGeom>
            <a:solidFill>
              <a:schemeClr val="bg1"/>
            </a:solidFill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38" idx="3"/>
            </p:cNvCxnSpPr>
            <p:nvPr/>
          </p:nvCxnSpPr>
          <p:spPr>
            <a:xfrm flipH="1">
              <a:off x="752630" y="5730506"/>
              <a:ext cx="134539" cy="3304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996917" y="5744028"/>
              <a:ext cx="51136" cy="3304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4946896" y="4184206"/>
            <a:ext cx="63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S[j]</a:t>
            </a:r>
            <a:endParaRPr lang="en-US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3356689" y="4235630"/>
            <a:ext cx="2312708" cy="2107788"/>
            <a:chOff x="3885224" y="4181808"/>
            <a:chExt cx="2312708" cy="2107788"/>
          </a:xfrm>
        </p:grpSpPr>
        <p:sp>
          <p:nvSpPr>
            <p:cNvPr id="74" name="Oval 73"/>
            <p:cNvSpPr/>
            <p:nvPr/>
          </p:nvSpPr>
          <p:spPr>
            <a:xfrm>
              <a:off x="5969332" y="418180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4477746" y="5510652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4" idx="3"/>
              <a:endCxn id="75" idx="7"/>
            </p:cNvCxnSpPr>
            <p:nvPr/>
          </p:nvCxnSpPr>
          <p:spPr>
            <a:xfrm flipH="1">
              <a:off x="4672868" y="4376930"/>
              <a:ext cx="1329942" cy="116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4581403" y="4832667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S[</a:t>
              </a:r>
              <a:r>
                <a:rPr lang="en-US" dirty="0" err="1" smtClean="0"/>
                <a:t>i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4894490" y="6060996"/>
              <a:ext cx="228600" cy="228600"/>
            </a:xfrm>
            <a:prstGeom prst="ellipse">
              <a:avLst/>
            </a:prstGeom>
            <a:solidFill>
              <a:schemeClr val="bg1"/>
            </a:solidFill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4688643" y="5703313"/>
              <a:ext cx="303612" cy="3835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5372290" y="4707775"/>
              <a:ext cx="228600" cy="228600"/>
            </a:xfrm>
            <a:prstGeom prst="ellipse">
              <a:avLst/>
            </a:prstGeom>
            <a:solidFill>
              <a:schemeClr val="bg1"/>
            </a:solidFill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920659" y="4441451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S[k]</a:t>
              </a:r>
              <a:endParaRPr lang="en-US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3885224" y="5993999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/>
            <p:nvPr/>
          </p:nvCxnSpPr>
          <p:spPr>
            <a:xfrm flipH="1">
              <a:off x="4081440" y="5689596"/>
              <a:ext cx="412313" cy="2942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4566245" y="6049786"/>
              <a:ext cx="228600" cy="228600"/>
            </a:xfrm>
            <a:prstGeom prst="ellipse">
              <a:avLst/>
            </a:prstGeom>
            <a:solidFill>
              <a:schemeClr val="bg1"/>
            </a:solidFill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4224862" y="6028868"/>
              <a:ext cx="228600" cy="228600"/>
            </a:xfrm>
            <a:prstGeom prst="ellipse">
              <a:avLst/>
            </a:prstGeom>
            <a:solidFill>
              <a:schemeClr val="bg1"/>
            </a:solidFill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75" idx="3"/>
            </p:cNvCxnSpPr>
            <p:nvPr/>
          </p:nvCxnSpPr>
          <p:spPr>
            <a:xfrm flipH="1">
              <a:off x="4376685" y="5705774"/>
              <a:ext cx="134539" cy="3304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620972" y="5719296"/>
              <a:ext cx="51136" cy="3304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4853674" y="5203257"/>
              <a:ext cx="228600" cy="22860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5324135" y="5739252"/>
              <a:ext cx="228600" cy="228600"/>
            </a:xfrm>
            <a:prstGeom prst="ellipse">
              <a:avLst/>
            </a:prstGeom>
            <a:solidFill>
              <a:schemeClr val="bg1"/>
            </a:solidFill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5082373" y="5391661"/>
              <a:ext cx="303612" cy="3835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5177074" y="5301199"/>
              <a:ext cx="325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294512" y="5165839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xyz</a:t>
              </a:r>
              <a:endParaRPr lang="en-US" dirty="0"/>
            </a:p>
          </p:txBody>
        </p:sp>
      </p:grpSp>
      <p:sp>
        <p:nvSpPr>
          <p:cNvPr id="94" name="Right Arrow 93"/>
          <p:cNvSpPr/>
          <p:nvPr/>
        </p:nvSpPr>
        <p:spPr>
          <a:xfrm>
            <a:off x="5085001" y="4973192"/>
            <a:ext cx="991515" cy="1101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 j+1</a:t>
            </a:r>
            <a:endParaRPr lang="en-US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5697133" y="4281682"/>
            <a:ext cx="2312708" cy="2120775"/>
            <a:chOff x="6163425" y="4168821"/>
            <a:chExt cx="2312708" cy="2120775"/>
          </a:xfrm>
        </p:grpSpPr>
        <p:sp>
          <p:nvSpPr>
            <p:cNvPr id="95" name="Oval 94"/>
            <p:cNvSpPr/>
            <p:nvPr/>
          </p:nvSpPr>
          <p:spPr>
            <a:xfrm>
              <a:off x="8247533" y="418180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6755947" y="5510652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/>
            <p:cNvCxnSpPr>
              <a:stCxn id="95" idx="3"/>
              <a:endCxn id="96" idx="7"/>
            </p:cNvCxnSpPr>
            <p:nvPr/>
          </p:nvCxnSpPr>
          <p:spPr>
            <a:xfrm flipH="1">
              <a:off x="6951069" y="4376930"/>
              <a:ext cx="1329942" cy="116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7764791" y="4168821"/>
              <a:ext cx="633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S[j]</a:t>
              </a:r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859604" y="4832667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S[</a:t>
              </a:r>
              <a:r>
                <a:rPr lang="en-US" dirty="0" err="1" smtClean="0"/>
                <a:t>i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7172691" y="6060996"/>
              <a:ext cx="228600" cy="228600"/>
            </a:xfrm>
            <a:prstGeom prst="ellipse">
              <a:avLst/>
            </a:prstGeom>
            <a:solidFill>
              <a:schemeClr val="bg1"/>
            </a:solidFill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6966844" y="5703313"/>
              <a:ext cx="303612" cy="3835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>
            <a:xfrm>
              <a:off x="7650491" y="4707775"/>
              <a:ext cx="228600" cy="228600"/>
            </a:xfrm>
            <a:prstGeom prst="ellipse">
              <a:avLst/>
            </a:prstGeom>
            <a:solidFill>
              <a:schemeClr val="bg1"/>
            </a:solidFill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198860" y="4441451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S[k]</a:t>
              </a:r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6163425" y="5993999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 flipH="1">
              <a:off x="6359641" y="5689596"/>
              <a:ext cx="412313" cy="2942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6844446" y="6049786"/>
              <a:ext cx="228600" cy="228600"/>
            </a:xfrm>
            <a:prstGeom prst="ellipse">
              <a:avLst/>
            </a:prstGeom>
            <a:solidFill>
              <a:schemeClr val="bg1"/>
            </a:solidFill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6503063" y="6028868"/>
              <a:ext cx="228600" cy="228600"/>
            </a:xfrm>
            <a:prstGeom prst="ellipse">
              <a:avLst/>
            </a:prstGeom>
            <a:solidFill>
              <a:schemeClr val="bg1"/>
            </a:solidFill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/>
            <p:cNvCxnSpPr>
              <a:stCxn id="96" idx="3"/>
            </p:cNvCxnSpPr>
            <p:nvPr/>
          </p:nvCxnSpPr>
          <p:spPr>
            <a:xfrm flipH="1">
              <a:off x="6654886" y="5705774"/>
              <a:ext cx="134539" cy="3304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899173" y="5719296"/>
              <a:ext cx="51136" cy="3304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>
              <a:off x="7131875" y="5203257"/>
              <a:ext cx="228600" cy="22860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7602336" y="5739252"/>
              <a:ext cx="228600" cy="228600"/>
            </a:xfrm>
            <a:prstGeom prst="ellipse">
              <a:avLst/>
            </a:prstGeom>
            <a:solidFill>
              <a:schemeClr val="bg1"/>
            </a:solidFill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7360574" y="5391661"/>
              <a:ext cx="303612" cy="3835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7455275" y="5301199"/>
              <a:ext cx="325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72713" y="5165839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xyz</a:t>
              </a:r>
              <a:endParaRPr lang="en-US" dirty="0"/>
            </a:p>
          </p:txBody>
        </p:sp>
      </p:grpSp>
      <p:sp>
        <p:nvSpPr>
          <p:cNvPr id="118" name="Oval 117"/>
          <p:cNvSpPr/>
          <p:nvPr/>
        </p:nvSpPr>
        <p:spPr>
          <a:xfrm>
            <a:off x="8215599" y="4849370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7973837" y="4501779"/>
            <a:ext cx="303612" cy="3835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8009841" y="4320840"/>
            <a:ext cx="87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S[j+1]</a:t>
            </a:r>
            <a:endParaRPr lang="en-US" dirty="0"/>
          </a:p>
        </p:txBody>
      </p:sp>
      <p:sp>
        <p:nvSpPr>
          <p:cNvPr id="121" name="Oval 120"/>
          <p:cNvSpPr/>
          <p:nvPr/>
        </p:nvSpPr>
        <p:spPr>
          <a:xfrm>
            <a:off x="8596621" y="5439632"/>
            <a:ext cx="228600" cy="228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8354859" y="5092041"/>
            <a:ext cx="303612" cy="3835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8173105" y="6037715"/>
            <a:ext cx="228600" cy="228600"/>
          </a:xfrm>
          <a:prstGeom prst="ellipse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/>
          <p:cNvCxnSpPr>
            <a:endCxn id="123" idx="0"/>
          </p:cNvCxnSpPr>
          <p:nvPr/>
        </p:nvCxnSpPr>
        <p:spPr>
          <a:xfrm flipH="1">
            <a:off x="8287405" y="5672094"/>
            <a:ext cx="402358" cy="3656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8607552" y="6048898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/>
          <p:cNvCxnSpPr>
            <a:endCxn id="125" idx="0"/>
          </p:cNvCxnSpPr>
          <p:nvPr/>
        </p:nvCxnSpPr>
        <p:spPr>
          <a:xfrm>
            <a:off x="8707234" y="5688272"/>
            <a:ext cx="14618" cy="360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8626138" y="512425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8683720" y="569960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xyz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8165472" y="5620792"/>
            <a:ext cx="30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6988983" y="5435801"/>
            <a:ext cx="1499601" cy="3831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192464" y="6058306"/>
            <a:ext cx="32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j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707587" y="6091755"/>
            <a:ext cx="67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j+1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>
            <a:off x="8802552" y="6251562"/>
            <a:ext cx="303612" cy="3835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8195349" y="6237845"/>
            <a:ext cx="412313" cy="2942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8490594" y="6254023"/>
            <a:ext cx="134539" cy="3304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8734881" y="6267545"/>
            <a:ext cx="51136" cy="3304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423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191" y="381000"/>
            <a:ext cx="8534400" cy="758952"/>
          </a:xfrm>
        </p:spPr>
        <p:txBody>
          <a:bodyPr>
            <a:noAutofit/>
          </a:bodyPr>
          <a:lstStyle/>
          <a:p>
            <a:r>
              <a:rPr lang="en-US" sz="2800" dirty="0" smtClean="0"/>
              <a:t>Can Suffix links be used to improve from the naïve approach which takes O(N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)?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0495" y="1345809"/>
            <a:ext cx="8503920" cy="22829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Yes its possible.</a:t>
            </a:r>
          </a:p>
          <a:p>
            <a:r>
              <a:rPr lang="en-US" dirty="0" smtClean="0"/>
              <a:t>We saw that </a:t>
            </a:r>
            <a:r>
              <a:rPr lang="en-US" dirty="0"/>
              <a:t>in the extension j of phase </a:t>
            </a:r>
            <a:r>
              <a:rPr lang="en-US" dirty="0" err="1"/>
              <a:t>i</a:t>
            </a:r>
            <a:r>
              <a:rPr lang="en-US" dirty="0"/>
              <a:t> + </a:t>
            </a:r>
            <a:r>
              <a:rPr lang="en-US" dirty="0" smtClean="0"/>
              <a:t>1, the </a:t>
            </a:r>
            <a:r>
              <a:rPr lang="en-US" dirty="0"/>
              <a:t>algorithm locates </a:t>
            </a:r>
            <a:r>
              <a:rPr lang="en-US" dirty="0" smtClean="0"/>
              <a:t>the suffix </a:t>
            </a:r>
            <a:r>
              <a:rPr lang="en-US" dirty="0" err="1" smtClean="0"/>
              <a:t>str</a:t>
            </a:r>
            <a:r>
              <a:rPr lang="en-US" dirty="0" smtClean="0"/>
              <a:t>[j..</a:t>
            </a:r>
            <a:r>
              <a:rPr lang="en-US" dirty="0" err="1" smtClean="0"/>
              <a:t>i</a:t>
            </a:r>
            <a:r>
              <a:rPr lang="en-US" dirty="0"/>
              <a:t>], and extends it by </a:t>
            </a:r>
            <a:r>
              <a:rPr lang="en-US" dirty="0" err="1"/>
              <a:t>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 + 1], for each j increasing from 1 </a:t>
            </a:r>
            <a:r>
              <a:rPr lang="en-US" dirty="0" smtClean="0"/>
              <a:t>to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+ 1. </a:t>
            </a:r>
            <a:endParaRPr lang="en-US" dirty="0" smtClean="0"/>
          </a:p>
          <a:p>
            <a:r>
              <a:rPr lang="en-US" dirty="0" smtClean="0"/>
              <a:t>Suffix </a:t>
            </a:r>
            <a:r>
              <a:rPr lang="en-US" dirty="0"/>
              <a:t>links </a:t>
            </a:r>
            <a:r>
              <a:rPr lang="en-US" dirty="0" smtClean="0"/>
              <a:t>can be </a:t>
            </a:r>
            <a:r>
              <a:rPr lang="en-US" dirty="0"/>
              <a:t>used to speed these extensions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Let's </a:t>
            </a:r>
            <a:r>
              <a:rPr lang="en-US" dirty="0"/>
              <a:t>see how.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491034" y="4695094"/>
            <a:ext cx="1986645" cy="1064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 S[i+1]= y</a:t>
            </a:r>
          </a:p>
          <a:p>
            <a:pPr algn="ctr"/>
            <a:r>
              <a:rPr lang="en-US" dirty="0" smtClean="0"/>
              <a:t>(extension j)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69069" y="3828245"/>
            <a:ext cx="2312708" cy="2160416"/>
            <a:chOff x="261169" y="4143820"/>
            <a:chExt cx="2312708" cy="2160416"/>
          </a:xfrm>
        </p:grpSpPr>
        <p:sp>
          <p:nvSpPr>
            <p:cNvPr id="6" name="Oval 5"/>
            <p:cNvSpPr/>
            <p:nvPr/>
          </p:nvSpPr>
          <p:spPr>
            <a:xfrm>
              <a:off x="2345277" y="420654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853691" y="5535384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6" idx="3"/>
              <a:endCxn id="7" idx="7"/>
            </p:cNvCxnSpPr>
            <p:nvPr/>
          </p:nvCxnSpPr>
          <p:spPr>
            <a:xfrm flipH="1">
              <a:off x="1048813" y="4401662"/>
              <a:ext cx="1329942" cy="116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837616" y="4143820"/>
              <a:ext cx="633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S[j]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8895" y="4960530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S[</a:t>
              </a:r>
              <a:r>
                <a:rPr lang="en-US" dirty="0" err="1" smtClean="0"/>
                <a:t>i</a:t>
              </a:r>
              <a:r>
                <a:rPr lang="en-US" dirty="0" smtClean="0"/>
                <a:t>]xyz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06350" y="6075636"/>
              <a:ext cx="228600" cy="228600"/>
            </a:xfrm>
            <a:prstGeom prst="ellipse">
              <a:avLst/>
            </a:prstGeom>
            <a:solidFill>
              <a:schemeClr val="bg1"/>
            </a:solidFill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064588" y="5728045"/>
              <a:ext cx="303612" cy="3835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1748235" y="4732507"/>
              <a:ext cx="228600" cy="228600"/>
            </a:xfrm>
            <a:prstGeom prst="ellipse">
              <a:avLst/>
            </a:prstGeom>
            <a:solidFill>
              <a:schemeClr val="bg1"/>
            </a:solidFill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96604" y="4466183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S[k]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61169" y="6018731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457385" y="5714328"/>
              <a:ext cx="412313" cy="2942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935606" y="6075636"/>
              <a:ext cx="228600" cy="228600"/>
            </a:xfrm>
            <a:prstGeom prst="ellipse">
              <a:avLst/>
            </a:prstGeom>
            <a:solidFill>
              <a:schemeClr val="bg1"/>
            </a:solidFill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00807" y="6053600"/>
              <a:ext cx="228600" cy="228600"/>
            </a:xfrm>
            <a:prstGeom prst="ellipse">
              <a:avLst/>
            </a:prstGeom>
            <a:solidFill>
              <a:schemeClr val="bg1"/>
            </a:solidFill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7" idx="3"/>
            </p:cNvCxnSpPr>
            <p:nvPr/>
          </p:nvCxnSpPr>
          <p:spPr>
            <a:xfrm flipH="1">
              <a:off x="752630" y="5730506"/>
              <a:ext cx="134539" cy="3304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996917" y="5744028"/>
              <a:ext cx="51136" cy="3304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854796" y="3868631"/>
            <a:ext cx="63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S[j]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64589" y="3920055"/>
            <a:ext cx="2312708" cy="2107788"/>
            <a:chOff x="3885224" y="4181808"/>
            <a:chExt cx="2312708" cy="2107788"/>
          </a:xfrm>
        </p:grpSpPr>
        <p:sp>
          <p:nvSpPr>
            <p:cNvPr id="23" name="Oval 22"/>
            <p:cNvSpPr/>
            <p:nvPr/>
          </p:nvSpPr>
          <p:spPr>
            <a:xfrm>
              <a:off x="5969332" y="418180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477746" y="5510652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23" idx="3"/>
              <a:endCxn id="24" idx="7"/>
            </p:cNvCxnSpPr>
            <p:nvPr/>
          </p:nvCxnSpPr>
          <p:spPr>
            <a:xfrm flipH="1">
              <a:off x="4672868" y="4376930"/>
              <a:ext cx="1329942" cy="116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581403" y="4832667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S[</a:t>
              </a:r>
              <a:r>
                <a:rPr lang="en-US" dirty="0" err="1" smtClean="0"/>
                <a:t>i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4894490" y="6060996"/>
              <a:ext cx="228600" cy="228600"/>
            </a:xfrm>
            <a:prstGeom prst="ellipse">
              <a:avLst/>
            </a:prstGeom>
            <a:solidFill>
              <a:schemeClr val="bg1"/>
            </a:solidFill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688643" y="5703313"/>
              <a:ext cx="303612" cy="3835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5372290" y="4707775"/>
              <a:ext cx="228600" cy="228600"/>
            </a:xfrm>
            <a:prstGeom prst="ellipse">
              <a:avLst/>
            </a:prstGeom>
            <a:solidFill>
              <a:schemeClr val="bg1"/>
            </a:solidFill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20659" y="4441451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S[k]</a:t>
              </a:r>
              <a:endParaRPr lang="en-US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3885224" y="5993999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>
              <a:off x="4081440" y="5689596"/>
              <a:ext cx="412313" cy="2942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4566245" y="6049786"/>
              <a:ext cx="228600" cy="228600"/>
            </a:xfrm>
            <a:prstGeom prst="ellipse">
              <a:avLst/>
            </a:prstGeom>
            <a:solidFill>
              <a:schemeClr val="bg1"/>
            </a:solidFill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224862" y="6028868"/>
              <a:ext cx="228600" cy="228600"/>
            </a:xfrm>
            <a:prstGeom prst="ellipse">
              <a:avLst/>
            </a:prstGeom>
            <a:solidFill>
              <a:schemeClr val="bg1"/>
            </a:solidFill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>
              <a:stCxn id="24" idx="3"/>
            </p:cNvCxnSpPr>
            <p:nvPr/>
          </p:nvCxnSpPr>
          <p:spPr>
            <a:xfrm flipH="1">
              <a:off x="4376685" y="5705774"/>
              <a:ext cx="134539" cy="3304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620972" y="5719296"/>
              <a:ext cx="51136" cy="3304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4853674" y="5203257"/>
              <a:ext cx="228600" cy="22860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5324135" y="5739252"/>
              <a:ext cx="228600" cy="228600"/>
            </a:xfrm>
            <a:prstGeom prst="ellipse">
              <a:avLst/>
            </a:prstGeom>
            <a:solidFill>
              <a:schemeClr val="bg1"/>
            </a:solidFill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5082373" y="5391661"/>
              <a:ext cx="303612" cy="3835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177074" y="5301199"/>
              <a:ext cx="325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294512" y="5165839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xyz</a:t>
              </a:r>
              <a:endParaRPr lang="en-US" dirty="0"/>
            </a:p>
          </p:txBody>
        </p:sp>
      </p:grpSp>
      <p:sp>
        <p:nvSpPr>
          <p:cNvPr id="42" name="Right Arrow 41"/>
          <p:cNvSpPr/>
          <p:nvPr/>
        </p:nvSpPr>
        <p:spPr>
          <a:xfrm>
            <a:off x="4992901" y="4657617"/>
            <a:ext cx="991515" cy="1101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 j+1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5605033" y="3966107"/>
            <a:ext cx="2312708" cy="2120775"/>
            <a:chOff x="6163425" y="4168821"/>
            <a:chExt cx="2312708" cy="2120775"/>
          </a:xfrm>
        </p:grpSpPr>
        <p:sp>
          <p:nvSpPr>
            <p:cNvPr id="44" name="Oval 43"/>
            <p:cNvSpPr/>
            <p:nvPr/>
          </p:nvSpPr>
          <p:spPr>
            <a:xfrm>
              <a:off x="8247533" y="418180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755947" y="5510652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44" idx="3"/>
              <a:endCxn id="45" idx="7"/>
            </p:cNvCxnSpPr>
            <p:nvPr/>
          </p:nvCxnSpPr>
          <p:spPr>
            <a:xfrm flipH="1">
              <a:off x="6951069" y="4376930"/>
              <a:ext cx="1329942" cy="116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764791" y="4168821"/>
              <a:ext cx="633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S[j]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859604" y="4832667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S[</a:t>
              </a:r>
              <a:r>
                <a:rPr lang="en-US" dirty="0" err="1" smtClean="0"/>
                <a:t>i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7172691" y="6060996"/>
              <a:ext cx="228600" cy="228600"/>
            </a:xfrm>
            <a:prstGeom prst="ellipse">
              <a:avLst/>
            </a:prstGeom>
            <a:solidFill>
              <a:schemeClr val="bg1"/>
            </a:solidFill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6966844" y="5703313"/>
              <a:ext cx="303612" cy="3835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7650491" y="4707775"/>
              <a:ext cx="228600" cy="228600"/>
            </a:xfrm>
            <a:prstGeom prst="ellipse">
              <a:avLst/>
            </a:prstGeom>
            <a:solidFill>
              <a:schemeClr val="bg1"/>
            </a:solidFill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198860" y="4441451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S[k]</a:t>
              </a:r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6163425" y="5993999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flipH="1">
              <a:off x="6359641" y="5689596"/>
              <a:ext cx="412313" cy="2942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6844446" y="6049786"/>
              <a:ext cx="228600" cy="228600"/>
            </a:xfrm>
            <a:prstGeom prst="ellipse">
              <a:avLst/>
            </a:prstGeom>
            <a:solidFill>
              <a:schemeClr val="bg1"/>
            </a:solidFill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6503063" y="6028868"/>
              <a:ext cx="228600" cy="228600"/>
            </a:xfrm>
            <a:prstGeom prst="ellipse">
              <a:avLst/>
            </a:prstGeom>
            <a:solidFill>
              <a:schemeClr val="bg1"/>
            </a:solidFill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45" idx="3"/>
            </p:cNvCxnSpPr>
            <p:nvPr/>
          </p:nvCxnSpPr>
          <p:spPr>
            <a:xfrm flipH="1">
              <a:off x="6654886" y="5705774"/>
              <a:ext cx="134539" cy="3304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6899173" y="5719296"/>
              <a:ext cx="51136" cy="3304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131875" y="5203257"/>
              <a:ext cx="228600" cy="22860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7602336" y="5739252"/>
              <a:ext cx="228600" cy="228600"/>
            </a:xfrm>
            <a:prstGeom prst="ellipse">
              <a:avLst/>
            </a:prstGeom>
            <a:solidFill>
              <a:schemeClr val="bg1"/>
            </a:solidFill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7360574" y="5391661"/>
              <a:ext cx="303612" cy="3835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455275" y="5301199"/>
              <a:ext cx="325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572713" y="5165839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xyz</a:t>
              </a:r>
              <a:endParaRPr lang="en-US" dirty="0"/>
            </a:p>
          </p:txBody>
        </p:sp>
      </p:grpSp>
      <p:sp>
        <p:nvSpPr>
          <p:cNvPr id="64" name="Oval 63"/>
          <p:cNvSpPr/>
          <p:nvPr/>
        </p:nvSpPr>
        <p:spPr>
          <a:xfrm>
            <a:off x="8123499" y="4533795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7881737" y="4186204"/>
            <a:ext cx="303612" cy="3835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917741" y="4005265"/>
            <a:ext cx="87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S[j+1]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8504521" y="5124057"/>
            <a:ext cx="228600" cy="228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8262759" y="4776466"/>
            <a:ext cx="303612" cy="3835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8081005" y="5722140"/>
            <a:ext cx="228600" cy="228600"/>
          </a:xfrm>
          <a:prstGeom prst="ellipse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>
            <a:endCxn id="69" idx="0"/>
          </p:cNvCxnSpPr>
          <p:nvPr/>
        </p:nvCxnSpPr>
        <p:spPr>
          <a:xfrm flipH="1">
            <a:off x="8195305" y="5356519"/>
            <a:ext cx="402358" cy="3656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8515452" y="5733323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endCxn id="71" idx="0"/>
          </p:cNvCxnSpPr>
          <p:nvPr/>
        </p:nvCxnSpPr>
        <p:spPr>
          <a:xfrm>
            <a:off x="8615134" y="5372697"/>
            <a:ext cx="14618" cy="360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534038" y="480867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591620" y="538403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xyz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073372" y="5305217"/>
            <a:ext cx="30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6896883" y="5120226"/>
            <a:ext cx="1499601" cy="3831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100364" y="5742731"/>
            <a:ext cx="32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j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615487" y="5776180"/>
            <a:ext cx="67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j+1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8710452" y="5935987"/>
            <a:ext cx="303612" cy="3835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8103249" y="5922270"/>
            <a:ext cx="412313" cy="2942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8398494" y="5938448"/>
            <a:ext cx="134539" cy="3304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8642781" y="5951970"/>
            <a:ext cx="51136" cy="3304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876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30000"/>
          </a:blip>
          <a:stretch>
            <a:fillRect/>
          </a:stretch>
        </p:blipFill>
        <p:spPr>
          <a:xfrm>
            <a:off x="76741" y="222867"/>
            <a:ext cx="8986752" cy="61285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6200" y="1828800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Extension 1 can be handled in constant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Requires to maintain a pointer to the leaf which maintains the longest string.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102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30000"/>
          </a:blip>
          <a:stretch>
            <a:fillRect/>
          </a:stretch>
        </p:blipFill>
        <p:spPr>
          <a:xfrm>
            <a:off x="57312" y="0"/>
            <a:ext cx="9049125" cy="640799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953000" y="152704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95600" y="175564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24035512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758952"/>
          </a:xfrm>
        </p:spPr>
        <p:txBody>
          <a:bodyPr>
            <a:noAutofit/>
          </a:bodyPr>
          <a:lstStyle/>
          <a:p>
            <a:r>
              <a:rPr lang="en-US" sz="2800" dirty="0" smtClean="0"/>
              <a:t>General extension procedure for phase (i+1)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983173"/>
            <a:ext cx="8214360" cy="2667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For any extension j </a:t>
            </a:r>
            <a:r>
              <a:rPr lang="en-US" sz="2400" dirty="0">
                <a:sym typeface="Symbol" panose="05050102010706020507" pitchFamily="18" charset="2"/>
              </a:rPr>
              <a:t></a:t>
            </a:r>
            <a:r>
              <a:rPr lang="en-US" sz="2400" dirty="0" smtClean="0"/>
              <a:t> 2 </a:t>
            </a:r>
            <a:r>
              <a:rPr lang="en-US" sz="2400" dirty="0"/>
              <a:t>of phase </a:t>
            </a:r>
            <a:r>
              <a:rPr lang="en-US" sz="2400" dirty="0" err="1"/>
              <a:t>i</a:t>
            </a:r>
            <a:r>
              <a:rPr lang="en-US" sz="2400" dirty="0"/>
              <a:t> + </a:t>
            </a:r>
            <a:r>
              <a:rPr lang="en-US" sz="2400" dirty="0" smtClean="0"/>
              <a:t>1, the </a:t>
            </a:r>
            <a:r>
              <a:rPr lang="en-US" sz="2400" dirty="0"/>
              <a:t>same </a:t>
            </a:r>
            <a:r>
              <a:rPr lang="en-US" sz="2400" dirty="0" smtClean="0"/>
              <a:t>idea can be repeated: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Find </a:t>
            </a:r>
            <a:r>
              <a:rPr lang="en-US" sz="2000" dirty="0"/>
              <a:t>the </a:t>
            </a:r>
            <a:r>
              <a:rPr lang="en-US" sz="2000" dirty="0" smtClean="0"/>
              <a:t>first </a:t>
            </a:r>
            <a:r>
              <a:rPr lang="en-US" sz="2000" dirty="0"/>
              <a:t>node u AT OR ABOVE the end of </a:t>
            </a:r>
            <a:r>
              <a:rPr lang="en-US" sz="2000" dirty="0" err="1"/>
              <a:t>str</a:t>
            </a:r>
            <a:r>
              <a:rPr lang="en-US" sz="2000" dirty="0"/>
              <a:t>[j </a:t>
            </a:r>
            <a:r>
              <a:rPr lang="en-US" sz="2000" dirty="0" smtClean="0"/>
              <a:t>-1..i]</a:t>
            </a:r>
            <a:endParaRPr lang="en-US" sz="2000" dirty="0"/>
          </a:p>
          <a:p>
            <a:pPr lvl="1"/>
            <a:r>
              <a:rPr lang="en-US" sz="1800" dirty="0" smtClean="0"/>
              <a:t>For that, walk up </a:t>
            </a:r>
            <a:r>
              <a:rPr lang="en-US" sz="1800" dirty="0"/>
              <a:t>AT MOST one edge from the end of </a:t>
            </a:r>
            <a:r>
              <a:rPr lang="en-US" sz="1800" dirty="0" err="1"/>
              <a:t>str</a:t>
            </a:r>
            <a:r>
              <a:rPr lang="en-US" sz="1800" dirty="0"/>
              <a:t>[j </a:t>
            </a:r>
            <a:r>
              <a:rPr lang="en-US" sz="1800" dirty="0" smtClean="0"/>
              <a:t>-1..i]</a:t>
            </a:r>
          </a:p>
          <a:p>
            <a:pPr lvl="1"/>
            <a:r>
              <a:rPr lang="en-US" sz="1800" dirty="0" smtClean="0"/>
              <a:t>Let </a:t>
            </a:r>
            <a:r>
              <a:rPr lang="en-US" sz="1800" dirty="0"/>
              <a:t>the substring </a:t>
            </a:r>
            <a:r>
              <a:rPr lang="en-US" sz="1800" dirty="0" err="1" smtClean="0"/>
              <a:t>str</a:t>
            </a:r>
            <a:r>
              <a:rPr lang="en-US" sz="1800" dirty="0" smtClean="0"/>
              <a:t>[k..</a:t>
            </a:r>
            <a:r>
              <a:rPr lang="en-US" sz="1800" dirty="0" err="1" smtClean="0"/>
              <a:t>i</a:t>
            </a:r>
            <a:r>
              <a:rPr lang="en-US" sz="1800" dirty="0"/>
              <a:t>] </a:t>
            </a:r>
            <a:r>
              <a:rPr lang="en-US" sz="1800" dirty="0" smtClean="0"/>
              <a:t>denote </a:t>
            </a:r>
            <a:r>
              <a:rPr lang="en-US" sz="1800" dirty="0"/>
              <a:t>the edge label between u </a:t>
            </a:r>
            <a:r>
              <a:rPr lang="en-US" sz="1800" dirty="0" smtClean="0"/>
              <a:t>and the end </a:t>
            </a:r>
            <a:r>
              <a:rPr lang="en-US" sz="1800" dirty="0"/>
              <a:t>of </a:t>
            </a:r>
            <a:r>
              <a:rPr lang="en-US" sz="1800" dirty="0" err="1" smtClean="0"/>
              <a:t>str</a:t>
            </a:r>
            <a:r>
              <a:rPr lang="en-US" sz="1800" dirty="0" smtClean="0"/>
              <a:t>[j – 1..i].</a:t>
            </a:r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9362" t="15723" r="37906"/>
          <a:stretch/>
        </p:blipFill>
        <p:spPr>
          <a:xfrm>
            <a:off x="533400" y="3352801"/>
            <a:ext cx="4549456" cy="2954716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1219200" y="5052856"/>
            <a:ext cx="762000" cy="6621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4024648" y="3323994"/>
            <a:ext cx="533400" cy="31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33600" y="3678980"/>
            <a:ext cx="407828" cy="27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58048" y="3053683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Extension j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59164" y="332399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Extension j-1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320325" y="4495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6268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758952"/>
          </a:xfrm>
        </p:spPr>
        <p:txBody>
          <a:bodyPr>
            <a:noAutofit/>
          </a:bodyPr>
          <a:lstStyle/>
          <a:p>
            <a:r>
              <a:rPr lang="en-US" sz="2800" dirty="0" smtClean="0"/>
              <a:t>General extension procedure for phase (i+1)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1143000"/>
            <a:ext cx="8503920" cy="45720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 smtClean="0"/>
              <a:t>If </a:t>
            </a:r>
            <a:r>
              <a:rPr lang="en-US" sz="2000" dirty="0"/>
              <a:t>u ≠</a:t>
            </a:r>
            <a:r>
              <a:rPr lang="en-US" sz="2000" dirty="0" smtClean="0"/>
              <a:t> </a:t>
            </a:r>
            <a:r>
              <a:rPr lang="en-US" sz="2000" dirty="0"/>
              <a:t>r , traverse the </a:t>
            </a:r>
            <a:r>
              <a:rPr lang="en-US" sz="2000" dirty="0" smtClean="0"/>
              <a:t>suffix </a:t>
            </a:r>
            <a:r>
              <a:rPr lang="en-US" sz="2000" dirty="0"/>
              <a:t>link from u to </a:t>
            </a:r>
            <a:r>
              <a:rPr lang="en-US" sz="2000" dirty="0" smtClean="0"/>
              <a:t>v. </a:t>
            </a:r>
            <a:r>
              <a:rPr lang="en-US" sz="2000" dirty="0"/>
              <a:t>Walk down from v</a:t>
            </a:r>
            <a:r>
              <a:rPr lang="en-US" sz="2000" dirty="0" smtClean="0"/>
              <a:t> </a:t>
            </a:r>
            <a:r>
              <a:rPr lang="en-US" sz="2000" dirty="0"/>
              <a:t>along the </a:t>
            </a:r>
            <a:r>
              <a:rPr lang="en-US" sz="2000" dirty="0" smtClean="0"/>
              <a:t>path dictated </a:t>
            </a:r>
            <a:r>
              <a:rPr lang="en-US" sz="2000" dirty="0"/>
              <a:t>by the substring </a:t>
            </a:r>
            <a:r>
              <a:rPr lang="en-US" sz="2000" dirty="0" err="1" smtClean="0"/>
              <a:t>str</a:t>
            </a:r>
            <a:r>
              <a:rPr lang="en-US" sz="2000" dirty="0" smtClean="0"/>
              <a:t>[k..</a:t>
            </a:r>
            <a:r>
              <a:rPr lang="en-US" sz="2000" dirty="0" err="1" smtClean="0"/>
              <a:t>i</a:t>
            </a:r>
            <a:r>
              <a:rPr lang="en-US" sz="2000" dirty="0"/>
              <a:t>].</a:t>
            </a:r>
          </a:p>
          <a:p>
            <a:pPr lvl="1"/>
            <a:r>
              <a:rPr lang="en-US" sz="1800" dirty="0" smtClean="0"/>
              <a:t>If </a:t>
            </a:r>
            <a:r>
              <a:rPr lang="en-US" sz="1800" dirty="0"/>
              <a:t>u = r , then naively follow the path </a:t>
            </a:r>
            <a:r>
              <a:rPr lang="en-US" sz="1800" dirty="0" smtClean="0"/>
              <a:t>defined </a:t>
            </a:r>
            <a:r>
              <a:rPr lang="en-US" sz="1800" dirty="0"/>
              <a:t>by </a:t>
            </a:r>
            <a:r>
              <a:rPr lang="en-US" sz="1800" dirty="0" err="1" smtClean="0"/>
              <a:t>str</a:t>
            </a:r>
            <a:r>
              <a:rPr lang="en-US" sz="1800" dirty="0" smtClean="0"/>
              <a:t>[j..</a:t>
            </a:r>
            <a:r>
              <a:rPr lang="en-US" sz="1800" dirty="0" err="1" smtClean="0"/>
              <a:t>i</a:t>
            </a:r>
            <a:r>
              <a:rPr lang="en-US" sz="1800" dirty="0" smtClean="0"/>
              <a:t>] from </a:t>
            </a:r>
            <a:r>
              <a:rPr lang="en-US" sz="1800" dirty="0"/>
              <a:t>r </a:t>
            </a:r>
            <a:r>
              <a:rPr lang="en-US" sz="1800" dirty="0" smtClean="0"/>
              <a:t>.</a:t>
            </a:r>
          </a:p>
          <a:p>
            <a:pPr marL="502920" indent="-457200">
              <a:buFont typeface="+mj-lt"/>
              <a:buAutoNum type="arabicPeriod" startAt="2"/>
            </a:pPr>
            <a:r>
              <a:rPr lang="en-US" sz="2000" dirty="0" smtClean="0"/>
              <a:t>Once </a:t>
            </a:r>
            <a:r>
              <a:rPr lang="en-US" sz="2000" dirty="0"/>
              <a:t>at the desired point, apply pertinent </a:t>
            </a:r>
            <a:r>
              <a:rPr lang="en-US" sz="2000" dirty="0" smtClean="0"/>
              <a:t>suffix </a:t>
            </a:r>
            <a:r>
              <a:rPr lang="en-US" sz="2000" dirty="0"/>
              <a:t>extension rules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362" t="15723" r="37906"/>
          <a:stretch/>
        </p:blipFill>
        <p:spPr>
          <a:xfrm>
            <a:off x="1143000" y="3005950"/>
            <a:ext cx="4701384" cy="305338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981200" y="4800600"/>
            <a:ext cx="685800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43200" y="4267200"/>
            <a:ext cx="2286000" cy="4258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433" y="3012539"/>
            <a:ext cx="2786302" cy="250932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6606384" y="3206839"/>
            <a:ext cx="1676400" cy="150249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8615966" y="3206839"/>
            <a:ext cx="271451" cy="940158"/>
          </a:xfrm>
          <a:custGeom>
            <a:avLst/>
            <a:gdLst>
              <a:gd name="connsiteX0" fmla="*/ 0 w 271451"/>
              <a:gd name="connsiteY0" fmla="*/ 0 h 940158"/>
              <a:gd name="connsiteX1" fmla="*/ 77273 w 271451"/>
              <a:gd name="connsiteY1" fmla="*/ 12879 h 940158"/>
              <a:gd name="connsiteX2" fmla="*/ 128789 w 271451"/>
              <a:gd name="connsiteY2" fmla="*/ 115910 h 940158"/>
              <a:gd name="connsiteX3" fmla="*/ 154547 w 271451"/>
              <a:gd name="connsiteY3" fmla="*/ 206062 h 940158"/>
              <a:gd name="connsiteX4" fmla="*/ 180304 w 271451"/>
              <a:gd name="connsiteY4" fmla="*/ 244699 h 940158"/>
              <a:gd name="connsiteX5" fmla="*/ 206062 w 271451"/>
              <a:gd name="connsiteY5" fmla="*/ 309093 h 940158"/>
              <a:gd name="connsiteX6" fmla="*/ 218941 w 271451"/>
              <a:gd name="connsiteY6" fmla="*/ 386367 h 940158"/>
              <a:gd name="connsiteX7" fmla="*/ 231820 w 271451"/>
              <a:gd name="connsiteY7" fmla="*/ 437882 h 940158"/>
              <a:gd name="connsiteX8" fmla="*/ 270457 w 271451"/>
              <a:gd name="connsiteY8" fmla="*/ 785612 h 940158"/>
              <a:gd name="connsiteX9" fmla="*/ 270457 w 271451"/>
              <a:gd name="connsiteY9" fmla="*/ 940158 h 94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1451" h="940158">
                <a:moveTo>
                  <a:pt x="0" y="0"/>
                </a:moveTo>
                <a:cubicBezTo>
                  <a:pt x="25758" y="4293"/>
                  <a:pt x="57863" y="-4590"/>
                  <a:pt x="77273" y="12879"/>
                </a:cubicBezTo>
                <a:cubicBezTo>
                  <a:pt x="105814" y="38566"/>
                  <a:pt x="128789" y="115910"/>
                  <a:pt x="128789" y="115910"/>
                </a:cubicBezTo>
                <a:cubicBezTo>
                  <a:pt x="132916" y="132418"/>
                  <a:pt x="145308" y="187584"/>
                  <a:pt x="154547" y="206062"/>
                </a:cubicBezTo>
                <a:cubicBezTo>
                  <a:pt x="161469" y="219906"/>
                  <a:pt x="173382" y="230855"/>
                  <a:pt x="180304" y="244699"/>
                </a:cubicBezTo>
                <a:cubicBezTo>
                  <a:pt x="190643" y="265377"/>
                  <a:pt x="197476" y="287628"/>
                  <a:pt x="206062" y="309093"/>
                </a:cubicBezTo>
                <a:cubicBezTo>
                  <a:pt x="210355" y="334851"/>
                  <a:pt x="213820" y="360761"/>
                  <a:pt x="218941" y="386367"/>
                </a:cubicBezTo>
                <a:cubicBezTo>
                  <a:pt x="222412" y="403723"/>
                  <a:pt x="229194" y="420378"/>
                  <a:pt x="231820" y="437882"/>
                </a:cubicBezTo>
                <a:cubicBezTo>
                  <a:pt x="240342" y="494693"/>
                  <a:pt x="267147" y="709474"/>
                  <a:pt x="270457" y="785612"/>
                </a:cubicBezTo>
                <a:cubicBezTo>
                  <a:pt x="272695" y="837079"/>
                  <a:pt x="270457" y="888643"/>
                  <a:pt x="270457" y="940158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071188" y="425154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752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758952"/>
          </a:xfrm>
        </p:spPr>
        <p:txBody>
          <a:bodyPr>
            <a:noAutofit/>
          </a:bodyPr>
          <a:lstStyle/>
          <a:p>
            <a:r>
              <a:rPr lang="en-US" sz="2800" dirty="0" smtClean="0"/>
              <a:t>General extension procedure for phase (i+1)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1143000"/>
            <a:ext cx="8503920" cy="18288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 smtClean="0"/>
              <a:t>Repeat </a:t>
            </a:r>
            <a:r>
              <a:rPr lang="en-US" sz="2000" dirty="0"/>
              <a:t>items 1-3 above until each </a:t>
            </a:r>
            <a:r>
              <a:rPr lang="en-US" sz="2000" dirty="0" smtClean="0"/>
              <a:t>suffix </a:t>
            </a:r>
            <a:r>
              <a:rPr lang="en-US" sz="2000" dirty="0" err="1" smtClean="0"/>
              <a:t>str</a:t>
            </a:r>
            <a:r>
              <a:rPr lang="en-US" sz="2000" dirty="0" smtClean="0"/>
              <a:t>[j..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/>
              <a:t>+ 1] </a:t>
            </a:r>
            <a:r>
              <a:rPr lang="en-US" sz="2000" dirty="0" smtClean="0"/>
              <a:t>is </a:t>
            </a:r>
            <a:r>
              <a:rPr lang="en-US" sz="2000" dirty="0"/>
              <a:t>in implicitST</a:t>
            </a:r>
            <a:r>
              <a:rPr lang="en-US" sz="2000" baseline="-25000" dirty="0"/>
              <a:t>i+1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During these extensions, any new internal node u created in </a:t>
            </a:r>
            <a:r>
              <a:rPr lang="en-US" sz="2000" dirty="0" smtClean="0"/>
              <a:t>the extension </a:t>
            </a:r>
            <a:r>
              <a:rPr lang="en-US" sz="2000" dirty="0"/>
              <a:t>j, gets its suffix link to its corresponding node v in the very next extension j + 1.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362" t="15723" r="37906"/>
          <a:stretch/>
        </p:blipFill>
        <p:spPr>
          <a:xfrm>
            <a:off x="2057400" y="2895600"/>
            <a:ext cx="5162397" cy="3352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00800" y="4267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57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689848" cy="758952"/>
          </a:xfrm>
        </p:spPr>
        <p:txBody>
          <a:bodyPr>
            <a:normAutofit/>
          </a:bodyPr>
          <a:lstStyle/>
          <a:p>
            <a:r>
              <a:rPr lang="en-US" sz="2800" dirty="0" err="1"/>
              <a:t>Implementational</a:t>
            </a:r>
            <a:r>
              <a:rPr lang="en-US" sz="2800" dirty="0"/>
              <a:t> trick 1 </a:t>
            </a:r>
            <a:r>
              <a:rPr lang="en-US" sz="2800" dirty="0" smtClean="0"/>
              <a:t>{skip/count trick}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43000"/>
            <a:ext cx="5032248" cy="495604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During extensions, </a:t>
            </a:r>
            <a:r>
              <a:rPr lang="en-US" dirty="0"/>
              <a:t>the algorithm walks down from node v , along </a:t>
            </a:r>
            <a:r>
              <a:rPr lang="en-US" dirty="0" smtClean="0"/>
              <a:t>the path </a:t>
            </a:r>
            <a:r>
              <a:rPr lang="en-US" dirty="0" err="1" smtClean="0"/>
              <a:t>str</a:t>
            </a:r>
            <a:r>
              <a:rPr lang="en-US" dirty="0" smtClean="0"/>
              <a:t>[k..</a:t>
            </a:r>
            <a:r>
              <a:rPr lang="en-US" dirty="0" err="1" smtClean="0"/>
              <a:t>i</a:t>
            </a:r>
            <a:r>
              <a:rPr lang="en-US" dirty="0"/>
              <a:t>]. </a:t>
            </a:r>
            <a:endParaRPr lang="en-US" dirty="0" smtClean="0"/>
          </a:p>
          <a:p>
            <a:r>
              <a:rPr lang="en-US" dirty="0" smtClean="0"/>
              <a:t>Instead </a:t>
            </a:r>
            <a:r>
              <a:rPr lang="en-US" dirty="0"/>
              <a:t>of doing character comparisons while walking along edges in the </a:t>
            </a:r>
            <a:r>
              <a:rPr lang="en-US" dirty="0" smtClean="0"/>
              <a:t>path, we can </a:t>
            </a:r>
            <a:r>
              <a:rPr lang="en-US" dirty="0"/>
              <a:t>speed this up by counting the length of the substring denoted by each edge along </a:t>
            </a:r>
            <a:r>
              <a:rPr lang="en-US" dirty="0" smtClean="0"/>
              <a:t>that path</a:t>
            </a:r>
            <a:r>
              <a:rPr lang="en-US" dirty="0"/>
              <a:t>, and skip rapidly over the nodes along that path.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143000"/>
            <a:ext cx="3150290" cy="405229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6477000" y="2686275"/>
            <a:ext cx="1523054" cy="13312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rved Left Arrow 7"/>
          <p:cNvSpPr/>
          <p:nvPr/>
        </p:nvSpPr>
        <p:spPr>
          <a:xfrm>
            <a:off x="8534400" y="2819400"/>
            <a:ext cx="303854" cy="425948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>
            <a:off x="8636690" y="3264022"/>
            <a:ext cx="338086" cy="425948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Left Arrow 9"/>
          <p:cNvSpPr/>
          <p:nvPr/>
        </p:nvSpPr>
        <p:spPr>
          <a:xfrm rot="3063005">
            <a:off x="8448148" y="3846625"/>
            <a:ext cx="324905" cy="673917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6206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689848" cy="758952"/>
          </a:xfrm>
        </p:spPr>
        <p:txBody>
          <a:bodyPr>
            <a:normAutofit/>
          </a:bodyPr>
          <a:lstStyle/>
          <a:p>
            <a:r>
              <a:rPr lang="en-US" sz="2800" dirty="0" err="1"/>
              <a:t>Implementational</a:t>
            </a:r>
            <a:r>
              <a:rPr lang="en-US" sz="2800" dirty="0"/>
              <a:t> trick 1 </a:t>
            </a:r>
            <a:r>
              <a:rPr lang="en-US" sz="2800" dirty="0" smtClean="0"/>
              <a:t>{skip/count trick}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5486400" cy="4956048"/>
          </a:xfrm>
        </p:spPr>
        <p:txBody>
          <a:bodyPr>
            <a:noAutofit/>
          </a:bodyPr>
          <a:lstStyle/>
          <a:p>
            <a:r>
              <a:rPr lang="en-US" sz="1800" dirty="0"/>
              <a:t>Let </a:t>
            </a:r>
            <a:r>
              <a:rPr lang="en-US" sz="1800" dirty="0" err="1" smtClean="0"/>
              <a:t>str</a:t>
            </a:r>
            <a:r>
              <a:rPr lang="en-US" sz="1800" dirty="0" smtClean="0"/>
              <a:t>[k..</a:t>
            </a:r>
            <a:r>
              <a:rPr lang="en-US" sz="1800" dirty="0" err="1" smtClean="0"/>
              <a:t>i</a:t>
            </a:r>
            <a:r>
              <a:rPr lang="en-US" sz="1800" dirty="0" smtClean="0"/>
              <a:t>]= </a:t>
            </a:r>
            <a:r>
              <a:rPr lang="en-US" sz="1800" dirty="0" err="1" smtClean="0"/>
              <a:t>zabcdefghy</a:t>
            </a:r>
            <a:r>
              <a:rPr lang="en-US" sz="1800" dirty="0" smtClean="0"/>
              <a:t>, which </a:t>
            </a:r>
            <a:r>
              <a:rPr lang="en-US" sz="1800" dirty="0"/>
              <a:t>is of length 10.</a:t>
            </a:r>
          </a:p>
          <a:p>
            <a:r>
              <a:rPr lang="en-US" sz="1800" dirty="0"/>
              <a:t>From node v , ask how many characters representing </a:t>
            </a:r>
            <a:r>
              <a:rPr lang="en-US" sz="1800" dirty="0" smtClean="0"/>
              <a:t>the edge </a:t>
            </a:r>
            <a:r>
              <a:rPr lang="en-US" sz="1800" dirty="0"/>
              <a:t>starting with z... Here 2.</a:t>
            </a:r>
          </a:p>
          <a:p>
            <a:r>
              <a:rPr lang="en-US" sz="1800" dirty="0"/>
              <a:t>Since 10 &gt; 2, skip to the node receiving that edge.</a:t>
            </a:r>
          </a:p>
          <a:p>
            <a:r>
              <a:rPr lang="en-US" sz="1800" dirty="0"/>
              <a:t>From </a:t>
            </a:r>
            <a:r>
              <a:rPr lang="en-US" sz="1800" dirty="0" err="1" smtClean="0"/>
              <a:t>str</a:t>
            </a:r>
            <a:r>
              <a:rPr lang="en-US" sz="1800" dirty="0" smtClean="0"/>
              <a:t>[k..</a:t>
            </a:r>
            <a:r>
              <a:rPr lang="en-US" sz="1800" dirty="0" err="1" smtClean="0"/>
              <a:t>i</a:t>
            </a:r>
            <a:r>
              <a:rPr lang="en-US" sz="1800" dirty="0"/>
              <a:t>], the 3rd (3 = 2 + 1) character is b.</a:t>
            </a:r>
          </a:p>
          <a:p>
            <a:r>
              <a:rPr lang="en-US" sz="1800" dirty="0"/>
              <a:t>Again, ask how many characters representing the </a:t>
            </a:r>
            <a:r>
              <a:rPr lang="en-US" sz="1800" dirty="0" smtClean="0"/>
              <a:t>edge starting </a:t>
            </a:r>
            <a:r>
              <a:rPr lang="en-US" sz="1800" dirty="0"/>
              <a:t>with b.... Again it is 2.</a:t>
            </a:r>
          </a:p>
          <a:p>
            <a:r>
              <a:rPr lang="en-US" sz="1800" dirty="0"/>
              <a:t>Since 10 &gt; 2 + 2, skip to the node receiving that edge.</a:t>
            </a:r>
          </a:p>
          <a:p>
            <a:r>
              <a:rPr lang="en-US" sz="1800" dirty="0"/>
              <a:t>From </a:t>
            </a:r>
            <a:r>
              <a:rPr lang="en-US" sz="1800" dirty="0" err="1" smtClean="0"/>
              <a:t>str</a:t>
            </a:r>
            <a:r>
              <a:rPr lang="en-US" sz="1800" dirty="0" smtClean="0"/>
              <a:t>[k..</a:t>
            </a:r>
            <a:r>
              <a:rPr lang="en-US" sz="1800" dirty="0" err="1" smtClean="0"/>
              <a:t>i</a:t>
            </a:r>
            <a:r>
              <a:rPr lang="en-US" sz="1800" dirty="0"/>
              <a:t>], the 5th (5 = 2 + 2 + 1) character is d.</a:t>
            </a:r>
          </a:p>
          <a:p>
            <a:r>
              <a:rPr lang="en-US" sz="1800" dirty="0"/>
              <a:t>Again, ask how many characters representing the </a:t>
            </a:r>
            <a:r>
              <a:rPr lang="en-US" sz="1800" dirty="0" smtClean="0"/>
              <a:t>edge starting </a:t>
            </a:r>
            <a:r>
              <a:rPr lang="en-US" sz="1800" dirty="0"/>
              <a:t>with d.... It is 3.</a:t>
            </a:r>
          </a:p>
          <a:p>
            <a:r>
              <a:rPr lang="en-US" sz="1800" dirty="0"/>
              <a:t>Since 10 &gt; 2 + 2 + 3, skip to the node receiving that edge.</a:t>
            </a:r>
          </a:p>
          <a:p>
            <a:r>
              <a:rPr lang="en-US" sz="1800" dirty="0"/>
              <a:t>...and so on.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143000"/>
            <a:ext cx="3150290" cy="405229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6477000" y="2686275"/>
            <a:ext cx="1523054" cy="13312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rved Left Arrow 7"/>
          <p:cNvSpPr/>
          <p:nvPr/>
        </p:nvSpPr>
        <p:spPr>
          <a:xfrm>
            <a:off x="8534400" y="2819400"/>
            <a:ext cx="303854" cy="425948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>
            <a:off x="8636690" y="3264022"/>
            <a:ext cx="338086" cy="425948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Left Arrow 9"/>
          <p:cNvSpPr/>
          <p:nvPr/>
        </p:nvSpPr>
        <p:spPr>
          <a:xfrm rot="3063005">
            <a:off x="8448148" y="3846625"/>
            <a:ext cx="324905" cy="673917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3480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76" y="337277"/>
            <a:ext cx="8839200" cy="75895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Implementational</a:t>
            </a:r>
            <a:r>
              <a:rPr lang="en-US" dirty="0"/>
              <a:t> trick 2 </a:t>
            </a:r>
            <a:r>
              <a:rPr lang="en-US" dirty="0" smtClean="0"/>
              <a:t>{space-efficient </a:t>
            </a:r>
            <a:r>
              <a:rPr lang="en-US" dirty="0"/>
              <a:t>representation </a:t>
            </a:r>
            <a:r>
              <a:rPr lang="en-US" dirty="0" smtClean="0"/>
              <a:t>of edge-labels/substrings}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613648" cy="4572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Any </a:t>
            </a:r>
            <a:r>
              <a:rPr lang="en-US" sz="2000" dirty="0"/>
              <a:t>substring can be represented by </a:t>
            </a:r>
            <a:r>
              <a:rPr lang="en-US" sz="2000" dirty="0" smtClean="0"/>
              <a:t>just two </a:t>
            </a:r>
            <a:r>
              <a:rPr lang="en-US" sz="2000" dirty="0"/>
              <a:t>numbers: (</a:t>
            </a:r>
            <a:r>
              <a:rPr lang="en-US" sz="2000" dirty="0" smtClean="0"/>
              <a:t>start-index, end-index</a:t>
            </a:r>
            <a:r>
              <a:rPr lang="en-US" sz="2000" dirty="0"/>
              <a:t>). </a:t>
            </a:r>
            <a:endParaRPr lang="en-US" sz="2000" dirty="0" smtClean="0"/>
          </a:p>
          <a:p>
            <a:r>
              <a:rPr lang="en-US" sz="2000" dirty="0" smtClean="0"/>
              <a:t>Thus</a:t>
            </a:r>
            <a:r>
              <a:rPr lang="en-US" sz="2000" dirty="0"/>
              <a:t>, the entire </a:t>
            </a:r>
            <a:r>
              <a:rPr lang="en-US" sz="2000" dirty="0" err="1" smtClean="0"/>
              <a:t>Ukkonen</a:t>
            </a:r>
            <a:r>
              <a:rPr lang="en-US" sz="2000" dirty="0" smtClean="0"/>
              <a:t> algorithm </a:t>
            </a:r>
            <a:r>
              <a:rPr lang="en-US" sz="2000" dirty="0"/>
              <a:t>is processed using this </a:t>
            </a:r>
            <a:r>
              <a:rPr lang="en-US" sz="2000" dirty="0" smtClean="0"/>
              <a:t>space-efficient </a:t>
            </a:r>
            <a:r>
              <a:rPr lang="en-US" sz="2000" dirty="0"/>
              <a:t>(O(n)-space</a:t>
            </a:r>
            <a:r>
              <a:rPr lang="en-US" sz="2000" dirty="0" smtClean="0"/>
              <a:t>) representation</a:t>
            </a:r>
            <a:r>
              <a:rPr lang="en-US" sz="2000" dirty="0"/>
              <a:t>.</a:t>
            </a:r>
          </a:p>
          <a:p>
            <a:r>
              <a:rPr lang="en-US" sz="2000" dirty="0"/>
              <a:t>Below is an implicit </a:t>
            </a:r>
            <a:r>
              <a:rPr lang="en-US" sz="2000" dirty="0" smtClean="0"/>
              <a:t>suffix </a:t>
            </a:r>
            <a:r>
              <a:rPr lang="en-US" sz="2000" dirty="0"/>
              <a:t>tree of </a:t>
            </a:r>
            <a:r>
              <a:rPr lang="en-US" sz="2000" dirty="0" smtClean="0"/>
              <a:t>a string using (</a:t>
            </a:r>
            <a:r>
              <a:rPr lang="en-US" sz="2000" dirty="0"/>
              <a:t>start-index</a:t>
            </a:r>
            <a:r>
              <a:rPr lang="en-US" sz="2000" dirty="0" smtClean="0"/>
              <a:t>, end-index</a:t>
            </a:r>
            <a:r>
              <a:rPr lang="en-US" sz="2000" dirty="0"/>
              <a:t>) edge label representation.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698769"/>
            <a:ext cx="6160022" cy="25975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581400"/>
            <a:ext cx="2794612" cy="66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90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Constructing the implicit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2232" y="1143000"/>
            <a:ext cx="8503920" cy="4572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First, remove </a:t>
            </a:r>
            <a:r>
              <a:rPr lang="en-US" sz="2000" dirty="0"/>
              <a:t>all terminal ($) characters in the regular </a:t>
            </a:r>
            <a:r>
              <a:rPr lang="en-US" sz="2000" dirty="0" smtClean="0"/>
              <a:t>suffix </a:t>
            </a:r>
            <a:r>
              <a:rPr lang="en-US" sz="2000" dirty="0"/>
              <a:t>tree.</a:t>
            </a:r>
          </a:p>
          <a:p>
            <a:r>
              <a:rPr lang="en-US" sz="2000" dirty="0"/>
              <a:t>Then, remove all edges without edge labels (i.e. substrings).</a:t>
            </a:r>
          </a:p>
          <a:p>
            <a:r>
              <a:rPr lang="en-US" sz="2000" dirty="0"/>
              <a:t>Then, path compress the tree by removing all nodes that do not </a:t>
            </a:r>
            <a:r>
              <a:rPr lang="en-US" sz="2000" dirty="0" smtClean="0"/>
              <a:t>have at </a:t>
            </a:r>
            <a:r>
              <a:rPr lang="en-US" sz="2000" dirty="0"/>
              <a:t>least two children.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69" y="2514600"/>
            <a:ext cx="7014283" cy="372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7188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25" y="3048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Implementational</a:t>
            </a:r>
            <a:r>
              <a:rPr lang="en-US" dirty="0"/>
              <a:t> trick 3 </a:t>
            </a:r>
            <a:r>
              <a:rPr lang="en-US" dirty="0" smtClean="0"/>
              <a:t>{premature </a:t>
            </a:r>
            <a:r>
              <a:rPr lang="en-US" dirty="0"/>
              <a:t>extension </a:t>
            </a:r>
            <a:r>
              <a:rPr lang="en-US" dirty="0" smtClean="0"/>
              <a:t>stopping criterion}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16904"/>
            <a:ext cx="8689848" cy="51314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In any phase </a:t>
            </a:r>
            <a:r>
              <a:rPr lang="en-US" sz="2400" dirty="0" err="1"/>
              <a:t>i</a:t>
            </a:r>
            <a:r>
              <a:rPr lang="en-US" sz="2400" dirty="0"/>
              <a:t> + 1, if rule 3 extension </a:t>
            </a:r>
            <a:r>
              <a:rPr lang="en-US" sz="2400" dirty="0" smtClean="0"/>
              <a:t>applies </a:t>
            </a:r>
            <a:r>
              <a:rPr lang="en-US" sz="2400" dirty="0"/>
              <a:t>in some </a:t>
            </a:r>
            <a:r>
              <a:rPr lang="en-US" sz="2400" dirty="0" smtClean="0"/>
              <a:t>suffix extension </a:t>
            </a:r>
            <a:r>
              <a:rPr lang="en-US" sz="2400" dirty="0"/>
              <a:t>j, then </a:t>
            </a:r>
            <a:r>
              <a:rPr lang="en-US" sz="2400" dirty="0" smtClean="0"/>
              <a:t>the extensions </a:t>
            </a:r>
            <a:r>
              <a:rPr lang="en-US" sz="2400" dirty="0"/>
              <a:t>j + 1; j + 2; </a:t>
            </a:r>
            <a:r>
              <a:rPr lang="en-US" sz="2400" dirty="0" smtClean="0"/>
              <a:t>…. </a:t>
            </a:r>
            <a:r>
              <a:rPr lang="en-US" sz="2400" dirty="0" err="1"/>
              <a:t>i</a:t>
            </a:r>
            <a:r>
              <a:rPr lang="en-US" sz="2400" dirty="0"/>
              <a:t> + 1 will all use rule 3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r>
              <a:rPr lang="en-US" sz="2400" b="1" dirty="0" smtClean="0"/>
              <a:t>Example:</a:t>
            </a:r>
            <a:r>
              <a:rPr lang="en-US" sz="2400" dirty="0" smtClean="0"/>
              <a:t> Assume we are going to add suffixes of </a:t>
            </a:r>
            <a:r>
              <a:rPr lang="en-US" sz="2400" dirty="0" err="1" smtClean="0"/>
              <a:t>cabca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The suffix list would be: </a:t>
            </a:r>
            <a:r>
              <a:rPr lang="en-US" sz="2400" dirty="0" err="1" smtClean="0"/>
              <a:t>cabca</a:t>
            </a:r>
            <a:r>
              <a:rPr lang="en-US" sz="2400" dirty="0" smtClean="0"/>
              <a:t>, </a:t>
            </a:r>
            <a:r>
              <a:rPr lang="en-US" sz="2400" dirty="0" err="1" smtClean="0"/>
              <a:t>abca</a:t>
            </a:r>
            <a:r>
              <a:rPr lang="en-US" sz="2400" dirty="0" smtClean="0"/>
              <a:t>, </a:t>
            </a:r>
            <a:r>
              <a:rPr lang="en-US" sz="2400" dirty="0" err="1" smtClean="0"/>
              <a:t>bca</a:t>
            </a:r>
            <a:r>
              <a:rPr lang="en-US" sz="2400" dirty="0" smtClean="0"/>
              <a:t>, </a:t>
            </a:r>
            <a:r>
              <a:rPr lang="en-US" sz="2400" dirty="0" err="1" smtClean="0"/>
              <a:t>ca</a:t>
            </a:r>
            <a:r>
              <a:rPr lang="en-US" sz="2400" dirty="0" smtClean="0"/>
              <a:t> and a.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/>
              <a:t>c</a:t>
            </a:r>
            <a:r>
              <a:rPr lang="en-US" sz="2400" dirty="0" err="1" smtClean="0"/>
              <a:t>abca</a:t>
            </a:r>
            <a:r>
              <a:rPr lang="en-US" sz="2400" dirty="0" smtClean="0"/>
              <a:t>, </a:t>
            </a:r>
            <a:r>
              <a:rPr lang="en-US" sz="2400" dirty="0" err="1" smtClean="0"/>
              <a:t>abca</a:t>
            </a:r>
            <a:r>
              <a:rPr lang="en-US" sz="2400" dirty="0" smtClean="0"/>
              <a:t> and </a:t>
            </a:r>
            <a:r>
              <a:rPr lang="en-US" sz="2400" dirty="0" err="1" smtClean="0"/>
              <a:t>bca</a:t>
            </a:r>
            <a:r>
              <a:rPr lang="en-US" sz="2400" dirty="0" smtClean="0"/>
              <a:t> follow extension rule no. 1, however, when it comes to </a:t>
            </a:r>
            <a:r>
              <a:rPr lang="en-US" sz="2400" dirty="0" err="1" smtClean="0">
                <a:solidFill>
                  <a:srgbClr val="FF0000"/>
                </a:solidFill>
              </a:rPr>
              <a:t>ca</a:t>
            </a:r>
            <a:r>
              <a:rPr lang="en-US" sz="2400" dirty="0" smtClean="0"/>
              <a:t>, it follows rule 3, which tells us nothing to do. The next suffix, </a:t>
            </a:r>
            <a:r>
              <a:rPr lang="en-US" sz="2400" dirty="0" smtClean="0">
                <a:solidFill>
                  <a:srgbClr val="FF0000"/>
                </a:solidFill>
              </a:rPr>
              <a:t>a</a:t>
            </a:r>
            <a:r>
              <a:rPr lang="en-US" sz="2400" dirty="0" smtClean="0"/>
              <a:t> also exists thus no need to add anything.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2450124" y="335997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5" idx="3"/>
            <a:endCxn id="12" idx="7"/>
          </p:cNvCxnSpPr>
          <p:nvPr/>
        </p:nvCxnSpPr>
        <p:spPr>
          <a:xfrm flipH="1">
            <a:off x="882390" y="3555095"/>
            <a:ext cx="1601212" cy="12637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12465" y="404601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abc</a:t>
            </a:r>
            <a:endParaRPr lang="en-US" dirty="0"/>
          </a:p>
        </p:txBody>
      </p:sp>
      <p:cxnSp>
        <p:nvCxnSpPr>
          <p:cNvPr id="8" name="Straight Connector 7"/>
          <p:cNvCxnSpPr>
            <a:endCxn id="10" idx="0"/>
          </p:cNvCxnSpPr>
          <p:nvPr/>
        </p:nvCxnSpPr>
        <p:spPr>
          <a:xfrm>
            <a:off x="2635831" y="3551436"/>
            <a:ext cx="744781" cy="13621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05049" y="381304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cabc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266312" y="4913537"/>
            <a:ext cx="228600" cy="228600"/>
          </a:xfrm>
          <a:prstGeom prst="ellipse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7268" y="4785410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03806" y="373667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bc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273140" y="3611053"/>
            <a:ext cx="284934" cy="13024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156582" y="4872039"/>
            <a:ext cx="228600" cy="228600"/>
          </a:xfrm>
          <a:prstGeom prst="ellipse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5349742" y="3371213"/>
            <a:ext cx="3018000" cy="1782164"/>
            <a:chOff x="5348328" y="3485596"/>
            <a:chExt cx="3018000" cy="1782164"/>
          </a:xfrm>
        </p:grpSpPr>
        <p:sp>
          <p:nvSpPr>
            <p:cNvPr id="23" name="Oval 22"/>
            <p:cNvSpPr/>
            <p:nvPr/>
          </p:nvSpPr>
          <p:spPr>
            <a:xfrm>
              <a:off x="7111184" y="3485596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3" idx="3"/>
              <a:endCxn id="29" idx="7"/>
            </p:cNvCxnSpPr>
            <p:nvPr/>
          </p:nvCxnSpPr>
          <p:spPr>
            <a:xfrm flipH="1">
              <a:off x="5543450" y="3680718"/>
              <a:ext cx="1601212" cy="12637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415672" y="4275146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abca</a:t>
              </a:r>
              <a:endParaRPr lang="en-US" dirty="0"/>
            </a:p>
          </p:txBody>
        </p:sp>
        <p:cxnSp>
          <p:nvCxnSpPr>
            <p:cNvPr id="26" name="Straight Connector 25"/>
            <p:cNvCxnSpPr>
              <a:endCxn id="28" idx="0"/>
            </p:cNvCxnSpPr>
            <p:nvPr/>
          </p:nvCxnSpPr>
          <p:spPr>
            <a:xfrm>
              <a:off x="7296891" y="3677059"/>
              <a:ext cx="744781" cy="13621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566109" y="3938671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cabca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927372" y="5039160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348328" y="4911033"/>
              <a:ext cx="228600" cy="228600"/>
            </a:xfrm>
            <a:prstGeom prst="ellipse">
              <a:avLst/>
            </a:prstGeom>
            <a:solidFill>
              <a:schemeClr val="bg1"/>
            </a:solidFill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964866" y="3862299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bca</a:t>
              </a:r>
              <a:endParaRPr lang="en-US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6934200" y="3736676"/>
              <a:ext cx="284934" cy="13024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6817642" y="4997662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ight Arrow 32"/>
          <p:cNvSpPr/>
          <p:nvPr/>
        </p:nvSpPr>
        <p:spPr>
          <a:xfrm>
            <a:off x="4125393" y="4106008"/>
            <a:ext cx="827607" cy="389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738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25" y="3048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Implementational</a:t>
            </a:r>
            <a:r>
              <a:rPr lang="en-US" dirty="0"/>
              <a:t> trick 3 </a:t>
            </a:r>
            <a:r>
              <a:rPr lang="en-US" dirty="0" smtClean="0"/>
              <a:t>{premature </a:t>
            </a:r>
            <a:r>
              <a:rPr lang="en-US" dirty="0"/>
              <a:t>extension </a:t>
            </a:r>
            <a:r>
              <a:rPr lang="en-US" dirty="0" smtClean="0"/>
              <a:t>stopping criterion}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89848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Therefore, when </a:t>
            </a:r>
            <a:r>
              <a:rPr lang="en-US" sz="2400" dirty="0"/>
              <a:t>rule 3 is used in extension j, </a:t>
            </a:r>
            <a:r>
              <a:rPr lang="en-US" sz="2400" dirty="0" smtClean="0"/>
              <a:t>since </a:t>
            </a:r>
            <a:r>
              <a:rPr lang="en-US" sz="2400" dirty="0"/>
              <a:t>rule 3 requires no further action, extensions can </a:t>
            </a:r>
            <a:r>
              <a:rPr lang="en-US" sz="2400" dirty="0" smtClean="0"/>
              <a:t>stop prematurely.</a:t>
            </a:r>
          </a:p>
          <a:p>
            <a:pPr marL="0" indent="0">
              <a:buNone/>
            </a:pPr>
            <a:r>
              <a:rPr lang="en-US" sz="2400" dirty="0" smtClean="0"/>
              <a:t>The algorithm </a:t>
            </a:r>
            <a:r>
              <a:rPr lang="en-US" sz="2400" dirty="0"/>
              <a:t>can directly start the extensions for the next phase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/>
              <a:t>Rule 3 is </a:t>
            </a:r>
            <a:r>
              <a:rPr lang="en-US" sz="2400" b="1" dirty="0" smtClean="0"/>
              <a:t>called “show stopper”.</a:t>
            </a:r>
          </a:p>
          <a:p>
            <a:pPr marL="0" indent="0">
              <a:buNone/>
            </a:pPr>
            <a:r>
              <a:rPr lang="en-US" sz="2400" dirty="0" smtClean="0"/>
              <a:t>No more </a:t>
            </a:r>
            <a:r>
              <a:rPr lang="en-US" sz="2400" dirty="0"/>
              <a:t>work </a:t>
            </a:r>
            <a:r>
              <a:rPr lang="en-US" sz="2400" dirty="0" smtClean="0"/>
              <a:t>is required in </a:t>
            </a:r>
            <a:r>
              <a:rPr lang="en-US" sz="2400" dirty="0"/>
              <a:t>any phase as soon as rule 3 applies in any extension in that phase. 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(Note: Generally, within a phase, this happens towards the last couple of extensions, not at the beginning.)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167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616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Implementational</a:t>
            </a:r>
            <a:r>
              <a:rPr lang="en-US" dirty="0"/>
              <a:t> trick 4 </a:t>
            </a:r>
            <a:r>
              <a:rPr lang="en-US" dirty="0" smtClean="0"/>
              <a:t>{rapid </a:t>
            </a:r>
            <a:r>
              <a:rPr lang="en-US" dirty="0"/>
              <a:t>leaf extension trick 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5616" y="1157124"/>
            <a:ext cx="8381184" cy="51674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Observation: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In </a:t>
            </a:r>
            <a:r>
              <a:rPr lang="en-US" b="1" dirty="0" err="1">
                <a:solidFill>
                  <a:srgbClr val="FF0000"/>
                </a:solidFill>
              </a:rPr>
              <a:t>Ukkonen's</a:t>
            </a:r>
            <a:r>
              <a:rPr lang="en-US" b="1" dirty="0">
                <a:solidFill>
                  <a:srgbClr val="FF0000"/>
                </a:solidFill>
              </a:rPr>
              <a:t> algorithm, once a leaf, always a </a:t>
            </a:r>
            <a:r>
              <a:rPr lang="en-US" b="1" dirty="0" smtClean="0">
                <a:solidFill>
                  <a:srgbClr val="FF0000"/>
                </a:solidFill>
              </a:rPr>
              <a:t>leaf. 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at some phase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/>
              <a:t>a leaf is created and labeled </a:t>
            </a:r>
            <a:r>
              <a:rPr lang="en-US" dirty="0" smtClean="0"/>
              <a:t>j, </a:t>
            </a:r>
            <a:r>
              <a:rPr lang="en-US" dirty="0"/>
              <a:t>then that leaf </a:t>
            </a:r>
            <a:r>
              <a:rPr lang="en-US" dirty="0" smtClean="0"/>
              <a:t>will remain </a:t>
            </a:r>
            <a:r>
              <a:rPr lang="en-US" dirty="0"/>
              <a:t>a leaf in all subsequent phases (&gt; </a:t>
            </a:r>
            <a:r>
              <a:rPr lang="en-US" dirty="0" err="1"/>
              <a:t>i</a:t>
            </a:r>
            <a:r>
              <a:rPr lang="en-US" dirty="0" smtClean="0"/>
              <a:t>). Why</a:t>
            </a:r>
            <a:r>
              <a:rPr lang="en-US" dirty="0"/>
              <a:t>?</a:t>
            </a:r>
          </a:p>
          <a:p>
            <a:r>
              <a:rPr lang="en-US" dirty="0" smtClean="0"/>
              <a:t>When a leaf node is created by rule 2, it always </a:t>
            </a:r>
            <a:r>
              <a:rPr lang="en-US" dirty="0"/>
              <a:t>stores as its label, </a:t>
            </a:r>
            <a:r>
              <a:rPr lang="en-US" dirty="0" smtClean="0"/>
              <a:t>the starting </a:t>
            </a:r>
            <a:r>
              <a:rPr lang="en-US" dirty="0"/>
              <a:t>index denoting where the corresponding </a:t>
            </a:r>
            <a:r>
              <a:rPr lang="en-US" dirty="0" smtClean="0"/>
              <a:t>suffix </a:t>
            </a:r>
            <a:r>
              <a:rPr lang="en-US" dirty="0"/>
              <a:t>starts.</a:t>
            </a:r>
          </a:p>
          <a:p>
            <a:r>
              <a:rPr lang="en-US" dirty="0"/>
              <a:t>In subsequent phases, when this </a:t>
            </a:r>
            <a:r>
              <a:rPr lang="en-US" dirty="0" smtClean="0"/>
              <a:t>suffix </a:t>
            </a:r>
            <a:r>
              <a:rPr lang="en-US" dirty="0"/>
              <a:t>is extended at the leaf (via </a:t>
            </a:r>
            <a:r>
              <a:rPr lang="en-US" dirty="0" smtClean="0"/>
              <a:t>rule 1</a:t>
            </a:r>
            <a:r>
              <a:rPr lang="en-US" dirty="0"/>
              <a:t>), only the edge-label connecting the leaf gets updated, and not </a:t>
            </a:r>
            <a:r>
              <a:rPr lang="en-US" dirty="0" smtClean="0"/>
              <a:t>the node </a:t>
            </a:r>
            <a:r>
              <a:rPr lang="en-US" dirty="0"/>
              <a:t>label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simply means that we update the edge labels but not the node labels. </a:t>
            </a:r>
          </a:p>
          <a:p>
            <a:r>
              <a:rPr lang="en-US" dirty="0" smtClean="0"/>
              <a:t>Thus a leaf is always a leaf.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75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17" y="3048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Implementational</a:t>
            </a:r>
            <a:r>
              <a:rPr lang="en-US" dirty="0"/>
              <a:t> trick 4 </a:t>
            </a:r>
            <a:r>
              <a:rPr lang="en-US" dirty="0" smtClean="0"/>
              <a:t>{rapid </a:t>
            </a:r>
            <a:r>
              <a:rPr lang="en-US" dirty="0"/>
              <a:t>leaf extension trick </a:t>
            </a:r>
            <a:r>
              <a:rPr lang="en-US" dirty="0" smtClean="0"/>
              <a:t>–contd..}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9517" y="1295400"/>
            <a:ext cx="8503920" cy="4572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Let </a:t>
            </a:r>
            <a:r>
              <a:rPr lang="en-US" dirty="0" err="1"/>
              <a:t>last</a:t>
            </a:r>
            <a:r>
              <a:rPr lang="en-US" baseline="-25000" dirty="0" err="1"/>
              <a:t>j</a:t>
            </a:r>
            <a:r>
              <a:rPr lang="en-US" baseline="-40000" dirty="0" err="1"/>
              <a:t>i</a:t>
            </a:r>
            <a:r>
              <a:rPr lang="en-US" dirty="0"/>
              <a:t> denote the last extension j (via rule 1 or 2) for phase </a:t>
            </a:r>
            <a:r>
              <a:rPr lang="en-US" dirty="0" err="1"/>
              <a:t>i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we are going to add S[i+1] to the existing suffix tree, since </a:t>
            </a:r>
            <a:r>
              <a:rPr lang="en-US" dirty="0"/>
              <a:t>the number of leaves between two consecutive phases </a:t>
            </a:r>
            <a:r>
              <a:rPr lang="en-US" dirty="0" smtClean="0"/>
              <a:t>is non-decreasing</a:t>
            </a:r>
            <a:r>
              <a:rPr lang="en-US" dirty="0"/>
              <a:t>...</a:t>
            </a:r>
          </a:p>
          <a:p>
            <a:r>
              <a:rPr lang="en-US" dirty="0"/>
              <a:t>... and a new leaf is created only upon application of rule 2, it </a:t>
            </a:r>
            <a:r>
              <a:rPr lang="en-US" dirty="0" smtClean="0"/>
              <a:t>follows that </a:t>
            </a:r>
            <a:r>
              <a:rPr lang="en-US" dirty="0" err="1"/>
              <a:t>last</a:t>
            </a:r>
            <a:r>
              <a:rPr lang="en-US" baseline="-25000" dirty="0" err="1"/>
              <a:t>j</a:t>
            </a:r>
            <a:r>
              <a:rPr lang="en-US" baseline="-40000" dirty="0" err="1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 </a:t>
            </a:r>
            <a:r>
              <a:rPr lang="en-US" dirty="0" smtClean="0"/>
              <a:t>last</a:t>
            </a:r>
            <a:r>
              <a:rPr lang="en-US" baseline="-25000" dirty="0" smtClean="0"/>
              <a:t>j</a:t>
            </a:r>
            <a:r>
              <a:rPr lang="en-US" baseline="-40000" dirty="0" smtClean="0"/>
              <a:t>i+1</a:t>
            </a:r>
          </a:p>
          <a:p>
            <a:r>
              <a:rPr lang="en-US" dirty="0"/>
              <a:t>Therefore, after each phase </a:t>
            </a:r>
            <a:r>
              <a:rPr lang="en-US" dirty="0" err="1"/>
              <a:t>i</a:t>
            </a:r>
            <a:r>
              <a:rPr lang="en-US" dirty="0"/>
              <a:t>, the observation that </a:t>
            </a:r>
            <a:r>
              <a:rPr lang="en-US" dirty="0" err="1"/>
              <a:t>last</a:t>
            </a:r>
            <a:r>
              <a:rPr lang="en-US" baseline="-25000" dirty="0" err="1"/>
              <a:t>j</a:t>
            </a:r>
            <a:r>
              <a:rPr lang="en-US" baseline="-40000" dirty="0" err="1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 </a:t>
            </a:r>
            <a:r>
              <a:rPr lang="en-US" dirty="0"/>
              <a:t>last</a:t>
            </a:r>
            <a:r>
              <a:rPr lang="en-US" baseline="-25000" dirty="0"/>
              <a:t>j</a:t>
            </a:r>
            <a:r>
              <a:rPr lang="en-US" baseline="-40000" dirty="0"/>
              <a:t>i+1 </a:t>
            </a:r>
            <a:r>
              <a:rPr lang="en-US" dirty="0"/>
              <a:t>can be exploited and we can omit/avoid explicit suffix extensions 1 to </a:t>
            </a:r>
            <a:r>
              <a:rPr lang="en-US" dirty="0" err="1"/>
              <a:t>last</a:t>
            </a:r>
            <a:r>
              <a:rPr lang="en-US" baseline="-25000" dirty="0" err="1"/>
              <a:t>j</a:t>
            </a:r>
            <a:r>
              <a:rPr lang="en-US" baseline="-40000" dirty="0" err="1"/>
              <a:t>i</a:t>
            </a:r>
            <a:r>
              <a:rPr lang="en-US" dirty="0"/>
              <a:t> for the next phase </a:t>
            </a:r>
            <a:r>
              <a:rPr lang="en-US" dirty="0" err="1"/>
              <a:t>i</a:t>
            </a:r>
            <a:r>
              <a:rPr lang="en-US" dirty="0"/>
              <a:t> + 1, and do so rapidly using the (implicit) extension trick...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9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48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Implementational</a:t>
            </a:r>
            <a:r>
              <a:rPr lang="en-US" dirty="0"/>
              <a:t> trick 4 { rapid leaf extension </a:t>
            </a:r>
            <a:r>
              <a:rPr lang="en-US" dirty="0" smtClean="0"/>
              <a:t>trick- contd..}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219200"/>
            <a:ext cx="8503920" cy="487984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</a:t>
            </a:r>
            <a:r>
              <a:rPr lang="en-US" dirty="0"/>
              <a:t>know that any edge is represented using two numbers: (start-index, end-index).</a:t>
            </a:r>
          </a:p>
          <a:p>
            <a:r>
              <a:rPr lang="en-US" dirty="0" smtClean="0"/>
              <a:t>In </a:t>
            </a:r>
            <a:r>
              <a:rPr lang="en-US" dirty="0"/>
              <a:t>each suffix extension, instead of EXPLICITLY updating the end-index (of the edge to the leaves) to i+1, index it IMPLICITLY to a global end variable, i.e., (k; global end)</a:t>
            </a:r>
          </a:p>
          <a:p>
            <a:r>
              <a:rPr lang="en-US" b="1" dirty="0" smtClean="0"/>
              <a:t>Global </a:t>
            </a:r>
            <a:r>
              <a:rPr lang="en-US" b="1" dirty="0"/>
              <a:t>end will be equal to </a:t>
            </a:r>
            <a:r>
              <a:rPr lang="en-US" b="1" dirty="0" smtClean="0"/>
              <a:t>the phase </a:t>
            </a:r>
            <a:r>
              <a:rPr lang="en-US" b="1" dirty="0"/>
              <a:t>number.</a:t>
            </a:r>
          </a:p>
          <a:p>
            <a:r>
              <a:rPr lang="en-US" dirty="0"/>
              <a:t>In phase i+1, since rule 1 applies to all extensions of leaf nodes from 1 to </a:t>
            </a:r>
            <a:r>
              <a:rPr lang="en-US" dirty="0" err="1"/>
              <a:t>last</a:t>
            </a:r>
            <a:r>
              <a:rPr lang="en-US" baseline="-25000" dirty="0" err="1"/>
              <a:t>j</a:t>
            </a:r>
            <a:r>
              <a:rPr lang="en-US" baseline="-40000" dirty="0" err="1"/>
              <a:t>i</a:t>
            </a:r>
            <a:r>
              <a:rPr lang="en-US" dirty="0"/>
              <a:t>, no additional explicit work is required to implement extensions j = 1, j = 2, …. j = </a:t>
            </a:r>
            <a:r>
              <a:rPr lang="en-US" dirty="0" err="1"/>
              <a:t>last</a:t>
            </a:r>
            <a:r>
              <a:rPr lang="en-US" baseline="-25000" dirty="0" err="1"/>
              <a:t>j</a:t>
            </a:r>
            <a:r>
              <a:rPr lang="en-US" baseline="-40000" dirty="0" err="1"/>
              <a:t>i</a:t>
            </a:r>
            <a:r>
              <a:rPr lang="en-US" dirty="0"/>
              <a:t>. These can be </a:t>
            </a:r>
            <a:r>
              <a:rPr lang="en-US" dirty="0" err="1"/>
              <a:t>strightaway</a:t>
            </a:r>
            <a:r>
              <a:rPr lang="en-US" dirty="0"/>
              <a:t> ignored.</a:t>
            </a:r>
          </a:p>
          <a:p>
            <a:r>
              <a:rPr lang="en-US" dirty="0"/>
              <a:t>EXPLICIT extensions only start from j = </a:t>
            </a:r>
            <a:r>
              <a:rPr lang="en-US" dirty="0" err="1"/>
              <a:t>last</a:t>
            </a:r>
            <a:r>
              <a:rPr lang="en-US" baseline="-25000" dirty="0" err="1"/>
              <a:t>j</a:t>
            </a:r>
            <a:r>
              <a:rPr lang="en-US" baseline="-40000" dirty="0" err="1"/>
              <a:t>i</a:t>
            </a:r>
            <a:r>
              <a:rPr lang="en-US" dirty="0"/>
              <a:t> + 1 until the  first extension using rule 3 or until the phase ends.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36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Implementational</a:t>
            </a:r>
            <a:r>
              <a:rPr lang="en-US" dirty="0"/>
              <a:t> trick 4 { rapid leaf extension </a:t>
            </a:r>
            <a:r>
              <a:rPr lang="en-US" dirty="0" smtClean="0"/>
              <a:t>trick- contd..}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33513"/>
            <a:ext cx="4117848" cy="4572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Look at this simple example: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169585" y="2170985"/>
            <a:ext cx="1337847" cy="557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a(1)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4698" y="1840430"/>
            <a:ext cx="1832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String= </a:t>
            </a:r>
            <a:r>
              <a:rPr lang="en-US" b="1" dirty="0" err="1">
                <a:solidFill>
                  <a:srgbClr val="FF0000"/>
                </a:solidFill>
              </a:rPr>
              <a:t>axabx</a:t>
            </a:r>
            <a:r>
              <a:rPr lang="en-US" b="1" dirty="0">
                <a:solidFill>
                  <a:srgbClr val="FF0000"/>
                </a:solidFill>
              </a:rPr>
              <a:t>$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792674"/>
              </p:ext>
            </p:extLst>
          </p:nvPr>
        </p:nvGraphicFramePr>
        <p:xfrm>
          <a:off x="5545330" y="1092132"/>
          <a:ext cx="332509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$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043611" y="249885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7477" y="3416492"/>
            <a:ext cx="228600" cy="228600"/>
          </a:xfrm>
          <a:prstGeom prst="ellipse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658439" y="2720897"/>
            <a:ext cx="1431373" cy="7429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57215" y="27573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21788" y="216319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20989" y="3246151"/>
            <a:ext cx="228600" cy="228600"/>
          </a:xfrm>
          <a:prstGeom prst="ellipse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1" idx="3"/>
          </p:cNvCxnSpPr>
          <p:nvPr/>
        </p:nvCxnSpPr>
        <p:spPr>
          <a:xfrm flipH="1">
            <a:off x="3286217" y="2358320"/>
            <a:ext cx="1469049" cy="9319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3431" y="248690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913182" y="2364636"/>
            <a:ext cx="510216" cy="9831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70268" y="25086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386213" y="3347835"/>
            <a:ext cx="228600" cy="228600"/>
          </a:xfrm>
          <a:prstGeom prst="ellipse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125860" y="2243795"/>
            <a:ext cx="2755774" cy="1413237"/>
            <a:chOff x="6024592" y="2204069"/>
            <a:chExt cx="2755774" cy="1413237"/>
          </a:xfrm>
        </p:grpSpPr>
        <p:sp>
          <p:nvSpPr>
            <p:cNvPr id="19" name="Oval 18"/>
            <p:cNvSpPr/>
            <p:nvPr/>
          </p:nvSpPr>
          <p:spPr>
            <a:xfrm>
              <a:off x="7861699" y="2204069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024592" y="3301568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>
              <a:off x="6220807" y="2387551"/>
              <a:ext cx="1659795" cy="9039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566887" y="2429303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ax</a:t>
              </a:r>
              <a:r>
                <a:rPr lang="en-US" dirty="0" err="1" smtClean="0">
                  <a:solidFill>
                    <a:srgbClr val="FF0000"/>
                  </a:solidFill>
                </a:rPr>
                <a:t>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8053093" y="2405507"/>
              <a:ext cx="510216" cy="9831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352044" y="262767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x</a:t>
              </a:r>
              <a:r>
                <a:rPr lang="en-US" dirty="0" err="1" smtClean="0">
                  <a:solidFill>
                    <a:srgbClr val="FF0000"/>
                  </a:solidFill>
                </a:rPr>
                <a:t>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8526124" y="3388706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281920" y="33046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483902" y="32081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97542" y="34165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4669943" y="4405865"/>
            <a:ext cx="3359685" cy="1756756"/>
            <a:chOff x="4669943" y="4405865"/>
            <a:chExt cx="3359685" cy="1756756"/>
          </a:xfrm>
        </p:grpSpPr>
        <p:grpSp>
          <p:nvGrpSpPr>
            <p:cNvPr id="30" name="Group 29"/>
            <p:cNvGrpSpPr/>
            <p:nvPr/>
          </p:nvGrpSpPr>
          <p:grpSpPr>
            <a:xfrm>
              <a:off x="4669943" y="4405865"/>
              <a:ext cx="3359685" cy="1471031"/>
              <a:chOff x="36179" y="3804331"/>
              <a:chExt cx="3359685" cy="1471031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370772" y="3804331"/>
                <a:ext cx="3025092" cy="1471031"/>
                <a:chOff x="548085" y="4150945"/>
                <a:chExt cx="3025092" cy="1471031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 flipH="1">
                  <a:off x="744300" y="4334427"/>
                  <a:ext cx="1659795" cy="90391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Oval 41"/>
                <p:cNvSpPr/>
                <p:nvPr/>
              </p:nvSpPr>
              <p:spPr>
                <a:xfrm>
                  <a:off x="2385192" y="4150945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48085" y="5248444"/>
                  <a:ext cx="228600" cy="228600"/>
                </a:xfrm>
                <a:prstGeom prst="ellipse">
                  <a:avLst/>
                </a:prstGeom>
                <a:noFill/>
                <a:ln w="38100"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2565971" y="4379545"/>
                  <a:ext cx="510216" cy="9831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2864922" y="4601716"/>
                  <a:ext cx="5565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xa</a:t>
                  </a:r>
                  <a:r>
                    <a:rPr lang="en-US" dirty="0" err="1" smtClean="0">
                      <a:solidFill>
                        <a:srgbClr val="FF0000"/>
                      </a:solidFill>
                    </a:rPr>
                    <a:t>b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3039002" y="5362744"/>
                  <a:ext cx="228600" cy="228600"/>
                </a:xfrm>
                <a:prstGeom prst="ellipse">
                  <a:avLst/>
                </a:prstGeom>
                <a:noFill/>
                <a:ln w="38100"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98186" y="4601716"/>
                  <a:ext cx="5565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xa</a:t>
                  </a:r>
                  <a:r>
                    <a:rPr lang="en-US" dirty="0" err="1" smtClean="0">
                      <a:solidFill>
                        <a:srgbClr val="FF0000"/>
                      </a:solidFill>
                    </a:rPr>
                    <a:t>b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2184550" y="5252644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3</a:t>
                  </a: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3260271" y="5238338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2</a:t>
                  </a:r>
                </a:p>
              </p:txBody>
            </p:sp>
          </p:grpSp>
          <p:sp>
            <p:nvSpPr>
              <p:cNvPr id="37" name="Oval 36"/>
              <p:cNvSpPr/>
              <p:nvPr/>
            </p:nvSpPr>
            <p:spPr>
              <a:xfrm>
                <a:off x="1771472" y="4977045"/>
                <a:ext cx="228600" cy="228600"/>
              </a:xfrm>
              <a:prstGeom prst="ellipse">
                <a:avLst/>
              </a:prstGeom>
              <a:noFill/>
              <a:ln w="381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 flipV="1">
                <a:off x="1966136" y="4026974"/>
                <a:ext cx="320780" cy="9239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1853875" y="429025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6179" y="473857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1</a:t>
                </a:r>
                <a:endParaRPr lang="en-US" b="1" dirty="0"/>
              </a:p>
            </p:txBody>
          </p:sp>
        </p:grpSp>
        <p:sp>
          <p:nvSpPr>
            <p:cNvPr id="31" name="Oval 30"/>
            <p:cNvSpPr/>
            <p:nvPr/>
          </p:nvSpPr>
          <p:spPr>
            <a:xfrm>
              <a:off x="5525699" y="5934021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stCxn id="31" idx="0"/>
            </p:cNvCxnSpPr>
            <p:nvPr/>
          </p:nvCxnSpPr>
          <p:spPr>
            <a:xfrm flipV="1">
              <a:off x="5639999" y="5242197"/>
              <a:ext cx="208350" cy="6918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5741899" y="5018184"/>
              <a:ext cx="228600" cy="228600"/>
            </a:xfrm>
            <a:prstGeom prst="ellipse">
              <a:avLst/>
            </a:prstGeom>
            <a:solidFill>
              <a:schemeClr val="bg1"/>
            </a:solidFill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13214" y="463355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13256" y="541786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741899" y="58135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93989" y="4457569"/>
            <a:ext cx="3359685" cy="1765072"/>
            <a:chOff x="258896" y="4590531"/>
            <a:chExt cx="3359685" cy="1765072"/>
          </a:xfrm>
        </p:grpSpPr>
        <p:grpSp>
          <p:nvGrpSpPr>
            <p:cNvPr id="52" name="Group 51"/>
            <p:cNvGrpSpPr/>
            <p:nvPr/>
          </p:nvGrpSpPr>
          <p:grpSpPr>
            <a:xfrm>
              <a:off x="258896" y="4590531"/>
              <a:ext cx="3359685" cy="1471031"/>
              <a:chOff x="36179" y="3804331"/>
              <a:chExt cx="3359685" cy="1471031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70772" y="3804331"/>
                <a:ext cx="3025092" cy="1471031"/>
                <a:chOff x="548085" y="4150945"/>
                <a:chExt cx="3025092" cy="1471031"/>
              </a:xfrm>
            </p:grpSpPr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744300" y="4334427"/>
                  <a:ext cx="1659795" cy="90391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Oval 64"/>
                <p:cNvSpPr/>
                <p:nvPr/>
              </p:nvSpPr>
              <p:spPr>
                <a:xfrm>
                  <a:off x="2385192" y="4150945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548085" y="5248444"/>
                  <a:ext cx="228600" cy="228600"/>
                </a:xfrm>
                <a:prstGeom prst="ellipse">
                  <a:avLst/>
                </a:prstGeom>
                <a:noFill/>
                <a:ln w="38100"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2565971" y="4379545"/>
                  <a:ext cx="510216" cy="9831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2864922" y="4601716"/>
                  <a:ext cx="6719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xab</a:t>
                  </a:r>
                  <a:r>
                    <a:rPr lang="en-US" dirty="0" err="1" smtClean="0">
                      <a:solidFill>
                        <a:srgbClr val="FF0000"/>
                      </a:solidFill>
                    </a:rPr>
                    <a:t>x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3039002" y="5362744"/>
                  <a:ext cx="228600" cy="228600"/>
                </a:xfrm>
                <a:prstGeom prst="ellipse">
                  <a:avLst/>
                </a:prstGeom>
                <a:noFill/>
                <a:ln w="38100"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598186" y="4601716"/>
                  <a:ext cx="6719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xab</a:t>
                  </a:r>
                  <a:r>
                    <a:rPr lang="en-US" dirty="0" err="1" smtClean="0">
                      <a:solidFill>
                        <a:srgbClr val="FF0000"/>
                      </a:solidFill>
                    </a:rPr>
                    <a:t>x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2184550" y="5252644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3</a:t>
                  </a: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3260271" y="5238338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2</a:t>
                  </a:r>
                </a:p>
              </p:txBody>
            </p:sp>
          </p:grpSp>
          <p:sp>
            <p:nvSpPr>
              <p:cNvPr id="60" name="Oval 59"/>
              <p:cNvSpPr/>
              <p:nvPr/>
            </p:nvSpPr>
            <p:spPr>
              <a:xfrm>
                <a:off x="1771472" y="4977045"/>
                <a:ext cx="228600" cy="228600"/>
              </a:xfrm>
              <a:prstGeom prst="ellipse">
                <a:avLst/>
              </a:prstGeom>
              <a:noFill/>
              <a:ln w="381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 flipV="1">
                <a:off x="1966136" y="4026974"/>
                <a:ext cx="320780" cy="9239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1728461" y="431423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b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x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6179" y="473857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1</a:t>
                </a:r>
                <a:endParaRPr lang="en-US" b="1" dirty="0"/>
              </a:p>
            </p:txBody>
          </p:sp>
        </p:grpSp>
        <p:sp>
          <p:nvSpPr>
            <p:cNvPr id="53" name="Oval 52"/>
            <p:cNvSpPr/>
            <p:nvPr/>
          </p:nvSpPr>
          <p:spPr>
            <a:xfrm>
              <a:off x="1267318" y="5990652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>
              <a:stCxn id="53" idx="0"/>
            </p:cNvCxnSpPr>
            <p:nvPr/>
          </p:nvCxnSpPr>
          <p:spPr>
            <a:xfrm flipV="1">
              <a:off x="1381618" y="5298828"/>
              <a:ext cx="208350" cy="6918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1483518" y="5074815"/>
              <a:ext cx="228600" cy="228600"/>
            </a:xfrm>
            <a:prstGeom prst="ellipse">
              <a:avLst/>
            </a:prstGeom>
            <a:solidFill>
              <a:schemeClr val="bg1"/>
            </a:solidFill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754833" y="469018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454875" y="5474491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b</a:t>
              </a:r>
              <a:r>
                <a:rPr lang="en-US" dirty="0" err="1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81141" y="598627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4</a:t>
              </a:r>
              <a:endParaRPr lang="en-US" b="1" dirty="0"/>
            </a:p>
          </p:txBody>
        </p:sp>
      </p:grpSp>
      <p:sp>
        <p:nvSpPr>
          <p:cNvPr id="73" name="Right Arrow 72"/>
          <p:cNvSpPr/>
          <p:nvPr/>
        </p:nvSpPr>
        <p:spPr>
          <a:xfrm>
            <a:off x="1794047" y="2848150"/>
            <a:ext cx="1324671" cy="557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x(2)</a:t>
            </a:r>
            <a:endParaRPr lang="en-US" dirty="0"/>
          </a:p>
        </p:txBody>
      </p:sp>
      <p:sp>
        <p:nvSpPr>
          <p:cNvPr id="74" name="Right Arrow 73"/>
          <p:cNvSpPr/>
          <p:nvPr/>
        </p:nvSpPr>
        <p:spPr>
          <a:xfrm>
            <a:off x="5410505" y="2594738"/>
            <a:ext cx="1317214" cy="557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a(3)</a:t>
            </a:r>
            <a:endParaRPr lang="en-US" dirty="0"/>
          </a:p>
        </p:txBody>
      </p:sp>
      <p:sp>
        <p:nvSpPr>
          <p:cNvPr id="75" name="Down Arrow 74"/>
          <p:cNvSpPr/>
          <p:nvPr/>
        </p:nvSpPr>
        <p:spPr>
          <a:xfrm rot="3336837">
            <a:off x="7532406" y="3585866"/>
            <a:ext cx="571497" cy="1186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Add b (4)</a:t>
            </a:r>
            <a:endParaRPr lang="en-US" dirty="0"/>
          </a:p>
        </p:txBody>
      </p:sp>
      <p:sp>
        <p:nvSpPr>
          <p:cNvPr id="76" name="Down Arrow 75"/>
          <p:cNvSpPr/>
          <p:nvPr/>
        </p:nvSpPr>
        <p:spPr>
          <a:xfrm rot="5400000">
            <a:off x="3756904" y="4729391"/>
            <a:ext cx="571497" cy="1186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Add x (5)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8701541" y="36086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106500" y="33773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38726" y="6059723"/>
            <a:ext cx="852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Did you notice that we are adding the new letter to each leaf node in each phase?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1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54144"/>
            <a:ext cx="8915400" cy="758952"/>
          </a:xfrm>
        </p:spPr>
        <p:txBody>
          <a:bodyPr>
            <a:normAutofit fontScale="90000"/>
          </a:bodyPr>
          <a:lstStyle/>
          <a:p>
            <a:r>
              <a:rPr lang="en-US" dirty="0"/>
              <a:t>Putting trick 4 pieces </a:t>
            </a:r>
            <a:r>
              <a:rPr lang="en-US" dirty="0" smtClean="0"/>
              <a:t>together {procedure </a:t>
            </a:r>
            <a:r>
              <a:rPr lang="en-US" dirty="0"/>
              <a:t>to </a:t>
            </a:r>
            <a:r>
              <a:rPr lang="en-US" dirty="0" smtClean="0"/>
              <a:t>handle extensions </a:t>
            </a:r>
            <a:r>
              <a:rPr lang="en-US" dirty="0"/>
              <a:t>in any single </a:t>
            </a:r>
            <a:r>
              <a:rPr lang="en-US" dirty="0" smtClean="0"/>
              <a:t>phase}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Summarizing trick 4 , for any phase </a:t>
            </a:r>
            <a:r>
              <a:rPr lang="en-US" dirty="0" err="1"/>
              <a:t>i</a:t>
            </a:r>
            <a:r>
              <a:rPr lang="en-US" dirty="0"/>
              <a:t> + 1, the extension procedure is </a:t>
            </a:r>
            <a:r>
              <a:rPr lang="en-US" dirty="0" smtClean="0"/>
              <a:t>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Increment </a:t>
            </a:r>
            <a:r>
              <a:rPr lang="en-US" dirty="0"/>
              <a:t>global end index to i+1.</a:t>
            </a:r>
          </a:p>
          <a:p>
            <a:pPr marL="822960" lvl="3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With </a:t>
            </a:r>
            <a:r>
              <a:rPr lang="en-US" b="1" dirty="0">
                <a:solidFill>
                  <a:srgbClr val="FF0000"/>
                </a:solidFill>
              </a:rPr>
              <a:t>just this operation, </a:t>
            </a:r>
            <a:r>
              <a:rPr lang="en-US" b="1" dirty="0" smtClean="0">
                <a:solidFill>
                  <a:srgbClr val="FF0000"/>
                </a:solidFill>
              </a:rPr>
              <a:t>suffix </a:t>
            </a:r>
            <a:r>
              <a:rPr lang="en-US" b="1" dirty="0">
                <a:solidFill>
                  <a:srgbClr val="FF0000"/>
                </a:solidFill>
              </a:rPr>
              <a:t>extensions 1 to </a:t>
            </a:r>
            <a:r>
              <a:rPr lang="en-US" b="1" dirty="0" err="1">
                <a:solidFill>
                  <a:srgbClr val="FF0000"/>
                </a:solidFill>
              </a:rPr>
              <a:t>last</a:t>
            </a:r>
            <a:r>
              <a:rPr lang="en-US" b="1" baseline="-25000" dirty="0" err="1">
                <a:solidFill>
                  <a:srgbClr val="FF0000"/>
                </a:solidFill>
              </a:rPr>
              <a:t>j</a:t>
            </a:r>
            <a:r>
              <a:rPr lang="en-US" b="1" baseline="-40000" dirty="0" err="1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are </a:t>
            </a:r>
            <a:r>
              <a:rPr lang="en-US" b="1" dirty="0" smtClean="0">
                <a:solidFill>
                  <a:srgbClr val="FF0000"/>
                </a:solidFill>
              </a:rPr>
              <a:t>implicitly completed </a:t>
            </a:r>
            <a:r>
              <a:rPr lang="en-US" b="1" dirty="0">
                <a:solidFill>
                  <a:srgbClr val="FF0000"/>
                </a:solidFill>
              </a:rPr>
              <a:t>without any additional work.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Explicitly </a:t>
            </a:r>
            <a:r>
              <a:rPr lang="en-US" dirty="0"/>
              <a:t>compute successive extensions </a:t>
            </a:r>
            <a:r>
              <a:rPr lang="en-US" dirty="0" smtClean="0"/>
              <a:t>starting from j </a:t>
            </a:r>
            <a:r>
              <a:rPr lang="en-US" dirty="0"/>
              <a:t>= </a:t>
            </a:r>
            <a:r>
              <a:rPr lang="en-US" dirty="0" err="1"/>
              <a:t>last</a:t>
            </a:r>
            <a:r>
              <a:rPr lang="en-US" baseline="-25000" dirty="0" err="1"/>
              <a:t>j</a:t>
            </a:r>
            <a:r>
              <a:rPr lang="en-US" baseline="-40000" dirty="0" err="1"/>
              <a:t>i</a:t>
            </a:r>
            <a:r>
              <a:rPr lang="en-US" dirty="0" smtClean="0"/>
              <a:t> </a:t>
            </a:r>
            <a:r>
              <a:rPr lang="en-US" dirty="0"/>
              <a:t>+ 1, until some position </a:t>
            </a:r>
            <a:r>
              <a:rPr lang="en-US" dirty="0" smtClean="0"/>
              <a:t>p </a:t>
            </a:r>
            <a:r>
              <a:rPr lang="en-US" dirty="0" smtClean="0">
                <a:sym typeface="Symbol" panose="05050102010706020507" pitchFamily="18" charset="2"/>
              </a:rPr>
              <a:t>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+ 1 where the phase </a:t>
            </a:r>
            <a:r>
              <a:rPr lang="en-US" dirty="0" smtClean="0"/>
              <a:t>either prematurely </a:t>
            </a:r>
            <a:r>
              <a:rPr lang="en-US" dirty="0"/>
              <a:t>terminates (after </a:t>
            </a:r>
            <a:r>
              <a:rPr lang="en-US" dirty="0" smtClean="0"/>
              <a:t>first </a:t>
            </a:r>
            <a:r>
              <a:rPr lang="en-US" dirty="0"/>
              <a:t>encountering rule 3 extension), </a:t>
            </a:r>
            <a:r>
              <a:rPr lang="en-US" dirty="0" smtClean="0"/>
              <a:t>or all </a:t>
            </a:r>
            <a:r>
              <a:rPr lang="en-US" dirty="0"/>
              <a:t>extensions are completed for this phase.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prepare for </a:t>
            </a:r>
            <a:r>
              <a:rPr lang="en-US" dirty="0" smtClean="0"/>
              <a:t>the next </a:t>
            </a:r>
            <a:r>
              <a:rPr lang="en-US" dirty="0"/>
              <a:t>phase </a:t>
            </a:r>
            <a:r>
              <a:rPr lang="en-US" dirty="0" err="1"/>
              <a:t>i</a:t>
            </a:r>
            <a:r>
              <a:rPr lang="en-US" dirty="0"/>
              <a:t> + 2, set </a:t>
            </a:r>
            <a:r>
              <a:rPr lang="en-US" dirty="0" err="1"/>
              <a:t>last</a:t>
            </a:r>
            <a:r>
              <a:rPr lang="en-US" baseline="-25000" dirty="0" err="1"/>
              <a:t>j</a:t>
            </a:r>
            <a:r>
              <a:rPr lang="en-US" baseline="-40000" dirty="0" err="1"/>
              <a:t>i</a:t>
            </a:r>
            <a:r>
              <a:rPr lang="en-US" dirty="0"/>
              <a:t> +1 to </a:t>
            </a:r>
            <a:r>
              <a:rPr lang="en-US" dirty="0" smtClean="0"/>
              <a:t>p-1 </a:t>
            </a:r>
            <a:r>
              <a:rPr lang="en-US" dirty="0"/>
              <a:t>and repeat </a:t>
            </a:r>
            <a:r>
              <a:rPr lang="en-US" dirty="0" smtClean="0"/>
              <a:t>the procedure </a:t>
            </a:r>
            <a:r>
              <a:rPr lang="en-US" dirty="0"/>
              <a:t>above, until all phases are complete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Observation</a:t>
            </a:r>
          </a:p>
          <a:p>
            <a:r>
              <a:rPr lang="en-US" b="1" dirty="0"/>
              <a:t>Two consecutive phases share at most one index p where an </a:t>
            </a:r>
            <a:r>
              <a:rPr lang="en-US" b="1" dirty="0" smtClean="0"/>
              <a:t>EXPLICIT extension </a:t>
            </a:r>
            <a:r>
              <a:rPr lang="en-US" b="1" dirty="0"/>
              <a:t>is executed.</a:t>
            </a:r>
          </a:p>
        </p:txBody>
      </p:sp>
    </p:spTree>
    <p:extLst>
      <p:ext uri="{BB962C8B-B14F-4D97-AF65-F5344CB8AC3E}">
        <p14:creationId xmlns:p14="http://schemas.microsoft.com/office/powerpoint/2010/main" val="296256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272" y="3048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the </a:t>
            </a:r>
            <a:r>
              <a:rPr lang="en-US" dirty="0" smtClean="0"/>
              <a:t>final suffix </a:t>
            </a:r>
            <a:r>
              <a:rPr lang="en-US" dirty="0"/>
              <a:t>tree from </a:t>
            </a:r>
            <a:r>
              <a:rPr lang="en-US" dirty="0" err="1"/>
              <a:t>implicitST</a:t>
            </a:r>
            <a:r>
              <a:rPr lang="en-US" baseline="-25000" dirty="0" err="1"/>
              <a:t>n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 err="1" smtClean="0"/>
              <a:t>str</a:t>
            </a:r>
            <a:r>
              <a:rPr lang="en-US" dirty="0" smtClean="0"/>
              <a:t>[1…n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smtClean="0"/>
              <a:t>final suffix </a:t>
            </a:r>
            <a:r>
              <a:rPr lang="en-US" dirty="0"/>
              <a:t>tree from its implicit version can be computed </a:t>
            </a:r>
            <a:r>
              <a:rPr lang="en-US" dirty="0" smtClean="0"/>
              <a:t>in O(n</a:t>
            </a:r>
            <a:r>
              <a:rPr lang="en-US" dirty="0"/>
              <a:t>)-time as follows:</a:t>
            </a:r>
          </a:p>
          <a:p>
            <a:r>
              <a:rPr lang="en-US" dirty="0"/>
              <a:t>First add a string terminal symbol $ to the end of </a:t>
            </a:r>
            <a:r>
              <a:rPr lang="en-US" dirty="0" err="1"/>
              <a:t>str</a:t>
            </a:r>
            <a:r>
              <a:rPr lang="en-US" dirty="0"/>
              <a:t>, i.e</a:t>
            </a:r>
            <a:r>
              <a:rPr lang="en-US" dirty="0" smtClean="0"/>
              <a:t>. </a:t>
            </a:r>
            <a:r>
              <a:rPr lang="en-US" dirty="0" err="1" smtClean="0"/>
              <a:t>str</a:t>
            </a:r>
            <a:r>
              <a:rPr lang="en-US" dirty="0" smtClean="0"/>
              <a:t>[1…n</a:t>
            </a:r>
            <a:r>
              <a:rPr lang="en-US" dirty="0"/>
              <a:t>]$.</a:t>
            </a:r>
          </a:p>
          <a:p>
            <a:r>
              <a:rPr lang="en-US" dirty="0"/>
              <a:t>Continue one more </a:t>
            </a:r>
            <a:r>
              <a:rPr lang="en-US" dirty="0" smtClean="0"/>
              <a:t>phase </a:t>
            </a:r>
            <a:r>
              <a:rPr lang="en-US" dirty="0"/>
              <a:t>on </a:t>
            </a:r>
            <a:r>
              <a:rPr lang="en-US" dirty="0" err="1"/>
              <a:t>implicitST</a:t>
            </a:r>
            <a:r>
              <a:rPr lang="en-US" baseline="-25000" dirty="0" err="1"/>
              <a:t>n</a:t>
            </a:r>
            <a:r>
              <a:rPr lang="en-US" dirty="0"/>
              <a:t> to account for this </a:t>
            </a:r>
            <a:r>
              <a:rPr lang="en-US" dirty="0" smtClean="0"/>
              <a:t>new character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 smtClean="0"/>
              <a:t>effect </a:t>
            </a:r>
            <a:r>
              <a:rPr lang="en-US" dirty="0"/>
              <a:t>is that no </a:t>
            </a:r>
            <a:r>
              <a:rPr lang="en-US" dirty="0" smtClean="0"/>
              <a:t>suffix </a:t>
            </a:r>
            <a:r>
              <a:rPr lang="en-US" dirty="0"/>
              <a:t>is now a </a:t>
            </a:r>
            <a:r>
              <a:rPr lang="en-US" dirty="0" smtClean="0"/>
              <a:t>prefix </a:t>
            </a:r>
            <a:r>
              <a:rPr lang="en-US" dirty="0"/>
              <a:t>in </a:t>
            </a:r>
            <a:r>
              <a:rPr lang="en-US" dirty="0" err="1"/>
              <a:t>implicitST</a:t>
            </a:r>
            <a:r>
              <a:rPr lang="en-US" baseline="-25000" dirty="0" err="1"/>
              <a:t>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So each </a:t>
            </a:r>
            <a:r>
              <a:rPr lang="en-US" dirty="0" smtClean="0"/>
              <a:t>suffix </a:t>
            </a:r>
            <a:r>
              <a:rPr lang="en-US" dirty="0"/>
              <a:t>of </a:t>
            </a:r>
            <a:r>
              <a:rPr lang="en-US" dirty="0" err="1" smtClean="0"/>
              <a:t>str</a:t>
            </a:r>
            <a:r>
              <a:rPr lang="en-US" dirty="0" smtClean="0"/>
              <a:t>[1..n</a:t>
            </a:r>
            <a:r>
              <a:rPr lang="en-US" dirty="0"/>
              <a:t>] gets explicitly represented with $ at </a:t>
            </a:r>
            <a:r>
              <a:rPr lang="en-US" dirty="0" smtClean="0"/>
              <a:t>the end</a:t>
            </a:r>
            <a:r>
              <a:rPr lang="en-US" dirty="0"/>
              <a:t>.</a:t>
            </a:r>
          </a:p>
          <a:p>
            <a:r>
              <a:rPr lang="en-US" dirty="0"/>
              <a:t>This phase takes on O(n) </a:t>
            </a:r>
            <a:r>
              <a:rPr lang="en-US" dirty="0" smtClean="0"/>
              <a:t>effort</a:t>
            </a:r>
            <a:r>
              <a:rPr lang="en-US" dirty="0"/>
              <a:t>.</a:t>
            </a:r>
          </a:p>
          <a:p>
            <a:r>
              <a:rPr lang="en-US" dirty="0"/>
              <a:t>Only other change is to replace global end with n + 1, which </a:t>
            </a:r>
            <a:r>
              <a:rPr lang="en-US" dirty="0" smtClean="0"/>
              <a:t>takes O(n</a:t>
            </a:r>
            <a:r>
              <a:rPr lang="en-US" dirty="0"/>
              <a:t>)-time tree traversal, visiting each leaf.</a:t>
            </a:r>
          </a:p>
        </p:txBody>
      </p:sp>
    </p:spTree>
    <p:extLst>
      <p:ext uri="{BB962C8B-B14F-4D97-AF65-F5344CB8AC3E}">
        <p14:creationId xmlns:p14="http://schemas.microsoft.com/office/powerpoint/2010/main" val="305254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Ukkonen's</a:t>
            </a:r>
            <a:r>
              <a:rPr lang="en-US" dirty="0"/>
              <a:t> algorithm runs in O(n) time for a </a:t>
            </a:r>
            <a:r>
              <a:rPr lang="en-US" dirty="0" smtClean="0"/>
              <a:t>string </a:t>
            </a:r>
            <a:r>
              <a:rPr lang="en-US" dirty="0" err="1" smtClean="0"/>
              <a:t>str</a:t>
            </a:r>
            <a:r>
              <a:rPr lang="en-US" dirty="0" smtClean="0"/>
              <a:t>[1</a:t>
            </a:r>
            <a:r>
              <a:rPr lang="en-US" dirty="0"/>
              <a:t>..n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only n phases in the algorithm.</a:t>
            </a:r>
          </a:p>
          <a:p>
            <a:r>
              <a:rPr lang="en-US" dirty="0"/>
              <a:t>Each phase shares at most 1 explicit </a:t>
            </a:r>
            <a:r>
              <a:rPr lang="en-US" dirty="0" smtClean="0"/>
              <a:t>suffix extension</a:t>
            </a:r>
            <a:endParaRPr lang="en-US" dirty="0"/>
          </a:p>
          <a:p>
            <a:r>
              <a:rPr lang="en-US" dirty="0"/>
              <a:t>Hence, total number of explicit </a:t>
            </a:r>
            <a:r>
              <a:rPr lang="en-US" dirty="0" smtClean="0"/>
              <a:t>suffix </a:t>
            </a:r>
            <a:r>
              <a:rPr lang="en-US" dirty="0"/>
              <a:t>extensions is at most 2n.</a:t>
            </a:r>
          </a:p>
          <a:p>
            <a:r>
              <a:rPr lang="en-US" dirty="0"/>
              <a:t>To quantify the </a:t>
            </a:r>
            <a:r>
              <a:rPr lang="en-US" dirty="0" smtClean="0"/>
              <a:t>effort </a:t>
            </a:r>
            <a:r>
              <a:rPr lang="en-US" dirty="0"/>
              <a:t>in each extension: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node in the tree capturing </a:t>
            </a:r>
            <a:r>
              <a:rPr lang="en-US" dirty="0" err="1" smtClean="0"/>
              <a:t>str</a:t>
            </a:r>
            <a:r>
              <a:rPr lang="en-US" dirty="0" smtClean="0"/>
              <a:t>[j -1..i</a:t>
            </a:r>
            <a:r>
              <a:rPr lang="en-US" dirty="0"/>
              <a:t>] is at depth d from r</a:t>
            </a:r>
          </a:p>
          <a:p>
            <a:pPr lvl="1"/>
            <a:r>
              <a:rPr lang="en-US" dirty="0" smtClean="0"/>
              <a:t>Then </a:t>
            </a:r>
            <a:r>
              <a:rPr lang="en-US" dirty="0"/>
              <a:t>u is at depth at most d </a:t>
            </a:r>
            <a:r>
              <a:rPr lang="en-US" dirty="0" smtClean="0"/>
              <a:t>- 1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implies the node receiving its </a:t>
            </a:r>
            <a:r>
              <a:rPr lang="en-US" dirty="0" smtClean="0"/>
              <a:t>suffix </a:t>
            </a:r>
            <a:r>
              <a:rPr lang="en-US" dirty="0"/>
              <a:t>link, v is at most </a:t>
            </a:r>
            <a:r>
              <a:rPr lang="en-US" dirty="0" smtClean="0"/>
              <a:t>d - 2</a:t>
            </a:r>
            <a:endParaRPr lang="en-US" dirty="0"/>
          </a:p>
          <a:p>
            <a:r>
              <a:rPr lang="en-US" dirty="0"/>
              <a:t>Total number of skips over all phases is O(n) { why? (reason </a:t>
            </a:r>
            <a:r>
              <a:rPr lang="en-US" dirty="0" smtClean="0"/>
              <a:t>during self-study)}</a:t>
            </a:r>
            <a:endParaRPr lang="en-US" dirty="0"/>
          </a:p>
          <a:p>
            <a:r>
              <a:rPr lang="en-US" dirty="0"/>
              <a:t>From this, it follows, </a:t>
            </a:r>
            <a:r>
              <a:rPr lang="en-US" dirty="0" err="1"/>
              <a:t>Ukkonen</a:t>
            </a:r>
            <a:r>
              <a:rPr lang="en-US" dirty="0"/>
              <a:t> takes O(n)-</a:t>
            </a:r>
            <a:r>
              <a:rPr lang="en-US" dirty="0" smtClean="0"/>
              <a:t>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16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Try all you went through on a string S </a:t>
            </a:r>
            <a:r>
              <a:rPr lang="en-US" dirty="0"/>
              <a:t>= “</a:t>
            </a:r>
            <a:r>
              <a:rPr lang="en-US" dirty="0" err="1"/>
              <a:t>abcabxabcd</a:t>
            </a:r>
            <a:r>
              <a:rPr lang="en-US" dirty="0"/>
              <a:t>” as an example and </a:t>
            </a:r>
            <a:r>
              <a:rPr lang="en-US" dirty="0" smtClean="0"/>
              <a:t>create </a:t>
            </a:r>
            <a:r>
              <a:rPr lang="en-US"/>
              <a:t>the </a:t>
            </a:r>
            <a:r>
              <a:rPr lang="en-US" smtClean="0"/>
              <a:t>suffix tree </a:t>
            </a:r>
            <a:r>
              <a:rPr lang="en-US" dirty="0"/>
              <a:t>step by </a:t>
            </a:r>
            <a:r>
              <a:rPr lang="en-US" dirty="0" smtClean="0"/>
              <a:t>step.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22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28768" y="1295400"/>
            <a:ext cx="2382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String= </a:t>
            </a:r>
            <a:r>
              <a:rPr lang="en-US" sz="2400" b="1" dirty="0" err="1" smtClean="0">
                <a:solidFill>
                  <a:srgbClr val="FF0000"/>
                </a:solidFill>
              </a:rPr>
              <a:t>axabx</a:t>
            </a:r>
            <a:r>
              <a:rPr lang="en-US" sz="2400" b="1" dirty="0" smtClean="0">
                <a:solidFill>
                  <a:srgbClr val="FF0000"/>
                </a:solidFill>
              </a:rPr>
              <a:t>$</a:t>
            </a:r>
          </a:p>
          <a:p>
            <a:endParaRPr lang="en-US" sz="2400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439880" y="2236824"/>
            <a:ext cx="3859353" cy="2127077"/>
            <a:chOff x="439880" y="2236824"/>
            <a:chExt cx="3859353" cy="2127077"/>
          </a:xfrm>
        </p:grpSpPr>
        <p:sp>
          <p:nvSpPr>
            <p:cNvPr id="7" name="Oval 6"/>
            <p:cNvSpPr/>
            <p:nvPr/>
          </p:nvSpPr>
          <p:spPr>
            <a:xfrm>
              <a:off x="1944917" y="2625221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1454239" y="2766157"/>
              <a:ext cx="490678" cy="2620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225639" y="2965778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9880" y="3592019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108049" y="3676005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41964" y="2408084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1810" y="280158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096330" y="2724959"/>
              <a:ext cx="114300" cy="9296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146373" y="3085623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x</a:t>
              </a:r>
              <a:r>
                <a:rPr lang="en-US" dirty="0" smtClean="0"/>
                <a:t>$</a:t>
              </a:r>
              <a:endParaRPr lang="en-US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173517" y="2771729"/>
              <a:ext cx="897047" cy="4567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598727" y="273952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cxnSp>
          <p:nvCxnSpPr>
            <p:cNvPr id="28" name="Straight Connector 27"/>
            <p:cNvCxnSpPr>
              <a:stCxn id="16" idx="2"/>
            </p:cNvCxnSpPr>
            <p:nvPr/>
          </p:nvCxnSpPr>
          <p:spPr>
            <a:xfrm flipH="1">
              <a:off x="2161841" y="2522384"/>
              <a:ext cx="680123" cy="1708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420596" y="223682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$</a:t>
              </a:r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3033451" y="3146359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836802" y="3911289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>
              <a:stCxn id="32" idx="4"/>
            </p:cNvCxnSpPr>
            <p:nvPr/>
          </p:nvCxnSpPr>
          <p:spPr>
            <a:xfrm flipH="1">
              <a:off x="2974872" y="3374959"/>
              <a:ext cx="172879" cy="5599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778529" y="34702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$</a:t>
              </a:r>
              <a:endParaRPr lang="en-US" dirty="0"/>
            </a:p>
          </p:txBody>
        </p:sp>
        <p:cxnSp>
          <p:nvCxnSpPr>
            <p:cNvPr id="46" name="Straight Connector 45"/>
            <p:cNvCxnSpPr>
              <a:stCxn id="11" idx="3"/>
            </p:cNvCxnSpPr>
            <p:nvPr/>
          </p:nvCxnSpPr>
          <p:spPr>
            <a:xfrm flipH="1">
              <a:off x="646698" y="3160900"/>
              <a:ext cx="612419" cy="4555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09094" y="3014411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x</a:t>
              </a:r>
              <a:r>
                <a:rPr lang="en-US" dirty="0" smtClean="0"/>
                <a:t>$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4070633" y="3341575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>
              <a:stCxn id="51" idx="2"/>
              <a:endCxn id="32" idx="6"/>
            </p:cNvCxnSpPr>
            <p:nvPr/>
          </p:nvCxnSpPr>
          <p:spPr>
            <a:xfrm flipH="1" flipV="1">
              <a:off x="3262051" y="3260659"/>
              <a:ext cx="808582" cy="1952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416931" y="2988935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abx</a:t>
              </a:r>
              <a:r>
                <a:rPr lang="en-US" dirty="0" smtClean="0"/>
                <a:t>$</a:t>
              </a:r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1225639" y="4135301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 flipH="1" flipV="1">
              <a:off x="1332088" y="3189790"/>
              <a:ext cx="19301" cy="9500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339939" y="3426180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xabx</a:t>
              </a:r>
              <a:r>
                <a:rPr lang="en-US" dirty="0" smtClean="0"/>
                <a:t>$</a:t>
              </a:r>
              <a:endParaRPr lang="en-US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065657" y="5029200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Explicit</a:t>
            </a:r>
            <a:endParaRPr lang="en-US" sz="2400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5108511" y="2646287"/>
            <a:ext cx="2830826" cy="1738680"/>
            <a:chOff x="5108511" y="2646287"/>
            <a:chExt cx="2830826" cy="1738680"/>
          </a:xfrm>
        </p:grpSpPr>
        <p:sp>
          <p:nvSpPr>
            <p:cNvPr id="62" name="Oval 61"/>
            <p:cNvSpPr/>
            <p:nvPr/>
          </p:nvSpPr>
          <p:spPr>
            <a:xfrm>
              <a:off x="6613548" y="2646287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 flipH="1">
              <a:off x="6122870" y="2787223"/>
              <a:ext cx="490678" cy="2620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5894270" y="2986844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108511" y="3613085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6776680" y="3697071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270441" y="282265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764961" y="2746025"/>
              <a:ext cx="114300" cy="9296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6815004" y="3106689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bx</a:t>
              </a:r>
              <a:endParaRPr lang="en-US" dirty="0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6842148" y="2792795"/>
              <a:ext cx="897047" cy="4567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7267358" y="2760587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xabx</a:t>
              </a:r>
              <a:endParaRPr lang="en-US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7702082" y="3167425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>
              <a:stCxn id="64" idx="3"/>
            </p:cNvCxnSpPr>
            <p:nvPr/>
          </p:nvCxnSpPr>
          <p:spPr>
            <a:xfrm flipH="1">
              <a:off x="5315329" y="3181966"/>
              <a:ext cx="612419" cy="4555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177725" y="3035477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bx</a:t>
              </a:r>
              <a:endParaRPr lang="en-US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894270" y="4156367"/>
              <a:ext cx="228600" cy="228600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 flipH="1" flipV="1">
              <a:off x="6000719" y="3210856"/>
              <a:ext cx="19301" cy="9500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6008570" y="3447246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xabx</a:t>
              </a:r>
              <a:endParaRPr lang="en-US" dirty="0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6078345" y="4954893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Implicit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005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Ukkonen’s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6992" y="1219200"/>
            <a:ext cx="850392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Constructs implicit suffix trees in phases.</a:t>
            </a:r>
          </a:p>
        </p:txBody>
      </p:sp>
    </p:spTree>
    <p:extLst>
      <p:ext uri="{BB962C8B-B14F-4D97-AF65-F5344CB8AC3E}">
        <p14:creationId xmlns:p14="http://schemas.microsoft.com/office/powerpoint/2010/main" val="630888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Ukkonen’s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6992" y="1219200"/>
            <a:ext cx="850392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Constructs implicit suffix trees in phases.</a:t>
            </a:r>
          </a:p>
          <a:p>
            <a:r>
              <a:rPr lang="en-US" dirty="0" smtClean="0"/>
              <a:t>If </a:t>
            </a:r>
            <a:r>
              <a:rPr lang="en-US" dirty="0"/>
              <a:t>there are n characters in the string, there will be n phases to construct the implicit suffix tree.</a:t>
            </a:r>
          </a:p>
          <a:p>
            <a:pPr lvl="1"/>
            <a:r>
              <a:rPr lang="en-US" sz="2800" dirty="0" smtClean="0"/>
              <a:t>Let’s call implicit suffix tree as </a:t>
            </a:r>
            <a:r>
              <a:rPr lang="en-US" sz="2800" b="1" dirty="0" err="1" smtClean="0"/>
              <a:t>implicitST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 smtClean="0"/>
              <a:t>The (i+1)</a:t>
            </a:r>
            <a:r>
              <a:rPr lang="en-US" sz="2800" baseline="30000" dirty="0" err="1" smtClean="0"/>
              <a:t>th</a:t>
            </a:r>
            <a:r>
              <a:rPr lang="en-US" sz="2800" dirty="0" smtClean="0"/>
              <a:t> </a:t>
            </a:r>
            <a:r>
              <a:rPr lang="en-US" sz="2800" dirty="0" err="1" smtClean="0"/>
              <a:t>implicitST</a:t>
            </a:r>
            <a:r>
              <a:rPr lang="en-US" sz="2800" dirty="0" smtClean="0"/>
              <a:t> for the prefix string[1…i+1] is constructed at the (i+1)</a:t>
            </a:r>
            <a:r>
              <a:rPr lang="en-US" sz="2800" baseline="30000" dirty="0" err="1" smtClean="0"/>
              <a:t>th</a:t>
            </a:r>
            <a:r>
              <a:rPr lang="en-US" sz="2800" dirty="0" smtClean="0"/>
              <a:t> phase. </a:t>
            </a:r>
          </a:p>
          <a:p>
            <a:pPr lvl="1"/>
            <a:r>
              <a:rPr lang="en-US" sz="2800" dirty="0" smtClean="0"/>
              <a:t>implicitST</a:t>
            </a:r>
            <a:r>
              <a:rPr lang="en-US" sz="2800" baseline="-25000" dirty="0" smtClean="0"/>
              <a:t>i+1</a:t>
            </a:r>
            <a:r>
              <a:rPr lang="en-US" sz="2800" dirty="0" smtClean="0"/>
              <a:t> </a:t>
            </a:r>
            <a:r>
              <a:rPr lang="en-US" sz="2800" dirty="0"/>
              <a:t>is incrementally computed </a:t>
            </a:r>
            <a:r>
              <a:rPr lang="en-US" sz="2800" dirty="0" smtClean="0"/>
              <a:t>using the </a:t>
            </a:r>
            <a:r>
              <a:rPr lang="en-US" sz="2800" dirty="0" err="1"/>
              <a:t>implicitST</a:t>
            </a:r>
            <a:r>
              <a:rPr lang="en-US" sz="2800" baseline="-25000" dirty="0" err="1"/>
              <a:t>i</a:t>
            </a:r>
            <a:r>
              <a:rPr lang="en-US" sz="2800" dirty="0"/>
              <a:t> from the previous phase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3838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Ukkonen’s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6992" y="1219200"/>
            <a:ext cx="850392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Constructs implicit suffix trees in phases.</a:t>
            </a:r>
          </a:p>
          <a:p>
            <a:r>
              <a:rPr lang="en-US" dirty="0" smtClean="0"/>
              <a:t>If </a:t>
            </a:r>
            <a:r>
              <a:rPr lang="en-US" dirty="0"/>
              <a:t>there are n characters in the string, there will be n phases to construct the implicit suffix tree.</a:t>
            </a:r>
          </a:p>
          <a:p>
            <a:pPr lvl="1"/>
            <a:r>
              <a:rPr lang="en-US" sz="2800" dirty="0" smtClean="0"/>
              <a:t>Let’s call implicit suffix tree as </a:t>
            </a:r>
            <a:r>
              <a:rPr lang="en-US" sz="2800" b="1" dirty="0" err="1" smtClean="0"/>
              <a:t>implicitST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 smtClean="0"/>
              <a:t>The (i+1)</a:t>
            </a:r>
            <a:r>
              <a:rPr lang="en-US" sz="2800" baseline="30000" dirty="0" err="1" smtClean="0"/>
              <a:t>th</a:t>
            </a:r>
            <a:r>
              <a:rPr lang="en-US" sz="2800" dirty="0" smtClean="0"/>
              <a:t> </a:t>
            </a:r>
            <a:r>
              <a:rPr lang="en-US" sz="2800" dirty="0" err="1" smtClean="0"/>
              <a:t>implicitST</a:t>
            </a:r>
            <a:r>
              <a:rPr lang="en-US" sz="2800" dirty="0" smtClean="0"/>
              <a:t> for the prefix string[1…i+1] is constructed at the (i+1)</a:t>
            </a:r>
            <a:r>
              <a:rPr lang="en-US" sz="2800" baseline="30000" dirty="0" err="1" smtClean="0"/>
              <a:t>th</a:t>
            </a:r>
            <a:r>
              <a:rPr lang="en-US" sz="2800" dirty="0" smtClean="0"/>
              <a:t> phase. </a:t>
            </a:r>
          </a:p>
          <a:p>
            <a:pPr lvl="1"/>
            <a:r>
              <a:rPr lang="en-US" sz="2800" dirty="0" smtClean="0"/>
              <a:t>implicitST</a:t>
            </a:r>
            <a:r>
              <a:rPr lang="en-US" sz="2800" baseline="-25000" dirty="0" smtClean="0"/>
              <a:t>i+1</a:t>
            </a:r>
            <a:r>
              <a:rPr lang="en-US" sz="2800" dirty="0" smtClean="0"/>
              <a:t> </a:t>
            </a:r>
            <a:r>
              <a:rPr lang="en-US" sz="2800" dirty="0"/>
              <a:t>is incrementally computed </a:t>
            </a:r>
            <a:r>
              <a:rPr lang="en-US" sz="2800" dirty="0" smtClean="0"/>
              <a:t>using the </a:t>
            </a:r>
            <a:r>
              <a:rPr lang="en-US" sz="2800" dirty="0" err="1"/>
              <a:t>implicitST</a:t>
            </a:r>
            <a:r>
              <a:rPr lang="en-US" sz="2800" baseline="-25000" dirty="0" err="1"/>
              <a:t>i</a:t>
            </a:r>
            <a:r>
              <a:rPr lang="en-US" sz="2800" dirty="0"/>
              <a:t> from the previous phase</a:t>
            </a:r>
            <a:r>
              <a:rPr lang="en-US" sz="2800" dirty="0" smtClean="0"/>
              <a:t>.</a:t>
            </a:r>
          </a:p>
          <a:p>
            <a:r>
              <a:rPr lang="en-US" dirty="0"/>
              <a:t>For example, if you got a string “</a:t>
            </a:r>
            <a:r>
              <a:rPr lang="en-US" dirty="0" err="1"/>
              <a:t>abcab</a:t>
            </a:r>
            <a:r>
              <a:rPr lang="en-US" dirty="0"/>
              <a:t>$”, at 3</a:t>
            </a:r>
            <a:r>
              <a:rPr lang="en-US" baseline="30000" dirty="0"/>
              <a:t>rd</a:t>
            </a:r>
            <a:r>
              <a:rPr lang="en-US" dirty="0"/>
              <a:t> phase, it constructs the </a:t>
            </a:r>
            <a:r>
              <a:rPr lang="en-US" dirty="0" err="1"/>
              <a:t>implicitST</a:t>
            </a:r>
            <a:r>
              <a:rPr lang="en-US" dirty="0"/>
              <a:t> of “</a:t>
            </a:r>
            <a:r>
              <a:rPr lang="en-US" dirty="0" err="1"/>
              <a:t>abc</a:t>
            </a:r>
            <a:r>
              <a:rPr lang="en-US" dirty="0"/>
              <a:t>”.</a:t>
            </a:r>
          </a:p>
          <a:p>
            <a:r>
              <a:rPr lang="en-US" dirty="0"/>
              <a:t>Also, when constructing </a:t>
            </a:r>
            <a:r>
              <a:rPr lang="en-US" dirty="0" err="1"/>
              <a:t>implicitST</a:t>
            </a:r>
            <a:r>
              <a:rPr lang="en-US" dirty="0"/>
              <a:t>(”</a:t>
            </a:r>
            <a:r>
              <a:rPr lang="en-US" dirty="0" err="1"/>
              <a:t>abc</a:t>
            </a:r>
            <a:r>
              <a:rPr lang="en-US" dirty="0"/>
              <a:t>”), it’s previous phase, i.e. </a:t>
            </a:r>
            <a:r>
              <a:rPr lang="en-US" dirty="0" err="1"/>
              <a:t>implicitST</a:t>
            </a:r>
            <a:r>
              <a:rPr lang="en-US" dirty="0"/>
              <a:t>(“</a:t>
            </a:r>
            <a:r>
              <a:rPr lang="en-US" dirty="0" err="1"/>
              <a:t>ab</a:t>
            </a:r>
            <a:r>
              <a:rPr lang="en-US" dirty="0"/>
              <a:t>”) is used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60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Ukkonen’s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6992" y="1219200"/>
            <a:ext cx="850392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Constructs implicit suffix trees in phases.</a:t>
            </a:r>
          </a:p>
          <a:p>
            <a:r>
              <a:rPr lang="en-US" dirty="0" smtClean="0"/>
              <a:t>If </a:t>
            </a:r>
            <a:r>
              <a:rPr lang="en-US" dirty="0"/>
              <a:t>there are n characters in the string, there will be n phases to construct the implicit suffix tree.</a:t>
            </a:r>
          </a:p>
          <a:p>
            <a:pPr lvl="1"/>
            <a:r>
              <a:rPr lang="en-US" sz="2800" dirty="0" smtClean="0"/>
              <a:t>Let’s call implicit suffix tree as </a:t>
            </a:r>
            <a:r>
              <a:rPr lang="en-US" sz="2800" b="1" dirty="0" err="1" smtClean="0"/>
              <a:t>implicitST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 smtClean="0"/>
              <a:t>The (i+1)</a:t>
            </a:r>
            <a:r>
              <a:rPr lang="en-US" sz="2800" baseline="30000" dirty="0" err="1" smtClean="0"/>
              <a:t>th</a:t>
            </a:r>
            <a:r>
              <a:rPr lang="en-US" sz="2800" dirty="0" smtClean="0"/>
              <a:t> </a:t>
            </a:r>
            <a:r>
              <a:rPr lang="en-US" sz="2800" dirty="0" err="1" smtClean="0"/>
              <a:t>implicitST</a:t>
            </a:r>
            <a:r>
              <a:rPr lang="en-US" sz="2800" dirty="0" smtClean="0"/>
              <a:t> for the prefix string[1…i+1] is constructed at the (i+1)</a:t>
            </a:r>
            <a:r>
              <a:rPr lang="en-US" sz="2800" baseline="30000" dirty="0" err="1" smtClean="0"/>
              <a:t>th</a:t>
            </a:r>
            <a:r>
              <a:rPr lang="en-US" sz="2800" dirty="0" smtClean="0"/>
              <a:t> phase. </a:t>
            </a:r>
          </a:p>
          <a:p>
            <a:pPr lvl="1"/>
            <a:r>
              <a:rPr lang="en-US" sz="2800" dirty="0" smtClean="0"/>
              <a:t>implicitST</a:t>
            </a:r>
            <a:r>
              <a:rPr lang="en-US" sz="2800" baseline="-25000" dirty="0" smtClean="0"/>
              <a:t>i+1</a:t>
            </a:r>
            <a:r>
              <a:rPr lang="en-US" sz="2800" dirty="0" smtClean="0"/>
              <a:t> </a:t>
            </a:r>
            <a:r>
              <a:rPr lang="en-US" sz="2800" dirty="0"/>
              <a:t>is incrementally computed </a:t>
            </a:r>
            <a:r>
              <a:rPr lang="en-US" sz="2800" dirty="0" smtClean="0"/>
              <a:t>using the </a:t>
            </a:r>
            <a:r>
              <a:rPr lang="en-US" sz="2800" dirty="0" err="1"/>
              <a:t>implicitST</a:t>
            </a:r>
            <a:r>
              <a:rPr lang="en-US" sz="2800" baseline="-25000" dirty="0" err="1"/>
              <a:t>i</a:t>
            </a:r>
            <a:r>
              <a:rPr lang="en-US" sz="2800" dirty="0"/>
              <a:t> from the previous phase</a:t>
            </a:r>
            <a:r>
              <a:rPr lang="en-US" sz="2800" dirty="0" smtClean="0"/>
              <a:t>.</a:t>
            </a:r>
          </a:p>
          <a:p>
            <a:r>
              <a:rPr lang="en-US" dirty="0"/>
              <a:t>For example, if you got a string “</a:t>
            </a:r>
            <a:r>
              <a:rPr lang="en-US" dirty="0" err="1"/>
              <a:t>abcab</a:t>
            </a:r>
            <a:r>
              <a:rPr lang="en-US" dirty="0"/>
              <a:t>$”, at 3</a:t>
            </a:r>
            <a:r>
              <a:rPr lang="en-US" baseline="30000" dirty="0"/>
              <a:t>rd</a:t>
            </a:r>
            <a:r>
              <a:rPr lang="en-US" dirty="0"/>
              <a:t> phase, it constructs the </a:t>
            </a:r>
            <a:r>
              <a:rPr lang="en-US" dirty="0" err="1"/>
              <a:t>implicitST</a:t>
            </a:r>
            <a:r>
              <a:rPr lang="en-US" dirty="0"/>
              <a:t> of “</a:t>
            </a:r>
            <a:r>
              <a:rPr lang="en-US" dirty="0" err="1"/>
              <a:t>abc</a:t>
            </a:r>
            <a:r>
              <a:rPr lang="en-US" dirty="0"/>
              <a:t>”.</a:t>
            </a:r>
          </a:p>
          <a:p>
            <a:r>
              <a:rPr lang="en-US" dirty="0"/>
              <a:t>Also, when constructing </a:t>
            </a:r>
            <a:r>
              <a:rPr lang="en-US" dirty="0" err="1"/>
              <a:t>implicitST</a:t>
            </a:r>
            <a:r>
              <a:rPr lang="en-US" dirty="0"/>
              <a:t>(”</a:t>
            </a:r>
            <a:r>
              <a:rPr lang="en-US" dirty="0" err="1"/>
              <a:t>abc</a:t>
            </a:r>
            <a:r>
              <a:rPr lang="en-US" dirty="0"/>
              <a:t>”), it’s previous phase, i.e. </a:t>
            </a:r>
            <a:r>
              <a:rPr lang="en-US" dirty="0" err="1"/>
              <a:t>implicitST</a:t>
            </a:r>
            <a:r>
              <a:rPr lang="en-US" dirty="0"/>
              <a:t>(“</a:t>
            </a:r>
            <a:r>
              <a:rPr lang="en-US" dirty="0" err="1"/>
              <a:t>ab</a:t>
            </a:r>
            <a:r>
              <a:rPr lang="en-US" dirty="0"/>
              <a:t>”) is used.</a:t>
            </a:r>
          </a:p>
          <a:p>
            <a:r>
              <a:rPr lang="en-US" dirty="0"/>
              <a:t>Each phase has extensions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099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19794</TotalTime>
  <Words>3942</Words>
  <Application>Microsoft Office PowerPoint</Application>
  <PresentationFormat>On-screen Show (4:3)</PresentationFormat>
  <Paragraphs>554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 PL ShanHeiSun Uni</vt:lpstr>
      <vt:lpstr>Arial</vt:lpstr>
      <vt:lpstr>Arial Black</vt:lpstr>
      <vt:lpstr>Calibri</vt:lpstr>
      <vt:lpstr>Symbol</vt:lpstr>
      <vt:lpstr>Wingdings</vt:lpstr>
      <vt:lpstr>Wingdings 2</vt:lpstr>
      <vt:lpstr>Civic</vt:lpstr>
      <vt:lpstr>Ukkonen’s Algorithm</vt:lpstr>
      <vt:lpstr>Suffix Tree- naïve approach</vt:lpstr>
      <vt:lpstr>Explicit vs Implicit</vt:lpstr>
      <vt:lpstr>Constructing the implicit tree</vt:lpstr>
      <vt:lpstr>Another example</vt:lpstr>
      <vt:lpstr>Ukkonen’s algorithm</vt:lpstr>
      <vt:lpstr>Ukkonen’s algorithm</vt:lpstr>
      <vt:lpstr>Ukkonen’s algorithm</vt:lpstr>
      <vt:lpstr>Ukkonen’s algorithm</vt:lpstr>
      <vt:lpstr>Ukkonen’s algorithm- contd..</vt:lpstr>
      <vt:lpstr>Ukkonen’s algorithm- contd..</vt:lpstr>
      <vt:lpstr>Ukkonen’s algorithm- contd..</vt:lpstr>
      <vt:lpstr>Ukkonen’s algorithm- contd..</vt:lpstr>
      <vt:lpstr>Ukkonen’s algorithm- contd..</vt:lpstr>
      <vt:lpstr>Suffix extension rule 1</vt:lpstr>
      <vt:lpstr>Suffix extension rule 1</vt:lpstr>
      <vt:lpstr>Suffix extension rule 2</vt:lpstr>
      <vt:lpstr>Suffix extension rule 2</vt:lpstr>
      <vt:lpstr>Suffix extension rule 3</vt:lpstr>
      <vt:lpstr>Suffix extension rule 3</vt:lpstr>
      <vt:lpstr>All 3 Suffix extension rules-Example</vt:lpstr>
      <vt:lpstr>PowerPoint Presentation</vt:lpstr>
      <vt:lpstr>Suffix tree construction</vt:lpstr>
      <vt:lpstr>Suffix links</vt:lpstr>
      <vt:lpstr>Another example</vt:lpstr>
      <vt:lpstr>Suffix links- contd..</vt:lpstr>
      <vt:lpstr>Key Observation</vt:lpstr>
      <vt:lpstr>Key Observation- contd..</vt:lpstr>
      <vt:lpstr>Key Observation- contd..</vt:lpstr>
      <vt:lpstr>Key Observation- in notations</vt:lpstr>
      <vt:lpstr>Can Suffix links be used to improve from the naïve approach which takes O(N3)?</vt:lpstr>
      <vt:lpstr>PowerPoint Presentation</vt:lpstr>
      <vt:lpstr>PowerPoint Presentation</vt:lpstr>
      <vt:lpstr>General extension procedure for phase (i+1)</vt:lpstr>
      <vt:lpstr>General extension procedure for phase (i+1)</vt:lpstr>
      <vt:lpstr>General extension procedure for phase (i+1)</vt:lpstr>
      <vt:lpstr>Implementational trick 1 {skip/count trick}</vt:lpstr>
      <vt:lpstr>Implementational trick 1 {skip/count trick}</vt:lpstr>
      <vt:lpstr>Implementational trick 2 {space-efficient representation of edge-labels/substrings}</vt:lpstr>
      <vt:lpstr>Implementational trick 3 {premature extension stopping criterion}</vt:lpstr>
      <vt:lpstr>Implementational trick 3 {premature extension stopping criterion}</vt:lpstr>
      <vt:lpstr>Implementational trick 4 {rapid leaf extension trick }</vt:lpstr>
      <vt:lpstr>Implementational trick 4 {rapid leaf extension trick –contd..}</vt:lpstr>
      <vt:lpstr>Implementational trick 4 { rapid leaf extension trick- contd..}</vt:lpstr>
      <vt:lpstr>Implementational trick 4 { rapid leaf extension trick- contd..}</vt:lpstr>
      <vt:lpstr>Putting trick 4 pieces together {procedure to handle extensions in any single phase}</vt:lpstr>
      <vt:lpstr>Creating the final suffix tree from implicitSTn for str[1…n]</vt:lpstr>
      <vt:lpstr>Ukkonen's algorithm runs in O(n) time for a string str[1..n]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Dr. Anuja Dharmaratne</cp:lastModifiedBy>
  <cp:revision>905</cp:revision>
  <dcterms:created xsi:type="dcterms:W3CDTF">2006-08-16T00:00:00Z</dcterms:created>
  <dcterms:modified xsi:type="dcterms:W3CDTF">2018-08-13T01:08:08Z</dcterms:modified>
</cp:coreProperties>
</file>