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50"/>
  </p:notesMasterIdLst>
  <p:sldIdLst>
    <p:sldId id="283" r:id="rId2"/>
    <p:sldId id="288" r:id="rId3"/>
    <p:sldId id="289" r:id="rId4"/>
    <p:sldId id="275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72" r:id="rId14"/>
    <p:sldId id="280" r:id="rId15"/>
    <p:sldId id="281" r:id="rId16"/>
    <p:sldId id="284" r:id="rId17"/>
    <p:sldId id="286" r:id="rId18"/>
    <p:sldId id="298" r:id="rId19"/>
    <p:sldId id="299" r:id="rId20"/>
    <p:sldId id="300" r:id="rId21"/>
    <p:sldId id="301" r:id="rId22"/>
    <p:sldId id="287" r:id="rId23"/>
    <p:sldId id="305" r:id="rId24"/>
    <p:sldId id="302" r:id="rId25"/>
    <p:sldId id="303" r:id="rId26"/>
    <p:sldId id="304" r:id="rId27"/>
    <p:sldId id="306" r:id="rId28"/>
    <p:sldId id="307" r:id="rId29"/>
    <p:sldId id="308" r:id="rId30"/>
    <p:sldId id="309" r:id="rId31"/>
    <p:sldId id="310" r:id="rId32"/>
    <p:sldId id="313" r:id="rId33"/>
    <p:sldId id="311" r:id="rId34"/>
    <p:sldId id="312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3" r:id="rId44"/>
    <p:sldId id="322" r:id="rId45"/>
    <p:sldId id="325" r:id="rId46"/>
    <p:sldId id="324" r:id="rId47"/>
    <p:sldId id="326" r:id="rId48"/>
    <p:sldId id="32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F33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19/08/2018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Example based supplementary material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Anuja Dharmaratne</a:t>
            </a:r>
          </a:p>
          <a:p>
            <a:r>
              <a:rPr lang="en-US" sz="1800" dirty="0" smtClean="0"/>
              <a:t>Monash university </a:t>
            </a:r>
            <a:r>
              <a:rPr lang="en-US" sz="1800" dirty="0" err="1" smtClean="0"/>
              <a:t>malaysia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Disjoint set data structure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7528" y="4800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43513" y="4615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6357120" y="472862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6120" y="4804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47918" y="373561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00318" y="3569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Right Arrow 23"/>
          <p:cNvSpPr/>
          <p:nvPr/>
        </p:nvSpPr>
        <p:spPr>
          <a:xfrm rot="19073929">
            <a:off x="6456082" y="4138096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913151">
            <a:off x="7376334" y="4196442"/>
            <a:ext cx="1159299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19212" y="603429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95197" y="5849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408804" y="596231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27804" y="6038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499602" y="496930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52002" y="4802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Right Arrow 31"/>
          <p:cNvSpPr/>
          <p:nvPr/>
        </p:nvSpPr>
        <p:spPr>
          <a:xfrm rot="19073929">
            <a:off x="6507766" y="5371786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913151">
            <a:off x="7428018" y="5430132"/>
            <a:ext cx="1159299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748529" y="5936326"/>
            <a:ext cx="1390387" cy="3318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31840" y="520578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7825" y="5020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2621432" y="513381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03160" y="5274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712230" y="414080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1090" y="3757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Up-Down Arrow 34"/>
          <p:cNvSpPr/>
          <p:nvPr/>
        </p:nvSpPr>
        <p:spPr>
          <a:xfrm rot="8023264">
            <a:off x="4098022" y="4120550"/>
            <a:ext cx="347559" cy="12161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 rot="5400000">
            <a:off x="3553431" y="4401171"/>
            <a:ext cx="347559" cy="170589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3009438">
            <a:off x="3075541" y="4083642"/>
            <a:ext cx="347559" cy="12161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rved Left Arrow 37"/>
          <p:cNvSpPr/>
          <p:nvPr/>
        </p:nvSpPr>
        <p:spPr>
          <a:xfrm>
            <a:off x="3877209" y="3757519"/>
            <a:ext cx="411548" cy="45948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>
            <a:off x="5006572" y="5020963"/>
            <a:ext cx="411548" cy="46004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 rot="10578012" flipV="1">
            <a:off x="2135017" y="4971820"/>
            <a:ext cx="385251" cy="43135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equivalence class of an element 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 smtClean="0"/>
              <a:t>defines </a:t>
            </a:r>
            <a:r>
              <a:rPr lang="en-US" dirty="0"/>
              <a:t>a subset </a:t>
            </a:r>
            <a:r>
              <a:rPr lang="en-US" dirty="0" smtClean="0"/>
              <a:t>of elements </a:t>
            </a:r>
            <a:r>
              <a:rPr lang="en-US" dirty="0"/>
              <a:t>from S, where all elements in that subset are related to a.</a:t>
            </a:r>
          </a:p>
          <a:p>
            <a:r>
              <a:rPr lang="en-US" dirty="0"/>
              <a:t>Every element of S belongs to exactly one equivalence class (subset).</a:t>
            </a:r>
          </a:p>
          <a:p>
            <a:r>
              <a:rPr lang="en-US" dirty="0"/>
              <a:t>To check if two elements a and b are related, we only have to check </a:t>
            </a:r>
            <a:r>
              <a:rPr lang="en-US" dirty="0" smtClean="0"/>
              <a:t>if they </a:t>
            </a:r>
            <a:r>
              <a:rPr lang="en-US" dirty="0"/>
              <a:t>are in the same equivalence class.</a:t>
            </a:r>
          </a:p>
        </p:txBody>
      </p:sp>
    </p:spTree>
    <p:extLst>
      <p:ext uri="{BB962C8B-B14F-4D97-AF65-F5344CB8AC3E}">
        <p14:creationId xmlns:p14="http://schemas.microsoft.com/office/powerpoint/2010/main" val="703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367416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What is all about the disjoint set data structure?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95400"/>
            <a:ext cx="8503920" cy="4572000"/>
          </a:xfrm>
        </p:spPr>
        <p:txBody>
          <a:bodyPr/>
          <a:lstStyle/>
          <a:p>
            <a:r>
              <a:rPr lang="en-US" dirty="0" smtClean="0"/>
              <a:t>Defining an </a:t>
            </a:r>
            <a:r>
              <a:rPr lang="en-US" b="1" dirty="0" smtClean="0"/>
              <a:t>equivalence class </a:t>
            </a:r>
            <a:r>
              <a:rPr lang="en-US" dirty="0" smtClean="0"/>
              <a:t>is the main target.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209800"/>
            <a:ext cx="3048000" cy="3200400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82776" y="20243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16" name="Freeform 15"/>
          <p:cNvSpPr/>
          <p:nvPr/>
        </p:nvSpPr>
        <p:spPr>
          <a:xfrm>
            <a:off x="1017431" y="2239398"/>
            <a:ext cx="1262130" cy="1319716"/>
          </a:xfrm>
          <a:custGeom>
            <a:avLst/>
            <a:gdLst>
              <a:gd name="connsiteX0" fmla="*/ 0 w 1262130"/>
              <a:gd name="connsiteY0" fmla="*/ 1006078 h 1319716"/>
              <a:gd name="connsiteX1" fmla="*/ 77273 w 1262130"/>
              <a:gd name="connsiteY1" fmla="*/ 1070472 h 1319716"/>
              <a:gd name="connsiteX2" fmla="*/ 115910 w 1262130"/>
              <a:gd name="connsiteY2" fmla="*/ 1083351 h 1319716"/>
              <a:gd name="connsiteX3" fmla="*/ 167425 w 1262130"/>
              <a:gd name="connsiteY3" fmla="*/ 1147746 h 1319716"/>
              <a:gd name="connsiteX4" fmla="*/ 231820 w 1262130"/>
              <a:gd name="connsiteY4" fmla="*/ 1199261 h 1319716"/>
              <a:gd name="connsiteX5" fmla="*/ 386366 w 1262130"/>
              <a:gd name="connsiteY5" fmla="*/ 1276534 h 1319716"/>
              <a:gd name="connsiteX6" fmla="*/ 579549 w 1262130"/>
              <a:gd name="connsiteY6" fmla="*/ 1289413 h 1319716"/>
              <a:gd name="connsiteX7" fmla="*/ 875763 w 1262130"/>
              <a:gd name="connsiteY7" fmla="*/ 1302292 h 1319716"/>
              <a:gd name="connsiteX8" fmla="*/ 965915 w 1262130"/>
              <a:gd name="connsiteY8" fmla="*/ 1276534 h 1319716"/>
              <a:gd name="connsiteX9" fmla="*/ 1004552 w 1262130"/>
              <a:gd name="connsiteY9" fmla="*/ 1250777 h 1319716"/>
              <a:gd name="connsiteX10" fmla="*/ 1043189 w 1262130"/>
              <a:gd name="connsiteY10" fmla="*/ 1083351 h 1319716"/>
              <a:gd name="connsiteX11" fmla="*/ 1107583 w 1262130"/>
              <a:gd name="connsiteY11" fmla="*/ 1018957 h 1319716"/>
              <a:gd name="connsiteX12" fmla="*/ 1146220 w 1262130"/>
              <a:gd name="connsiteY12" fmla="*/ 967441 h 1319716"/>
              <a:gd name="connsiteX13" fmla="*/ 1184856 w 1262130"/>
              <a:gd name="connsiteY13" fmla="*/ 928805 h 1319716"/>
              <a:gd name="connsiteX14" fmla="*/ 1210614 w 1262130"/>
              <a:gd name="connsiteY14" fmla="*/ 516681 h 1319716"/>
              <a:gd name="connsiteX15" fmla="*/ 1236372 w 1262130"/>
              <a:gd name="connsiteY15" fmla="*/ 439408 h 1319716"/>
              <a:gd name="connsiteX16" fmla="*/ 1249251 w 1262130"/>
              <a:gd name="connsiteY16" fmla="*/ 323498 h 1319716"/>
              <a:gd name="connsiteX17" fmla="*/ 1262130 w 1262130"/>
              <a:gd name="connsiteY17" fmla="*/ 259103 h 1319716"/>
              <a:gd name="connsiteX18" fmla="*/ 1249251 w 1262130"/>
              <a:gd name="connsiteY18" fmla="*/ 104557 h 1319716"/>
              <a:gd name="connsiteX19" fmla="*/ 1210614 w 1262130"/>
              <a:gd name="connsiteY19" fmla="*/ 1526 h 1319716"/>
              <a:gd name="connsiteX20" fmla="*/ 1197735 w 1262130"/>
              <a:gd name="connsiteY20" fmla="*/ 1526 h 131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62130" h="1319716">
                <a:moveTo>
                  <a:pt x="0" y="1006078"/>
                </a:moveTo>
                <a:cubicBezTo>
                  <a:pt x="25758" y="1027543"/>
                  <a:pt x="49375" y="1051874"/>
                  <a:pt x="77273" y="1070472"/>
                </a:cubicBezTo>
                <a:cubicBezTo>
                  <a:pt x="88569" y="1078002"/>
                  <a:pt x="105603" y="1074516"/>
                  <a:pt x="115910" y="1083351"/>
                </a:cubicBezTo>
                <a:cubicBezTo>
                  <a:pt x="136781" y="1101240"/>
                  <a:pt x="147988" y="1128309"/>
                  <a:pt x="167425" y="1147746"/>
                </a:cubicBezTo>
                <a:cubicBezTo>
                  <a:pt x="186862" y="1167183"/>
                  <a:pt x="209589" y="1183093"/>
                  <a:pt x="231820" y="1199261"/>
                </a:cubicBezTo>
                <a:cubicBezTo>
                  <a:pt x="281701" y="1235538"/>
                  <a:pt x="323562" y="1267562"/>
                  <a:pt x="386366" y="1276534"/>
                </a:cubicBezTo>
                <a:cubicBezTo>
                  <a:pt x="450255" y="1285661"/>
                  <a:pt x="515155" y="1285120"/>
                  <a:pt x="579549" y="1289413"/>
                </a:cubicBezTo>
                <a:cubicBezTo>
                  <a:pt x="726178" y="1338289"/>
                  <a:pt x="629719" y="1316765"/>
                  <a:pt x="875763" y="1302292"/>
                </a:cubicBezTo>
                <a:cubicBezTo>
                  <a:pt x="892271" y="1298165"/>
                  <a:pt x="947437" y="1285773"/>
                  <a:pt x="965915" y="1276534"/>
                </a:cubicBezTo>
                <a:cubicBezTo>
                  <a:pt x="979759" y="1269612"/>
                  <a:pt x="991673" y="1259363"/>
                  <a:pt x="1004552" y="1250777"/>
                </a:cubicBezTo>
                <a:cubicBezTo>
                  <a:pt x="1064588" y="1160723"/>
                  <a:pt x="999933" y="1270797"/>
                  <a:pt x="1043189" y="1083351"/>
                </a:cubicBezTo>
                <a:cubicBezTo>
                  <a:pt x="1053492" y="1038705"/>
                  <a:pt x="1080108" y="1046432"/>
                  <a:pt x="1107583" y="1018957"/>
                </a:cubicBezTo>
                <a:cubicBezTo>
                  <a:pt x="1122761" y="1003779"/>
                  <a:pt x="1132251" y="983738"/>
                  <a:pt x="1146220" y="967441"/>
                </a:cubicBezTo>
                <a:cubicBezTo>
                  <a:pt x="1158073" y="953613"/>
                  <a:pt x="1171977" y="941684"/>
                  <a:pt x="1184856" y="928805"/>
                </a:cubicBezTo>
                <a:cubicBezTo>
                  <a:pt x="1240036" y="763264"/>
                  <a:pt x="1170573" y="983817"/>
                  <a:pt x="1210614" y="516681"/>
                </a:cubicBezTo>
                <a:cubicBezTo>
                  <a:pt x="1212933" y="489629"/>
                  <a:pt x="1236372" y="439408"/>
                  <a:pt x="1236372" y="439408"/>
                </a:cubicBezTo>
                <a:cubicBezTo>
                  <a:pt x="1240665" y="400771"/>
                  <a:pt x="1243753" y="361982"/>
                  <a:pt x="1249251" y="323498"/>
                </a:cubicBezTo>
                <a:cubicBezTo>
                  <a:pt x="1252347" y="301828"/>
                  <a:pt x="1262130" y="280993"/>
                  <a:pt x="1262130" y="259103"/>
                </a:cubicBezTo>
                <a:cubicBezTo>
                  <a:pt x="1262130" y="207409"/>
                  <a:pt x="1255663" y="155852"/>
                  <a:pt x="1249251" y="104557"/>
                </a:cubicBezTo>
                <a:cubicBezTo>
                  <a:pt x="1245341" y="73280"/>
                  <a:pt x="1229509" y="26719"/>
                  <a:pt x="1210614" y="1526"/>
                </a:cubicBezTo>
                <a:cubicBezTo>
                  <a:pt x="1208038" y="-1908"/>
                  <a:pt x="1202028" y="1526"/>
                  <a:pt x="1197735" y="1526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91673" y="3567448"/>
            <a:ext cx="1009385" cy="1597014"/>
          </a:xfrm>
          <a:custGeom>
            <a:avLst/>
            <a:gdLst>
              <a:gd name="connsiteX0" fmla="*/ 862885 w 1009385"/>
              <a:gd name="connsiteY0" fmla="*/ 0 h 1597014"/>
              <a:gd name="connsiteX1" fmla="*/ 901521 w 1009385"/>
              <a:gd name="connsiteY1" fmla="*/ 64394 h 1597014"/>
              <a:gd name="connsiteX2" fmla="*/ 914400 w 1009385"/>
              <a:gd name="connsiteY2" fmla="*/ 103031 h 1597014"/>
              <a:gd name="connsiteX3" fmla="*/ 940158 w 1009385"/>
              <a:gd name="connsiteY3" fmla="*/ 218941 h 1597014"/>
              <a:gd name="connsiteX4" fmla="*/ 953037 w 1009385"/>
              <a:gd name="connsiteY4" fmla="*/ 334851 h 1597014"/>
              <a:gd name="connsiteX5" fmla="*/ 991673 w 1009385"/>
              <a:gd name="connsiteY5" fmla="*/ 412124 h 1597014"/>
              <a:gd name="connsiteX6" fmla="*/ 991673 w 1009385"/>
              <a:gd name="connsiteY6" fmla="*/ 643944 h 1597014"/>
              <a:gd name="connsiteX7" fmla="*/ 914400 w 1009385"/>
              <a:gd name="connsiteY7" fmla="*/ 695459 h 1597014"/>
              <a:gd name="connsiteX8" fmla="*/ 850006 w 1009385"/>
              <a:gd name="connsiteY8" fmla="*/ 772732 h 1597014"/>
              <a:gd name="connsiteX9" fmla="*/ 746975 w 1009385"/>
              <a:gd name="connsiteY9" fmla="*/ 965915 h 1597014"/>
              <a:gd name="connsiteX10" fmla="*/ 643944 w 1009385"/>
              <a:gd name="connsiteY10" fmla="*/ 1094704 h 1597014"/>
              <a:gd name="connsiteX11" fmla="*/ 618186 w 1009385"/>
              <a:gd name="connsiteY11" fmla="*/ 1146220 h 1597014"/>
              <a:gd name="connsiteX12" fmla="*/ 437882 w 1009385"/>
              <a:gd name="connsiteY12" fmla="*/ 1313645 h 1597014"/>
              <a:gd name="connsiteX13" fmla="*/ 386366 w 1009385"/>
              <a:gd name="connsiteY13" fmla="*/ 1352282 h 1597014"/>
              <a:gd name="connsiteX14" fmla="*/ 283335 w 1009385"/>
              <a:gd name="connsiteY14" fmla="*/ 1455313 h 1597014"/>
              <a:gd name="connsiteX15" fmla="*/ 231820 w 1009385"/>
              <a:gd name="connsiteY15" fmla="*/ 1493949 h 1597014"/>
              <a:gd name="connsiteX16" fmla="*/ 154547 w 1009385"/>
              <a:gd name="connsiteY16" fmla="*/ 1519707 h 1597014"/>
              <a:gd name="connsiteX17" fmla="*/ 128789 w 1009385"/>
              <a:gd name="connsiteY17" fmla="*/ 1558344 h 1597014"/>
              <a:gd name="connsiteX18" fmla="*/ 51516 w 1009385"/>
              <a:gd name="connsiteY18" fmla="*/ 1584101 h 1597014"/>
              <a:gd name="connsiteX19" fmla="*/ 0 w 1009385"/>
              <a:gd name="connsiteY19" fmla="*/ 1596980 h 159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9385" h="1597014">
                <a:moveTo>
                  <a:pt x="862885" y="0"/>
                </a:moveTo>
                <a:cubicBezTo>
                  <a:pt x="875764" y="21465"/>
                  <a:pt x="890327" y="42005"/>
                  <a:pt x="901521" y="64394"/>
                </a:cubicBezTo>
                <a:cubicBezTo>
                  <a:pt x="907592" y="76536"/>
                  <a:pt x="911107" y="89861"/>
                  <a:pt x="914400" y="103031"/>
                </a:cubicBezTo>
                <a:cubicBezTo>
                  <a:pt x="923999" y="141428"/>
                  <a:pt x="933651" y="179900"/>
                  <a:pt x="940158" y="218941"/>
                </a:cubicBezTo>
                <a:cubicBezTo>
                  <a:pt x="946549" y="257286"/>
                  <a:pt x="943021" y="297289"/>
                  <a:pt x="953037" y="334851"/>
                </a:cubicBezTo>
                <a:cubicBezTo>
                  <a:pt x="960457" y="362677"/>
                  <a:pt x="978794" y="386366"/>
                  <a:pt x="991673" y="412124"/>
                </a:cubicBezTo>
                <a:cubicBezTo>
                  <a:pt x="1004139" y="486918"/>
                  <a:pt x="1024363" y="569225"/>
                  <a:pt x="991673" y="643944"/>
                </a:cubicBezTo>
                <a:cubicBezTo>
                  <a:pt x="979265" y="672305"/>
                  <a:pt x="936289" y="673569"/>
                  <a:pt x="914400" y="695459"/>
                </a:cubicBezTo>
                <a:cubicBezTo>
                  <a:pt x="864819" y="745041"/>
                  <a:pt x="885867" y="718942"/>
                  <a:pt x="850006" y="772732"/>
                </a:cubicBezTo>
                <a:cubicBezTo>
                  <a:pt x="817276" y="870921"/>
                  <a:pt x="826119" y="866985"/>
                  <a:pt x="746975" y="965915"/>
                </a:cubicBezTo>
                <a:cubicBezTo>
                  <a:pt x="712631" y="1008845"/>
                  <a:pt x="668530" y="1045531"/>
                  <a:pt x="643944" y="1094704"/>
                </a:cubicBezTo>
                <a:cubicBezTo>
                  <a:pt x="635358" y="1111876"/>
                  <a:pt x="628836" y="1130246"/>
                  <a:pt x="618186" y="1146220"/>
                </a:cubicBezTo>
                <a:cubicBezTo>
                  <a:pt x="563880" y="1227679"/>
                  <a:pt x="525029" y="1245172"/>
                  <a:pt x="437882" y="1313645"/>
                </a:cubicBezTo>
                <a:cubicBezTo>
                  <a:pt x="421004" y="1326907"/>
                  <a:pt x="401544" y="1337104"/>
                  <a:pt x="386366" y="1352282"/>
                </a:cubicBezTo>
                <a:cubicBezTo>
                  <a:pt x="352022" y="1386626"/>
                  <a:pt x="322191" y="1426172"/>
                  <a:pt x="283335" y="1455313"/>
                </a:cubicBezTo>
                <a:cubicBezTo>
                  <a:pt x="266163" y="1468192"/>
                  <a:pt x="251018" y="1484350"/>
                  <a:pt x="231820" y="1493949"/>
                </a:cubicBezTo>
                <a:cubicBezTo>
                  <a:pt x="207535" y="1506091"/>
                  <a:pt x="154547" y="1519707"/>
                  <a:pt x="154547" y="1519707"/>
                </a:cubicBezTo>
                <a:cubicBezTo>
                  <a:pt x="145961" y="1532586"/>
                  <a:pt x="141915" y="1550140"/>
                  <a:pt x="128789" y="1558344"/>
                </a:cubicBezTo>
                <a:cubicBezTo>
                  <a:pt x="105765" y="1572734"/>
                  <a:pt x="77274" y="1575515"/>
                  <a:pt x="51516" y="1584101"/>
                </a:cubicBezTo>
                <a:cubicBezTo>
                  <a:pt x="8806" y="1598338"/>
                  <a:pt x="26455" y="1596980"/>
                  <a:pt x="0" y="1596980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240924" y="2833352"/>
            <a:ext cx="1790163" cy="515155"/>
          </a:xfrm>
          <a:custGeom>
            <a:avLst/>
            <a:gdLst>
              <a:gd name="connsiteX0" fmla="*/ 0 w 1790163"/>
              <a:gd name="connsiteY0" fmla="*/ 0 h 515155"/>
              <a:gd name="connsiteX1" fmla="*/ 347730 w 1790163"/>
              <a:gd name="connsiteY1" fmla="*/ 51516 h 515155"/>
              <a:gd name="connsiteX2" fmla="*/ 502276 w 1790163"/>
              <a:gd name="connsiteY2" fmla="*/ 115910 h 515155"/>
              <a:gd name="connsiteX3" fmla="*/ 850006 w 1790163"/>
              <a:gd name="connsiteY3" fmla="*/ 141668 h 515155"/>
              <a:gd name="connsiteX4" fmla="*/ 901521 w 1790163"/>
              <a:gd name="connsiteY4" fmla="*/ 167425 h 515155"/>
              <a:gd name="connsiteX5" fmla="*/ 965915 w 1790163"/>
              <a:gd name="connsiteY5" fmla="*/ 218941 h 515155"/>
              <a:gd name="connsiteX6" fmla="*/ 1004552 w 1790163"/>
              <a:gd name="connsiteY6" fmla="*/ 257578 h 515155"/>
              <a:gd name="connsiteX7" fmla="*/ 1120462 w 1790163"/>
              <a:gd name="connsiteY7" fmla="*/ 309093 h 515155"/>
              <a:gd name="connsiteX8" fmla="*/ 1171977 w 1790163"/>
              <a:gd name="connsiteY8" fmla="*/ 334851 h 515155"/>
              <a:gd name="connsiteX9" fmla="*/ 1184856 w 1790163"/>
              <a:gd name="connsiteY9" fmla="*/ 373487 h 515155"/>
              <a:gd name="connsiteX10" fmla="*/ 1287887 w 1790163"/>
              <a:gd name="connsiteY10" fmla="*/ 437882 h 515155"/>
              <a:gd name="connsiteX11" fmla="*/ 1352282 w 1790163"/>
              <a:gd name="connsiteY11" fmla="*/ 450761 h 515155"/>
              <a:gd name="connsiteX12" fmla="*/ 1390918 w 1790163"/>
              <a:gd name="connsiteY12" fmla="*/ 463640 h 515155"/>
              <a:gd name="connsiteX13" fmla="*/ 1609859 w 1790163"/>
              <a:gd name="connsiteY13" fmla="*/ 476518 h 515155"/>
              <a:gd name="connsiteX14" fmla="*/ 1687132 w 1790163"/>
              <a:gd name="connsiteY14" fmla="*/ 502276 h 515155"/>
              <a:gd name="connsiteX15" fmla="*/ 1725769 w 1790163"/>
              <a:gd name="connsiteY15" fmla="*/ 515155 h 515155"/>
              <a:gd name="connsiteX16" fmla="*/ 1790163 w 1790163"/>
              <a:gd name="connsiteY16" fmla="*/ 515155 h 51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90163" h="515155">
                <a:moveTo>
                  <a:pt x="0" y="0"/>
                </a:moveTo>
                <a:cubicBezTo>
                  <a:pt x="115910" y="17172"/>
                  <a:pt x="233556" y="25168"/>
                  <a:pt x="347730" y="51516"/>
                </a:cubicBezTo>
                <a:cubicBezTo>
                  <a:pt x="402109" y="64065"/>
                  <a:pt x="446809" y="109747"/>
                  <a:pt x="502276" y="115910"/>
                </a:cubicBezTo>
                <a:cubicBezTo>
                  <a:pt x="695105" y="137336"/>
                  <a:pt x="579371" y="126633"/>
                  <a:pt x="850006" y="141668"/>
                </a:cubicBezTo>
                <a:cubicBezTo>
                  <a:pt x="867178" y="150254"/>
                  <a:pt x="886772" y="155134"/>
                  <a:pt x="901521" y="167425"/>
                </a:cubicBezTo>
                <a:cubicBezTo>
                  <a:pt x="979195" y="232153"/>
                  <a:pt x="873667" y="188191"/>
                  <a:pt x="965915" y="218941"/>
                </a:cubicBezTo>
                <a:cubicBezTo>
                  <a:pt x="978794" y="231820"/>
                  <a:pt x="989731" y="246992"/>
                  <a:pt x="1004552" y="257578"/>
                </a:cubicBezTo>
                <a:cubicBezTo>
                  <a:pt x="1030656" y="276224"/>
                  <a:pt x="1093741" y="297217"/>
                  <a:pt x="1120462" y="309093"/>
                </a:cubicBezTo>
                <a:cubicBezTo>
                  <a:pt x="1138006" y="316890"/>
                  <a:pt x="1154805" y="326265"/>
                  <a:pt x="1171977" y="334851"/>
                </a:cubicBezTo>
                <a:cubicBezTo>
                  <a:pt x="1176270" y="347730"/>
                  <a:pt x="1176165" y="363058"/>
                  <a:pt x="1184856" y="373487"/>
                </a:cubicBezTo>
                <a:cubicBezTo>
                  <a:pt x="1201803" y="393823"/>
                  <a:pt x="1261830" y="429196"/>
                  <a:pt x="1287887" y="437882"/>
                </a:cubicBezTo>
                <a:cubicBezTo>
                  <a:pt x="1308654" y="444804"/>
                  <a:pt x="1331046" y="445452"/>
                  <a:pt x="1352282" y="450761"/>
                </a:cubicBezTo>
                <a:cubicBezTo>
                  <a:pt x="1365452" y="454054"/>
                  <a:pt x="1377410" y="462289"/>
                  <a:pt x="1390918" y="463640"/>
                </a:cubicBezTo>
                <a:cubicBezTo>
                  <a:pt x="1463662" y="470914"/>
                  <a:pt x="1536879" y="472225"/>
                  <a:pt x="1609859" y="476518"/>
                </a:cubicBezTo>
                <a:lnTo>
                  <a:pt x="1687132" y="502276"/>
                </a:lnTo>
                <a:cubicBezTo>
                  <a:pt x="1700011" y="506569"/>
                  <a:pt x="1712193" y="515155"/>
                  <a:pt x="1725769" y="515155"/>
                </a:cubicBezTo>
                <a:lnTo>
                  <a:pt x="1790163" y="515155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790163" y="4377803"/>
            <a:ext cx="2215167" cy="210517"/>
          </a:xfrm>
          <a:custGeom>
            <a:avLst/>
            <a:gdLst>
              <a:gd name="connsiteX0" fmla="*/ 0 w 2215167"/>
              <a:gd name="connsiteY0" fmla="*/ 129803 h 210517"/>
              <a:gd name="connsiteX1" fmla="*/ 386367 w 2215167"/>
              <a:gd name="connsiteY1" fmla="*/ 129803 h 210517"/>
              <a:gd name="connsiteX2" fmla="*/ 437882 w 2215167"/>
              <a:gd name="connsiteY2" fmla="*/ 155560 h 210517"/>
              <a:gd name="connsiteX3" fmla="*/ 489398 w 2215167"/>
              <a:gd name="connsiteY3" fmla="*/ 168439 h 210517"/>
              <a:gd name="connsiteX4" fmla="*/ 528034 w 2215167"/>
              <a:gd name="connsiteY4" fmla="*/ 181318 h 210517"/>
              <a:gd name="connsiteX5" fmla="*/ 953037 w 2215167"/>
              <a:gd name="connsiteY5" fmla="*/ 194197 h 210517"/>
              <a:gd name="connsiteX6" fmla="*/ 1326524 w 2215167"/>
              <a:gd name="connsiteY6" fmla="*/ 194197 h 210517"/>
              <a:gd name="connsiteX7" fmla="*/ 1365161 w 2215167"/>
              <a:gd name="connsiteY7" fmla="*/ 155560 h 210517"/>
              <a:gd name="connsiteX8" fmla="*/ 1378040 w 2215167"/>
              <a:gd name="connsiteY8" fmla="*/ 13893 h 210517"/>
              <a:gd name="connsiteX9" fmla="*/ 1429555 w 2215167"/>
              <a:gd name="connsiteY9" fmla="*/ 1014 h 210517"/>
              <a:gd name="connsiteX10" fmla="*/ 1661375 w 2215167"/>
              <a:gd name="connsiteY10" fmla="*/ 39651 h 210517"/>
              <a:gd name="connsiteX11" fmla="*/ 1764406 w 2215167"/>
              <a:gd name="connsiteY11" fmla="*/ 78287 h 210517"/>
              <a:gd name="connsiteX12" fmla="*/ 1803043 w 2215167"/>
              <a:gd name="connsiteY12" fmla="*/ 104045 h 210517"/>
              <a:gd name="connsiteX13" fmla="*/ 1893195 w 2215167"/>
              <a:gd name="connsiteY13" fmla="*/ 116924 h 210517"/>
              <a:gd name="connsiteX14" fmla="*/ 2215167 w 2215167"/>
              <a:gd name="connsiteY14" fmla="*/ 129803 h 21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5167" h="210517">
                <a:moveTo>
                  <a:pt x="0" y="129803"/>
                </a:moveTo>
                <a:cubicBezTo>
                  <a:pt x="158695" y="103354"/>
                  <a:pt x="131334" y="102478"/>
                  <a:pt x="386367" y="129803"/>
                </a:cubicBezTo>
                <a:cubicBezTo>
                  <a:pt x="405456" y="131848"/>
                  <a:pt x="419906" y="148819"/>
                  <a:pt x="437882" y="155560"/>
                </a:cubicBezTo>
                <a:cubicBezTo>
                  <a:pt x="454456" y="161775"/>
                  <a:pt x="472379" y="163576"/>
                  <a:pt x="489398" y="168439"/>
                </a:cubicBezTo>
                <a:cubicBezTo>
                  <a:pt x="502451" y="172168"/>
                  <a:pt x="514480" y="180565"/>
                  <a:pt x="528034" y="181318"/>
                </a:cubicBezTo>
                <a:cubicBezTo>
                  <a:pt x="669548" y="189180"/>
                  <a:pt x="811369" y="189904"/>
                  <a:pt x="953037" y="194197"/>
                </a:cubicBezTo>
                <a:cubicBezTo>
                  <a:pt x="1093417" y="208235"/>
                  <a:pt x="1170662" y="222536"/>
                  <a:pt x="1326524" y="194197"/>
                </a:cubicBezTo>
                <a:cubicBezTo>
                  <a:pt x="1344444" y="190939"/>
                  <a:pt x="1352282" y="168439"/>
                  <a:pt x="1365161" y="155560"/>
                </a:cubicBezTo>
                <a:cubicBezTo>
                  <a:pt x="1369454" y="108338"/>
                  <a:pt x="1359803" y="57663"/>
                  <a:pt x="1378040" y="13893"/>
                </a:cubicBezTo>
                <a:cubicBezTo>
                  <a:pt x="1384848" y="-2446"/>
                  <a:pt x="1411928" y="-589"/>
                  <a:pt x="1429555" y="1014"/>
                </a:cubicBezTo>
                <a:cubicBezTo>
                  <a:pt x="1507573" y="8107"/>
                  <a:pt x="1584419" y="24993"/>
                  <a:pt x="1661375" y="39651"/>
                </a:cubicBezTo>
                <a:cubicBezTo>
                  <a:pt x="1679387" y="43082"/>
                  <a:pt x="1759879" y="76024"/>
                  <a:pt x="1764406" y="78287"/>
                </a:cubicBezTo>
                <a:cubicBezTo>
                  <a:pt x="1778250" y="85209"/>
                  <a:pt x="1788217" y="99597"/>
                  <a:pt x="1803043" y="104045"/>
                </a:cubicBezTo>
                <a:cubicBezTo>
                  <a:pt x="1832119" y="112768"/>
                  <a:pt x="1863025" y="113572"/>
                  <a:pt x="1893195" y="116924"/>
                </a:cubicBezTo>
                <a:cubicBezTo>
                  <a:pt x="2058077" y="135244"/>
                  <a:pt x="2033887" y="129803"/>
                  <a:pt x="2215167" y="129803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884819" y="2987899"/>
            <a:ext cx="373536" cy="1339402"/>
          </a:xfrm>
          <a:custGeom>
            <a:avLst/>
            <a:gdLst>
              <a:gd name="connsiteX0" fmla="*/ 373536 w 373536"/>
              <a:gd name="connsiteY0" fmla="*/ 1339402 h 1339402"/>
              <a:gd name="connsiteX1" fmla="*/ 334899 w 373536"/>
              <a:gd name="connsiteY1" fmla="*/ 1275008 h 1339402"/>
              <a:gd name="connsiteX2" fmla="*/ 309142 w 373536"/>
              <a:gd name="connsiteY2" fmla="*/ 1171977 h 1339402"/>
              <a:gd name="connsiteX3" fmla="*/ 283384 w 373536"/>
              <a:gd name="connsiteY3" fmla="*/ 991673 h 1339402"/>
              <a:gd name="connsiteX4" fmla="*/ 270505 w 373536"/>
              <a:gd name="connsiteY4" fmla="*/ 463639 h 1339402"/>
              <a:gd name="connsiteX5" fmla="*/ 257626 w 373536"/>
              <a:gd name="connsiteY5" fmla="*/ 425002 h 1339402"/>
              <a:gd name="connsiteX6" fmla="*/ 231868 w 373536"/>
              <a:gd name="connsiteY6" fmla="*/ 296214 h 1339402"/>
              <a:gd name="connsiteX7" fmla="*/ 206111 w 373536"/>
              <a:gd name="connsiteY7" fmla="*/ 193183 h 1339402"/>
              <a:gd name="connsiteX8" fmla="*/ 167474 w 373536"/>
              <a:gd name="connsiteY8" fmla="*/ 167425 h 1339402"/>
              <a:gd name="connsiteX9" fmla="*/ 77322 w 373536"/>
              <a:gd name="connsiteY9" fmla="*/ 115909 h 1339402"/>
              <a:gd name="connsiteX10" fmla="*/ 64443 w 373536"/>
              <a:gd name="connsiteY10" fmla="*/ 77273 h 1339402"/>
              <a:gd name="connsiteX11" fmla="*/ 25806 w 373536"/>
              <a:gd name="connsiteY11" fmla="*/ 51515 h 1339402"/>
              <a:gd name="connsiteX12" fmla="*/ 49 w 373536"/>
              <a:gd name="connsiteY12" fmla="*/ 0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3536" h="1339402">
                <a:moveTo>
                  <a:pt x="373536" y="1339402"/>
                </a:moveTo>
                <a:cubicBezTo>
                  <a:pt x="360657" y="1317937"/>
                  <a:pt x="346094" y="1297397"/>
                  <a:pt x="334899" y="1275008"/>
                </a:cubicBezTo>
                <a:cubicBezTo>
                  <a:pt x="322131" y="1249473"/>
                  <a:pt x="313341" y="1195073"/>
                  <a:pt x="309142" y="1171977"/>
                </a:cubicBezTo>
                <a:cubicBezTo>
                  <a:pt x="294285" y="1090264"/>
                  <a:pt x="294581" y="1081250"/>
                  <a:pt x="283384" y="991673"/>
                </a:cubicBezTo>
                <a:cubicBezTo>
                  <a:pt x="279091" y="815662"/>
                  <a:pt x="278500" y="639521"/>
                  <a:pt x="270505" y="463639"/>
                </a:cubicBezTo>
                <a:cubicBezTo>
                  <a:pt x="269889" y="450077"/>
                  <a:pt x="260679" y="438230"/>
                  <a:pt x="257626" y="425002"/>
                </a:cubicBezTo>
                <a:cubicBezTo>
                  <a:pt x="247782" y="382344"/>
                  <a:pt x="240454" y="339143"/>
                  <a:pt x="231868" y="296214"/>
                </a:cubicBezTo>
                <a:cubicBezTo>
                  <a:pt x="231227" y="293011"/>
                  <a:pt x="216670" y="206382"/>
                  <a:pt x="206111" y="193183"/>
                </a:cubicBezTo>
                <a:cubicBezTo>
                  <a:pt x="196442" y="181096"/>
                  <a:pt x="179365" y="177334"/>
                  <a:pt x="167474" y="167425"/>
                </a:cubicBezTo>
                <a:cubicBezTo>
                  <a:pt x="101706" y="112618"/>
                  <a:pt x="160710" y="136756"/>
                  <a:pt x="77322" y="115909"/>
                </a:cubicBezTo>
                <a:cubicBezTo>
                  <a:pt x="73029" y="103030"/>
                  <a:pt x="72924" y="87873"/>
                  <a:pt x="64443" y="77273"/>
                </a:cubicBezTo>
                <a:cubicBezTo>
                  <a:pt x="54773" y="65186"/>
                  <a:pt x="36751" y="62460"/>
                  <a:pt x="25806" y="51515"/>
                </a:cubicBezTo>
                <a:cubicBezTo>
                  <a:pt x="-2332" y="23376"/>
                  <a:pt x="49" y="24454"/>
                  <a:pt x="49" y="0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34841" y="225299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C2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664" y="2332321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240321" y="344883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C6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0335" y="38100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7270" y="4650621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C4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0315" y="334932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C3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593880" y="2101840"/>
            <a:ext cx="4409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 S be the space of all the elements, and let’s divide </a:t>
            </a:r>
            <a:r>
              <a:rPr lang="en-US" sz="2000" dirty="0" smtClean="0"/>
              <a:t>S into </a:t>
            </a:r>
            <a:r>
              <a:rPr lang="en-US" sz="2000" dirty="0" smtClean="0"/>
              <a:t>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can see that every element in the set belongs to only 1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example, if a is in class 4, b is in class 6 and c is in class 4, then a and c are related, but not a and b or a and c since they are not in the same equivalence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this example, the terms C1,…,C6 are just names or labels.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3585354" y="497995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61339" y="4795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1574946" y="490797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3946" y="49841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523434" y="415982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1044" y="4044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disjoint-set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191000"/>
          </a:xfrm>
        </p:spPr>
        <p:txBody>
          <a:bodyPr>
            <a:noAutofit/>
          </a:bodyPr>
          <a:lstStyle/>
          <a:p>
            <a:r>
              <a:rPr lang="en-US" sz="2400" dirty="0"/>
              <a:t>Disjoint set data structure supports two basic operations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	find </a:t>
            </a:r>
            <a:r>
              <a:rPr lang="en-US" sz="2400" b="1" dirty="0" smtClean="0"/>
              <a:t>&amp;</a:t>
            </a:r>
            <a:r>
              <a:rPr lang="en-US" sz="2400" b="1" dirty="0" smtClean="0">
                <a:solidFill>
                  <a:srgbClr val="FF0000"/>
                </a:solidFill>
              </a:rPr>
              <a:t> union</a:t>
            </a:r>
          </a:p>
          <a:p>
            <a:r>
              <a:rPr lang="en-US" sz="2400" dirty="0" smtClean="0"/>
              <a:t>find(a) operation tells us to which class a belongs to.</a:t>
            </a:r>
          </a:p>
          <a:p>
            <a:r>
              <a:rPr lang="en-US" sz="2400" dirty="0" smtClean="0"/>
              <a:t>If we need to check whether a and b are related, we must check whether find(a) == find(b).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nion(</a:t>
            </a:r>
            <a:r>
              <a:rPr lang="en-US" sz="2400" dirty="0" err="1" smtClean="0"/>
              <a:t>a,b</a:t>
            </a:r>
            <a:r>
              <a:rPr lang="en-US" sz="2400" dirty="0" smtClean="0"/>
              <a:t>) makes 2 disjoint classes merge into one.; </a:t>
            </a:r>
            <a:r>
              <a:rPr lang="en-US" sz="2400" dirty="0" err="1" smtClean="0"/>
              <a:t>ie</a:t>
            </a:r>
            <a:r>
              <a:rPr lang="en-US" sz="2400" dirty="0" smtClean="0"/>
              <a:t> if a belongs to C2 and b belongs to C3, we merge the C2 and C3 disjoint classes together.</a:t>
            </a:r>
          </a:p>
          <a:p>
            <a:r>
              <a:rPr lang="en-US" sz="2400" dirty="0" smtClean="0"/>
              <a:t>If we need to merge 2 disjoint elements together, we must first know to which class they belong to.</a:t>
            </a:r>
          </a:p>
          <a:p>
            <a:r>
              <a:rPr lang="en-US" sz="2400" dirty="0" smtClean="0"/>
              <a:t>Thus, in practice, we need to implement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union(find(a), find(b))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disjoint set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(finding the minimum weight spanning tree of an undirected weighted graph)</a:t>
            </a:r>
          </a:p>
          <a:p>
            <a:r>
              <a:rPr lang="en-US" dirty="0"/>
              <a:t>Keeping track of connected components of a graph</a:t>
            </a:r>
          </a:p>
          <a:p>
            <a:r>
              <a:rPr lang="en-US" dirty="0"/>
              <a:t>Computing Lowest Common Ancestor in trees</a:t>
            </a:r>
          </a:p>
          <a:p>
            <a:r>
              <a:rPr lang="en-US" dirty="0"/>
              <a:t>Checking equivalence of </a:t>
            </a:r>
            <a:r>
              <a:rPr lang="en-US" dirty="0" smtClean="0"/>
              <a:t>finite </a:t>
            </a:r>
            <a:r>
              <a:rPr lang="en-US" dirty="0"/>
              <a:t>state automata</a:t>
            </a:r>
          </a:p>
          <a:p>
            <a:r>
              <a:rPr lang="en-US" dirty="0" err="1"/>
              <a:t>Hindley</a:t>
            </a:r>
            <a:r>
              <a:rPr lang="en-US" dirty="0"/>
              <a:t>-Milner polymorphic type inference</a:t>
            </a:r>
          </a:p>
          <a:p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Sort the edges according to the weights</a:t>
            </a:r>
          </a:p>
          <a:p>
            <a:r>
              <a:rPr lang="en-US" dirty="0" smtClean="0"/>
              <a:t>Check whether the (</a:t>
            </a:r>
            <a:r>
              <a:rPr lang="en-US" dirty="0" err="1" smtClean="0"/>
              <a:t>u,v</a:t>
            </a:r>
            <a:r>
              <a:rPr lang="en-US" dirty="0" smtClean="0"/>
              <a:t>) vertex pair of each edge belongs to the same disjoint set or not while constructing the minimum spanning tree.</a:t>
            </a:r>
            <a:endParaRPr lang="en-US" dirty="0"/>
          </a:p>
          <a:p>
            <a:r>
              <a:rPr lang="en-US" dirty="0" smtClean="0"/>
              <a:t>In this algorithm, </a:t>
            </a:r>
            <a:r>
              <a:rPr lang="en-US" dirty="0"/>
              <a:t>the disjoint data-structure </a:t>
            </a:r>
            <a:r>
              <a:rPr lang="en-US" dirty="0" smtClean="0"/>
              <a:t>is implemented using:</a:t>
            </a:r>
            <a:endParaRPr lang="en-US" dirty="0"/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an </a:t>
            </a:r>
            <a:r>
              <a:rPr lang="en-US" dirty="0"/>
              <a:t>array of linked-lists to support </a:t>
            </a:r>
            <a:r>
              <a:rPr lang="en-US" dirty="0" smtClean="0"/>
              <a:t>union(a, </a:t>
            </a:r>
            <a:r>
              <a:rPr lang="en-US" dirty="0"/>
              <a:t>b).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membership array to support find(a</a:t>
            </a:r>
            <a:r>
              <a:rPr lang="en-US" dirty="0" smtClean="0"/>
              <a:t>).</a:t>
            </a:r>
          </a:p>
          <a:p>
            <a:r>
              <a:rPr lang="en-US" dirty="0"/>
              <a:t>find(a) operation </a:t>
            </a:r>
            <a:r>
              <a:rPr lang="en-US" dirty="0" smtClean="0"/>
              <a:t>takes a constant time,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/>
              <a:t>O(1)-time.</a:t>
            </a:r>
          </a:p>
          <a:p>
            <a:r>
              <a:rPr lang="en-US" dirty="0" smtClean="0"/>
              <a:t>union(a, </a:t>
            </a:r>
            <a:r>
              <a:rPr lang="en-US" dirty="0"/>
              <a:t>b) operation </a:t>
            </a:r>
            <a:r>
              <a:rPr lang="en-US" dirty="0" smtClean="0"/>
              <a:t>takes O(N</a:t>
            </a:r>
            <a:r>
              <a:rPr lang="en-US" dirty="0"/>
              <a:t>)-time, because </a:t>
            </a:r>
            <a:r>
              <a:rPr lang="en-US" dirty="0" smtClean="0"/>
              <a:t>it requires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appending </a:t>
            </a:r>
            <a:r>
              <a:rPr lang="en-US" dirty="0"/>
              <a:t>two linked lists 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membership array for elements in the smaller of the </a:t>
            </a:r>
            <a:r>
              <a:rPr lang="en-US" dirty="0" smtClean="0"/>
              <a:t>two subsets when they are merged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4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disjoint set data structure using just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667000"/>
            <a:ext cx="8503920" cy="2286000"/>
          </a:xfrm>
        </p:spPr>
        <p:txBody>
          <a:bodyPr/>
          <a:lstStyle/>
          <a:p>
            <a:r>
              <a:rPr lang="en-US" dirty="0" smtClean="0"/>
              <a:t>Implement a tree/ heap data structure using an array.</a:t>
            </a:r>
          </a:p>
          <a:p>
            <a:r>
              <a:rPr lang="en-US" dirty="0" smtClean="0"/>
              <a:t>The above figure shows the initialization/ start of a data structure. Every node is a parent,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smtClean="0"/>
              <a:t>it’s a parent node representing the root nodes.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1219200"/>
            <a:ext cx="8503920" cy="134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953000"/>
            <a:ext cx="7875726" cy="13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disjoint set data structure using just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4343400"/>
            <a:ext cx="8566383" cy="182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Represents 8 </a:t>
            </a:r>
            <a:r>
              <a:rPr lang="en-US" dirty="0"/>
              <a:t>disjoint </a:t>
            </a:r>
            <a:r>
              <a:rPr lang="en-US" dirty="0" smtClean="0"/>
              <a:t>elements numbered </a:t>
            </a:r>
            <a:r>
              <a:rPr lang="en-US" dirty="0"/>
              <a:t>{</a:t>
            </a:r>
            <a:r>
              <a:rPr lang="en-US" dirty="0" smtClean="0"/>
              <a:t>0, 1, 2, …7}.</a:t>
            </a:r>
            <a:endParaRPr lang="en-US" dirty="0"/>
          </a:p>
          <a:p>
            <a:r>
              <a:rPr lang="en-US" dirty="0"/>
              <a:t>The arrows </a:t>
            </a:r>
            <a:r>
              <a:rPr lang="en-US" dirty="0" smtClean="0"/>
              <a:t>represent </a:t>
            </a:r>
            <a:r>
              <a:rPr lang="en-US" dirty="0"/>
              <a:t>some imaginary </a:t>
            </a:r>
            <a:r>
              <a:rPr lang="en-US" dirty="0" smtClean="0"/>
              <a:t>parent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each element in the array points to its parent.</a:t>
            </a:r>
          </a:p>
          <a:p>
            <a:r>
              <a:rPr lang="en-US" dirty="0" smtClean="0"/>
              <a:t>In </a:t>
            </a:r>
            <a:r>
              <a:rPr lang="en-US" dirty="0"/>
              <a:t>the parent array, the imaginary parent is denoted as </a:t>
            </a:r>
            <a:r>
              <a:rPr lang="en-US" dirty="0" smtClean="0"/>
              <a:t>-1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1154408"/>
            <a:ext cx="8503920" cy="134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507657"/>
            <a:ext cx="7875726" cy="13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604112" cy="50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Assignment 1 released- submission in 8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433863" cy="49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408458" cy="54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Union </a:t>
            </a:r>
            <a:r>
              <a:rPr lang="en-US" dirty="0" smtClean="0"/>
              <a:t>algorithms-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992" y="1295400"/>
            <a:ext cx="850392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previous examples, </a:t>
            </a:r>
            <a:r>
              <a:rPr lang="en-US" dirty="0"/>
              <a:t>the subsets being </a:t>
            </a:r>
            <a:r>
              <a:rPr lang="en-US" dirty="0" smtClean="0"/>
              <a:t>merged (\</a:t>
            </a:r>
            <a:r>
              <a:rPr lang="en-US" dirty="0" err="1"/>
              <a:t>unioned</a:t>
            </a:r>
            <a:r>
              <a:rPr lang="en-US" dirty="0"/>
              <a:t>") were of the same size.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union operation made the second </a:t>
            </a:r>
            <a:r>
              <a:rPr lang="en-US" dirty="0"/>
              <a:t>tree (subset) a </a:t>
            </a:r>
            <a:r>
              <a:rPr lang="en-US" dirty="0" err="1"/>
              <a:t>subtree</a:t>
            </a:r>
            <a:r>
              <a:rPr lang="en-US" dirty="0"/>
              <a:t> of the </a:t>
            </a:r>
            <a:r>
              <a:rPr lang="en-US" dirty="0" smtClean="0"/>
              <a:t>first</a:t>
            </a:r>
            <a:r>
              <a:rPr lang="en-US" dirty="0"/>
              <a:t>.</a:t>
            </a:r>
          </a:p>
          <a:p>
            <a:r>
              <a:rPr lang="en-US" dirty="0" smtClean="0"/>
              <a:t>However, </a:t>
            </a:r>
            <a:r>
              <a:rPr lang="en-US" dirty="0"/>
              <a:t>in general, a smarter way would be to make the smaller tree (</a:t>
            </a:r>
            <a:r>
              <a:rPr lang="en-US" dirty="0" smtClean="0"/>
              <a:t>in terms </a:t>
            </a:r>
            <a:r>
              <a:rPr lang="en-US" dirty="0"/>
              <a:t>of the number of elements in it) the </a:t>
            </a:r>
            <a:r>
              <a:rPr lang="en-US" dirty="0" err="1"/>
              <a:t>subtree</a:t>
            </a:r>
            <a:r>
              <a:rPr lang="en-US" dirty="0"/>
              <a:t> of the larger tree</a:t>
            </a:r>
            <a:r>
              <a:rPr lang="en-US" dirty="0" smtClean="0"/>
              <a:t>. This </a:t>
            </a:r>
            <a:r>
              <a:rPr lang="en-US" dirty="0"/>
              <a:t>is called </a:t>
            </a:r>
            <a:r>
              <a:rPr lang="en-US" b="1" u="sng" dirty="0"/>
              <a:t>union-by-size.</a:t>
            </a:r>
          </a:p>
          <a:p>
            <a:r>
              <a:rPr lang="en-US" dirty="0"/>
              <a:t>An even smarter approach would be to make the shorter</a:t>
            </a:r>
            <a:r>
              <a:rPr lang="en-US" dirty="0" smtClean="0"/>
              <a:t>/ shallower tree </a:t>
            </a:r>
            <a:r>
              <a:rPr lang="en-US" dirty="0"/>
              <a:t>(in tree height) the </a:t>
            </a:r>
            <a:r>
              <a:rPr lang="en-US" dirty="0" err="1"/>
              <a:t>subtree</a:t>
            </a:r>
            <a:r>
              <a:rPr lang="en-US" dirty="0"/>
              <a:t> of the taller</a:t>
            </a:r>
            <a:r>
              <a:rPr lang="en-US" dirty="0" smtClean="0"/>
              <a:t>/ deeper </a:t>
            </a:r>
            <a:r>
              <a:rPr lang="en-US" dirty="0"/>
              <a:t>tree. This </a:t>
            </a:r>
            <a:r>
              <a:rPr lang="en-US" dirty="0" smtClean="0"/>
              <a:t>is called </a:t>
            </a:r>
            <a:r>
              <a:rPr lang="en-US" b="1" u="sng" dirty="0"/>
              <a:t>union-by-height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</a:t>
            </a:r>
            <a:r>
              <a:rPr lang="en-US" dirty="0" smtClean="0"/>
              <a:t>size-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078434"/>
            <a:ext cx="8503920" cy="22829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First, </a:t>
            </a:r>
            <a:r>
              <a:rPr lang="en-US" dirty="0"/>
              <a:t>initialize N disjoint subsets of elements.</a:t>
            </a:r>
          </a:p>
          <a:p>
            <a:r>
              <a:rPr lang="en-US" dirty="0" smtClean="0"/>
              <a:t>i.e. initialize </a:t>
            </a:r>
            <a:r>
              <a:rPr lang="en-US" dirty="0"/>
              <a:t>the parent array to all </a:t>
            </a:r>
            <a:r>
              <a:rPr lang="en-US" dirty="0" smtClean="0"/>
              <a:t>-1 </a:t>
            </a:r>
            <a:r>
              <a:rPr lang="en-US" dirty="0"/>
              <a:t>values.</a:t>
            </a:r>
          </a:p>
          <a:p>
            <a:r>
              <a:rPr lang="en-US" dirty="0"/>
              <a:t>In union-by-size, in general, the cell in the parent array, corresponding to </a:t>
            </a:r>
            <a:r>
              <a:rPr lang="en-US" dirty="0" smtClean="0"/>
              <a:t>any (</a:t>
            </a:r>
            <a:r>
              <a:rPr lang="en-US" dirty="0"/>
              <a:t>disjoint) tree's root node, stores the </a:t>
            </a:r>
            <a:r>
              <a:rPr lang="en-US" b="1" dirty="0"/>
              <a:t>size of the tree as a negative number.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00400"/>
            <a:ext cx="4623813" cy="31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by </a:t>
            </a:r>
            <a:r>
              <a:rPr lang="en-US" dirty="0" smtClean="0"/>
              <a:t>size- find(a</a:t>
            </a:r>
            <a:r>
              <a:rPr lang="en-US" dirty="0"/>
              <a:t>)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35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Returns the label of the root </a:t>
            </a:r>
            <a:r>
              <a:rPr lang="en-US" dirty="0"/>
              <a:t>of the tree </a:t>
            </a:r>
            <a:r>
              <a:rPr lang="en-US" dirty="0" smtClean="0"/>
              <a:t>containing </a:t>
            </a:r>
            <a:r>
              <a:rPr lang="en-US" dirty="0"/>
              <a:t>`</a:t>
            </a:r>
            <a:r>
              <a:rPr lang="en-US" dirty="0" smtClean="0"/>
              <a:t>a’, after searching through all the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901697"/>
            <a:ext cx="8279170" cy="23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789458" cy="63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3" y="79248"/>
            <a:ext cx="8534400" cy="758952"/>
          </a:xfrm>
        </p:spPr>
        <p:txBody>
          <a:bodyPr/>
          <a:lstStyle/>
          <a:p>
            <a:r>
              <a:rPr lang="en-US" dirty="0"/>
              <a:t>Union by size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99645"/>
            <a:ext cx="7789124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8200"/>
            <a:ext cx="7519622" cy="299362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971800" y="3124200"/>
            <a:ext cx="2590800" cy="70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Union(3,7)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8" y="2367631"/>
            <a:ext cx="5291972" cy="642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652115"/>
            <a:ext cx="5410200" cy="6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by height (or </a:t>
            </a:r>
            <a:r>
              <a:rPr lang="en-US" dirty="0" smtClean="0"/>
              <a:t>rank)-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22067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Instead of the size, we store the height as a negative number.</a:t>
            </a:r>
          </a:p>
          <a:p>
            <a:r>
              <a:rPr lang="en-US" dirty="0" smtClean="0"/>
              <a:t>Since we cant store 0 as a negative number, all the root elements have -1 as its height (which is actually of height 0).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. For each node, we store (height </a:t>
            </a:r>
            <a:r>
              <a:rPr lang="en-US" dirty="0"/>
              <a:t>+ </a:t>
            </a:r>
            <a:r>
              <a:rPr lang="en-US" dirty="0" smtClean="0"/>
              <a:t>1) </a:t>
            </a:r>
            <a:r>
              <a:rPr lang="en-US" dirty="0"/>
              <a:t>as a negative </a:t>
            </a:r>
            <a:r>
              <a:rPr lang="en-US" dirty="0" smtClean="0"/>
              <a:t>number. </a:t>
            </a:r>
            <a:r>
              <a:rPr lang="en-US" dirty="0" err="1" smtClean="0"/>
              <a:t>Eg</a:t>
            </a:r>
            <a:r>
              <a:rPr lang="en-US" dirty="0" smtClean="0"/>
              <a:t>: root node is -1, the next level is -2 and so on..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4471380" cy="30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by </a:t>
            </a:r>
            <a:r>
              <a:rPr lang="en-US" dirty="0" smtClean="0"/>
              <a:t>height- find(a</a:t>
            </a:r>
            <a:r>
              <a:rPr lang="en-US" dirty="0"/>
              <a:t>)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Exactly the same as union by size.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514600"/>
            <a:ext cx="8279170" cy="23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32"/>
          <a:stretch/>
        </p:blipFill>
        <p:spPr>
          <a:xfrm>
            <a:off x="126643" y="0"/>
            <a:ext cx="8915400" cy="65604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95400" y="6172200"/>
            <a:ext cx="6172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5186" y="4648200"/>
            <a:ext cx="266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Only when the trees are of the same height, we have to update heights.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trivial data structure to implement</a:t>
            </a:r>
          </a:p>
          <a:p>
            <a:r>
              <a:rPr lang="en-US" dirty="0" smtClean="0"/>
              <a:t>Extremely useful and practical</a:t>
            </a:r>
          </a:p>
          <a:p>
            <a:r>
              <a:rPr lang="en-US" dirty="0" smtClean="0"/>
              <a:t>We focus on how </a:t>
            </a:r>
            <a:r>
              <a:rPr lang="en-US" dirty="0"/>
              <a:t>to implement it </a:t>
            </a:r>
            <a:r>
              <a:rPr lang="en-US" dirty="0" smtClean="0"/>
              <a:t>efficiently</a:t>
            </a:r>
          </a:p>
          <a:p>
            <a:r>
              <a:rPr lang="en-US" dirty="0" smtClean="0"/>
              <a:t>Analysis part of it is important for the next week’s topic on amortized 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/>
          <a:lstStyle/>
          <a:p>
            <a:r>
              <a:rPr lang="en-US" dirty="0"/>
              <a:t>Union by height (or rank</a:t>
            </a:r>
            <a:r>
              <a:rPr lang="en-US" dirty="0" smtClean="0"/>
              <a:t>)- </a:t>
            </a:r>
            <a:r>
              <a:rPr lang="en-US" dirty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7391400" cy="2942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8" y="2367631"/>
            <a:ext cx="5291972" cy="642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70" y="3748474"/>
            <a:ext cx="7648358" cy="26523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971800" y="3124200"/>
            <a:ext cx="2590800" cy="70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Union(3,7)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49" y="5647354"/>
            <a:ext cx="5698851" cy="7175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2129782">
            <a:off x="4527323" y="2035197"/>
            <a:ext cx="4100395" cy="15410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17526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= 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1053211">
            <a:off x="3626617" y="4428072"/>
            <a:ext cx="4831867" cy="1991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80967" y="46048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Path Compression during find</a:t>
            </a:r>
            <a:r>
              <a:rPr lang="en-US" dirty="0" smtClean="0"/>
              <a:t>()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optimization is possible by Path </a:t>
            </a:r>
            <a:r>
              <a:rPr lang="en-US" dirty="0"/>
              <a:t>compression </a:t>
            </a:r>
            <a:r>
              <a:rPr lang="en-US" dirty="0" smtClean="0"/>
              <a:t>during the find(.) operation</a:t>
            </a:r>
            <a:r>
              <a:rPr lang="en-US" dirty="0"/>
              <a:t>.</a:t>
            </a:r>
          </a:p>
          <a:p>
            <a:r>
              <a:rPr lang="en-US" dirty="0"/>
              <a:t>It is independent of the strategy used for union</a:t>
            </a:r>
            <a:r>
              <a:rPr lang="en-US" dirty="0" smtClean="0"/>
              <a:t>(. , .) </a:t>
            </a:r>
            <a:r>
              <a:rPr lang="en-US" dirty="0"/>
              <a:t>operation</a:t>
            </a:r>
            <a:r>
              <a:rPr lang="en-US" dirty="0" smtClean="0"/>
              <a:t>. i.e. either union by size or union by height can be used.</a:t>
            </a:r>
            <a:endParaRPr lang="en-US" dirty="0"/>
          </a:p>
          <a:p>
            <a:r>
              <a:rPr lang="en-US" dirty="0"/>
              <a:t>But for subsequent discussion, assume we are using </a:t>
            </a:r>
            <a:r>
              <a:rPr lang="en-US" dirty="0" smtClean="0"/>
              <a:t>union(. </a:t>
            </a:r>
            <a:r>
              <a:rPr lang="en-US" dirty="0"/>
              <a:t>, .) </a:t>
            </a:r>
            <a:r>
              <a:rPr lang="en-US" dirty="0" smtClean="0"/>
              <a:t>using </a:t>
            </a:r>
            <a:r>
              <a:rPr lang="en-US" b="1" dirty="0" smtClean="0"/>
              <a:t>union </a:t>
            </a:r>
            <a:r>
              <a:rPr lang="en-US" b="1" dirty="0"/>
              <a:t>by height/rank</a:t>
            </a:r>
            <a:r>
              <a:rPr lang="en-US" dirty="0"/>
              <a:t>.</a:t>
            </a:r>
          </a:p>
          <a:p>
            <a:r>
              <a:rPr lang="en-US" dirty="0"/>
              <a:t>When executing find(a), for any a, every node along the path </a:t>
            </a:r>
            <a:r>
              <a:rPr lang="en-US" dirty="0" smtClean="0"/>
              <a:t>from the </a:t>
            </a:r>
            <a:r>
              <a:rPr lang="en-US" dirty="0"/>
              <a:t>`root' node to `a' has its parent index change to point to </a:t>
            </a:r>
            <a:r>
              <a:rPr lang="en-US" dirty="0" smtClean="0"/>
              <a:t>the root.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 illustration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0" y="3505200"/>
            <a:ext cx="8573115" cy="2947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4" y="1191558"/>
            <a:ext cx="7672481" cy="219764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438400" y="3124200"/>
            <a:ext cx="37338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/>
          </a:bodyPr>
          <a:lstStyle/>
          <a:p>
            <a:r>
              <a:rPr lang="en-US" dirty="0"/>
              <a:t>Path compression based find(a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286814"/>
            <a:ext cx="8503920" cy="1139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After </a:t>
            </a:r>
            <a:r>
              <a:rPr lang="en-US" dirty="0" smtClean="0"/>
              <a:t>finding </a:t>
            </a:r>
            <a:r>
              <a:rPr lang="en-US" dirty="0"/>
              <a:t>the root of the tree containing `a', change the parent pointer of all nodes along </a:t>
            </a:r>
            <a:r>
              <a:rPr lang="en-US" dirty="0" smtClean="0"/>
              <a:t>the path </a:t>
            </a:r>
            <a:r>
              <a:rPr lang="en-US" dirty="0"/>
              <a:t>to point directly to the root.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6503825" cy="31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8534400" cy="2362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Algorithmic analysis of Disjoint set data </a:t>
            </a:r>
            <a:r>
              <a:rPr lang="en-US" sz="3600" dirty="0" smtClean="0"/>
              <a:t>structure: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Union by size </a:t>
            </a:r>
            <a:br>
              <a:rPr lang="en-US" dirty="0" smtClean="0"/>
            </a:br>
            <a:r>
              <a:rPr lang="en-US" dirty="0" smtClean="0"/>
              <a:t>2. Union by height/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12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Union by size (w/o path compression)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512" y="1371599"/>
            <a:ext cx="8503920" cy="2762275"/>
          </a:xfrm>
        </p:spPr>
        <p:txBody>
          <a:bodyPr>
            <a:normAutofit/>
          </a:bodyPr>
          <a:lstStyle/>
          <a:p>
            <a:r>
              <a:rPr lang="en-US" dirty="0" smtClean="0"/>
              <a:t>We are going to look at the worst case for union by size.</a:t>
            </a:r>
          </a:p>
          <a:p>
            <a:r>
              <a:rPr lang="en-US" dirty="0" smtClean="0"/>
              <a:t>If you have some tree, conceptually, we know that it has a root node, and each node has a size and a height.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02621" y="3886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5808" y="540249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1472" y="53726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4572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15808" y="45981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56638" y="4832163"/>
            <a:ext cx="501837" cy="578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10" idx="4"/>
          </p:cNvCxnSpPr>
          <p:nvPr/>
        </p:nvCxnSpPr>
        <p:spPr>
          <a:xfrm flipV="1">
            <a:off x="3968208" y="4902972"/>
            <a:ext cx="0" cy="499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13118" y="4038600"/>
            <a:ext cx="501837" cy="578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96333" y="4861823"/>
            <a:ext cx="447539" cy="501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407421" y="4133875"/>
            <a:ext cx="447539" cy="501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388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Size= 6, Height=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</a:t>
            </a:r>
            <a:r>
              <a:rPr lang="en-US" dirty="0" smtClean="0"/>
              <a:t>size- contd..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4400" cy="5013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root node’s height has the following relationship with the size (number of elements) of the tree: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Size[R]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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height[R]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where </a:t>
            </a:r>
            <a:r>
              <a:rPr lang="en-US" dirty="0">
                <a:sym typeface="Symbol" panose="05050102010706020507" pitchFamily="18" charset="2"/>
              </a:rPr>
              <a:t>R is the root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In the example, size is 6 and height is 2 and it satisfies the above relationship.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We are going to prove it for all cases.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This can be proved inductively.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62600" y="3581400"/>
            <a:ext cx="3134824" cy="1828800"/>
            <a:chOff x="4956602" y="4046309"/>
            <a:chExt cx="3134824" cy="1828800"/>
          </a:xfrm>
        </p:grpSpPr>
        <p:sp>
          <p:nvSpPr>
            <p:cNvPr id="7" name="Oval 6"/>
            <p:cNvSpPr/>
            <p:nvPr/>
          </p:nvSpPr>
          <p:spPr>
            <a:xfrm>
              <a:off x="6306623" y="4046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01981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5474" y="553274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56602" y="5570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66202" y="47321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19810" y="475828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160640" y="4992272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  <a:endCxn id="12" idx="4"/>
            </p:cNvCxnSpPr>
            <p:nvPr/>
          </p:nvCxnSpPr>
          <p:spPr>
            <a:xfrm flipV="1">
              <a:off x="7172210" y="5063081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17120" y="4198709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800335" y="5021932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611423" y="429398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1602" y="4046309"/>
              <a:ext cx="1229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Size= 6,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Height= 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1550" y="1295400"/>
            <a:ext cx="850392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Size[R]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 2</a:t>
            </a:r>
            <a:r>
              <a:rPr lang="en-US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height[R</a:t>
            </a:r>
            <a:r>
              <a:rPr lang="en-US" b="1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]</a:t>
            </a:r>
          </a:p>
          <a:p>
            <a:pPr marL="0" indent="0">
              <a:buNone/>
            </a:pPr>
            <a:r>
              <a:rPr lang="en-US" b="1" u="sng" dirty="0">
                <a:sym typeface="Symbol" panose="05050102010706020507" pitchFamily="18" charset="2"/>
              </a:rPr>
              <a:t>Base </a:t>
            </a:r>
            <a:r>
              <a:rPr lang="en-US" b="1" u="sng" dirty="0" smtClean="0">
                <a:sym typeface="Symbol" panose="05050102010706020507" pitchFamily="18" charset="2"/>
              </a:rPr>
              <a:t>case (single node):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When Size[R]) = 1, height[R]= 0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Thus, 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height[R</a:t>
            </a:r>
            <a:r>
              <a:rPr lang="en-US" baseline="30000" dirty="0" smtClean="0">
                <a:sym typeface="Symbol" panose="05050102010706020507" pitchFamily="18" charset="2"/>
              </a:rPr>
              <a:t>]</a:t>
            </a:r>
            <a:r>
              <a:rPr lang="en-US" b="1" baseline="30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= 2</a:t>
            </a:r>
            <a:r>
              <a:rPr lang="en-US" baseline="30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= 1. 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ie</a:t>
            </a:r>
            <a:r>
              <a:rPr lang="en-US" dirty="0" smtClean="0">
                <a:sym typeface="Symbol" panose="05050102010706020507" pitchFamily="18" charset="2"/>
              </a:rPr>
              <a:t>. </a:t>
            </a:r>
            <a:r>
              <a:rPr lang="en-US" dirty="0" smtClean="0"/>
              <a:t>Size[R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2</a:t>
            </a:r>
            <a:r>
              <a:rPr lang="en-US" baseline="30000" dirty="0">
                <a:sym typeface="Symbol" panose="05050102010706020507" pitchFamily="18" charset="2"/>
              </a:rPr>
              <a:t>height[R</a:t>
            </a:r>
            <a:r>
              <a:rPr lang="en-US" baseline="30000" dirty="0" smtClean="0">
                <a:sym typeface="Symbol" panose="05050102010706020507" pitchFamily="18" charset="2"/>
              </a:rPr>
              <a:t>] </a:t>
            </a:r>
            <a:r>
              <a:rPr lang="en-US" dirty="0" smtClean="0">
                <a:sym typeface="Symbol" panose="05050102010706020507" pitchFamily="18" charset="2"/>
              </a:rPr>
              <a:t>is true.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u="sng" dirty="0" smtClean="0">
                <a:sym typeface="Symbol" panose="05050102010706020507" pitchFamily="18" charset="2"/>
              </a:rPr>
              <a:t>Inductive </a:t>
            </a:r>
            <a:r>
              <a:rPr lang="en-US" b="1" u="sng" dirty="0">
                <a:sym typeface="Symbol" panose="05050102010706020507" pitchFamily="18" charset="2"/>
              </a:rPr>
              <a:t>case: </a:t>
            </a:r>
          </a:p>
          <a:p>
            <a:pPr marL="0" indent="0">
              <a:buNone/>
            </a:pPr>
            <a:r>
              <a:rPr lang="en-US" dirty="0" smtClean="0"/>
              <a:t>Assume Size[R] </a:t>
            </a:r>
            <a:r>
              <a:rPr lang="en-US" dirty="0">
                <a:sym typeface="Symbol" panose="05050102010706020507" pitchFamily="18" charset="2"/>
              </a:rPr>
              <a:t> 2</a:t>
            </a:r>
            <a:r>
              <a:rPr lang="en-US" baseline="30000" dirty="0">
                <a:sym typeface="Symbol" panose="05050102010706020507" pitchFamily="18" charset="2"/>
              </a:rPr>
              <a:t>height[R] </a:t>
            </a:r>
            <a:r>
              <a:rPr lang="en-US" dirty="0">
                <a:sym typeface="Symbol" panose="05050102010706020507" pitchFamily="18" charset="2"/>
              </a:rPr>
              <a:t>is </a:t>
            </a:r>
            <a:r>
              <a:rPr lang="en-US" dirty="0" smtClean="0">
                <a:sym typeface="Symbol" panose="05050102010706020507" pitchFamily="18" charset="2"/>
              </a:rPr>
              <a:t>true for/ after k union operations.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Let another tree rooted at S is </a:t>
            </a:r>
            <a:r>
              <a:rPr lang="en-US" dirty="0" err="1" smtClean="0">
                <a:sym typeface="Symbol" panose="05050102010706020507" pitchFamily="18" charset="2"/>
              </a:rPr>
              <a:t>unioned</a:t>
            </a:r>
            <a:r>
              <a:rPr lang="en-US" dirty="0" smtClean="0">
                <a:sym typeface="Symbol" panose="05050102010706020507" pitchFamily="18" charset="2"/>
              </a:rPr>
              <a:t>/ merged with the current tree rooted at R.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When 2 trees with root nodes labelled as R and S are going to be merged, there can be 2 cases:</a:t>
            </a:r>
          </a:p>
          <a:p>
            <a:pPr marL="274320" lvl="1" indent="0">
              <a:buNone/>
            </a:pPr>
            <a:r>
              <a:rPr lang="en-US" sz="2400" b="1" dirty="0" smtClean="0">
                <a:sym typeface="Symbol" panose="05050102010706020507" pitchFamily="18" charset="2"/>
              </a:rPr>
              <a:t>Case 1: height[R] &gt; height[S] (and size[R]&gt;size[S])</a:t>
            </a:r>
          </a:p>
          <a:p>
            <a:pPr marL="274320" lvl="1" indent="0">
              <a:buNone/>
            </a:pPr>
            <a:r>
              <a:rPr lang="en-US" sz="2400" b="1" dirty="0" smtClean="0">
                <a:sym typeface="Symbol" panose="05050102010706020507" pitchFamily="18" charset="2"/>
              </a:rPr>
              <a:t>Case 2: </a:t>
            </a:r>
            <a:r>
              <a:rPr lang="en-US" sz="2400" b="1" dirty="0">
                <a:sym typeface="Symbol" panose="05050102010706020507" pitchFamily="18" charset="2"/>
              </a:rPr>
              <a:t>height[R] </a:t>
            </a:r>
            <a:r>
              <a:rPr lang="en-US" sz="2800" b="1" dirty="0" smtClean="0">
                <a:sym typeface="Symbol" panose="05050102010706020507" pitchFamily="18" charset="2"/>
              </a:rPr>
              <a:t></a:t>
            </a:r>
            <a:r>
              <a:rPr lang="en-US" sz="2400" b="1" dirty="0" smtClean="0">
                <a:sym typeface="Symbol" panose="05050102010706020507" pitchFamily="18" charset="2"/>
              </a:rPr>
              <a:t> </a:t>
            </a:r>
            <a:r>
              <a:rPr lang="en-US" sz="2400" b="1" dirty="0">
                <a:sym typeface="Symbol" panose="05050102010706020507" pitchFamily="18" charset="2"/>
              </a:rPr>
              <a:t>height[S</a:t>
            </a:r>
            <a:r>
              <a:rPr lang="en-US" sz="2400" b="1" dirty="0" smtClean="0">
                <a:sym typeface="Symbol" panose="05050102010706020507" pitchFamily="18" charset="2"/>
              </a:rPr>
              <a:t>] (but size[R</a:t>
            </a:r>
            <a:r>
              <a:rPr lang="en-US" sz="2400" b="1" dirty="0">
                <a:sym typeface="Symbol" panose="05050102010706020507" pitchFamily="18" charset="2"/>
              </a:rPr>
              <a:t>]&gt;size[S</a:t>
            </a:r>
            <a:r>
              <a:rPr lang="en-US" sz="2400" b="1" dirty="0" smtClean="0">
                <a:sym typeface="Symbol" panose="05050102010706020507" pitchFamily="18" charset="2"/>
              </a:rPr>
              <a:t>])</a:t>
            </a:r>
            <a:endParaRPr lang="en-US" sz="24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>
                <a:solidFill>
                  <a:schemeClr val="tx1"/>
                </a:solidFill>
                <a:sym typeface="Symbol" panose="05050102010706020507" pitchFamily="18" charset="2"/>
              </a:rPr>
              <a:t>Case 1: height[R] &gt; height[S]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6684" y="4314152"/>
            <a:ext cx="3134824" cy="1828800"/>
            <a:chOff x="4956602" y="4046309"/>
            <a:chExt cx="3134824" cy="1828800"/>
          </a:xfrm>
        </p:grpSpPr>
        <p:sp>
          <p:nvSpPr>
            <p:cNvPr id="5" name="Oval 4"/>
            <p:cNvSpPr/>
            <p:nvPr/>
          </p:nvSpPr>
          <p:spPr>
            <a:xfrm>
              <a:off x="6306623" y="4046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1981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95474" y="553274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56602" y="5570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66202" y="47321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019810" y="475828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160640" y="4992272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10" idx="4"/>
            </p:cNvCxnSpPr>
            <p:nvPr/>
          </p:nvCxnSpPr>
          <p:spPr>
            <a:xfrm flipV="1">
              <a:off x="7172210" y="5063081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817120" y="4198709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800335" y="5021932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611423" y="429398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61602" y="4046309"/>
              <a:ext cx="1229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Size= 6,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Height= 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48195" y="510232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19120" y="4183374"/>
            <a:ext cx="1800812" cy="1292591"/>
            <a:chOff x="5863430" y="3912265"/>
            <a:chExt cx="1800812" cy="1292591"/>
          </a:xfrm>
        </p:grpSpPr>
        <p:sp>
          <p:nvSpPr>
            <p:cNvPr id="19" name="Oval 18"/>
            <p:cNvSpPr/>
            <p:nvPr/>
          </p:nvSpPr>
          <p:spPr>
            <a:xfrm>
              <a:off x="6189881" y="408303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863430" y="490005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05152" y="48803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endCxn id="19" idx="3"/>
            </p:cNvCxnSpPr>
            <p:nvPr/>
          </p:nvCxnSpPr>
          <p:spPr>
            <a:xfrm flipV="1">
              <a:off x="5931429" y="4343194"/>
              <a:ext cx="303089" cy="583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9" idx="4"/>
            </p:cNvCxnSpPr>
            <p:nvPr/>
          </p:nvCxnSpPr>
          <p:spPr>
            <a:xfrm flipH="1" flipV="1">
              <a:off x="6342281" y="4387831"/>
              <a:ext cx="311998" cy="58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34418" y="3912265"/>
              <a:ext cx="1229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Size= 3,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Height= 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56347" y="5121991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=</a:t>
            </a:r>
            <a:endParaRPr lang="en-US" sz="48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007061" y="3580203"/>
            <a:ext cx="3083875" cy="2595045"/>
            <a:chOff x="4956602" y="3280064"/>
            <a:chExt cx="3083875" cy="2595045"/>
          </a:xfrm>
        </p:grpSpPr>
        <p:sp>
          <p:nvSpPr>
            <p:cNvPr id="33" name="Oval 32"/>
            <p:cNvSpPr/>
            <p:nvPr/>
          </p:nvSpPr>
          <p:spPr>
            <a:xfrm>
              <a:off x="6306623" y="4046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01981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95474" y="553274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956602" y="5570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566202" y="47321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019810" y="475828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160640" y="4992272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0"/>
              <a:endCxn id="38" idx="4"/>
            </p:cNvCxnSpPr>
            <p:nvPr/>
          </p:nvCxnSpPr>
          <p:spPr>
            <a:xfrm flipV="1">
              <a:off x="7172210" y="5063081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817120" y="4198709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800335" y="5021932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611423" y="429398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48988" y="3280064"/>
              <a:ext cx="1691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Size= 6+3= 9,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Height= 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935417" y="5061959"/>
            <a:ext cx="946522" cy="1121825"/>
            <a:chOff x="5863430" y="4083031"/>
            <a:chExt cx="946522" cy="1121825"/>
          </a:xfrm>
        </p:grpSpPr>
        <p:sp>
          <p:nvSpPr>
            <p:cNvPr id="56" name="Oval 55"/>
            <p:cNvSpPr/>
            <p:nvPr/>
          </p:nvSpPr>
          <p:spPr>
            <a:xfrm>
              <a:off x="6189881" y="408303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5863430" y="490005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505152" y="48803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56" idx="3"/>
            </p:cNvCxnSpPr>
            <p:nvPr/>
          </p:nvCxnSpPr>
          <p:spPr>
            <a:xfrm flipV="1">
              <a:off x="5931429" y="4343194"/>
              <a:ext cx="303089" cy="583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6" idx="4"/>
            </p:cNvCxnSpPr>
            <p:nvPr/>
          </p:nvCxnSpPr>
          <p:spPr>
            <a:xfrm flipH="1" flipV="1">
              <a:off x="6342281" y="4387831"/>
              <a:ext cx="311998" cy="58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56" idx="0"/>
            <a:endCxn id="33" idx="6"/>
          </p:cNvCxnSpPr>
          <p:nvPr/>
        </p:nvCxnSpPr>
        <p:spPr>
          <a:xfrm flipH="1" flipV="1">
            <a:off x="6661882" y="4498848"/>
            <a:ext cx="1752386" cy="56311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76800"/>
          </a:xfrm>
        </p:spPr>
        <p:txBody>
          <a:bodyPr>
            <a:normAutofit lnSpcReduction="10000"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Case </a:t>
            </a:r>
            <a:r>
              <a:rPr lang="en-US" sz="2400" b="1" u="sng" dirty="0">
                <a:solidFill>
                  <a:schemeClr val="tx1"/>
                </a:solidFill>
                <a:sym typeface="Symbol" panose="05050102010706020507" pitchFamily="18" charset="2"/>
              </a:rPr>
              <a:t>1: height[R] &gt; height[S</a:t>
            </a: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Size[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 Size[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sz="28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	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  </a:t>
            </a:r>
            <a:r>
              <a:rPr lang="en-US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32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</a:t>
            </a:r>
            <a:r>
              <a:rPr lang="en-US" sz="32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32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(by inductive 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step)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However,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] = height[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/>
              <a:t>Therefore, </a:t>
            </a:r>
            <a:r>
              <a:rPr lang="en-US" sz="2800" dirty="0" smtClean="0">
                <a:sym typeface="Symbol" panose="05050102010706020507" pitchFamily="18" charset="2"/>
              </a:rPr>
              <a:t>Size[</a:t>
            </a:r>
            <a:r>
              <a:rPr lang="en-US" sz="2800" dirty="0" err="1" smtClean="0"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ym typeface="Symbol" panose="05050102010706020507" pitchFamily="18" charset="2"/>
              </a:rPr>
              <a:t>new</a:t>
            </a:r>
            <a:r>
              <a:rPr lang="en-US" sz="2800" dirty="0" smtClean="0">
                <a:sym typeface="Symbol" panose="05050102010706020507" pitchFamily="18" charset="2"/>
              </a:rPr>
              <a:t>] </a:t>
            </a:r>
            <a:r>
              <a:rPr lang="en-US" sz="2800" dirty="0">
                <a:sym typeface="Symbol" panose="05050102010706020507" pitchFamily="18" charset="2"/>
              </a:rPr>
              <a:t> </a:t>
            </a:r>
            <a:r>
              <a:rPr lang="en-US" sz="3200" dirty="0" smtClean="0">
                <a:sym typeface="Symbol" panose="05050102010706020507" pitchFamily="18" charset="2"/>
              </a:rPr>
              <a:t>2</a:t>
            </a:r>
            <a:r>
              <a:rPr lang="en-US" sz="3200" baseline="30000" dirty="0" smtClean="0">
                <a:sym typeface="Symbol" panose="05050102010706020507" pitchFamily="18" charset="2"/>
              </a:rPr>
              <a:t>height[</a:t>
            </a:r>
            <a:r>
              <a:rPr lang="en-US" sz="3200" baseline="30000" dirty="0" err="1" smtClean="0">
                <a:sym typeface="Symbol" panose="05050102010706020507" pitchFamily="18" charset="2"/>
              </a:rPr>
              <a:t>R</a:t>
            </a:r>
            <a:r>
              <a:rPr lang="en-US" sz="2000" dirty="0" err="1" smtClean="0">
                <a:sym typeface="Symbol" panose="05050102010706020507" pitchFamily="18" charset="2"/>
              </a:rPr>
              <a:t>new</a:t>
            </a:r>
            <a:r>
              <a:rPr lang="en-US" sz="3200" baseline="30000" dirty="0" smtClean="0">
                <a:sym typeface="Symbol" panose="05050102010706020507" pitchFamily="18" charset="2"/>
              </a:rPr>
              <a:t>]</a:t>
            </a:r>
            <a:endParaRPr lang="en-US" baseline="30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1752" y="1371600"/>
            <a:ext cx="8595255" cy="2603581"/>
            <a:chOff x="286684" y="3580203"/>
            <a:chExt cx="8595255" cy="2603581"/>
          </a:xfrm>
        </p:grpSpPr>
        <p:grpSp>
          <p:nvGrpSpPr>
            <p:cNvPr id="4" name="Group 3"/>
            <p:cNvGrpSpPr/>
            <p:nvPr/>
          </p:nvGrpSpPr>
          <p:grpSpPr>
            <a:xfrm>
              <a:off x="286684" y="4314152"/>
              <a:ext cx="3134824" cy="1828800"/>
              <a:chOff x="4956602" y="4046309"/>
              <a:chExt cx="3134824" cy="1828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306623" y="40463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019810" y="5562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95474" y="553274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956602" y="55703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66202" y="47321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19810" y="475828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160640" y="4992272"/>
                <a:ext cx="501837" cy="578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0"/>
                <a:endCxn id="10" idx="4"/>
              </p:cNvCxnSpPr>
              <p:nvPr/>
            </p:nvCxnSpPr>
            <p:spPr>
              <a:xfrm flipV="1">
                <a:off x="7172210" y="5063081"/>
                <a:ext cx="0" cy="499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5817120" y="4198709"/>
                <a:ext cx="501837" cy="578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800335" y="5021932"/>
                <a:ext cx="447539" cy="5011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6611423" y="4293984"/>
                <a:ext cx="447539" cy="5011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861602" y="4046309"/>
                <a:ext cx="12298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Size= 6,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Height= 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748195" y="510232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+</a:t>
              </a:r>
              <a:endParaRPr lang="en-US" sz="4800" b="1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19120" y="4183374"/>
              <a:ext cx="1800812" cy="1292591"/>
              <a:chOff x="5863430" y="3912265"/>
              <a:chExt cx="1800812" cy="129259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189881" y="408303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863430" y="490005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505152" y="488031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>
                <a:endCxn id="19" idx="3"/>
              </p:cNvCxnSpPr>
              <p:nvPr/>
            </p:nvCxnSpPr>
            <p:spPr>
              <a:xfrm flipV="1">
                <a:off x="5931429" y="4343194"/>
                <a:ext cx="303089" cy="5837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19" idx="4"/>
              </p:cNvCxnSpPr>
              <p:nvPr/>
            </p:nvCxnSpPr>
            <p:spPr>
              <a:xfrm flipH="1" flipV="1">
                <a:off x="6342281" y="4387831"/>
                <a:ext cx="311998" cy="582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434418" y="3912265"/>
                <a:ext cx="12298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Size= 3,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Height= 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756347" y="5121991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=</a:t>
              </a:r>
              <a:endParaRPr lang="en-US" sz="48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07061" y="3580203"/>
              <a:ext cx="3083875" cy="2595045"/>
              <a:chOff x="4956602" y="3280064"/>
              <a:chExt cx="3083875" cy="2595045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6306623" y="40463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19810" y="5562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095474" y="553274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956602" y="55703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566202" y="47321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019810" y="475828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V="1">
                <a:off x="5160640" y="4992272"/>
                <a:ext cx="501837" cy="578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4" idx="0"/>
                <a:endCxn id="38" idx="4"/>
              </p:cNvCxnSpPr>
              <p:nvPr/>
            </p:nvCxnSpPr>
            <p:spPr>
              <a:xfrm flipV="1">
                <a:off x="7172210" y="5063081"/>
                <a:ext cx="0" cy="499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5817120" y="4198709"/>
                <a:ext cx="501837" cy="578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5800335" y="5021932"/>
                <a:ext cx="447539" cy="5011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6611423" y="4293984"/>
                <a:ext cx="447539" cy="5011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348988" y="3280064"/>
                <a:ext cx="1691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Size= 6+3= 9,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Height= 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935417" y="5061959"/>
              <a:ext cx="946522" cy="1121825"/>
              <a:chOff x="5863430" y="4083031"/>
              <a:chExt cx="946522" cy="1121825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189881" y="408303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63430" y="490005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505152" y="488031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endCxn id="56" idx="3"/>
              </p:cNvCxnSpPr>
              <p:nvPr/>
            </p:nvCxnSpPr>
            <p:spPr>
              <a:xfrm flipV="1">
                <a:off x="5931429" y="4343194"/>
                <a:ext cx="303089" cy="5837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endCxn id="56" idx="4"/>
              </p:cNvCxnSpPr>
              <p:nvPr/>
            </p:nvCxnSpPr>
            <p:spPr>
              <a:xfrm flipH="1" flipV="1">
                <a:off x="6342281" y="4387831"/>
                <a:ext cx="311998" cy="582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>
              <a:stCxn id="56" idx="0"/>
              <a:endCxn id="33" idx="6"/>
            </p:cNvCxnSpPr>
            <p:nvPr/>
          </p:nvCxnSpPr>
          <p:spPr>
            <a:xfrm flipH="1" flipV="1">
              <a:off x="6661882" y="4498848"/>
              <a:ext cx="1752386" cy="5631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6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relation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defined </a:t>
            </a:r>
            <a:r>
              <a:rPr lang="en-US" dirty="0"/>
              <a:t>over members</a:t>
            </a:r>
            <a:r>
              <a:rPr lang="en-US" dirty="0" smtClean="0"/>
              <a:t>/ elements </a:t>
            </a:r>
            <a:r>
              <a:rPr lang="en-US" dirty="0"/>
              <a:t>of some set S.</a:t>
            </a:r>
          </a:p>
          <a:p>
            <a:r>
              <a:rPr lang="en-US" dirty="0"/>
              <a:t>For any pair of elements (</a:t>
            </a:r>
            <a:r>
              <a:rPr lang="en-US" dirty="0" smtClean="0"/>
              <a:t>a, </a:t>
            </a:r>
            <a:r>
              <a:rPr lang="en-US" dirty="0"/>
              <a:t>b) from this set 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results in a true or false answer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an equivalence </a:t>
            </a:r>
            <a:r>
              <a:rPr lang="en-US" dirty="0" smtClean="0">
                <a:solidFill>
                  <a:srgbClr val="FF0000"/>
                </a:solidFill>
              </a:rPr>
              <a:t>relation?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An equivalence relation is a relation </a:t>
            </a:r>
            <a:r>
              <a:rPr lang="en-US" dirty="0">
                <a:sym typeface="Symbol" panose="05050102010706020507" pitchFamily="18" charset="2"/>
              </a:rPr>
              <a:t> </a:t>
            </a:r>
            <a:r>
              <a:rPr lang="en-US" dirty="0" smtClean="0"/>
              <a:t>that satisfies</a:t>
            </a:r>
            <a:r>
              <a:rPr lang="en-US" dirty="0"/>
              <a:t>:</a:t>
            </a:r>
          </a:p>
          <a:p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  <a:r>
              <a:rPr lang="en-US" dirty="0"/>
              <a:t>for all a in set S</a:t>
            </a:r>
          </a:p>
          <a:p>
            <a:r>
              <a:rPr lang="en-US" b="1" dirty="0"/>
              <a:t>symmetric property</a:t>
            </a:r>
            <a:r>
              <a:rPr lang="en-US" dirty="0"/>
              <a:t>: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implies 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for all </a:t>
            </a:r>
            <a:r>
              <a:rPr lang="en-US" dirty="0" smtClean="0"/>
              <a:t>a, </a:t>
            </a:r>
            <a:r>
              <a:rPr lang="en-US" dirty="0"/>
              <a:t>b in S</a:t>
            </a:r>
          </a:p>
          <a:p>
            <a:r>
              <a:rPr lang="en-US" b="1" dirty="0"/>
              <a:t>transitive property</a:t>
            </a:r>
            <a:r>
              <a:rPr lang="en-US" dirty="0"/>
              <a:t>: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and 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implies </a:t>
            </a:r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for all </a:t>
            </a:r>
            <a:r>
              <a:rPr lang="en-US" dirty="0" smtClean="0"/>
              <a:t>a, b, </a:t>
            </a:r>
            <a:r>
              <a:rPr lang="en-US" dirty="0"/>
              <a:t>c in 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5486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Case 2: </a:t>
            </a:r>
            <a:r>
              <a:rPr lang="en-US" sz="2400" b="1" u="sng" dirty="0">
                <a:solidFill>
                  <a:schemeClr val="tx1"/>
                </a:solidFill>
                <a:sym typeface="Symbol" panose="05050102010706020507" pitchFamily="18" charset="2"/>
              </a:rPr>
              <a:t>height[R] </a:t>
            </a: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lang="en-US" sz="2400" b="1" u="sng" dirty="0">
                <a:solidFill>
                  <a:schemeClr val="tx1"/>
                </a:solidFill>
                <a:sym typeface="Symbol" panose="05050102010706020507" pitchFamily="18" charset="2"/>
              </a:rPr>
              <a:t>height[S</a:t>
            </a: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Size[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= Size[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+ Size[S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sz="28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	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 2 * Size[S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(lower bound of new size)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	         </a:t>
            </a:r>
            <a:r>
              <a:rPr lang="en-US" sz="2600" dirty="0" smtClean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sz="3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sym typeface="Symbol" panose="05050102010706020507" pitchFamily="18" charset="2"/>
              </a:rPr>
              <a:t> * </a:t>
            </a:r>
            <a:r>
              <a:rPr lang="en-US" sz="3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30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height[S] </a:t>
            </a:r>
            <a:r>
              <a:rPr lang="en-US" sz="3000" dirty="0">
                <a:solidFill>
                  <a:schemeClr val="tx1"/>
                </a:solidFill>
                <a:sym typeface="Symbol" panose="05050102010706020507" pitchFamily="18" charset="2"/>
              </a:rPr>
              <a:t>(inductive step)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           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sz="33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33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height[S]+1</a:t>
            </a:r>
            <a:endParaRPr lang="en-US" sz="2800" dirty="0">
              <a:solidFill>
                <a:schemeClr val="tx1"/>
              </a:solidFill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                 </a:t>
            </a:r>
            <a:r>
              <a:rPr lang="en-US" sz="2600" dirty="0" smtClean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sz="3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30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</a:t>
            </a:r>
            <a:r>
              <a:rPr lang="en-US" sz="3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19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30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sz="2600" baseline="30000" dirty="0">
              <a:solidFill>
                <a:schemeClr val="tx1"/>
              </a:solidFill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3400" y="1447800"/>
            <a:ext cx="7753657" cy="3144024"/>
            <a:chOff x="533400" y="1544902"/>
            <a:chExt cx="7753657" cy="3144024"/>
          </a:xfrm>
        </p:grpSpPr>
        <p:grpSp>
          <p:nvGrpSpPr>
            <p:cNvPr id="20" name="Group 19"/>
            <p:cNvGrpSpPr/>
            <p:nvPr/>
          </p:nvGrpSpPr>
          <p:grpSpPr>
            <a:xfrm>
              <a:off x="533400" y="1544902"/>
              <a:ext cx="7336980" cy="2326999"/>
              <a:chOff x="896284" y="3975666"/>
              <a:chExt cx="7336980" cy="232699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96284" y="4314152"/>
                <a:ext cx="2525224" cy="1054922"/>
                <a:chOff x="5566202" y="4046309"/>
                <a:chExt cx="2525224" cy="1054922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6306623" y="4046309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6325637" y="478969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941791" y="475828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6681011" y="479643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566202" y="4732109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7019810" y="475828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endCxn id="5" idx="3"/>
                </p:cNvCxnSpPr>
                <p:nvPr/>
              </p:nvCxnSpPr>
              <p:spPr>
                <a:xfrm flipV="1">
                  <a:off x="6061288" y="4306472"/>
                  <a:ext cx="289972" cy="4905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6" idx="0"/>
                  <a:endCxn id="5" idx="4"/>
                </p:cNvCxnSpPr>
                <p:nvPr/>
              </p:nvCxnSpPr>
              <p:spPr>
                <a:xfrm flipH="1" flipV="1">
                  <a:off x="6459023" y="4351109"/>
                  <a:ext cx="19014" cy="438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817120" y="4198709"/>
                  <a:ext cx="501837" cy="5780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8" idx="0"/>
                  <a:endCxn id="5" idx="5"/>
                </p:cNvCxnSpPr>
                <p:nvPr/>
              </p:nvCxnSpPr>
              <p:spPr>
                <a:xfrm flipH="1" flipV="1">
                  <a:off x="6566786" y="4306472"/>
                  <a:ext cx="266625" cy="4899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6611423" y="4293984"/>
                  <a:ext cx="447539" cy="5011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6861602" y="4046309"/>
                  <a:ext cx="1229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Size= 6, </a:t>
                  </a:r>
                </a:p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Height= 1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748195" y="5102325"/>
                <a:ext cx="543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+</a:t>
                </a:r>
                <a:endParaRPr lang="en-US" sz="4800" b="1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519120" y="4183374"/>
                <a:ext cx="1800812" cy="1292591"/>
                <a:chOff x="5863430" y="3912265"/>
                <a:chExt cx="1800812" cy="1292591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189881" y="408303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US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863430" y="490005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505152" y="488031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>
                  <a:endCxn id="19" idx="3"/>
                </p:cNvCxnSpPr>
                <p:nvPr/>
              </p:nvCxnSpPr>
              <p:spPr>
                <a:xfrm flipV="1">
                  <a:off x="5931429" y="4343194"/>
                  <a:ext cx="303089" cy="5837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19" idx="4"/>
                </p:cNvCxnSpPr>
                <p:nvPr/>
              </p:nvCxnSpPr>
              <p:spPr>
                <a:xfrm flipH="1" flipV="1">
                  <a:off x="6342281" y="4387831"/>
                  <a:ext cx="311998" cy="5820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434418" y="3912265"/>
                  <a:ext cx="1229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Size= 5, </a:t>
                  </a:r>
                </a:p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Height= 2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4756347" y="5121991"/>
                <a:ext cx="543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=</a:t>
                </a:r>
                <a:endParaRPr lang="en-US" sz="4800" b="1" dirty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038811" y="3975666"/>
                <a:ext cx="2166549" cy="843628"/>
                <a:chOff x="5988352" y="3675527"/>
                <a:chExt cx="2166549" cy="84362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988352" y="42143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347931" y="3675527"/>
                  <a:ext cx="18069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Size= 6+5= 11, </a:t>
                  </a:r>
                </a:p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Height= 3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7148525" y="5162585"/>
                <a:ext cx="1084739" cy="1140080"/>
                <a:chOff x="5076538" y="4183657"/>
                <a:chExt cx="1084739" cy="114008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521389" y="418365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US" dirty="0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76538" y="497406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856477" y="501893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endCxn id="56" idx="3"/>
                </p:cNvCxnSpPr>
                <p:nvPr/>
              </p:nvCxnSpPr>
              <p:spPr>
                <a:xfrm flipV="1">
                  <a:off x="5262937" y="4443820"/>
                  <a:ext cx="303089" cy="5837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endCxn id="56" idx="4"/>
                </p:cNvCxnSpPr>
                <p:nvPr/>
              </p:nvCxnSpPr>
              <p:spPr>
                <a:xfrm flipH="1" flipV="1">
                  <a:off x="5673789" y="4488457"/>
                  <a:ext cx="311998" cy="5820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/>
              <p:cNvCxnSpPr>
                <a:endCxn id="33" idx="6"/>
              </p:cNvCxnSpPr>
              <p:nvPr/>
            </p:nvCxnSpPr>
            <p:spPr>
              <a:xfrm flipH="1" flipV="1">
                <a:off x="6343611" y="4666894"/>
                <a:ext cx="1319050" cy="53113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3551444" y="353447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93166" y="351472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3619443" y="2977610"/>
              <a:ext cx="303089" cy="583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4030295" y="3022247"/>
              <a:ext cx="311998" cy="58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340535" y="438412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982257" y="436438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7408534" y="3827264"/>
              <a:ext cx="303089" cy="583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7819386" y="3871901"/>
              <a:ext cx="311998" cy="58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716615" y="290540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332769" y="287398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71989" y="29121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57180" y="284781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410788" y="287398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5452266" y="2422179"/>
              <a:ext cx="289972" cy="4905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0"/>
            </p:cNvCxnSpPr>
            <p:nvPr/>
          </p:nvCxnSpPr>
          <p:spPr>
            <a:xfrm flipH="1" flipV="1">
              <a:off x="5850001" y="2466816"/>
              <a:ext cx="19014" cy="438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208098" y="2314416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1" idx="0"/>
            </p:cNvCxnSpPr>
            <p:nvPr/>
          </p:nvCxnSpPr>
          <p:spPr>
            <a:xfrm flipH="1" flipV="1">
              <a:off x="5957764" y="2422179"/>
              <a:ext cx="266625" cy="489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6020683" y="2363248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3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5486400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Therefore, it proves that for any tree under union by size, </a:t>
            </a:r>
            <a:r>
              <a:rPr lang="en-US" sz="2600" dirty="0" smtClean="0"/>
              <a:t>Size[R] </a:t>
            </a:r>
            <a:r>
              <a:rPr lang="en-US" sz="2800" dirty="0">
                <a:sym typeface="Symbol" panose="05050102010706020507" pitchFamily="18" charset="2"/>
              </a:rPr>
              <a:t> 2</a:t>
            </a:r>
            <a:r>
              <a:rPr lang="en-US" sz="2800" baseline="30000" dirty="0">
                <a:sym typeface="Symbol" panose="05050102010706020507" pitchFamily="18" charset="2"/>
              </a:rPr>
              <a:t>height[R] </a:t>
            </a:r>
            <a:r>
              <a:rPr lang="en-US" sz="2600" dirty="0">
                <a:sym typeface="Symbol" panose="05050102010706020507" pitchFamily="18" charset="2"/>
              </a:rPr>
              <a:t>is true.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>
                <a:solidFill>
                  <a:schemeClr val="tx1"/>
                </a:solidFill>
              </a:rPr>
              <a:t>However, in worst case, size[R] is </a:t>
            </a:r>
            <a:r>
              <a:rPr lang="en-US" sz="2600" dirty="0" smtClean="0">
                <a:solidFill>
                  <a:schemeClr val="tx1"/>
                </a:solidFill>
              </a:rPr>
              <a:t>bounded </a:t>
            </a:r>
            <a:r>
              <a:rPr lang="en-US" sz="2600" dirty="0">
                <a:solidFill>
                  <a:schemeClr val="tx1"/>
                </a:solidFill>
              </a:rPr>
              <a:t>by n, </a:t>
            </a:r>
            <a:r>
              <a:rPr lang="en-US" sz="2600" dirty="0" smtClean="0">
                <a:solidFill>
                  <a:schemeClr val="tx1"/>
                </a:solidFill>
              </a:rPr>
              <a:t>the total </a:t>
            </a:r>
            <a:r>
              <a:rPr lang="en-US" sz="2600" dirty="0">
                <a:solidFill>
                  <a:schemeClr val="tx1"/>
                </a:solidFill>
              </a:rPr>
              <a:t>number of elements.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>
                <a:solidFill>
                  <a:schemeClr val="tx1"/>
                </a:solidFill>
              </a:rPr>
              <a:t>Thus, in worst case,</a:t>
            </a:r>
          </a:p>
          <a:p>
            <a:pPr marL="548640" lvl="3" indent="0">
              <a:buClr>
                <a:schemeClr val="accent1"/>
              </a:buClr>
              <a:buSzPct val="85000"/>
              <a:buNone/>
            </a:pPr>
            <a:r>
              <a:rPr lang="en-US" sz="2800" dirty="0" smtClean="0"/>
              <a:t>n </a:t>
            </a:r>
            <a:r>
              <a:rPr lang="en-US" sz="2800" dirty="0">
                <a:sym typeface="Symbol" panose="05050102010706020507" pitchFamily="18" charset="2"/>
              </a:rPr>
              <a:t> 2</a:t>
            </a:r>
            <a:r>
              <a:rPr lang="en-US" sz="2800" baseline="30000" dirty="0">
                <a:sym typeface="Symbol" panose="05050102010706020507" pitchFamily="18" charset="2"/>
              </a:rPr>
              <a:t>height[R</a:t>
            </a:r>
            <a:r>
              <a:rPr lang="en-US" sz="2800" baseline="30000" dirty="0" smtClean="0">
                <a:sym typeface="Symbol" panose="05050102010706020507" pitchFamily="18" charset="2"/>
              </a:rPr>
              <a:t>] </a:t>
            </a:r>
            <a:endParaRPr lang="en-US" sz="2800" dirty="0" smtClean="0">
              <a:sym typeface="Symbol" panose="05050102010706020507" pitchFamily="18" charset="2"/>
            </a:endParaRPr>
          </a:p>
          <a:p>
            <a:pPr marL="617220" lvl="2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è"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l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og </a:t>
            </a:r>
            <a:r>
              <a:rPr lang="en-US" sz="28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n= height[R]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Thus, find(any element) takes O(height[R])= O(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log </a:t>
            </a:r>
            <a:r>
              <a:rPr lang="en-US" sz="280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n), and union(two elements)= 2 find operations + O(1) effort.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Therefore, union(two 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elements)= O(log </a:t>
            </a:r>
            <a:r>
              <a:rPr lang="en-US" sz="240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n)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35396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Union by height/ rank </a:t>
            </a:r>
            <a:br>
              <a:rPr lang="en-US" dirty="0" smtClean="0"/>
            </a:br>
            <a:r>
              <a:rPr lang="en-US" dirty="0" smtClean="0"/>
              <a:t>(w/o path compression)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8344" y="1295401"/>
            <a:ext cx="8671560" cy="167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Observation 1:</a:t>
            </a:r>
          </a:p>
          <a:p>
            <a:pPr marL="0" indent="0">
              <a:buNone/>
            </a:pPr>
            <a:r>
              <a:rPr lang="en-US" dirty="0" smtClean="0"/>
              <a:t>For any element x ≠ root node, rank[x] &lt; rank[parent[x]].</a:t>
            </a:r>
          </a:p>
          <a:p>
            <a:pPr marL="0" indent="0">
              <a:buNone/>
            </a:pPr>
            <a:r>
              <a:rPr lang="en-US" dirty="0" smtClean="0"/>
              <a:t>(Rank- Maximum number of hops required to traverse from the leaf node to any other node.)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1752600" y="2967508"/>
            <a:ext cx="5220384" cy="3096484"/>
            <a:chOff x="704223" y="2882484"/>
            <a:chExt cx="5220384" cy="3096484"/>
          </a:xfrm>
        </p:grpSpPr>
        <p:sp>
          <p:nvSpPr>
            <p:cNvPr id="31" name="Oval 30"/>
            <p:cNvSpPr/>
            <p:nvPr/>
          </p:nvSpPr>
          <p:spPr>
            <a:xfrm>
              <a:off x="3026421" y="29718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815272" y="445823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76400" y="44958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36576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01744" y="364262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1880438" y="3917764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536918" y="312420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2520133" y="394742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1"/>
            </p:cNvCxnSpPr>
            <p:nvPr/>
          </p:nvCxnSpPr>
          <p:spPr>
            <a:xfrm flipH="1" flipV="1">
              <a:off x="3326137" y="3154290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030045" y="375195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61" idx="0"/>
            </p:cNvCxnSpPr>
            <p:nvPr/>
          </p:nvCxnSpPr>
          <p:spPr>
            <a:xfrm flipV="1">
              <a:off x="3182445" y="3252440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4532943" y="448185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269" y="45404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452307" y="396240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4014944" y="3886114"/>
              <a:ext cx="609599" cy="612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938953" y="528428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454697" y="526930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189871" y="4750880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8" idx="1"/>
            </p:cNvCxnSpPr>
            <p:nvPr/>
          </p:nvCxnSpPr>
          <p:spPr>
            <a:xfrm flipH="1" flipV="1">
              <a:off x="1979090" y="4780969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682998" y="53786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stCxn id="71" idx="0"/>
            </p:cNvCxnSpPr>
            <p:nvPr/>
          </p:nvCxnSpPr>
          <p:spPr>
            <a:xfrm flipV="1">
              <a:off x="1835398" y="4879119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849769" y="529157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365513" y="527659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4100687" y="4758175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4" idx="1"/>
            </p:cNvCxnSpPr>
            <p:nvPr/>
          </p:nvCxnSpPr>
          <p:spPr>
            <a:xfrm flipH="1" flipV="1">
              <a:off x="4889906" y="4788264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4593814" y="538593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7" idx="0"/>
            </p:cNvCxnSpPr>
            <p:nvPr/>
          </p:nvCxnSpPr>
          <p:spPr>
            <a:xfrm flipV="1">
              <a:off x="4746214" y="4886414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889257" y="520457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0"/>
            </p:cNvCxnSpPr>
            <p:nvPr/>
          </p:nvCxnSpPr>
          <p:spPr>
            <a:xfrm flipV="1">
              <a:off x="3041657" y="4705058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860662" y="54599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68419" y="541620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22097" y="543638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18632" y="529157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67469" y="551730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7540" y="54599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65519" y="417624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93120" y="40974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20366" y="423465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39103" y="337472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88008" y="33914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64078" y="28824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4223" y="538593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66765" y="35865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37472" y="440707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35396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Union by height/ rank </a:t>
            </a:r>
            <a:br>
              <a:rPr lang="en-US" dirty="0" smtClean="0"/>
            </a:br>
            <a:r>
              <a:rPr lang="en-US" dirty="0" smtClean="0"/>
              <a:t>(w/o path compression)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512" y="1371599"/>
            <a:ext cx="8671560" cy="495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Observation 2:</a:t>
            </a:r>
          </a:p>
          <a:p>
            <a:pPr marL="0" indent="0">
              <a:buNone/>
            </a:pPr>
            <a:r>
              <a:rPr lang="en-US" dirty="0"/>
              <a:t>For any element x ≠ root node, rank[x] </a:t>
            </a:r>
            <a:r>
              <a:rPr lang="en-US" dirty="0" smtClean="0"/>
              <a:t>does not change under further union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Observation </a:t>
            </a:r>
            <a:r>
              <a:rPr lang="en-US" b="1" u="sng" dirty="0" smtClean="0"/>
              <a:t>3: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For any </a:t>
            </a:r>
            <a:r>
              <a:rPr lang="en-US" dirty="0" smtClean="0"/>
              <a:t>path from a node x to the root </a:t>
            </a:r>
            <a:r>
              <a:rPr lang="en-US" dirty="0"/>
              <a:t>node, </a:t>
            </a:r>
            <a:r>
              <a:rPr lang="en-US" dirty="0" smtClean="0"/>
              <a:t>the ranks of nodes along that path is in a strictly increasing sequence.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Union by height/ </a:t>
            </a:r>
            <a:r>
              <a:rPr lang="en-US" dirty="0" smtClean="0"/>
              <a:t>rank-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76800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Lemma 1: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Any node with some rank ‘k’ has  2</a:t>
            </a:r>
            <a:r>
              <a:rPr lang="en-US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nodes in its </a:t>
            </a:r>
            <a:r>
              <a:rPr lang="en-US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subtree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Base case: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When k=0, (i.e. When tree is with singleton root node only), 2</a:t>
            </a:r>
            <a:r>
              <a:rPr lang="en-US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2</a:t>
            </a:r>
            <a:r>
              <a:rPr lang="en-US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= 1, which is true.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52600" y="2185558"/>
            <a:ext cx="5220384" cy="3096484"/>
            <a:chOff x="704223" y="2882484"/>
            <a:chExt cx="5220384" cy="3096484"/>
          </a:xfrm>
        </p:grpSpPr>
        <p:sp>
          <p:nvSpPr>
            <p:cNvPr id="48" name="Oval 47"/>
            <p:cNvSpPr/>
            <p:nvPr/>
          </p:nvSpPr>
          <p:spPr>
            <a:xfrm>
              <a:off x="3026421" y="29718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815272" y="445823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676400" y="44958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286000" y="36576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801744" y="364262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1880438" y="3917764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36918" y="312420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2520133" y="394742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1"/>
            </p:cNvCxnSpPr>
            <p:nvPr/>
          </p:nvCxnSpPr>
          <p:spPr>
            <a:xfrm flipH="1" flipV="1">
              <a:off x="3326137" y="3154290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030045" y="375195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64" idx="0"/>
            </p:cNvCxnSpPr>
            <p:nvPr/>
          </p:nvCxnSpPr>
          <p:spPr>
            <a:xfrm flipV="1">
              <a:off x="3182445" y="3252440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532943" y="448185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248269" y="45404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452307" y="396240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014944" y="3886114"/>
              <a:ext cx="609599" cy="612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938953" y="528428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54697" y="526930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1189871" y="4750880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1" idx="1"/>
            </p:cNvCxnSpPr>
            <p:nvPr/>
          </p:nvCxnSpPr>
          <p:spPr>
            <a:xfrm flipH="1" flipV="1">
              <a:off x="1979090" y="4780969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682998" y="53786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74" idx="0"/>
            </p:cNvCxnSpPr>
            <p:nvPr/>
          </p:nvCxnSpPr>
          <p:spPr>
            <a:xfrm flipV="1">
              <a:off x="1835398" y="4879119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849769" y="529157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65513" y="527659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4100687" y="4758175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 flipV="1">
              <a:off x="4889906" y="4788264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4593814" y="538593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80" idx="0"/>
            </p:cNvCxnSpPr>
            <p:nvPr/>
          </p:nvCxnSpPr>
          <p:spPr>
            <a:xfrm flipV="1">
              <a:off x="4746214" y="4886414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2889257" y="520457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>
              <a:stCxn id="82" idx="0"/>
            </p:cNvCxnSpPr>
            <p:nvPr/>
          </p:nvCxnSpPr>
          <p:spPr>
            <a:xfrm flipV="1">
              <a:off x="3041657" y="4705058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860662" y="54599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68419" y="541620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22097" y="543638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18632" y="529157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67469" y="551730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17540" y="54599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65519" y="417624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93120" y="40974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20366" y="423465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39103" y="337472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88008" y="33914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4078" y="28824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4223" y="538593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765" y="35865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37472" y="440707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9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Union by height/ </a:t>
            </a:r>
            <a:r>
              <a:rPr lang="en-US" dirty="0" smtClean="0"/>
              <a:t>rank-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76800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Inductive case: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Assume the lemma is true for some trees whose rank is (k-1).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A node of rank k is created only when 2 trees of rank (k-1) are merged.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However, each tree of rank (k-1) has  2</a:t>
            </a:r>
            <a:r>
              <a:rPr lang="en-US" sz="28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k-1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nodes according to the inductive assumption.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This implies that a tree of rank k has 2 * 2</a:t>
            </a:r>
            <a:r>
              <a:rPr lang="en-US" sz="28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k-1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nodes.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i.e. a tree of rank k has 2</a:t>
            </a:r>
            <a:r>
              <a:rPr lang="en-US" sz="28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nodes.</a:t>
            </a:r>
          </a:p>
        </p:txBody>
      </p:sp>
    </p:spTree>
    <p:extLst>
      <p:ext uri="{BB962C8B-B14F-4D97-AF65-F5344CB8AC3E}">
        <p14:creationId xmlns:p14="http://schemas.microsoft.com/office/powerpoint/2010/main" val="24986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Union by height/ </a:t>
            </a:r>
            <a:r>
              <a:rPr lang="en-US" dirty="0" smtClean="0"/>
              <a:t>rank-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4400" cy="4876800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Corollary 1: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From observation 1 and lemma 1, for any node with rank k, there are </a:t>
            </a:r>
            <a:r>
              <a:rPr 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at least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k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nodes in its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subtree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Thus, the highest rank for any tree under union by rank operations is 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log </a:t>
            </a:r>
            <a:r>
              <a:rPr lang="en-US" sz="200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n,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 where n is the total number of elements.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accent3"/>
                </a:solidFill>
              </a:rPr>
              <a:t>(Observation </a:t>
            </a:r>
            <a:r>
              <a:rPr lang="en-US" sz="2400" b="1" u="sng" dirty="0">
                <a:solidFill>
                  <a:schemeClr val="accent3"/>
                </a:solidFill>
              </a:rPr>
              <a:t>1</a:t>
            </a:r>
            <a:r>
              <a:rPr lang="en-US" sz="2400" b="1" u="sng" dirty="0" smtClean="0">
                <a:solidFill>
                  <a:schemeClr val="accent3"/>
                </a:solidFill>
              </a:rPr>
              <a:t>: </a:t>
            </a:r>
            <a:r>
              <a:rPr lang="en-US" sz="2400" dirty="0" smtClean="0">
                <a:solidFill>
                  <a:schemeClr val="accent3"/>
                </a:solidFill>
              </a:rPr>
              <a:t>For </a:t>
            </a:r>
            <a:r>
              <a:rPr lang="en-US" sz="2400" dirty="0">
                <a:solidFill>
                  <a:schemeClr val="accent3"/>
                </a:solidFill>
              </a:rPr>
              <a:t>any element x ≠ root node, rank[x] &lt; rank[parent[x</a:t>
            </a:r>
            <a:r>
              <a:rPr lang="en-US" sz="2400" dirty="0" smtClean="0">
                <a:solidFill>
                  <a:schemeClr val="accent3"/>
                </a:solidFill>
              </a:rPr>
              <a:t>]].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>
                <a:solidFill>
                  <a:schemeClr val="accent3"/>
                </a:solidFill>
                <a:sym typeface="Symbol" panose="05050102010706020507" pitchFamily="18" charset="2"/>
              </a:rPr>
              <a:t>Lemma 1</a:t>
            </a:r>
            <a:r>
              <a:rPr lang="en-US" sz="2400" b="1" u="sng" dirty="0" smtClean="0">
                <a:solidFill>
                  <a:schemeClr val="accent3"/>
                </a:solidFill>
                <a:sym typeface="Symbol" panose="05050102010706020507" pitchFamily="18" charset="2"/>
              </a:rPr>
              <a:t>: </a:t>
            </a:r>
            <a:r>
              <a:rPr lang="en-US" sz="2400" dirty="0" smtClean="0">
                <a:solidFill>
                  <a:schemeClr val="accent3"/>
                </a:solidFill>
                <a:sym typeface="Symbol" panose="05050102010706020507" pitchFamily="18" charset="2"/>
              </a:rPr>
              <a:t>Any </a:t>
            </a:r>
            <a:r>
              <a:rPr lang="en-US" sz="2400" dirty="0">
                <a:solidFill>
                  <a:schemeClr val="accent3"/>
                </a:solidFill>
                <a:sym typeface="Symbol" panose="05050102010706020507" pitchFamily="18" charset="2"/>
              </a:rPr>
              <a:t>node with some rank ‘k’ has  2</a:t>
            </a:r>
            <a:r>
              <a:rPr lang="en-US" sz="2400" baseline="30000" dirty="0">
                <a:solidFill>
                  <a:schemeClr val="accent3"/>
                </a:solidFill>
                <a:sym typeface="Symbol" panose="05050102010706020507" pitchFamily="18" charset="2"/>
              </a:rPr>
              <a:t>k</a:t>
            </a:r>
            <a:r>
              <a:rPr lang="en-US" sz="2400" dirty="0">
                <a:solidFill>
                  <a:schemeClr val="accent3"/>
                </a:solidFill>
                <a:sym typeface="Symbol" panose="05050102010706020507" pitchFamily="18" charset="2"/>
              </a:rPr>
              <a:t> nodes in its </a:t>
            </a:r>
            <a:r>
              <a:rPr lang="en-US" sz="2400" dirty="0" err="1">
                <a:solidFill>
                  <a:schemeClr val="accent3"/>
                </a:solidFill>
                <a:sym typeface="Symbol" panose="05050102010706020507" pitchFamily="18" charset="2"/>
              </a:rPr>
              <a:t>subtree</a:t>
            </a:r>
            <a:r>
              <a:rPr lang="en-US" sz="2400" dirty="0" smtClean="0">
                <a:solidFill>
                  <a:schemeClr val="accent3"/>
                </a:solidFill>
                <a:sym typeface="Symbol" panose="05050102010706020507" pitchFamily="18" charset="2"/>
              </a:rPr>
              <a:t>.)</a:t>
            </a:r>
            <a:endParaRPr lang="en-US" sz="2400" dirty="0">
              <a:solidFill>
                <a:schemeClr val="accent3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3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Union by height/ </a:t>
            </a:r>
            <a:r>
              <a:rPr lang="en-US" dirty="0" smtClean="0"/>
              <a:t>rank- contd..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295400"/>
                <a:ext cx="8689848" cy="4876800"/>
              </a:xfrm>
            </p:spPr>
            <p:txBody>
              <a:bodyPr>
                <a:normAutofit lnSpcReduction="10000"/>
              </a:bodyPr>
              <a:lstStyle/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b="1" u="sng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Lemma 2 (AKA rank lemma):</a:t>
                </a: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For any rank k  0, there are 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200" baseline="30000" dirty="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k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nodes in the tree with rank = k.</a:t>
                </a: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b="1" u="sng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Proof:</a:t>
                </a:r>
              </a:p>
              <a:p>
                <a:pPr marL="457200" lvl="1" indent="-457200">
                  <a:buClr>
                    <a:schemeClr val="accent1"/>
                  </a:buClr>
                  <a:buSzPct val="85000"/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From lemma 1, each element in the tree with rank=k has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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2400" baseline="300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k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elements in its </a:t>
                </a:r>
                <a:r>
                  <a:rPr lang="en-US" sz="2400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subtree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marL="457200" lvl="1" indent="-457200">
                  <a:buClr>
                    <a:schemeClr val="accent1"/>
                  </a:buClr>
                  <a:buSzPct val="85000"/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Different elements/  nodes with same rank cannot have common descendants. (from observation 1)</a:t>
                </a: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From the above 2 points, if we only have a total number of n elements, and each rank=k node has at least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2400" baseline="30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k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elements (from 1), and they do not share common descendants (from 2), then it follows that there are at most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k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such elements/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nodes. </a:t>
                </a:r>
                <a:endParaRPr lang="en-US" sz="24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295400"/>
                <a:ext cx="8689848" cy="4876800"/>
              </a:xfrm>
              <a:blipFill rotWithShape="0">
                <a:blip r:embed="rId2"/>
                <a:stretch>
                  <a:fillRect l="-1123" t="-1625" r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8382" y="941293"/>
            <a:ext cx="8104096" cy="4351196"/>
            <a:chOff x="78382" y="941293"/>
            <a:chExt cx="8104096" cy="4351196"/>
          </a:xfrm>
        </p:grpSpPr>
        <p:sp>
          <p:nvSpPr>
            <p:cNvPr id="5" name="Oval 4"/>
            <p:cNvSpPr/>
            <p:nvPr/>
          </p:nvSpPr>
          <p:spPr>
            <a:xfrm>
              <a:off x="4707475" y="116733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387730" y="297877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45262" y="294334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66271" y="213202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06934" y="192406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8" idx="3"/>
            </p:cNvCxnSpPr>
            <p:nvPr/>
          </p:nvCxnSpPr>
          <p:spPr>
            <a:xfrm flipV="1">
              <a:off x="2362221" y="2392189"/>
              <a:ext cx="848687" cy="548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442422" y="1427497"/>
              <a:ext cx="1309690" cy="8006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1"/>
              <a:endCxn id="8" idx="4"/>
            </p:cNvCxnSpPr>
            <p:nvPr/>
          </p:nvCxnSpPr>
          <p:spPr>
            <a:xfrm flipH="1" flipV="1">
              <a:off x="3318671" y="2436826"/>
              <a:ext cx="113696" cy="586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920944" y="1422105"/>
              <a:ext cx="435103" cy="644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455004" y="202231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5" idx="4"/>
            </p:cNvCxnSpPr>
            <p:nvPr/>
          </p:nvCxnSpPr>
          <p:spPr>
            <a:xfrm flipV="1">
              <a:off x="4607404" y="1472134"/>
              <a:ext cx="252471" cy="6088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64203" y="206021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flipH="1" flipV="1">
              <a:off x="5012275" y="1319734"/>
              <a:ext cx="1739296" cy="648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55195" y="374247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15048" y="447134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7"/>
            </p:cNvCxnSpPr>
            <p:nvPr/>
          </p:nvCxnSpPr>
          <p:spPr>
            <a:xfrm flipV="1">
              <a:off x="1115358" y="3065780"/>
              <a:ext cx="1043884" cy="7213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 flipV="1">
              <a:off x="1139441" y="3983010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43349" y="458067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995749" y="4081160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006618" y="343246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479734" y="271436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7257536" y="2899065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364857" y="2328691"/>
              <a:ext cx="243959" cy="437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577351" y="346182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7759373" y="2947015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83057" y="373110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3535457" y="3231587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826290" y="357424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11288" y="9412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78946" y="357727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00237" y="388146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3253" y="48308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72857" y="384413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528" y="331910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62036" y="259779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49885" y="246425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35321" y="15088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1192" y="260094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02035" y="17750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82" y="416515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40838" y="295725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91699" y="29067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70571" y="455017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421489" y="4016778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806538" y="367821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7" idx="4"/>
            </p:cNvCxnSpPr>
            <p:nvPr/>
          </p:nvCxnSpPr>
          <p:spPr>
            <a:xfrm flipH="1" flipV="1">
              <a:off x="2297662" y="3248146"/>
              <a:ext cx="157403" cy="5240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295487" y="371615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912382" y="3164442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698230" y="272650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endCxn id="14" idx="5"/>
            </p:cNvCxnSpPr>
            <p:nvPr/>
          </p:nvCxnSpPr>
          <p:spPr>
            <a:xfrm flipH="1" flipV="1">
              <a:off x="4715167" y="2282474"/>
              <a:ext cx="172643" cy="444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222623" y="271436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315803" y="2231720"/>
              <a:ext cx="219701" cy="535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7532714" y="262692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6" idx="1"/>
              <a:endCxn id="9" idx="6"/>
            </p:cNvCxnSpPr>
            <p:nvPr/>
          </p:nvCxnSpPr>
          <p:spPr>
            <a:xfrm flipH="1" flipV="1">
              <a:off x="7011734" y="2076461"/>
              <a:ext cx="565617" cy="5951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761015" y="273626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8" idx="0"/>
              <a:endCxn id="9" idx="4"/>
            </p:cNvCxnSpPr>
            <p:nvPr/>
          </p:nvCxnSpPr>
          <p:spPr>
            <a:xfrm flipH="1" flipV="1">
              <a:off x="6859334" y="2228861"/>
              <a:ext cx="54081" cy="507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024539" y="293172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79546" y="29206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088237" y="270576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6339155" y="217236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659685" y="465464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91828" y="359323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43030" y="293360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9909" y="187558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43989" y="182230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522512" y="4227012"/>
            <a:ext cx="4313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N=22</a:t>
            </a:r>
          </a:p>
          <a:p>
            <a:r>
              <a:rPr lang="en-US" dirty="0" smtClean="0"/>
              <a:t># of nodes with rank 0: 13 </a:t>
            </a:r>
            <a:r>
              <a:rPr lang="en-US" dirty="0" smtClean="0">
                <a:sym typeface="Symbol" panose="05050102010706020507" pitchFamily="18" charset="2"/>
              </a:rPr>
              <a:t> 22/2</a:t>
            </a:r>
            <a:r>
              <a:rPr lang="en-US" baseline="30000" dirty="0" smtClean="0">
                <a:sym typeface="Symbol" panose="05050102010706020507" pitchFamily="18" charset="2"/>
              </a:rPr>
              <a:t>0</a:t>
            </a:r>
            <a:endParaRPr lang="en-US" baseline="30000" dirty="0" smtClean="0"/>
          </a:p>
          <a:p>
            <a:r>
              <a:rPr lang="en-US" dirty="0"/>
              <a:t># of nodes with rank </a:t>
            </a:r>
            <a:r>
              <a:rPr lang="en-US" dirty="0" smtClean="0"/>
              <a:t>1: 5 </a:t>
            </a:r>
            <a:r>
              <a:rPr lang="en-US" dirty="0" smtClean="0">
                <a:sym typeface="Symbol" panose="05050102010706020507" pitchFamily="18" charset="2"/>
              </a:rPr>
              <a:t>  22/2</a:t>
            </a:r>
            <a:r>
              <a:rPr lang="en-US" baseline="30000" dirty="0">
                <a:sym typeface="Symbol" panose="05050102010706020507" pitchFamily="18" charset="2"/>
              </a:rPr>
              <a:t>1</a:t>
            </a:r>
            <a:endParaRPr lang="en-US" baseline="30000" dirty="0"/>
          </a:p>
          <a:p>
            <a:r>
              <a:rPr lang="en-US" dirty="0"/>
              <a:t># of nodes with rank </a:t>
            </a:r>
            <a:r>
              <a:rPr lang="en-US" dirty="0" smtClean="0"/>
              <a:t>2: 2 </a:t>
            </a:r>
            <a:r>
              <a:rPr lang="en-US" dirty="0" smtClean="0">
                <a:sym typeface="Symbol" panose="05050102010706020507" pitchFamily="18" charset="2"/>
              </a:rPr>
              <a:t>  22/2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endParaRPr lang="en-US" baseline="30000" dirty="0"/>
          </a:p>
          <a:p>
            <a:r>
              <a:rPr lang="en-US" dirty="0"/>
              <a:t># of nodes with rank </a:t>
            </a:r>
            <a:r>
              <a:rPr lang="en-US" dirty="0" smtClean="0"/>
              <a:t>3: 1 </a:t>
            </a:r>
            <a:r>
              <a:rPr lang="en-US" dirty="0" smtClean="0">
                <a:sym typeface="Symbol" panose="05050102010706020507" pitchFamily="18" charset="2"/>
              </a:rPr>
              <a:t>  22/2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endParaRPr lang="en-US" baseline="30000" dirty="0"/>
          </a:p>
          <a:p>
            <a:r>
              <a:rPr lang="en-US" dirty="0"/>
              <a:t># of nodes with rank </a:t>
            </a:r>
            <a:r>
              <a:rPr lang="en-US" dirty="0" smtClean="0"/>
              <a:t>4: 1 </a:t>
            </a:r>
            <a:r>
              <a:rPr lang="en-US" dirty="0" smtClean="0">
                <a:sym typeface="Symbol" panose="05050102010706020507" pitchFamily="18" charset="2"/>
              </a:rPr>
              <a:t>  22/2</a:t>
            </a:r>
            <a:r>
              <a:rPr lang="en-US" baseline="30000" dirty="0" smtClean="0">
                <a:sym typeface="Symbol" panose="05050102010706020507" pitchFamily="18" charset="2"/>
              </a:rPr>
              <a:t>4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801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3962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3962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Curved Left Arrow 5"/>
          <p:cNvSpPr/>
          <p:nvPr/>
        </p:nvSpPr>
        <p:spPr>
          <a:xfrm>
            <a:off x="1137390" y="3848100"/>
            <a:ext cx="582168" cy="53340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480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81598" y="373139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3998" y="3564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Right Arrow 12"/>
          <p:cNvSpPr/>
          <p:nvPr/>
        </p:nvSpPr>
        <p:spPr>
          <a:xfrm rot="19073929">
            <a:off x="2689762" y="4133870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480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81598" y="373139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3998" y="3564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Right Arrow 12"/>
          <p:cNvSpPr/>
          <p:nvPr/>
        </p:nvSpPr>
        <p:spPr>
          <a:xfrm rot="19073929">
            <a:off x="2689762" y="4133870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89171" y="555166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08171" y="562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79969" y="455865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32369" y="4392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Up-Down Arrow 18"/>
          <p:cNvSpPr/>
          <p:nvPr/>
        </p:nvSpPr>
        <p:spPr>
          <a:xfrm rot="3009438">
            <a:off x="4269813" y="4530871"/>
            <a:ext cx="347559" cy="12161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7528" y="4800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43513" y="4615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6357120" y="472862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6120" y="4804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47918" y="373561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00318" y="3569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Right Arrow 23"/>
          <p:cNvSpPr/>
          <p:nvPr/>
        </p:nvSpPr>
        <p:spPr>
          <a:xfrm rot="19073929">
            <a:off x="6456082" y="4138096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913151">
            <a:off x="7376334" y="4196442"/>
            <a:ext cx="1159299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12671</TotalTime>
  <Words>2482</Words>
  <Application>Microsoft Office PowerPoint</Application>
  <PresentationFormat>On-screen Show (4:3)</PresentationFormat>
  <Paragraphs>381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Cambria Math</vt:lpstr>
      <vt:lpstr>Symbol</vt:lpstr>
      <vt:lpstr>Wingdings</vt:lpstr>
      <vt:lpstr>Wingdings 2</vt:lpstr>
      <vt:lpstr>Civic</vt:lpstr>
      <vt:lpstr>Disjoint set data structure</vt:lpstr>
      <vt:lpstr>Announcements</vt:lpstr>
      <vt:lpstr>Disjoint set data structure</vt:lpstr>
      <vt:lpstr>Equivalence relationship</vt:lpstr>
      <vt:lpstr>Equivalence relationship</vt:lpstr>
      <vt:lpstr>Equivalence relationship</vt:lpstr>
      <vt:lpstr>Equivalence relationship</vt:lpstr>
      <vt:lpstr>Equivalence relationship</vt:lpstr>
      <vt:lpstr>Equivalence relationship</vt:lpstr>
      <vt:lpstr>Equivalence relationship</vt:lpstr>
      <vt:lpstr>Equivalence relationship</vt:lpstr>
      <vt:lpstr>Equivalence class</vt:lpstr>
      <vt:lpstr>What is all about the disjoint set data structure?</vt:lpstr>
      <vt:lpstr>Basic disjoint-set data structure</vt:lpstr>
      <vt:lpstr>Applications of disjoint set data structure</vt:lpstr>
      <vt:lpstr>Kruskal’s algorithm</vt:lpstr>
      <vt:lpstr>New disjoint set data structure using just an array</vt:lpstr>
      <vt:lpstr>New disjoint set data structure using just an array</vt:lpstr>
      <vt:lpstr>PowerPoint Presentation</vt:lpstr>
      <vt:lpstr>PowerPoint Presentation</vt:lpstr>
      <vt:lpstr>PowerPoint Presentation</vt:lpstr>
      <vt:lpstr>Smart Union algorithms- Motivation</vt:lpstr>
      <vt:lpstr>Union by size- initialization</vt:lpstr>
      <vt:lpstr>Union by size- find(a) implementation</vt:lpstr>
      <vt:lpstr>PowerPoint Presentation</vt:lpstr>
      <vt:lpstr>Union by size Example</vt:lpstr>
      <vt:lpstr>Union by height (or rank)- initialization</vt:lpstr>
      <vt:lpstr>Union by height- find(a) implementation</vt:lpstr>
      <vt:lpstr>PowerPoint Presentation</vt:lpstr>
      <vt:lpstr>Union by height (or rank)- Example</vt:lpstr>
      <vt:lpstr>Path Compression during find() operation</vt:lpstr>
      <vt:lpstr>Path compression illustration</vt:lpstr>
      <vt:lpstr>Path compression based find(a)</vt:lpstr>
      <vt:lpstr>Algorithmic analysis of Disjoint set data structure:  1. Union by size  2. Union by height/ rank</vt:lpstr>
      <vt:lpstr>1. Union by size (w/o path compression)</vt:lpstr>
      <vt:lpstr>Union by size- contd..</vt:lpstr>
      <vt:lpstr>Proof by Induction</vt:lpstr>
      <vt:lpstr>Proof by Induction- contd..</vt:lpstr>
      <vt:lpstr>Proof by Induction- contd..</vt:lpstr>
      <vt:lpstr>Proof by Induction- contd..</vt:lpstr>
      <vt:lpstr>Proof by Induction- contd..</vt:lpstr>
      <vt:lpstr>2. Union by height/ rank  (w/o path compression)</vt:lpstr>
      <vt:lpstr>2. Union by height/ rank  (w/o path compression)</vt:lpstr>
      <vt:lpstr>2. Union by height/ rank- contd..</vt:lpstr>
      <vt:lpstr>2. Union by height/ rank- contd..</vt:lpstr>
      <vt:lpstr>2. Union by height/ rank- contd..</vt:lpstr>
      <vt:lpstr>2. Union by height/ rank- contd..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Dr. Anuja Dharmaratne</cp:lastModifiedBy>
  <cp:revision>907</cp:revision>
  <dcterms:created xsi:type="dcterms:W3CDTF">2006-08-16T00:00:00Z</dcterms:created>
  <dcterms:modified xsi:type="dcterms:W3CDTF">2018-08-20T01:43:46Z</dcterms:modified>
</cp:coreProperties>
</file>