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31A000-504B-413A-9F30-A71F7A3247DF}">
  <a:tblStyle styleId="{8F31A000-504B-413A-9F30-A71F7A3247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982275" y="1437675"/>
            <a:ext cx="7158600" cy="13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Lung Cancer Detection </a:t>
            </a:r>
            <a:endParaRPr b="0" sz="2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Image Processing </a:t>
            </a:r>
            <a:endParaRPr b="0" sz="2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CT Scan Images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3002445"/>
            <a:ext cx="48705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By: </a:t>
            </a:r>
            <a:r>
              <a:rPr b="1" lang="en-GB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Leong Shu Ling </a:t>
            </a:r>
            <a:r>
              <a:rPr b="1" lang="en-GB" sz="11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(26546981)</a:t>
            </a:r>
            <a:r>
              <a:rPr lang="en-GB" sz="11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&amp; </a:t>
            </a:r>
            <a:r>
              <a:rPr b="1" lang="en-GB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Moana Yamanouchi </a:t>
            </a:r>
            <a:r>
              <a:rPr b="1" lang="en-GB" sz="11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(27742407</a:t>
            </a:r>
            <a:r>
              <a:rPr b="1" lang="en-GB" sz="11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Classification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area threshold (100) and roundness metric (0.25)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Detect 5 largest objects which are the potential nodules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with the threshold values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1"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 </a:t>
            </a: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object meets all conditions: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Abnormal Lung 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else:</a:t>
            </a:r>
            <a:endParaRPr b="1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 Lung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Test Result Analysis &amp; Demonstration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4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images = 69 (39 for cancer CT scan; 30 for normal CT scan)</a:t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 of system = 56/69 * 100% = 81.2%	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29" name="Shape 129"/>
          <p:cNvGraphicFramePr/>
          <p:nvPr/>
        </p:nvGraphicFramePr>
        <p:xfrm>
          <a:off x="2164550" y="210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{8F31A000-504B-413A-9F30-A71F7A3247DF}</a:tableStyleId>
              </a:tblPr>
              <a:tblGrid>
                <a:gridCol w="1757350"/>
                <a:gridCol w="708975"/>
                <a:gridCol w="735875"/>
                <a:gridCol w="703250"/>
                <a:gridCol w="774600"/>
              </a:tblGrid>
              <a:tr h="365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Rate of Measurement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TAR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TRR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FAR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FRR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Images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Demonstration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775" y="1108350"/>
            <a:ext cx="3511540" cy="36862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975" y="1108350"/>
            <a:ext cx="3377211" cy="36862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Limitation &amp; Discussion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494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Various types of noises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 filter -&gt; reduce salt &amp; pepper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Tumor near the border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424" y="940850"/>
            <a:ext cx="3571550" cy="358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hape 144"/>
          <p:cNvCxnSpPr/>
          <p:nvPr/>
        </p:nvCxnSpPr>
        <p:spPr>
          <a:xfrm flipH="1" rot="10800000">
            <a:off x="3259325" y="2357475"/>
            <a:ext cx="4420200" cy="64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Improvements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implement stages of lung cancer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800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Stages</a:t>
            </a:r>
            <a:r>
              <a:rPr lang="en-GB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</a:t>
            </a:r>
            <a:r>
              <a:rPr lang="en-GB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 </a:t>
            </a:r>
            <a:endParaRPr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12001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•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 </a:t>
            </a: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:</a:t>
            </a: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cancer confined to the lung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12001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•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 </a:t>
            </a: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 </a:t>
            </a: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&amp; </a:t>
            </a: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:</a:t>
            </a: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cancer confined to the chest</a:t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12001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•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 </a:t>
            </a: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IV:</a:t>
            </a: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cancer has spread from chest to other parts of the body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800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 based on Area, Perimeter &amp; Eccentricity</a:t>
            </a:r>
            <a:endParaRPr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Individual Contribution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0625" y="3125400"/>
            <a:ext cx="85206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None/>
            </a:pPr>
            <a:r>
              <a:rPr b="1" lang="en-GB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 </a:t>
            </a:r>
            <a:r>
              <a:rPr lang="en-GB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(compressed):</a:t>
            </a:r>
            <a:endParaRPr sz="1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Critically </a:t>
            </a:r>
            <a:r>
              <a:rPr b="1"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analyse</a:t>
            </a: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various image processing techniques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Evaluate</a:t>
            </a: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techniques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Extract</a:t>
            </a: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CT images from database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and develop</a:t>
            </a: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system that produces </a:t>
            </a:r>
            <a:r>
              <a:rPr b="1"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accurate results</a:t>
            </a: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357200" y="1223375"/>
            <a:ext cx="24825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Moana: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	-Smoothing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	-Enhancement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Shu Ling: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	-Feature Extraction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-Segmentation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703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Aims &amp; Objectives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Limitations &amp; Discussions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Result </a:t>
            </a: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&amp; Demonstration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Individual Contribution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372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Cancer: disease involving abnormal cell growth 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3372" lvl="0" marL="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Tumors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7969" lvl="1" marL="7429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Benign: remains in same place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7969" lvl="1" marL="7429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Malicious: spreads via bloodstream/lymphatic system (metastasis)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3372" lvl="0" marL="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cell lung cancer (SCLC)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7969" lvl="1" marL="7429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 to 15%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7969" lvl="1" marL="7429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cause: smoking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3372" lvl="0" marL="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Non-small cell lung cancer (NSCLC)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7969" lvl="1" marL="7429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85%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3372" lvl="0" marL="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 from American Cancer Society (2018)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7969" lvl="1" marL="74295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234,030 new cases &amp; 154,050 deaths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3372" lvl="0" marL="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200"/>
              <a:buFont typeface="Noto Sans Symbols"/>
              <a:buChar char="•"/>
            </a:pPr>
            <a:r>
              <a:rPr lang="en-GB" sz="12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Early detection to increase recovery rate</a:t>
            </a:r>
            <a:endParaRPr sz="12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Aims &amp; Objectives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069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None/>
            </a:pPr>
            <a:r>
              <a:rPr b="1" lang="en-GB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Aim: </a:t>
            </a:r>
            <a:r>
              <a:rPr lang="en-GB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Obtain high quality image at an early stage to accurately classify between normal and abnormal lung in a CT scan using MATLAB</a:t>
            </a:r>
            <a:endParaRPr sz="1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4300" rtl="0"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None/>
            </a:pPr>
            <a:r>
              <a:t/>
            </a:r>
            <a:endParaRPr sz="1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4300" rtl="0"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None/>
            </a:pPr>
            <a:r>
              <a:rPr b="1" lang="en-GB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b="1" sz="1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Critically analyse various image processing techniques for each stage of pre-processing, segmentation, and extraction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Evaluate which techniques is the most suitable and effective for each stage of pre-processing, segmentation, and extraction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Extract CT images from Lung Image Database Consortium Image Collection (LIDC-IDRI) dataset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and develop a system that produces accurate results by correctly applying the algorithms in MATLAB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make recommendation for further improvement for future scope to give more accurate result for lung cancer detection, if necessary</a:t>
            </a:r>
            <a:endParaRPr sz="1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875" y="-12"/>
            <a:ext cx="4463850" cy="49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Pre-process: Smoothing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 Filter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●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Reason of choice: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-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Produce high spatial frequency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-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Sufficient noise reduction capabilities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●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Idea:  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-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Replace pixel value with median value of the neighborhood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●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Process: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400"/>
              <a:buFont typeface="Noto Sans Symbols"/>
              <a:buChar char="-"/>
            </a:pPr>
            <a:r>
              <a:rPr lang="en-GB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medfilt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Pre-process: Enhancement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None/>
            </a:pPr>
            <a:r>
              <a:t/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Gabor Filter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●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Reason of choice: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-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Responds to edges and textures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-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Optimal localization properties in both spatial &amp; frequency domain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●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Idea: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-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 interpretability or perception of the image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●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Process: 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400"/>
              <a:buFont typeface="Noto Sans Symbols"/>
              <a:buChar char="-"/>
            </a:pPr>
            <a:r>
              <a:rPr lang="en-GB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imgaborfilt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Enhancement: Gabor Filter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00" y="1234625"/>
            <a:ext cx="3362325" cy="36480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2647" l="0" r="0" t="0"/>
          <a:stretch/>
        </p:blipFill>
        <p:spPr>
          <a:xfrm>
            <a:off x="4649375" y="1215525"/>
            <a:ext cx="3362325" cy="370271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Segmentation: Thresholding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Reason of choice: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•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Faster processing speed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•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Lesser storage space requirement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712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Idea: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Noto Sans Symbols"/>
              <a:buChar char="•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separate objects from background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Century Gothic"/>
              <a:buChar char="•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Otsu’s method - select threshold that minimize within-class variance and maximize between-class variance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600"/>
              <a:buFont typeface="Century Gothic"/>
              <a:buChar char="•"/>
            </a:pPr>
            <a:r>
              <a:rPr lang="en-GB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Process: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1" marL="7429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ts val="1400"/>
              <a:buFont typeface="Century Gothic"/>
              <a:buChar char="•"/>
            </a:pPr>
            <a:r>
              <a:rPr lang="en-GB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imbinarize 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