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今回 TLD[.ac]を学術機関は使うな というテーマでLTをさせていただきますIS2組の大瀧と申します。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よろしくおねがいします。&lt;礼、待ち&gt;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5b41510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5b41510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今回短い時間ですがこのような内容で進めさせていただきたいと思います。</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5200a65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5200a65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とても軽い自己紹介となります</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5200a65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5200a65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TLD</a:t>
            </a:r>
            <a:r>
              <a:rPr lang="ja"/>
              <a:t>とは何でしょうか。SLDとはなんでしょうかという説明</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e5ed7c3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e5ed7c3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TLDとは何でしょうか。SLDとはなんでしょうかという説明</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e5ed7c3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e5ed7c3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TLDとは何でしょうか。SLDとはなんでしょうかという説明</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5200a65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5200a65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e5ed7c3f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e5ed7c3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e5ed7c3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e5ed7c3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ja"/>
              <a:t>IC3 LT</a:t>
            </a:r>
            <a:endParaRPr/>
          </a:p>
          <a:p>
            <a:pPr indent="0" lvl="0" marL="0" rtl="0" algn="ctr">
              <a:spcBef>
                <a:spcPts val="0"/>
              </a:spcBef>
              <a:spcAft>
                <a:spcPts val="0"/>
              </a:spcAft>
              <a:buNone/>
            </a:pPr>
            <a:r>
              <a:rPr lang="ja" sz="3933"/>
              <a:t>テーマ：TLD[</a:t>
            </a:r>
            <a:r>
              <a:rPr lang="ja" sz="3933"/>
              <a:t>.ac]を</a:t>
            </a:r>
            <a:r>
              <a:rPr lang="ja" sz="3933"/>
              <a:t>学術機関は使うな</a:t>
            </a:r>
            <a:endParaRPr sz="3933"/>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t>IS15-2 大瀧智也</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3220"/>
              <a:t>目次</a:t>
            </a:r>
            <a:endParaRPr sz="32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自己紹介</a:t>
            </a:r>
            <a:endParaRPr sz="2400"/>
          </a:p>
          <a:p>
            <a:pPr indent="-381000" lvl="0" marL="457200" rtl="0" algn="l">
              <a:spcBef>
                <a:spcPts val="0"/>
              </a:spcBef>
              <a:spcAft>
                <a:spcPts val="0"/>
              </a:spcAft>
              <a:buSzPts val="2400"/>
              <a:buChar char="●"/>
            </a:pPr>
            <a:r>
              <a:rPr lang="ja" sz="2400"/>
              <a:t>前提知識</a:t>
            </a:r>
            <a:endParaRPr sz="2400"/>
          </a:p>
          <a:p>
            <a:pPr indent="-381000" lvl="0" marL="457200" rtl="0" algn="l">
              <a:spcBef>
                <a:spcPts val="0"/>
              </a:spcBef>
              <a:spcAft>
                <a:spcPts val="0"/>
              </a:spcAft>
              <a:buSzPts val="2400"/>
              <a:buChar char="●"/>
            </a:pPr>
            <a:r>
              <a:rPr lang="ja" sz="2400"/>
              <a:t>現状</a:t>
            </a:r>
            <a:endParaRPr sz="2400"/>
          </a:p>
          <a:p>
            <a:pPr indent="-381000" lvl="0" marL="457200" rtl="0" algn="l">
              <a:spcBef>
                <a:spcPts val="0"/>
              </a:spcBef>
              <a:spcAft>
                <a:spcPts val="0"/>
              </a:spcAft>
              <a:buSzPts val="2400"/>
              <a:buChar char="●"/>
            </a:pPr>
            <a:r>
              <a:rPr lang="ja" sz="2400"/>
              <a:t>問題</a:t>
            </a:r>
            <a:endParaRPr sz="2400"/>
          </a:p>
          <a:p>
            <a:pPr indent="-381000" lvl="0" marL="457200" rtl="0" algn="l">
              <a:spcBef>
                <a:spcPts val="0"/>
              </a:spcBef>
              <a:spcAft>
                <a:spcPts val="0"/>
              </a:spcAft>
              <a:buSzPts val="2400"/>
              <a:buChar char="●"/>
            </a:pPr>
            <a:r>
              <a:rPr lang="ja" sz="2400"/>
              <a:t>おわりに</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3220"/>
              <a:t>自己紹介</a:t>
            </a:r>
            <a:endParaRPr sz="32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学科：IS(ITスペシャリスト科)</a:t>
            </a:r>
            <a:endParaRPr sz="2400"/>
          </a:p>
          <a:p>
            <a:pPr indent="0" lvl="0" marL="0" rtl="0" algn="l">
              <a:spcBef>
                <a:spcPts val="1200"/>
              </a:spcBef>
              <a:spcAft>
                <a:spcPts val="0"/>
              </a:spcAft>
              <a:buNone/>
            </a:pPr>
            <a:r>
              <a:rPr lang="ja" sz="2400"/>
              <a:t>学年：4</a:t>
            </a:r>
            <a:endParaRPr sz="2400"/>
          </a:p>
          <a:p>
            <a:pPr indent="0" lvl="0" marL="0" rtl="0" algn="l">
              <a:spcBef>
                <a:spcPts val="1200"/>
              </a:spcBef>
              <a:spcAft>
                <a:spcPts val="0"/>
              </a:spcAft>
              <a:buNone/>
            </a:pPr>
            <a:r>
              <a:rPr lang="ja" sz="2400"/>
              <a:t>クラス：2 (インフラ系専攻)</a:t>
            </a:r>
            <a:endParaRPr sz="2400"/>
          </a:p>
          <a:p>
            <a:pPr indent="0" lvl="0" marL="0" rtl="0" algn="l">
              <a:spcBef>
                <a:spcPts val="1200"/>
              </a:spcBef>
              <a:spcAft>
                <a:spcPts val="0"/>
              </a:spcAft>
              <a:buNone/>
            </a:pPr>
            <a:r>
              <a:rPr lang="ja" sz="2400"/>
              <a:t>保有資格：SC（未登録）, CCNA , AP 等々</a:t>
            </a:r>
            <a:endParaRPr sz="2400"/>
          </a:p>
          <a:p>
            <a:pPr indent="0" lvl="0" marL="0" rtl="0" algn="l">
              <a:spcBef>
                <a:spcPts val="1200"/>
              </a:spcBef>
              <a:spcAft>
                <a:spcPts val="0"/>
              </a:spcAft>
              <a:buNone/>
            </a:pPr>
            <a:r>
              <a:rPr lang="ja" sz="2400"/>
              <a:t>好きな	食べ物		：すし（バイト先もおすしやさん）</a:t>
            </a:r>
            <a:endParaRPr sz="2400"/>
          </a:p>
          <a:p>
            <a:pPr indent="457200" lvl="0" marL="457200" rtl="0" algn="l">
              <a:spcBef>
                <a:spcPts val="1200"/>
              </a:spcBef>
              <a:spcAft>
                <a:spcPts val="0"/>
              </a:spcAft>
              <a:buNone/>
            </a:pPr>
            <a:r>
              <a:rPr lang="ja" sz="2400"/>
              <a:t>ポート番号	：123</a:t>
            </a:r>
            <a:endParaRPr sz="2400"/>
          </a:p>
          <a:p>
            <a:pPr indent="0" lvl="0" marL="0" rtl="0" algn="l">
              <a:spcBef>
                <a:spcPts val="1200"/>
              </a:spcBef>
              <a:spcAft>
                <a:spcPts val="1200"/>
              </a:spcAft>
              <a:buNone/>
            </a:pPr>
            <a:r>
              <a:rPr lang="ja" sz="2400"/>
              <a:t>		OS			：Debian（RHELも）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4572000" cy="64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ja" sz="3200">
                <a:solidFill>
                  <a:schemeClr val="dk2"/>
                </a:solidFill>
              </a:rPr>
              <a:t>・前提知識共有１</a:t>
            </a:r>
            <a:endParaRPr sz="3200"/>
          </a:p>
        </p:txBody>
      </p:sp>
      <p:sp>
        <p:nvSpPr>
          <p:cNvPr id="73" name="Google Shape;73;p16"/>
          <p:cNvSpPr txBox="1"/>
          <p:nvPr>
            <p:ph idx="1" type="body"/>
          </p:nvPr>
        </p:nvSpPr>
        <p:spPr>
          <a:xfrm>
            <a:off x="0" y="643200"/>
            <a:ext cx="4572000" cy="4500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sz="2400"/>
              <a:t>TLD(Top Level Domain)</a:t>
            </a:r>
            <a:endParaRPr sz="2400"/>
          </a:p>
          <a:p>
            <a:pPr indent="0" lvl="0" marL="0" rtl="0" algn="l">
              <a:spcBef>
                <a:spcPts val="1200"/>
              </a:spcBef>
              <a:spcAft>
                <a:spcPts val="0"/>
              </a:spcAft>
              <a:buNone/>
            </a:pPr>
            <a:r>
              <a:rPr lang="ja" sz="2400"/>
              <a:t>	.com , .jp , .net…</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rPr lang="ja" sz="2400"/>
              <a:t>SLD(Second Level Domain)</a:t>
            </a:r>
            <a:endParaRPr sz="2400"/>
          </a:p>
          <a:p>
            <a:pPr indent="0" lvl="0" marL="0" rtl="0" algn="l">
              <a:spcBef>
                <a:spcPts val="1200"/>
              </a:spcBef>
              <a:spcAft>
                <a:spcPts val="1200"/>
              </a:spcAft>
              <a:buNone/>
            </a:pPr>
            <a:r>
              <a:rPr lang="ja" sz="2400"/>
              <a:t>	</a:t>
            </a:r>
            <a:r>
              <a:rPr lang="ja" sz="2400">
                <a:solidFill>
                  <a:srgbClr val="FF0000"/>
                </a:solidFill>
              </a:rPr>
              <a:t>.co</a:t>
            </a:r>
            <a:r>
              <a:rPr lang="ja" sz="2400"/>
              <a:t>.jp , </a:t>
            </a:r>
            <a:r>
              <a:rPr lang="ja" sz="2400">
                <a:solidFill>
                  <a:srgbClr val="FF0000"/>
                </a:solidFill>
              </a:rPr>
              <a:t>.ac</a:t>
            </a:r>
            <a:r>
              <a:rPr lang="ja" sz="2400"/>
              <a:t>.jp</a:t>
            </a:r>
            <a:endParaRPr sz="2400"/>
          </a:p>
        </p:txBody>
      </p:sp>
      <p:sp>
        <p:nvSpPr>
          <p:cNvPr id="74" name="Google Shape;74;p16"/>
          <p:cNvSpPr txBox="1"/>
          <p:nvPr>
            <p:ph type="title"/>
          </p:nvPr>
        </p:nvSpPr>
        <p:spPr>
          <a:xfrm>
            <a:off x="4572000" y="0"/>
            <a:ext cx="4572000" cy="643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200"/>
              </a:spcAft>
              <a:buNone/>
            </a:pPr>
            <a:r>
              <a:rPr lang="ja" sz="1700">
                <a:solidFill>
                  <a:srgbClr val="0C5460"/>
                </a:solidFill>
              </a:rPr>
              <a:t>RFC 2606 Reserved Top Level DNS Names </a:t>
            </a:r>
            <a:endParaRPr sz="1700">
              <a:solidFill>
                <a:schemeClr val="dk2"/>
              </a:solidFill>
            </a:endParaRPr>
          </a:p>
        </p:txBody>
      </p:sp>
      <p:sp>
        <p:nvSpPr>
          <p:cNvPr id="75" name="Google Shape;75;p16"/>
          <p:cNvSpPr txBox="1"/>
          <p:nvPr>
            <p:ph idx="1" type="body"/>
          </p:nvPr>
        </p:nvSpPr>
        <p:spPr>
          <a:xfrm>
            <a:off x="4572000" y="643200"/>
            <a:ext cx="4572000" cy="465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sz="2400"/>
              <a:t>TLDには3種類</a:t>
            </a:r>
            <a:endParaRPr sz="2400"/>
          </a:p>
          <a:p>
            <a:pPr indent="0" lvl="0" marL="0" rtl="0" algn="l">
              <a:spcBef>
                <a:spcPts val="1200"/>
              </a:spcBef>
              <a:spcAft>
                <a:spcPts val="1200"/>
              </a:spcAft>
              <a:buNone/>
            </a:pPr>
            <a:r>
              <a:t/>
            </a:r>
            <a:endParaRPr sz="2400"/>
          </a:p>
        </p:txBody>
      </p:sp>
      <p:pic>
        <p:nvPicPr>
          <p:cNvPr id="76" name="Google Shape;76;p16"/>
          <p:cNvPicPr preferRelativeResize="0"/>
          <p:nvPr/>
        </p:nvPicPr>
        <p:blipFill>
          <a:blip r:embed="rId3">
            <a:alphaModFix/>
          </a:blip>
          <a:stretch>
            <a:fillRect/>
          </a:stretch>
        </p:blipFill>
        <p:spPr>
          <a:xfrm>
            <a:off x="3989250" y="1528725"/>
            <a:ext cx="4998927" cy="262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531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ja" sz="3200">
                <a:solidFill>
                  <a:schemeClr val="dk2"/>
                </a:solidFill>
              </a:rPr>
              <a:t>・前提知識共有２</a:t>
            </a:r>
            <a:endParaRPr sz="3200"/>
          </a:p>
        </p:txBody>
      </p:sp>
      <p:sp>
        <p:nvSpPr>
          <p:cNvPr id="82" name="Google Shape;82;p17"/>
          <p:cNvSpPr txBox="1"/>
          <p:nvPr>
            <p:ph idx="1" type="body"/>
          </p:nvPr>
        </p:nvSpPr>
        <p:spPr>
          <a:xfrm>
            <a:off x="0" y="891100"/>
            <a:ext cx="9144000" cy="4252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sz="2400"/>
              <a:t>TLD、SLDの中には役割と成約をもつものもある。</a:t>
            </a:r>
            <a:endParaRPr sz="2400"/>
          </a:p>
          <a:p>
            <a:pPr indent="0" lvl="0" marL="0" rtl="0" algn="l">
              <a:spcBef>
                <a:spcPts val="1200"/>
              </a:spcBef>
              <a:spcAft>
                <a:spcPts val="0"/>
              </a:spcAft>
              <a:buNone/>
            </a:pPr>
            <a:r>
              <a:rPr lang="ja" sz="2400"/>
              <a:t>例：</a:t>
            </a:r>
            <a:endParaRPr sz="2400"/>
          </a:p>
          <a:p>
            <a:pPr indent="-381000" lvl="0" marL="457200" rtl="0" algn="l">
              <a:spcBef>
                <a:spcPts val="1200"/>
              </a:spcBef>
              <a:spcAft>
                <a:spcPts val="0"/>
              </a:spcAft>
              <a:buSzPts val="2400"/>
              <a:buChar char="●"/>
            </a:pPr>
            <a:r>
              <a:rPr lang="ja" sz="2400"/>
              <a:t>.gov（アメリカ合衆国の連邦政府と地方行政機関）</a:t>
            </a:r>
            <a:endParaRPr sz="2400"/>
          </a:p>
          <a:p>
            <a:pPr indent="-381000" lvl="0" marL="457200" rtl="0" algn="l">
              <a:spcBef>
                <a:spcPts val="0"/>
              </a:spcBef>
              <a:spcAft>
                <a:spcPts val="0"/>
              </a:spcAft>
              <a:buSzPts val="2400"/>
              <a:buChar char="●"/>
            </a:pPr>
            <a:r>
              <a:rPr lang="ja" sz="2400"/>
              <a:t>.edu（旧来はあらゆる教育機関向け、現在は4年制大学のみ）</a:t>
            </a:r>
            <a:endParaRPr sz="2400"/>
          </a:p>
          <a:p>
            <a:pPr indent="-381000" lvl="0" marL="457200" rtl="0" algn="l">
              <a:spcBef>
                <a:spcPts val="0"/>
              </a:spcBef>
              <a:spcAft>
                <a:spcPts val="0"/>
              </a:spcAft>
              <a:buSzPts val="2400"/>
              <a:buChar char="●"/>
            </a:pPr>
            <a:r>
              <a:rPr lang="ja" sz="2400"/>
              <a:t>.mil（アメリカ国防総省とその下部組織）</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531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ja" sz="3200">
                <a:solidFill>
                  <a:schemeClr val="dk2"/>
                </a:solidFill>
              </a:rPr>
              <a:t>・前提知識共有２</a:t>
            </a:r>
            <a:endParaRPr sz="3200"/>
          </a:p>
        </p:txBody>
      </p:sp>
      <p:sp>
        <p:nvSpPr>
          <p:cNvPr id="88" name="Google Shape;88;p18"/>
          <p:cNvSpPr txBox="1"/>
          <p:nvPr>
            <p:ph idx="1" type="body"/>
          </p:nvPr>
        </p:nvSpPr>
        <p:spPr>
          <a:xfrm>
            <a:off x="0" y="891100"/>
            <a:ext cx="9144000" cy="4252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sz="2400"/>
              <a:t>TLD、SLDの中には役割と成約をもつものもある。</a:t>
            </a:r>
            <a:endParaRPr sz="2400"/>
          </a:p>
          <a:p>
            <a:pPr indent="0" lvl="0" marL="0" rtl="0" algn="l">
              <a:spcBef>
                <a:spcPts val="1200"/>
              </a:spcBef>
              <a:spcAft>
                <a:spcPts val="0"/>
              </a:spcAft>
              <a:buNone/>
            </a:pPr>
            <a:r>
              <a:rPr lang="ja" sz="2400"/>
              <a:t>例：</a:t>
            </a:r>
            <a:endParaRPr sz="2400"/>
          </a:p>
          <a:p>
            <a:pPr indent="-381000" lvl="0" marL="457200" rtl="0" algn="l">
              <a:spcBef>
                <a:spcPts val="1200"/>
              </a:spcBef>
              <a:spcAft>
                <a:spcPts val="0"/>
              </a:spcAft>
              <a:buSzPts val="2400"/>
              <a:buChar char="●"/>
            </a:pPr>
            <a:r>
              <a:rPr lang="ja" sz="2400"/>
              <a:t>.gov（アメリカ合衆国の連邦政府と地方行政機関）</a:t>
            </a:r>
            <a:endParaRPr sz="2400"/>
          </a:p>
          <a:p>
            <a:pPr indent="-381000" lvl="0" marL="457200" rtl="0" algn="l">
              <a:spcBef>
                <a:spcPts val="0"/>
              </a:spcBef>
              <a:spcAft>
                <a:spcPts val="0"/>
              </a:spcAft>
              <a:buSzPts val="2400"/>
              <a:buChar char="●"/>
            </a:pPr>
            <a:r>
              <a:rPr lang="ja" sz="2400"/>
              <a:t>.edu（旧来はあらゆる教育機関向け、現在は4年制大学のみ）</a:t>
            </a:r>
            <a:endParaRPr sz="2400"/>
          </a:p>
          <a:p>
            <a:pPr indent="-381000" lvl="0" marL="457200" rtl="0" algn="l">
              <a:spcBef>
                <a:spcPts val="0"/>
              </a:spcBef>
              <a:spcAft>
                <a:spcPts val="0"/>
              </a:spcAft>
              <a:buSzPts val="2400"/>
              <a:buChar char="●"/>
            </a:pPr>
            <a:r>
              <a:rPr lang="ja" sz="2400"/>
              <a:t>.mil（アメリカ国防総省とその下部組織）</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0" y="0"/>
            <a:ext cx="85206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LTテーマ：.acを学術機関は使うな</a:t>
            </a:r>
            <a:endParaRPr/>
          </a:p>
        </p:txBody>
      </p:sp>
      <p:sp>
        <p:nvSpPr>
          <p:cNvPr id="94" name="Google Shape;94;p19"/>
          <p:cNvSpPr txBox="1"/>
          <p:nvPr>
            <p:ph idx="1" type="body"/>
          </p:nvPr>
        </p:nvSpPr>
        <p:spPr>
          <a:xfrm>
            <a:off x="0" y="568200"/>
            <a:ext cx="8520600" cy="45753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ja" sz="2400"/>
              <a:t>現状１</a:t>
            </a:r>
            <a:endParaRPr sz="2400"/>
          </a:p>
          <a:p>
            <a:pPr indent="0" lvl="0" marL="457200" rtl="0" algn="l">
              <a:spcBef>
                <a:spcPts val="1200"/>
              </a:spcBef>
              <a:spcAft>
                <a:spcPts val="0"/>
              </a:spcAft>
              <a:buNone/>
            </a:pPr>
            <a:r>
              <a:rPr lang="ja" sz="2400"/>
              <a:t>日本、アメリカ、フランス、イギリスなどの国がSLDに</a:t>
            </a:r>
            <a:br>
              <a:rPr lang="ja" sz="2400"/>
            </a:br>
            <a:r>
              <a:rPr lang="ja" sz="2400"/>
              <a:t>.ac.&lt;国名ドメイン&gt;</a:t>
            </a:r>
            <a:endParaRPr sz="2400"/>
          </a:p>
          <a:p>
            <a:pPr indent="0" lvl="0" marL="457200" rtl="0" algn="l">
              <a:spcBef>
                <a:spcPts val="1200"/>
              </a:spcBef>
              <a:spcAft>
                <a:spcPts val="0"/>
              </a:spcAft>
              <a:buNone/>
            </a:pPr>
            <a:r>
              <a:rPr lang="ja" sz="2400"/>
              <a:t>を使用している。</a:t>
            </a:r>
            <a:endParaRPr sz="2400"/>
          </a:p>
          <a:p>
            <a:pPr indent="0" lvl="0" marL="457200" rtl="0" algn="l">
              <a:spcBef>
                <a:spcPts val="1200"/>
              </a:spcBef>
              <a:spcAft>
                <a:spcPts val="0"/>
              </a:spcAft>
              <a:buNone/>
            </a:pPr>
            <a:r>
              <a:t/>
            </a:r>
            <a:endParaRPr sz="2400"/>
          </a:p>
          <a:p>
            <a:pPr indent="-381000" lvl="0" marL="457200" rtl="0" algn="l">
              <a:spcBef>
                <a:spcPts val="1200"/>
              </a:spcBef>
              <a:spcAft>
                <a:spcPts val="0"/>
              </a:spcAft>
              <a:buSzPts val="2400"/>
              <a:buChar char="●"/>
            </a:pPr>
            <a:r>
              <a:rPr lang="ja" sz="2400"/>
              <a:t>現状２</a:t>
            </a:r>
            <a:endParaRPr sz="2400"/>
          </a:p>
          <a:p>
            <a:pPr indent="457200" lvl="0" marL="0" rtl="0" algn="l">
              <a:spcBef>
                <a:spcPts val="1200"/>
              </a:spcBef>
              <a:spcAft>
                <a:spcPts val="0"/>
              </a:spcAft>
              <a:buNone/>
            </a:pPr>
            <a:r>
              <a:rPr lang="ja"/>
              <a:t>イギリス領アセンション島に割り当てられているTLDである</a:t>
            </a:r>
            <a:endParaRPr/>
          </a:p>
          <a:p>
            <a:pPr indent="457200" lvl="0" marL="0" rtl="0" algn="l">
              <a:spcBef>
                <a:spcPts val="1200"/>
              </a:spcBef>
              <a:spcAft>
                <a:spcPts val="0"/>
              </a:spcAft>
              <a:buNone/>
            </a:pPr>
            <a:r>
              <a:rPr lang="ja"/>
              <a:t>[.ac]を用いてWebサイトを構築する教育機関がいる</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85206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LTテーマ：.acを学術機関は使うな</a:t>
            </a:r>
            <a:endParaRPr/>
          </a:p>
        </p:txBody>
      </p:sp>
      <p:sp>
        <p:nvSpPr>
          <p:cNvPr id="100" name="Google Shape;100;p20"/>
          <p:cNvSpPr txBox="1"/>
          <p:nvPr>
            <p:ph idx="1" type="body"/>
          </p:nvPr>
        </p:nvSpPr>
        <p:spPr>
          <a:xfrm>
            <a:off x="0" y="568200"/>
            <a:ext cx="8520600" cy="4575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ja" sz="2400"/>
              <a:t>何が問題か</a:t>
            </a:r>
            <a:endParaRPr sz="2400"/>
          </a:p>
          <a:p>
            <a:pPr indent="0" lvl="0" marL="457200" rtl="0" algn="l">
              <a:spcBef>
                <a:spcPts val="1200"/>
              </a:spcBef>
              <a:spcAft>
                <a:spcPts val="0"/>
              </a:spcAft>
              <a:buNone/>
            </a:pPr>
            <a:r>
              <a:rPr lang="ja" sz="2400"/>
              <a:t>example.ac.jp←</a:t>
            </a:r>
            <a:r>
              <a:rPr lang="ja" sz="2400"/>
              <a:t>これは学術機関でないと取れない</a:t>
            </a:r>
            <a:br>
              <a:rPr lang="ja" sz="2400"/>
            </a:br>
            <a:r>
              <a:rPr lang="ja" sz="2400"/>
              <a:t>example.ac←</a:t>
            </a:r>
            <a:r>
              <a:rPr lang="ja" sz="2400"/>
              <a:t>だれでも取れる</a:t>
            </a:r>
            <a:endParaRPr sz="2400"/>
          </a:p>
          <a:p>
            <a:pPr indent="0" lvl="0" marL="457200" rtl="0" algn="l">
              <a:spcBef>
                <a:spcPts val="1200"/>
              </a:spcBef>
              <a:spcAft>
                <a:spcPts val="0"/>
              </a:spcAft>
              <a:buNone/>
            </a:pPr>
            <a:r>
              <a:t/>
            </a:r>
            <a:endParaRPr sz="2400"/>
          </a:p>
          <a:p>
            <a:pPr indent="0" lvl="0" marL="457200" rtl="0" algn="l">
              <a:spcBef>
                <a:spcPts val="1200"/>
              </a:spcBef>
              <a:spcAft>
                <a:spcPts val="0"/>
              </a:spcAft>
              <a:buNone/>
            </a:pPr>
            <a:r>
              <a:rPr lang="ja" sz="2400"/>
              <a:t>amazon.co.jp</a:t>
            </a:r>
            <a:br>
              <a:rPr lang="ja" sz="2400"/>
            </a:br>
            <a:r>
              <a:rPr lang="ja" sz="2400"/>
              <a:t>ammazon.co.jp</a:t>
            </a:r>
            <a:endParaRPr sz="24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0" y="0"/>
            <a:ext cx="85206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LTテーマ：.acを学術機関は使うな</a:t>
            </a:r>
            <a:endParaRPr/>
          </a:p>
        </p:txBody>
      </p:sp>
      <p:sp>
        <p:nvSpPr>
          <p:cNvPr id="106" name="Google Shape;106;p21"/>
          <p:cNvSpPr txBox="1"/>
          <p:nvPr>
            <p:ph idx="1" type="body"/>
          </p:nvPr>
        </p:nvSpPr>
        <p:spPr>
          <a:xfrm>
            <a:off x="0" y="568200"/>
            <a:ext cx="9144000" cy="4575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ja" sz="2400"/>
              <a:t>おわりに</a:t>
            </a:r>
            <a:endParaRPr sz="1400"/>
          </a:p>
          <a:p>
            <a:pPr indent="-368300" lvl="0" marL="914400" rtl="0" algn="l">
              <a:spcBef>
                <a:spcPts val="0"/>
              </a:spcBef>
              <a:spcAft>
                <a:spcPts val="0"/>
              </a:spcAft>
              <a:buSzPts val="2200"/>
              <a:buChar char="●"/>
            </a:pPr>
            <a:r>
              <a:rPr lang="ja" sz="2200"/>
              <a:t>信頼できないドメインを使用する事業者のサービス利用について、再考してほしい。</a:t>
            </a:r>
            <a:endParaRPr sz="2200"/>
          </a:p>
          <a:p>
            <a:pPr indent="-368300" lvl="0" marL="914400" rtl="0" algn="l">
              <a:spcBef>
                <a:spcPts val="0"/>
              </a:spcBef>
              <a:spcAft>
                <a:spcPts val="0"/>
              </a:spcAft>
              <a:buSzPts val="2200"/>
              <a:buChar char="●"/>
            </a:pPr>
            <a:r>
              <a:rPr lang="ja" sz="2200"/>
              <a:t>ドメインを取得する際にはそのTLD、SLDに気をつけてほしい</a:t>
            </a:r>
            <a:endParaRPr sz="2200"/>
          </a:p>
          <a:p>
            <a:pPr indent="0" lvl="0" marL="0" rtl="0" algn="l">
              <a:spcBef>
                <a:spcPts val="120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5582675" y="2483925"/>
            <a:ext cx="2362200" cy="236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