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668B-2CB0-9768-2B88-AF820202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823A-A244-2BF5-2753-76688BF0F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40A5-A6E7-13A7-1A92-C8F6590B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3DAD-2B20-5F8D-C93B-756AF171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95949-B8E3-D202-8708-B3FCF804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10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7292-A5F7-B643-4A90-55F4DEAE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22CDE-F3C0-07E8-4967-0058FCB68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80F4-2E6E-95AC-B99D-BB10283E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8B20A-65F2-FB3B-1194-0C8546F7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DD89-7E24-9418-E937-3843D0D8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95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A17EA-3FAA-B9A1-8FE4-61964198E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4203-D523-480B-B71A-D8DF39D8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6746-CF7F-926E-E473-F514A6DC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6AD1D-1E91-80BA-3220-2C67E5CC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398F-5B1C-E31E-990C-9EEA6C85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824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1E27-D7FD-D003-BCA7-00E366A3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386A-005A-185D-BE89-6A3AF1A5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F4E9-312C-4954-A30E-22C7F837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7002-50D9-BB33-D1F5-AB663D55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41C1-4011-552B-EDD2-51B75FD4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829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C97F-C8B4-8755-CDF7-E892BFA7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57964-4639-B944-139F-451E3A6B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BC31-0FB7-E727-76D1-7783A1A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ADB87-6A47-BEEA-4CEA-21CAF011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7FA9F-2F60-F01D-91B2-2B857BBC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29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8FAD-5044-A6F0-B65D-9144F3E5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8D97-85E2-F905-353F-A58F3B3E4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88EB7-D51F-7EF0-F841-DDE14BF29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21480-5545-1505-C99E-C243458E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DD661-56B5-D1A6-FB46-78576878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35C25-68BE-7CDB-18E0-59DD1974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14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446C-C817-6237-9494-B592E497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C0CC4-2E01-E8AD-BEE6-8BD93C18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C2E9D-069C-9547-D101-8E36DF9A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FFA93-D2FB-D68F-0D78-99E05B082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31698-8185-E8DC-683C-0CC4153CB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1E73E-289D-CD36-BDB8-9381F479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8908C-4712-DD91-0F50-936CFEA1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F49A4-AC4A-4FFA-BE37-B7FC66A1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69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1352-F8EE-223A-552B-1220F0C0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B9888-DF4C-DB8C-C9FD-B968B7AD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2C36-9C82-A0DA-C0BE-6D21FDB1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E93C0-4EBF-65E5-9CC9-7496335C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0CFCD-1590-242F-2411-FA547DA1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9DB08-0CD0-F61C-4292-7B424FF7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BDCD4-3F2F-99F6-7B89-3E237D6A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43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789A-12F2-C29D-6182-E1226D47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9C5E-1BB5-53AE-C1A8-252044FD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32669-7985-02B0-4F96-6AD732C0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60316-D495-36E6-5756-DD092F82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355F2-94C5-29D0-BCCA-4121F229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08FD-3A87-D73D-85B7-B763A74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18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FB32-5CDB-37E1-1E3F-8F26C38F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584AC-51BB-39DB-BEA4-1BE5BC96A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FB93D-1B8C-A467-66C5-DB11D0A5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20DD9-369B-C2BD-63DB-E21DD9E6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8802B-9100-F5AA-58EA-E7796B2D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1E229-17DD-3BF3-089C-8A86FAB1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0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3EAC7-FAB3-57B3-9ADA-41A0DBF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2637-F3FE-AFD7-9C76-1950D22C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A045-7A22-3475-E1AE-DABD4FC3C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E69C-D583-4821-976B-1EBD4ADD346C}" type="datetimeFigureOut">
              <a:rPr lang="en-ID" smtClean="0"/>
              <a:t>26/09/2022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16E0-323E-A047-91E7-0D388F23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C19A-4081-C946-7FF2-417F704E0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BFDA-D969-4D24-8D65-AAE52E42B26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264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5DC8BF-3DB4-B533-E8BE-5918E9EE9709}"/>
              </a:ext>
            </a:extLst>
          </p:cNvPr>
          <p:cNvSpPr txBox="1"/>
          <p:nvPr/>
        </p:nvSpPr>
        <p:spPr>
          <a:xfrm>
            <a:off x="553674" y="142613"/>
            <a:ext cx="199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Outline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D066F-16E6-F547-E31A-0D7E434D208C}"/>
              </a:ext>
            </a:extLst>
          </p:cNvPr>
          <p:cNvSpPr txBox="1"/>
          <p:nvPr/>
        </p:nvSpPr>
        <p:spPr>
          <a:xfrm>
            <a:off x="436228" y="898380"/>
            <a:ext cx="9353724" cy="5584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2000" dirty="0"/>
              <a:t>1. A) </a:t>
            </a:r>
            <a:r>
              <a:rPr lang="en-ID" sz="2000" dirty="0" err="1"/>
              <a:t>Perolehan</a:t>
            </a:r>
            <a:r>
              <a:rPr lang="en-ID" sz="2000" dirty="0"/>
              <a:t>/</a:t>
            </a:r>
            <a:r>
              <a:rPr lang="en-ID" sz="2000" dirty="0" err="1"/>
              <a:t>Penerimaan</a:t>
            </a:r>
            <a:r>
              <a:rPr lang="en-ID" sz="2000" dirty="0"/>
              <a:t> BAST </a:t>
            </a:r>
            <a:r>
              <a:rPr lang="en-ID" sz="2000" dirty="0" err="1"/>
              <a:t>Hibah</a:t>
            </a:r>
            <a:r>
              <a:rPr lang="en-ID" sz="2000" dirty="0"/>
              <a:t> dan </a:t>
            </a:r>
            <a:r>
              <a:rPr lang="en-ID" sz="2000" dirty="0" err="1"/>
              <a:t>Lainnya</a:t>
            </a:r>
            <a:endParaRPr lang="en-ID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/>
              <a:t>BOS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/>
              <a:t>BLUD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/>
              <a:t>Ketentuan</a:t>
            </a:r>
            <a:r>
              <a:rPr lang="en-ID" sz="2000" dirty="0"/>
              <a:t> </a:t>
            </a:r>
            <a:r>
              <a:rPr lang="en-ID" sz="2000" dirty="0" err="1"/>
              <a:t>Perundang-undangan</a:t>
            </a:r>
            <a:r>
              <a:rPr lang="en-ID" sz="20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/>
              <a:t>Putusan</a:t>
            </a:r>
            <a:r>
              <a:rPr lang="en-ID" sz="2000" dirty="0"/>
              <a:t> </a:t>
            </a:r>
            <a:r>
              <a:rPr lang="en-ID" sz="2000" dirty="0" err="1"/>
              <a:t>Pengadilan</a:t>
            </a:r>
            <a:r>
              <a:rPr lang="en-ID" sz="20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/>
              <a:t>Divestasi</a:t>
            </a:r>
            <a:r>
              <a:rPr lang="en-ID" sz="20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/>
              <a:t>Pembatalan</a:t>
            </a:r>
            <a:r>
              <a:rPr lang="en-ID" sz="2000" dirty="0"/>
              <a:t> </a:t>
            </a:r>
            <a:r>
              <a:rPr lang="en-ID" sz="2000" dirty="0" err="1"/>
              <a:t>Penghapusan</a:t>
            </a:r>
            <a:r>
              <a:rPr lang="en-ID" sz="2000" dirty="0"/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/>
              <a:t>Perolehan</a:t>
            </a:r>
            <a:r>
              <a:rPr lang="en-ID" sz="2000" dirty="0"/>
              <a:t>/</a:t>
            </a:r>
            <a:r>
              <a:rPr lang="en-ID" sz="2000" dirty="0" err="1"/>
              <a:t>Penerimaan</a:t>
            </a:r>
            <a:r>
              <a:rPr lang="en-ID" sz="2000" dirty="0"/>
              <a:t> </a:t>
            </a:r>
            <a:r>
              <a:rPr lang="en-ID" sz="2000" dirty="0" err="1"/>
              <a:t>Lainnya</a:t>
            </a:r>
            <a:endParaRPr lang="en-ID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2000" dirty="0">
                <a:solidFill>
                  <a:srgbClr val="000000"/>
                </a:solidFill>
              </a:rPr>
              <a:t>3. A)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Penerimaan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BMD Internal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Pengguna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Barang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&gt;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KDTANS dan Menu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Penerimaan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BMD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2000" dirty="0">
                <a:solidFill>
                  <a:srgbClr val="000000"/>
                </a:solidFill>
              </a:rPr>
              <a:t>4. 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Pengeluaran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BMD Internal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Pengguna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Barang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&gt;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KDTANS dan Menu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Pengeluaran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BMD Internal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477640-7769-4D1D-1C85-69896AD399EA}"/>
              </a:ext>
            </a:extLst>
          </p:cNvPr>
          <p:cNvCxnSpPr>
            <a:cxnSpLocks/>
          </p:cNvCxnSpPr>
          <p:nvPr/>
        </p:nvCxnSpPr>
        <p:spPr>
          <a:xfrm>
            <a:off x="553674" y="890370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5ACA6870-F4A2-6ADD-1A22-4D1CBE71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4" y="1412321"/>
            <a:ext cx="3486150" cy="300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6683B-65E8-AD96-F012-86A57452B611}"/>
              </a:ext>
            </a:extLst>
          </p:cNvPr>
          <p:cNvSpPr txBox="1"/>
          <p:nvPr/>
        </p:nvSpPr>
        <p:spPr>
          <a:xfrm>
            <a:off x="474984" y="166316"/>
            <a:ext cx="62697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Penerimaan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BMD Internal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Pengguna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Barang</a:t>
            </a:r>
            <a:endParaRPr lang="en-ID" sz="2400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39101A-1EF1-E69B-D705-DBACB2E95727}"/>
              </a:ext>
            </a:extLst>
          </p:cNvPr>
          <p:cNvCxnSpPr>
            <a:cxnSpLocks/>
          </p:cNvCxnSpPr>
          <p:nvPr/>
        </p:nvCxnSpPr>
        <p:spPr>
          <a:xfrm>
            <a:off x="570451" y="755388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EC70BC-9DF2-7D22-6DB1-FC8E6D0F621D}"/>
              </a:ext>
            </a:extLst>
          </p:cNvPr>
          <p:cNvCxnSpPr>
            <a:cxnSpLocks/>
          </p:cNvCxnSpPr>
          <p:nvPr/>
        </p:nvCxnSpPr>
        <p:spPr>
          <a:xfrm>
            <a:off x="723856" y="3863827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6DE13E-439A-16BF-8979-7C42533D810C}"/>
              </a:ext>
            </a:extLst>
          </p:cNvPr>
          <p:cNvCxnSpPr>
            <a:cxnSpLocks/>
          </p:cNvCxnSpPr>
          <p:nvPr/>
        </p:nvCxnSpPr>
        <p:spPr>
          <a:xfrm>
            <a:off x="723856" y="4051182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C5D808-2FFF-763E-B83F-11E6132E4C92}"/>
              </a:ext>
            </a:extLst>
          </p:cNvPr>
          <p:cNvCxnSpPr>
            <a:cxnSpLocks/>
          </p:cNvCxnSpPr>
          <p:nvPr/>
        </p:nvCxnSpPr>
        <p:spPr>
          <a:xfrm flipV="1">
            <a:off x="2916572" y="3863827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687CC6-F014-C7FA-ABA1-FBF4ACA3D02E}"/>
              </a:ext>
            </a:extLst>
          </p:cNvPr>
          <p:cNvCxnSpPr>
            <a:cxnSpLocks/>
          </p:cNvCxnSpPr>
          <p:nvPr/>
        </p:nvCxnSpPr>
        <p:spPr>
          <a:xfrm flipV="1">
            <a:off x="723856" y="3863827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6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786503-672B-E129-C492-1DAE433C23B2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B60E28-2947-D118-FB41-FADAA97BAFF7}"/>
              </a:ext>
            </a:extLst>
          </p:cNvPr>
          <p:cNvSpPr txBox="1"/>
          <p:nvPr/>
        </p:nvSpPr>
        <p:spPr>
          <a:xfrm>
            <a:off x="9060200" y="303995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u="none" strike="noStrike" dirty="0" err="1">
                <a:solidFill>
                  <a:srgbClr val="000000"/>
                </a:solidFill>
                <a:effectLst/>
              </a:rPr>
              <a:t>Penerimaan</a:t>
            </a:r>
            <a:r>
              <a:rPr lang="en-ID" sz="2000" b="1" i="0" u="none" strike="noStrike" dirty="0">
                <a:solidFill>
                  <a:srgbClr val="000000"/>
                </a:solidFill>
                <a:effectLst/>
              </a:rPr>
              <a:t> BMD Internal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DCBE4-AFB7-E69C-C868-AFB06CBD94E5}"/>
              </a:ext>
            </a:extLst>
          </p:cNvPr>
          <p:cNvSpPr txBox="1"/>
          <p:nvPr/>
        </p:nvSpPr>
        <p:spPr>
          <a:xfrm>
            <a:off x="399874" y="737661"/>
            <a:ext cx="8291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04.05.04.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Usadi.Valid49.BO.PenerimaanBmdInternalControl,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Pengguna.cs</a:t>
            </a:r>
            <a:r>
              <a:rPr lang="en-ID" dirty="0"/>
              <a:t> → </a:t>
            </a:r>
            <a:r>
              <a:rPr lang="en-ID" dirty="0" err="1"/>
              <a:t>PenerimaanBmdInternalControl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126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BADABF2-CF2B-7E1A-C29A-8CCB4D7B73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D3786-4D07-CDFE-C5BA-FC30005423A7}"/>
              </a:ext>
            </a:extLst>
          </p:cNvPr>
          <p:cNvSpPr txBox="1"/>
          <p:nvPr/>
        </p:nvSpPr>
        <p:spPr>
          <a:xfrm>
            <a:off x="399873" y="2464769"/>
            <a:ext cx="282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3F7FD-15A4-A5E2-94D1-F7CCA6F4F806}"/>
              </a:ext>
            </a:extLst>
          </p:cNvPr>
          <p:cNvSpPr txBox="1"/>
          <p:nvPr/>
        </p:nvSpPr>
        <p:spPr>
          <a:xfrm>
            <a:off x="399874" y="4561209"/>
            <a:ext cx="267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1B6F5-4A0F-AAFC-7044-466B00E7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2873233"/>
            <a:ext cx="10897299" cy="1492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7185E7-01F2-AD9F-C09A-0A3FE69D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4" y="5003229"/>
            <a:ext cx="10897299" cy="135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B389A8-56F0-16EF-B0F6-1AB089F6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84" y="1412321"/>
            <a:ext cx="3486150" cy="300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AFB5FF-4387-A69E-B75B-49B31A14141D}"/>
              </a:ext>
            </a:extLst>
          </p:cNvPr>
          <p:cNvSpPr txBox="1"/>
          <p:nvPr/>
        </p:nvSpPr>
        <p:spPr>
          <a:xfrm>
            <a:off x="474984" y="166316"/>
            <a:ext cx="6269765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Pengeluaran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BMD Internal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Pengguna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Barang</a:t>
            </a:r>
            <a:endParaRPr lang="en-ID" sz="2400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EDA327-65E6-CD51-12A5-F81A86B65CB3}"/>
              </a:ext>
            </a:extLst>
          </p:cNvPr>
          <p:cNvCxnSpPr>
            <a:cxnSpLocks/>
          </p:cNvCxnSpPr>
          <p:nvPr/>
        </p:nvCxnSpPr>
        <p:spPr>
          <a:xfrm>
            <a:off x="570451" y="755388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18A0AA-C146-1FE4-ECB5-DB2A5A058168}"/>
              </a:ext>
            </a:extLst>
          </p:cNvPr>
          <p:cNvCxnSpPr>
            <a:cxnSpLocks/>
          </p:cNvCxnSpPr>
          <p:nvPr/>
        </p:nvCxnSpPr>
        <p:spPr>
          <a:xfrm>
            <a:off x="723856" y="4048385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B96FC-B2FA-2A0E-4A26-9CA22436A502}"/>
              </a:ext>
            </a:extLst>
          </p:cNvPr>
          <p:cNvCxnSpPr>
            <a:cxnSpLocks/>
          </p:cNvCxnSpPr>
          <p:nvPr/>
        </p:nvCxnSpPr>
        <p:spPr>
          <a:xfrm>
            <a:off x="723856" y="4235740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AE32F0-72E9-1F56-73B5-918CD8682225}"/>
              </a:ext>
            </a:extLst>
          </p:cNvPr>
          <p:cNvCxnSpPr>
            <a:cxnSpLocks/>
          </p:cNvCxnSpPr>
          <p:nvPr/>
        </p:nvCxnSpPr>
        <p:spPr>
          <a:xfrm flipV="1">
            <a:off x="2916572" y="4048385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5A462F-8DD6-B4EF-551A-8008EAC95D66}"/>
              </a:ext>
            </a:extLst>
          </p:cNvPr>
          <p:cNvCxnSpPr>
            <a:cxnSpLocks/>
          </p:cNvCxnSpPr>
          <p:nvPr/>
        </p:nvCxnSpPr>
        <p:spPr>
          <a:xfrm flipV="1">
            <a:off x="723856" y="4048385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37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E5B55B-BABE-98CF-CA0D-93609BE791E6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706F61-A7FC-0FDC-0464-93D9E53FA7F3}"/>
              </a:ext>
            </a:extLst>
          </p:cNvPr>
          <p:cNvSpPr txBox="1"/>
          <p:nvPr/>
        </p:nvSpPr>
        <p:spPr>
          <a:xfrm>
            <a:off x="9060200" y="303995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u="none" strike="noStrike" dirty="0" err="1">
                <a:solidFill>
                  <a:srgbClr val="000000"/>
                </a:solidFill>
                <a:effectLst/>
              </a:rPr>
              <a:t>Pengeluaran</a:t>
            </a:r>
            <a:r>
              <a:rPr lang="en-ID" sz="2000" b="1" i="0" u="none" strike="noStrike" dirty="0">
                <a:solidFill>
                  <a:srgbClr val="000000"/>
                </a:solidFill>
                <a:effectLst/>
              </a:rPr>
              <a:t> BMD Internal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BF9BA-2B96-530F-075D-E019FF2AC922}"/>
              </a:ext>
            </a:extLst>
          </p:cNvPr>
          <p:cNvSpPr txBox="1"/>
          <p:nvPr/>
        </p:nvSpPr>
        <p:spPr>
          <a:xfrm>
            <a:off x="399874" y="737661"/>
            <a:ext cx="8291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04.05.05.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Usadi.Valid49.BO.PengeluaranBmdInternalControl,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Pengguna.cs</a:t>
            </a:r>
            <a:r>
              <a:rPr lang="en-ID" dirty="0"/>
              <a:t> → </a:t>
            </a:r>
            <a:r>
              <a:rPr lang="en-ID" dirty="0" err="1"/>
              <a:t>PengeluaranBmdInternalControl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127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16192D3-8911-D5EE-5738-638A203A1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F4230-3011-32CB-B0CA-FE4345A693B9}"/>
              </a:ext>
            </a:extLst>
          </p:cNvPr>
          <p:cNvSpPr txBox="1"/>
          <p:nvPr/>
        </p:nvSpPr>
        <p:spPr>
          <a:xfrm>
            <a:off x="399874" y="2464769"/>
            <a:ext cx="267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0EA3C-E820-B1DF-1F84-F386B5537CFC}"/>
              </a:ext>
            </a:extLst>
          </p:cNvPr>
          <p:cNvSpPr txBox="1"/>
          <p:nvPr/>
        </p:nvSpPr>
        <p:spPr>
          <a:xfrm>
            <a:off x="399874" y="4561209"/>
            <a:ext cx="248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FD661B-3BD0-814E-5B17-61962384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2844894"/>
            <a:ext cx="9773174" cy="129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FA7A5-93A2-2A56-2C0B-7FE16FD27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4" y="5050506"/>
            <a:ext cx="10245755" cy="13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6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0997A-9CCE-12F9-5A39-7CC9FB69930E}"/>
              </a:ext>
            </a:extLst>
          </p:cNvPr>
          <p:cNvSpPr txBox="1"/>
          <p:nvPr/>
        </p:nvSpPr>
        <p:spPr>
          <a:xfrm>
            <a:off x="474984" y="166316"/>
            <a:ext cx="783011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Pemanfaatan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&gt; Form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Pemanfaatan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Sewa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, KSP, BGS, BSG, KSP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6FF720-1C80-97A3-CC2E-5C6134D999F5}"/>
              </a:ext>
            </a:extLst>
          </p:cNvPr>
          <p:cNvCxnSpPr>
            <a:cxnSpLocks/>
          </p:cNvCxnSpPr>
          <p:nvPr/>
        </p:nvCxnSpPr>
        <p:spPr>
          <a:xfrm>
            <a:off x="562062" y="814111"/>
            <a:ext cx="74074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526E0A-6C55-7522-30CB-F8ADC2994908}"/>
              </a:ext>
            </a:extLst>
          </p:cNvPr>
          <p:cNvSpPr txBox="1"/>
          <p:nvPr/>
        </p:nvSpPr>
        <p:spPr>
          <a:xfrm>
            <a:off x="562062" y="1421812"/>
            <a:ext cx="7961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2000" dirty="0"/>
              <a:t>Usadi.Valid49.BO.Daftphk3LookupControl, Usadi.Valid49.Aset.MAT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/>
              <a:t>Usadi.Valid49.BO.KemitraanControl, Usadi.Valid49.Aset.MAT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/>
              <a:t>Usadi.Valid49.BO.DaftpenggunaLookupControl, Usadi.Valid49.Aset.MAT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E18845-2619-FCD3-3705-75AD994A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" y="3569436"/>
            <a:ext cx="8447714" cy="26300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0D8877-4F5D-8A47-ADAC-82C793EF87D9}"/>
              </a:ext>
            </a:extLst>
          </p:cNvPr>
          <p:cNvSpPr txBox="1"/>
          <p:nvPr/>
        </p:nvSpPr>
        <p:spPr>
          <a:xfrm>
            <a:off x="474984" y="2919233"/>
            <a:ext cx="2608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Database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522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EBC28-2371-4C4B-FE71-86D30C0491E5}"/>
              </a:ext>
            </a:extLst>
          </p:cNvPr>
          <p:cNvSpPr txBox="1"/>
          <p:nvPr/>
        </p:nvSpPr>
        <p:spPr>
          <a:xfrm>
            <a:off x="815828" y="297254"/>
            <a:ext cx="111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 err="1">
                <a:solidFill>
                  <a:srgbClr val="000000"/>
                </a:solidFill>
                <a:effectLst/>
              </a:rPr>
              <a:t>Sewa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657B0-6653-DC89-5BE8-B7DF6A21393B}"/>
              </a:ext>
            </a:extLst>
          </p:cNvPr>
          <p:cNvSpPr txBox="1"/>
          <p:nvPr/>
        </p:nvSpPr>
        <p:spPr>
          <a:xfrm>
            <a:off x="757104" y="1520782"/>
            <a:ext cx="929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KSP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A46D6-17D3-18D4-624D-00965A602AD4}"/>
              </a:ext>
            </a:extLst>
          </p:cNvPr>
          <p:cNvSpPr txBox="1"/>
          <p:nvPr/>
        </p:nvSpPr>
        <p:spPr>
          <a:xfrm>
            <a:off x="757104" y="2829896"/>
            <a:ext cx="111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BGS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0BCE4-8D4E-BBDB-7AFA-EE5879259794}"/>
              </a:ext>
            </a:extLst>
          </p:cNvPr>
          <p:cNvSpPr txBox="1"/>
          <p:nvPr/>
        </p:nvSpPr>
        <p:spPr>
          <a:xfrm>
            <a:off x="757104" y="4057684"/>
            <a:ext cx="111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BSG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5ECC4-623A-879E-C41B-1DBEF60B75FA}"/>
              </a:ext>
            </a:extLst>
          </p:cNvPr>
          <p:cNvSpPr txBox="1"/>
          <p:nvPr/>
        </p:nvSpPr>
        <p:spPr>
          <a:xfrm>
            <a:off x="757104" y="5153001"/>
            <a:ext cx="111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KSPI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24382-B54E-B49D-FA59-782FAF04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9" y="725091"/>
            <a:ext cx="8990902" cy="620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202EE4-63DB-BD80-0D5E-3470D35CE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8" y="1991897"/>
            <a:ext cx="8990902" cy="64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6016-F11E-BFE5-5D40-16F0DC37D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5" y="3199229"/>
            <a:ext cx="9049626" cy="618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3FA628-EEDE-D6A7-9DC9-AB1BC5844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05" y="4379139"/>
            <a:ext cx="9049626" cy="665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E3E387-DB8D-80E9-7180-AFD04E2F5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04" y="5522333"/>
            <a:ext cx="9049626" cy="6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4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608B2B-E397-1262-9A72-3C021D8F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51" y="1452562"/>
            <a:ext cx="3105150" cy="3952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86F6B1-34AF-7613-89C6-591CE73BE9E1}"/>
              </a:ext>
            </a:extLst>
          </p:cNvPr>
          <p:cNvSpPr txBox="1"/>
          <p:nvPr/>
        </p:nvSpPr>
        <p:spPr>
          <a:xfrm>
            <a:off x="474984" y="166316"/>
            <a:ext cx="693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Pemanfaatan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&gt;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KDTANS dan Menu Sub Menu ‘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Pinjam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Pakai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’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dibawah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‘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Sewa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’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07EBFE-3C05-9EDF-3D9C-29222D1DECEC}"/>
              </a:ext>
            </a:extLst>
          </p:cNvPr>
          <p:cNvCxnSpPr>
            <a:cxnSpLocks/>
          </p:cNvCxnSpPr>
          <p:nvPr/>
        </p:nvCxnSpPr>
        <p:spPr>
          <a:xfrm>
            <a:off x="570451" y="1031248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448C00-53FD-0F56-62DF-B3C242F7763A}"/>
              </a:ext>
            </a:extLst>
          </p:cNvPr>
          <p:cNvCxnSpPr>
            <a:cxnSpLocks/>
          </p:cNvCxnSpPr>
          <p:nvPr/>
        </p:nvCxnSpPr>
        <p:spPr>
          <a:xfrm>
            <a:off x="866469" y="4493002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2B7B19-B01D-99EE-5DC2-FE80C74EAAF2}"/>
              </a:ext>
            </a:extLst>
          </p:cNvPr>
          <p:cNvCxnSpPr>
            <a:cxnSpLocks/>
          </p:cNvCxnSpPr>
          <p:nvPr/>
        </p:nvCxnSpPr>
        <p:spPr>
          <a:xfrm>
            <a:off x="866469" y="4680357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43C8D2-C0C8-272A-532E-56C57325A949}"/>
              </a:ext>
            </a:extLst>
          </p:cNvPr>
          <p:cNvCxnSpPr>
            <a:cxnSpLocks/>
          </p:cNvCxnSpPr>
          <p:nvPr/>
        </p:nvCxnSpPr>
        <p:spPr>
          <a:xfrm flipV="1">
            <a:off x="3059185" y="4493002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182C02-24F1-A486-79A6-6F89D2A0D22F}"/>
              </a:ext>
            </a:extLst>
          </p:cNvPr>
          <p:cNvCxnSpPr>
            <a:cxnSpLocks/>
          </p:cNvCxnSpPr>
          <p:nvPr/>
        </p:nvCxnSpPr>
        <p:spPr>
          <a:xfrm flipV="1">
            <a:off x="866469" y="4493002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7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2F2A526-7D90-4194-C94A-EED9E49FD688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BD16A1D-C11D-5FBD-4251-F580E7A76F3D}"/>
              </a:ext>
            </a:extLst>
          </p:cNvPr>
          <p:cNvSpPr txBox="1"/>
          <p:nvPr/>
        </p:nvSpPr>
        <p:spPr>
          <a:xfrm>
            <a:off x="9060200" y="303995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172B4D"/>
                </a:solidFill>
                <a:effectLst/>
              </a:rPr>
              <a:t>Pinjam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Pakai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E45D2-E227-E88D-1BE3-66C5F22F6735}"/>
              </a:ext>
            </a:extLst>
          </p:cNvPr>
          <p:cNvSpPr txBox="1"/>
          <p:nvPr/>
        </p:nvSpPr>
        <p:spPr>
          <a:xfrm>
            <a:off x="399874" y="737661"/>
            <a:ext cx="829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04.10`.02.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Usadi.Valid49.BO.PinjamPakaiControl,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Kemitraan.cs</a:t>
            </a:r>
            <a:r>
              <a:rPr lang="en-ID" dirty="0"/>
              <a:t> → </a:t>
            </a:r>
            <a:r>
              <a:rPr lang="en-ID" dirty="0" err="1"/>
              <a:t>PinjamPakaiControl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220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B8B12EF-C489-4C3C-D47F-2FE517251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AF0AA-6705-7542-310B-E6A49C1FDF1C}"/>
              </a:ext>
            </a:extLst>
          </p:cNvPr>
          <p:cNvSpPr txBox="1"/>
          <p:nvPr/>
        </p:nvSpPr>
        <p:spPr>
          <a:xfrm>
            <a:off x="399873" y="2464769"/>
            <a:ext cx="258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C8EA4-01F2-FDBC-7694-5FA18C555F29}"/>
              </a:ext>
            </a:extLst>
          </p:cNvPr>
          <p:cNvSpPr txBox="1"/>
          <p:nvPr/>
        </p:nvSpPr>
        <p:spPr>
          <a:xfrm>
            <a:off x="399874" y="4561209"/>
            <a:ext cx="266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/>
              <a:t>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0F54DF-9365-E19D-48F5-4425CFB17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2826151"/>
            <a:ext cx="9299284" cy="16040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ED47A-9AE4-B80B-5A38-4E60EC77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4" y="5061509"/>
            <a:ext cx="10614871" cy="13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177709-9E53-941D-F581-398B94788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4" y="1393446"/>
            <a:ext cx="2952750" cy="346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7E166F-396F-0933-A448-B0E7C6F816B7}"/>
              </a:ext>
            </a:extLst>
          </p:cNvPr>
          <p:cNvSpPr txBox="1"/>
          <p:nvPr/>
        </p:nvSpPr>
        <p:spPr>
          <a:xfrm>
            <a:off x="474984" y="166316"/>
            <a:ext cx="626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Reklasifikasi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&gt;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KDTANS dan Sub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Reklasifikasi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‘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Persediaan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ke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Aset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Tetap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’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A351-55EB-8BFF-FE48-D50563E6D455}"/>
              </a:ext>
            </a:extLst>
          </p:cNvPr>
          <p:cNvCxnSpPr>
            <a:cxnSpLocks/>
          </p:cNvCxnSpPr>
          <p:nvPr/>
        </p:nvCxnSpPr>
        <p:spPr>
          <a:xfrm>
            <a:off x="570451" y="997313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55F719-8886-CDCC-656F-A867D70B6820}"/>
              </a:ext>
            </a:extLst>
          </p:cNvPr>
          <p:cNvCxnSpPr>
            <a:cxnSpLocks/>
          </p:cNvCxnSpPr>
          <p:nvPr/>
        </p:nvCxnSpPr>
        <p:spPr>
          <a:xfrm>
            <a:off x="760600" y="4644002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7B0CBB-CAF2-107F-FBBF-DC76353F445B}"/>
              </a:ext>
            </a:extLst>
          </p:cNvPr>
          <p:cNvCxnSpPr>
            <a:cxnSpLocks/>
          </p:cNvCxnSpPr>
          <p:nvPr/>
        </p:nvCxnSpPr>
        <p:spPr>
          <a:xfrm>
            <a:off x="760600" y="4831357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3F235-08ED-D3CE-1A1E-0DADFE7AF8DC}"/>
              </a:ext>
            </a:extLst>
          </p:cNvPr>
          <p:cNvCxnSpPr>
            <a:cxnSpLocks/>
          </p:cNvCxnSpPr>
          <p:nvPr/>
        </p:nvCxnSpPr>
        <p:spPr>
          <a:xfrm flipV="1">
            <a:off x="2953316" y="4644002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4B1F35-942B-B31B-089A-9024AC691051}"/>
              </a:ext>
            </a:extLst>
          </p:cNvPr>
          <p:cNvCxnSpPr>
            <a:cxnSpLocks/>
          </p:cNvCxnSpPr>
          <p:nvPr/>
        </p:nvCxnSpPr>
        <p:spPr>
          <a:xfrm flipV="1">
            <a:off x="760600" y="4644002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B9FC99-3C7A-1CDA-AE7A-836510870A02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904C59-7D47-F0B0-D789-CEE7344B765A}"/>
              </a:ext>
            </a:extLst>
          </p:cNvPr>
          <p:cNvSpPr txBox="1"/>
          <p:nvPr/>
        </p:nvSpPr>
        <p:spPr>
          <a:xfrm>
            <a:off x="9060200" y="303995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172B4D"/>
                </a:solidFill>
                <a:effectLst/>
              </a:rPr>
              <a:t>Persediaan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Ke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Aset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Tetap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7087C-4D3D-F03C-5C75-38D7952C9DAA}"/>
              </a:ext>
            </a:extLst>
          </p:cNvPr>
          <p:cNvSpPr txBox="1"/>
          <p:nvPr/>
        </p:nvSpPr>
        <p:spPr>
          <a:xfrm>
            <a:off x="399874" y="737661"/>
            <a:ext cx="8291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04.07.05.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Usadi.Valid49.BO.ReklasPersediaanToTetapControl,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Reklas.cs</a:t>
            </a:r>
            <a:r>
              <a:rPr lang="en-ID" dirty="0"/>
              <a:t> → </a:t>
            </a:r>
            <a:r>
              <a:rPr lang="en-ID" dirty="0" err="1"/>
              <a:t>ReklasPersediaanToTetapControl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129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7015DDC-FD10-1D42-E60A-57DF775486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4644A-293D-70EF-7F48-8D2B9051E8AF}"/>
              </a:ext>
            </a:extLst>
          </p:cNvPr>
          <p:cNvSpPr txBox="1"/>
          <p:nvPr/>
        </p:nvSpPr>
        <p:spPr>
          <a:xfrm>
            <a:off x="399874" y="2464769"/>
            <a:ext cx="295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20F1C-6600-1A34-25AA-BC3D4F0EF273}"/>
              </a:ext>
            </a:extLst>
          </p:cNvPr>
          <p:cNvSpPr txBox="1"/>
          <p:nvPr/>
        </p:nvSpPr>
        <p:spPr>
          <a:xfrm>
            <a:off x="399874" y="4561209"/>
            <a:ext cx="259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A02B7C-C5AE-5D47-E07F-93C5930F1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4" y="2879079"/>
            <a:ext cx="6584746" cy="1682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57B215-EAAA-2F11-E0B6-878E65B6C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4" y="4930541"/>
            <a:ext cx="81724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4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CEE4FA-BDB1-6C66-0C2E-4123A8E2CB07}"/>
              </a:ext>
            </a:extLst>
          </p:cNvPr>
          <p:cNvSpPr txBox="1"/>
          <p:nvPr/>
        </p:nvSpPr>
        <p:spPr>
          <a:xfrm>
            <a:off x="471880" y="1198646"/>
            <a:ext cx="10240861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5. A)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Pemanfaatan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&gt; Form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Pemanfaatan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Sewa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, KSP, BGS, BSG, KSP</a:t>
            </a:r>
            <a:br>
              <a:rPr lang="en-ID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   C)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Pemanfaatan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&gt;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KDTANS dan Menu Sub Menu ‘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Pinjam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Pakai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’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dibawah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 ‘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Sewa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6. A)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Reklasifikasi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&gt;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KDTANS dan Sub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Reklasifikasi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‘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Persediaan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ke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Aset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Tetap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sv-SE" sz="2000" b="0" i="0" u="none" strike="noStrike" dirty="0">
                <a:solidFill>
                  <a:srgbClr val="000000"/>
                </a:solidFill>
                <a:effectLst/>
              </a:rPr>
              <a:t>7. A) Koreksi &gt; Tambah KDTANS dan Sub Menu ‘Koreksi Pencatatan Ganda’ </a:t>
            </a:r>
            <a:br>
              <a:rPr lang="sv-SE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sv-SE" sz="2000" b="0" i="0" u="none" strike="noStrike" dirty="0">
                <a:solidFill>
                  <a:srgbClr val="000000"/>
                </a:solidFill>
                <a:effectLst/>
              </a:rPr>
              <a:t>     B) </a:t>
            </a:r>
            <a:r>
              <a:rPr lang="nn-NO" sz="2000" b="0" i="0" u="none" strike="noStrike" dirty="0">
                <a:solidFill>
                  <a:srgbClr val="000000"/>
                </a:solidFill>
                <a:effectLst/>
              </a:rPr>
              <a:t>Koreksi &gt; Tambah KDTANS dan Sub Menu ‘Koreksi Spesifikasi</a:t>
            </a:r>
            <a:br>
              <a:rPr lang="nn-NO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nn-NO" sz="2000" b="0" i="0" u="none" strike="noStrike" dirty="0">
                <a:solidFill>
                  <a:srgbClr val="000000"/>
                </a:solidFill>
                <a:effectLst/>
              </a:rPr>
              <a:t>     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C)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Koreksi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&gt;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KDTANS dan Sub Menu ‘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Koreksi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000" b="0" i="0" u="none" strike="noStrike" dirty="0" err="1">
                <a:solidFill>
                  <a:srgbClr val="000000"/>
                </a:solidFill>
                <a:effectLst/>
              </a:rPr>
              <a:t>Lainnya</a:t>
            </a:r>
            <a:r>
              <a:rPr lang="en-ID" sz="2000" b="0" i="0" u="none" strike="noStrike" dirty="0">
                <a:solidFill>
                  <a:srgbClr val="000000"/>
                </a:solidFill>
                <a:effectLst/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2000" dirty="0">
                <a:solidFill>
                  <a:srgbClr val="000000"/>
                </a:solidFill>
              </a:rPr>
              <a:t>8. A) </a:t>
            </a:r>
            <a:r>
              <a:rPr lang="en-ID" sz="2000" dirty="0" err="1">
                <a:solidFill>
                  <a:srgbClr val="000000"/>
                </a:solidFill>
              </a:rPr>
              <a:t>Penghapusan</a:t>
            </a:r>
            <a:r>
              <a:rPr lang="en-ID" sz="2000" dirty="0">
                <a:solidFill>
                  <a:srgbClr val="000000"/>
                </a:solidFill>
              </a:rPr>
              <a:t> &gt; </a:t>
            </a:r>
            <a:r>
              <a:rPr lang="en-ID" sz="2000" dirty="0" err="1">
                <a:solidFill>
                  <a:srgbClr val="000000"/>
                </a:solidFill>
              </a:rPr>
              <a:t>Tambah</a:t>
            </a:r>
            <a:r>
              <a:rPr lang="en-ID" sz="2000" dirty="0">
                <a:solidFill>
                  <a:srgbClr val="000000"/>
                </a:solidFill>
              </a:rPr>
              <a:t> Field Option DI Form </a:t>
            </a:r>
            <a:r>
              <a:rPr lang="en-ID" sz="2000" dirty="0" err="1">
                <a:solidFill>
                  <a:srgbClr val="000000"/>
                </a:solidFill>
              </a:rPr>
              <a:t>Penghapusan</a:t>
            </a:r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8D363-165E-B1D0-0BF8-99F5AE5B7251}"/>
              </a:ext>
            </a:extLst>
          </p:cNvPr>
          <p:cNvSpPr txBox="1"/>
          <p:nvPr/>
        </p:nvSpPr>
        <p:spPr>
          <a:xfrm>
            <a:off x="471880" y="226503"/>
            <a:ext cx="199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Outline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EDBC4E-1477-C4B1-57F3-F3CD6688F708}"/>
              </a:ext>
            </a:extLst>
          </p:cNvPr>
          <p:cNvCxnSpPr>
            <a:cxnSpLocks/>
          </p:cNvCxnSpPr>
          <p:nvPr/>
        </p:nvCxnSpPr>
        <p:spPr>
          <a:xfrm>
            <a:off x="536895" y="931557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5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E6D172D-E5F7-E716-0B9D-1EFB9956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6" y="1342709"/>
            <a:ext cx="3048000" cy="3143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6AC7E4-2C8A-1B83-EAD8-896A86B029BF}"/>
              </a:ext>
            </a:extLst>
          </p:cNvPr>
          <p:cNvSpPr txBox="1"/>
          <p:nvPr/>
        </p:nvSpPr>
        <p:spPr>
          <a:xfrm>
            <a:off x="474984" y="166316"/>
            <a:ext cx="626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0" i="0" u="none" strike="noStrike" dirty="0">
                <a:solidFill>
                  <a:srgbClr val="000000"/>
                </a:solidFill>
                <a:effectLst/>
              </a:rPr>
              <a:t>Koreksi &gt; Tambah KDTANS dan Sub Menu ‘Koreksi Pencatatan Ganda’</a:t>
            </a:r>
            <a:endParaRPr lang="en-ID" sz="2400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BF659D-5F3F-4C9D-6BDE-F84E29275664}"/>
              </a:ext>
            </a:extLst>
          </p:cNvPr>
          <p:cNvCxnSpPr>
            <a:cxnSpLocks/>
          </p:cNvCxnSpPr>
          <p:nvPr/>
        </p:nvCxnSpPr>
        <p:spPr>
          <a:xfrm>
            <a:off x="570451" y="997313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FB0838-6745-001E-64E9-CE9854CD597E}"/>
              </a:ext>
            </a:extLst>
          </p:cNvPr>
          <p:cNvCxnSpPr>
            <a:cxnSpLocks/>
          </p:cNvCxnSpPr>
          <p:nvPr/>
        </p:nvCxnSpPr>
        <p:spPr>
          <a:xfrm>
            <a:off x="743822" y="3905771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746FEB-7A17-C6DA-B53F-303E6DEB05C8}"/>
              </a:ext>
            </a:extLst>
          </p:cNvPr>
          <p:cNvCxnSpPr>
            <a:cxnSpLocks/>
          </p:cNvCxnSpPr>
          <p:nvPr/>
        </p:nvCxnSpPr>
        <p:spPr>
          <a:xfrm>
            <a:off x="743822" y="4093126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F6037C-FFDC-B487-CF64-343B5C04A05C}"/>
              </a:ext>
            </a:extLst>
          </p:cNvPr>
          <p:cNvCxnSpPr>
            <a:cxnSpLocks/>
          </p:cNvCxnSpPr>
          <p:nvPr/>
        </p:nvCxnSpPr>
        <p:spPr>
          <a:xfrm flipV="1">
            <a:off x="2936538" y="3905771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AE337C-C4EE-C226-7D61-1D72FA45E827}"/>
              </a:ext>
            </a:extLst>
          </p:cNvPr>
          <p:cNvCxnSpPr>
            <a:cxnSpLocks/>
          </p:cNvCxnSpPr>
          <p:nvPr/>
        </p:nvCxnSpPr>
        <p:spPr>
          <a:xfrm flipV="1">
            <a:off x="743822" y="3905771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49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960E29-A62C-4870-3927-192AC4B45E76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EEC16B1-FA66-48D1-4B42-EA7A64FBC7E7}"/>
              </a:ext>
            </a:extLst>
          </p:cNvPr>
          <p:cNvSpPr txBox="1"/>
          <p:nvPr/>
        </p:nvSpPr>
        <p:spPr>
          <a:xfrm>
            <a:off x="9060200" y="303995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172B4D"/>
                </a:solidFill>
                <a:effectLst/>
              </a:rPr>
              <a:t>Koreksi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Pencatatan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Ganda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745E6-7954-FE93-987F-C97D4D87D877}"/>
              </a:ext>
            </a:extLst>
          </p:cNvPr>
          <p:cNvSpPr txBox="1"/>
          <p:nvPr/>
        </p:nvSpPr>
        <p:spPr>
          <a:xfrm>
            <a:off x="399874" y="737661"/>
            <a:ext cx="829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04.15.02.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Usadi.Valid49.BO.KoreksiGandaControl,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Koreksi.cs</a:t>
            </a:r>
            <a:r>
              <a:rPr lang="en-ID" dirty="0"/>
              <a:t> → </a:t>
            </a:r>
            <a:r>
              <a:rPr lang="en-ID" dirty="0" err="1"/>
              <a:t>KoreksiGandaControl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130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37FF0A4-7225-DABB-B3A7-783CB7930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42169-71D7-C954-FF34-AC660071C6BD}"/>
              </a:ext>
            </a:extLst>
          </p:cNvPr>
          <p:cNvSpPr txBox="1"/>
          <p:nvPr/>
        </p:nvSpPr>
        <p:spPr>
          <a:xfrm>
            <a:off x="399874" y="2464769"/>
            <a:ext cx="28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B43DB-62A4-471B-45DA-538C2A9EB4BF}"/>
              </a:ext>
            </a:extLst>
          </p:cNvPr>
          <p:cNvSpPr txBox="1"/>
          <p:nvPr/>
        </p:nvSpPr>
        <p:spPr>
          <a:xfrm>
            <a:off x="399874" y="4561209"/>
            <a:ext cx="275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/>
              <a:t>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37F00E-579B-E3E7-4445-6041D95A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7" y="2834101"/>
            <a:ext cx="6764324" cy="1671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80ECB5-7502-3B90-D981-877E46C51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7" y="4875428"/>
            <a:ext cx="9077325" cy="15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9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9E2AB2-1BA7-B780-3F3E-65413B47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6" y="1342709"/>
            <a:ext cx="3048000" cy="3143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37B11-07A7-D71C-9A3F-52F2B10EBEF3}"/>
              </a:ext>
            </a:extLst>
          </p:cNvPr>
          <p:cNvSpPr txBox="1"/>
          <p:nvPr/>
        </p:nvSpPr>
        <p:spPr>
          <a:xfrm>
            <a:off x="474984" y="166316"/>
            <a:ext cx="626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400" b="0" i="0" u="none" strike="noStrike" dirty="0">
                <a:solidFill>
                  <a:srgbClr val="000000"/>
                </a:solidFill>
                <a:effectLst/>
              </a:rPr>
              <a:t>Koreksi &gt; Tambah KDTANS dan Sub Menu ‘Koreksi Spesifikasi</a:t>
            </a:r>
            <a:endParaRPr lang="en-ID" sz="2400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05D74E-FCA9-1FB6-DAD8-8832112C8458}"/>
              </a:ext>
            </a:extLst>
          </p:cNvPr>
          <p:cNvCxnSpPr>
            <a:cxnSpLocks/>
          </p:cNvCxnSpPr>
          <p:nvPr/>
        </p:nvCxnSpPr>
        <p:spPr>
          <a:xfrm>
            <a:off x="570451" y="997313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0FCF9-A2D5-DE63-36F9-D8616C5943DF}"/>
              </a:ext>
            </a:extLst>
          </p:cNvPr>
          <p:cNvCxnSpPr>
            <a:cxnSpLocks/>
          </p:cNvCxnSpPr>
          <p:nvPr/>
        </p:nvCxnSpPr>
        <p:spPr>
          <a:xfrm>
            <a:off x="743822" y="4065162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339ACB-E8BF-FA0E-B2B9-2F0C3D0DB7EA}"/>
              </a:ext>
            </a:extLst>
          </p:cNvPr>
          <p:cNvCxnSpPr>
            <a:cxnSpLocks/>
          </p:cNvCxnSpPr>
          <p:nvPr/>
        </p:nvCxnSpPr>
        <p:spPr>
          <a:xfrm>
            <a:off x="743822" y="4252517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E70ECE-8747-3FED-2EA2-B116D8DE976A}"/>
              </a:ext>
            </a:extLst>
          </p:cNvPr>
          <p:cNvCxnSpPr>
            <a:cxnSpLocks/>
          </p:cNvCxnSpPr>
          <p:nvPr/>
        </p:nvCxnSpPr>
        <p:spPr>
          <a:xfrm flipV="1">
            <a:off x="2936538" y="4065162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79FB17-7E42-202E-EB9C-7C6EB0E9B155}"/>
              </a:ext>
            </a:extLst>
          </p:cNvPr>
          <p:cNvCxnSpPr>
            <a:cxnSpLocks/>
          </p:cNvCxnSpPr>
          <p:nvPr/>
        </p:nvCxnSpPr>
        <p:spPr>
          <a:xfrm flipV="1">
            <a:off x="743822" y="4065162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3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7445C3-3C22-6A69-0A9E-00FCBA461F33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ECA132-10D5-3ED8-E8FD-F40CFC4B102E}"/>
              </a:ext>
            </a:extLst>
          </p:cNvPr>
          <p:cNvSpPr txBox="1"/>
          <p:nvPr/>
        </p:nvSpPr>
        <p:spPr>
          <a:xfrm>
            <a:off x="9060200" y="303995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172B4D"/>
                </a:solidFill>
                <a:effectLst/>
              </a:rPr>
              <a:t>Koreksi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Spesifikasi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CD86D-5FFF-E6D7-E5B0-CD906969B4C8}"/>
              </a:ext>
            </a:extLst>
          </p:cNvPr>
          <p:cNvSpPr txBox="1"/>
          <p:nvPr/>
        </p:nvSpPr>
        <p:spPr>
          <a:xfrm>
            <a:off x="399874" y="737661"/>
            <a:ext cx="829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04.15.03.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Usadi.Valid49.BO.KoreksiSpesifikasiControl,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Koreksi.cs</a:t>
            </a:r>
            <a:r>
              <a:rPr lang="en-ID" dirty="0"/>
              <a:t> → </a:t>
            </a:r>
            <a:r>
              <a:rPr lang="en-ID" dirty="0" err="1"/>
              <a:t>KoreksiSpesifikasiControl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131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AFC21E0-59E9-F4CC-75BE-253EF7E30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ECE02-E997-3630-03D7-7D036C7331A3}"/>
              </a:ext>
            </a:extLst>
          </p:cNvPr>
          <p:cNvSpPr txBox="1"/>
          <p:nvPr/>
        </p:nvSpPr>
        <p:spPr>
          <a:xfrm>
            <a:off x="399874" y="2464769"/>
            <a:ext cx="277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E6323-5823-291F-FCD8-C1675B133921}"/>
              </a:ext>
            </a:extLst>
          </p:cNvPr>
          <p:cNvSpPr txBox="1"/>
          <p:nvPr/>
        </p:nvSpPr>
        <p:spPr>
          <a:xfrm>
            <a:off x="399874" y="4561209"/>
            <a:ext cx="251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/>
              <a:t>Database</a:t>
            </a:r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14EDB0-0753-8783-7AAA-ACE3E5A8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8" y="2834101"/>
            <a:ext cx="7083106" cy="16438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8DD67-D0AC-D960-58E3-71A87DE51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8" y="4952674"/>
            <a:ext cx="858202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5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D1B7EC-BFD3-85C4-F30B-58543294F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6" y="1342709"/>
            <a:ext cx="3048000" cy="3143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9C8CE2-32AF-D773-E00F-C6D06E8C8321}"/>
              </a:ext>
            </a:extLst>
          </p:cNvPr>
          <p:cNvSpPr txBox="1"/>
          <p:nvPr/>
        </p:nvSpPr>
        <p:spPr>
          <a:xfrm>
            <a:off x="474984" y="166316"/>
            <a:ext cx="626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Koreksi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&gt;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Tambah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KDTANS dan Sub Menu ‘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Koreksi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0" i="0" u="none" strike="noStrike" dirty="0" err="1">
                <a:solidFill>
                  <a:srgbClr val="000000"/>
                </a:solidFill>
                <a:effectLst/>
              </a:rPr>
              <a:t>Lainnya</a:t>
            </a:r>
            <a:r>
              <a:rPr lang="en-ID" sz="2400" b="0" i="0" u="none" strike="noStrike" dirty="0">
                <a:solidFill>
                  <a:srgbClr val="000000"/>
                </a:solidFill>
                <a:effectLst/>
              </a:rPr>
              <a:t>’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1DDD09-B7D6-C69B-42A4-72EA7FB76E3D}"/>
              </a:ext>
            </a:extLst>
          </p:cNvPr>
          <p:cNvCxnSpPr>
            <a:cxnSpLocks/>
          </p:cNvCxnSpPr>
          <p:nvPr/>
        </p:nvCxnSpPr>
        <p:spPr>
          <a:xfrm>
            <a:off x="570451" y="997313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655F18-F37C-1203-C461-C16F87F8C1F7}"/>
              </a:ext>
            </a:extLst>
          </p:cNvPr>
          <p:cNvCxnSpPr>
            <a:cxnSpLocks/>
          </p:cNvCxnSpPr>
          <p:nvPr/>
        </p:nvCxnSpPr>
        <p:spPr>
          <a:xfrm>
            <a:off x="768989" y="4249719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01B455-35CA-8B3A-4EA4-225914FBE43D}"/>
              </a:ext>
            </a:extLst>
          </p:cNvPr>
          <p:cNvCxnSpPr>
            <a:cxnSpLocks/>
          </p:cNvCxnSpPr>
          <p:nvPr/>
        </p:nvCxnSpPr>
        <p:spPr>
          <a:xfrm>
            <a:off x="768989" y="4437074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01EF43-91F0-DF20-94EF-E8CC8E1B1666}"/>
              </a:ext>
            </a:extLst>
          </p:cNvPr>
          <p:cNvCxnSpPr>
            <a:cxnSpLocks/>
          </p:cNvCxnSpPr>
          <p:nvPr/>
        </p:nvCxnSpPr>
        <p:spPr>
          <a:xfrm flipV="1">
            <a:off x="2961705" y="4249719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267ED1-91C5-D4F8-C8DF-8A9EB60C0B3C}"/>
              </a:ext>
            </a:extLst>
          </p:cNvPr>
          <p:cNvCxnSpPr>
            <a:cxnSpLocks/>
          </p:cNvCxnSpPr>
          <p:nvPr/>
        </p:nvCxnSpPr>
        <p:spPr>
          <a:xfrm flipV="1">
            <a:off x="768989" y="4249719"/>
            <a:ext cx="0" cy="1873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1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030ADA-A9C8-AD3D-8F08-2D6147AD680C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451665-F295-D958-B9BE-D5CA741483A3}"/>
              </a:ext>
            </a:extLst>
          </p:cNvPr>
          <p:cNvSpPr txBox="1"/>
          <p:nvPr/>
        </p:nvSpPr>
        <p:spPr>
          <a:xfrm>
            <a:off x="9060200" y="303995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172B4D"/>
                </a:solidFill>
                <a:effectLst/>
              </a:rPr>
              <a:t>Koreksi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Lainnya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CE542-59BA-9959-E615-CEC1F7384F5F}"/>
              </a:ext>
            </a:extLst>
          </p:cNvPr>
          <p:cNvSpPr txBox="1"/>
          <p:nvPr/>
        </p:nvSpPr>
        <p:spPr>
          <a:xfrm>
            <a:off x="399874" y="737661"/>
            <a:ext cx="829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04.15.04.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Usadi.Valid49.BO.KoreksiLainnyaControl,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Koreksi.cs</a:t>
            </a:r>
            <a:r>
              <a:rPr lang="en-ID" dirty="0"/>
              <a:t> → </a:t>
            </a:r>
            <a:r>
              <a:rPr lang="en-ID" dirty="0" err="1"/>
              <a:t>KoreksiLainnyaControl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132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AB7B0E7-8433-5C70-5447-04D825CB01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9732B-F1A6-4E92-0993-E992D811A9F8}"/>
              </a:ext>
            </a:extLst>
          </p:cNvPr>
          <p:cNvSpPr txBox="1"/>
          <p:nvPr/>
        </p:nvSpPr>
        <p:spPr>
          <a:xfrm>
            <a:off x="399873" y="2464769"/>
            <a:ext cx="231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1297C-7351-FE2E-37F2-5EE926984501}"/>
              </a:ext>
            </a:extLst>
          </p:cNvPr>
          <p:cNvSpPr txBox="1"/>
          <p:nvPr/>
        </p:nvSpPr>
        <p:spPr>
          <a:xfrm>
            <a:off x="399874" y="4561209"/>
            <a:ext cx="269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019047-468E-B7FA-1383-8E80364E6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8" b="37880"/>
          <a:stretch/>
        </p:blipFill>
        <p:spPr>
          <a:xfrm>
            <a:off x="399874" y="2832311"/>
            <a:ext cx="8098174" cy="1728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44089-0CF6-A1FA-0E65-2FE825282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4" y="4928125"/>
            <a:ext cx="8505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07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61B75-4F64-0FAB-EF23-3D46D38C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4" y="1220166"/>
            <a:ext cx="43243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4319D-4B4F-0DC5-5185-A162C0D4CA14}"/>
              </a:ext>
            </a:extLst>
          </p:cNvPr>
          <p:cNvSpPr txBox="1"/>
          <p:nvPr/>
        </p:nvSpPr>
        <p:spPr>
          <a:xfrm>
            <a:off x="474984" y="166316"/>
            <a:ext cx="626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400" b="0" i="0" dirty="0" err="1">
                <a:effectLst/>
                <a:latin typeface="-apple-system"/>
              </a:rPr>
              <a:t>Penghapusan</a:t>
            </a:r>
            <a:r>
              <a:rPr lang="en-ID" sz="2400" b="0" i="0" dirty="0">
                <a:effectLst/>
                <a:latin typeface="-apple-system"/>
              </a:rPr>
              <a:t> (Form </a:t>
            </a:r>
            <a:r>
              <a:rPr lang="en-ID" sz="2400" b="0" i="0" dirty="0" err="1">
                <a:effectLst/>
                <a:latin typeface="-apple-system"/>
              </a:rPr>
              <a:t>Penghapusan</a:t>
            </a:r>
            <a:r>
              <a:rPr lang="en-ID" sz="2400" b="0" i="0" dirty="0">
                <a:effectLst/>
                <a:latin typeface="-apple-system"/>
              </a:rPr>
              <a:t>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C330D3-A538-A5EF-E12B-BE71744A890A}"/>
              </a:ext>
            </a:extLst>
          </p:cNvPr>
          <p:cNvCxnSpPr>
            <a:cxnSpLocks/>
          </p:cNvCxnSpPr>
          <p:nvPr/>
        </p:nvCxnSpPr>
        <p:spPr>
          <a:xfrm>
            <a:off x="474984" y="762421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01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34CCA3-5D8C-60C2-953A-0425234B7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" y="4486578"/>
            <a:ext cx="7133439" cy="215489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5EEFC2-C941-CDF2-D308-9E62AF8DCF95}"/>
              </a:ext>
            </a:extLst>
          </p:cNvPr>
          <p:cNvCxnSpPr>
            <a:cxnSpLocks/>
          </p:cNvCxnSpPr>
          <p:nvPr/>
        </p:nvCxnSpPr>
        <p:spPr>
          <a:xfrm>
            <a:off x="9166369" y="836415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365E61-7D78-5193-F55D-586527913DEF}"/>
              </a:ext>
            </a:extLst>
          </p:cNvPr>
          <p:cNvSpPr txBox="1"/>
          <p:nvPr/>
        </p:nvSpPr>
        <p:spPr>
          <a:xfrm>
            <a:off x="9060200" y="354329"/>
            <a:ext cx="3246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172B4D"/>
                </a:solidFill>
              </a:rPr>
              <a:t>Penghapusan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B02E-FE04-AC32-FED2-E0EE762E1445}"/>
              </a:ext>
            </a:extLst>
          </p:cNvPr>
          <p:cNvSpPr txBox="1"/>
          <p:nvPr/>
        </p:nvSpPr>
        <p:spPr>
          <a:xfrm>
            <a:off x="399874" y="737661"/>
            <a:ext cx="8291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KDTANS </a:t>
            </a:r>
            <a:r>
              <a:rPr lang="en-ID" dirty="0" err="1"/>
              <a:t>Untuk</a:t>
            </a:r>
            <a:r>
              <a:rPr lang="en-ID" dirty="0"/>
              <a:t> Field Option→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</a:t>
            </a:r>
            <a:r>
              <a:rPr lang="en-ID" b="0" i="0" dirty="0">
                <a:solidFill>
                  <a:srgbClr val="000000"/>
                </a:solidFill>
                <a:effectLst/>
                <a:latin typeface="docs-Calibri"/>
              </a:rPr>
              <a:t>04.13.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Usadi.Valid49.BO.HapusskControl,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 Class </a:t>
            </a:r>
            <a:r>
              <a:rPr lang="en-ID"/>
              <a:t>Hapussk.</a:t>
            </a:r>
            <a:r>
              <a:rPr lang="en-ID" dirty="0" err="1"/>
              <a:t>cs</a:t>
            </a:r>
            <a:r>
              <a:rPr lang="en-ID" dirty="0"/>
              <a:t> → </a:t>
            </a:r>
            <a:r>
              <a:rPr lang="en-ID" dirty="0" err="1"/>
              <a:t>HapusskControl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04C6A-8CAC-9F82-0DD9-62A502167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" y="2371422"/>
            <a:ext cx="7463451" cy="18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D2124F-A9D3-D1C8-0CCE-A47A602F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2" y="1419530"/>
            <a:ext cx="5000625" cy="338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EF937-8695-D059-1754-B1C36AD52A0A}"/>
              </a:ext>
            </a:extLst>
          </p:cNvPr>
          <p:cNvSpPr txBox="1"/>
          <p:nvPr/>
        </p:nvSpPr>
        <p:spPr>
          <a:xfrm>
            <a:off x="474984" y="198472"/>
            <a:ext cx="626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Perolehan</a:t>
            </a:r>
            <a:r>
              <a:rPr lang="en-ID" sz="2400" dirty="0"/>
              <a:t>/</a:t>
            </a:r>
            <a:r>
              <a:rPr lang="en-ID" sz="2400" dirty="0" err="1"/>
              <a:t>Penerimaan</a:t>
            </a:r>
            <a:r>
              <a:rPr lang="en-ID" sz="2400" dirty="0"/>
              <a:t> BAST </a:t>
            </a:r>
            <a:r>
              <a:rPr lang="en-ID" sz="2400" dirty="0" err="1"/>
              <a:t>Hibah</a:t>
            </a:r>
            <a:r>
              <a:rPr lang="en-ID" sz="2400" dirty="0"/>
              <a:t> dan </a:t>
            </a:r>
            <a:r>
              <a:rPr lang="en-ID" sz="2400" dirty="0" err="1"/>
              <a:t>Lainnya</a:t>
            </a:r>
            <a:endParaRPr lang="en-ID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CA8643-9DC3-EC34-C8FB-37583190A09C}"/>
              </a:ext>
            </a:extLst>
          </p:cNvPr>
          <p:cNvCxnSpPr>
            <a:cxnSpLocks/>
          </p:cNvCxnSpPr>
          <p:nvPr/>
        </p:nvCxnSpPr>
        <p:spPr>
          <a:xfrm>
            <a:off x="570451" y="755388"/>
            <a:ext cx="584712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1E3302-61E4-AA55-19C4-2E2E60621C6B}"/>
              </a:ext>
            </a:extLst>
          </p:cNvPr>
          <p:cNvCxnSpPr>
            <a:cxnSpLocks/>
          </p:cNvCxnSpPr>
          <p:nvPr/>
        </p:nvCxnSpPr>
        <p:spPr>
          <a:xfrm>
            <a:off x="958748" y="3009550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152999-B9DA-D273-95B2-F19D5759FE29}"/>
              </a:ext>
            </a:extLst>
          </p:cNvPr>
          <p:cNvCxnSpPr>
            <a:cxnSpLocks/>
          </p:cNvCxnSpPr>
          <p:nvPr/>
        </p:nvCxnSpPr>
        <p:spPr>
          <a:xfrm>
            <a:off x="958748" y="4202184"/>
            <a:ext cx="21927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21AC14-AFCC-A16A-3079-BC075820E91E}"/>
              </a:ext>
            </a:extLst>
          </p:cNvPr>
          <p:cNvCxnSpPr>
            <a:cxnSpLocks/>
          </p:cNvCxnSpPr>
          <p:nvPr/>
        </p:nvCxnSpPr>
        <p:spPr>
          <a:xfrm flipV="1">
            <a:off x="958748" y="3009550"/>
            <a:ext cx="0" cy="11926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FE5095-0194-A3F2-1788-42F389A26F6A}"/>
              </a:ext>
            </a:extLst>
          </p:cNvPr>
          <p:cNvCxnSpPr>
            <a:cxnSpLocks/>
          </p:cNvCxnSpPr>
          <p:nvPr/>
        </p:nvCxnSpPr>
        <p:spPr>
          <a:xfrm flipV="1">
            <a:off x="3151464" y="3009550"/>
            <a:ext cx="0" cy="11926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038B9D-2B8B-D666-2870-862E9050131E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A07FF7-51F3-7415-2505-33363CCCC208}"/>
              </a:ext>
            </a:extLst>
          </p:cNvPr>
          <p:cNvSpPr txBox="1"/>
          <p:nvPr/>
        </p:nvSpPr>
        <p:spPr>
          <a:xfrm>
            <a:off x="9238375" y="72637"/>
            <a:ext cx="199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r>
              <a:rPr lang="en-ID" sz="3600" dirty="0"/>
              <a:t>OS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C902B15-AD2F-7711-BD76-22A8BA34E9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3BD4EA-B4D1-B587-A41A-32877E86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4" y="2800304"/>
            <a:ext cx="6252596" cy="1682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3FDCE8-5D8F-1242-0943-EA6895F84FEB}"/>
              </a:ext>
            </a:extLst>
          </p:cNvPr>
          <p:cNvSpPr txBox="1"/>
          <p:nvPr/>
        </p:nvSpPr>
        <p:spPr>
          <a:xfrm>
            <a:off x="399874" y="2464769"/>
            <a:ext cx="247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A0B4D-E7E8-3778-A41B-2DF9FB92ED11}"/>
              </a:ext>
            </a:extLst>
          </p:cNvPr>
          <p:cNvSpPr txBox="1"/>
          <p:nvPr/>
        </p:nvSpPr>
        <p:spPr>
          <a:xfrm>
            <a:off x="399874" y="4561209"/>
            <a:ext cx="256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/>
              <a:t>Database</a:t>
            </a:r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6DEEED-A5B6-1E8F-D8EB-5991C531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4" y="4930541"/>
            <a:ext cx="10141069" cy="16827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B599BD-EF61-3375-81E9-5C4DD55BCBC8}"/>
              </a:ext>
            </a:extLst>
          </p:cNvPr>
          <p:cNvSpPr txBox="1"/>
          <p:nvPr/>
        </p:nvSpPr>
        <p:spPr>
          <a:xfrm>
            <a:off x="399874" y="632265"/>
            <a:ext cx="7709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Tambah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Baris Di SS01APPMENU → Script Update Modul </a:t>
            </a: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Aset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PP47_2021.sql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KDMENU = 04.02.03.05.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Olist1 = Usadi.Valid49.BO.BeritaBosControl, Usadi.Valid49.Aset.MAT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Create Class </a:t>
            </a: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BeritaBos.cs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→ </a:t>
            </a: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BeritaBosControl</a:t>
            </a:r>
            <a:endParaRPr lang="en-ID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SetPageKey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→ KDTANS = 119, KDBUKTI = 14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909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51FFA0-0047-57D8-53A9-4AFF95C742C8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5C1545-5C42-7D04-5FFA-ADBDECDE82C3}"/>
              </a:ext>
            </a:extLst>
          </p:cNvPr>
          <p:cNvSpPr txBox="1"/>
          <p:nvPr/>
        </p:nvSpPr>
        <p:spPr>
          <a:xfrm>
            <a:off x="9238375" y="72637"/>
            <a:ext cx="199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r>
              <a:rPr lang="en-ID" sz="3600" dirty="0"/>
              <a:t>LUD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243A4-A217-1296-4DA2-9FD625CF9492}"/>
              </a:ext>
            </a:extLst>
          </p:cNvPr>
          <p:cNvSpPr txBox="1"/>
          <p:nvPr/>
        </p:nvSpPr>
        <p:spPr>
          <a:xfrm>
            <a:off x="399874" y="710442"/>
            <a:ext cx="9192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04.02.03.06.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Usadi.Valid49.BO.BeritaBludControl,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BeritaBlud.cs</a:t>
            </a:r>
            <a:r>
              <a:rPr lang="en-ID" dirty="0"/>
              <a:t> → </a:t>
            </a:r>
            <a:r>
              <a:rPr lang="en-ID" dirty="0" err="1"/>
              <a:t>BeritaBludControl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120, KDBUKTI = 15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E510AB4-AAEE-32BB-7F41-6469E3B267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B5FD3-557A-FA09-62E8-33F6FAF88F8A}"/>
              </a:ext>
            </a:extLst>
          </p:cNvPr>
          <p:cNvSpPr txBox="1"/>
          <p:nvPr/>
        </p:nvSpPr>
        <p:spPr>
          <a:xfrm>
            <a:off x="399874" y="2464769"/>
            <a:ext cx="244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F44A0-0805-5F15-657D-AD1DD5F2B533}"/>
              </a:ext>
            </a:extLst>
          </p:cNvPr>
          <p:cNvSpPr txBox="1"/>
          <p:nvPr/>
        </p:nvSpPr>
        <p:spPr>
          <a:xfrm>
            <a:off x="399874" y="4561209"/>
            <a:ext cx="257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97B9A-8A95-D5DA-8521-51D175670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4930541"/>
            <a:ext cx="10141069" cy="1682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A02581-5F75-75DF-F908-2E2B80FE7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97" y="2936800"/>
            <a:ext cx="5717519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D44651-B348-8CC3-4D11-503DA55E0048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4F9AA0-D83F-CC15-DC95-1A1E18E6D2BB}"/>
              </a:ext>
            </a:extLst>
          </p:cNvPr>
          <p:cNvSpPr txBox="1"/>
          <p:nvPr/>
        </p:nvSpPr>
        <p:spPr>
          <a:xfrm>
            <a:off x="9064130" y="78195"/>
            <a:ext cx="2953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i="0" dirty="0" err="1">
                <a:solidFill>
                  <a:srgbClr val="172B4D"/>
                </a:solidFill>
                <a:effectLst/>
              </a:rPr>
              <a:t>Ketentuan</a:t>
            </a:r>
            <a:r>
              <a:rPr lang="en-ID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ID" sz="2000" b="1" i="0" dirty="0" err="1">
                <a:solidFill>
                  <a:srgbClr val="172B4D"/>
                </a:solidFill>
                <a:effectLst/>
              </a:rPr>
              <a:t>Perundang</a:t>
            </a:r>
            <a:r>
              <a:rPr lang="en-ID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ID" sz="2000" b="1" i="0" dirty="0" err="1">
                <a:solidFill>
                  <a:srgbClr val="172B4D"/>
                </a:solidFill>
                <a:effectLst/>
              </a:rPr>
              <a:t>Undangan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E166A-0004-FC37-8198-A288E88DA723}"/>
              </a:ext>
            </a:extLst>
          </p:cNvPr>
          <p:cNvSpPr txBox="1"/>
          <p:nvPr/>
        </p:nvSpPr>
        <p:spPr>
          <a:xfrm>
            <a:off x="399874" y="737661"/>
            <a:ext cx="7774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Tambah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Baris Di SS01APPMENU → Script Update Modul </a:t>
            </a: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Aset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PP47_2021.sql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KDMENU = 04.02.03.07.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Olist1 = Usadi.Valid49.BO.BeritaUUControl, Usadi.Valid49.Aset.MAT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Create Class </a:t>
            </a: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BeritaUU.cs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→ </a:t>
            </a: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BeritaUUControl</a:t>
            </a:r>
            <a:endParaRPr lang="en-ID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172B4D"/>
                </a:solidFill>
                <a:effectLst/>
                <a:latin typeface="-apple-system"/>
              </a:rPr>
              <a:t>SetPageKey</a:t>
            </a:r>
            <a:r>
              <a:rPr lang="en-ID" b="0" i="0" dirty="0">
                <a:solidFill>
                  <a:srgbClr val="172B4D"/>
                </a:solidFill>
                <a:effectLst/>
                <a:latin typeface="-apple-system"/>
              </a:rPr>
              <a:t> → KDTANS = 121, KDBUKTI = 09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9F97B54-70A4-E0CF-32E6-F783DA2EF1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98FFF-AF0C-93E2-BF81-C35C66CE396E}"/>
              </a:ext>
            </a:extLst>
          </p:cNvPr>
          <p:cNvSpPr txBox="1"/>
          <p:nvPr/>
        </p:nvSpPr>
        <p:spPr>
          <a:xfrm>
            <a:off x="399873" y="2464769"/>
            <a:ext cx="24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42FBD-7DC6-DBDA-743E-EEDA833BC943}"/>
              </a:ext>
            </a:extLst>
          </p:cNvPr>
          <p:cNvSpPr txBox="1"/>
          <p:nvPr/>
        </p:nvSpPr>
        <p:spPr>
          <a:xfrm>
            <a:off x="399874" y="4561209"/>
            <a:ext cx="254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61C765-581E-0B80-A6B1-371FEC7A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2875873"/>
            <a:ext cx="6647838" cy="15991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DE8DD1-8A3A-A9A5-5338-CB0F95C6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44" y="4930541"/>
            <a:ext cx="11408682" cy="14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A4207B4-59B5-59A9-E9C2-C2843A33C886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8DBBDF-2EA8-5689-CE5C-211B87E0A97C}"/>
              </a:ext>
            </a:extLst>
          </p:cNvPr>
          <p:cNvSpPr txBox="1"/>
          <p:nvPr/>
        </p:nvSpPr>
        <p:spPr>
          <a:xfrm>
            <a:off x="9102145" y="268953"/>
            <a:ext cx="285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i="0" dirty="0" err="1">
                <a:solidFill>
                  <a:srgbClr val="172B4D"/>
                </a:solidFill>
                <a:effectLst/>
              </a:rPr>
              <a:t>Putusan</a:t>
            </a:r>
            <a:r>
              <a:rPr lang="en-ID" sz="24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ID" sz="2400" b="1" i="0" dirty="0" err="1">
                <a:solidFill>
                  <a:srgbClr val="172B4D"/>
                </a:solidFill>
                <a:effectLst/>
              </a:rPr>
              <a:t>Pengadilan</a:t>
            </a:r>
            <a:endParaRPr lang="en-ID" sz="24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DF67A-08BA-6D61-5EFA-BF9F55D7CD80}"/>
              </a:ext>
            </a:extLst>
          </p:cNvPr>
          <p:cNvSpPr txBox="1"/>
          <p:nvPr/>
        </p:nvSpPr>
        <p:spPr>
          <a:xfrm>
            <a:off x="399874" y="737661"/>
            <a:ext cx="7774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04.02.03.08.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Usadi.Valid49.BO.BeritaPutusanControl,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BeritaPutusan.cs</a:t>
            </a:r>
            <a:r>
              <a:rPr lang="en-ID" dirty="0"/>
              <a:t> → </a:t>
            </a:r>
            <a:r>
              <a:rPr lang="en-ID" dirty="0" err="1"/>
              <a:t>BeritaPutusanControl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122, KDBUKTI = 10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C409B61-F3F8-897B-B9A2-FE01883A7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6E30-8EAB-4933-3626-8462D174117E}"/>
              </a:ext>
            </a:extLst>
          </p:cNvPr>
          <p:cNvSpPr txBox="1"/>
          <p:nvPr/>
        </p:nvSpPr>
        <p:spPr>
          <a:xfrm>
            <a:off x="399874" y="2464769"/>
            <a:ext cx="24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00F2B-6AB2-0CAA-3CA5-7D83727C5050}"/>
              </a:ext>
            </a:extLst>
          </p:cNvPr>
          <p:cNvSpPr txBox="1"/>
          <p:nvPr/>
        </p:nvSpPr>
        <p:spPr>
          <a:xfrm>
            <a:off x="399874" y="4561209"/>
            <a:ext cx="249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F1FD91-C2BF-153B-7B15-4A9DC323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2848080"/>
            <a:ext cx="7401887" cy="16207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A2D163-EFAF-4887-FFB8-B16597C9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4" y="5022874"/>
            <a:ext cx="10925264" cy="15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8D9716-D72F-D104-AD1D-3A1A9BB90FB3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7E2686-9164-642F-B3E8-FE7686B996C0}"/>
              </a:ext>
            </a:extLst>
          </p:cNvPr>
          <p:cNvSpPr txBox="1"/>
          <p:nvPr/>
        </p:nvSpPr>
        <p:spPr>
          <a:xfrm>
            <a:off x="9102145" y="201306"/>
            <a:ext cx="2852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 err="1">
                <a:solidFill>
                  <a:srgbClr val="172B4D"/>
                </a:solidFill>
                <a:effectLst/>
              </a:rPr>
              <a:t>Divestasi</a:t>
            </a:r>
            <a:endParaRPr lang="en-ID" sz="32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26E64-1840-B92C-6754-F15AB9408AB7}"/>
              </a:ext>
            </a:extLst>
          </p:cNvPr>
          <p:cNvSpPr txBox="1"/>
          <p:nvPr/>
        </p:nvSpPr>
        <p:spPr>
          <a:xfrm>
            <a:off x="399874" y="737661"/>
            <a:ext cx="7774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04.02.03.09.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Usadi.Valid49.BO.BeritaDivestasiControl,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BeritaDivestasi.cs</a:t>
            </a:r>
            <a:r>
              <a:rPr lang="en-ID" dirty="0"/>
              <a:t> → </a:t>
            </a:r>
            <a:r>
              <a:rPr lang="en-ID" dirty="0" err="1"/>
              <a:t>BeritaDivestasiControl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123, KDBUKTI = 11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025678A-B233-8963-AC99-FA08FEF8BB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9DFFB-28C3-E4A8-D1C5-9699D6019D90}"/>
              </a:ext>
            </a:extLst>
          </p:cNvPr>
          <p:cNvSpPr txBox="1"/>
          <p:nvPr/>
        </p:nvSpPr>
        <p:spPr>
          <a:xfrm>
            <a:off x="399873" y="2464769"/>
            <a:ext cx="240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5C89E-5D97-933A-A9AA-95DB8AA6C532}"/>
              </a:ext>
            </a:extLst>
          </p:cNvPr>
          <p:cNvSpPr txBox="1"/>
          <p:nvPr/>
        </p:nvSpPr>
        <p:spPr>
          <a:xfrm>
            <a:off x="399873" y="4561209"/>
            <a:ext cx="262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Database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7AA284-A8A0-BC0E-803A-A1BFEF38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3046701"/>
            <a:ext cx="7451354" cy="1302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1050B4-BAE1-A6C4-8ABC-1C562A2B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4" y="5061046"/>
            <a:ext cx="10975598" cy="13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D774EB-144F-D911-2130-80D7315F4883}"/>
              </a:ext>
            </a:extLst>
          </p:cNvPr>
          <p:cNvCxnSpPr>
            <a:cxnSpLocks/>
          </p:cNvCxnSpPr>
          <p:nvPr/>
        </p:nvCxnSpPr>
        <p:spPr>
          <a:xfrm>
            <a:off x="9166369" y="786081"/>
            <a:ext cx="2787943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61B55B-1644-70CD-B5A3-0520046B6C63}"/>
              </a:ext>
            </a:extLst>
          </p:cNvPr>
          <p:cNvSpPr txBox="1"/>
          <p:nvPr/>
        </p:nvSpPr>
        <p:spPr>
          <a:xfrm>
            <a:off x="9060200" y="78195"/>
            <a:ext cx="3246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 err="1">
                <a:solidFill>
                  <a:srgbClr val="172B4D"/>
                </a:solidFill>
                <a:effectLst/>
              </a:rPr>
              <a:t>Perolehan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/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Penerimaan</a:t>
            </a:r>
            <a:r>
              <a:rPr lang="en-US" sz="2000" b="1" i="0" dirty="0">
                <a:solidFill>
                  <a:srgbClr val="172B4D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172B4D"/>
                </a:solidFill>
                <a:effectLst/>
              </a:rPr>
              <a:t>Lainnya</a:t>
            </a:r>
            <a:endParaRPr lang="en-ID" sz="2000" b="1" i="0" dirty="0">
              <a:solidFill>
                <a:srgbClr val="172B4D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D991E-51ED-E171-E7B9-E2A9AC19CDA4}"/>
              </a:ext>
            </a:extLst>
          </p:cNvPr>
          <p:cNvSpPr txBox="1"/>
          <p:nvPr/>
        </p:nvSpPr>
        <p:spPr>
          <a:xfrm>
            <a:off x="399874" y="737661"/>
            <a:ext cx="8291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D" dirty="0" err="1"/>
              <a:t>Tambah</a:t>
            </a:r>
            <a:r>
              <a:rPr lang="en-ID" dirty="0"/>
              <a:t> Baris Di SS01APPMENU → Script Update Modul </a:t>
            </a:r>
            <a:r>
              <a:rPr lang="en-ID" dirty="0" err="1"/>
              <a:t>Aset</a:t>
            </a:r>
            <a:r>
              <a:rPr lang="en-ID" dirty="0"/>
              <a:t> PP47_2021.sql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KDMENU = 04.02.03.11.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/>
              <a:t>Olist1 = Usadi.Valid49.BO.BeritaLainnyaControl, Usadi.Valid49.Aset.MAT</a:t>
            </a:r>
          </a:p>
          <a:p>
            <a:pPr>
              <a:buFont typeface="+mj-lt"/>
              <a:buAutoNum type="arabicPeriod"/>
            </a:pPr>
            <a:r>
              <a:rPr lang="en-ID" dirty="0"/>
              <a:t>Create Class </a:t>
            </a:r>
            <a:r>
              <a:rPr lang="en-ID" dirty="0" err="1"/>
              <a:t>BeritaLainnya.cs</a:t>
            </a:r>
            <a:r>
              <a:rPr lang="en-ID" dirty="0"/>
              <a:t> → </a:t>
            </a:r>
            <a:r>
              <a:rPr lang="en-ID" dirty="0" err="1"/>
              <a:t>BeritaLainnyaControl</a:t>
            </a:r>
            <a:endParaRPr lang="en-ID" dirty="0"/>
          </a:p>
          <a:p>
            <a:pPr>
              <a:buFont typeface="+mj-lt"/>
              <a:buAutoNum type="arabicPeriod"/>
            </a:pPr>
            <a:r>
              <a:rPr lang="en-ID" dirty="0" err="1"/>
              <a:t>SetPageKey</a:t>
            </a:r>
            <a:r>
              <a:rPr lang="en-ID" dirty="0"/>
              <a:t> → KDTANS = 125, KDBUKTI = 13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3C9DC7F-177E-0B92-EF5B-F868469625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4441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814C4-38CF-1B8E-C46F-9C5008D7E086}"/>
              </a:ext>
            </a:extLst>
          </p:cNvPr>
          <p:cNvSpPr txBox="1"/>
          <p:nvPr/>
        </p:nvSpPr>
        <p:spPr>
          <a:xfrm>
            <a:off x="399873" y="2464769"/>
            <a:ext cx="263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79673-E4C2-C77B-95E3-6475D5B3E3F3}"/>
              </a:ext>
            </a:extLst>
          </p:cNvPr>
          <p:cNvSpPr txBox="1"/>
          <p:nvPr/>
        </p:nvSpPr>
        <p:spPr>
          <a:xfrm>
            <a:off x="399874" y="4561209"/>
            <a:ext cx="278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b="0" i="0" u="none" strike="noStrike" dirty="0">
                <a:solidFill>
                  <a:srgbClr val="000000"/>
                </a:solidFill>
                <a:effectLst/>
              </a:rPr>
              <a:t>Screenshot </a:t>
            </a:r>
            <a:r>
              <a:rPr lang="en-US" dirty="0"/>
              <a:t>Database</a:t>
            </a:r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672E17-F5F5-A6C6-2734-E841795CE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4" y="2908331"/>
            <a:ext cx="8291121" cy="16327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D3CE7F-5754-031B-8739-4918F77D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4" y="5024773"/>
            <a:ext cx="10975598" cy="12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8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1057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docs-Calibri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Julian</dc:creator>
  <cp:lastModifiedBy>Muhammad Julian</cp:lastModifiedBy>
  <cp:revision>15</cp:revision>
  <dcterms:created xsi:type="dcterms:W3CDTF">2022-08-28T07:34:44Z</dcterms:created>
  <dcterms:modified xsi:type="dcterms:W3CDTF">2022-09-27T20:39:38Z</dcterms:modified>
</cp:coreProperties>
</file>