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62" r:id="rId2"/>
  </p:sldMasterIdLst>
  <p:sldIdLst>
    <p:sldId id="256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8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05" autoAdjust="0"/>
    <p:restoredTop sz="94660"/>
  </p:normalViewPr>
  <p:slideViewPr>
    <p:cSldViewPr>
      <p:cViewPr varScale="1">
        <p:scale>
          <a:sx n="55" d="100"/>
          <a:sy n="55" d="100"/>
        </p:scale>
        <p:origin x="42" y="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A27E1200-2CA5-4DB9-93A2-818A1D113EFA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85A729A1-5480-4783-9E7E-7C610C9DBCD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44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1200-2CA5-4DB9-93A2-818A1D113EFA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29A1-5480-4783-9E7E-7C610C9DB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1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1200-2CA5-4DB9-93A2-818A1D113EFA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29A1-5480-4783-9E7E-7C610C9DBCD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86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1200-2CA5-4DB9-93A2-818A1D113EFA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29A1-5480-4783-9E7E-7C610C9DB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998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1200-2CA5-4DB9-93A2-818A1D113EFA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29A1-5480-4783-9E7E-7C610C9DB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10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1200-2CA5-4DB9-93A2-818A1D113EFA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29A1-5480-4783-9E7E-7C610C9DB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786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1200-2CA5-4DB9-93A2-818A1D113EFA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29A1-5480-4783-9E7E-7C610C9DBCD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22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1200-2CA5-4DB9-93A2-818A1D113EFA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29A1-5480-4783-9E7E-7C610C9DBCD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566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1200-2CA5-4DB9-93A2-818A1D113EFA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29A1-5480-4783-9E7E-7C610C9DBCD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1406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1200-2CA5-4DB9-93A2-818A1D113EFA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29A1-5480-4783-9E7E-7C610C9DB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61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91840" y="2736428"/>
            <a:ext cx="5852160" cy="4121573"/>
          </a:xfrm>
          <a:custGeom>
            <a:avLst/>
            <a:gdLst>
              <a:gd name="connsiteX0" fmla="*/ 0 w 4261899"/>
              <a:gd name="connsiteY0" fmla="*/ 0 h 3052307"/>
              <a:gd name="connsiteX1" fmla="*/ 4261899 w 4261899"/>
              <a:gd name="connsiteY1" fmla="*/ 0 h 3052307"/>
              <a:gd name="connsiteX2" fmla="*/ 4261899 w 4261899"/>
              <a:gd name="connsiteY2" fmla="*/ 3052307 h 3052307"/>
              <a:gd name="connsiteX3" fmla="*/ 0 w 4261899"/>
              <a:gd name="connsiteY3" fmla="*/ 3052307 h 3052307"/>
              <a:gd name="connsiteX4" fmla="*/ 0 w 4261899"/>
              <a:gd name="connsiteY4" fmla="*/ 0 h 3052307"/>
              <a:gd name="connsiteX0" fmla="*/ 1558455 w 5820354"/>
              <a:gd name="connsiteY0" fmla="*/ 0 h 3052307"/>
              <a:gd name="connsiteX1" fmla="*/ 5820354 w 5820354"/>
              <a:gd name="connsiteY1" fmla="*/ 0 h 3052307"/>
              <a:gd name="connsiteX2" fmla="*/ 5820354 w 5820354"/>
              <a:gd name="connsiteY2" fmla="*/ 3052307 h 3052307"/>
              <a:gd name="connsiteX3" fmla="*/ 0 w 5820354"/>
              <a:gd name="connsiteY3" fmla="*/ 3052307 h 3052307"/>
              <a:gd name="connsiteX4" fmla="*/ 1558455 w 5820354"/>
              <a:gd name="connsiteY4" fmla="*/ 0 h 3052307"/>
              <a:gd name="connsiteX0" fmla="*/ 1518698 w 5820354"/>
              <a:gd name="connsiteY0" fmla="*/ 7952 h 3052307"/>
              <a:gd name="connsiteX1" fmla="*/ 5820354 w 5820354"/>
              <a:gd name="connsiteY1" fmla="*/ 0 h 3052307"/>
              <a:gd name="connsiteX2" fmla="*/ 5820354 w 5820354"/>
              <a:gd name="connsiteY2" fmla="*/ 3052307 h 3052307"/>
              <a:gd name="connsiteX3" fmla="*/ 0 w 5820354"/>
              <a:gd name="connsiteY3" fmla="*/ 3052307 h 3052307"/>
              <a:gd name="connsiteX4" fmla="*/ 1518698 w 5820354"/>
              <a:gd name="connsiteY4" fmla="*/ 7952 h 3052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0354" h="3052307">
                <a:moveTo>
                  <a:pt x="1518698" y="7952"/>
                </a:moveTo>
                <a:lnTo>
                  <a:pt x="5820354" y="0"/>
                </a:lnTo>
                <a:lnTo>
                  <a:pt x="5820354" y="3052307"/>
                </a:lnTo>
                <a:lnTo>
                  <a:pt x="0" y="3052307"/>
                </a:lnTo>
                <a:lnTo>
                  <a:pt x="1518698" y="795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xmlns="" id="{081DBF75-458C-441B-A489-6D6FCA166165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937761" y="717974"/>
            <a:ext cx="4206240" cy="2064861"/>
          </a:xfrm>
          <a:custGeom>
            <a:avLst/>
            <a:gdLst>
              <a:gd name="connsiteX0" fmla="*/ 970059 w 4245915"/>
              <a:gd name="connsiteY0" fmla="*/ 0 h 1995686"/>
              <a:gd name="connsiteX1" fmla="*/ 4245915 w 4245915"/>
              <a:gd name="connsiteY1" fmla="*/ 0 h 1995686"/>
              <a:gd name="connsiteX2" fmla="*/ 4245915 w 4245915"/>
              <a:gd name="connsiteY2" fmla="*/ 1995686 h 1995686"/>
              <a:gd name="connsiteX3" fmla="*/ 0 w 4245915"/>
              <a:gd name="connsiteY3" fmla="*/ 1987734 h 1995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5915" h="1995686">
                <a:moveTo>
                  <a:pt x="970059" y="0"/>
                </a:moveTo>
                <a:lnTo>
                  <a:pt x="4245915" y="0"/>
                </a:lnTo>
                <a:lnTo>
                  <a:pt x="4245915" y="1995686"/>
                </a:lnTo>
                <a:lnTo>
                  <a:pt x="0" y="1987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0880"/>
          </a:xfrm>
          <a:prstGeom prst="rect">
            <a:avLst/>
          </a:prstGeom>
        </p:spPr>
        <p:txBody>
          <a:bodyPr anchor="ctr"/>
          <a:lstStyle>
            <a:lvl1pPr algn="r">
              <a:defRPr sz="3600" b="1">
                <a:solidFill>
                  <a:srgbClr val="FBF8F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xmlns="" id="{0659651E-89BE-4ED6-8279-2A076B50460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717973"/>
            <a:ext cx="5953760" cy="6140027"/>
          </a:xfrm>
          <a:custGeom>
            <a:avLst/>
            <a:gdLst>
              <a:gd name="connsiteX0" fmla="*/ 0 w 5737154"/>
              <a:gd name="connsiteY0" fmla="*/ 0 h 5143500"/>
              <a:gd name="connsiteX1" fmla="*/ 5737154 w 5737154"/>
              <a:gd name="connsiteY1" fmla="*/ 0 h 5143500"/>
              <a:gd name="connsiteX2" fmla="*/ 3168882 w 5737154"/>
              <a:gd name="connsiteY2" fmla="*/ 5143500 h 5143500"/>
              <a:gd name="connsiteX3" fmla="*/ 0 w 5737154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7154" h="5143500">
                <a:moveTo>
                  <a:pt x="0" y="0"/>
                </a:moveTo>
                <a:lnTo>
                  <a:pt x="5737154" y="0"/>
                </a:lnTo>
                <a:lnTo>
                  <a:pt x="3168882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92504" y="5873383"/>
            <a:ext cx="4429576" cy="38404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200" b="1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xmlns="" id="{89F8A4B7-E6C8-4208-8AC6-ED1D61D10B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92504" y="4433821"/>
            <a:ext cx="4429576" cy="144016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FREE</a:t>
            </a:r>
          </a:p>
          <a:p>
            <a:pPr lvl="0"/>
            <a:r>
              <a:rPr lang="en-US" altLang="ko-KR" dirty="0"/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1998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1200-2CA5-4DB9-93A2-818A1D113EFA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29A1-5480-4783-9E7E-7C610C9DB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72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1200-2CA5-4DB9-93A2-818A1D113EFA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29A1-5480-4783-9E7E-7C610C9DB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0880"/>
          </a:xfrm>
          <a:prstGeom prst="rect">
            <a:avLst/>
          </a:prstGeom>
        </p:spPr>
        <p:txBody>
          <a:bodyPr anchor="ctr"/>
          <a:lstStyle>
            <a:lvl1pPr algn="r">
              <a:defRPr sz="3600" b="1">
                <a:solidFill>
                  <a:srgbClr val="FBF8F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0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1200-2CA5-4DB9-93A2-818A1D113EFA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29A1-5480-4783-9E7E-7C610C9DB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0880"/>
          </a:xfrm>
          <a:prstGeom prst="rect">
            <a:avLst/>
          </a:prstGeom>
        </p:spPr>
        <p:txBody>
          <a:bodyPr anchor="ctr"/>
          <a:lstStyle>
            <a:lvl1pPr algn="r">
              <a:defRPr sz="3600" b="1">
                <a:solidFill>
                  <a:srgbClr val="FBF8F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063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1200-2CA5-4DB9-93A2-818A1D113EFA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29A1-5480-4783-9E7E-7C610C9DB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0880"/>
          </a:xfrm>
          <a:prstGeom prst="rect">
            <a:avLst/>
          </a:prstGeom>
        </p:spPr>
        <p:txBody>
          <a:bodyPr anchor="ctr"/>
          <a:lstStyle>
            <a:lvl1pPr algn="r">
              <a:defRPr sz="3600" b="1">
                <a:solidFill>
                  <a:srgbClr val="FBF8F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820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09413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39640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409614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1200-2CA5-4DB9-93A2-818A1D113EFA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29A1-5480-4783-9E7E-7C610C9DB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0" y="0"/>
            <a:ext cx="9144000" cy="69088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r">
              <a:defRPr sz="3600" b="1">
                <a:solidFill>
                  <a:srgbClr val="FBF8F1"/>
                </a:solidFill>
                <a:latin typeface="+mj-lt"/>
                <a:cs typeface="Arial" pitchFamily="34" charset="0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FBF8F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 </a:t>
            </a:r>
            <a:r>
              <a:rPr kumimoji="0" lang="en-US" altLang="ko-KR" sz="3600" b="1" i="0" u="none" strike="noStrike" kern="1200" cap="none" spc="0" normalizeH="0" baseline="0" noProof="0" smtClean="0">
                <a:ln>
                  <a:noFill/>
                </a:ln>
                <a:solidFill>
                  <a:srgbClr val="FBF8F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Free PPT _ Click to add title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BF8F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3267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55227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285453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355427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1200-2CA5-4DB9-93A2-818A1D113EFA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29A1-5480-4783-9E7E-7C610C9DB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0" y="0"/>
            <a:ext cx="9144000" cy="69088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r">
              <a:defRPr sz="3600" b="1">
                <a:solidFill>
                  <a:srgbClr val="FBF8F1"/>
                </a:solidFill>
                <a:latin typeface="+mj-lt"/>
                <a:cs typeface="Arial" pitchFamily="34" charset="0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FBF8F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 </a:t>
            </a:r>
            <a:r>
              <a:rPr kumimoji="0" lang="en-US" altLang="ko-KR" sz="3600" b="1" i="0" u="none" strike="noStrike" kern="1200" cap="none" spc="0" normalizeH="0" baseline="0" noProof="0" smtClean="0">
                <a:ln>
                  <a:noFill/>
                </a:ln>
                <a:solidFill>
                  <a:srgbClr val="FBF8F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Free PPT _ Click to add title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BF8F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7621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1200-2CA5-4DB9-93A2-818A1D113EFA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29A1-5480-4783-9E7E-7C610C9DB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0880"/>
          </a:xfrm>
          <a:prstGeom prst="rect">
            <a:avLst/>
          </a:prstGeom>
        </p:spPr>
        <p:txBody>
          <a:bodyPr anchor="ctr"/>
          <a:lstStyle>
            <a:lvl1pPr algn="r">
              <a:defRPr sz="3600" b="1">
                <a:solidFill>
                  <a:srgbClr val="FBF8F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437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45067"/>
            <a:ext cx="1971675" cy="5540271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745067"/>
            <a:ext cx="5800725" cy="5540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1200-2CA5-4DB9-93A2-818A1D113EFA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29A1-5480-4783-9E7E-7C610C9DB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0" y="0"/>
            <a:ext cx="9144000" cy="69088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r">
              <a:defRPr sz="3600" b="1">
                <a:solidFill>
                  <a:srgbClr val="FBF8F1"/>
                </a:solidFill>
                <a:latin typeface="+mj-lt"/>
                <a:cs typeface="Arial" pitchFamily="34" charset="0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FBF8F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 </a:t>
            </a:r>
            <a:r>
              <a:rPr kumimoji="0" lang="en-US" altLang="ko-KR" sz="3600" b="1" i="0" u="none" strike="noStrike" kern="1200" cap="none" spc="0" normalizeH="0" baseline="0" noProof="0" smtClean="0">
                <a:ln>
                  <a:noFill/>
                </a:ln>
                <a:solidFill>
                  <a:srgbClr val="FBF8F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Free PPT _ Click to add title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BF8F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3638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758613"/>
            <a:ext cx="9144000" cy="58837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690880"/>
          </a:xfrm>
          <a:prstGeom prst="rect">
            <a:avLst/>
          </a:prstGeom>
        </p:spPr>
        <p:txBody>
          <a:bodyPr anchor="ctr"/>
          <a:lstStyle>
            <a:lvl1pPr algn="r">
              <a:defRPr sz="3600" b="1">
                <a:solidFill>
                  <a:srgbClr val="FBF8F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  <a:r>
              <a:rPr lang="en-US" altLang="ko-KR" dirty="0"/>
              <a:t>Free PPT _ </a:t>
            </a:r>
            <a:r>
              <a:rPr lang="en-US" altLang="ko-KR" dirty="0" err="1" smtClean="0"/>
              <a:t>Clck</a:t>
            </a:r>
            <a:r>
              <a:rPr lang="en-US" altLang="ko-KR" dirty="0" smtClean="0"/>
              <a:t> </a:t>
            </a:r>
            <a:r>
              <a:rPr lang="en-US" altLang="ko-KR" dirty="0"/>
              <a:t>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3630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52185" y="2072757"/>
            <a:ext cx="1944000" cy="292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63787"/>
          </a:xfrm>
          <a:prstGeom prst="rect">
            <a:avLst/>
          </a:prstGeom>
        </p:spPr>
        <p:txBody>
          <a:bodyPr anchor="ctr"/>
          <a:lstStyle>
            <a:lvl1pPr algn="r">
              <a:defRPr sz="3600" b="1">
                <a:solidFill>
                  <a:srgbClr val="FBF8F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582135" y="2072757"/>
            <a:ext cx="1944000" cy="29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sp>
        <p:nvSpPr>
          <p:cNvPr id="20" name="Rectangle 19"/>
          <p:cNvSpPr/>
          <p:nvPr/>
        </p:nvSpPr>
        <p:spPr>
          <a:xfrm>
            <a:off x="4612085" y="2072757"/>
            <a:ext cx="1944000" cy="292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6642034" y="2072757"/>
            <a:ext cx="1944000" cy="292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sp>
        <p:nvSpPr>
          <p:cNvPr id="25" name="그림 개체 틀 24">
            <a:extLst>
              <a:ext uri="{FF2B5EF4-FFF2-40B4-BE49-F238E27FC236}">
                <a16:creationId xmlns:a16="http://schemas.microsoft.com/office/drawing/2014/main" xmlns="" id="{BB44E593-372B-413A-8040-FDB1E70931B5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748653" y="2262629"/>
            <a:ext cx="1730767" cy="2546128"/>
          </a:xfrm>
          <a:custGeom>
            <a:avLst/>
            <a:gdLst>
              <a:gd name="connsiteX0" fmla="*/ 304075 w 1730767"/>
              <a:gd name="connsiteY0" fmla="*/ 0 h 1909596"/>
              <a:gd name="connsiteX1" fmla="*/ 1730767 w 1730767"/>
              <a:gd name="connsiteY1" fmla="*/ 1596 h 1909596"/>
              <a:gd name="connsiteX2" fmla="*/ 1730767 w 1730767"/>
              <a:gd name="connsiteY2" fmla="*/ 1579897 h 1909596"/>
              <a:gd name="connsiteX3" fmla="*/ 1401355 w 1730767"/>
              <a:gd name="connsiteY3" fmla="*/ 1906073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767" h="1909596">
                <a:moveTo>
                  <a:pt x="304075" y="0"/>
                </a:move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6" name="그림 개체 틀 25">
            <a:extLst>
              <a:ext uri="{FF2B5EF4-FFF2-40B4-BE49-F238E27FC236}">
                <a16:creationId xmlns:a16="http://schemas.microsoft.com/office/drawing/2014/main" xmlns="" id="{1D2964A4-4427-44D0-BD50-F1BFC952481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718274" y="2262629"/>
            <a:ext cx="1730767" cy="2546128"/>
          </a:xfrm>
          <a:custGeom>
            <a:avLst/>
            <a:gdLst>
              <a:gd name="connsiteX0" fmla="*/ 304075 w 1730767"/>
              <a:gd name="connsiteY0" fmla="*/ 0 h 1909596"/>
              <a:gd name="connsiteX1" fmla="*/ 1730767 w 1730767"/>
              <a:gd name="connsiteY1" fmla="*/ 1596 h 1909596"/>
              <a:gd name="connsiteX2" fmla="*/ 1730767 w 1730767"/>
              <a:gd name="connsiteY2" fmla="*/ 1579897 h 1909596"/>
              <a:gd name="connsiteX3" fmla="*/ 1401355 w 1730767"/>
              <a:gd name="connsiteY3" fmla="*/ 1906073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767" h="1909596">
                <a:moveTo>
                  <a:pt x="304075" y="0"/>
                </a:move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7" name="그림 개체 틀 26">
            <a:extLst>
              <a:ext uri="{FF2B5EF4-FFF2-40B4-BE49-F238E27FC236}">
                <a16:creationId xmlns:a16="http://schemas.microsoft.com/office/drawing/2014/main" xmlns="" id="{57B5A4E7-0D2A-4557-B263-5CA93A4351A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2687895" y="2262629"/>
            <a:ext cx="1730767" cy="2546128"/>
          </a:xfrm>
          <a:custGeom>
            <a:avLst/>
            <a:gdLst>
              <a:gd name="connsiteX0" fmla="*/ 304075 w 1730767"/>
              <a:gd name="connsiteY0" fmla="*/ 0 h 1909596"/>
              <a:gd name="connsiteX1" fmla="*/ 1730767 w 1730767"/>
              <a:gd name="connsiteY1" fmla="*/ 1596 h 1909596"/>
              <a:gd name="connsiteX2" fmla="*/ 1730767 w 1730767"/>
              <a:gd name="connsiteY2" fmla="*/ 1579897 h 1909596"/>
              <a:gd name="connsiteX3" fmla="*/ 1401355 w 1730767"/>
              <a:gd name="connsiteY3" fmla="*/ 1906073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767" h="1909596">
                <a:moveTo>
                  <a:pt x="304075" y="0"/>
                </a:move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8" name="그림 개체 틀 27">
            <a:extLst>
              <a:ext uri="{FF2B5EF4-FFF2-40B4-BE49-F238E27FC236}">
                <a16:creationId xmlns:a16="http://schemas.microsoft.com/office/drawing/2014/main" xmlns="" id="{B132F25B-77D1-4C5A-B77A-647542047E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57516" y="2262629"/>
            <a:ext cx="1730767" cy="2546128"/>
          </a:xfrm>
          <a:custGeom>
            <a:avLst/>
            <a:gdLst>
              <a:gd name="connsiteX0" fmla="*/ 304075 w 1730767"/>
              <a:gd name="connsiteY0" fmla="*/ 0 h 1909596"/>
              <a:gd name="connsiteX1" fmla="*/ 1730767 w 1730767"/>
              <a:gd name="connsiteY1" fmla="*/ 1596 h 1909596"/>
              <a:gd name="connsiteX2" fmla="*/ 1730767 w 1730767"/>
              <a:gd name="connsiteY2" fmla="*/ 1579897 h 1909596"/>
              <a:gd name="connsiteX3" fmla="*/ 1401355 w 1730767"/>
              <a:gd name="connsiteY3" fmla="*/ 1906073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767" h="1909596">
                <a:moveTo>
                  <a:pt x="304075" y="0"/>
                </a:move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8608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0880"/>
          </a:xfrm>
          <a:prstGeom prst="rect">
            <a:avLst/>
          </a:prstGeom>
        </p:spPr>
        <p:txBody>
          <a:bodyPr anchor="ctr"/>
          <a:lstStyle>
            <a:lvl1pPr algn="r">
              <a:defRPr sz="3600" b="1">
                <a:solidFill>
                  <a:srgbClr val="FBF8F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7931" y="1664857"/>
            <a:ext cx="1008000" cy="13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35931" y="1664857"/>
            <a:ext cx="2880000" cy="13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540032" y="3634284"/>
            <a:ext cx="1008000" cy="134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548032" y="3634284"/>
            <a:ext cx="2880000" cy="13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4703947" y="1664857"/>
            <a:ext cx="1008000" cy="134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711947" y="1664857"/>
            <a:ext cx="2880000" cy="13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4718450" y="3634284"/>
            <a:ext cx="1008000" cy="13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726450" y="3634284"/>
            <a:ext cx="2880000" cy="13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91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1200-2CA5-4DB9-93A2-818A1D113EFA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29A1-5480-4783-9E7E-7C610C9DBCD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184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3116" y="1124744"/>
            <a:ext cx="8077768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0880"/>
          </a:xfrm>
          <a:prstGeom prst="rect">
            <a:avLst/>
          </a:prstGeom>
        </p:spPr>
        <p:txBody>
          <a:bodyPr anchor="ctr"/>
          <a:lstStyle>
            <a:lvl1pPr algn="r">
              <a:defRPr sz="3600" b="1">
                <a:solidFill>
                  <a:srgbClr val="FBF8F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046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2067000"/>
            <a:ext cx="4680520" cy="4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539552" y="771001"/>
            <a:ext cx="4680072" cy="129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219624" y="769553"/>
            <a:ext cx="3384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0880"/>
          </a:xfrm>
          <a:prstGeom prst="rect">
            <a:avLst/>
          </a:prstGeom>
        </p:spPr>
        <p:txBody>
          <a:bodyPr anchor="ctr"/>
          <a:lstStyle>
            <a:lvl1pPr algn="r">
              <a:defRPr sz="3600" b="1">
                <a:solidFill>
                  <a:srgbClr val="FBF8F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7667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3535"/>
            <a:ext cx="1944216" cy="48105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549263" y="1453287"/>
            <a:ext cx="1944216" cy="32074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58974" y="1453287"/>
            <a:ext cx="1944216" cy="2061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68685" y="1453287"/>
            <a:ext cx="1944216" cy="4800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2549263" y="4730496"/>
            <a:ext cx="1944000" cy="15236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sp>
        <p:nvSpPr>
          <p:cNvPr id="14" name="Rectangle 13"/>
          <p:cNvSpPr/>
          <p:nvPr/>
        </p:nvSpPr>
        <p:spPr>
          <a:xfrm>
            <a:off x="4558974" y="3569818"/>
            <a:ext cx="1944000" cy="268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0880"/>
          </a:xfrm>
          <a:prstGeom prst="rect">
            <a:avLst/>
          </a:prstGeom>
        </p:spPr>
        <p:txBody>
          <a:bodyPr anchor="ctr"/>
          <a:lstStyle>
            <a:lvl1pPr algn="r">
              <a:defRPr sz="3600" b="1">
                <a:solidFill>
                  <a:srgbClr val="FBF8F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20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KBM-정애\014-Fullppt\PNG이미지\노트북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3278389"/>
            <a:ext cx="4752528" cy="322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9212" y="3687520"/>
            <a:ext cx="2255849" cy="22445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pic>
        <p:nvPicPr>
          <p:cNvPr id="12" name="Picture 2" descr="D:\KBM-정애\014-Fullppt\PNG이미지\노트북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704" y="1382118"/>
            <a:ext cx="4752528" cy="322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873444" y="1780182"/>
            <a:ext cx="2255849" cy="22556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0880"/>
          </a:xfrm>
          <a:prstGeom prst="rect">
            <a:avLst/>
          </a:prstGeom>
        </p:spPr>
        <p:txBody>
          <a:bodyPr anchor="ctr"/>
          <a:lstStyle>
            <a:lvl1pPr algn="r">
              <a:defRPr sz="3600" b="1">
                <a:solidFill>
                  <a:srgbClr val="FBF8F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660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999" y="4001992"/>
            <a:ext cx="4680520" cy="2425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39999" y="827201"/>
            <a:ext cx="4680520" cy="31048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0880"/>
          </a:xfrm>
          <a:prstGeom prst="rect">
            <a:avLst/>
          </a:prstGeom>
        </p:spPr>
        <p:txBody>
          <a:bodyPr anchor="ctr"/>
          <a:lstStyle>
            <a:lvl1pPr algn="r">
              <a:defRPr sz="3600" b="1">
                <a:solidFill>
                  <a:srgbClr val="FBF8F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890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rima Kasih">
    <p:bg>
      <p:bgPr>
        <a:solidFill>
          <a:srgbClr val="8D1E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314700" y="1752600"/>
            <a:ext cx="2514600" cy="33528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80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721576"/>
            <a:ext cx="9144000" cy="1107996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>
            <a:lvl1pPr algn="ctr">
              <a:lnSpc>
                <a:spcPct val="100000"/>
              </a:lnSpc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47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1200-2CA5-4DB9-93A2-818A1D113EFA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29A1-5480-4783-9E7E-7C610C9DB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5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1200-2CA5-4DB9-93A2-818A1D113EFA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29A1-5480-4783-9E7E-7C610C9DBCD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96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1200-2CA5-4DB9-93A2-818A1D113EFA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29A1-5480-4783-9E7E-7C610C9DBCD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1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1200-2CA5-4DB9-93A2-818A1D113EFA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29A1-5480-4783-9E7E-7C610C9DB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2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1200-2CA5-4DB9-93A2-818A1D113EFA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29A1-5480-4783-9E7E-7C610C9DBCD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5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1200-2CA5-4DB9-93A2-818A1D113EFA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29A1-5480-4783-9E7E-7C610C9DB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7.jpe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7E1200-2CA5-4DB9-93A2-818A1D113EFA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A729A1-5480-4783-9E7E-7C610C9DB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Gendung-04_resize.jpeg"/>
          <p:cNvPicPr>
            <a:picLocks noChangeAspect="1"/>
          </p:cNvPicPr>
          <p:nvPr/>
        </p:nvPicPr>
        <p:blipFill>
          <a:blip r:embed="rId20">
            <a:lum bright="85000" contrast="-8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E1200-2CA5-4DB9-93A2-818A1D113EFA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729A1-5480-4783-9E7E-7C610C9DB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-24" y="6564338"/>
            <a:ext cx="1600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464121-2034-421B-B432-FC5684C6B931}" type="datetimeFigureOut">
              <a:rPr kumimoji="0" lang="id-ID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25/03/2021</a:t>
            </a:fld>
            <a:endParaRPr kumimoji="0" lang="id-ID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439256" y="6572406"/>
            <a:ext cx="21717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@DLC-UNISBANK</a:t>
            </a:r>
            <a:endParaRPr kumimoji="0" lang="id-ID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UnisbankEntreprneur.png"/>
          <p:cNvPicPr>
            <a:picLocks noChangeAspect="1"/>
          </p:cNvPicPr>
          <p:nvPr/>
        </p:nvPicPr>
        <p:blipFill>
          <a:blip r:embed="rId21" cstate="print">
            <a:lum bright="-10000"/>
          </a:blip>
          <a:stretch>
            <a:fillRect/>
          </a:stretch>
        </p:blipFill>
        <p:spPr>
          <a:xfrm>
            <a:off x="60960" y="27093"/>
            <a:ext cx="1930400" cy="663616"/>
          </a:xfrm>
          <a:prstGeom prst="rect">
            <a:avLst/>
          </a:prstGeom>
        </p:spPr>
      </p:pic>
      <p:sp>
        <p:nvSpPr>
          <p:cNvPr id="13" name="Pentagon 12"/>
          <p:cNvSpPr/>
          <p:nvPr/>
        </p:nvSpPr>
        <p:spPr>
          <a:xfrm rot="10800000">
            <a:off x="1981200" y="0"/>
            <a:ext cx="7162800" cy="677333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</p:spTree>
    <p:extLst>
      <p:ext uri="{BB962C8B-B14F-4D97-AF65-F5344CB8AC3E}">
        <p14:creationId xmlns:p14="http://schemas.microsoft.com/office/powerpoint/2010/main" val="104909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905000"/>
            <a:ext cx="7467600" cy="15240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id-ID" sz="4400" b="1" dirty="0" smtClean="0">
                <a:solidFill>
                  <a:schemeClr val="tx1"/>
                </a:solidFill>
              </a:rPr>
              <a:t>DCL</a:t>
            </a:r>
            <a:r>
              <a:rPr lang="id-ID" sz="3200" b="1" dirty="0" smtClean="0">
                <a:solidFill>
                  <a:schemeClr val="tx1"/>
                </a:solidFill>
              </a:rPr>
              <a:t>(</a:t>
            </a:r>
            <a:r>
              <a:rPr lang="id-ID" sz="3200" b="1" dirty="0" smtClean="0">
                <a:solidFill>
                  <a:schemeClr val="tx1"/>
                </a:solidFill>
                <a:latin typeface="Arial Narrow" pitchFamily="34" charset="0"/>
              </a:rPr>
              <a:t>Data Control Language</a:t>
            </a:r>
            <a:r>
              <a:rPr lang="id-ID" sz="3200" b="1" dirty="0" smtClean="0">
                <a:solidFill>
                  <a:schemeClr val="tx1"/>
                </a:solidFill>
              </a:rPr>
              <a:t>)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Membuat</a:t>
            </a:r>
            <a:r>
              <a:rPr lang="en-US" dirty="0" smtClean="0"/>
              <a:t> User,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, database </a:t>
            </a:r>
            <a:r>
              <a:rPr lang="en-US" dirty="0" err="1" smtClean="0"/>
              <a:t>dan</a:t>
            </a:r>
            <a:r>
              <a:rPr lang="en-US" dirty="0" smtClean="0"/>
              <a:t> table</a:t>
            </a:r>
          </a:p>
          <a:p>
            <a:r>
              <a:rPr lang="en-US" dirty="0" err="1" smtClean="0"/>
              <a:t>Buka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CMD (Command Prompt) </a:t>
            </a:r>
            <a:r>
              <a:rPr lang="en-US" dirty="0" err="1" smtClean="0"/>
              <a:t>pada</a:t>
            </a:r>
            <a:r>
              <a:rPr lang="en-US" dirty="0" smtClean="0"/>
              <a:t> computer </a:t>
            </a:r>
            <a:r>
              <a:rPr lang="en-US" dirty="0" err="1" smtClean="0"/>
              <a:t>anda</a:t>
            </a:r>
            <a:endParaRPr lang="en-US" dirty="0" smtClean="0"/>
          </a:p>
          <a:p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r>
              <a:rPr lang="en-US" dirty="0" smtClean="0"/>
              <a:t> 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user root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690880"/>
          </a:xfrm>
        </p:spPr>
        <p:txBody>
          <a:bodyPr/>
          <a:lstStyle/>
          <a:p>
            <a:r>
              <a:rPr lang="en-US" dirty="0" smtClean="0"/>
              <a:t>LATIHAN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168" r="40630" b="60416"/>
          <a:stretch/>
        </p:blipFill>
        <p:spPr>
          <a:xfrm>
            <a:off x="228600" y="3048000"/>
            <a:ext cx="89154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0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838200"/>
            <a:ext cx="7886700" cy="4351339"/>
          </a:xfrm>
        </p:spPr>
        <p:txBody>
          <a:bodyPr/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database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 </a:t>
            </a:r>
            <a:r>
              <a:rPr lang="en-US" dirty="0" err="1" smtClean="0"/>
              <a:t>mysql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4685" t="31250" r="12518" b="34375"/>
          <a:stretch/>
        </p:blipFill>
        <p:spPr>
          <a:xfrm>
            <a:off x="1447800" y="1142999"/>
            <a:ext cx="6866854" cy="404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09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412" y="838200"/>
            <a:ext cx="8969188" cy="4351339"/>
          </a:xfrm>
        </p:spPr>
        <p:txBody>
          <a:bodyPr/>
          <a:lstStyle/>
          <a:p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USER,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User </a:t>
            </a:r>
            <a:r>
              <a:rPr lang="en-US" dirty="0" err="1"/>
              <a:t>dilakukan</a:t>
            </a:r>
            <a:r>
              <a:rPr lang="en-US" dirty="0"/>
              <a:t> di ROOT</a:t>
            </a:r>
          </a:p>
          <a:p>
            <a:r>
              <a:rPr lang="en-US" dirty="0"/>
              <a:t>    </a:t>
            </a:r>
            <a:r>
              <a:rPr lang="en-US" dirty="0" err="1"/>
              <a:t>MariaDB</a:t>
            </a:r>
            <a:r>
              <a:rPr lang="en-US" dirty="0"/>
              <a:t> [(none)]&gt; CREATE USER '</a:t>
            </a:r>
            <a:r>
              <a:rPr lang="en-US" dirty="0" err="1"/>
              <a:t>cobalagi</a:t>
            </a:r>
            <a:r>
              <a:rPr lang="en-US" dirty="0"/>
              <a:t>'@'</a:t>
            </a:r>
            <a:r>
              <a:rPr lang="en-US" dirty="0" err="1"/>
              <a:t>localhost</a:t>
            </a:r>
            <a:r>
              <a:rPr lang="en-US" dirty="0"/>
              <a:t>' IDENTIFIED BY '123</a:t>
            </a:r>
            <a:r>
              <a:rPr lang="en-US" dirty="0" smtClean="0"/>
              <a:t>';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user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cobalagi@localhost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5229" r="54597" b="81253"/>
          <a:stretch/>
        </p:blipFill>
        <p:spPr bwMode="auto">
          <a:xfrm>
            <a:off x="533400" y="2362200"/>
            <a:ext cx="7696200" cy="1676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64771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4351339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testing </a:t>
            </a:r>
            <a:r>
              <a:rPr lang="en-US" dirty="0" err="1"/>
              <a:t>terhadap</a:t>
            </a:r>
            <a:r>
              <a:rPr lang="en-US" dirty="0"/>
              <a:t> USER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login </a:t>
            </a:r>
            <a:r>
              <a:rPr lang="en-US" dirty="0" err="1"/>
              <a:t>sebagai</a:t>
            </a:r>
            <a:r>
              <a:rPr lang="en-US" dirty="0"/>
              <a:t> USER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 smtClean="0"/>
              <a:t>cobalagi@localhost</a:t>
            </a:r>
            <a:endParaRPr lang="en-US" dirty="0"/>
          </a:p>
          <a:p>
            <a:r>
              <a:rPr lang="en-US" dirty="0" err="1" smtClean="0"/>
              <a:t>Tulis</a:t>
            </a:r>
            <a:r>
              <a:rPr lang="en-US" dirty="0" smtClean="0"/>
              <a:t> </a:t>
            </a:r>
            <a:r>
              <a:rPr lang="en-US" dirty="0"/>
              <a:t>EXIT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ROOT,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login </a:t>
            </a:r>
            <a:r>
              <a:rPr lang="en-US" dirty="0" err="1"/>
              <a:t>sebagai</a:t>
            </a:r>
            <a:r>
              <a:rPr lang="en-US" dirty="0"/>
              <a:t> user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3883" r="54600" b="35687"/>
          <a:stretch/>
        </p:blipFill>
        <p:spPr bwMode="auto">
          <a:xfrm>
            <a:off x="533400" y="2057400"/>
            <a:ext cx="8153400" cy="4648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03505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838200"/>
            <a:ext cx="7886700" cy="4351339"/>
          </a:xfrm>
        </p:spPr>
        <p:txBody>
          <a:bodyPr/>
          <a:lstStyle/>
          <a:p>
            <a:r>
              <a:rPr lang="en-US" dirty="0" err="1"/>
              <a:t>Menampilakan</a:t>
            </a:r>
            <a:r>
              <a:rPr lang="en-US" dirty="0"/>
              <a:t> nama2 USER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</a:p>
          <a:p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USER </a:t>
            </a:r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smtClean="0"/>
              <a:t>ROOT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5770" r="55731" b="23286"/>
          <a:stretch/>
        </p:blipFill>
        <p:spPr bwMode="auto">
          <a:xfrm>
            <a:off x="628650" y="1676400"/>
            <a:ext cx="8515350" cy="4953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04588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990600"/>
            <a:ext cx="7886700" cy="4351339"/>
          </a:xfrm>
        </p:spPr>
        <p:txBody>
          <a:bodyPr/>
          <a:lstStyle/>
          <a:p>
            <a:r>
              <a:rPr lang="en-US" dirty="0" smtClean="0"/>
              <a:t>  </a:t>
            </a:r>
            <a:r>
              <a:rPr lang="en-US" dirty="0" err="1"/>
              <a:t>Buat</a:t>
            </a:r>
            <a:r>
              <a:rPr lang="en-US" dirty="0"/>
              <a:t> USER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smtClean="0"/>
              <a:t>coba_user1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r="54597" b="58471"/>
          <a:stretch/>
        </p:blipFill>
        <p:spPr bwMode="auto">
          <a:xfrm>
            <a:off x="762000" y="1447800"/>
            <a:ext cx="7924800" cy="457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76095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990600"/>
            <a:ext cx="7886700" cy="4351339"/>
          </a:xfrm>
        </p:spPr>
        <p:txBody>
          <a:bodyPr/>
          <a:lstStyle/>
          <a:p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SELECT, UPDATE </a:t>
            </a:r>
            <a:r>
              <a:rPr lang="en-US" dirty="0" err="1"/>
              <a:t>pada</a:t>
            </a:r>
            <a:r>
              <a:rPr lang="en-US" dirty="0"/>
              <a:t> USER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coba_user1 </a:t>
            </a:r>
            <a:r>
              <a:rPr lang="en-US" dirty="0" err="1"/>
              <a:t>dengan</a:t>
            </a:r>
            <a:r>
              <a:rPr lang="en-US" dirty="0"/>
              <a:t> database </a:t>
            </a:r>
            <a:r>
              <a:rPr lang="en-US" dirty="0" err="1"/>
              <a:t>akademik.mahasiswa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" name="Picture 21"/>
          <p:cNvPicPr/>
          <p:nvPr/>
        </p:nvPicPr>
        <p:blipFill rotWithShape="1">
          <a:blip r:embed="rId2"/>
          <a:srcRect t="4365" r="54272" b="88176"/>
          <a:stretch/>
        </p:blipFill>
        <p:spPr bwMode="auto">
          <a:xfrm>
            <a:off x="628650" y="1752600"/>
            <a:ext cx="8210550" cy="1295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46927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6579" y="838200"/>
            <a:ext cx="7886700" cy="435133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LOGIN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coba_usser1@localhost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  </a:t>
            </a:r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ROOT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  </a:t>
            </a:r>
            <a:r>
              <a:rPr lang="en-US" dirty="0" err="1"/>
              <a:t>MariaDB</a:t>
            </a:r>
            <a:r>
              <a:rPr lang="en-US" dirty="0"/>
              <a:t> [(none)]&gt; EXIT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r="53948" b="9733"/>
          <a:stretch/>
        </p:blipFill>
        <p:spPr bwMode="auto">
          <a:xfrm>
            <a:off x="228600" y="1905000"/>
            <a:ext cx="8915399" cy="53074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35602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838200"/>
            <a:ext cx="7886700" cy="4351339"/>
          </a:xfrm>
        </p:spPr>
        <p:txBody>
          <a:bodyPr/>
          <a:lstStyle/>
          <a:p>
            <a:r>
              <a:rPr lang="en-US" dirty="0" err="1" smtClean="0"/>
              <a:t>Menguji</a:t>
            </a:r>
            <a:r>
              <a:rPr lang="en-US" dirty="0" smtClean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user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coba_user1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20190" r="41462" b="9445"/>
          <a:stretch/>
        </p:blipFill>
        <p:spPr bwMode="auto">
          <a:xfrm>
            <a:off x="304800" y="1295400"/>
            <a:ext cx="8534400" cy="5334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95967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rrowheads="1"/>
          </p:cNvSpPr>
          <p:nvPr>
            <p:ph type="ctrTitle"/>
          </p:nvPr>
        </p:nvSpPr>
        <p:spPr>
          <a:xfrm>
            <a:off x="1657350" y="2571750"/>
            <a:ext cx="6229350" cy="6286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5400" dirty="0" err="1">
                <a:latin typeface="Bernard MT Condensed" pitchFamily="18" charset="0"/>
              </a:rPr>
              <a:t>Terima</a:t>
            </a:r>
            <a:r>
              <a:rPr lang="en-US" sz="5400" dirty="0">
                <a:latin typeface="Bernard MT Condensed" pitchFamily="18" charset="0"/>
              </a:rPr>
              <a:t> </a:t>
            </a:r>
            <a:r>
              <a:rPr lang="en-US" sz="5400" dirty="0" err="1">
                <a:latin typeface="Bernard MT Condensed" pitchFamily="18" charset="0"/>
              </a:rPr>
              <a:t>Kasih</a:t>
            </a:r>
            <a:endParaRPr lang="en-US" sz="5400" dirty="0">
              <a:latin typeface="Bernard MT Condensed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5FE47F-1F26-49ED-88BE-27A340B00DD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1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/>
          <p:cNvSpPr txBox="1"/>
          <p:nvPr/>
        </p:nvSpPr>
        <p:spPr>
          <a:xfrm>
            <a:off x="457200" y="914400"/>
            <a:ext cx="8231505" cy="4649991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r>
              <a:rPr lang="en-US" sz="2800" b="1" dirty="0"/>
              <a:t> </a:t>
            </a:r>
            <a:r>
              <a:rPr lang="en-US" sz="2400" dirty="0"/>
              <a:t> </a:t>
            </a:r>
            <a:r>
              <a:rPr lang="en-US" sz="3300" dirty="0" smtClean="0">
                <a:latin typeface="Arial Narrow" pitchFamily="34" charset="0"/>
              </a:rPr>
              <a:t>DCL</a:t>
            </a:r>
            <a:r>
              <a:rPr lang="id-ID" sz="3300" dirty="0" smtClean="0">
                <a:latin typeface="Arial Narrow" pitchFamily="34" charset="0"/>
              </a:rPr>
              <a:t> </a:t>
            </a:r>
            <a:r>
              <a:rPr lang="en-US" sz="3300" dirty="0" smtClean="0">
                <a:latin typeface="Arial Narrow" pitchFamily="34" charset="0"/>
              </a:rPr>
              <a:t> </a:t>
            </a:r>
            <a:r>
              <a:rPr lang="en-US" sz="3300" dirty="0" err="1" smtClean="0">
                <a:latin typeface="Arial Narrow" pitchFamily="34" charset="0"/>
              </a:rPr>
              <a:t>merupakan</a:t>
            </a:r>
            <a:r>
              <a:rPr lang="en-US" sz="3300" dirty="0" smtClean="0">
                <a:latin typeface="Arial Narrow" pitchFamily="34" charset="0"/>
              </a:rPr>
              <a:t> </a:t>
            </a:r>
            <a:r>
              <a:rPr lang="en-US" sz="3300" dirty="0" err="1" smtClean="0">
                <a:latin typeface="Arial Narrow" pitchFamily="34" charset="0"/>
              </a:rPr>
              <a:t>perintah</a:t>
            </a:r>
            <a:r>
              <a:rPr lang="en-US" sz="3300" dirty="0" smtClean="0">
                <a:latin typeface="Arial Narrow" pitchFamily="34" charset="0"/>
              </a:rPr>
              <a:t> yang </a:t>
            </a:r>
            <a:r>
              <a:rPr lang="en-US" sz="3300" dirty="0" err="1" smtClean="0">
                <a:latin typeface="Arial Narrow" pitchFamily="34" charset="0"/>
              </a:rPr>
              <a:t>digunakan</a:t>
            </a:r>
            <a:r>
              <a:rPr lang="en-US" sz="3300" dirty="0" smtClean="0">
                <a:latin typeface="Arial Narrow" pitchFamily="34" charset="0"/>
              </a:rPr>
              <a:t> </a:t>
            </a:r>
            <a:r>
              <a:rPr lang="en-US" sz="3300" dirty="0" err="1" smtClean="0">
                <a:latin typeface="Arial Narrow" pitchFamily="34" charset="0"/>
              </a:rPr>
              <a:t>untuk</a:t>
            </a:r>
            <a:r>
              <a:rPr lang="en-US" sz="3300" dirty="0" smtClean="0">
                <a:latin typeface="Arial Narrow" pitchFamily="34" charset="0"/>
              </a:rPr>
              <a:t> </a:t>
            </a:r>
            <a:r>
              <a:rPr lang="en-US" sz="3300" dirty="0" err="1" smtClean="0">
                <a:latin typeface="Arial Narrow" pitchFamily="34" charset="0"/>
              </a:rPr>
              <a:t>memanipulasi</a:t>
            </a:r>
            <a:r>
              <a:rPr lang="en-US" sz="3300" dirty="0" smtClean="0">
                <a:latin typeface="Arial Narrow" pitchFamily="34" charset="0"/>
              </a:rPr>
              <a:t> user </a:t>
            </a:r>
            <a:r>
              <a:rPr lang="en-US" sz="3300" dirty="0" err="1" smtClean="0">
                <a:latin typeface="Arial Narrow" pitchFamily="34" charset="0"/>
              </a:rPr>
              <a:t>dan</a:t>
            </a:r>
            <a:r>
              <a:rPr lang="en-US" sz="3300" dirty="0" smtClean="0">
                <a:latin typeface="Arial Narrow" pitchFamily="34" charset="0"/>
              </a:rPr>
              <a:t> </a:t>
            </a:r>
            <a:r>
              <a:rPr lang="en-US" sz="3300" dirty="0" err="1" smtClean="0">
                <a:latin typeface="Arial Narrow" pitchFamily="34" charset="0"/>
              </a:rPr>
              <a:t>hak</a:t>
            </a:r>
            <a:r>
              <a:rPr lang="en-US" sz="3300" dirty="0" smtClean="0">
                <a:latin typeface="Arial Narrow" pitchFamily="34" charset="0"/>
              </a:rPr>
              <a:t> </a:t>
            </a:r>
            <a:r>
              <a:rPr lang="en-US" sz="3300" dirty="0" err="1" smtClean="0">
                <a:latin typeface="Arial Narrow" pitchFamily="34" charset="0"/>
              </a:rPr>
              <a:t>akses</a:t>
            </a:r>
            <a:r>
              <a:rPr lang="en-US" sz="3300" dirty="0" smtClean="0">
                <a:latin typeface="Arial Narrow" pitchFamily="34" charset="0"/>
              </a:rPr>
              <a:t> </a:t>
            </a:r>
            <a:r>
              <a:rPr lang="en-US" sz="3300" dirty="0" err="1" smtClean="0">
                <a:latin typeface="Arial Narrow" pitchFamily="34" charset="0"/>
              </a:rPr>
              <a:t>terhadap</a:t>
            </a:r>
            <a:r>
              <a:rPr lang="en-US" sz="3300" dirty="0" smtClean="0">
                <a:latin typeface="Arial Narrow" pitchFamily="34" charset="0"/>
              </a:rPr>
              <a:t> database.</a:t>
            </a:r>
          </a:p>
          <a:p>
            <a:r>
              <a:rPr lang="en-US" sz="3300" dirty="0">
                <a:latin typeface="Arial Narrow" pitchFamily="34" charset="0"/>
              </a:rPr>
              <a:t> </a:t>
            </a:r>
            <a:r>
              <a:rPr lang="en-US" sz="3300" dirty="0" smtClean="0">
                <a:latin typeface="Arial Narrow" pitchFamily="34" charset="0"/>
              </a:rPr>
              <a:t>  - </a:t>
            </a:r>
            <a:r>
              <a:rPr lang="en-US" sz="3300" dirty="0" err="1" smtClean="0">
                <a:latin typeface="Arial Narrow" pitchFamily="34" charset="0"/>
              </a:rPr>
              <a:t>Memanipulasi</a:t>
            </a:r>
            <a:r>
              <a:rPr lang="en-US" sz="3300" dirty="0" smtClean="0">
                <a:latin typeface="Arial Narrow" pitchFamily="34" charset="0"/>
              </a:rPr>
              <a:t> user yang </a:t>
            </a:r>
            <a:r>
              <a:rPr lang="en-US" sz="3300" dirty="0" err="1" smtClean="0">
                <a:latin typeface="Arial Narrow" pitchFamily="34" charset="0"/>
              </a:rPr>
              <a:t>dimaksud</a:t>
            </a:r>
            <a:r>
              <a:rPr lang="en-US" sz="3300" dirty="0" smtClean="0">
                <a:latin typeface="Arial Narrow" pitchFamily="34" charset="0"/>
              </a:rPr>
              <a:t> di </a:t>
            </a:r>
            <a:r>
              <a:rPr lang="en-US" sz="3300" dirty="0" err="1" smtClean="0">
                <a:latin typeface="Arial Narrow" pitchFamily="34" charset="0"/>
              </a:rPr>
              <a:t>antaranya</a:t>
            </a:r>
            <a:r>
              <a:rPr lang="en-US" sz="3300" dirty="0" smtClean="0">
                <a:latin typeface="Arial Narrow" pitchFamily="34" charset="0"/>
              </a:rPr>
              <a:t> </a:t>
            </a:r>
            <a:endParaRPr lang="id-ID" sz="3300" dirty="0" smtClean="0">
              <a:latin typeface="Arial Narrow" pitchFamily="34" charset="0"/>
            </a:endParaRPr>
          </a:p>
          <a:p>
            <a:pPr marL="179388"/>
            <a:r>
              <a:rPr lang="id-ID" sz="3300" dirty="0" smtClean="0">
                <a:latin typeface="Arial Narrow" pitchFamily="34" charset="0"/>
              </a:rPr>
              <a:t>   </a:t>
            </a:r>
            <a:r>
              <a:rPr lang="en-US" sz="3300" dirty="0" err="1" smtClean="0">
                <a:latin typeface="Arial Narrow" pitchFamily="34" charset="0"/>
              </a:rPr>
              <a:t>membuat</a:t>
            </a:r>
            <a:r>
              <a:rPr lang="en-US" sz="3300" dirty="0" smtClean="0">
                <a:latin typeface="Arial Narrow" pitchFamily="34" charset="0"/>
              </a:rPr>
              <a:t> </a:t>
            </a:r>
            <a:r>
              <a:rPr lang="en-US" sz="3300" dirty="0" err="1" smtClean="0">
                <a:latin typeface="Arial Narrow" pitchFamily="34" charset="0"/>
              </a:rPr>
              <a:t>dan</a:t>
            </a:r>
            <a:r>
              <a:rPr lang="en-US" sz="3300" dirty="0" smtClean="0">
                <a:latin typeface="Arial Narrow" pitchFamily="34" charset="0"/>
              </a:rPr>
              <a:t> </a:t>
            </a:r>
            <a:r>
              <a:rPr lang="en-US" sz="3300" dirty="0" err="1" smtClean="0">
                <a:latin typeface="Arial Narrow" pitchFamily="34" charset="0"/>
              </a:rPr>
              <a:t>menghapus</a:t>
            </a:r>
            <a:r>
              <a:rPr lang="en-US" sz="3300" dirty="0" smtClean="0">
                <a:latin typeface="Arial Narrow" pitchFamily="34" charset="0"/>
              </a:rPr>
              <a:t> user </a:t>
            </a:r>
            <a:r>
              <a:rPr lang="id-ID" sz="3300" dirty="0" smtClean="0">
                <a:latin typeface="Arial Narrow" pitchFamily="34" charset="0"/>
              </a:rPr>
              <a:t> </a:t>
            </a:r>
            <a:r>
              <a:rPr lang="en-US" sz="3300" dirty="0" err="1" smtClean="0">
                <a:latin typeface="Arial Narrow" pitchFamily="34" charset="0"/>
              </a:rPr>
              <a:t>untuk</a:t>
            </a:r>
            <a:r>
              <a:rPr lang="en-US" sz="3300" dirty="0" smtClean="0">
                <a:latin typeface="Arial Narrow" pitchFamily="34" charset="0"/>
              </a:rPr>
              <a:t> </a:t>
            </a:r>
            <a:r>
              <a:rPr lang="en-US" sz="3300" dirty="0" err="1" smtClean="0">
                <a:latin typeface="Arial Narrow" pitchFamily="34" charset="0"/>
              </a:rPr>
              <a:t>mengakses</a:t>
            </a:r>
            <a:r>
              <a:rPr lang="en-US" sz="3300" dirty="0" smtClean="0">
                <a:latin typeface="Arial Narrow" pitchFamily="34" charset="0"/>
              </a:rPr>
              <a:t> </a:t>
            </a:r>
            <a:endParaRPr lang="id-ID" sz="3300" dirty="0" smtClean="0">
              <a:latin typeface="Arial Narrow" pitchFamily="34" charset="0"/>
            </a:endParaRPr>
          </a:p>
          <a:p>
            <a:pPr marL="179388"/>
            <a:r>
              <a:rPr lang="id-ID" sz="3300" dirty="0" smtClean="0">
                <a:latin typeface="Arial Narrow" pitchFamily="34" charset="0"/>
              </a:rPr>
              <a:t>   </a:t>
            </a:r>
            <a:r>
              <a:rPr lang="en-US" sz="3300" dirty="0" smtClean="0">
                <a:latin typeface="Arial Narrow" pitchFamily="34" charset="0"/>
              </a:rPr>
              <a:t>database yang </a:t>
            </a:r>
            <a:r>
              <a:rPr lang="en-US" sz="3300" dirty="0" err="1" smtClean="0">
                <a:latin typeface="Arial Narrow" pitchFamily="34" charset="0"/>
              </a:rPr>
              <a:t>sudah</a:t>
            </a:r>
            <a:r>
              <a:rPr lang="en-US" sz="3300" dirty="0" smtClean="0">
                <a:latin typeface="Arial Narrow" pitchFamily="34" charset="0"/>
              </a:rPr>
              <a:t> </a:t>
            </a:r>
            <a:r>
              <a:rPr lang="en-US" sz="3300" dirty="0" err="1" smtClean="0">
                <a:latin typeface="Arial Narrow" pitchFamily="34" charset="0"/>
              </a:rPr>
              <a:t>diberi</a:t>
            </a:r>
            <a:r>
              <a:rPr lang="id-ID" sz="3300" dirty="0" smtClean="0">
                <a:latin typeface="Arial Narrow" pitchFamily="34" charset="0"/>
              </a:rPr>
              <a:t>  </a:t>
            </a:r>
            <a:r>
              <a:rPr lang="en-US" sz="3300" dirty="0" err="1" smtClean="0">
                <a:latin typeface="Arial Narrow" pitchFamily="34" charset="0"/>
              </a:rPr>
              <a:t>hak</a:t>
            </a:r>
            <a:r>
              <a:rPr lang="en-US" sz="3300" dirty="0" smtClean="0">
                <a:latin typeface="Arial Narrow" pitchFamily="34" charset="0"/>
              </a:rPr>
              <a:t> </a:t>
            </a:r>
            <a:r>
              <a:rPr lang="en-US" sz="3300" dirty="0" err="1" smtClean="0">
                <a:latin typeface="Arial Narrow" pitchFamily="34" charset="0"/>
              </a:rPr>
              <a:t>akses</a:t>
            </a:r>
            <a:r>
              <a:rPr lang="en-US" sz="3300" dirty="0" smtClean="0">
                <a:latin typeface="Arial Narrow" pitchFamily="34" charset="0"/>
              </a:rPr>
              <a:t>. </a:t>
            </a:r>
            <a:endParaRPr lang="id-ID" sz="3300" dirty="0" smtClean="0">
              <a:latin typeface="Arial Narrow" pitchFamily="34" charset="0"/>
            </a:endParaRPr>
          </a:p>
          <a:p>
            <a:pPr marL="179388">
              <a:buFontTx/>
              <a:buChar char="-"/>
            </a:pPr>
            <a:r>
              <a:rPr lang="id-ID" sz="3300" dirty="0" smtClean="0">
                <a:latin typeface="Arial Narrow" pitchFamily="34" charset="0"/>
              </a:rPr>
              <a:t>  </a:t>
            </a:r>
            <a:r>
              <a:rPr lang="en-US" sz="3300" dirty="0" smtClean="0">
                <a:latin typeface="Arial Narrow" pitchFamily="34" charset="0"/>
              </a:rPr>
              <a:t>Hal </a:t>
            </a:r>
            <a:r>
              <a:rPr lang="en-US" sz="3300" dirty="0" err="1" smtClean="0">
                <a:latin typeface="Arial Narrow" pitchFamily="34" charset="0"/>
              </a:rPr>
              <a:t>ini</a:t>
            </a:r>
            <a:r>
              <a:rPr lang="en-US" sz="3300" dirty="0" smtClean="0">
                <a:latin typeface="Arial Narrow" pitchFamily="34" charset="0"/>
              </a:rPr>
              <a:t> </a:t>
            </a:r>
            <a:r>
              <a:rPr lang="en-US" sz="3300" dirty="0" err="1" smtClean="0">
                <a:latin typeface="Arial Narrow" pitchFamily="34" charset="0"/>
              </a:rPr>
              <a:t>diperlukan</a:t>
            </a:r>
            <a:r>
              <a:rPr lang="en-US" sz="3300" dirty="0" smtClean="0">
                <a:latin typeface="Arial Narrow" pitchFamily="34" charset="0"/>
              </a:rPr>
              <a:t> </a:t>
            </a:r>
            <a:r>
              <a:rPr lang="en-US" sz="3300" dirty="0" err="1" smtClean="0">
                <a:latin typeface="Arial Narrow" pitchFamily="34" charset="0"/>
              </a:rPr>
              <a:t>untuk</a:t>
            </a:r>
            <a:r>
              <a:rPr lang="en-US" sz="3300" dirty="0" smtClean="0">
                <a:latin typeface="Arial Narrow" pitchFamily="34" charset="0"/>
              </a:rPr>
              <a:t> </a:t>
            </a:r>
            <a:r>
              <a:rPr lang="en-US" sz="3300" dirty="0" err="1" smtClean="0">
                <a:latin typeface="Arial Narrow" pitchFamily="34" charset="0"/>
              </a:rPr>
              <a:t>membatasi</a:t>
            </a:r>
            <a:r>
              <a:rPr lang="en-US" sz="3300" dirty="0" smtClean="0">
                <a:latin typeface="Arial Narrow" pitchFamily="34" charset="0"/>
              </a:rPr>
              <a:t> </a:t>
            </a:r>
            <a:r>
              <a:rPr lang="en-US" sz="3300" dirty="0" err="1" smtClean="0">
                <a:latin typeface="Arial Narrow" pitchFamily="34" charset="0"/>
              </a:rPr>
              <a:t>siapa</a:t>
            </a:r>
            <a:r>
              <a:rPr lang="en-US" sz="3300" dirty="0" smtClean="0">
                <a:latin typeface="Arial Narrow" pitchFamily="34" charset="0"/>
              </a:rPr>
              <a:t> </a:t>
            </a:r>
            <a:r>
              <a:rPr lang="en-US" sz="3300" dirty="0" err="1" smtClean="0">
                <a:latin typeface="Arial Narrow" pitchFamily="34" charset="0"/>
              </a:rPr>
              <a:t>saja</a:t>
            </a:r>
            <a:r>
              <a:rPr lang="id-ID" sz="3300" dirty="0" smtClean="0">
                <a:latin typeface="Arial Narrow" pitchFamily="34" charset="0"/>
              </a:rPr>
              <a:t> </a:t>
            </a:r>
          </a:p>
          <a:p>
            <a:pPr marL="179388"/>
            <a:r>
              <a:rPr lang="id-ID" sz="3300" dirty="0" smtClean="0">
                <a:latin typeface="Arial Narrow" pitchFamily="34" charset="0"/>
              </a:rPr>
              <a:t>    </a:t>
            </a:r>
            <a:r>
              <a:rPr lang="en-US" sz="3300" dirty="0" smtClean="0">
                <a:latin typeface="Arial Narrow" pitchFamily="34" charset="0"/>
              </a:rPr>
              <a:t>yang </a:t>
            </a:r>
            <a:r>
              <a:rPr lang="en-US" sz="3300" dirty="0" err="1" smtClean="0">
                <a:latin typeface="Arial Narrow" pitchFamily="34" charset="0"/>
              </a:rPr>
              <a:t>dapat</a:t>
            </a:r>
            <a:r>
              <a:rPr lang="en-US" sz="3300" dirty="0" smtClean="0">
                <a:latin typeface="Arial Narrow" pitchFamily="34" charset="0"/>
              </a:rPr>
              <a:t> </a:t>
            </a:r>
            <a:r>
              <a:rPr lang="en-US" sz="3300" dirty="0" err="1" smtClean="0">
                <a:latin typeface="Arial Narrow" pitchFamily="34" charset="0"/>
              </a:rPr>
              <a:t>berkontribusi</a:t>
            </a:r>
            <a:r>
              <a:rPr lang="en-US" sz="3300" dirty="0" smtClean="0">
                <a:latin typeface="Arial Narrow" pitchFamily="34" charset="0"/>
              </a:rPr>
              <a:t> </a:t>
            </a:r>
            <a:r>
              <a:rPr lang="en-US" sz="3300" dirty="0" err="1" smtClean="0">
                <a:latin typeface="Arial Narrow" pitchFamily="34" charset="0"/>
              </a:rPr>
              <a:t>dan</a:t>
            </a:r>
            <a:r>
              <a:rPr lang="en-US" sz="3300" dirty="0" smtClean="0">
                <a:latin typeface="Arial Narrow" pitchFamily="34" charset="0"/>
              </a:rPr>
              <a:t> </a:t>
            </a:r>
            <a:r>
              <a:rPr lang="en-US" sz="3300" dirty="0" err="1" smtClean="0">
                <a:latin typeface="Arial Narrow" pitchFamily="34" charset="0"/>
              </a:rPr>
              <a:t>mengotak-atik</a:t>
            </a:r>
            <a:r>
              <a:rPr lang="en-US" sz="3300" dirty="0" smtClean="0">
                <a:latin typeface="Arial Narrow" pitchFamily="34" charset="0"/>
              </a:rPr>
              <a:t> </a:t>
            </a:r>
            <a:endParaRPr lang="id-ID" sz="3300" dirty="0" smtClean="0">
              <a:latin typeface="Arial Narrow" pitchFamily="34" charset="0"/>
            </a:endParaRPr>
          </a:p>
          <a:p>
            <a:pPr marL="179388"/>
            <a:r>
              <a:rPr lang="id-ID" sz="3300" dirty="0" smtClean="0">
                <a:latin typeface="Arial Narrow" pitchFamily="34" charset="0"/>
              </a:rPr>
              <a:t>   </a:t>
            </a:r>
            <a:r>
              <a:rPr lang="en-US" sz="3300" dirty="0" smtClean="0">
                <a:latin typeface="Arial Narrow" pitchFamily="34" charset="0"/>
              </a:rPr>
              <a:t>database yang </a:t>
            </a:r>
            <a:r>
              <a:rPr lang="en-US" sz="3300" dirty="0" err="1" smtClean="0">
                <a:latin typeface="Arial Narrow" pitchFamily="34" charset="0"/>
              </a:rPr>
              <a:t>telah</a:t>
            </a:r>
            <a:r>
              <a:rPr lang="en-US" sz="3300" dirty="0" smtClean="0">
                <a:latin typeface="Arial Narrow" pitchFamily="34" charset="0"/>
              </a:rPr>
              <a:t> </a:t>
            </a:r>
            <a:r>
              <a:rPr lang="en-US" sz="3300" dirty="0" err="1" smtClean="0">
                <a:latin typeface="Arial Narrow" pitchFamily="34" charset="0"/>
              </a:rPr>
              <a:t>dibuat</a:t>
            </a:r>
            <a:r>
              <a:rPr lang="en-US" sz="3300" dirty="0" smtClean="0">
                <a:latin typeface="Arial Narrow" pitchFamily="34" charset="0"/>
              </a:rPr>
              <a:t>. </a:t>
            </a: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5943600" cy="690880"/>
          </a:xfrm>
        </p:spPr>
        <p:txBody>
          <a:bodyPr/>
          <a:lstStyle/>
          <a:p>
            <a:r>
              <a:rPr lang="id-ID" dirty="0">
                <a:solidFill>
                  <a:schemeClr val="tx1"/>
                </a:solidFill>
                <a:latin typeface="Arial Black" pitchFamily="34" charset="0"/>
              </a:rPr>
              <a:t>DCL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/>
          <p:cNvSpPr txBox="1"/>
          <p:nvPr/>
        </p:nvSpPr>
        <p:spPr>
          <a:xfrm>
            <a:off x="152400" y="838200"/>
            <a:ext cx="8991600" cy="6204263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r>
              <a:rPr lang="en-US" sz="3000" dirty="0" err="1" smtClean="0">
                <a:latin typeface="Arial Narrow" pitchFamily="34" charset="0"/>
              </a:rPr>
              <a:t>Untuk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membuat</a:t>
            </a:r>
            <a:r>
              <a:rPr lang="en-US" sz="3000" dirty="0" smtClean="0">
                <a:latin typeface="Arial Narrow" pitchFamily="34" charset="0"/>
              </a:rPr>
              <a:t> user </a:t>
            </a:r>
            <a:r>
              <a:rPr lang="en-US" sz="3000" dirty="0" err="1" smtClean="0">
                <a:latin typeface="Arial Narrow" pitchFamily="34" charset="0"/>
              </a:rPr>
              <a:t>dapat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menggunakan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perintah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id-ID" sz="3000" dirty="0" smtClean="0">
                <a:latin typeface="Arial Narrow" pitchFamily="34" charset="0"/>
              </a:rPr>
              <a:t> :</a:t>
            </a:r>
          </a:p>
          <a:p>
            <a:endParaRPr lang="id-ID" sz="800" dirty="0" smtClean="0">
              <a:latin typeface="Arial Narrow" pitchFamily="34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</a:rPr>
              <a:t>CREATE USER '</a:t>
            </a:r>
            <a:r>
              <a:rPr lang="en-US" sz="2400" b="1" dirty="0" err="1" smtClean="0">
                <a:solidFill>
                  <a:srgbClr val="0070C0"/>
                </a:solidFill>
                <a:latin typeface="Arial Narrow" pitchFamily="34" charset="0"/>
              </a:rPr>
              <a:t>nama_user</a:t>
            </a:r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</a:rPr>
              <a:t>'[@'</a:t>
            </a:r>
            <a:r>
              <a:rPr lang="en-US" sz="2400" b="1" dirty="0" err="1" smtClean="0">
                <a:solidFill>
                  <a:srgbClr val="0070C0"/>
                </a:solidFill>
                <a:latin typeface="Arial Narrow" pitchFamily="34" charset="0"/>
              </a:rPr>
              <a:t>lokasi_user</a:t>
            </a:r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</a:rPr>
              <a:t>' IDENTIFIED BY '</a:t>
            </a:r>
            <a:r>
              <a:rPr lang="en-US" sz="2400" b="1" dirty="0" smtClean="0">
                <a:solidFill>
                  <a:srgbClr val="0070C0"/>
                </a:solidFill>
                <a:latin typeface="Arial Narrow" pitchFamily="34" charset="0"/>
              </a:rPr>
              <a:t>password</a:t>
            </a:r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</a:rPr>
              <a:t>']; </a:t>
            </a:r>
            <a:endParaRPr lang="id-ID" sz="2400" b="1" dirty="0" smtClean="0">
              <a:solidFill>
                <a:srgbClr val="FF0000"/>
              </a:solidFill>
              <a:latin typeface="Arial Narrow" pitchFamily="34" charset="0"/>
            </a:endParaRPr>
          </a:p>
          <a:p>
            <a:r>
              <a:rPr lang="en-US" sz="3000" dirty="0" err="1" smtClean="0">
                <a:latin typeface="Arial Narrow" pitchFamily="34" charset="0"/>
              </a:rPr>
              <a:t>dengan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ketentuan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perintah</a:t>
            </a:r>
            <a:r>
              <a:rPr lang="en-US" sz="3000" dirty="0" smtClean="0">
                <a:latin typeface="Arial Narrow" pitchFamily="34" charset="0"/>
              </a:rPr>
              <a:t> yang </a:t>
            </a:r>
            <a:r>
              <a:rPr lang="en-US" sz="3000" dirty="0" err="1" smtClean="0">
                <a:latin typeface="Arial Narrow" pitchFamily="34" charset="0"/>
              </a:rPr>
              <a:t>dimulai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dari</a:t>
            </a:r>
            <a:r>
              <a:rPr lang="en-US" sz="3000" dirty="0" smtClean="0">
                <a:latin typeface="Arial Narrow" pitchFamily="34" charset="0"/>
              </a:rPr>
              <a:t> ‘@’ </a:t>
            </a:r>
            <a:r>
              <a:rPr lang="en-US" sz="3000" dirty="0" err="1" smtClean="0">
                <a:latin typeface="Arial Narrow" pitchFamily="34" charset="0"/>
              </a:rPr>
              <a:t>sampai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akhir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perintah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bersifat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opsional</a:t>
            </a:r>
            <a:r>
              <a:rPr lang="en-US" sz="3000" dirty="0" smtClean="0">
                <a:latin typeface="Arial Narrow" pitchFamily="34" charset="0"/>
              </a:rPr>
              <a:t>, </a:t>
            </a:r>
            <a:r>
              <a:rPr lang="en-US" sz="3000" dirty="0" err="1" smtClean="0">
                <a:latin typeface="Arial Narrow" pitchFamily="34" charset="0"/>
              </a:rPr>
              <a:t>artinya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hanya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diisi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sesuai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kebutuhan</a:t>
            </a:r>
            <a:r>
              <a:rPr lang="en-US" sz="3000" dirty="0" smtClean="0">
                <a:latin typeface="Arial Narrow" pitchFamily="34" charset="0"/>
              </a:rPr>
              <a:t>.</a:t>
            </a:r>
          </a:p>
          <a:p>
            <a:r>
              <a:rPr lang="en-US" sz="3000" dirty="0" smtClean="0">
                <a:latin typeface="Arial Narrow" pitchFamily="34" charset="0"/>
              </a:rPr>
              <a:t> </a:t>
            </a:r>
            <a:endParaRPr lang="en-US" sz="3000" dirty="0" smtClean="0"/>
          </a:p>
          <a:p>
            <a:r>
              <a:rPr lang="fi-FI" sz="3000" u="sng" dirty="0" smtClean="0">
                <a:latin typeface="Arial Narrow" pitchFamily="34" charset="0"/>
              </a:rPr>
              <a:t>Berikut penjelasan untuk perintah di atas </a:t>
            </a:r>
            <a:r>
              <a:rPr lang="fi-FI" sz="3000" dirty="0" smtClean="0">
                <a:latin typeface="Arial Narrow" pitchFamily="34" charset="0"/>
              </a:rPr>
              <a:t>: </a:t>
            </a:r>
          </a:p>
          <a:p>
            <a:pPr>
              <a:buFont typeface="Arial" pitchFamily="34" charset="0"/>
              <a:buChar char="•"/>
            </a:pPr>
            <a:r>
              <a:rPr lang="id-ID" sz="3000" dirty="0" smtClean="0">
                <a:latin typeface="Arial Narrow" pitchFamily="34" charset="0"/>
              </a:rPr>
              <a:t>  </a:t>
            </a:r>
            <a:r>
              <a:rPr lang="en-US" sz="3000" dirty="0" err="1" smtClean="0">
                <a:solidFill>
                  <a:srgbClr val="0070C0"/>
                </a:solidFill>
                <a:latin typeface="Arial Narrow" pitchFamily="34" charset="0"/>
              </a:rPr>
              <a:t>nama_user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merupakan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nama</a:t>
            </a:r>
            <a:r>
              <a:rPr lang="en-US" sz="3000" dirty="0" smtClean="0">
                <a:latin typeface="Arial Narrow" pitchFamily="34" charset="0"/>
              </a:rPr>
              <a:t> user yang </a:t>
            </a:r>
            <a:r>
              <a:rPr lang="en-US" sz="3000" dirty="0" err="1" smtClean="0">
                <a:latin typeface="Arial Narrow" pitchFamily="34" charset="0"/>
              </a:rPr>
              <a:t>akan</a:t>
            </a:r>
            <a:r>
              <a:rPr lang="en-US" sz="3000" dirty="0" smtClean="0">
                <a:latin typeface="Arial Narrow" pitchFamily="34" charset="0"/>
              </a:rPr>
              <a:t> </a:t>
            </a:r>
            <a:endParaRPr lang="id-ID" sz="3000" dirty="0" smtClean="0">
              <a:latin typeface="Arial Narrow" pitchFamily="34" charset="0"/>
            </a:endParaRPr>
          </a:p>
          <a:p>
            <a:r>
              <a:rPr lang="id-ID" sz="3000" dirty="0" smtClean="0">
                <a:latin typeface="Arial Narrow" pitchFamily="34" charset="0"/>
              </a:rPr>
              <a:t>   </a:t>
            </a:r>
            <a:r>
              <a:rPr lang="en-US" sz="3000" dirty="0" err="1" smtClean="0">
                <a:latin typeface="Arial Narrow" pitchFamily="34" charset="0"/>
              </a:rPr>
              <a:t>digunakan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untuk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masuk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ke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dalam</a:t>
            </a:r>
            <a:r>
              <a:rPr lang="en-US" sz="3000" dirty="0" smtClean="0">
                <a:latin typeface="Arial Narrow" pitchFamily="34" charset="0"/>
              </a:rPr>
              <a:t> database, </a:t>
            </a:r>
            <a:endParaRPr lang="id-ID" sz="3000" dirty="0" smtClean="0">
              <a:latin typeface="Arial Narrow" pitchFamily="34" charset="0"/>
            </a:endParaRPr>
          </a:p>
          <a:p>
            <a:r>
              <a:rPr lang="id-ID" sz="3000" dirty="0" smtClean="0">
                <a:latin typeface="Arial Narrow" pitchFamily="34" charset="0"/>
              </a:rPr>
              <a:t>   </a:t>
            </a:r>
            <a:r>
              <a:rPr lang="en-US" sz="3000" dirty="0" err="1" smtClean="0">
                <a:latin typeface="Arial Narrow" pitchFamily="34" charset="0"/>
              </a:rPr>
              <a:t>maksimal</a:t>
            </a:r>
            <a:r>
              <a:rPr lang="en-US" sz="3000" dirty="0" smtClean="0">
                <a:latin typeface="Arial Narrow" pitchFamily="34" charset="0"/>
              </a:rPr>
              <a:t> 16 </a:t>
            </a:r>
            <a:r>
              <a:rPr lang="en-US" sz="3000" dirty="0" err="1" smtClean="0">
                <a:latin typeface="Arial Narrow" pitchFamily="34" charset="0"/>
              </a:rPr>
              <a:t>karakter</a:t>
            </a:r>
            <a:r>
              <a:rPr lang="en-US" sz="3000" dirty="0" smtClean="0">
                <a:latin typeface="Arial Narrow" pitchFamily="34" charset="0"/>
              </a:rPr>
              <a:t>. </a:t>
            </a:r>
          </a:p>
          <a:p>
            <a:pPr>
              <a:buFont typeface="Arial" pitchFamily="34" charset="0"/>
              <a:buChar char="•"/>
            </a:pPr>
            <a:r>
              <a:rPr lang="id-ID" sz="3000" dirty="0"/>
              <a:t> </a:t>
            </a:r>
            <a:r>
              <a:rPr lang="en-US" sz="3000" dirty="0" err="1">
                <a:solidFill>
                  <a:srgbClr val="0070C0"/>
                </a:solidFill>
                <a:latin typeface="Arial Narrow" pitchFamily="34" charset="0"/>
              </a:rPr>
              <a:t>lokasi_user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bersifat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opsional</a:t>
            </a:r>
            <a:r>
              <a:rPr lang="en-US" sz="3000" dirty="0">
                <a:latin typeface="Arial Narrow" pitchFamily="34" charset="0"/>
              </a:rPr>
              <a:t> (</a:t>
            </a:r>
            <a:r>
              <a:rPr lang="en-US" sz="3000" dirty="0" err="1">
                <a:latin typeface="Arial Narrow" pitchFamily="34" charset="0"/>
              </a:rPr>
              <a:t>boleh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diisi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atau</a:t>
            </a:r>
            <a:r>
              <a:rPr lang="en-US" sz="3000" dirty="0">
                <a:latin typeface="Arial Narrow" pitchFamily="34" charset="0"/>
              </a:rPr>
              <a:t> </a:t>
            </a:r>
            <a:endParaRPr lang="id-ID" sz="3000" dirty="0">
              <a:latin typeface="Arial Narrow" pitchFamily="34" charset="0"/>
            </a:endParaRPr>
          </a:p>
          <a:p>
            <a:r>
              <a:rPr lang="id-ID" sz="3000" dirty="0">
                <a:latin typeface="Arial Narrow" pitchFamily="34" charset="0"/>
              </a:rPr>
              <a:t>   </a:t>
            </a:r>
            <a:r>
              <a:rPr lang="en-US" sz="3000" dirty="0" err="1" smtClean="0">
                <a:latin typeface="Arial Narrow" pitchFamily="34" charset="0"/>
              </a:rPr>
              <a:t>dikosongkan</a:t>
            </a:r>
            <a:r>
              <a:rPr lang="en-US" sz="3000" dirty="0">
                <a:latin typeface="Arial Narrow" pitchFamily="34" charset="0"/>
              </a:rPr>
              <a:t>)</a:t>
            </a:r>
            <a:endParaRPr lang="en-US" sz="3000" dirty="0" smtClean="0"/>
          </a:p>
          <a:p>
            <a:endParaRPr lang="en-US" sz="3300" dirty="0" smtClean="0">
              <a:latin typeface="Arial Narrow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12505" cy="690880"/>
          </a:xfrm>
        </p:spPr>
        <p:txBody>
          <a:bodyPr/>
          <a:lstStyle/>
          <a:p>
            <a:r>
              <a:rPr lang="id-ID" dirty="0">
                <a:solidFill>
                  <a:schemeClr val="tx1"/>
                </a:solidFill>
                <a:latin typeface="Arial" pitchFamily="34" charset="0"/>
              </a:rPr>
              <a:t>MEMBUAT USER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/>
          <p:cNvSpPr txBox="1"/>
          <p:nvPr/>
        </p:nvSpPr>
        <p:spPr>
          <a:xfrm>
            <a:off x="152400" y="609600"/>
            <a:ext cx="8991600" cy="6619761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endParaRPr lang="id-ID" sz="800" dirty="0" smtClean="0">
              <a:latin typeface="Arial Narrow" pitchFamily="34" charset="0"/>
            </a:endParaRPr>
          </a:p>
          <a:p>
            <a:r>
              <a:rPr lang="id-ID" sz="3000" dirty="0" smtClean="0">
                <a:latin typeface="Arial Narrow" pitchFamily="34" charset="0"/>
              </a:rPr>
              <a:t>  </a:t>
            </a:r>
            <a:r>
              <a:rPr lang="en-US" sz="3000" dirty="0" err="1" smtClean="0">
                <a:latin typeface="Arial Narrow" pitchFamily="34" charset="0"/>
              </a:rPr>
              <a:t>contoh</a:t>
            </a:r>
            <a:r>
              <a:rPr lang="en-US" sz="3000" dirty="0" smtClean="0">
                <a:latin typeface="Arial Narrow" pitchFamily="34" charset="0"/>
              </a:rPr>
              <a:t> : </a:t>
            </a:r>
            <a:endParaRPr lang="id-ID" sz="3000" dirty="0" smtClean="0">
              <a:latin typeface="Arial Narrow" pitchFamily="34" charset="0"/>
            </a:endParaRPr>
          </a:p>
          <a:p>
            <a:r>
              <a:rPr lang="id-ID" sz="2700" b="1" dirty="0" smtClean="0">
                <a:latin typeface="Arial Narrow" pitchFamily="34" charset="0"/>
              </a:rPr>
              <a:t>    </a:t>
            </a:r>
            <a:r>
              <a:rPr lang="en-US" sz="2700" b="1" dirty="0" smtClean="0">
                <a:solidFill>
                  <a:srgbClr val="FF0000"/>
                </a:solidFill>
                <a:latin typeface="Arial Narrow" pitchFamily="34" charset="0"/>
              </a:rPr>
              <a:t>CREATE USER ‘user</a:t>
            </a:r>
            <a:r>
              <a:rPr lang="id-ID" sz="2700" b="1" dirty="0" smtClean="0">
                <a:solidFill>
                  <a:srgbClr val="FF0000"/>
                </a:solidFill>
                <a:latin typeface="Arial Narrow" pitchFamily="34" charset="0"/>
              </a:rPr>
              <a:t>_1’  </a:t>
            </a:r>
            <a:r>
              <a:rPr lang="en-US" sz="2700" b="1" dirty="0" smtClean="0">
                <a:solidFill>
                  <a:srgbClr val="FF0000"/>
                </a:solidFill>
                <a:latin typeface="Arial Narrow" pitchFamily="34" charset="0"/>
              </a:rPr>
              <a:t>IDENTIFIED BY ‘</a:t>
            </a:r>
            <a:r>
              <a:rPr lang="id-ID" sz="2700" b="1" dirty="0" smtClean="0">
                <a:solidFill>
                  <a:srgbClr val="FF0000"/>
                </a:solidFill>
                <a:latin typeface="Arial Narrow" pitchFamily="34" charset="0"/>
              </a:rPr>
              <a:t>123</a:t>
            </a:r>
            <a:r>
              <a:rPr lang="en-US" sz="2700" b="1" dirty="0" smtClean="0">
                <a:solidFill>
                  <a:srgbClr val="FF0000"/>
                </a:solidFill>
                <a:latin typeface="Arial Narrow" pitchFamily="34" charset="0"/>
              </a:rPr>
              <a:t>‘</a:t>
            </a:r>
            <a:r>
              <a:rPr lang="id-ID" sz="2700" b="1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2700" b="1" dirty="0" smtClean="0">
                <a:solidFill>
                  <a:srgbClr val="FF0000"/>
                </a:solidFill>
                <a:latin typeface="Arial Narrow" pitchFamily="34" charset="0"/>
              </a:rPr>
              <a:t>;</a:t>
            </a:r>
            <a:endParaRPr lang="id-ID" sz="2700" b="1" dirty="0" smtClean="0">
              <a:solidFill>
                <a:srgbClr val="FF0000"/>
              </a:solidFill>
              <a:latin typeface="Arial Narrow" pitchFamily="34" charset="0"/>
            </a:endParaRPr>
          </a:p>
          <a:p>
            <a:endParaRPr lang="en-US" sz="1000" dirty="0" smtClean="0">
              <a:latin typeface="Arial Narrow" pitchFamily="34" charset="0"/>
            </a:endParaRPr>
          </a:p>
          <a:p>
            <a:r>
              <a:rPr lang="id-ID" sz="3200" dirty="0" smtClean="0">
                <a:latin typeface="Arial Narrow" pitchFamily="34" charset="0"/>
              </a:rPr>
              <a:t>  atau</a:t>
            </a:r>
          </a:p>
          <a:p>
            <a:r>
              <a:rPr lang="id-ID" sz="2700" b="1" dirty="0" smtClean="0">
                <a:latin typeface="Arial Narrow" pitchFamily="34" charset="0"/>
              </a:rPr>
              <a:t>   </a:t>
            </a:r>
            <a:r>
              <a:rPr lang="en-US" sz="2700" b="1" dirty="0" smtClean="0">
                <a:solidFill>
                  <a:srgbClr val="FF0000"/>
                </a:solidFill>
                <a:latin typeface="Arial Narrow" pitchFamily="34" charset="0"/>
              </a:rPr>
              <a:t>CREATE USER ‘user</a:t>
            </a:r>
            <a:r>
              <a:rPr lang="id-ID" sz="2700" b="1" dirty="0" smtClean="0">
                <a:solidFill>
                  <a:srgbClr val="FF0000"/>
                </a:solidFill>
                <a:latin typeface="Arial Narrow" pitchFamily="34" charset="0"/>
              </a:rPr>
              <a:t>_1’ @</a:t>
            </a:r>
            <a:r>
              <a:rPr lang="en-US" sz="2700" b="1" dirty="0" smtClean="0">
                <a:solidFill>
                  <a:srgbClr val="FF0000"/>
                </a:solidFill>
                <a:latin typeface="Arial Narrow" pitchFamily="34" charset="0"/>
              </a:rPr>
              <a:t>’</a:t>
            </a:r>
            <a:r>
              <a:rPr lang="id-ID" sz="2700" b="1" dirty="0" smtClean="0">
                <a:solidFill>
                  <a:srgbClr val="FF0000"/>
                </a:solidFill>
                <a:latin typeface="Arial Narrow" pitchFamily="34" charset="0"/>
              </a:rPr>
              <a:t>localhost</a:t>
            </a:r>
            <a:r>
              <a:rPr lang="en-US" sz="2700" b="1" dirty="0" smtClean="0">
                <a:solidFill>
                  <a:srgbClr val="FF0000"/>
                </a:solidFill>
                <a:latin typeface="Arial Narrow" pitchFamily="34" charset="0"/>
              </a:rPr>
              <a:t>’</a:t>
            </a:r>
            <a:r>
              <a:rPr lang="id-ID" sz="2700" b="1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2700" b="1" dirty="0" smtClean="0">
                <a:solidFill>
                  <a:srgbClr val="FF0000"/>
                </a:solidFill>
                <a:latin typeface="Arial Narrow" pitchFamily="34" charset="0"/>
              </a:rPr>
              <a:t> IDENTIFIED BY ‘</a:t>
            </a:r>
            <a:r>
              <a:rPr lang="id-ID" sz="2700" b="1" dirty="0" smtClean="0">
                <a:solidFill>
                  <a:srgbClr val="FF0000"/>
                </a:solidFill>
                <a:latin typeface="Arial Narrow" pitchFamily="34" charset="0"/>
              </a:rPr>
              <a:t>123</a:t>
            </a:r>
            <a:r>
              <a:rPr lang="en-US" sz="2700" b="1" dirty="0" smtClean="0">
                <a:solidFill>
                  <a:srgbClr val="FF0000"/>
                </a:solidFill>
                <a:latin typeface="Arial Narrow" pitchFamily="34" charset="0"/>
              </a:rPr>
              <a:t>‘</a:t>
            </a:r>
            <a:r>
              <a:rPr lang="id-ID" sz="2700" b="1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2700" b="1" dirty="0" smtClean="0">
                <a:solidFill>
                  <a:srgbClr val="FF0000"/>
                </a:solidFill>
                <a:latin typeface="Arial Narrow" pitchFamily="34" charset="0"/>
              </a:rPr>
              <a:t>;</a:t>
            </a:r>
            <a:endParaRPr lang="id-ID" sz="2700" b="1" dirty="0" smtClean="0">
              <a:solidFill>
                <a:srgbClr val="FF0000"/>
              </a:solidFill>
              <a:latin typeface="Arial Narrow" pitchFamily="34" charset="0"/>
            </a:endParaRPr>
          </a:p>
          <a:p>
            <a:endParaRPr lang="id-ID" sz="800" dirty="0" smtClean="0">
              <a:latin typeface="Arial Narrow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id-ID" sz="3200" dirty="0" smtClean="0">
                <a:latin typeface="Arial Narrow" pitchFamily="34" charset="0"/>
              </a:rPr>
              <a:t>  </a:t>
            </a:r>
            <a:r>
              <a:rPr lang="en-US" sz="3000" dirty="0" smtClean="0">
                <a:solidFill>
                  <a:srgbClr val="0070C0"/>
                </a:solidFill>
                <a:latin typeface="Arial Narrow" pitchFamily="34" charset="0"/>
              </a:rPr>
              <a:t>password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juga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bersifat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opsional</a:t>
            </a:r>
            <a:r>
              <a:rPr lang="en-US" sz="3000" dirty="0" smtClean="0">
                <a:latin typeface="Arial Narrow" pitchFamily="34" charset="0"/>
              </a:rPr>
              <a:t>, </a:t>
            </a:r>
            <a:r>
              <a:rPr lang="en-US" sz="3000" dirty="0" err="1" smtClean="0">
                <a:latin typeface="Arial Narrow" pitchFamily="34" charset="0"/>
              </a:rPr>
              <a:t>jika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ketika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membuat</a:t>
            </a:r>
            <a:r>
              <a:rPr lang="en-US" sz="3000" dirty="0" smtClean="0">
                <a:latin typeface="Arial Narrow" pitchFamily="34" charset="0"/>
              </a:rPr>
              <a:t> user </a:t>
            </a:r>
          </a:p>
          <a:p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smtClean="0">
                <a:latin typeface="Arial Narrow" pitchFamily="34" charset="0"/>
              </a:rPr>
              <a:t>   password </a:t>
            </a:r>
            <a:r>
              <a:rPr lang="en-US" sz="3000" dirty="0" err="1" smtClean="0">
                <a:latin typeface="Arial Narrow" pitchFamily="34" charset="0"/>
              </a:rPr>
              <a:t>disertakan</a:t>
            </a:r>
            <a:r>
              <a:rPr lang="en-US" sz="3000" dirty="0" smtClean="0">
                <a:latin typeface="Arial Narrow" pitchFamily="34" charset="0"/>
              </a:rPr>
              <a:t>, </a:t>
            </a:r>
            <a:r>
              <a:rPr lang="en-US" sz="3000" dirty="0" err="1" smtClean="0">
                <a:latin typeface="Arial Narrow" pitchFamily="34" charset="0"/>
              </a:rPr>
              <a:t>maka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untuk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masuk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ke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i="1" dirty="0" smtClean="0">
                <a:latin typeface="Arial Narrow" pitchFamily="34" charset="0"/>
              </a:rPr>
              <a:t>database</a:t>
            </a:r>
          </a:p>
          <a:p>
            <a:r>
              <a:rPr lang="en-US" sz="3000" i="1" dirty="0">
                <a:latin typeface="Arial Narrow" pitchFamily="34" charset="0"/>
              </a:rPr>
              <a:t> </a:t>
            </a:r>
            <a:r>
              <a:rPr lang="en-US" sz="3000" i="1" dirty="0" smtClean="0">
                <a:latin typeface="Arial Narrow" pitchFamily="34" charset="0"/>
              </a:rPr>
              <a:t>   </a:t>
            </a:r>
            <a:r>
              <a:rPr lang="en-US" sz="3000" dirty="0" err="1" smtClean="0">
                <a:latin typeface="Arial Narrow" pitchFamily="34" charset="0"/>
              </a:rPr>
              <a:t>menggunakan</a:t>
            </a:r>
            <a:r>
              <a:rPr lang="en-US" sz="3000" i="1" dirty="0" smtClean="0">
                <a:latin typeface="Arial Narrow" pitchFamily="34" charset="0"/>
              </a:rPr>
              <a:t> username </a:t>
            </a:r>
            <a:r>
              <a:rPr lang="en-US" sz="3000" dirty="0" err="1" smtClean="0">
                <a:latin typeface="Arial Narrow" pitchFamily="34" charset="0"/>
              </a:rPr>
              <a:t>tersebut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juga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harus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menyertakan</a:t>
            </a:r>
            <a:r>
              <a:rPr lang="en-US" sz="3000" dirty="0" smtClean="0">
                <a:latin typeface="Arial Narrow" pitchFamily="34" charset="0"/>
              </a:rPr>
              <a:t> </a:t>
            </a:r>
          </a:p>
          <a:p>
            <a:r>
              <a:rPr lang="en-US" sz="3000" i="1" dirty="0">
                <a:latin typeface="Arial Narrow" pitchFamily="34" charset="0"/>
              </a:rPr>
              <a:t> </a:t>
            </a:r>
            <a:r>
              <a:rPr lang="en-US" sz="3000" i="1" dirty="0" smtClean="0">
                <a:latin typeface="Arial Narrow" pitchFamily="34" charset="0"/>
              </a:rPr>
              <a:t>   password </a:t>
            </a:r>
            <a:r>
              <a:rPr lang="en-US" sz="3000" dirty="0" smtClean="0">
                <a:latin typeface="Arial Narrow" pitchFamily="34" charset="0"/>
              </a:rPr>
              <a:t>yang </a:t>
            </a:r>
            <a:r>
              <a:rPr lang="en-US" sz="3000" dirty="0" err="1" smtClean="0">
                <a:latin typeface="Arial Narrow" pitchFamily="34" charset="0"/>
              </a:rPr>
              <a:t>telah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dibuat</a:t>
            </a:r>
            <a:r>
              <a:rPr lang="id-ID" sz="3000" dirty="0" smtClean="0">
                <a:latin typeface="Arial Narrow" pitchFamily="34" charset="0"/>
              </a:rPr>
              <a:t>.</a:t>
            </a:r>
            <a:endParaRPr lang="en-US" sz="3000" dirty="0" smtClean="0">
              <a:latin typeface="Arial Narrow" pitchFamily="34" charset="0"/>
            </a:endParaRPr>
          </a:p>
          <a:p>
            <a:endParaRPr lang="id-ID" sz="800" dirty="0" smtClean="0">
              <a:latin typeface="Arial Narrow" pitchFamily="34" charset="0"/>
            </a:endParaRPr>
          </a:p>
          <a:p>
            <a:endParaRPr lang="id-ID" sz="800" dirty="0" smtClean="0">
              <a:latin typeface="Arial Narrow" pitchFamily="34" charset="0"/>
            </a:endParaRPr>
          </a:p>
          <a:p>
            <a:pPr marL="287338"/>
            <a:r>
              <a:rPr lang="id-ID" sz="2800" u="sng" dirty="0" smtClean="0">
                <a:latin typeface="Arial Narrow" pitchFamily="34" charset="0"/>
              </a:rPr>
              <a:t>Perintah untuk menghapus Username :</a:t>
            </a:r>
          </a:p>
          <a:p>
            <a:r>
              <a:rPr lang="id-ID" sz="2800" dirty="0" smtClean="0">
                <a:solidFill>
                  <a:srgbClr val="FF0000"/>
                </a:solidFill>
                <a:latin typeface="Arial Narrow" pitchFamily="34" charset="0"/>
              </a:rPr>
              <a:t>    </a:t>
            </a:r>
            <a:r>
              <a:rPr lang="en-US" sz="2800" dirty="0" smtClean="0">
                <a:solidFill>
                  <a:srgbClr val="FF0000"/>
                </a:solidFill>
                <a:latin typeface="Arial Narrow" pitchFamily="34" charset="0"/>
              </a:rPr>
              <a:t>       </a:t>
            </a:r>
            <a:r>
              <a:rPr lang="id-ID" sz="2800" b="1" dirty="0" smtClean="0">
                <a:solidFill>
                  <a:srgbClr val="FF0000"/>
                </a:solidFill>
                <a:latin typeface="Arial Narrow" pitchFamily="34" charset="0"/>
              </a:rPr>
              <a:t>DROP USER ‘user_1’;</a:t>
            </a:r>
          </a:p>
          <a:p>
            <a:endParaRPr lang="en-US" sz="3200" i="1" dirty="0" smtClean="0">
              <a:latin typeface="Arial Narrow" pitchFamily="34" charset="0"/>
            </a:endParaRPr>
          </a:p>
          <a:p>
            <a:endParaRPr lang="en-US" sz="2400" dirty="0" smtClean="0"/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354965" algn="l"/>
                <a:tab pos="355600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/>
          <p:cNvSpPr txBox="1"/>
          <p:nvPr/>
        </p:nvSpPr>
        <p:spPr>
          <a:xfrm>
            <a:off x="381000" y="838200"/>
            <a:ext cx="8534400" cy="5298886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r>
              <a:rPr lang="id-ID" sz="2800" dirty="0" smtClean="0"/>
              <a:t>1</a:t>
            </a:r>
            <a:r>
              <a:rPr lang="id-ID" sz="2800" dirty="0"/>
              <a:t>.  </a:t>
            </a:r>
            <a:r>
              <a:rPr lang="id-ID" sz="2800" b="1" dirty="0"/>
              <a:t>GRANT</a:t>
            </a:r>
            <a:r>
              <a:rPr lang="id-ID" sz="2800" dirty="0"/>
              <a:t> </a:t>
            </a:r>
            <a:endParaRPr lang="en-US" sz="2800" dirty="0" smtClean="0"/>
          </a:p>
          <a:p>
            <a:r>
              <a:rPr lang="en-US" sz="2800" dirty="0" smtClean="0"/>
              <a:t>2</a:t>
            </a:r>
            <a:r>
              <a:rPr lang="id-ID" sz="2800" dirty="0" smtClean="0"/>
              <a:t>.</a:t>
            </a:r>
            <a:r>
              <a:rPr lang="id-ID" sz="2800" dirty="0"/>
              <a:t>  </a:t>
            </a:r>
            <a:r>
              <a:rPr lang="en-US" sz="2800" b="1" dirty="0" smtClean="0"/>
              <a:t>REVOKE</a:t>
            </a:r>
            <a:r>
              <a:rPr lang="id-ID" sz="2800" dirty="0" smtClean="0"/>
              <a:t> </a:t>
            </a:r>
            <a:endParaRPr lang="en-US" sz="2800" dirty="0"/>
          </a:p>
          <a:p>
            <a:endParaRPr lang="en-US" sz="2400" dirty="0" smtClean="0"/>
          </a:p>
          <a:p>
            <a:r>
              <a:rPr lang="en-US" sz="2600" u="sng" dirty="0" err="1" smtClean="0">
                <a:latin typeface="Arial Narrow" panose="020B0606020202030204" pitchFamily="34" charset="0"/>
              </a:rPr>
              <a:t>Berikut</a:t>
            </a:r>
            <a:r>
              <a:rPr lang="en-US" sz="2600" u="sng" dirty="0" smtClean="0">
                <a:latin typeface="Arial Narrow" panose="020B0606020202030204" pitchFamily="34" charset="0"/>
              </a:rPr>
              <a:t> </a:t>
            </a:r>
            <a:r>
              <a:rPr lang="en-US" sz="2600" u="sng" dirty="0" err="1" smtClean="0">
                <a:latin typeface="Arial Narrow" panose="020B0606020202030204" pitchFamily="34" charset="0"/>
              </a:rPr>
              <a:t>Penjelasan</a:t>
            </a:r>
            <a:r>
              <a:rPr lang="en-US" sz="2600" u="sng" dirty="0" smtClean="0">
                <a:latin typeface="Arial Narrow" panose="020B0606020202030204" pitchFamily="34" charset="0"/>
              </a:rPr>
              <a:t> </a:t>
            </a:r>
            <a:r>
              <a:rPr lang="en-US" sz="2600" u="sng" dirty="0" err="1" smtClean="0">
                <a:latin typeface="Arial Narrow" panose="020B0606020202030204" pitchFamily="34" charset="0"/>
              </a:rPr>
              <a:t>untuk</a:t>
            </a:r>
            <a:r>
              <a:rPr lang="en-US" sz="2600" u="sng" dirty="0" smtClean="0">
                <a:latin typeface="Arial Narrow" panose="020B0606020202030204" pitchFamily="34" charset="0"/>
              </a:rPr>
              <a:t> </a:t>
            </a:r>
            <a:r>
              <a:rPr lang="en-US" sz="2600" u="sng" dirty="0" err="1" smtClean="0">
                <a:latin typeface="Arial Narrow" panose="020B0606020202030204" pitchFamily="34" charset="0"/>
              </a:rPr>
              <a:t>perintah</a:t>
            </a:r>
            <a:r>
              <a:rPr lang="en-US" sz="2600" u="sng" dirty="0" smtClean="0">
                <a:latin typeface="Arial Narrow" panose="020B0606020202030204" pitchFamily="34" charset="0"/>
              </a:rPr>
              <a:t> </a:t>
            </a:r>
            <a:r>
              <a:rPr lang="en-US" sz="2600" u="sng" dirty="0" err="1" smtClean="0">
                <a:latin typeface="Arial Narrow" panose="020B0606020202030204" pitchFamily="34" charset="0"/>
              </a:rPr>
              <a:t>diatas</a:t>
            </a:r>
            <a:r>
              <a:rPr lang="en-US" sz="2600" dirty="0" smtClean="0">
                <a:latin typeface="Arial Narrow" panose="020B0606020202030204" pitchFamily="34" charset="0"/>
              </a:rPr>
              <a:t> </a:t>
            </a:r>
            <a:r>
              <a:rPr lang="id-ID" sz="2600" dirty="0" smtClean="0">
                <a:latin typeface="Arial Narrow" panose="020B0606020202030204" pitchFamily="34" charset="0"/>
              </a:rPr>
              <a:t>:</a:t>
            </a:r>
            <a:endParaRPr lang="en-US" sz="2600" dirty="0">
              <a:latin typeface="Arial Narrow" panose="020B0606020202030204" pitchFamily="34" charset="0"/>
            </a:endParaRPr>
          </a:p>
          <a:p>
            <a:r>
              <a:rPr lang="id-ID" sz="2600" dirty="0">
                <a:latin typeface="Arial Narrow" panose="020B0606020202030204" pitchFamily="34" charset="0"/>
              </a:rPr>
              <a:t>1.  </a:t>
            </a:r>
            <a:r>
              <a:rPr lang="id-ID" sz="2600" b="1" dirty="0">
                <a:latin typeface="Arial Narrow" panose="020B0606020202030204" pitchFamily="34" charset="0"/>
              </a:rPr>
              <a:t>GRANT</a:t>
            </a:r>
            <a:r>
              <a:rPr lang="id-ID" sz="2600" dirty="0">
                <a:latin typeface="Arial Narrow" panose="020B0606020202030204" pitchFamily="34" charset="0"/>
              </a:rPr>
              <a:t> </a:t>
            </a:r>
            <a:r>
              <a:rPr lang="id-ID" sz="2600" dirty="0" smtClean="0">
                <a:latin typeface="Arial Narrow" panose="020B0606020202030204" pitchFamily="34" charset="0"/>
              </a:rPr>
              <a:t>:</a:t>
            </a:r>
            <a:r>
              <a:rPr lang="en-US" sz="2600" dirty="0" smtClean="0">
                <a:latin typeface="Arial Narrow" panose="020B0606020202030204" pitchFamily="34" charset="0"/>
              </a:rPr>
              <a:t> </a:t>
            </a:r>
            <a:r>
              <a:rPr lang="id-ID" sz="2600" dirty="0" smtClean="0">
                <a:latin typeface="Arial Narrow" panose="020B0606020202030204" pitchFamily="34" charset="0"/>
              </a:rPr>
              <a:t>Perintah </a:t>
            </a:r>
            <a:r>
              <a:rPr lang="id-ID" sz="2600" dirty="0">
                <a:latin typeface="Arial Narrow" panose="020B0606020202030204" pitchFamily="34" charset="0"/>
              </a:rPr>
              <a:t>ini digunakan untuk memberikan hak/ijin </a:t>
            </a:r>
            <a:endParaRPr lang="en-US" sz="2600" dirty="0" smtClean="0">
              <a:latin typeface="Arial Narrow" panose="020B0606020202030204" pitchFamily="34" charset="0"/>
            </a:endParaRPr>
          </a:p>
          <a:p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smtClean="0">
                <a:latin typeface="Arial Narrow" panose="020B0606020202030204" pitchFamily="34" charset="0"/>
              </a:rPr>
              <a:t>                    </a:t>
            </a:r>
            <a:r>
              <a:rPr lang="id-ID" sz="2600" dirty="0" smtClean="0">
                <a:latin typeface="Arial Narrow" panose="020B0606020202030204" pitchFamily="34" charset="0"/>
              </a:rPr>
              <a:t>akses </a:t>
            </a:r>
            <a:r>
              <a:rPr lang="id-ID" sz="2600" dirty="0">
                <a:latin typeface="Arial Narrow" panose="020B0606020202030204" pitchFamily="34" charset="0"/>
              </a:rPr>
              <a:t>oleh administrator (pemilik utama) server kepada </a:t>
            </a:r>
            <a:endParaRPr lang="en-US" sz="2600" dirty="0" smtClean="0">
              <a:latin typeface="Arial Narrow" panose="020B0606020202030204" pitchFamily="34" charset="0"/>
            </a:endParaRPr>
          </a:p>
          <a:p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smtClean="0">
                <a:latin typeface="Arial Narrow" panose="020B0606020202030204" pitchFamily="34" charset="0"/>
              </a:rPr>
              <a:t>                    </a:t>
            </a:r>
            <a:r>
              <a:rPr lang="id-ID" sz="2600" dirty="0" smtClean="0">
                <a:latin typeface="Arial Narrow" panose="020B0606020202030204" pitchFamily="34" charset="0"/>
              </a:rPr>
              <a:t>user </a:t>
            </a:r>
            <a:r>
              <a:rPr lang="id-ID" sz="2600" dirty="0">
                <a:latin typeface="Arial Narrow" panose="020B0606020202030204" pitchFamily="34" charset="0"/>
              </a:rPr>
              <a:t>(pengguna biasa)</a:t>
            </a:r>
            <a:endParaRPr lang="en-US" sz="2600" dirty="0">
              <a:latin typeface="Arial Narrow" panose="020B0606020202030204" pitchFamily="34" charset="0"/>
            </a:endParaRPr>
          </a:p>
          <a:p>
            <a:r>
              <a:rPr lang="id-ID" sz="2600" dirty="0">
                <a:latin typeface="Arial Narrow" panose="020B0606020202030204" pitchFamily="34" charset="0"/>
              </a:rPr>
              <a:t> </a:t>
            </a:r>
            <a:r>
              <a:rPr lang="en-US" sz="2600" dirty="0" smtClean="0">
                <a:latin typeface="Arial Narrow" panose="020B0606020202030204" pitchFamily="34" charset="0"/>
              </a:rPr>
              <a:t>     </a:t>
            </a:r>
            <a:r>
              <a:rPr lang="id-ID" sz="2600" dirty="0" smtClean="0">
                <a:latin typeface="Arial Narrow" panose="020B0606020202030204" pitchFamily="34" charset="0"/>
              </a:rPr>
              <a:t>Syntax </a:t>
            </a:r>
            <a:r>
              <a:rPr lang="id-ID" sz="2600" dirty="0">
                <a:latin typeface="Arial Narrow" panose="020B0606020202030204" pitchFamily="34" charset="0"/>
              </a:rPr>
              <a:t>:</a:t>
            </a:r>
            <a:endParaRPr lang="en-US" sz="2600" dirty="0">
              <a:latin typeface="Arial Narrow" panose="020B0606020202030204" pitchFamily="34" charset="0"/>
            </a:endParaRPr>
          </a:p>
          <a:p>
            <a:r>
              <a:rPr lang="en-US" sz="800" i="1" dirty="0" smtClean="0">
                <a:latin typeface="Arial Narrow" panose="020B0606020202030204" pitchFamily="34" charset="0"/>
              </a:rPr>
              <a:t>l</a:t>
            </a:r>
            <a:r>
              <a:rPr lang="id-ID" sz="2600" i="1" dirty="0">
                <a:latin typeface="Arial Narrow" panose="020B0606020202030204" pitchFamily="34" charset="0"/>
              </a:rPr>
              <a:t/>
            </a:r>
            <a:br>
              <a:rPr lang="id-ID" sz="2600" i="1" dirty="0">
                <a:latin typeface="Arial Narrow" panose="020B0606020202030204" pitchFamily="34" charset="0"/>
              </a:rPr>
            </a:br>
            <a:r>
              <a:rPr lang="en-US" sz="2400" i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id-ID" sz="24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GRANT  </a:t>
            </a:r>
            <a:r>
              <a:rPr lang="id-ID" sz="2400" b="1" dirty="0">
                <a:latin typeface="Arial Narrow" panose="020B0606020202030204" pitchFamily="34" charset="0"/>
              </a:rPr>
              <a:t>privileges</a:t>
            </a:r>
            <a:r>
              <a:rPr lang="id-ID" sz="2400" b="1" dirty="0">
                <a:solidFill>
                  <a:srgbClr val="FF0000"/>
                </a:solidFill>
                <a:latin typeface="Arial Narrow" panose="020B0606020202030204" pitchFamily="34" charset="0"/>
              </a:rPr>
              <a:t> ON </a:t>
            </a:r>
            <a:r>
              <a:rPr lang="id-ID" sz="2400" b="1" dirty="0">
                <a:latin typeface="Arial Narrow" panose="020B0606020202030204" pitchFamily="34" charset="0"/>
              </a:rPr>
              <a:t>nmtbl </a:t>
            </a:r>
            <a:r>
              <a:rPr lang="id-ID" sz="2400" b="1" dirty="0">
                <a:solidFill>
                  <a:srgbClr val="FF0000"/>
                </a:solidFill>
                <a:latin typeface="Arial Narrow" panose="020B0606020202030204" pitchFamily="34" charset="0"/>
              </a:rPr>
              <a:t>TO </a:t>
            </a:r>
            <a:r>
              <a:rPr lang="id-ID" sz="2400" b="1" dirty="0" smtClean="0">
                <a:latin typeface="Arial Narrow" panose="020B0606020202030204" pitchFamily="34" charset="0"/>
              </a:rPr>
              <a:t>nm_user</a:t>
            </a:r>
            <a:r>
              <a:rPr lang="en-US" sz="2400" b="1" dirty="0" smtClean="0">
                <a:latin typeface="Arial Narrow" panose="020B0606020202030204" pitchFamily="34" charset="0"/>
              </a:rPr>
              <a:t>_1</a:t>
            </a:r>
            <a:r>
              <a:rPr lang="id-ID" sz="2400" b="1" dirty="0" smtClean="0">
                <a:latin typeface="Arial Narrow" panose="020B0606020202030204" pitchFamily="34" charset="0"/>
              </a:rPr>
              <a:t>@localhost</a:t>
            </a:r>
            <a:r>
              <a:rPr lang="id-ID" sz="24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IDENTIFIED </a:t>
            </a:r>
            <a:r>
              <a:rPr lang="id-ID" sz="2400" b="1" dirty="0">
                <a:solidFill>
                  <a:srgbClr val="FF0000"/>
                </a:solidFill>
                <a:latin typeface="Arial Narrow" panose="020B0606020202030204" pitchFamily="34" charset="0"/>
              </a:rPr>
              <a:t>BY  </a:t>
            </a:r>
            <a:endParaRPr lang="en-US" sz="2400" b="1" dirty="0" smtClean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id-ID" sz="2400" b="1" dirty="0" smtClean="0">
                <a:latin typeface="Arial Narrow" panose="020B0606020202030204" pitchFamily="34" charset="0"/>
              </a:rPr>
              <a:t>‘</a:t>
            </a:r>
            <a:r>
              <a:rPr lang="id-ID" sz="2400" b="1" dirty="0">
                <a:latin typeface="Arial Narrow" panose="020B0606020202030204" pitchFamily="34" charset="0"/>
              </a:rPr>
              <a:t>passwd’ </a:t>
            </a:r>
            <a:endParaRPr lang="en-US" sz="2400" b="1" dirty="0" smtClean="0">
              <a:latin typeface="Arial Narrow" panose="020B0606020202030204" pitchFamily="34" charset="0"/>
            </a:endParaRPr>
          </a:p>
          <a:p>
            <a:endParaRPr lang="en-US" sz="2400" b="1" dirty="0" smtClean="0">
              <a:latin typeface="Arial Narrow" panose="020B0606020202030204" pitchFamily="34" charset="0"/>
            </a:endParaRPr>
          </a:p>
          <a:p>
            <a:r>
              <a:rPr lang="en-US" sz="2200" u="sng" dirty="0" err="1" smtClean="0">
                <a:latin typeface="Arial Narrow" panose="020B0606020202030204" pitchFamily="34" charset="0"/>
              </a:rPr>
              <a:t>Ketrangan</a:t>
            </a:r>
            <a:r>
              <a:rPr lang="en-US" sz="2200" u="sng" dirty="0" smtClean="0">
                <a:latin typeface="Arial Narrow" panose="020B0606020202030204" pitchFamily="34" charset="0"/>
              </a:rPr>
              <a:t> :</a:t>
            </a:r>
          </a:p>
          <a:p>
            <a:pPr marL="342900" indent="-109538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 Narrow" panose="020B0606020202030204" pitchFamily="34" charset="0"/>
              </a:rPr>
              <a:t>  </a:t>
            </a:r>
            <a:r>
              <a:rPr lang="en-US" sz="2400" b="1" dirty="0" smtClean="0">
                <a:latin typeface="Arial Narrow" panose="020B0606020202030204" pitchFamily="34" charset="0"/>
              </a:rPr>
              <a:t> privileges </a:t>
            </a:r>
            <a:r>
              <a:rPr lang="en-US" sz="2400" dirty="0" err="1" smtClean="0">
                <a:latin typeface="Arial Narrow" panose="020B0606020202030204" pitchFamily="34" charset="0"/>
              </a:rPr>
              <a:t>adalah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hak_akses</a:t>
            </a:r>
            <a:r>
              <a:rPr lang="en-US" sz="2400" dirty="0" smtClean="0">
                <a:latin typeface="Arial Narrow" panose="020B0606020202030204" pitchFamily="34" charset="0"/>
              </a:rPr>
              <a:t> yang </a:t>
            </a:r>
            <a:r>
              <a:rPr lang="en-US" sz="2400" dirty="0" err="1">
                <a:latin typeface="Arial Narrow" panose="020B0606020202030204" pitchFamily="34" charset="0"/>
              </a:rPr>
              <a:t>akan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berikan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kepada</a:t>
            </a:r>
            <a:r>
              <a:rPr lang="en-US" sz="2400" dirty="0">
                <a:latin typeface="Arial Narrow" panose="020B0606020202030204" pitchFamily="34" charset="0"/>
              </a:rPr>
              <a:t> user </a:t>
            </a:r>
            <a:r>
              <a:rPr lang="en-US" sz="2400" dirty="0" err="1" smtClean="0">
                <a:latin typeface="Arial Narrow" panose="020B0606020202030204" pitchFamily="34" charset="0"/>
              </a:rPr>
              <a:t>tersebut</a:t>
            </a:r>
            <a:r>
              <a:rPr lang="en-US" sz="2200" i="1" dirty="0">
                <a:latin typeface="Arial Narrow" panose="020B0606020202030204" pitchFamily="34" charset="0"/>
              </a:rPr>
              <a:t>. </a:t>
            </a:r>
            <a:endParaRPr lang="en-US" sz="2200" i="1" dirty="0" smtClean="0">
              <a:latin typeface="Arial Narrow" panose="020B0606020202030204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5859" y="-152400"/>
            <a:ext cx="8612505" cy="990600"/>
          </a:xfrm>
        </p:spPr>
        <p:txBody>
          <a:bodyPr/>
          <a:lstStyle/>
          <a:p>
            <a:r>
              <a:rPr lang="en-US" sz="2800" dirty="0" err="1" smtClean="0">
                <a:latin typeface="Arial Narrow" panose="020B0606020202030204" pitchFamily="34" charset="0"/>
              </a:rPr>
              <a:t>Perintah</a:t>
            </a:r>
            <a:r>
              <a:rPr lang="en-US" sz="2800" dirty="0" smtClean="0">
                <a:latin typeface="Arial Narrow" panose="020B0606020202030204" pitchFamily="34" charset="0"/>
              </a:rPr>
              <a:t> </a:t>
            </a:r>
            <a:r>
              <a:rPr lang="id-ID" sz="2800" dirty="0" smtClean="0">
                <a:latin typeface="Arial Narrow" panose="020B0606020202030204" pitchFamily="34" charset="0"/>
              </a:rPr>
              <a:t>DCL </a:t>
            </a:r>
            <a:r>
              <a:rPr lang="id-ID" sz="2800" dirty="0" smtClean="0"/>
              <a:t>: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mencabut</a:t>
            </a:r>
            <a:r>
              <a:rPr lang="en-US" sz="2800" dirty="0" smtClean="0"/>
              <a:t> </a:t>
            </a:r>
            <a:r>
              <a:rPr lang="en-US" sz="2800" dirty="0" err="1" smtClean="0"/>
              <a:t>hak</a:t>
            </a:r>
            <a:r>
              <a:rPr lang="en-US" sz="2800" dirty="0" smtClean="0"/>
              <a:t> </a:t>
            </a:r>
            <a:r>
              <a:rPr lang="en-US" sz="2800" dirty="0" err="1" smtClean="0"/>
              <a:t>akses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42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/>
          <p:cNvSpPr txBox="1"/>
          <p:nvPr/>
        </p:nvSpPr>
        <p:spPr>
          <a:xfrm>
            <a:off x="304800" y="914400"/>
            <a:ext cx="8686800" cy="5850319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r>
              <a:rPr lang="en-US" sz="2600" i="1" dirty="0" err="1">
                <a:latin typeface="Arial Narrow" panose="020B0606020202030204" pitchFamily="34" charset="0"/>
              </a:rPr>
              <a:t>Hak</a:t>
            </a:r>
            <a:r>
              <a:rPr lang="en-US" sz="2600" i="1" dirty="0">
                <a:latin typeface="Arial Narrow" panose="020B0606020202030204" pitchFamily="34" charset="0"/>
              </a:rPr>
              <a:t> </a:t>
            </a:r>
            <a:r>
              <a:rPr lang="en-US" sz="2600" i="1" dirty="0" err="1" smtClean="0">
                <a:latin typeface="Arial Narrow" panose="020B0606020202030204" pitchFamily="34" charset="0"/>
              </a:rPr>
              <a:t>akses</a:t>
            </a:r>
            <a:r>
              <a:rPr lang="en-US" sz="2600" i="1" dirty="0" smtClean="0">
                <a:latin typeface="Arial Narrow" panose="020B0606020202030204" pitchFamily="34" charset="0"/>
              </a:rPr>
              <a:t> </a:t>
            </a:r>
            <a:r>
              <a:rPr lang="en-US" sz="2600" dirty="0" err="1" smtClean="0">
                <a:latin typeface="Arial Narrow" panose="020B0606020202030204" pitchFamily="34" charset="0"/>
              </a:rPr>
              <a:t>disini</a:t>
            </a:r>
            <a:r>
              <a:rPr lang="en-US" sz="2600" dirty="0" smtClean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berisi</a:t>
            </a:r>
            <a:r>
              <a:rPr lang="en-US" sz="2600" dirty="0">
                <a:latin typeface="Arial Narrow" panose="020B0606020202030204" pitchFamily="34" charset="0"/>
              </a:rPr>
              <a:t> query yang </a:t>
            </a:r>
            <a:r>
              <a:rPr lang="en-US" sz="2600" dirty="0" err="1">
                <a:latin typeface="Arial Narrow" panose="020B0606020202030204" pitchFamily="34" charset="0"/>
              </a:rPr>
              <a:t>diperbolehkan</a:t>
            </a:r>
            <a:r>
              <a:rPr lang="en-US" sz="2600" dirty="0">
                <a:latin typeface="Arial Narrow" panose="020B0606020202030204" pitchFamily="34" charset="0"/>
              </a:rPr>
              <a:t>, </a:t>
            </a:r>
            <a:r>
              <a:rPr lang="en-US" sz="2600" dirty="0" err="1" smtClean="0">
                <a:latin typeface="Arial Narrow" panose="020B0606020202030204" pitchFamily="34" charset="0"/>
              </a:rPr>
              <a:t>seperti</a:t>
            </a:r>
            <a:r>
              <a:rPr lang="en-US" sz="2600" dirty="0" smtClean="0">
                <a:latin typeface="Arial Narrow" panose="020B0606020202030204" pitchFamily="34" charset="0"/>
              </a:rPr>
              <a:t> : </a:t>
            </a:r>
          </a:p>
          <a:p>
            <a:r>
              <a:rPr lang="en-US" sz="2600" b="1" dirty="0" smtClean="0">
                <a:latin typeface="Arial Narrow" panose="020B0606020202030204" pitchFamily="34" charset="0"/>
              </a:rPr>
              <a:t>SELECT</a:t>
            </a:r>
            <a:r>
              <a:rPr lang="en-US" sz="2600" b="1" dirty="0">
                <a:latin typeface="Arial Narrow" panose="020B0606020202030204" pitchFamily="34" charset="0"/>
              </a:rPr>
              <a:t>, INSERT, UPDATE</a:t>
            </a:r>
            <a:r>
              <a:rPr lang="en-US" sz="2600" b="1" dirty="0" smtClean="0">
                <a:latin typeface="Arial Narrow" panose="020B0606020202030204" pitchFamily="34" charset="0"/>
              </a:rPr>
              <a:t>, DELETE</a:t>
            </a:r>
            <a:r>
              <a:rPr lang="en-US" sz="2600" b="1" dirty="0">
                <a:latin typeface="Arial Narrow" panose="020B0606020202030204" pitchFamily="34" charset="0"/>
              </a:rPr>
              <a:t>, </a:t>
            </a:r>
            <a:r>
              <a:rPr lang="en-US" sz="2600" b="1" dirty="0" err="1">
                <a:latin typeface="Arial Narrow" panose="020B0606020202030204" pitchFamily="34" charset="0"/>
              </a:rPr>
              <a:t>atau</a:t>
            </a:r>
            <a:r>
              <a:rPr lang="en-US" sz="2600" b="1" dirty="0">
                <a:latin typeface="Arial Narrow" panose="020B0606020202030204" pitchFamily="34" charset="0"/>
              </a:rPr>
              <a:t> query </a:t>
            </a:r>
            <a:r>
              <a:rPr lang="en-US" sz="2600" b="1" dirty="0" err="1">
                <a:latin typeface="Arial Narrow" panose="020B0606020202030204" pitchFamily="34" charset="0"/>
              </a:rPr>
              <a:t>lainnya</a:t>
            </a:r>
            <a:r>
              <a:rPr lang="en-US" sz="2600" b="1" dirty="0">
                <a:latin typeface="Arial Narrow" panose="020B0606020202030204" pitchFamily="34" charset="0"/>
              </a:rPr>
              <a:t>. </a:t>
            </a:r>
            <a:r>
              <a:rPr lang="en-US" sz="2600" b="1" dirty="0" err="1">
                <a:latin typeface="Arial Narrow" panose="020B0606020202030204" pitchFamily="34" charset="0"/>
              </a:rPr>
              <a:t>Jika</a:t>
            </a:r>
            <a:r>
              <a:rPr lang="en-US" sz="2600" b="1" dirty="0">
                <a:latin typeface="Arial Narrow" panose="020B0606020202030204" pitchFamily="34" charset="0"/>
              </a:rPr>
              <a:t> </a:t>
            </a:r>
            <a:r>
              <a:rPr lang="en-US" sz="2600" b="1" dirty="0" err="1">
                <a:latin typeface="Arial Narrow" panose="020B0606020202030204" pitchFamily="34" charset="0"/>
              </a:rPr>
              <a:t>kita</a:t>
            </a:r>
            <a:r>
              <a:rPr lang="en-US" sz="2600" b="1" dirty="0">
                <a:latin typeface="Arial Narrow" panose="020B0606020202030204" pitchFamily="34" charset="0"/>
              </a:rPr>
              <a:t> </a:t>
            </a:r>
            <a:r>
              <a:rPr lang="en-US" sz="2600" b="1" dirty="0" err="1">
                <a:latin typeface="Arial Narrow" panose="020B0606020202030204" pitchFamily="34" charset="0"/>
              </a:rPr>
              <a:t>ingin</a:t>
            </a:r>
            <a:r>
              <a:rPr lang="en-US" sz="2600" b="1" dirty="0">
                <a:latin typeface="Arial Narrow" panose="020B0606020202030204" pitchFamily="34" charset="0"/>
              </a:rPr>
              <a:t> </a:t>
            </a:r>
            <a:r>
              <a:rPr lang="en-US" sz="2600" b="1" dirty="0" err="1">
                <a:latin typeface="Arial Narrow" panose="020B0606020202030204" pitchFamily="34" charset="0"/>
              </a:rPr>
              <a:t>memberikan</a:t>
            </a:r>
            <a:r>
              <a:rPr lang="en-US" sz="2600" b="1" dirty="0">
                <a:latin typeface="Arial Narrow" panose="020B0606020202030204" pitchFamily="34" charset="0"/>
              </a:rPr>
              <a:t> </a:t>
            </a:r>
            <a:r>
              <a:rPr lang="en-US" sz="2600" b="1" dirty="0" err="1">
                <a:latin typeface="Arial Narrow" panose="020B0606020202030204" pitchFamily="34" charset="0"/>
              </a:rPr>
              <a:t>hak</a:t>
            </a:r>
            <a:r>
              <a:rPr lang="en-US" sz="2600" b="1" dirty="0">
                <a:latin typeface="Arial Narrow" panose="020B0606020202030204" pitchFamily="34" charset="0"/>
              </a:rPr>
              <a:t> </a:t>
            </a:r>
            <a:r>
              <a:rPr lang="en-US" sz="2600" b="1" dirty="0" err="1">
                <a:latin typeface="Arial Narrow" panose="020B0606020202030204" pitchFamily="34" charset="0"/>
              </a:rPr>
              <a:t>penuh</a:t>
            </a:r>
            <a:r>
              <a:rPr lang="en-US" sz="2600" b="1" dirty="0">
                <a:latin typeface="Arial Narrow" panose="020B0606020202030204" pitchFamily="34" charset="0"/>
              </a:rPr>
              <a:t> </a:t>
            </a:r>
            <a:r>
              <a:rPr lang="en-US" sz="2600" b="1" dirty="0" err="1" smtClean="0">
                <a:latin typeface="Arial Narrow" panose="020B0606020202030204" pitchFamily="34" charset="0"/>
              </a:rPr>
              <a:t>untuk</a:t>
            </a:r>
            <a:r>
              <a:rPr lang="en-US" sz="2600" b="1" dirty="0" smtClean="0">
                <a:latin typeface="Arial Narrow" panose="020B0606020202030204" pitchFamily="34" charset="0"/>
              </a:rPr>
              <a:t> </a:t>
            </a:r>
            <a:r>
              <a:rPr lang="en-US" sz="2600" dirty="0" err="1" smtClean="0">
                <a:latin typeface="Arial Narrow" panose="020B0606020202030204" pitchFamily="34" charset="0"/>
              </a:rPr>
              <a:t>semua</a:t>
            </a:r>
            <a:r>
              <a:rPr lang="en-US" sz="2600" dirty="0" smtClean="0">
                <a:latin typeface="Arial Narrow" panose="020B0606020202030204" pitchFamily="34" charset="0"/>
              </a:rPr>
              <a:t> </a:t>
            </a:r>
            <a:r>
              <a:rPr lang="en-US" sz="2600" dirty="0">
                <a:latin typeface="Arial Narrow" panose="020B0606020202030204" pitchFamily="34" charset="0"/>
              </a:rPr>
              <a:t>query </a:t>
            </a:r>
            <a:r>
              <a:rPr lang="en-US" sz="2600" dirty="0" err="1">
                <a:latin typeface="Arial Narrow" panose="020B0606020202030204" pitchFamily="34" charset="0"/>
              </a:rPr>
              <a:t>dasar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tersebut</a:t>
            </a:r>
            <a:r>
              <a:rPr lang="en-US" sz="2600" dirty="0">
                <a:latin typeface="Arial Narrow" panose="020B0606020202030204" pitchFamily="34" charset="0"/>
              </a:rPr>
              <a:t>, </a:t>
            </a:r>
            <a:r>
              <a:rPr lang="en-US" sz="2600" b="1" dirty="0" err="1">
                <a:latin typeface="Arial Narrow" panose="020B0606020202030204" pitchFamily="34" charset="0"/>
              </a:rPr>
              <a:t>hak_akses</a:t>
            </a:r>
            <a:r>
              <a:rPr lang="en-US" sz="2600" b="1" dirty="0">
                <a:latin typeface="Arial Narrow" panose="020B0606020202030204" pitchFamily="34" charset="0"/>
              </a:rPr>
              <a:t> </a:t>
            </a:r>
            <a:r>
              <a:rPr lang="en-US" sz="2600" b="1" dirty="0" err="1">
                <a:latin typeface="Arial Narrow" panose="020B0606020202030204" pitchFamily="34" charset="0"/>
              </a:rPr>
              <a:t>ini</a:t>
            </a:r>
            <a:r>
              <a:rPr lang="en-US" sz="2600" b="1" dirty="0">
                <a:latin typeface="Arial Narrow" panose="020B0606020202030204" pitchFamily="34" charset="0"/>
              </a:rPr>
              <a:t> </a:t>
            </a:r>
            <a:r>
              <a:rPr lang="en-US" sz="2600" b="1" dirty="0" err="1">
                <a:latin typeface="Arial Narrow" panose="020B0606020202030204" pitchFamily="34" charset="0"/>
              </a:rPr>
              <a:t>bisa</a:t>
            </a:r>
            <a:r>
              <a:rPr lang="en-US" sz="2600" b="1" dirty="0">
                <a:latin typeface="Arial Narrow" panose="020B0606020202030204" pitchFamily="34" charset="0"/>
              </a:rPr>
              <a:t> </a:t>
            </a:r>
            <a:r>
              <a:rPr lang="en-US" sz="2600" b="1" dirty="0" err="1">
                <a:latin typeface="Arial Narrow" panose="020B0606020202030204" pitchFamily="34" charset="0"/>
              </a:rPr>
              <a:t>diisi</a:t>
            </a:r>
            <a:r>
              <a:rPr lang="en-US" sz="2600" b="1" dirty="0">
                <a:latin typeface="Arial Narrow" panose="020B0606020202030204" pitchFamily="34" charset="0"/>
              </a:rPr>
              <a:t> </a:t>
            </a:r>
            <a:r>
              <a:rPr lang="en-US" sz="2600" b="1" dirty="0" err="1">
                <a:latin typeface="Arial Narrow" panose="020B0606020202030204" pitchFamily="34" charset="0"/>
              </a:rPr>
              <a:t>dengan</a:t>
            </a:r>
            <a:r>
              <a:rPr lang="en-US" sz="2600" b="1" dirty="0">
                <a:latin typeface="Arial Narrow" panose="020B0606020202030204" pitchFamily="34" charset="0"/>
              </a:rPr>
              <a:t> ALL. </a:t>
            </a:r>
            <a:endParaRPr lang="en-US" sz="2600" b="1" dirty="0" smtClean="0">
              <a:latin typeface="Arial Narrow" panose="020B0606020202030204" pitchFamily="34" charset="0"/>
            </a:endParaRPr>
          </a:p>
          <a:p>
            <a:endParaRPr lang="en-US" sz="800" b="1" dirty="0">
              <a:latin typeface="Arial Narrow" panose="020B0606020202030204" pitchFamily="34" charset="0"/>
              <a:cs typeface="Arial"/>
            </a:endParaRPr>
          </a:p>
          <a:p>
            <a:pPr marL="457200" indent="-223838"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 Narrow" panose="020B0606020202030204" pitchFamily="34" charset="0"/>
                <a:cs typeface="Arial"/>
              </a:rPr>
              <a:t> </a:t>
            </a:r>
            <a:r>
              <a:rPr lang="en-US" sz="2400" b="1" dirty="0" err="1" smtClean="0">
                <a:latin typeface="Arial Narrow" panose="020B0606020202030204" pitchFamily="34" charset="0"/>
              </a:rPr>
              <a:t>nmtbl</a:t>
            </a:r>
            <a:r>
              <a:rPr lang="en-US" sz="2400" b="1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adalah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nama</a:t>
            </a:r>
            <a:r>
              <a:rPr lang="en-US" sz="2400" dirty="0" smtClean="0">
                <a:latin typeface="Arial Narrow" panose="020B0606020202030204" pitchFamily="34" charset="0"/>
              </a:rPr>
              <a:t> table yang </a:t>
            </a:r>
            <a:r>
              <a:rPr lang="en-US" sz="2400" dirty="0" err="1" smtClean="0">
                <a:latin typeface="Arial Narrow" panose="020B0606020202030204" pitchFamily="34" charset="0"/>
              </a:rPr>
              <a:t>diberi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hak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akses</a:t>
            </a:r>
            <a:endParaRPr lang="en-US" sz="2400" dirty="0" smtClean="0">
              <a:latin typeface="Arial Narrow" panose="020B0606020202030204" pitchFamily="34" charset="0"/>
            </a:endParaRPr>
          </a:p>
          <a:p>
            <a:pPr marL="457200" indent="-223838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  <a:cs typeface="Arial"/>
              </a:rPr>
              <a:t> </a:t>
            </a:r>
            <a:r>
              <a:rPr lang="en-US" sz="2400" b="1" dirty="0" err="1" smtClean="0">
                <a:latin typeface="Arial Narrow" panose="020B0606020202030204" pitchFamily="34" charset="0"/>
                <a:cs typeface="Arial"/>
              </a:rPr>
              <a:t>nm_user</a:t>
            </a:r>
            <a:r>
              <a:rPr lang="en-US" sz="2400" dirty="0" smtClean="0">
                <a:latin typeface="Arial Narrow" panose="020B0606020202030204" pitchFamily="34" charset="0"/>
                <a:cs typeface="Arial"/>
              </a:rPr>
              <a:t> </a:t>
            </a:r>
            <a:r>
              <a:rPr lang="en-US" sz="2400" dirty="0" smtClean="0">
                <a:latin typeface="Arial Narrow" panose="020B0606020202030204" pitchFamily="34" charset="0"/>
                <a:cs typeface="Arial"/>
                <a:sym typeface="Wingdings" panose="05000000000000000000" pitchFamily="2" charset="2"/>
              </a:rPr>
              <a:t> </a:t>
            </a:r>
            <a:r>
              <a:rPr lang="en-US" sz="2400" dirty="0" err="1" smtClean="0">
                <a:latin typeface="Arial Narrow" panose="020B0606020202030204" pitchFamily="34" charset="0"/>
                <a:cs typeface="Arial"/>
                <a:sym typeface="Wingdings" panose="05000000000000000000" pitchFamily="2" charset="2"/>
              </a:rPr>
              <a:t>nama</a:t>
            </a:r>
            <a:r>
              <a:rPr lang="en-US" sz="2400" dirty="0" smtClean="0">
                <a:latin typeface="Arial Narrow" panose="020B0606020202030204" pitchFamily="34" charset="0"/>
                <a:cs typeface="Arial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cs typeface="Arial"/>
                <a:sym typeface="Wingdings" panose="05000000000000000000" pitchFamily="2" charset="2"/>
              </a:rPr>
              <a:t>dari</a:t>
            </a:r>
            <a:r>
              <a:rPr lang="en-US" sz="2400" dirty="0" smtClean="0">
                <a:latin typeface="Arial Narrow" panose="020B0606020202030204" pitchFamily="34" charset="0"/>
                <a:cs typeface="Arial"/>
                <a:sym typeface="Wingdings" panose="05000000000000000000" pitchFamily="2" charset="2"/>
              </a:rPr>
              <a:t> user yang </a:t>
            </a:r>
            <a:r>
              <a:rPr lang="en-US" sz="2400" dirty="0" err="1" smtClean="0">
                <a:latin typeface="Arial Narrow" panose="020B0606020202030204" pitchFamily="34" charset="0"/>
                <a:cs typeface="Arial"/>
                <a:sym typeface="Wingdings" panose="05000000000000000000" pitchFamily="2" charset="2"/>
              </a:rPr>
              <a:t>diberi</a:t>
            </a:r>
            <a:r>
              <a:rPr lang="en-US" sz="2400" dirty="0" smtClean="0">
                <a:latin typeface="Arial Narrow" panose="020B0606020202030204" pitchFamily="34" charset="0"/>
                <a:cs typeface="Arial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cs typeface="Arial"/>
                <a:sym typeface="Wingdings" panose="05000000000000000000" pitchFamily="2" charset="2"/>
              </a:rPr>
              <a:t>hak</a:t>
            </a:r>
            <a:r>
              <a:rPr lang="en-US" sz="2400" dirty="0" smtClean="0">
                <a:latin typeface="Arial Narrow" panose="020B0606020202030204" pitchFamily="34" charset="0"/>
                <a:cs typeface="Arial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  <a:cs typeface="Arial"/>
                <a:sym typeface="Wingdings" panose="05000000000000000000" pitchFamily="2" charset="2"/>
              </a:rPr>
              <a:t>akses</a:t>
            </a:r>
            <a:endParaRPr lang="en-US" sz="2400" dirty="0">
              <a:latin typeface="Arial Narrow" panose="020B0606020202030204" pitchFamily="34" charset="0"/>
              <a:cs typeface="Arial"/>
            </a:endParaRPr>
          </a:p>
          <a:p>
            <a:pPr lvl="0"/>
            <a:endParaRPr lang="en-US" sz="2400" dirty="0" smtClean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lvl="0"/>
            <a:r>
              <a:rPr lang="en-US" sz="2400" u="sng" dirty="0" err="1" smtClean="0">
                <a:latin typeface="Arial Narrow" panose="020B0606020202030204" pitchFamily="34" charset="0"/>
              </a:rPr>
              <a:t>Contoh</a:t>
            </a:r>
            <a:r>
              <a:rPr lang="en-US" sz="2400" u="sng" dirty="0" smtClean="0">
                <a:latin typeface="Arial Narrow" panose="020B0606020202030204" pitchFamily="34" charset="0"/>
              </a:rPr>
              <a:t> : </a:t>
            </a:r>
          </a:p>
          <a:p>
            <a:pPr lvl="0"/>
            <a:endParaRPr lang="en-US" sz="800" dirty="0">
              <a:latin typeface="Arial Narrow" panose="020B0606020202030204" pitchFamily="34" charset="0"/>
            </a:endParaRPr>
          </a:p>
          <a:p>
            <a:pPr lvl="0"/>
            <a:r>
              <a:rPr lang="en-US" sz="2400" dirty="0" smtClean="0">
                <a:latin typeface="Arial Narrow" panose="020B0606020202030204" pitchFamily="34" charset="0"/>
              </a:rPr>
              <a:t>    </a:t>
            </a:r>
            <a:r>
              <a:rPr lang="id-ID" sz="24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GRANT </a:t>
            </a:r>
            <a:r>
              <a:rPr lang="id-ID" sz="2400" b="1" dirty="0">
                <a:latin typeface="Arial Narrow" panose="020B0606020202030204" pitchFamily="34" charset="0"/>
              </a:rPr>
              <a:t>select, </a:t>
            </a:r>
            <a:r>
              <a:rPr lang="id-ID" sz="2400" b="1" dirty="0" smtClean="0">
                <a:latin typeface="Arial Narrow" panose="020B0606020202030204" pitchFamily="34" charset="0"/>
              </a:rPr>
              <a:t>insert </a:t>
            </a:r>
            <a:r>
              <a:rPr lang="id-ID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ON </a:t>
            </a:r>
            <a:r>
              <a:rPr lang="id-ID" sz="2400" b="1" dirty="0">
                <a:latin typeface="Arial Narrow" panose="020B0606020202030204" pitchFamily="34" charset="0"/>
              </a:rPr>
              <a:t>Penjualan.Pelanggan</a:t>
            </a:r>
            <a:r>
              <a:rPr lang="id-ID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 TO </a:t>
            </a:r>
            <a:r>
              <a:rPr lang="en-US" sz="24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user_</a:t>
            </a:r>
            <a:r>
              <a:rPr lang="id-ID" sz="2400" b="1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1</a:t>
            </a:r>
            <a:r>
              <a:rPr lang="id-ID" sz="2400" b="1" dirty="0" smtClean="0">
                <a:latin typeface="Arial Narrow" panose="020B0606020202030204" pitchFamily="34" charset="0"/>
              </a:rPr>
              <a:t>@localhost;</a:t>
            </a:r>
            <a:endParaRPr lang="en-US" sz="2400" b="1" dirty="0" smtClean="0">
              <a:latin typeface="Arial Narrow" panose="020B0606020202030204" pitchFamily="34" charset="0"/>
            </a:endParaRPr>
          </a:p>
          <a:p>
            <a:pPr lvl="0"/>
            <a:endParaRPr lang="en-US" sz="2400" dirty="0" smtClean="0">
              <a:latin typeface="Arial Narrow" panose="020B060602020203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d-ID" sz="2600" dirty="0" smtClean="0">
                <a:latin typeface="Arial Narrow" panose="020B0606020202030204" pitchFamily="34" charset="0"/>
              </a:rPr>
              <a:t>Perintah </a:t>
            </a:r>
            <a:r>
              <a:rPr lang="id-ID" sz="2600" dirty="0">
                <a:latin typeface="Arial Narrow" panose="020B0606020202030204" pitchFamily="34" charset="0"/>
              </a:rPr>
              <a:t>GRANT di atas menunjukkan bahwa </a:t>
            </a:r>
            <a:r>
              <a:rPr lang="id-ID" sz="26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user</a:t>
            </a:r>
            <a:r>
              <a:rPr lang="en-US" sz="26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_1</a:t>
            </a:r>
            <a:r>
              <a:rPr lang="id-ID" sz="2600" dirty="0" smtClean="0">
                <a:latin typeface="Arial Narrow" panose="020B0606020202030204" pitchFamily="34" charset="0"/>
              </a:rPr>
              <a:t>@localhost</a:t>
            </a:r>
            <a:r>
              <a:rPr lang="id-ID" sz="2600" dirty="0">
                <a:latin typeface="Arial Narrow" panose="020B0606020202030204" pitchFamily="34" charset="0"/>
              </a:rPr>
              <a:t>; diberikan hak akses untuk </a:t>
            </a:r>
            <a:r>
              <a:rPr lang="id-ID" sz="2600" dirty="0" smtClean="0">
                <a:latin typeface="Arial Narrow" panose="020B0606020202030204" pitchFamily="34" charset="0"/>
              </a:rPr>
              <a:t>menampilkan</a:t>
            </a:r>
            <a:r>
              <a:rPr lang="en-US" sz="2600" dirty="0" smtClean="0">
                <a:latin typeface="Arial Narrow" panose="020B0606020202030204" pitchFamily="34" charset="0"/>
              </a:rPr>
              <a:t> </a:t>
            </a:r>
            <a:r>
              <a:rPr lang="en-US" sz="2600" dirty="0" err="1" smtClean="0">
                <a:latin typeface="Arial Narrow" panose="020B0606020202030204" pitchFamily="34" charset="0"/>
              </a:rPr>
              <a:t>dan</a:t>
            </a:r>
            <a:r>
              <a:rPr lang="en-US" sz="2600" dirty="0" smtClean="0">
                <a:latin typeface="Arial Narrow" panose="020B0606020202030204" pitchFamily="34" charset="0"/>
              </a:rPr>
              <a:t> </a:t>
            </a:r>
            <a:r>
              <a:rPr lang="id-ID" sz="2600" dirty="0" smtClean="0">
                <a:latin typeface="Arial Narrow" panose="020B0606020202030204" pitchFamily="34" charset="0"/>
              </a:rPr>
              <a:t>menambah</a:t>
            </a:r>
            <a:r>
              <a:rPr lang="en-US" sz="2600" dirty="0" smtClean="0">
                <a:latin typeface="Arial Narrow" panose="020B0606020202030204" pitchFamily="34" charset="0"/>
              </a:rPr>
              <a:t> data </a:t>
            </a:r>
            <a:r>
              <a:rPr lang="id-ID" sz="2600" dirty="0" smtClean="0">
                <a:latin typeface="Arial Narrow" panose="020B0606020202030204" pitchFamily="34" charset="0"/>
              </a:rPr>
              <a:t>pada </a:t>
            </a:r>
            <a:r>
              <a:rPr lang="id-ID" sz="2600" dirty="0">
                <a:solidFill>
                  <a:srgbClr val="0070C0"/>
                </a:solidFill>
                <a:latin typeface="Arial Narrow" panose="020B0606020202030204" pitchFamily="34" charset="0"/>
              </a:rPr>
              <a:t>table pelanggan </a:t>
            </a:r>
            <a:r>
              <a:rPr lang="id-ID" sz="2600" dirty="0">
                <a:latin typeface="Arial Narrow" panose="020B0606020202030204" pitchFamily="34" charset="0"/>
              </a:rPr>
              <a:t>di </a:t>
            </a:r>
            <a:r>
              <a:rPr lang="id-ID" sz="2600" dirty="0">
                <a:solidFill>
                  <a:srgbClr val="0070C0"/>
                </a:solidFill>
                <a:latin typeface="Arial Narrow" panose="020B0606020202030204" pitchFamily="34" charset="0"/>
              </a:rPr>
              <a:t>database penjualan</a:t>
            </a:r>
            <a:endParaRPr lang="en-US" sz="2600" dirty="0">
              <a:solidFill>
                <a:srgbClr val="0070C0"/>
              </a:solidFill>
              <a:latin typeface="Arial Narrow" panose="020B0606020202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852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/>
          <p:cNvSpPr txBox="1"/>
          <p:nvPr/>
        </p:nvSpPr>
        <p:spPr>
          <a:xfrm>
            <a:off x="228600" y="762000"/>
            <a:ext cx="9372600" cy="5298886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2</a:t>
            </a:r>
            <a:r>
              <a:rPr lang="id-ID" sz="2400" dirty="0" smtClean="0">
                <a:latin typeface="Arial Narrow" panose="020B0606020202030204" pitchFamily="34" charset="0"/>
              </a:rPr>
              <a:t>.</a:t>
            </a:r>
            <a:r>
              <a:rPr lang="id-ID" sz="2400" dirty="0">
                <a:latin typeface="Arial Narrow" panose="020B0606020202030204" pitchFamily="34" charset="0"/>
              </a:rPr>
              <a:t>  </a:t>
            </a:r>
            <a:r>
              <a:rPr lang="id-ID" sz="2400" b="1" dirty="0">
                <a:latin typeface="Arial Narrow" panose="020B0606020202030204" pitchFamily="34" charset="0"/>
              </a:rPr>
              <a:t>REVOKE (Mencabut Hak Akses) </a:t>
            </a:r>
            <a:r>
              <a:rPr lang="id-ID" sz="2400" dirty="0">
                <a:latin typeface="Arial Narrow" panose="020B0606020202030204" pitchFamily="34" charset="0"/>
              </a:rPr>
              <a:t> : </a:t>
            </a:r>
            <a:endParaRPr lang="en-US" sz="2400" dirty="0" smtClean="0">
              <a:latin typeface="Arial Narrow" panose="020B0606020202030204" pitchFamily="34" charset="0"/>
            </a:endParaRPr>
          </a:p>
          <a:p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smtClean="0">
                <a:latin typeface="Arial Narrow" panose="020B0606020202030204" pitchFamily="34" charset="0"/>
              </a:rPr>
              <a:t>    </a:t>
            </a:r>
            <a:r>
              <a:rPr lang="en-US" sz="2400" dirty="0" err="1" smtClean="0">
                <a:latin typeface="Arial Narrow" panose="020B0606020202030204" pitchFamily="34" charset="0"/>
              </a:rPr>
              <a:t>Menghapus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semua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atau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sebagian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hak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akses</a:t>
            </a:r>
            <a:r>
              <a:rPr lang="en-US" sz="2400" dirty="0" smtClean="0">
                <a:latin typeface="Arial Narrow" panose="020B0606020202030204" pitchFamily="34" charset="0"/>
              </a:rPr>
              <a:t> user/ </a:t>
            </a:r>
            <a:r>
              <a:rPr lang="en-US" sz="2400" dirty="0" err="1" smtClean="0">
                <a:latin typeface="Arial Narrow" panose="020B0606020202030204" pitchFamily="34" charset="0"/>
              </a:rPr>
              <a:t>pengguna</a:t>
            </a:r>
            <a:endParaRPr lang="en-US" sz="2400" dirty="0" smtClean="0">
              <a:latin typeface="Arial Narrow" panose="020B0606020202030204" pitchFamily="34" charset="0"/>
            </a:endParaRPr>
          </a:p>
          <a:p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smtClean="0">
                <a:latin typeface="Arial Narrow" panose="020B0606020202030204" pitchFamily="34" charset="0"/>
              </a:rPr>
              <a:t>    yang </a:t>
            </a:r>
            <a:r>
              <a:rPr lang="en-US" sz="2400" dirty="0" err="1" smtClean="0">
                <a:latin typeface="Arial Narrow" panose="020B0606020202030204" pitchFamily="34" charset="0"/>
              </a:rPr>
              <a:t>telah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diberikan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dengan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menggunakan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perintah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id-ID" sz="2400" dirty="0" smtClean="0">
                <a:latin typeface="Arial Narrow" panose="020B0606020202030204" pitchFamily="34" charset="0"/>
              </a:rPr>
              <a:t>GRANT</a:t>
            </a:r>
            <a:endParaRPr lang="en-US" sz="2400" dirty="0">
              <a:latin typeface="Arial Narrow" panose="020B0606020202030204" pitchFamily="34" charset="0"/>
            </a:endParaRP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r>
              <a:rPr lang="id-ID" sz="2400" dirty="0">
                <a:latin typeface="Arial Narrow" panose="020B0606020202030204" pitchFamily="34" charset="0"/>
              </a:rPr>
              <a:t> </a:t>
            </a:r>
            <a:r>
              <a:rPr lang="id-ID" sz="2400" b="1" u="sng" dirty="0" smtClean="0">
                <a:latin typeface="Arial Narrow" panose="020B0606020202030204" pitchFamily="34" charset="0"/>
              </a:rPr>
              <a:t>Menghapus </a:t>
            </a:r>
            <a:r>
              <a:rPr lang="id-ID" sz="2400" b="1" u="sng" dirty="0">
                <a:latin typeface="Arial Narrow" panose="020B0606020202030204" pitchFamily="34" charset="0"/>
              </a:rPr>
              <a:t>batasan hak akses utk database &amp; tabel </a:t>
            </a:r>
            <a:r>
              <a:rPr lang="id-ID" sz="2400" b="1" u="sng" dirty="0" smtClean="0">
                <a:latin typeface="Arial Narrow" panose="020B0606020202030204" pitchFamily="34" charset="0"/>
              </a:rPr>
              <a:t>:</a:t>
            </a:r>
            <a:endParaRPr lang="en-US" sz="2400" b="1" u="sng" dirty="0" smtClean="0">
              <a:latin typeface="Arial Narrow" panose="020B0606020202030204" pitchFamily="34" charset="0"/>
            </a:endParaRPr>
          </a:p>
          <a:p>
            <a:r>
              <a:rPr lang="id-ID" sz="2400" b="1" u="sng" dirty="0">
                <a:latin typeface="Arial Narrow" panose="020B0606020202030204" pitchFamily="34" charset="0"/>
              </a:rPr>
              <a:t/>
            </a:r>
            <a:br>
              <a:rPr lang="id-ID" sz="2400" b="1" u="sng" dirty="0">
                <a:latin typeface="Arial Narrow" panose="020B0606020202030204" pitchFamily="34" charset="0"/>
              </a:rPr>
            </a:br>
            <a:r>
              <a:rPr lang="en-US" sz="2400" b="1" u="sng" dirty="0" smtClean="0">
                <a:latin typeface="Arial Narrow" panose="020B0606020202030204" pitchFamily="34" charset="0"/>
              </a:rPr>
              <a:t>.</a:t>
            </a:r>
            <a:r>
              <a:rPr lang="id-ID" sz="2400" dirty="0">
                <a:latin typeface="Arial Narrow" panose="020B0606020202030204" pitchFamily="34" charset="0"/>
              </a:rPr>
              <a:t> Syntax :</a:t>
            </a:r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b="1" i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      </a:t>
            </a:r>
            <a:r>
              <a:rPr lang="id-ID" sz="2400" b="1" i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REVOKE </a:t>
            </a:r>
            <a:r>
              <a:rPr lang="id-ID" sz="2400" b="1" i="1" dirty="0">
                <a:solidFill>
                  <a:srgbClr val="0070C0"/>
                </a:solidFill>
                <a:latin typeface="Arial Narrow" panose="020B0606020202030204" pitchFamily="34" charset="0"/>
              </a:rPr>
              <a:t>hak_akses</a:t>
            </a:r>
            <a:r>
              <a:rPr lang="id-ID" sz="2400" b="1" i="1" dirty="0">
                <a:solidFill>
                  <a:srgbClr val="FF0000"/>
                </a:solidFill>
                <a:latin typeface="Arial Narrow" panose="020B0606020202030204" pitchFamily="34" charset="0"/>
              </a:rPr>
              <a:t> ON </a:t>
            </a:r>
            <a:r>
              <a:rPr lang="id-ID" sz="2400" b="1" i="1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n</a:t>
            </a:r>
            <a:r>
              <a:rPr lang="id-ID" sz="2400" b="1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ama_database.nama_table</a:t>
            </a:r>
            <a:r>
              <a:rPr lang="en-US" sz="2400" b="1" i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id-ID" sz="2400" b="1" i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FROM </a:t>
            </a:r>
            <a:r>
              <a:rPr lang="id-ID" sz="2400" b="1" i="1" dirty="0">
                <a:solidFill>
                  <a:srgbClr val="0070C0"/>
                </a:solidFill>
                <a:latin typeface="Arial Narrow" panose="020B0606020202030204" pitchFamily="34" charset="0"/>
              </a:rPr>
              <a:t>user</a:t>
            </a:r>
            <a:r>
              <a:rPr lang="id-ID" sz="2400" b="1" i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;</a:t>
            </a:r>
            <a:endParaRPr lang="en-US" sz="2400" b="1" i="1" dirty="0" smtClean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i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2400" b="1" u="sng" dirty="0">
                <a:latin typeface="Arial Narrow" panose="020B0606020202030204" pitchFamily="34" charset="0"/>
              </a:rPr>
              <a:t>Menghapus batasan hak akses untuk kolom tertentu </a:t>
            </a:r>
            <a:r>
              <a:rPr lang="id-ID" sz="2400" b="1" u="sng" dirty="0" smtClean="0">
                <a:latin typeface="Arial Narrow" panose="020B0606020202030204" pitchFamily="34" charset="0"/>
              </a:rPr>
              <a:t>:</a:t>
            </a:r>
            <a:r>
              <a:rPr lang="id-ID" sz="2400" b="1" u="sng" dirty="0">
                <a:latin typeface="Arial Narrow" panose="020B0606020202030204" pitchFamily="34" charset="0"/>
              </a:rPr>
              <a:t/>
            </a:r>
            <a:br>
              <a:rPr lang="id-ID" sz="2400" b="1" u="sng" dirty="0">
                <a:latin typeface="Arial Narrow" panose="020B0606020202030204" pitchFamily="34" charset="0"/>
              </a:rPr>
            </a:br>
            <a:endParaRPr lang="en-US" sz="2400" b="1" u="sng" dirty="0" smtClean="0">
              <a:latin typeface="Arial Narrow" panose="020B0606020202030204" pitchFamily="34" charset="0"/>
            </a:endParaRPr>
          </a:p>
          <a:p>
            <a:r>
              <a:rPr lang="en-US" sz="2400" i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     </a:t>
            </a:r>
            <a:r>
              <a:rPr lang="id-ID" sz="2400" i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REVOKE</a:t>
            </a:r>
            <a:r>
              <a:rPr lang="id-ID" sz="2400" i="1" dirty="0" smtClean="0">
                <a:latin typeface="Arial Narrow" panose="020B0606020202030204" pitchFamily="34" charset="0"/>
              </a:rPr>
              <a:t> </a:t>
            </a:r>
            <a:r>
              <a:rPr lang="id-ID" sz="2400" i="1" dirty="0">
                <a:latin typeface="Arial Narrow" panose="020B0606020202030204" pitchFamily="34" charset="0"/>
              </a:rPr>
              <a:t>hak_akses(field1,field2, field3,…) </a:t>
            </a:r>
            <a:r>
              <a:rPr lang="en-US" sz="2400" i="1" dirty="0" smtClean="0">
                <a:latin typeface="Arial Narrow" panose="020B0606020202030204" pitchFamily="34" charset="0"/>
              </a:rPr>
              <a:t>  </a:t>
            </a:r>
          </a:p>
          <a:p>
            <a:r>
              <a:rPr lang="en-US" sz="2400" i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     </a:t>
            </a:r>
            <a:r>
              <a:rPr lang="id-ID" sz="2400" i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ON</a:t>
            </a:r>
            <a:r>
              <a:rPr lang="id-ID" sz="2400" i="1" dirty="0">
                <a:solidFill>
                  <a:srgbClr val="FF0000"/>
                </a:solidFill>
                <a:latin typeface="Arial Narrow" panose="020B0606020202030204" pitchFamily="34" charset="0"/>
              </a:rPr>
              <a:t> </a:t>
            </a:r>
            <a:r>
              <a:rPr lang="id-ID" sz="2400" i="1" dirty="0">
                <a:latin typeface="Arial Narrow" panose="020B0606020202030204" pitchFamily="34" charset="0"/>
              </a:rPr>
              <a:t> nama_database.nama_tabel</a:t>
            </a:r>
            <a:endParaRPr lang="en-US" sz="2400" dirty="0">
              <a:latin typeface="Arial Narrow" panose="020B0606020202030204" pitchFamily="34" charset="0"/>
            </a:endParaRPr>
          </a:p>
          <a:p>
            <a:r>
              <a:rPr lang="id-ID" sz="2400" i="1" dirty="0">
                <a:latin typeface="Arial Narrow" panose="020B0606020202030204" pitchFamily="34" charset="0"/>
              </a:rPr>
              <a:t> </a:t>
            </a:r>
            <a:r>
              <a:rPr lang="en-US" sz="2400" i="1" dirty="0" smtClean="0">
                <a:latin typeface="Arial Narrow" panose="020B0606020202030204" pitchFamily="34" charset="0"/>
              </a:rPr>
              <a:t>     </a:t>
            </a:r>
            <a:r>
              <a:rPr lang="id-ID" sz="2400" i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FROM </a:t>
            </a:r>
            <a:r>
              <a:rPr lang="id-ID" sz="2400" i="1" dirty="0" smtClean="0">
                <a:latin typeface="Arial Narrow" panose="020B0606020202030204" pitchFamily="34" charset="0"/>
              </a:rPr>
              <a:t>user</a:t>
            </a: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20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/>
          <p:cNvSpPr txBox="1"/>
          <p:nvPr/>
        </p:nvSpPr>
        <p:spPr>
          <a:xfrm>
            <a:off x="228600" y="685800"/>
            <a:ext cx="8686800" cy="499111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r>
              <a:rPr lang="en-US" sz="2800" dirty="0" err="1" smtClean="0">
                <a:latin typeface="Arial Narrow" panose="020B0606020202030204" pitchFamily="34" charset="0"/>
              </a:rPr>
              <a:t>Contoh</a:t>
            </a:r>
            <a:r>
              <a:rPr lang="en-US" sz="2800" dirty="0" smtClean="0">
                <a:latin typeface="Arial Narrow" panose="020B0606020202030204" pitchFamily="34" charset="0"/>
              </a:rPr>
              <a:t> :</a:t>
            </a:r>
          </a:p>
          <a:p>
            <a:endParaRPr lang="en-US" sz="800" dirty="0">
              <a:latin typeface="Arial Narrow" panose="020B0606020202030204" pitchFamily="34" charset="0"/>
            </a:endParaRPr>
          </a:p>
          <a:p>
            <a:r>
              <a:rPr lang="id-ID" sz="2800" dirty="0" smtClean="0">
                <a:latin typeface="Arial Narrow" panose="020B0606020202030204" pitchFamily="34" charset="0"/>
              </a:rPr>
              <a:t>          </a:t>
            </a:r>
            <a:r>
              <a:rPr lang="id-ID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REVOKE INSERT ON Penjualan.Pelanggan </a:t>
            </a:r>
            <a:r>
              <a:rPr lang="id-ID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FROM</a:t>
            </a:r>
            <a:endParaRPr lang="en-US" sz="2800" dirty="0" smtClean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       </a:t>
            </a:r>
            <a:r>
              <a:rPr lang="id-ID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user_</a:t>
            </a:r>
            <a:r>
              <a:rPr lang="id-ID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1@localhost;</a:t>
            </a:r>
            <a:endParaRPr lang="en-US" sz="2800" dirty="0" smtClean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endParaRPr lang="en-US" sz="2800" dirty="0">
              <a:latin typeface="Arial Narrow" panose="020B0606020202030204" pitchFamily="34" charset="0"/>
            </a:endParaRPr>
          </a:p>
          <a:p>
            <a:pPr fontAlgn="base"/>
            <a:r>
              <a:rPr lang="en-US" sz="2800" dirty="0" err="1">
                <a:latin typeface="Arial Narrow" panose="020B0606020202030204" pitchFamily="34" charset="0"/>
              </a:rPr>
              <a:t>Ket</a:t>
            </a:r>
            <a:r>
              <a:rPr lang="en-US" sz="2800" dirty="0">
                <a:latin typeface="Arial Narrow" panose="020B0606020202030204" pitchFamily="34" charset="0"/>
              </a:rPr>
              <a:t> :</a:t>
            </a:r>
          </a:p>
          <a:p>
            <a:pPr fontAlgn="base"/>
            <a:r>
              <a:rPr lang="en-US" sz="2800" dirty="0" err="1">
                <a:latin typeface="Arial Narrow" panose="020B0606020202030204" pitchFamily="34" charset="0"/>
              </a:rPr>
              <a:t>Perintah</a:t>
            </a:r>
            <a:r>
              <a:rPr lang="en-US" sz="2800" dirty="0">
                <a:latin typeface="Arial Narrow" panose="020B0606020202030204" pitchFamily="34" charset="0"/>
              </a:rPr>
              <a:t> REVOKE di </a:t>
            </a:r>
            <a:r>
              <a:rPr lang="en-US" sz="2800" dirty="0" err="1">
                <a:latin typeface="Arial Narrow" panose="020B0606020202030204" pitchFamily="34" charset="0"/>
              </a:rPr>
              <a:t>atas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latin typeface="Arial Narrow" panose="020B0606020202030204" pitchFamily="34" charset="0"/>
              </a:rPr>
              <a:t>menunjukkan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latin typeface="Arial Narrow" panose="020B0606020202030204" pitchFamily="34" charset="0"/>
              </a:rPr>
              <a:t>bahwa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latin typeface="Arial Narrow" panose="020B0606020202030204" pitchFamily="34" charset="0"/>
              </a:rPr>
              <a:t>sebagian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latin typeface="Arial Narrow" panose="020B0606020202030204" pitchFamily="34" charset="0"/>
              </a:rPr>
              <a:t>hak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latin typeface="Arial Narrow" panose="020B0606020202030204" pitchFamily="34" charset="0"/>
              </a:rPr>
              <a:t>akses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latin typeface="Arial Narrow" panose="020B0606020202030204" pitchFamily="34" charset="0"/>
              </a:rPr>
              <a:t>dari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latin typeface="Arial Narrow" panose="020B0606020202030204" pitchFamily="34" charset="0"/>
              </a:rPr>
              <a:t>user1 </a:t>
            </a:r>
            <a:r>
              <a:rPr lang="en-US" sz="2800" dirty="0" err="1" smtClean="0">
                <a:latin typeface="Arial Narrow" panose="020B0606020202030204" pitchFamily="34" charset="0"/>
              </a:rPr>
              <a:t>dicabut</a:t>
            </a:r>
            <a:r>
              <a:rPr lang="en-US" sz="2800" dirty="0" smtClean="0">
                <a:latin typeface="Arial Narrow" panose="020B0606020202030204" pitchFamily="34" charset="0"/>
              </a:rPr>
              <a:t>/</a:t>
            </a:r>
            <a:r>
              <a:rPr lang="en-US" sz="2800" dirty="0" err="1" smtClean="0">
                <a:latin typeface="Arial Narrow" panose="020B0606020202030204" pitchFamily="34" charset="0"/>
              </a:rPr>
              <a:t>dihapus</a:t>
            </a:r>
            <a:r>
              <a:rPr lang="en-US" sz="2800" dirty="0" smtClean="0">
                <a:latin typeface="Arial Narrow" panose="020B0606020202030204" pitchFamily="34" charset="0"/>
              </a:rPr>
              <a:t>.</a:t>
            </a:r>
          </a:p>
          <a:p>
            <a:pPr fontAlgn="base"/>
            <a:r>
              <a:rPr lang="en-US" sz="2800" dirty="0" err="1" smtClean="0">
                <a:latin typeface="Arial Narrow" panose="020B0606020202030204" pitchFamily="34" charset="0"/>
              </a:rPr>
              <a:t>Hak</a:t>
            </a:r>
            <a:r>
              <a:rPr lang="en-US" sz="2800" dirty="0" smtClean="0"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latin typeface="Arial Narrow" panose="020B0606020202030204" pitchFamily="34" charset="0"/>
              </a:rPr>
              <a:t>akses</a:t>
            </a:r>
            <a:r>
              <a:rPr lang="en-US" sz="2800" dirty="0">
                <a:latin typeface="Arial Narrow" panose="020B0606020202030204" pitchFamily="34" charset="0"/>
              </a:rPr>
              <a:t> yang </a:t>
            </a:r>
            <a:r>
              <a:rPr lang="en-US" sz="2800" dirty="0" err="1" smtClean="0">
                <a:latin typeface="Arial Narrow" panose="020B0606020202030204" pitchFamily="34" charset="0"/>
              </a:rPr>
              <a:t>dihapus</a:t>
            </a:r>
            <a:r>
              <a:rPr lang="en-US" sz="2800" dirty="0" smtClean="0"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latin typeface="Arial Narrow" panose="020B0606020202030204" pitchFamily="34" charset="0"/>
              </a:rPr>
              <a:t>adalah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latin typeface="Arial Narrow" panose="020B0606020202030204" pitchFamily="34" charset="0"/>
              </a:rPr>
              <a:t>hak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latin typeface="Arial Narrow" panose="020B0606020202030204" pitchFamily="34" charset="0"/>
              </a:rPr>
              <a:t>untuk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err="1" smtClean="0">
                <a:latin typeface="Arial Narrow" panose="020B0606020202030204" pitchFamily="34" charset="0"/>
              </a:rPr>
              <a:t>menambah</a:t>
            </a:r>
            <a:r>
              <a:rPr lang="en-US" sz="2800" dirty="0" smtClean="0">
                <a:latin typeface="Arial Narrow" panose="020B0606020202030204" pitchFamily="34" charset="0"/>
              </a:rPr>
              <a:t> </a:t>
            </a:r>
            <a:r>
              <a:rPr lang="en-US" sz="2800" dirty="0">
                <a:latin typeface="Arial Narrow" panose="020B0606020202030204" pitchFamily="34" charset="0"/>
              </a:rPr>
              <a:t>data. </a:t>
            </a:r>
            <a:r>
              <a:rPr lang="en-US" sz="2800" dirty="0" err="1">
                <a:latin typeface="Arial Narrow" panose="020B0606020202030204" pitchFamily="34" charset="0"/>
              </a:rPr>
              <a:t>Sementara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latin typeface="Arial Narrow" panose="020B0606020202030204" pitchFamily="34" charset="0"/>
              </a:rPr>
              <a:t>user_1 </a:t>
            </a:r>
            <a:r>
              <a:rPr lang="en-US" sz="2800" dirty="0" err="1">
                <a:latin typeface="Arial Narrow" panose="020B0606020202030204" pitchFamily="34" charset="0"/>
              </a:rPr>
              <a:t>masih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latin typeface="Arial Narrow" panose="020B0606020202030204" pitchFamily="34" charset="0"/>
              </a:rPr>
              <a:t>bisa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latin typeface="Arial Narrow" panose="020B0606020202030204" pitchFamily="34" charset="0"/>
              </a:rPr>
              <a:t>menampilkan</a:t>
            </a:r>
            <a:r>
              <a:rPr lang="en-US" sz="2800" dirty="0">
                <a:latin typeface="Arial Narrow" panose="020B0606020202030204" pitchFamily="34" charset="0"/>
              </a:rPr>
              <a:t> data, </a:t>
            </a:r>
            <a:r>
              <a:rPr lang="en-US" sz="2800" dirty="0" err="1">
                <a:latin typeface="Arial Narrow" panose="020B0606020202030204" pitchFamily="34" charset="0"/>
              </a:rPr>
              <a:t>karena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latin typeface="Arial Narrow" panose="020B0606020202030204" pitchFamily="34" charset="0"/>
              </a:rPr>
              <a:t>hak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endParaRPr lang="en-US" sz="2800" dirty="0" smtClean="0">
              <a:latin typeface="Arial Narrow" panose="020B0606020202030204" pitchFamily="34" charset="0"/>
            </a:endParaRPr>
          </a:p>
          <a:p>
            <a:pPr fontAlgn="base"/>
            <a:r>
              <a:rPr lang="en-US" sz="2800" dirty="0" smtClean="0">
                <a:latin typeface="Arial Narrow" panose="020B0606020202030204" pitchFamily="34" charset="0"/>
              </a:rPr>
              <a:t>select </a:t>
            </a:r>
            <a:r>
              <a:rPr lang="en-US" sz="2800" dirty="0" err="1">
                <a:latin typeface="Arial Narrow" panose="020B0606020202030204" pitchFamily="34" charset="0"/>
              </a:rPr>
              <a:t>tidak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latin typeface="Arial Narrow" panose="020B0606020202030204" pitchFamily="34" charset="0"/>
              </a:rPr>
              <a:t>dicabut</a:t>
            </a:r>
            <a:r>
              <a:rPr lang="en-US" sz="2800" dirty="0"/>
              <a:t>.</a:t>
            </a:r>
          </a:p>
          <a:p>
            <a:endParaRPr lang="en-US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67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5033964"/>
          </a:xfrm>
        </p:spPr>
        <p:txBody>
          <a:bodyPr>
            <a:normAutofit/>
          </a:bodyPr>
          <a:lstStyle/>
          <a:p>
            <a:r>
              <a:rPr lang="en-US" dirty="0" smtClean="0"/>
              <a:t>CREATE DATABASE </a:t>
            </a:r>
            <a:r>
              <a:rPr lang="en-US" dirty="0" err="1"/>
              <a:t>akademik</a:t>
            </a:r>
            <a:r>
              <a:rPr lang="en-US" dirty="0"/>
              <a:t>;</a:t>
            </a:r>
          </a:p>
          <a:p>
            <a:r>
              <a:rPr lang="en-US" dirty="0" smtClean="0"/>
              <a:t>USE </a:t>
            </a:r>
            <a:r>
              <a:rPr lang="en-US" dirty="0" err="1"/>
              <a:t>akademik</a:t>
            </a:r>
            <a:r>
              <a:rPr lang="en-US" dirty="0"/>
              <a:t>;</a:t>
            </a:r>
          </a:p>
          <a:p>
            <a:r>
              <a:rPr lang="en-US" dirty="0" smtClean="0"/>
              <a:t>CREATE TABLE </a:t>
            </a:r>
            <a:r>
              <a:rPr lang="en-US" dirty="0" err="1" smtClean="0"/>
              <a:t>mahasiswa</a:t>
            </a:r>
            <a:r>
              <a:rPr lang="en-US" dirty="0"/>
              <a:t> (</a:t>
            </a:r>
            <a:r>
              <a:rPr lang="en-US" dirty="0" err="1"/>
              <a:t>nim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(10) NOT </a:t>
            </a:r>
            <a:r>
              <a:rPr lang="en-US" dirty="0" err="1"/>
              <a:t>NULL,nama_mhs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</a:t>
            </a:r>
            <a:r>
              <a:rPr lang="en-US" dirty="0" err="1" smtClean="0"/>
              <a:t>varchar</a:t>
            </a:r>
            <a:r>
              <a:rPr lang="en-US" dirty="0" smtClean="0"/>
              <a:t>(25</a:t>
            </a:r>
            <a:r>
              <a:rPr lang="en-US" dirty="0"/>
              <a:t>), PRIMARY KEY(</a:t>
            </a:r>
            <a:r>
              <a:rPr lang="en-US" dirty="0" err="1"/>
              <a:t>nim</a:t>
            </a:r>
            <a:r>
              <a:rPr lang="en-US" dirty="0"/>
              <a:t>));</a:t>
            </a:r>
          </a:p>
          <a:p>
            <a:r>
              <a:rPr lang="en-US" dirty="0" smtClean="0"/>
              <a:t>INSERT INTO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smtClean="0"/>
              <a:t>VALUES </a:t>
            </a:r>
            <a:r>
              <a:rPr lang="en-US" dirty="0"/>
              <a:t>('m01','andra'),('m02','brandon'),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(</a:t>
            </a:r>
            <a:r>
              <a:rPr lang="en-US" dirty="0"/>
              <a:t>'m03','charlie</a:t>
            </a:r>
            <a:r>
              <a:rPr lang="en-US" dirty="0" smtClean="0"/>
              <a:t>'), (</a:t>
            </a:r>
            <a:r>
              <a:rPr lang="en-US" dirty="0"/>
              <a:t>'m04','desy'), ('m05','esha'), ('m06','fara');</a:t>
            </a:r>
          </a:p>
          <a:p>
            <a:r>
              <a:rPr lang="en-US" dirty="0" smtClean="0"/>
              <a:t>SELECT </a:t>
            </a:r>
            <a:r>
              <a:rPr lang="en-US" dirty="0"/>
              <a:t>* </a:t>
            </a:r>
            <a:r>
              <a:rPr lang="en-US" dirty="0" smtClean="0"/>
              <a:t>FROM </a:t>
            </a:r>
            <a:r>
              <a:rPr lang="en-US" dirty="0" err="1"/>
              <a:t>mahasiswa</a:t>
            </a:r>
            <a:r>
              <a:rPr lang="en-US" dirty="0"/>
              <a:t>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690880"/>
          </a:xfrm>
        </p:spPr>
        <p:txBody>
          <a:bodyPr/>
          <a:lstStyle/>
          <a:p>
            <a:r>
              <a:rPr lang="en-US" dirty="0" smtClean="0"/>
              <a:t>BUAT DATABASE </a:t>
            </a:r>
            <a:r>
              <a:rPr lang="en-US" dirty="0" err="1" smtClean="0"/>
              <a:t>akademik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302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plate_PPT-DLC-Rev0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2096</TotalTime>
  <Words>541</Words>
  <Application>Microsoft Office PowerPoint</Application>
  <PresentationFormat>On-screen Show (4:3)</PresentationFormat>
  <Paragraphs>111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맑은 고딕</vt:lpstr>
      <vt:lpstr>Arial</vt:lpstr>
      <vt:lpstr>Arial Black</vt:lpstr>
      <vt:lpstr>Arial Narrow</vt:lpstr>
      <vt:lpstr>Bernard MT Condensed</vt:lpstr>
      <vt:lpstr>Calibri</vt:lpstr>
      <vt:lpstr>Calibri Light</vt:lpstr>
      <vt:lpstr>Garamond</vt:lpstr>
      <vt:lpstr>Wingdings</vt:lpstr>
      <vt:lpstr>Organic</vt:lpstr>
      <vt:lpstr>Template_PPT-DLC-Rev02</vt:lpstr>
      <vt:lpstr>DCL(Data Control Language)</vt:lpstr>
      <vt:lpstr>DCL</vt:lpstr>
      <vt:lpstr>MEMBUAT USER</vt:lpstr>
      <vt:lpstr>PowerPoint Presentation</vt:lpstr>
      <vt:lpstr>Perintah DCL : untuk membuat  dan mencabut hak akses</vt:lpstr>
      <vt:lpstr>PowerPoint Presentation</vt:lpstr>
      <vt:lpstr>PowerPoint Presentation</vt:lpstr>
      <vt:lpstr>PowerPoint Presentation</vt:lpstr>
      <vt:lpstr>BUAT DATABASE akademik </vt:lpstr>
      <vt:lpstr>LATIHAN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</dc:title>
  <dc:creator>user</dc:creator>
  <cp:lastModifiedBy>user</cp:lastModifiedBy>
  <cp:revision>47</cp:revision>
  <dcterms:created xsi:type="dcterms:W3CDTF">2020-03-16T06:54:45Z</dcterms:created>
  <dcterms:modified xsi:type="dcterms:W3CDTF">2021-03-25T03:01:32Z</dcterms:modified>
</cp:coreProperties>
</file>