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ubik Medium"/>
      <p:regular r:id="rId16"/>
      <p:bold r:id="rId17"/>
      <p:italic r:id="rId18"/>
      <p:boldItalic r:id="rId19"/>
    </p:embeddedFont>
    <p:embeddedFont>
      <p:font typeface="Rubik Light"/>
      <p:regular r:id="rId20"/>
      <p:bold r:id="rId21"/>
      <p:italic r:id="rId22"/>
      <p:boldItalic r:id="rId23"/>
    </p:embeddedFont>
    <p:embeddedFont>
      <p:font typeface="Rubik"/>
      <p:regular r:id="rId24"/>
      <p:bold r:id="rId25"/>
      <p:italic r:id="rId26"/>
      <p:boldItalic r:id="rId27"/>
    </p:embeddedFont>
    <p:embeddedFont>
      <p:font typeface="Rubik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h9PEvq48Q6WNsLx025owMtHskf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Light-regular.fntdata"/><Relationship Id="rId22" Type="http://schemas.openxmlformats.org/officeDocument/2006/relationships/font" Target="fonts/RubikLight-italic.fntdata"/><Relationship Id="rId21" Type="http://schemas.openxmlformats.org/officeDocument/2006/relationships/font" Target="fonts/RubikLight-bold.fntdata"/><Relationship Id="rId24" Type="http://schemas.openxmlformats.org/officeDocument/2006/relationships/font" Target="fonts/Rubik-regular.fntdata"/><Relationship Id="rId23" Type="http://schemas.openxmlformats.org/officeDocument/2006/relationships/font" Target="fonts/Rubik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-italic.fntdata"/><Relationship Id="rId25" Type="http://schemas.openxmlformats.org/officeDocument/2006/relationships/font" Target="fonts/Rubik-bold.fntdata"/><Relationship Id="rId28" Type="http://schemas.openxmlformats.org/officeDocument/2006/relationships/font" Target="fonts/RubikSemiBold-regular.fntdata"/><Relationship Id="rId27" Type="http://schemas.openxmlformats.org/officeDocument/2006/relationships/font" Target="fonts/Rubi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SemiBold-boldItalic.fntdata"/><Relationship Id="rId30" Type="http://schemas.openxmlformats.org/officeDocument/2006/relationships/font" Target="fonts/Rubik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ubikMedium-bold.fntdata"/><Relationship Id="rId16" Type="http://schemas.openxmlformats.org/officeDocument/2006/relationships/font" Target="fonts/RubikMedium-regular.fntdata"/><Relationship Id="rId19" Type="http://schemas.openxmlformats.org/officeDocument/2006/relationships/font" Target="fonts/RubikMedium-boldItalic.fntdata"/><Relationship Id="rId18" Type="http://schemas.openxmlformats.org/officeDocument/2006/relationships/font" Target="fonts/Rubik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5ee86830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65ee86830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5ee86830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65ee86830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ec2985a6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3ec2985a6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ec2985a6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3ec2985a6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ec2985a6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3ec2985a6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ec2985a6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3ec2985a6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0" Type="http://schemas.openxmlformats.org/officeDocument/2006/relationships/image" Target="../media/image16.png"/><Relationship Id="rId9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517900" y="1344900"/>
            <a:ext cx="6239100" cy="161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" sz="3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ANALISIS KINERJA BISNIS KIMIA FARMA TAHUN 2020 - 2023</a:t>
            </a:r>
            <a:endParaRPr b="1" i="0" sz="31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17900" y="3130300"/>
            <a:ext cx="7289100" cy="5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Kimia Farma - Big Data Analytics</a:t>
            </a:r>
            <a:endParaRPr b="0" i="0" sz="25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b="0" i="0" sz="30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7900" y="3699700"/>
            <a:ext cx="55602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b="0" i="0" sz="2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Mochamad Rafly Dwilian Indarji</a:t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0825" y="133900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" sz="45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b="0" i="0" sz="2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b="0" i="0" sz="3000" u="none" cap="none" strike="noStrik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 b="0" i="0" sz="1400" u="none" cap="none" strike="noStrik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-182625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1033575" y="470775"/>
            <a:ext cx="2431800" cy="3298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5212900" y="95132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Mochamad Rafly Dwilian I</a:t>
            </a:r>
            <a:endParaRPr b="0" i="0" sz="2000" u="none" cap="none" strike="noStrik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5008600" y="161202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S.T.</a:t>
            </a:r>
            <a:endParaRPr b="0" i="0" sz="2000" u="none" cap="none" strike="noStrike">
              <a:solidFill>
                <a:srgbClr val="019FAB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4829400" y="2178225"/>
            <a:ext cx="3981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>
                <a:latin typeface="Rubik Medium"/>
                <a:ea typeface="Rubik Medium"/>
                <a:cs typeface="Rubik Medium"/>
                <a:sym typeface="Rubik Medium"/>
              </a:rPr>
              <a:t>I </a:t>
            </a:r>
            <a:r>
              <a:rPr lang="en" sz="1200">
                <a:latin typeface="Rubik Medium"/>
                <a:ea typeface="Rubik Medium"/>
                <a:cs typeface="Rubik Medium"/>
                <a:sym typeface="Rubik Medium"/>
              </a:rPr>
              <a:t>undergraduate</a:t>
            </a:r>
            <a:r>
              <a:rPr lang="en" sz="1200">
                <a:latin typeface="Rubik Medium"/>
                <a:ea typeface="Rubik Medium"/>
                <a:cs typeface="Rubik Medium"/>
                <a:sym typeface="Rubik Medium"/>
              </a:rPr>
              <a:t> from the Industrial Engineering Faculty of Engineering Universitas Ahmad Dahlan, with experience intern at Kilang Pertamina Internasional in 2023. I am a hard worker and have good communication in a team. I am striving to be the best partner to learn new knowledge, be adaptable, and teamwork. I learned some work under pressure, so I am a reliable person. </a:t>
            </a:r>
            <a:endParaRPr b="0" i="0" sz="12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1004800" y="3928325"/>
            <a:ext cx="35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>
                <a:latin typeface="Rubik Medium"/>
                <a:ea typeface="Rubik Medium"/>
                <a:cs typeface="Rubik Medium"/>
                <a:sym typeface="Rubik Medium"/>
              </a:rPr>
              <a:t>Cirebon, Jawa Barat</a:t>
            </a:r>
            <a:endParaRPr b="0" i="0" sz="12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750" y="477420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300" y="3912875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096" y="4411877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/>
          <p:nvPr/>
        </p:nvSpPr>
        <p:spPr>
          <a:xfrm>
            <a:off x="1004800" y="4750550"/>
            <a:ext cx="35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>
                <a:latin typeface="Rubik Medium"/>
                <a:ea typeface="Rubik Medium"/>
                <a:cs typeface="Rubik Medium"/>
                <a:sym typeface="Rubik Medium"/>
              </a:rPr>
              <a:t>Mochamad Rafly Dwilian Indarji</a:t>
            </a:r>
            <a:endParaRPr b="0" i="0" sz="12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1004800" y="4358988"/>
            <a:ext cx="35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>
                <a:latin typeface="Rubik Medium"/>
                <a:ea typeface="Rubik Medium"/>
                <a:cs typeface="Rubik Medium"/>
                <a:sym typeface="Rubik Medium"/>
              </a:rPr>
              <a:t>muhammadrafly142@gmail.com</a:t>
            </a:r>
            <a:endParaRPr b="0" i="0" sz="1200" u="none" cap="none" strike="noStrik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79" name="Google Shape;79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34250" y="579725"/>
            <a:ext cx="2103500" cy="308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265ee868302_0_130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65ee868302_0_130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65ee868302_0_130"/>
          <p:cNvSpPr txBox="1"/>
          <p:nvPr/>
        </p:nvSpPr>
        <p:spPr>
          <a:xfrm>
            <a:off x="340500" y="1406350"/>
            <a:ext cx="865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Fullstack Excel Myskill 				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					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November, 2024</a:t>
            </a:r>
            <a:b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Fullstack Data Analysis Myskill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								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Desember, 2024</a:t>
            </a:r>
            <a:b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Procurement and Logistics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								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November, 2024</a:t>
            </a:r>
            <a:b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Intro to Data Analytics Revou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								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November, 2024</a:t>
            </a:r>
            <a:b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Fundamental of Digital Marketing		</a:t>
            </a:r>
            <a:r>
              <a:rPr b="1" i="0" lang="en" sz="14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					</a:t>
            </a:r>
            <a:r>
              <a:rPr b="1" lang="en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Oktober, 2024</a:t>
            </a:r>
            <a:endParaRPr b="0" i="0" sz="1400" u="none" cap="none" strike="noStrik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g265ee868302_0_130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Courses and </a:t>
            </a:r>
            <a:r>
              <a:rPr b="1" i="0" lang="en" sz="30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Certification</a:t>
            </a:r>
            <a:endParaRPr b="1" i="0" sz="3000" u="none" cap="none" strike="noStrik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g265ee868302_0_130"/>
          <p:cNvSpPr txBox="1"/>
          <p:nvPr/>
        </p:nvSpPr>
        <p:spPr>
          <a:xfrm>
            <a:off x="5294775" y="456067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4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/>
          <p:nvPr/>
        </p:nvSpPr>
        <p:spPr>
          <a:xfrm>
            <a:off x="152050" y="1208500"/>
            <a:ext cx="56046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PT Kimia Farma tbk merupakan  perusahaan industri farmasi pertama di Indonesia. Didirikan pada tahun 1817 oleh Pemerintah Hindia Belanda, dengan nama NV Chemicalien Handle Rathkamp &amp; Co.  Berbekal pengalaman selama puluhan tahun, Kimia Farma telah berkembang menjadi perusahaan pelayanan kesehatan terintegrasi di Indonesia.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VISI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Menjadi perusahaan Healthcare pilihan utama yang terintegrasi dan menghasilkan nilai yang berkesinambungan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MISI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1. Melakukan aktivitas usaha di bidang-bidang industri kimia dan farmasi, perdagangan dan jaringan distribusi, ritel farmasi dan layanan kesehatan serta optimalisasi aset.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2. Mengelola perusahaan secara Good Corporate Governance dan operational excellence didukung oleh SDM profesional.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3. Memberikan nilai tambah dan manfaat bagi seluruh stakeholder.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b="1" i="0" lang="en" sz="30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b="1" i="0" sz="3000" u="none" cap="none" strike="noStrik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1150" y="1762818"/>
            <a:ext cx="3104925" cy="11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265ee868302_0_9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65ee868302_0_99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65ee868302_0_99"/>
          <p:cNvSpPr txBox="1"/>
          <p:nvPr/>
        </p:nvSpPr>
        <p:spPr>
          <a:xfrm>
            <a:off x="340500" y="1162925"/>
            <a:ext cx="83403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ubik"/>
                <a:ea typeface="Rubik"/>
                <a:cs typeface="Rubik"/>
                <a:sym typeface="Rubik"/>
              </a:rPr>
              <a:t>This project aims to evaluate Kimia Farma's business performance from 2020 to 2023. There are four tables provided: the final transaction table, the inventory table, the kantor cabang table, and the product table. In this project, I will create an analysis table using BigQuery. The analysis table should include: transaction_id, date, branch_id, branch_name, kota, provinsi, rating_cabang, customer_name, product_id, product_name, actual_price, discount_percentage, persentase_gross laba, nett_sales, nett_profit, and rating_transaksi. The persentase gross laba should follow this rule:</a:t>
            </a:r>
            <a:endParaRPr sz="10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ubik"/>
                <a:ea typeface="Rubik"/>
                <a:cs typeface="Rubik"/>
                <a:sym typeface="Rubik"/>
              </a:rPr>
              <a:t>Price &lt;= Rp 50.000 -&gt; laba 10%</a:t>
            </a:r>
            <a:endParaRPr sz="10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ubik"/>
                <a:ea typeface="Rubik"/>
                <a:cs typeface="Rubik"/>
                <a:sym typeface="Rubik"/>
              </a:rPr>
              <a:t>Price &gt; Rp 50.000 - 100.000 -&gt; laba 15%</a:t>
            </a:r>
            <a:endParaRPr sz="10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ubik"/>
                <a:ea typeface="Rubik"/>
                <a:cs typeface="Rubik"/>
                <a:sym typeface="Rubik"/>
              </a:rPr>
              <a:t>Price &gt; Rp 100.000 - 300.000 -&gt; laba 20%</a:t>
            </a:r>
            <a:endParaRPr sz="10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ubik"/>
                <a:ea typeface="Rubik"/>
                <a:cs typeface="Rubik"/>
                <a:sym typeface="Rubik"/>
              </a:rPr>
              <a:t>Price &gt; Rp 300.000 - 500.000 -&gt; laba 25%</a:t>
            </a:r>
            <a:endParaRPr sz="10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ubik"/>
                <a:ea typeface="Rubik"/>
                <a:cs typeface="Rubik"/>
                <a:sym typeface="Rubik"/>
              </a:rPr>
              <a:t>Price &gt; Rp 500.000 -&gt; laba 30%, </a:t>
            </a:r>
            <a:endParaRPr sz="10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ubik"/>
                <a:ea typeface="Rubik"/>
                <a:cs typeface="Rubik"/>
                <a:sym typeface="Rubik"/>
              </a:rPr>
              <a:t>Then create a Performance Analytics Dashboard using Tableau. The dashboard should include:</a:t>
            </a:r>
            <a:endParaRPr sz="10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ubik"/>
                <a:ea typeface="Rubik"/>
                <a:cs typeface="Rubik"/>
                <a:sym typeface="Rubik"/>
              </a:rPr>
              <a:t>Comparison of Kimia Farma's revenue from year to year</a:t>
            </a:r>
            <a:endParaRPr sz="10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ubik"/>
                <a:ea typeface="Rubik"/>
                <a:cs typeface="Rubik"/>
                <a:sym typeface="Rubik"/>
              </a:rPr>
              <a:t>Top 10 provincial branches by total transactions</a:t>
            </a:r>
            <a:endParaRPr sz="10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ubik"/>
                <a:ea typeface="Rubik"/>
                <a:cs typeface="Rubik"/>
                <a:sym typeface="Rubik"/>
              </a:rPr>
              <a:t>Top 10 provincial branches by nett sales</a:t>
            </a:r>
            <a:endParaRPr sz="10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ubik"/>
                <a:ea typeface="Rubik"/>
                <a:cs typeface="Rubik"/>
                <a:sym typeface="Rubik"/>
              </a:rPr>
              <a:t>Top 5 branches with the highest ratings but the lowest transaction ratings</a:t>
            </a:r>
            <a:endParaRPr sz="10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ubik"/>
                <a:ea typeface="Rubik"/>
                <a:cs typeface="Rubik"/>
                <a:sym typeface="Rubik"/>
              </a:rPr>
              <a:t>Total profit for each province</a:t>
            </a:r>
            <a:endParaRPr sz="1000"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5" name="Google Shape;105;g265ee868302_0_99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b="1" i="0" lang="en" sz="3000" u="none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b="1" i="0" sz="3000" u="none" cap="none" strike="noStrik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6" name="Google Shape;106;g265ee868302_0_99"/>
          <p:cNvSpPr txBox="1"/>
          <p:nvPr/>
        </p:nvSpPr>
        <p:spPr>
          <a:xfrm>
            <a:off x="6054900" y="4058325"/>
            <a:ext cx="308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Project explanation video here!</a:t>
            </a:r>
            <a:endParaRPr b="1" i="0" sz="12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23ec2985a68_1_33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3ec2985a68_1_33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3ec2985a68_1_33"/>
          <p:cNvSpPr txBox="1"/>
          <p:nvPr/>
        </p:nvSpPr>
        <p:spPr>
          <a:xfrm>
            <a:off x="285400" y="275563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/>
            </a:pPr>
            <a:r>
              <a:rPr b="1" i="0" lang="en" sz="27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b="1" i="0" sz="27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4" name="Google Shape;114;g23ec2985a68_1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443" y="1537156"/>
            <a:ext cx="2043100" cy="141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3ec2985a68_1_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9182" y="1539001"/>
            <a:ext cx="1469668" cy="14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3ec2985a68_1_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81206" y="1897973"/>
            <a:ext cx="1662794" cy="16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3ec2985a68_1_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1575" y="3670875"/>
            <a:ext cx="2344900" cy="11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3ec2985a68_1_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2950" y="3509175"/>
            <a:ext cx="1762149" cy="14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3ec2985a68_1_33"/>
          <p:cNvSpPr txBox="1"/>
          <p:nvPr/>
        </p:nvSpPr>
        <p:spPr>
          <a:xfrm>
            <a:off x="324650" y="1106050"/>
            <a:ext cx="265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1. </a:t>
            </a:r>
            <a:r>
              <a:rPr lang="en" sz="800"/>
              <a:t>Click ADD in the Google Cloud console then select Local File</a:t>
            </a:r>
            <a:endParaRPr sz="800"/>
          </a:p>
        </p:txBody>
      </p:sp>
      <p:pic>
        <p:nvPicPr>
          <p:cNvPr id="120" name="Google Shape;120;g23ec2985a68_1_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31213" y="1263750"/>
            <a:ext cx="2281574" cy="2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3ec2985a68_1_33"/>
          <p:cNvSpPr txBox="1"/>
          <p:nvPr/>
        </p:nvSpPr>
        <p:spPr>
          <a:xfrm>
            <a:off x="6166450" y="1171900"/>
            <a:ext cx="30000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75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31F20"/>
                </a:solidFill>
              </a:rPr>
              <a:t>3. select the target project, then create a new dataset called kimia_farma and create a table name according to the file name without including .csv</a:t>
            </a:r>
            <a:endParaRPr sz="800">
              <a:solidFill>
                <a:srgbClr val="231F20"/>
              </a:solidFill>
            </a:endParaRPr>
          </a:p>
        </p:txBody>
      </p:sp>
      <p:sp>
        <p:nvSpPr>
          <p:cNvPr id="122" name="Google Shape;122;g23ec2985a68_1_33"/>
          <p:cNvSpPr txBox="1"/>
          <p:nvPr/>
        </p:nvSpPr>
        <p:spPr>
          <a:xfrm>
            <a:off x="6721875" y="3926350"/>
            <a:ext cx="219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5. </a:t>
            </a:r>
            <a:r>
              <a:rPr lang="en" sz="800"/>
              <a:t>The four tables have been imported properly into the Kimia_Farma dataset</a:t>
            </a:r>
            <a:endParaRPr sz="800"/>
          </a:p>
        </p:txBody>
      </p:sp>
      <p:sp>
        <p:nvSpPr>
          <p:cNvPr id="123" name="Google Shape;123;g23ec2985a68_1_33"/>
          <p:cNvSpPr txBox="1"/>
          <p:nvPr/>
        </p:nvSpPr>
        <p:spPr>
          <a:xfrm>
            <a:off x="729175" y="3266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75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31F20"/>
                </a:solidFill>
              </a:rPr>
              <a:t>4. click the auto detect then click create table</a:t>
            </a:r>
            <a:endParaRPr sz="800">
              <a:solidFill>
                <a:srgbClr val="231F2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23ec2985a68_1_42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3ec2985a68_1_42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3ec2985a68_1_42"/>
          <p:cNvSpPr txBox="1"/>
          <p:nvPr/>
        </p:nvSpPr>
        <p:spPr>
          <a:xfrm>
            <a:off x="309075" y="156113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2"/>
            </a:pPr>
            <a:r>
              <a:rPr b="1" i="0" lang="en" sz="27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Tabel Analisa</a:t>
            </a:r>
            <a:endParaRPr b="1" i="0" sz="27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1" name="Google Shape;131;g23ec2985a68_1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76300"/>
            <a:ext cx="8752524" cy="32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3ec2985a68_1_42"/>
          <p:cNvSpPr txBox="1"/>
          <p:nvPr/>
        </p:nvSpPr>
        <p:spPr>
          <a:xfrm>
            <a:off x="152400" y="7269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75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31F20"/>
                </a:solidFill>
              </a:rPr>
              <a:t>the result of a query that has been executed</a:t>
            </a:r>
            <a:endParaRPr sz="1100">
              <a:solidFill>
                <a:srgbClr val="231F2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23ec2985a68_1_49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3ec2985a68_1_49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3ec2985a68_1_49"/>
          <p:cNvSpPr txBox="1"/>
          <p:nvPr/>
        </p:nvSpPr>
        <p:spPr>
          <a:xfrm>
            <a:off x="340500" y="156113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b="1" i="0" lang="en" sz="27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BigQuery Syntax</a:t>
            </a:r>
            <a:endParaRPr b="1" i="0" sz="27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0" name="Google Shape;140;g23ec2985a68_1_49"/>
          <p:cNvPicPr preferRelativeResize="0"/>
          <p:nvPr/>
        </p:nvPicPr>
        <p:blipFill rotWithShape="1">
          <a:blip r:embed="rId5">
            <a:alphaModFix/>
          </a:blip>
          <a:srcRect b="0" l="0" r="7621" t="0"/>
          <a:stretch/>
        </p:blipFill>
        <p:spPr>
          <a:xfrm>
            <a:off x="340500" y="832375"/>
            <a:ext cx="4589975" cy="40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3ec2985a68_1_49"/>
          <p:cNvSpPr txBox="1"/>
          <p:nvPr/>
        </p:nvSpPr>
        <p:spPr>
          <a:xfrm>
            <a:off x="5104250" y="832375"/>
            <a:ext cx="384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SQL Syntax untuk membuat tabel Analisa transaksi</a:t>
            </a:r>
            <a:endParaRPr sz="1100"/>
          </a:p>
        </p:txBody>
      </p:sp>
      <p:sp>
        <p:nvSpPr>
          <p:cNvPr id="142" name="Google Shape;142;g23ec2985a68_1_49"/>
          <p:cNvSpPr txBox="1"/>
          <p:nvPr/>
        </p:nvSpPr>
        <p:spPr>
          <a:xfrm>
            <a:off x="5182750" y="1278950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SQL Syntax untuk menentukan colomn-colomn yang akan dimunculkan dalam tabel anallisa transaksi seperti: transaction_id, date, branch_id, kota, price, dll</a:t>
            </a:r>
            <a:endParaRPr sz="1100"/>
          </a:p>
        </p:txBody>
      </p:sp>
      <p:sp>
        <p:nvSpPr>
          <p:cNvPr id="143" name="Google Shape;143;g23ec2985a68_1_49"/>
          <p:cNvSpPr txBox="1"/>
          <p:nvPr/>
        </p:nvSpPr>
        <p:spPr>
          <a:xfrm>
            <a:off x="5182750" y="240292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SQL Syntax untuk memasukan persentase gross laba ke tabel Analisa transaksi dengan ketentuan yang sudah ditentukan.</a:t>
            </a:r>
            <a:endParaRPr sz="1100"/>
          </a:p>
        </p:txBody>
      </p:sp>
      <p:sp>
        <p:nvSpPr>
          <p:cNvPr id="144" name="Google Shape;144;g23ec2985a68_1_49"/>
          <p:cNvSpPr txBox="1"/>
          <p:nvPr/>
        </p:nvSpPr>
        <p:spPr>
          <a:xfrm>
            <a:off x="5182750" y="3148925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SQL Syntax untuk mengolah colomn price, discount dan persentase gross laba untuk mendapatkan colomn variabel net_sales dan variabel net_profit</a:t>
            </a:r>
            <a:endParaRPr sz="1100"/>
          </a:p>
        </p:txBody>
      </p:sp>
      <p:sp>
        <p:nvSpPr>
          <p:cNvPr id="145" name="Google Shape;145;g23ec2985a68_1_49"/>
          <p:cNvSpPr txBox="1"/>
          <p:nvPr/>
        </p:nvSpPr>
        <p:spPr>
          <a:xfrm>
            <a:off x="5222025" y="4064125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SQL Syntax LEFT JOIN digunakan untuk menggabungkan dataset-dataset yang sudah di import sebelumnya agar dihasilkan tabel Analisa transaksi. </a:t>
            </a:r>
            <a:endParaRPr sz="1100"/>
          </a:p>
        </p:txBody>
      </p:sp>
      <p:cxnSp>
        <p:nvCxnSpPr>
          <p:cNvPr id="146" name="Google Shape;146;g23ec2985a68_1_49"/>
          <p:cNvCxnSpPr>
            <a:endCxn id="141" idx="1"/>
          </p:cNvCxnSpPr>
          <p:nvPr/>
        </p:nvCxnSpPr>
        <p:spPr>
          <a:xfrm flipH="1" rot="10800000">
            <a:off x="2661950" y="1009375"/>
            <a:ext cx="2442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g23ec2985a68_1_49"/>
          <p:cNvCxnSpPr/>
          <p:nvPr/>
        </p:nvCxnSpPr>
        <p:spPr>
          <a:xfrm flipH="1" rot="10800000">
            <a:off x="2662050" y="1719325"/>
            <a:ext cx="2442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g23ec2985a68_1_49"/>
          <p:cNvCxnSpPr/>
          <p:nvPr/>
        </p:nvCxnSpPr>
        <p:spPr>
          <a:xfrm flipH="1" rot="10800000">
            <a:off x="2740450" y="2747475"/>
            <a:ext cx="2442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g23ec2985a68_1_49"/>
          <p:cNvCxnSpPr/>
          <p:nvPr/>
        </p:nvCxnSpPr>
        <p:spPr>
          <a:xfrm flipH="1" rot="10800000">
            <a:off x="2740450" y="3578075"/>
            <a:ext cx="2442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g23ec2985a68_1_49"/>
          <p:cNvCxnSpPr/>
          <p:nvPr/>
        </p:nvCxnSpPr>
        <p:spPr>
          <a:xfrm flipH="1" rot="10800000">
            <a:off x="2703075" y="4351725"/>
            <a:ext cx="24423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23ec2985a68_1_56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3ec2985a68_1_56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3ec2985a68_1_56"/>
          <p:cNvSpPr txBox="1"/>
          <p:nvPr/>
        </p:nvSpPr>
        <p:spPr>
          <a:xfrm>
            <a:off x="175600" y="185613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b="1" i="0" lang="en" sz="27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b="1" i="0" sz="27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" name="Google Shape;158;g23ec2985a68_1_56"/>
          <p:cNvSpPr txBox="1"/>
          <p:nvPr/>
        </p:nvSpPr>
        <p:spPr>
          <a:xfrm>
            <a:off x="340500" y="1335962"/>
            <a:ext cx="84630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5098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59" name="Google Shape;159;g23ec2985a68_1_56"/>
          <p:cNvPicPr preferRelativeResize="0"/>
          <p:nvPr/>
        </p:nvPicPr>
        <p:blipFill rotWithShape="1">
          <a:blip r:embed="rId5">
            <a:alphaModFix/>
          </a:blip>
          <a:srcRect b="1166" l="13055" r="12974" t="0"/>
          <a:stretch/>
        </p:blipFill>
        <p:spPr>
          <a:xfrm>
            <a:off x="243425" y="1005775"/>
            <a:ext cx="4732176" cy="355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3ec2985a68_1_56"/>
          <p:cNvSpPr txBox="1"/>
          <p:nvPr/>
        </p:nvSpPr>
        <p:spPr>
          <a:xfrm>
            <a:off x="5010000" y="895225"/>
            <a:ext cx="37935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Berikut adalah Dashboard Performance Analytics Kimia Farma Periode 2020-2023 yang telah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berhasil dibuat. Dashboard ini berisi informasi dan data visualization antara lain sebagai berikut 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• Score card dari Total transaksi, Total customer, Total Cabang, Total produk.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• Geo Chart dari Total profit dari setiap provinsi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• Grafik perbandingan pendapatan kimia farma dari 2020 sampai dengan 2023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• Pie Chart dari net sales tiap provinsi.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• PieChart dari transaksi tiap provinsi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• Tabel rating cabang.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Terdapat juga beberapa filter untuk mempermudah melakukan Performance Analytics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Seperti: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Filter Provinsi, filter Jenis Cabang, filter Kota.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