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61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52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63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7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1298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B0773D-5E41-4DCE-A5E0-367B312374B0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F1B77A-0BBA-41CC-9787-BA5E6A22B9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0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Audit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147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/>
              <a:t>Stakeholders</a:t>
            </a:r>
            <a:r>
              <a:rPr lang="en-US" sz="2800" b="1" dirty="0"/>
              <a:t>: </a:t>
            </a:r>
            <a:r>
              <a:rPr lang="en-US" sz="2800" dirty="0"/>
              <a:t>Internal IT </a:t>
            </a:r>
            <a:r>
              <a:rPr lang="en-US" sz="2800" dirty="0" err="1"/>
              <a:t>Deparment</a:t>
            </a:r>
            <a:r>
              <a:rPr lang="en-US" sz="2800" dirty="0"/>
              <a:t>, External IT Consultant, Board of </a:t>
            </a:r>
            <a:r>
              <a:rPr lang="en-US" sz="2800" dirty="0" err="1"/>
              <a:t>Commision</a:t>
            </a:r>
            <a:r>
              <a:rPr lang="en-US" sz="2800" dirty="0"/>
              <a:t>, Management, Internal IT Auditor, External IT Auditor</a:t>
            </a:r>
          </a:p>
          <a:p>
            <a:pPr algn="just"/>
            <a:r>
              <a:rPr lang="en-US" sz="2800" b="1" dirty="0" err="1" smtClean="0"/>
              <a:t>Kualifikasi</a:t>
            </a:r>
            <a:r>
              <a:rPr lang="en-US" sz="2800" b="1" dirty="0" smtClean="0"/>
              <a:t> </a:t>
            </a:r>
            <a:r>
              <a:rPr lang="en-US" sz="2800" b="1" dirty="0"/>
              <a:t>Auditor: </a:t>
            </a:r>
            <a:r>
              <a:rPr lang="en-US" sz="2800" dirty="0"/>
              <a:t>Certified Information Systems Auditor (CISA), Certified Internal Auditor (CIA), Certified Information Systems Security Professional (CISSP), </a:t>
            </a:r>
            <a:r>
              <a:rPr lang="en-US" sz="2800" dirty="0" err="1"/>
              <a:t>dll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dirty="0" smtClean="0"/>
              <a:t>Output </a:t>
            </a:r>
            <a:r>
              <a:rPr lang="en-US" sz="2800" b="1" dirty="0"/>
              <a:t>Internal IT: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, </a:t>
            </a:r>
            <a:r>
              <a:rPr lang="en-US" sz="2800" dirty="0" err="1"/>
              <a:t>menyeluruh</a:t>
            </a:r>
            <a:r>
              <a:rPr lang="en-US" sz="2800" dirty="0"/>
              <a:t> &amp; </a:t>
            </a:r>
            <a:r>
              <a:rPr lang="en-US" sz="2800" dirty="0" err="1"/>
              <a:t>mendalam</a:t>
            </a:r>
            <a:r>
              <a:rPr lang="en-US" sz="2800" dirty="0"/>
              <a:t>, 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global,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standard-standard yang </a:t>
            </a:r>
            <a:r>
              <a:rPr lang="en-US" sz="2800" dirty="0" err="1"/>
              <a:t>diakui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5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1477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Output </a:t>
            </a:r>
            <a:r>
              <a:rPr lang="en-US" sz="2800" b="1" dirty="0"/>
              <a:t>External IT: </a:t>
            </a:r>
            <a:r>
              <a:rPr lang="en-US" sz="2800" b="1" dirty="0" err="1"/>
              <a:t>Rekrutmen</a:t>
            </a:r>
            <a:r>
              <a:rPr lang="en-US" sz="2800" b="1" dirty="0"/>
              <a:t> staff, </a:t>
            </a:r>
            <a:r>
              <a:rPr lang="en-US" sz="2800" b="1" dirty="0" err="1"/>
              <a:t>teknologi</a:t>
            </a:r>
            <a:r>
              <a:rPr lang="en-US" sz="2800" b="1" dirty="0"/>
              <a:t> </a:t>
            </a:r>
            <a:r>
              <a:rPr lang="en-US" sz="2800" b="1" dirty="0" err="1"/>
              <a:t>baru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kompleksitasnya</a:t>
            </a:r>
            <a:r>
              <a:rPr lang="en-US" sz="2800" b="1" dirty="0"/>
              <a:t>,  Outsourcing yang </a:t>
            </a:r>
            <a:r>
              <a:rPr lang="en-US" sz="2800" b="1" dirty="0" err="1"/>
              <a:t>tepat</a:t>
            </a:r>
            <a:r>
              <a:rPr lang="en-US" sz="2800" b="1" dirty="0"/>
              <a:t>, Benchmark / Best-Practices</a:t>
            </a:r>
            <a:r>
              <a:rPr lang="en-US" sz="2800" b="1" dirty="0" smtClean="0"/>
              <a:t>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 smtClean="0"/>
              <a:t>Output </a:t>
            </a:r>
            <a:r>
              <a:rPr lang="en-US" sz="2800" b="1" dirty="0"/>
              <a:t>Internal Audit &amp; Business: </a:t>
            </a:r>
            <a:r>
              <a:rPr lang="en-US" sz="2800" b="1" dirty="0" err="1"/>
              <a:t>Menjamin</a:t>
            </a:r>
            <a:r>
              <a:rPr lang="en-US" sz="2800" b="1" dirty="0"/>
              <a:t> </a:t>
            </a:r>
            <a:r>
              <a:rPr lang="en-US" sz="2800" b="1" dirty="0" err="1"/>
              <a:t>keseluruhan</a:t>
            </a:r>
            <a:r>
              <a:rPr lang="en-US" sz="2800" b="1" dirty="0"/>
              <a:t> audit, Budget &amp; </a:t>
            </a:r>
            <a:r>
              <a:rPr lang="en-US" sz="2800" b="1" dirty="0" err="1"/>
              <a:t>Alokasi</a:t>
            </a:r>
            <a:r>
              <a:rPr lang="en-US" sz="2800" b="1" dirty="0"/>
              <a:t> </a:t>
            </a:r>
            <a:r>
              <a:rPr lang="en-US" sz="2800" b="1" dirty="0" err="1"/>
              <a:t>sumber</a:t>
            </a:r>
            <a:r>
              <a:rPr lang="en-US" sz="2800" b="1" dirty="0"/>
              <a:t> </a:t>
            </a:r>
            <a:r>
              <a:rPr lang="en-US" sz="2800" b="1" dirty="0" err="1"/>
              <a:t>daya</a:t>
            </a:r>
            <a:r>
              <a:rPr lang="en-US" sz="2800" b="1" dirty="0"/>
              <a:t>, Reporting.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80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14771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</p:txBody>
      </p:sp>
      <p:pic>
        <p:nvPicPr>
          <p:cNvPr id="9218" name="Picture 2" descr="http://4.bp.blogspot.com/-3xkORaCKcLI/VSZyP0FKBsI/AAAAAAAAAYY/L8ZC0dnzqF8/s640/lembar-kerja1%2B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776"/>
            <a:ext cx="12486426" cy="528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IT </a:t>
            </a:r>
            <a:r>
              <a:rPr lang="en-US" dirty="0" err="1" smtClean="0"/>
              <a:t>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Tahapan</a:t>
            </a:r>
            <a:r>
              <a:rPr lang="en-US" sz="2600" dirty="0" smtClean="0"/>
              <a:t>/</a:t>
            </a:r>
            <a:r>
              <a:rPr lang="en-US" sz="2600" dirty="0" err="1" smtClean="0"/>
              <a:t>Prosedur</a:t>
            </a:r>
            <a:r>
              <a:rPr lang="en-US" sz="2600" dirty="0" smtClean="0"/>
              <a:t> IT Audit</a:t>
            </a:r>
          </a:p>
          <a:p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 smtClean="0"/>
              <a:t>Prosedur</a:t>
            </a:r>
            <a:r>
              <a:rPr lang="en-US" sz="2600" dirty="0" smtClean="0"/>
              <a:t> IT Audit</a:t>
            </a:r>
          </a:p>
          <a:p>
            <a:r>
              <a:rPr lang="en-US" sz="2600" dirty="0" err="1" smtClean="0"/>
              <a:t>Kontrol</a:t>
            </a:r>
            <a:r>
              <a:rPr lang="en-US" sz="2600" dirty="0" smtClean="0"/>
              <a:t> </a:t>
            </a:r>
            <a:r>
              <a:rPr lang="en-US" sz="2600" dirty="0" err="1" smtClean="0"/>
              <a:t>Keamanan</a:t>
            </a:r>
            <a:r>
              <a:rPr lang="en-US" sz="2600" dirty="0" smtClean="0"/>
              <a:t> </a:t>
            </a:r>
            <a:r>
              <a:rPr lang="en-US" sz="2600" dirty="0" err="1" smtClean="0"/>
              <a:t>Fisik</a:t>
            </a:r>
            <a:endParaRPr lang="en-US" sz="2600" dirty="0" smtClean="0"/>
          </a:p>
          <a:p>
            <a:r>
              <a:rPr lang="en-US" sz="2600" dirty="0" err="1" smtClean="0"/>
              <a:t>Kontrol</a:t>
            </a:r>
            <a:r>
              <a:rPr lang="en-US" sz="2600" dirty="0" smtClean="0"/>
              <a:t> </a:t>
            </a:r>
            <a:r>
              <a:rPr lang="en-US" sz="2600" dirty="0" err="1" smtClean="0"/>
              <a:t>Keamanan</a:t>
            </a:r>
            <a:r>
              <a:rPr lang="en-US" sz="2600" dirty="0" smtClean="0"/>
              <a:t> Logical</a:t>
            </a:r>
          </a:p>
          <a:p>
            <a:r>
              <a:rPr lang="en-US" sz="2600" dirty="0" err="1" smtClean="0"/>
              <a:t>Contoh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050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/</a:t>
            </a:r>
            <a:r>
              <a:rPr lang="en-US" dirty="0" err="1" smtClean="0"/>
              <a:t>Prosedur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pendahuluan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agar auditor </a:t>
            </a:r>
            <a:r>
              <a:rPr lang="en-US" sz="2800" dirty="0" err="1"/>
              <a:t>mengenal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diperiksa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program audit yang </a:t>
            </a:r>
            <a:r>
              <a:rPr lang="en-US" sz="2800" dirty="0" err="1"/>
              <a:t>didesain</a:t>
            </a:r>
            <a:r>
              <a:rPr lang="en-US" sz="2800" dirty="0"/>
              <a:t> </a:t>
            </a:r>
            <a:r>
              <a:rPr lang="en-US" sz="2800" dirty="0" err="1"/>
              <a:t>sedemikian</a:t>
            </a:r>
            <a:r>
              <a:rPr lang="en-US" sz="2800" dirty="0"/>
              <a:t> </a:t>
            </a:r>
            <a:r>
              <a:rPr lang="en-US" sz="2800" dirty="0" err="1"/>
              <a:t>rupa</a:t>
            </a:r>
            <a:r>
              <a:rPr lang="en-US" sz="2800" dirty="0"/>
              <a:t> agar </a:t>
            </a:r>
            <a:r>
              <a:rPr lang="en-US" sz="2800" dirty="0" err="1"/>
              <a:t>pelaksanaannya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 smtClean="0"/>
              <a:t>.</a:t>
            </a:r>
          </a:p>
          <a:p>
            <a:pPr algn="just"/>
            <a:endParaRPr lang="en-US" sz="2500" dirty="0"/>
          </a:p>
          <a:p>
            <a:pPr algn="just"/>
            <a:r>
              <a:rPr lang="en-US" sz="2800" dirty="0" err="1"/>
              <a:t>Mengidentifikasikan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kendali</a:t>
            </a:r>
            <a:r>
              <a:rPr lang="en-US" sz="2800" dirty="0"/>
              <a:t>. </a:t>
            </a:r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qualified resource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dimiliki</a:t>
            </a:r>
            <a:r>
              <a:rPr lang="en-US" sz="2800" dirty="0"/>
              <a:t>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SDM yang </a:t>
            </a:r>
            <a:r>
              <a:rPr lang="en-US" sz="2800" dirty="0" err="1"/>
              <a:t>berpengalaman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praktik-praktik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393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/</a:t>
            </a:r>
            <a:r>
              <a:rPr lang="en-US" dirty="0" err="1" smtClean="0"/>
              <a:t>Prosedur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Mengevaluasi</a:t>
            </a:r>
            <a:r>
              <a:rPr lang="en-US" sz="2800" dirty="0"/>
              <a:t> </a:t>
            </a:r>
            <a:r>
              <a:rPr lang="en-US" sz="2800" dirty="0" err="1"/>
              <a:t>kendali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</a:t>
            </a:r>
            <a:r>
              <a:rPr lang="en-US" sz="2800" dirty="0" err="1"/>
              <a:t>bukti-bukti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survei</a:t>
            </a:r>
            <a:r>
              <a:rPr lang="en-US" sz="2800" dirty="0"/>
              <a:t>, interview, </a:t>
            </a:r>
            <a:r>
              <a:rPr lang="en-US" sz="2800" dirty="0" err="1"/>
              <a:t>observasi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review </a:t>
            </a:r>
            <a:r>
              <a:rPr lang="en-US" sz="2800" dirty="0" err="1"/>
              <a:t>dokumentasi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/>
              <a:t>Mendokumentasikan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</a:t>
            </a:r>
            <a:r>
              <a:rPr lang="en-US" sz="2800" dirty="0" err="1"/>
              <a:t>temuan-temuan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mengidentifikasikan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audit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/>
              <a:t>Menyusun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 smtClean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mencakup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pemeriksaan</a:t>
            </a:r>
            <a:r>
              <a:rPr lang="en-US" sz="2800" dirty="0"/>
              <a:t>, </a:t>
            </a:r>
            <a:r>
              <a:rPr lang="en-US" sz="2800" dirty="0" err="1"/>
              <a:t>sifat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kedalaman</a:t>
            </a:r>
            <a:r>
              <a:rPr lang="en-US" sz="2800" dirty="0"/>
              <a:t> </a:t>
            </a:r>
            <a:r>
              <a:rPr lang="en-US" sz="2800" dirty="0" err="1"/>
              <a:t>pemeriksaan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950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err="1"/>
              <a:t>Kontrol</a:t>
            </a:r>
            <a:r>
              <a:rPr lang="en-US" sz="2600" dirty="0"/>
              <a:t> </a:t>
            </a:r>
            <a:r>
              <a:rPr lang="en-US" sz="2600" dirty="0" err="1"/>
              <a:t>lingkungan</a:t>
            </a:r>
            <a:r>
              <a:rPr lang="en-US" sz="2600" dirty="0"/>
              <a:t>:</a:t>
            </a:r>
          </a:p>
          <a:p>
            <a:pPr marL="0" indent="0" algn="just">
              <a:buNone/>
            </a:pPr>
            <a:r>
              <a:rPr lang="en-US" sz="2600" dirty="0"/>
              <a:t>1.Apakah </a:t>
            </a:r>
            <a:r>
              <a:rPr lang="en-US" sz="2600" dirty="0" err="1"/>
              <a:t>kebijakan</a:t>
            </a:r>
            <a:r>
              <a:rPr lang="en-US" sz="2600" dirty="0"/>
              <a:t> </a:t>
            </a:r>
            <a:r>
              <a:rPr lang="en-US" sz="2600" dirty="0" err="1"/>
              <a:t>keamanan</a:t>
            </a:r>
            <a:r>
              <a:rPr lang="en-US" sz="2600" dirty="0"/>
              <a:t> (security policy) </a:t>
            </a:r>
            <a:r>
              <a:rPr lang="en-US" sz="2600" dirty="0" err="1"/>
              <a:t>memadai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efektif</a:t>
            </a:r>
            <a:r>
              <a:rPr lang="en-US" sz="2600" dirty="0"/>
              <a:t> ?</a:t>
            </a:r>
          </a:p>
          <a:p>
            <a:pPr marL="0" indent="0" algn="just">
              <a:buNone/>
            </a:pPr>
            <a:r>
              <a:rPr lang="en-US" sz="2600" dirty="0"/>
              <a:t>2.Jika data </a:t>
            </a:r>
            <a:r>
              <a:rPr lang="en-US" sz="2600" dirty="0" err="1"/>
              <a:t>dipegang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vendor, </a:t>
            </a:r>
            <a:r>
              <a:rPr lang="en-US" sz="2600" dirty="0" err="1"/>
              <a:t>periksa</a:t>
            </a:r>
            <a:r>
              <a:rPr lang="en-US" sz="2600" dirty="0"/>
              <a:t> </a:t>
            </a:r>
            <a:r>
              <a:rPr lang="en-US" sz="2600" dirty="0" err="1"/>
              <a:t>laporan</a:t>
            </a:r>
            <a:r>
              <a:rPr lang="en-US" sz="2600" dirty="0"/>
              <a:t> </a:t>
            </a:r>
            <a:r>
              <a:rPr lang="en-US" sz="2600" dirty="0" err="1"/>
              <a:t>ttg</a:t>
            </a:r>
            <a:r>
              <a:rPr lang="en-US" sz="2600" dirty="0"/>
              <a:t> </a:t>
            </a:r>
            <a:r>
              <a:rPr lang="en-US" sz="2600" dirty="0" err="1"/>
              <a:t>kebijakan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prosedural</a:t>
            </a:r>
            <a:r>
              <a:rPr lang="en-US" sz="2600" dirty="0"/>
              <a:t>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dirty="0" err="1"/>
              <a:t>terikini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external auditor</a:t>
            </a:r>
          </a:p>
          <a:p>
            <a:pPr marL="0" indent="0" algn="just">
              <a:buNone/>
            </a:pPr>
            <a:r>
              <a:rPr lang="en-US" sz="2600" dirty="0"/>
              <a:t>3.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dibeli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vendor, </a:t>
            </a:r>
            <a:r>
              <a:rPr lang="en-US" sz="2600" dirty="0" err="1"/>
              <a:t>periksa</a:t>
            </a:r>
            <a:r>
              <a:rPr lang="en-US" sz="2600" dirty="0"/>
              <a:t> </a:t>
            </a:r>
            <a:r>
              <a:rPr lang="en-US" sz="2600" dirty="0" err="1"/>
              <a:t>kestabilan</a:t>
            </a:r>
            <a:r>
              <a:rPr lang="en-US" sz="2600" dirty="0"/>
              <a:t> financial</a:t>
            </a:r>
          </a:p>
          <a:p>
            <a:pPr marL="0" indent="0" algn="just">
              <a:buNone/>
            </a:pPr>
            <a:r>
              <a:rPr lang="en-US" sz="2600" dirty="0"/>
              <a:t>4. </a:t>
            </a:r>
            <a:r>
              <a:rPr lang="en-US" sz="2600" dirty="0" err="1"/>
              <a:t>Memeriksa</a:t>
            </a:r>
            <a:r>
              <a:rPr lang="en-US" sz="2600" dirty="0"/>
              <a:t> </a:t>
            </a:r>
            <a:r>
              <a:rPr lang="en-US" sz="2600" dirty="0" err="1"/>
              <a:t>persetujuan</a:t>
            </a:r>
            <a:r>
              <a:rPr lang="en-US" sz="2600" dirty="0"/>
              <a:t> </a:t>
            </a:r>
            <a:r>
              <a:rPr lang="en-US" sz="2600" dirty="0" err="1"/>
              <a:t>lisen</a:t>
            </a:r>
            <a:r>
              <a:rPr lang="en-US" sz="2600" dirty="0"/>
              <a:t> (license agreement)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210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1.Periksa </a:t>
            </a:r>
            <a:r>
              <a:rPr lang="en-US" sz="2600" dirty="0" err="1"/>
              <a:t>apakah</a:t>
            </a:r>
            <a:r>
              <a:rPr lang="en-US" sz="2600" dirty="0"/>
              <a:t> </a:t>
            </a:r>
            <a:r>
              <a:rPr lang="en-US" sz="2600" dirty="0" err="1"/>
              <a:t>keamanan</a:t>
            </a:r>
            <a:r>
              <a:rPr lang="en-US" sz="2600" dirty="0"/>
              <a:t> </a:t>
            </a:r>
            <a:r>
              <a:rPr lang="en-US" sz="2600" dirty="0" err="1"/>
              <a:t>fisik</a:t>
            </a:r>
            <a:r>
              <a:rPr lang="en-US" sz="2600" dirty="0"/>
              <a:t>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data </a:t>
            </a:r>
            <a:r>
              <a:rPr lang="en-US" sz="2600" dirty="0" err="1"/>
              <a:t>memadai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2.Periksa </a:t>
            </a:r>
            <a:r>
              <a:rPr lang="en-US" sz="2600" dirty="0" err="1"/>
              <a:t>apakah</a:t>
            </a:r>
            <a:r>
              <a:rPr lang="en-US" sz="2600" dirty="0"/>
              <a:t> backup administrator </a:t>
            </a:r>
            <a:r>
              <a:rPr lang="en-US" sz="2600" dirty="0" err="1"/>
              <a:t>keamanan</a:t>
            </a:r>
            <a:r>
              <a:rPr lang="en-US" sz="2600" dirty="0"/>
              <a:t>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memadai</a:t>
            </a:r>
            <a:r>
              <a:rPr lang="en-US" sz="2600" dirty="0"/>
              <a:t> (</a:t>
            </a:r>
            <a:r>
              <a:rPr lang="en-US" sz="2600" dirty="0" err="1"/>
              <a:t>trained,tested</a:t>
            </a:r>
            <a:r>
              <a:rPr lang="en-US" sz="2600" dirty="0"/>
              <a:t>)</a:t>
            </a:r>
          </a:p>
          <a:p>
            <a:pPr marL="0" indent="0" algn="just">
              <a:buNone/>
            </a:pPr>
            <a:r>
              <a:rPr lang="en-US" sz="2600" dirty="0"/>
              <a:t>3.Periksa </a:t>
            </a:r>
            <a:r>
              <a:rPr lang="en-US" sz="2600" dirty="0" err="1"/>
              <a:t>apakah</a:t>
            </a:r>
            <a:r>
              <a:rPr lang="en-US" sz="2600" dirty="0"/>
              <a:t> </a:t>
            </a:r>
            <a:r>
              <a:rPr lang="en-US" sz="2600" dirty="0" err="1"/>
              <a:t>rencana</a:t>
            </a:r>
            <a:r>
              <a:rPr lang="en-US" sz="2600" dirty="0"/>
              <a:t> </a:t>
            </a:r>
            <a:r>
              <a:rPr lang="en-US" sz="2600" dirty="0" err="1"/>
              <a:t>kelanjutan</a:t>
            </a:r>
            <a:r>
              <a:rPr lang="en-US" sz="2600" dirty="0"/>
              <a:t> </a:t>
            </a:r>
            <a:r>
              <a:rPr lang="en-US" sz="2600" dirty="0" err="1"/>
              <a:t>bisnis</a:t>
            </a:r>
            <a:r>
              <a:rPr lang="en-US" sz="2600" dirty="0"/>
              <a:t> </a:t>
            </a:r>
            <a:r>
              <a:rPr lang="en-US" sz="2600" dirty="0" err="1"/>
              <a:t>memadai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efektif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4.Periksa </a:t>
            </a:r>
            <a:r>
              <a:rPr lang="en-US" sz="2600" dirty="0" err="1"/>
              <a:t>apakah</a:t>
            </a:r>
            <a:r>
              <a:rPr lang="en-US" sz="2600" dirty="0"/>
              <a:t> </a:t>
            </a:r>
            <a:r>
              <a:rPr lang="en-US" sz="2600" dirty="0" err="1"/>
              <a:t>asuransi</a:t>
            </a:r>
            <a:r>
              <a:rPr lang="en-US" sz="2600" dirty="0"/>
              <a:t> </a:t>
            </a:r>
            <a:r>
              <a:rPr lang="en-US" sz="2600" dirty="0" err="1"/>
              <a:t>perangkat-keras</a:t>
            </a:r>
            <a:r>
              <a:rPr lang="en-US" sz="2600" dirty="0"/>
              <a:t>, OS, </a:t>
            </a:r>
            <a:r>
              <a:rPr lang="en-US" sz="2600" dirty="0" err="1"/>
              <a:t>aplikasi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data </a:t>
            </a:r>
            <a:r>
              <a:rPr lang="en-US" sz="2600" dirty="0" err="1"/>
              <a:t>memadai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9196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1</a:t>
            </a:r>
            <a:r>
              <a:rPr lang="en-US" sz="2800" dirty="0" smtClean="0"/>
              <a:t>. </a:t>
            </a:r>
            <a:r>
              <a:rPr lang="en-US" sz="2800" dirty="0" err="1" smtClean="0"/>
              <a:t>Periksa</a:t>
            </a:r>
            <a:r>
              <a:rPr lang="en-US" sz="2800" dirty="0" smtClean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password </a:t>
            </a:r>
            <a:r>
              <a:rPr lang="en-US" sz="2800" dirty="0" err="1"/>
              <a:t>memadai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perubahannya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regular</a:t>
            </a:r>
          </a:p>
          <a:p>
            <a:pPr marL="0" indent="0" algn="just">
              <a:buNone/>
            </a:pPr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/>
              <a:t>administrator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err="1"/>
              <a:t>memprint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kontrol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73208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Internal </a:t>
            </a:r>
            <a:r>
              <a:rPr lang="en-US" sz="2800" dirty="0"/>
              <a:t>IT </a:t>
            </a:r>
            <a:r>
              <a:rPr lang="en-US" sz="2800" dirty="0" err="1"/>
              <a:t>Deparment</a:t>
            </a:r>
            <a:r>
              <a:rPr lang="en-US" sz="2800" dirty="0"/>
              <a:t> </a:t>
            </a:r>
            <a:r>
              <a:rPr lang="en-US" sz="2800" dirty="0" err="1"/>
              <a:t>Outputnya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, </a:t>
            </a:r>
            <a:r>
              <a:rPr lang="en-US" sz="2800" dirty="0" err="1"/>
              <a:t>menyeluruh</a:t>
            </a:r>
            <a:r>
              <a:rPr lang="en-US" sz="2800" dirty="0"/>
              <a:t> &amp; </a:t>
            </a:r>
            <a:r>
              <a:rPr lang="en-US" sz="2800" dirty="0" err="1"/>
              <a:t>mendalam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global,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standard2 yang </a:t>
            </a:r>
            <a:r>
              <a:rPr lang="en-US" sz="2800" dirty="0" err="1"/>
              <a:t>diakui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External </a:t>
            </a:r>
            <a:r>
              <a:rPr lang="en-US" sz="2800" dirty="0"/>
              <a:t>IT Consultant </a:t>
            </a:r>
            <a:r>
              <a:rPr lang="en-US" sz="2800" dirty="0" err="1"/>
              <a:t>Outputnya</a:t>
            </a:r>
            <a:r>
              <a:rPr lang="en-US" sz="2800" dirty="0"/>
              <a:t> </a:t>
            </a:r>
            <a:r>
              <a:rPr lang="en-US" sz="2800" dirty="0" err="1"/>
              <a:t>Rekrutmen</a:t>
            </a:r>
            <a:r>
              <a:rPr lang="en-US" sz="2800" dirty="0"/>
              <a:t> staff,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kompleksitasnya</a:t>
            </a:r>
            <a:r>
              <a:rPr lang="en-US" sz="2800" dirty="0"/>
              <a:t> Outsourcing yang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Benchmark / 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215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IT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Metodologi</a:t>
            </a:r>
            <a:r>
              <a:rPr lang="en-US" sz="2800" dirty="0"/>
              <a:t> IT Audit:</a:t>
            </a:r>
          </a:p>
          <a:p>
            <a:pPr marL="0" indent="0" algn="just">
              <a:buNone/>
            </a:pPr>
            <a:r>
              <a:rPr lang="en-US" sz="2800" dirty="0"/>
              <a:t>BSI (</a:t>
            </a:r>
            <a:r>
              <a:rPr lang="en-US" sz="2800" dirty="0" err="1"/>
              <a:t>Bundesamt</a:t>
            </a:r>
            <a:r>
              <a:rPr lang="en-US" sz="2800" dirty="0"/>
              <a:t> for </a:t>
            </a:r>
            <a:r>
              <a:rPr lang="en-US" sz="2800" dirty="0" err="1"/>
              <a:t>Sicherheit</a:t>
            </a:r>
            <a:r>
              <a:rPr lang="en-US" sz="2800" dirty="0"/>
              <a:t> in der </a:t>
            </a:r>
            <a:r>
              <a:rPr lang="en-US" sz="2800" dirty="0" err="1"/>
              <a:t>Informationstechnik</a:t>
            </a:r>
            <a:r>
              <a:rPr lang="en-US" sz="2800" dirty="0"/>
              <a:t>):</a:t>
            </a:r>
          </a:p>
          <a:p>
            <a:pPr algn="just"/>
            <a:r>
              <a:rPr lang="en-US" sz="2800" dirty="0"/>
              <a:t>● IT Baseline Protection Manual (IT- </a:t>
            </a:r>
            <a:r>
              <a:rPr lang="en-US" sz="2800" dirty="0" err="1"/>
              <a:t>Grundschutzhandbuch</a:t>
            </a:r>
            <a:r>
              <a:rPr lang="en-US" sz="2800" dirty="0"/>
              <a:t> )</a:t>
            </a:r>
          </a:p>
          <a:p>
            <a:pPr algn="just"/>
            <a:r>
              <a:rPr lang="en-US" sz="2800" dirty="0"/>
              <a:t>●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GISA: German Information Security Agency</a:t>
            </a:r>
          </a:p>
          <a:p>
            <a:pPr algn="just"/>
            <a:r>
              <a:rPr lang="en-US" sz="2800" dirty="0"/>
              <a:t>● </a:t>
            </a:r>
            <a:r>
              <a:rPr lang="en-US" sz="2800" dirty="0" err="1"/>
              <a:t>Digunakan</a:t>
            </a:r>
            <a:r>
              <a:rPr lang="en-US" sz="2800" dirty="0"/>
              <a:t>: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&amp; manual</a:t>
            </a:r>
          </a:p>
          <a:p>
            <a:pPr algn="just"/>
            <a:r>
              <a:rPr lang="en-US" sz="2800" dirty="0"/>
              <a:t>● </a:t>
            </a:r>
            <a:r>
              <a:rPr lang="en-US" sz="2800" dirty="0" err="1"/>
              <a:t>Metodologi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dijelaskan</a:t>
            </a:r>
            <a:endParaRPr lang="en-US" sz="2800" dirty="0"/>
          </a:p>
          <a:p>
            <a:pPr algn="just"/>
            <a:r>
              <a:rPr lang="en-US" sz="2800" dirty="0"/>
              <a:t>●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detail </a:t>
            </a:r>
            <a:r>
              <a:rPr lang="en-US" sz="2800" dirty="0" err="1"/>
              <a:t>sekali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68795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</TotalTime>
  <Words>478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IT Audit</vt:lpstr>
      <vt:lpstr>Contoh prosedur dan Lembar kerja IT AUdit</vt:lpstr>
      <vt:lpstr>Tahapan/Prosedur IT Audit</vt:lpstr>
      <vt:lpstr>Tahapan/Prosedur IT Audit</vt:lpstr>
      <vt:lpstr>Contoh Prosedur IT Audit</vt:lpstr>
      <vt:lpstr>Kontrol Keamanan fisik</vt:lpstr>
      <vt:lpstr>Kontrol Keamanan Logical</vt:lpstr>
      <vt:lpstr>Contoh – Contoh</vt:lpstr>
      <vt:lpstr>Contoh Metodologi IT Audit</vt:lpstr>
      <vt:lpstr>Lembar Kerja IT Audit</vt:lpstr>
      <vt:lpstr>Lembar Kerja IT Audit</vt:lpstr>
      <vt:lpstr>Example Lembar Kerja IT Audit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toerzun</dc:creator>
  <cp:lastModifiedBy>toerzun</cp:lastModifiedBy>
  <cp:revision>13</cp:revision>
  <dcterms:created xsi:type="dcterms:W3CDTF">2016-04-01T06:30:15Z</dcterms:created>
  <dcterms:modified xsi:type="dcterms:W3CDTF">2016-04-01T06:46:29Z</dcterms:modified>
</cp:coreProperties>
</file>