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75" r:id="rId9"/>
    <p:sldId id="276" r:id="rId10"/>
    <p:sldId id="277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10" r:id="rId41"/>
    <p:sldId id="311" r:id="rId42"/>
    <p:sldId id="312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A96-7C98-4352-BFAA-FE8E0A8CF1D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DC7A-9C33-4675-BD98-E4278167F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2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A96-7C98-4352-BFAA-FE8E0A8CF1D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DC7A-9C33-4675-BD98-E4278167F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A96-7C98-4352-BFAA-FE8E0A8CF1D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DC7A-9C33-4675-BD98-E4278167F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0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A96-7C98-4352-BFAA-FE8E0A8CF1D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DC7A-9C33-4675-BD98-E4278167F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1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A96-7C98-4352-BFAA-FE8E0A8CF1D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DC7A-9C33-4675-BD98-E4278167F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3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A96-7C98-4352-BFAA-FE8E0A8CF1D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DC7A-9C33-4675-BD98-E4278167F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3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A96-7C98-4352-BFAA-FE8E0A8CF1D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DC7A-9C33-4675-BD98-E4278167F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7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A96-7C98-4352-BFAA-FE8E0A8CF1D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DC7A-9C33-4675-BD98-E4278167F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1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A96-7C98-4352-BFAA-FE8E0A8CF1D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DC7A-9C33-4675-BD98-E4278167F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1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A96-7C98-4352-BFAA-FE8E0A8CF1D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DC7A-9C33-4675-BD98-E4278167F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A96-7C98-4352-BFAA-FE8E0A8CF1D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DC7A-9C33-4675-BD98-E4278167F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2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1FCA96-7C98-4352-BFAA-FE8E0A8CF1D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2B8DC7A-9C33-4675-BD98-E4278167F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3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gip.go.id/hak-cipt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gip.go.id/hak-cipta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gip.go.id/hak-cipta/prosedur-pencatatan-hak-cipta" TargetMode="External"/><Relationship Id="rId2" Type="http://schemas.openxmlformats.org/officeDocument/2006/relationships/hyperlink" Target="http://www.dgip.go.id/hak-cipta/tarif-biaya-hak-cip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UU No. 19  </a:t>
            </a:r>
            <a:r>
              <a:rPr lang="en-US" dirty="0" err="1" smtClean="0"/>
              <a:t>Tahun</a:t>
            </a:r>
            <a:r>
              <a:rPr lang="en-US" dirty="0" smtClean="0"/>
              <a:t> 2002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M6. </a:t>
            </a:r>
            <a:r>
              <a:rPr lang="en-US" dirty="0" err="1" smtClean="0"/>
              <a:t>Peraturan</a:t>
            </a:r>
            <a:r>
              <a:rPr lang="en-US" dirty="0" smtClean="0"/>
              <a:t> &amp; </a:t>
            </a:r>
            <a:r>
              <a:rPr lang="en-US" dirty="0" err="1" smtClean="0"/>
              <a:t>Regulasi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1026" name="Picture 2" descr="http://syahrulmubaroq.web.ugm.ac.id/wp-content/uploads/sites/574/2015/04/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667" y="2150773"/>
            <a:ext cx="2293081" cy="277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09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Fonogram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err="1" smtClean="0"/>
              <a:t>Fonogram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Fiksasi</a:t>
            </a:r>
            <a:r>
              <a:rPr lang="en-US" sz="2800" dirty="0" smtClean="0"/>
              <a:t> </a:t>
            </a:r>
            <a:r>
              <a:rPr lang="en-US" sz="2800" dirty="0" err="1" smtClean="0"/>
              <a:t>suara</a:t>
            </a:r>
            <a:r>
              <a:rPr lang="en-US" sz="2800" dirty="0" smtClean="0"/>
              <a:t> </a:t>
            </a:r>
            <a:r>
              <a:rPr lang="en-US" sz="2800" dirty="0" err="1" smtClean="0"/>
              <a:t>petunjukan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suara</a:t>
            </a:r>
            <a:r>
              <a:rPr lang="en-US" sz="2800" dirty="0" smtClean="0"/>
              <a:t> </a:t>
            </a:r>
            <a:r>
              <a:rPr lang="en-US" sz="2800" dirty="0" err="1" smtClean="0"/>
              <a:t>lainnya</a:t>
            </a:r>
            <a:r>
              <a:rPr lang="en-US" sz="2800" dirty="0" smtClean="0"/>
              <a:t>,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representasi</a:t>
            </a:r>
            <a:r>
              <a:rPr lang="en-US" sz="2800" dirty="0" smtClean="0"/>
              <a:t> </a:t>
            </a:r>
            <a:r>
              <a:rPr lang="en-US" sz="2800" dirty="0" err="1" smtClean="0"/>
              <a:t>suara</a:t>
            </a:r>
            <a:r>
              <a:rPr lang="en-US" sz="2800" dirty="0" smtClean="0"/>
              <a:t>,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termasuk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Fiksasi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tergabung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sinematografi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Ciptaan</a:t>
            </a:r>
            <a:r>
              <a:rPr lang="en-US" sz="2800" dirty="0" smtClean="0"/>
              <a:t> audiovisual </a:t>
            </a:r>
            <a:r>
              <a:rPr lang="en-US" sz="2800" dirty="0" err="1" smtClean="0"/>
              <a:t>lainnya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b="1" dirty="0" err="1" smtClean="0"/>
              <a:t>Fiksasi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perekaman</a:t>
            </a:r>
            <a:r>
              <a:rPr lang="en-US" sz="2800" dirty="0" smtClean="0"/>
              <a:t> </a:t>
            </a:r>
            <a:r>
              <a:rPr lang="en-US" sz="2800" dirty="0" err="1" smtClean="0"/>
              <a:t>suara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didengar</a:t>
            </a:r>
            <a:r>
              <a:rPr lang="en-US" sz="2800" dirty="0" smtClean="0"/>
              <a:t>, </a:t>
            </a:r>
            <a:r>
              <a:rPr lang="en-US" sz="2800" dirty="0" err="1" smtClean="0"/>
              <a:t>perekaman</a:t>
            </a:r>
            <a:r>
              <a:rPr lang="en-US" sz="2800" dirty="0" smtClean="0"/>
              <a:t> </a:t>
            </a:r>
            <a:r>
              <a:rPr lang="en-US" sz="2800" dirty="0" err="1" smtClean="0"/>
              <a:t>gambar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keduanya</a:t>
            </a:r>
            <a:r>
              <a:rPr lang="en-US" sz="2800" dirty="0" smtClean="0"/>
              <a:t>,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dilihat</a:t>
            </a:r>
            <a:r>
              <a:rPr lang="en-US" sz="2800" dirty="0" smtClean="0"/>
              <a:t>, </a:t>
            </a:r>
            <a:r>
              <a:rPr lang="en-US" sz="2800" dirty="0" err="1" smtClean="0"/>
              <a:t>didengar</a:t>
            </a:r>
            <a:r>
              <a:rPr lang="en-US" sz="2800" dirty="0" smtClean="0"/>
              <a:t>, </a:t>
            </a:r>
            <a:r>
              <a:rPr lang="en-US" sz="2800" dirty="0" err="1" smtClean="0"/>
              <a:t>digandakan</a:t>
            </a:r>
            <a:r>
              <a:rPr lang="en-US" sz="2800" dirty="0" smtClean="0"/>
              <a:t>,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dikomunikasikan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apapun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294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Pencipta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944464"/>
            <a:ext cx="7315200" cy="4040283"/>
          </a:xfrm>
        </p:spPr>
        <p:txBody>
          <a:bodyPr>
            <a:normAutofit/>
          </a:bodyPr>
          <a:lstStyle/>
          <a:p>
            <a:pPr algn="just"/>
            <a:r>
              <a:rPr lang="en-US" sz="3000" b="1" dirty="0" err="1"/>
              <a:t>Menurut</a:t>
            </a:r>
            <a:r>
              <a:rPr lang="en-US" sz="3000" b="1" dirty="0"/>
              <a:t> UU. 19 </a:t>
            </a:r>
            <a:r>
              <a:rPr lang="en-US" sz="3000" b="1" dirty="0" err="1"/>
              <a:t>Tahun</a:t>
            </a:r>
            <a:r>
              <a:rPr lang="en-US" sz="3000" b="1" dirty="0"/>
              <a:t> 2002 </a:t>
            </a:r>
            <a:r>
              <a:rPr lang="en-US" sz="3000" b="1" dirty="0" err="1"/>
              <a:t>pada</a:t>
            </a:r>
            <a:r>
              <a:rPr lang="en-US" sz="3000" b="1" dirty="0"/>
              <a:t> </a:t>
            </a:r>
            <a:r>
              <a:rPr lang="en-US" sz="3000" b="1" dirty="0" err="1"/>
              <a:t>Pasal</a:t>
            </a:r>
            <a:r>
              <a:rPr lang="en-US" sz="3000" b="1" dirty="0"/>
              <a:t> 1 </a:t>
            </a:r>
            <a:r>
              <a:rPr lang="en-US" sz="3000" b="1" dirty="0" err="1"/>
              <a:t>Ketentuan</a:t>
            </a:r>
            <a:r>
              <a:rPr lang="en-US" sz="3000" b="1" dirty="0"/>
              <a:t> </a:t>
            </a:r>
            <a:r>
              <a:rPr lang="en-US" sz="3000" b="1" dirty="0" err="1"/>
              <a:t>Umum</a:t>
            </a:r>
            <a:r>
              <a:rPr lang="en-US" sz="3000" dirty="0" smtClean="0"/>
              <a:t>, </a:t>
            </a:r>
            <a:r>
              <a:rPr lang="en-US" sz="3000" b="1" dirty="0" err="1" smtClean="0">
                <a:solidFill>
                  <a:srgbClr val="FF0000"/>
                </a:solidFill>
              </a:rPr>
              <a:t>Pencipta</a:t>
            </a:r>
            <a:r>
              <a:rPr lang="en-US" sz="3000" dirty="0" smtClean="0"/>
              <a:t> </a:t>
            </a:r>
            <a:r>
              <a:rPr lang="en-US" sz="3000" dirty="0" err="1" smtClean="0"/>
              <a:t>adalah</a:t>
            </a:r>
            <a:r>
              <a:rPr lang="en-US" sz="3000" dirty="0" smtClean="0"/>
              <a:t> “</a:t>
            </a:r>
            <a:r>
              <a:rPr lang="en-US" sz="3000" b="1" i="1" dirty="0" err="1" smtClean="0">
                <a:solidFill>
                  <a:srgbClr val="002060"/>
                </a:solidFill>
              </a:rPr>
              <a:t>seorang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atau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beberapa</a:t>
            </a:r>
            <a:r>
              <a:rPr lang="en-US" sz="3000" b="1" i="1" dirty="0" smtClean="0">
                <a:solidFill>
                  <a:srgbClr val="002060"/>
                </a:solidFill>
              </a:rPr>
              <a:t> orang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secara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bersama-sama</a:t>
            </a:r>
            <a:r>
              <a:rPr lang="en-US" sz="3000" b="1" i="1" dirty="0" smtClean="0">
                <a:solidFill>
                  <a:srgbClr val="002060"/>
                </a:solidFill>
              </a:rPr>
              <a:t> yang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atas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inspirasinya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melahirkan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suatu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</a:rPr>
              <a:t>Ciptaan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berdasarkan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kemampuan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pikiran</a:t>
            </a:r>
            <a:r>
              <a:rPr lang="en-US" sz="3000" b="1" i="1" dirty="0" smtClean="0">
                <a:solidFill>
                  <a:srgbClr val="002060"/>
                </a:solidFill>
              </a:rPr>
              <a:t>,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imajinasi</a:t>
            </a:r>
            <a:r>
              <a:rPr lang="en-US" sz="3000" b="1" i="1" dirty="0" smtClean="0">
                <a:solidFill>
                  <a:srgbClr val="002060"/>
                </a:solidFill>
              </a:rPr>
              <a:t>,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kecekatan</a:t>
            </a:r>
            <a:r>
              <a:rPr lang="en-US" sz="3000" b="1" i="1" dirty="0" smtClean="0">
                <a:solidFill>
                  <a:srgbClr val="002060"/>
                </a:solidFill>
              </a:rPr>
              <a:t>,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keterampilan</a:t>
            </a:r>
            <a:r>
              <a:rPr lang="en-US" sz="3000" b="1" i="1" dirty="0" smtClean="0">
                <a:solidFill>
                  <a:srgbClr val="002060"/>
                </a:solidFill>
              </a:rPr>
              <a:t>,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atau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keahlian</a:t>
            </a:r>
            <a:r>
              <a:rPr lang="en-US" sz="3000" b="1" i="1" dirty="0" smtClean="0">
                <a:solidFill>
                  <a:srgbClr val="002060"/>
                </a:solidFill>
              </a:rPr>
              <a:t> yang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dituangkan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ke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dalam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bentuk</a:t>
            </a:r>
            <a:r>
              <a:rPr lang="en-US" sz="3000" b="1" i="1" dirty="0" smtClean="0">
                <a:solidFill>
                  <a:srgbClr val="002060"/>
                </a:solidFill>
              </a:rPr>
              <a:t> yang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khas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bersifat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pribadi</a:t>
            </a:r>
            <a:r>
              <a:rPr lang="en-US" sz="3000" dirty="0" smtClean="0"/>
              <a:t>”.</a:t>
            </a:r>
            <a:endParaRPr lang="en-US" sz="3000" dirty="0"/>
          </a:p>
        </p:txBody>
      </p:sp>
      <p:pic>
        <p:nvPicPr>
          <p:cNvPr id="5122" name="Picture 2" descr="http://www.creator7.eu/wp-content/uploads/2010/05/Creator-with-text-pr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02" y="0"/>
            <a:ext cx="6646332" cy="194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6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Pencipta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944464"/>
            <a:ext cx="7315200" cy="4040283"/>
          </a:xfrm>
        </p:spPr>
        <p:txBody>
          <a:bodyPr>
            <a:normAutofit/>
          </a:bodyPr>
          <a:lstStyle/>
          <a:p>
            <a:pPr algn="just"/>
            <a:r>
              <a:rPr lang="en-US" sz="3000" b="1" dirty="0" err="1"/>
              <a:t>Menurut</a:t>
            </a:r>
            <a:r>
              <a:rPr lang="en-US" sz="3000" b="1" dirty="0"/>
              <a:t> UU. </a:t>
            </a:r>
            <a:r>
              <a:rPr lang="en-US" sz="3000" b="1" dirty="0" smtClean="0"/>
              <a:t>28 </a:t>
            </a:r>
            <a:r>
              <a:rPr lang="en-US" sz="3000" b="1" dirty="0" err="1"/>
              <a:t>Tahun</a:t>
            </a:r>
            <a:r>
              <a:rPr lang="en-US" sz="3000" b="1" dirty="0"/>
              <a:t> </a:t>
            </a:r>
            <a:r>
              <a:rPr lang="en-US" sz="3000" b="1" dirty="0" smtClean="0"/>
              <a:t>2014 </a:t>
            </a:r>
            <a:r>
              <a:rPr lang="en-US" sz="3000" b="1" dirty="0" err="1"/>
              <a:t>pada</a:t>
            </a:r>
            <a:r>
              <a:rPr lang="en-US" sz="3000" b="1" dirty="0"/>
              <a:t> </a:t>
            </a:r>
            <a:r>
              <a:rPr lang="en-US" sz="3000" b="1" dirty="0" err="1"/>
              <a:t>Pasal</a:t>
            </a:r>
            <a:r>
              <a:rPr lang="en-US" sz="3000" b="1" dirty="0"/>
              <a:t> 1 </a:t>
            </a:r>
            <a:r>
              <a:rPr lang="en-US" sz="3000" b="1" dirty="0" err="1"/>
              <a:t>Ketentuan</a:t>
            </a:r>
            <a:r>
              <a:rPr lang="en-US" sz="3000" b="1" dirty="0"/>
              <a:t> </a:t>
            </a:r>
            <a:r>
              <a:rPr lang="en-US" sz="3000" b="1" dirty="0" err="1"/>
              <a:t>Umum</a:t>
            </a:r>
            <a:r>
              <a:rPr lang="en-US" sz="3000" dirty="0" smtClean="0"/>
              <a:t>, </a:t>
            </a:r>
            <a:r>
              <a:rPr lang="en-US" sz="3000" b="1" dirty="0" err="1" smtClean="0">
                <a:solidFill>
                  <a:srgbClr val="FF0000"/>
                </a:solidFill>
              </a:rPr>
              <a:t>Pencipta</a:t>
            </a:r>
            <a:r>
              <a:rPr lang="en-US" sz="3000" dirty="0" smtClean="0"/>
              <a:t> </a:t>
            </a:r>
            <a:r>
              <a:rPr lang="en-US" sz="3000" dirty="0" err="1" smtClean="0"/>
              <a:t>adalah</a:t>
            </a:r>
            <a:r>
              <a:rPr lang="en-US" sz="3000" dirty="0" smtClean="0"/>
              <a:t> “</a:t>
            </a:r>
            <a:r>
              <a:rPr lang="en-US" sz="3000" b="1" i="1" dirty="0" err="1" smtClean="0">
                <a:solidFill>
                  <a:srgbClr val="002060"/>
                </a:solidFill>
              </a:rPr>
              <a:t>seorang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atau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beberapa</a:t>
            </a:r>
            <a:r>
              <a:rPr lang="en-US" sz="3000" b="1" i="1" dirty="0" smtClean="0">
                <a:solidFill>
                  <a:srgbClr val="002060"/>
                </a:solidFill>
              </a:rPr>
              <a:t> orang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secara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sendiri-sendiri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atau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bersama-sama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menghasilkan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suatu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</a:rPr>
              <a:t>ciptaan</a:t>
            </a:r>
            <a:r>
              <a:rPr lang="en-US" sz="3000" b="1" i="1" dirty="0" smtClean="0">
                <a:solidFill>
                  <a:srgbClr val="002060"/>
                </a:solidFill>
              </a:rPr>
              <a:t> yang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bersifat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khas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pribadi</a:t>
            </a:r>
            <a:r>
              <a:rPr lang="en-US" sz="3000" dirty="0" smtClean="0"/>
              <a:t>”.</a:t>
            </a:r>
            <a:endParaRPr lang="en-US" sz="3000" dirty="0"/>
          </a:p>
        </p:txBody>
      </p:sp>
      <p:pic>
        <p:nvPicPr>
          <p:cNvPr id="5122" name="Picture 2" descr="http://www.creator7.eu/wp-content/uploads/2010/05/Creator-with-text-pr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02" y="0"/>
            <a:ext cx="6646332" cy="194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90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b="1" dirty="0" err="1"/>
              <a:t>Menurut</a:t>
            </a:r>
            <a:r>
              <a:rPr lang="en-US" sz="3000" b="1" dirty="0"/>
              <a:t> UU. 19 </a:t>
            </a:r>
            <a:r>
              <a:rPr lang="en-US" sz="3000" b="1" dirty="0" err="1"/>
              <a:t>Tahun</a:t>
            </a:r>
            <a:r>
              <a:rPr lang="en-US" sz="3000" b="1" dirty="0"/>
              <a:t> 2002 </a:t>
            </a:r>
            <a:r>
              <a:rPr lang="en-US" sz="3000" b="1" dirty="0" err="1"/>
              <a:t>pada</a:t>
            </a:r>
            <a:r>
              <a:rPr lang="en-US" sz="3000" b="1" dirty="0"/>
              <a:t> </a:t>
            </a:r>
            <a:r>
              <a:rPr lang="en-US" sz="3000" b="1" dirty="0" err="1"/>
              <a:t>Pasal</a:t>
            </a:r>
            <a:r>
              <a:rPr lang="en-US" sz="3000" b="1" dirty="0"/>
              <a:t> 1 </a:t>
            </a:r>
            <a:r>
              <a:rPr lang="en-US" sz="3000" b="1" dirty="0" err="1"/>
              <a:t>Ketentuan</a:t>
            </a:r>
            <a:r>
              <a:rPr lang="en-US" sz="3000" b="1" dirty="0"/>
              <a:t> </a:t>
            </a:r>
            <a:r>
              <a:rPr lang="en-US" sz="3000" b="1" dirty="0" err="1"/>
              <a:t>Umum</a:t>
            </a:r>
            <a:r>
              <a:rPr lang="en-US" sz="3000" dirty="0"/>
              <a:t>, </a:t>
            </a:r>
            <a:r>
              <a:rPr lang="en-US" sz="3000" b="1" dirty="0" err="1" smtClean="0">
                <a:solidFill>
                  <a:srgbClr val="FF0000"/>
                </a:solidFill>
              </a:rPr>
              <a:t>Ciptaan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adalah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b="1" dirty="0" smtClean="0">
                <a:solidFill>
                  <a:schemeClr val="tx1"/>
                </a:solidFill>
              </a:rPr>
              <a:t>“</a:t>
            </a:r>
            <a:r>
              <a:rPr lang="en-US" sz="3000" b="1" i="1" dirty="0" err="1" smtClean="0">
                <a:solidFill>
                  <a:schemeClr val="tx1"/>
                </a:solidFill>
              </a:rPr>
              <a:t>Hasil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setiap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karya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Pencipta</a:t>
            </a:r>
            <a:r>
              <a:rPr lang="en-US" sz="3000" b="1" i="1" dirty="0" smtClean="0">
                <a:solidFill>
                  <a:schemeClr val="tx1"/>
                </a:solidFill>
              </a:rPr>
              <a:t> yang </a:t>
            </a:r>
            <a:r>
              <a:rPr lang="en-US" sz="3000" b="1" i="1" dirty="0" err="1" smtClean="0">
                <a:solidFill>
                  <a:schemeClr val="tx1"/>
                </a:solidFill>
              </a:rPr>
              <a:t>menunjukkan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keasliannya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dalam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lapangan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ilmu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pengetahuan</a:t>
            </a:r>
            <a:r>
              <a:rPr lang="en-US" sz="3000" b="1" i="1" dirty="0" smtClean="0">
                <a:solidFill>
                  <a:schemeClr val="tx1"/>
                </a:solidFill>
              </a:rPr>
              <a:t>, </a:t>
            </a:r>
            <a:r>
              <a:rPr lang="en-US" sz="3000" b="1" i="1" dirty="0" err="1" smtClean="0">
                <a:solidFill>
                  <a:schemeClr val="tx1"/>
                </a:solidFill>
              </a:rPr>
              <a:t>seni</a:t>
            </a:r>
            <a:r>
              <a:rPr lang="en-US" sz="3000" b="1" i="1" dirty="0" smtClean="0">
                <a:solidFill>
                  <a:schemeClr val="tx1"/>
                </a:solidFill>
              </a:rPr>
              <a:t>, </a:t>
            </a:r>
            <a:r>
              <a:rPr lang="en-US" sz="3000" b="1" i="1" dirty="0" err="1" smtClean="0">
                <a:solidFill>
                  <a:schemeClr val="tx1"/>
                </a:solidFill>
              </a:rPr>
              <a:t>atau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sastra</a:t>
            </a:r>
            <a:r>
              <a:rPr lang="en-US" sz="3000" b="1" dirty="0" smtClean="0">
                <a:solidFill>
                  <a:schemeClr val="tx1"/>
                </a:solidFill>
              </a:rPr>
              <a:t>”</a:t>
            </a:r>
            <a:r>
              <a:rPr lang="en-US" sz="3000" b="1" i="1" dirty="0" smtClean="0">
                <a:solidFill>
                  <a:schemeClr val="tx1"/>
                </a:solidFill>
              </a:rPr>
              <a:t>.</a:t>
            </a:r>
            <a:endParaRPr lang="en-US" sz="3000" dirty="0"/>
          </a:p>
        </p:txBody>
      </p:sp>
      <p:pic>
        <p:nvPicPr>
          <p:cNvPr id="7170" name="Picture 2" descr="http://www.itbm.com.my/images/sized/uploads/books/9789830685007_frontcover-350x47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15"/>
          <a:stretch/>
        </p:blipFill>
        <p:spPr bwMode="auto">
          <a:xfrm>
            <a:off x="0" y="2185639"/>
            <a:ext cx="3737412" cy="327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95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b="1" dirty="0" err="1"/>
              <a:t>Menurut</a:t>
            </a:r>
            <a:r>
              <a:rPr lang="en-US" sz="3000" b="1" dirty="0"/>
              <a:t> UU. </a:t>
            </a:r>
            <a:r>
              <a:rPr lang="en-US" sz="3000" b="1" dirty="0" smtClean="0"/>
              <a:t>28 </a:t>
            </a:r>
            <a:r>
              <a:rPr lang="en-US" sz="3000" b="1" dirty="0" err="1"/>
              <a:t>Tahun</a:t>
            </a:r>
            <a:r>
              <a:rPr lang="en-US" sz="3000" b="1" dirty="0"/>
              <a:t> </a:t>
            </a:r>
            <a:r>
              <a:rPr lang="en-US" sz="3000" b="1" dirty="0" smtClean="0"/>
              <a:t>2014 </a:t>
            </a:r>
            <a:r>
              <a:rPr lang="en-US" sz="3000" b="1" dirty="0" err="1"/>
              <a:t>pada</a:t>
            </a:r>
            <a:r>
              <a:rPr lang="en-US" sz="3000" b="1" dirty="0"/>
              <a:t> </a:t>
            </a:r>
            <a:r>
              <a:rPr lang="en-US" sz="3000" b="1" dirty="0" err="1"/>
              <a:t>Pasal</a:t>
            </a:r>
            <a:r>
              <a:rPr lang="en-US" sz="3000" b="1" dirty="0"/>
              <a:t> 1 </a:t>
            </a:r>
            <a:r>
              <a:rPr lang="en-US" sz="3000" b="1" dirty="0" err="1"/>
              <a:t>Ketentuan</a:t>
            </a:r>
            <a:r>
              <a:rPr lang="en-US" sz="3000" b="1" dirty="0"/>
              <a:t> </a:t>
            </a:r>
            <a:r>
              <a:rPr lang="en-US" sz="3000" b="1" dirty="0" err="1"/>
              <a:t>Umum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rgbClr val="FF0000"/>
                </a:solidFill>
              </a:rPr>
              <a:t>Ciptaan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adalah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b="1" dirty="0" smtClean="0">
                <a:solidFill>
                  <a:schemeClr val="tx1"/>
                </a:solidFill>
              </a:rPr>
              <a:t>“</a:t>
            </a:r>
            <a:r>
              <a:rPr lang="en-US" sz="3000" b="1" i="1" dirty="0" err="1" smtClean="0">
                <a:solidFill>
                  <a:schemeClr val="tx1"/>
                </a:solidFill>
              </a:rPr>
              <a:t>setiap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hasil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karya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cipta</a:t>
            </a:r>
            <a:r>
              <a:rPr lang="en-US" sz="3000" b="1" i="1" dirty="0" smtClean="0">
                <a:solidFill>
                  <a:schemeClr val="tx1"/>
                </a:solidFill>
              </a:rPr>
              <a:t> di </a:t>
            </a:r>
            <a:r>
              <a:rPr lang="en-US" sz="3000" b="1" i="1" dirty="0" err="1" smtClean="0">
                <a:solidFill>
                  <a:schemeClr val="tx1"/>
                </a:solidFill>
              </a:rPr>
              <a:t>bidang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ilmu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pengetahuan</a:t>
            </a:r>
            <a:r>
              <a:rPr lang="en-US" sz="3000" b="1" i="1" dirty="0" smtClean="0">
                <a:solidFill>
                  <a:schemeClr val="tx1"/>
                </a:solidFill>
              </a:rPr>
              <a:t>, </a:t>
            </a:r>
            <a:r>
              <a:rPr lang="en-US" sz="3000" b="1" i="1" dirty="0" err="1" smtClean="0">
                <a:solidFill>
                  <a:schemeClr val="tx1"/>
                </a:solidFill>
              </a:rPr>
              <a:t>seni</a:t>
            </a:r>
            <a:r>
              <a:rPr lang="en-US" sz="3000" b="1" i="1" dirty="0" smtClean="0">
                <a:solidFill>
                  <a:schemeClr val="tx1"/>
                </a:solidFill>
              </a:rPr>
              <a:t>, </a:t>
            </a:r>
            <a:r>
              <a:rPr lang="en-US" sz="3000" b="1" i="1" dirty="0" err="1" smtClean="0">
                <a:solidFill>
                  <a:schemeClr val="tx1"/>
                </a:solidFill>
              </a:rPr>
              <a:t>dan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sastra</a:t>
            </a:r>
            <a:r>
              <a:rPr lang="en-US" sz="3000" b="1" i="1" dirty="0" smtClean="0">
                <a:solidFill>
                  <a:schemeClr val="tx1"/>
                </a:solidFill>
              </a:rPr>
              <a:t> yang </a:t>
            </a:r>
            <a:r>
              <a:rPr lang="en-US" sz="3000" b="1" i="1" dirty="0" err="1" smtClean="0">
                <a:solidFill>
                  <a:schemeClr val="tx1"/>
                </a:solidFill>
              </a:rPr>
              <a:t>dihasilkan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tas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Inspirasi</a:t>
            </a:r>
            <a:r>
              <a:rPr lang="en-US" sz="3000" b="1" i="1" dirty="0" smtClean="0">
                <a:solidFill>
                  <a:schemeClr val="tx1"/>
                </a:solidFill>
              </a:rPr>
              <a:t>, </a:t>
            </a:r>
            <a:r>
              <a:rPr lang="en-US" sz="3000" b="1" i="1" dirty="0" err="1" smtClean="0">
                <a:solidFill>
                  <a:schemeClr val="tx1"/>
                </a:solidFill>
              </a:rPr>
              <a:t>kemampuan</a:t>
            </a:r>
            <a:r>
              <a:rPr lang="en-US" sz="3000" b="1" i="1" dirty="0" smtClean="0">
                <a:solidFill>
                  <a:schemeClr val="tx1"/>
                </a:solidFill>
              </a:rPr>
              <a:t>, </a:t>
            </a:r>
            <a:r>
              <a:rPr lang="en-US" sz="3000" b="1" i="1" dirty="0" err="1" smtClean="0">
                <a:solidFill>
                  <a:schemeClr val="tx1"/>
                </a:solidFill>
              </a:rPr>
              <a:t>pikiran</a:t>
            </a:r>
            <a:r>
              <a:rPr lang="en-US" sz="3000" b="1" i="1" dirty="0" smtClean="0">
                <a:solidFill>
                  <a:schemeClr val="tx1"/>
                </a:solidFill>
              </a:rPr>
              <a:t>, </a:t>
            </a:r>
            <a:r>
              <a:rPr lang="en-US" sz="3000" b="1" i="1" dirty="0" err="1" smtClean="0">
                <a:solidFill>
                  <a:schemeClr val="tx1"/>
                </a:solidFill>
              </a:rPr>
              <a:t>imajinasi</a:t>
            </a:r>
            <a:r>
              <a:rPr lang="en-US" sz="3000" b="1" i="1" dirty="0" smtClean="0">
                <a:solidFill>
                  <a:schemeClr val="tx1"/>
                </a:solidFill>
              </a:rPr>
              <a:t>, </a:t>
            </a:r>
            <a:r>
              <a:rPr lang="en-US" sz="3000" b="1" i="1" dirty="0" err="1" smtClean="0">
                <a:solidFill>
                  <a:schemeClr val="tx1"/>
                </a:solidFill>
              </a:rPr>
              <a:t>kecekatan</a:t>
            </a:r>
            <a:r>
              <a:rPr lang="en-US" sz="3000" b="1" i="1" dirty="0" smtClean="0">
                <a:solidFill>
                  <a:schemeClr val="tx1"/>
                </a:solidFill>
              </a:rPr>
              <a:t>, </a:t>
            </a:r>
            <a:r>
              <a:rPr lang="en-US" sz="3000" b="1" i="1" dirty="0" err="1" smtClean="0">
                <a:solidFill>
                  <a:schemeClr val="tx1"/>
                </a:solidFill>
              </a:rPr>
              <a:t>keterampilan</a:t>
            </a:r>
            <a:r>
              <a:rPr lang="en-US" sz="3000" b="1" i="1" dirty="0" smtClean="0">
                <a:solidFill>
                  <a:schemeClr val="tx1"/>
                </a:solidFill>
              </a:rPr>
              <a:t>, </a:t>
            </a:r>
            <a:r>
              <a:rPr lang="en-US" sz="3000" b="1" i="1" dirty="0" err="1" smtClean="0">
                <a:solidFill>
                  <a:schemeClr val="tx1"/>
                </a:solidFill>
              </a:rPr>
              <a:t>atau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keahlian</a:t>
            </a:r>
            <a:r>
              <a:rPr lang="en-US" sz="3000" b="1" i="1" dirty="0" smtClean="0">
                <a:solidFill>
                  <a:schemeClr val="tx1"/>
                </a:solidFill>
              </a:rPr>
              <a:t> yang </a:t>
            </a:r>
            <a:r>
              <a:rPr lang="en-US" sz="3000" b="1" i="1" dirty="0" err="1" smtClean="0">
                <a:solidFill>
                  <a:schemeClr val="tx1"/>
                </a:solidFill>
              </a:rPr>
              <a:t>diekspresikan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dalam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bentuk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nyata</a:t>
            </a:r>
            <a:r>
              <a:rPr lang="en-US" sz="3000" b="1" dirty="0" smtClean="0">
                <a:solidFill>
                  <a:schemeClr val="tx1"/>
                </a:solidFill>
              </a:rPr>
              <a:t>”</a:t>
            </a:r>
            <a:r>
              <a:rPr lang="en-US" sz="3000" b="1" i="1" dirty="0" smtClean="0">
                <a:solidFill>
                  <a:schemeClr val="tx1"/>
                </a:solidFill>
              </a:rPr>
              <a:t>.</a:t>
            </a:r>
            <a:endParaRPr lang="en-US" sz="3000" dirty="0"/>
          </a:p>
          <a:p>
            <a:pPr algn="just"/>
            <a:endParaRPr lang="en-US" sz="3000" dirty="0"/>
          </a:p>
        </p:txBody>
      </p:sp>
      <p:pic>
        <p:nvPicPr>
          <p:cNvPr id="7170" name="Picture 2" descr="http://www.itbm.com.my/images/sized/uploads/books/9789830685007_frontcover-350x47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15"/>
          <a:stretch/>
        </p:blipFill>
        <p:spPr bwMode="auto">
          <a:xfrm>
            <a:off x="0" y="2185639"/>
            <a:ext cx="3737412" cy="327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36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69268" y="2393376"/>
            <a:ext cx="7292897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400" b="1" cap="none" spc="0" dirty="0" err="1" smtClean="0">
                <a:ln/>
                <a:solidFill>
                  <a:schemeClr val="accent4"/>
                </a:solidFill>
                <a:effectLst/>
              </a:rPr>
              <a:t>Siapa</a:t>
            </a:r>
            <a:r>
              <a:rPr lang="en-US" sz="6400" b="1" cap="none" spc="0" dirty="0" smtClean="0">
                <a:ln/>
                <a:solidFill>
                  <a:schemeClr val="accent4"/>
                </a:solidFill>
                <a:effectLst/>
              </a:rPr>
              <a:t> </a:t>
            </a:r>
            <a:r>
              <a:rPr lang="en-US" sz="6400" b="1" cap="none" spc="0" dirty="0" err="1" smtClean="0">
                <a:ln/>
                <a:solidFill>
                  <a:schemeClr val="accent4"/>
                </a:solidFill>
                <a:effectLst/>
              </a:rPr>
              <a:t>Pemegang</a:t>
            </a:r>
            <a:r>
              <a:rPr lang="en-US" sz="6400" b="1" cap="none" spc="0" dirty="0" smtClean="0">
                <a:ln/>
                <a:solidFill>
                  <a:schemeClr val="accent4"/>
                </a:solidFill>
                <a:effectLst/>
              </a:rPr>
              <a:t> </a:t>
            </a:r>
            <a:r>
              <a:rPr lang="en-US" sz="6400" b="1" cap="none" spc="0" dirty="0" err="1" smtClean="0">
                <a:ln/>
                <a:solidFill>
                  <a:schemeClr val="accent4"/>
                </a:solidFill>
                <a:effectLst/>
              </a:rPr>
              <a:t>Hak</a:t>
            </a:r>
            <a:r>
              <a:rPr lang="en-US" sz="6400" b="1" cap="none" spc="0" dirty="0" smtClean="0">
                <a:ln/>
                <a:solidFill>
                  <a:schemeClr val="accent4"/>
                </a:solidFill>
                <a:effectLst/>
              </a:rPr>
              <a:t>  </a:t>
            </a:r>
            <a:r>
              <a:rPr lang="en-US" sz="6400" b="1" cap="none" spc="0" dirty="0" err="1" smtClean="0">
                <a:ln/>
                <a:solidFill>
                  <a:schemeClr val="accent4"/>
                </a:solidFill>
                <a:effectLst/>
              </a:rPr>
              <a:t>Cipta</a:t>
            </a:r>
            <a:r>
              <a:rPr lang="en-US" sz="6400" b="1" cap="none" spc="0" dirty="0" smtClean="0">
                <a:ln/>
                <a:solidFill>
                  <a:schemeClr val="accent4"/>
                </a:solidFill>
                <a:effectLst/>
              </a:rPr>
              <a:t>? </a:t>
            </a:r>
            <a:endParaRPr lang="en-US" sz="6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9218" name="Picture 2" descr="http://cdn1.listovative.com/wp-content/uploads/2015/09/most-importa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3376"/>
            <a:ext cx="36576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Pemegang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err="1"/>
              <a:t>Menurut</a:t>
            </a:r>
            <a:r>
              <a:rPr lang="en-US" sz="2800" b="1" dirty="0"/>
              <a:t> UU. 19 </a:t>
            </a:r>
            <a:r>
              <a:rPr lang="en-US" sz="2800" b="1" dirty="0" err="1"/>
              <a:t>Tahun</a:t>
            </a:r>
            <a:r>
              <a:rPr lang="en-US" sz="2800" b="1" dirty="0"/>
              <a:t> 2002 </a:t>
            </a:r>
            <a:r>
              <a:rPr lang="en-US" sz="2800" b="1" dirty="0" err="1"/>
              <a:t>pada</a:t>
            </a:r>
            <a:r>
              <a:rPr lang="en-US" sz="2800" b="1" dirty="0"/>
              <a:t> </a:t>
            </a:r>
            <a:r>
              <a:rPr lang="en-US" sz="2800" b="1" dirty="0" err="1"/>
              <a:t>Pasal</a:t>
            </a:r>
            <a:r>
              <a:rPr lang="en-US" sz="2800" b="1" dirty="0"/>
              <a:t> 1 </a:t>
            </a:r>
            <a:r>
              <a:rPr lang="en-US" sz="2800" b="1" dirty="0" err="1"/>
              <a:t>Ketentuan</a:t>
            </a:r>
            <a:r>
              <a:rPr lang="en-US" sz="2800" b="1" dirty="0"/>
              <a:t> </a:t>
            </a:r>
            <a:r>
              <a:rPr lang="en-US" sz="2800" b="1" dirty="0" err="1"/>
              <a:t>Umum</a:t>
            </a:r>
            <a:r>
              <a:rPr lang="en-US" sz="2800" dirty="0"/>
              <a:t>, </a:t>
            </a:r>
            <a:r>
              <a:rPr lang="en-US" sz="2800" b="1" dirty="0" err="1" smtClean="0">
                <a:solidFill>
                  <a:srgbClr val="FF0000"/>
                </a:solidFill>
              </a:rPr>
              <a:t>Pemegang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Hak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Cipta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adalah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“</a:t>
            </a:r>
            <a:r>
              <a:rPr lang="en-US" sz="2800" b="1" i="1" dirty="0" err="1" smtClean="0">
                <a:solidFill>
                  <a:schemeClr val="tx1"/>
                </a:solidFill>
              </a:rPr>
              <a:t>Pencipta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sebagai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Pemilik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Hak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Cipta</a:t>
            </a:r>
            <a:r>
              <a:rPr lang="en-US" sz="2800" b="1" i="1" dirty="0" smtClean="0">
                <a:solidFill>
                  <a:schemeClr val="tx1"/>
                </a:solidFill>
              </a:rPr>
              <a:t>, </a:t>
            </a:r>
            <a:r>
              <a:rPr lang="en-US" sz="2800" b="1" i="1" dirty="0" err="1" smtClean="0">
                <a:solidFill>
                  <a:schemeClr val="tx1"/>
                </a:solidFill>
              </a:rPr>
              <a:t>atau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pihak</a:t>
            </a:r>
            <a:r>
              <a:rPr lang="en-US" sz="2800" b="1" i="1" dirty="0" smtClean="0">
                <a:solidFill>
                  <a:schemeClr val="tx1"/>
                </a:solidFill>
              </a:rPr>
              <a:t> yang </a:t>
            </a:r>
            <a:r>
              <a:rPr lang="en-US" sz="2800" b="1" i="1" dirty="0" err="1" smtClean="0">
                <a:solidFill>
                  <a:schemeClr val="tx1"/>
                </a:solidFill>
              </a:rPr>
              <a:t>menerima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hak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tersebut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dari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Pencipta</a:t>
            </a:r>
            <a:r>
              <a:rPr lang="en-US" sz="2800" b="1" i="1" dirty="0" smtClean="0">
                <a:solidFill>
                  <a:schemeClr val="tx1"/>
                </a:solidFill>
              </a:rPr>
              <a:t>, </a:t>
            </a:r>
            <a:r>
              <a:rPr lang="en-US" sz="2800" b="1" i="1" dirty="0" err="1" smtClean="0">
                <a:solidFill>
                  <a:schemeClr val="tx1"/>
                </a:solidFill>
              </a:rPr>
              <a:t>atau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pihak</a:t>
            </a:r>
            <a:r>
              <a:rPr lang="en-US" sz="2800" b="1" i="1" dirty="0" smtClean="0">
                <a:solidFill>
                  <a:schemeClr val="tx1"/>
                </a:solidFill>
              </a:rPr>
              <a:t> lain yang </a:t>
            </a:r>
            <a:r>
              <a:rPr lang="en-US" sz="2800" b="1" i="1" dirty="0" err="1" smtClean="0">
                <a:solidFill>
                  <a:schemeClr val="tx1"/>
                </a:solidFill>
              </a:rPr>
              <a:t>menerima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lebih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lanjut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hak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dari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pihak</a:t>
            </a:r>
            <a:r>
              <a:rPr lang="en-US" sz="2800" b="1" i="1" dirty="0" smtClean="0">
                <a:solidFill>
                  <a:schemeClr val="tx1"/>
                </a:solidFill>
              </a:rPr>
              <a:t> yang </a:t>
            </a:r>
            <a:r>
              <a:rPr lang="en-US" sz="2800" b="1" i="1" dirty="0" err="1" smtClean="0">
                <a:solidFill>
                  <a:schemeClr val="tx1"/>
                </a:solidFill>
              </a:rPr>
              <a:t>menerima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hak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tersebut</a:t>
            </a:r>
            <a:r>
              <a:rPr lang="en-US" sz="2800" b="1" dirty="0" smtClean="0">
                <a:solidFill>
                  <a:schemeClr val="tx1"/>
                </a:solidFill>
              </a:rPr>
              <a:t>”</a:t>
            </a:r>
            <a:r>
              <a:rPr lang="en-US" sz="2800" b="1" i="1" dirty="0" smtClean="0">
                <a:solidFill>
                  <a:schemeClr val="tx1"/>
                </a:solidFill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8270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Pemegang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err="1"/>
              <a:t>Menurut</a:t>
            </a:r>
            <a:r>
              <a:rPr lang="en-US" sz="2800" b="1" dirty="0"/>
              <a:t> UU. </a:t>
            </a:r>
            <a:r>
              <a:rPr lang="en-US" sz="2800" b="1" dirty="0" smtClean="0"/>
              <a:t>28 </a:t>
            </a:r>
            <a:r>
              <a:rPr lang="en-US" sz="2800" b="1" dirty="0" err="1"/>
              <a:t>Tahun</a:t>
            </a:r>
            <a:r>
              <a:rPr lang="en-US" sz="2800" b="1" dirty="0"/>
              <a:t> </a:t>
            </a:r>
            <a:r>
              <a:rPr lang="en-US" sz="2800" b="1" dirty="0" smtClean="0"/>
              <a:t>2014 </a:t>
            </a:r>
            <a:r>
              <a:rPr lang="en-US" sz="2800" b="1" dirty="0" err="1"/>
              <a:t>pada</a:t>
            </a:r>
            <a:r>
              <a:rPr lang="en-US" sz="2800" b="1" dirty="0"/>
              <a:t> </a:t>
            </a:r>
            <a:r>
              <a:rPr lang="en-US" sz="2800" b="1" dirty="0" err="1"/>
              <a:t>Pasal</a:t>
            </a:r>
            <a:r>
              <a:rPr lang="en-US" sz="2800" b="1" dirty="0"/>
              <a:t> 1 </a:t>
            </a:r>
            <a:r>
              <a:rPr lang="en-US" sz="2800" b="1" dirty="0" err="1"/>
              <a:t>Ketentuan</a:t>
            </a:r>
            <a:r>
              <a:rPr lang="en-US" sz="2800" b="1" dirty="0"/>
              <a:t> </a:t>
            </a:r>
            <a:r>
              <a:rPr lang="en-US" sz="2800" b="1" dirty="0" err="1"/>
              <a:t>Umum</a:t>
            </a:r>
            <a:r>
              <a:rPr lang="en-US" sz="2800" dirty="0"/>
              <a:t>, </a:t>
            </a:r>
            <a:r>
              <a:rPr lang="en-US" sz="2800" b="1" dirty="0" err="1" smtClean="0">
                <a:solidFill>
                  <a:srgbClr val="FF0000"/>
                </a:solidFill>
              </a:rPr>
              <a:t>Pemegang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Hak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Cipta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adalah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“</a:t>
            </a:r>
            <a:r>
              <a:rPr lang="en-US" sz="2800" b="1" i="1" dirty="0" err="1" smtClean="0">
                <a:solidFill>
                  <a:schemeClr val="tx1"/>
                </a:solidFill>
              </a:rPr>
              <a:t>Pencipta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sebagai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Pemilik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Hak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Cipta</a:t>
            </a:r>
            <a:r>
              <a:rPr lang="en-US" sz="2800" b="1" i="1" dirty="0" smtClean="0">
                <a:solidFill>
                  <a:schemeClr val="tx1"/>
                </a:solidFill>
              </a:rPr>
              <a:t>, </a:t>
            </a:r>
            <a:r>
              <a:rPr lang="en-US" sz="2800" b="1" i="1" dirty="0" err="1" smtClean="0">
                <a:solidFill>
                  <a:schemeClr val="tx1"/>
                </a:solidFill>
              </a:rPr>
              <a:t>pihak</a:t>
            </a:r>
            <a:r>
              <a:rPr lang="en-US" sz="2800" b="1" i="1" dirty="0" smtClean="0">
                <a:solidFill>
                  <a:schemeClr val="tx1"/>
                </a:solidFill>
              </a:rPr>
              <a:t> yang </a:t>
            </a:r>
            <a:r>
              <a:rPr lang="en-US" sz="2800" b="1" i="1" dirty="0" err="1" smtClean="0">
                <a:solidFill>
                  <a:schemeClr val="tx1"/>
                </a:solidFill>
              </a:rPr>
              <a:t>menerima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hak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tersebut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secara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sah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dari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Pencipta</a:t>
            </a:r>
            <a:r>
              <a:rPr lang="en-US" sz="2800" b="1" i="1" dirty="0" smtClean="0">
                <a:solidFill>
                  <a:schemeClr val="tx1"/>
                </a:solidFill>
              </a:rPr>
              <a:t>, </a:t>
            </a:r>
            <a:r>
              <a:rPr lang="en-US" sz="2800" b="1" i="1" dirty="0" err="1" smtClean="0">
                <a:solidFill>
                  <a:schemeClr val="tx1"/>
                </a:solidFill>
              </a:rPr>
              <a:t>atau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pihak</a:t>
            </a:r>
            <a:r>
              <a:rPr lang="en-US" sz="2800" b="1" i="1" dirty="0" smtClean="0">
                <a:solidFill>
                  <a:schemeClr val="tx1"/>
                </a:solidFill>
              </a:rPr>
              <a:t> lain yang </a:t>
            </a:r>
            <a:r>
              <a:rPr lang="en-US" sz="2800" b="1" i="1" dirty="0" err="1" smtClean="0">
                <a:solidFill>
                  <a:schemeClr val="tx1"/>
                </a:solidFill>
              </a:rPr>
              <a:t>menerima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lebih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lanjut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hak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dari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pihak</a:t>
            </a:r>
            <a:r>
              <a:rPr lang="en-US" sz="2800" b="1" i="1" dirty="0" smtClean="0">
                <a:solidFill>
                  <a:schemeClr val="tx1"/>
                </a:solidFill>
              </a:rPr>
              <a:t> yang </a:t>
            </a:r>
            <a:r>
              <a:rPr lang="en-US" sz="2800" b="1" i="1" dirty="0" err="1" smtClean="0">
                <a:solidFill>
                  <a:schemeClr val="tx1"/>
                </a:solidFill>
              </a:rPr>
              <a:t>menerika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hak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tersebut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secara</a:t>
            </a:r>
            <a:r>
              <a:rPr lang="en-US" sz="2800" b="1" i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</a:rPr>
              <a:t>sah</a:t>
            </a:r>
            <a:r>
              <a:rPr lang="en-US" sz="2800" b="1" dirty="0" smtClean="0">
                <a:solidFill>
                  <a:schemeClr val="tx1"/>
                </a:solidFill>
              </a:rPr>
              <a:t>”</a:t>
            </a:r>
            <a:r>
              <a:rPr lang="en-US" sz="2800" b="1" i="1" dirty="0" smtClean="0">
                <a:solidFill>
                  <a:schemeClr val="tx1"/>
                </a:solidFill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0920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Direktorat</a:t>
            </a:r>
            <a:r>
              <a:rPr lang="en-US" dirty="0" smtClean="0"/>
              <a:t> </a:t>
            </a:r>
            <a:r>
              <a:rPr lang="en-US" dirty="0" err="1" smtClean="0"/>
              <a:t>Jenderal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 : </a:t>
            </a: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www.dgip.go.id/hak-cipta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algn="just"/>
            <a:r>
              <a:rPr lang="en-US" sz="2800" b="1" dirty="0" err="1" smtClean="0">
                <a:solidFill>
                  <a:schemeClr val="tx1"/>
                </a:solidFill>
              </a:rPr>
              <a:t>Menurut</a:t>
            </a:r>
            <a:r>
              <a:rPr lang="en-US" sz="2800" b="1" dirty="0" smtClean="0">
                <a:solidFill>
                  <a:schemeClr val="tx1"/>
                </a:solidFill>
              </a:rPr>
              <a:t> UU. 19 </a:t>
            </a:r>
            <a:r>
              <a:rPr lang="en-US" sz="2800" b="1" dirty="0" err="1" smtClean="0">
                <a:solidFill>
                  <a:schemeClr val="tx1"/>
                </a:solidFill>
              </a:rPr>
              <a:t>Tahun</a:t>
            </a:r>
            <a:r>
              <a:rPr lang="en-US" sz="2800" b="1" dirty="0" smtClean="0">
                <a:solidFill>
                  <a:schemeClr val="tx1"/>
                </a:solidFill>
              </a:rPr>
              <a:t> 2002 </a:t>
            </a:r>
            <a:r>
              <a:rPr lang="en-US" sz="2800" b="1" dirty="0" err="1" smtClean="0">
                <a:solidFill>
                  <a:schemeClr val="tx1"/>
                </a:solidFill>
              </a:rPr>
              <a:t>Tentang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Hak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Cipta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Pasal</a:t>
            </a:r>
            <a:r>
              <a:rPr lang="en-US" sz="2800" b="1" dirty="0" smtClean="0">
                <a:solidFill>
                  <a:schemeClr val="tx1"/>
                </a:solidFill>
              </a:rPr>
              <a:t> 1 </a:t>
            </a:r>
            <a:r>
              <a:rPr lang="en-US" sz="2800" b="1" dirty="0" err="1" smtClean="0">
                <a:solidFill>
                  <a:schemeClr val="tx1"/>
                </a:solidFill>
              </a:rPr>
              <a:t>Ketentuan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Umum</a:t>
            </a:r>
            <a:r>
              <a:rPr lang="en-US" sz="2800" b="1" dirty="0" smtClean="0">
                <a:solidFill>
                  <a:schemeClr val="tx1"/>
                </a:solidFill>
              </a:rPr>
              <a:t> no. 17</a:t>
            </a:r>
            <a:r>
              <a:rPr lang="en-US" sz="2800" dirty="0" smtClean="0"/>
              <a:t>, </a:t>
            </a:r>
            <a:r>
              <a:rPr lang="en-US" sz="2800" dirty="0" err="1" smtClean="0"/>
              <a:t>Direktoral</a:t>
            </a:r>
            <a:r>
              <a:rPr lang="en-US" sz="2800" dirty="0" smtClean="0"/>
              <a:t> </a:t>
            </a:r>
            <a:r>
              <a:rPr lang="en-US" sz="2800" dirty="0" err="1" smtClean="0"/>
              <a:t>Jenderal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“</a:t>
            </a:r>
            <a:r>
              <a:rPr lang="en-US" sz="2800" b="1" i="1" dirty="0" err="1" smtClean="0">
                <a:solidFill>
                  <a:srgbClr val="C00000"/>
                </a:solidFill>
              </a:rPr>
              <a:t>Direktorat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Jenderal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Hak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Kekayaan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Intelektuan</a:t>
            </a:r>
            <a:r>
              <a:rPr lang="en-US" sz="2800" b="1" i="1" dirty="0" smtClean="0">
                <a:solidFill>
                  <a:srgbClr val="C00000"/>
                </a:solidFill>
              </a:rPr>
              <a:t> yang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berada</a:t>
            </a:r>
            <a:r>
              <a:rPr lang="en-US" sz="2800" b="1" i="1" dirty="0" smtClean="0">
                <a:solidFill>
                  <a:srgbClr val="C00000"/>
                </a:solidFill>
              </a:rPr>
              <a:t> di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bawah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departemen</a:t>
            </a:r>
            <a:r>
              <a:rPr lang="en-US" sz="2800" b="1" i="1" dirty="0" smtClean="0">
                <a:solidFill>
                  <a:srgbClr val="C00000"/>
                </a:solidFill>
              </a:rPr>
              <a:t> yang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dipimpin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oleh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Menteri</a:t>
            </a:r>
            <a:r>
              <a:rPr lang="en-US" sz="2800" dirty="0" smtClean="0"/>
              <a:t>”.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055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00658" y="2851251"/>
            <a:ext cx="869134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err="1" smtClean="0">
                <a:ln/>
                <a:solidFill>
                  <a:schemeClr val="accent4"/>
                </a:solidFill>
                <a:effectLst/>
              </a:rPr>
              <a:t>Kenapa</a:t>
            </a:r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 </a:t>
            </a:r>
            <a:r>
              <a:rPr lang="en-US" sz="5400" b="1" cap="none" spc="0" dirty="0" err="1" smtClean="0">
                <a:ln/>
                <a:solidFill>
                  <a:schemeClr val="accent4"/>
                </a:solidFill>
                <a:effectLst/>
              </a:rPr>
              <a:t>mengacu</a:t>
            </a:r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 </a:t>
            </a:r>
            <a:r>
              <a:rPr lang="en-US" sz="5400" b="1" cap="none" spc="0" dirty="0" err="1" smtClean="0">
                <a:ln/>
                <a:solidFill>
                  <a:schemeClr val="accent4"/>
                </a:solidFill>
                <a:effectLst/>
              </a:rPr>
              <a:t>kepad</a:t>
            </a:r>
            <a:r>
              <a:rPr lang="en-US" sz="5400" b="1" dirty="0" err="1" smtClean="0">
                <a:ln/>
                <a:solidFill>
                  <a:schemeClr val="accent4"/>
                </a:solidFill>
              </a:rPr>
              <a:t>a</a:t>
            </a:r>
            <a:r>
              <a:rPr lang="en-US" sz="5400" b="1" dirty="0" smtClean="0">
                <a:ln/>
                <a:solidFill>
                  <a:schemeClr val="accent4"/>
                </a:solidFill>
              </a:rPr>
              <a:t> 2 </a:t>
            </a:r>
            <a:r>
              <a:rPr lang="en-US" sz="5400" b="1" dirty="0" err="1" smtClean="0">
                <a:ln/>
                <a:solidFill>
                  <a:schemeClr val="accent4"/>
                </a:solidFill>
              </a:rPr>
              <a:t>Undang-Undang</a:t>
            </a:r>
            <a:r>
              <a:rPr lang="en-US" sz="5400" b="1" dirty="0" smtClean="0">
                <a:ln/>
                <a:solidFill>
                  <a:schemeClr val="accent4"/>
                </a:solidFill>
              </a:rPr>
              <a:t>? 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11268" name="Picture 4" descr="http://vignette3.wikia.nocookie.net/nation/images/e/ec/Emblem_important.png/revision/latest?cb=2012021716164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9" y="2349898"/>
            <a:ext cx="2928183" cy="292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18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Ketentuan</a:t>
            </a:r>
            <a:r>
              <a:rPr lang="en-US" sz="3000" dirty="0" smtClean="0"/>
              <a:t> </a:t>
            </a:r>
            <a:r>
              <a:rPr lang="en-US" sz="3000" dirty="0" err="1" smtClean="0"/>
              <a:t>Umum</a:t>
            </a:r>
            <a:endParaRPr lang="en-US" sz="3000" dirty="0" smtClean="0"/>
          </a:p>
          <a:p>
            <a:r>
              <a:rPr lang="en-US" sz="3000" dirty="0" err="1" smtClean="0"/>
              <a:t>Lingkup</a:t>
            </a:r>
            <a:r>
              <a:rPr lang="en-US" sz="3000" dirty="0" smtClean="0"/>
              <a:t> </a:t>
            </a:r>
            <a:r>
              <a:rPr lang="en-US" sz="3000" dirty="0" err="1" smtClean="0"/>
              <a:t>Hak</a:t>
            </a:r>
            <a:r>
              <a:rPr lang="en-US" sz="3000" dirty="0" smtClean="0"/>
              <a:t> </a:t>
            </a:r>
            <a:r>
              <a:rPr lang="en-US" sz="3000" dirty="0" err="1" smtClean="0"/>
              <a:t>Cipta</a:t>
            </a:r>
            <a:endParaRPr lang="en-US" sz="3000" dirty="0" smtClean="0"/>
          </a:p>
          <a:p>
            <a:r>
              <a:rPr lang="en-US" sz="3000" dirty="0" err="1" smtClean="0"/>
              <a:t>Perlindungan</a:t>
            </a:r>
            <a:r>
              <a:rPr lang="en-US" sz="3000" dirty="0" smtClean="0"/>
              <a:t> </a:t>
            </a:r>
            <a:r>
              <a:rPr lang="en-US" sz="3000" dirty="0" err="1" smtClean="0"/>
              <a:t>Hak</a:t>
            </a:r>
            <a:r>
              <a:rPr lang="en-US" sz="3000" dirty="0" smtClean="0"/>
              <a:t> </a:t>
            </a:r>
            <a:r>
              <a:rPr lang="en-US" sz="3000" dirty="0" err="1" smtClean="0"/>
              <a:t>Cipta</a:t>
            </a:r>
            <a:endParaRPr lang="en-US" sz="3000" dirty="0" smtClean="0"/>
          </a:p>
          <a:p>
            <a:r>
              <a:rPr lang="en-US" sz="3000" dirty="0" err="1" smtClean="0"/>
              <a:t>Pembatasan</a:t>
            </a:r>
            <a:r>
              <a:rPr lang="en-US" sz="3000" dirty="0" smtClean="0"/>
              <a:t> </a:t>
            </a:r>
            <a:r>
              <a:rPr lang="en-US" sz="3000" dirty="0" err="1" smtClean="0"/>
              <a:t>Hak</a:t>
            </a:r>
            <a:r>
              <a:rPr lang="en-US" sz="3000" dirty="0" smtClean="0"/>
              <a:t> </a:t>
            </a:r>
            <a:r>
              <a:rPr lang="en-US" sz="3000" dirty="0" err="1" smtClean="0"/>
              <a:t>Cipta</a:t>
            </a:r>
            <a:endParaRPr lang="en-US" sz="3000" dirty="0" smtClean="0"/>
          </a:p>
          <a:p>
            <a:r>
              <a:rPr lang="en-US" sz="3000" dirty="0" err="1" smtClean="0"/>
              <a:t>Prosedur</a:t>
            </a:r>
            <a:r>
              <a:rPr lang="en-US" sz="3000" dirty="0" smtClean="0"/>
              <a:t> </a:t>
            </a:r>
            <a:r>
              <a:rPr lang="en-US" sz="3000" dirty="0" err="1" smtClean="0"/>
              <a:t>Pendafatran</a:t>
            </a:r>
            <a:r>
              <a:rPr lang="en-US" sz="3000" dirty="0" smtClean="0"/>
              <a:t> HAKI </a:t>
            </a:r>
            <a:endParaRPr lang="en-US" sz="3000" dirty="0"/>
          </a:p>
        </p:txBody>
      </p:sp>
      <p:pic>
        <p:nvPicPr>
          <p:cNvPr id="2050" name="Picture 2" descr="http://www.clker.com/cliparts/w/J/s/C/t/1/red-subject-arrow-up-right-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4" y="2502905"/>
            <a:ext cx="3055977" cy="305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754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b="1" dirty="0" smtClean="0">
                <a:solidFill>
                  <a:schemeClr val="tx1"/>
                </a:solidFill>
              </a:rPr>
              <a:t>UU No. 19 </a:t>
            </a:r>
            <a:r>
              <a:rPr lang="en-US" sz="3000" b="1" dirty="0" err="1" smtClean="0">
                <a:solidFill>
                  <a:schemeClr val="tx1"/>
                </a:solidFill>
              </a:rPr>
              <a:t>Tahun</a:t>
            </a:r>
            <a:r>
              <a:rPr lang="en-US" sz="3000" b="1" dirty="0" smtClean="0">
                <a:solidFill>
                  <a:schemeClr val="tx1"/>
                </a:solidFill>
              </a:rPr>
              <a:t> 2002 </a:t>
            </a:r>
            <a:r>
              <a:rPr lang="en-US" sz="3000" b="1" dirty="0" err="1" smtClean="0">
                <a:solidFill>
                  <a:schemeClr val="tx1"/>
                </a:solidFill>
              </a:rPr>
              <a:t>Tentang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Hak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Cipta</a:t>
            </a:r>
            <a:r>
              <a:rPr lang="en-US" sz="3000" b="1" dirty="0">
                <a:solidFill>
                  <a:schemeClr val="tx1"/>
                </a:solidFill>
              </a:rPr>
              <a:t> </a:t>
            </a:r>
            <a:r>
              <a:rPr lang="en-US" sz="3000" b="1" dirty="0" smtClean="0">
                <a:solidFill>
                  <a:schemeClr val="tx1"/>
                </a:solidFill>
              </a:rPr>
              <a:t/>
            </a:r>
            <a:br>
              <a:rPr lang="en-US" sz="3000" b="1" dirty="0" smtClean="0">
                <a:solidFill>
                  <a:schemeClr val="tx1"/>
                </a:solidFill>
              </a:rPr>
            </a:br>
            <a:r>
              <a:rPr lang="en-US" sz="3000" b="1" dirty="0" err="1" smtClean="0">
                <a:solidFill>
                  <a:schemeClr val="tx1"/>
                </a:solidFill>
              </a:rPr>
              <a:t>menimbang</a:t>
            </a:r>
            <a:r>
              <a:rPr lang="en-US" sz="3000" dirty="0" smtClean="0"/>
              <a:t>, </a:t>
            </a:r>
            <a:r>
              <a:rPr lang="en-US" sz="3000" dirty="0" err="1" smtClean="0"/>
              <a:t>pada</a:t>
            </a:r>
            <a:r>
              <a:rPr lang="en-US" sz="3000" dirty="0" smtClean="0"/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huruf</a:t>
            </a:r>
            <a:r>
              <a:rPr lang="en-US" sz="3000" b="1" dirty="0" smtClean="0">
                <a:solidFill>
                  <a:schemeClr val="tx1"/>
                </a:solidFill>
              </a:rPr>
              <a:t> d </a:t>
            </a:r>
            <a:r>
              <a:rPr lang="en-US" sz="3000" dirty="0" err="1" smtClean="0"/>
              <a:t>dikatakan</a:t>
            </a:r>
            <a:r>
              <a:rPr lang="en-US" sz="3000" dirty="0" smtClean="0"/>
              <a:t> </a:t>
            </a:r>
            <a:r>
              <a:rPr lang="en-US" sz="3000" dirty="0" err="1" smtClean="0"/>
              <a:t>bahwa</a:t>
            </a:r>
            <a:r>
              <a:rPr lang="en-US" sz="3000" dirty="0" smtClean="0"/>
              <a:t> “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dengan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memperhatikan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pengalaman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dalam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melaksanakan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Undang-undnag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Hak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Cipta</a:t>
            </a:r>
            <a:r>
              <a:rPr lang="en-US" sz="3000" b="1" i="1" dirty="0" smtClean="0">
                <a:solidFill>
                  <a:srgbClr val="002060"/>
                </a:solidFill>
              </a:rPr>
              <a:t> yang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ada</a:t>
            </a:r>
            <a:r>
              <a:rPr lang="en-US" sz="3000" b="1" i="1" dirty="0" smtClean="0">
                <a:solidFill>
                  <a:srgbClr val="002060"/>
                </a:solidFill>
              </a:rPr>
              <a:t>,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dipandang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perlu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untuk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menetapkan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Undang-undang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Hak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Cipta</a:t>
            </a:r>
            <a:r>
              <a:rPr lang="en-US" sz="3000" b="1" i="1" dirty="0" smtClean="0">
                <a:solidFill>
                  <a:srgbClr val="002060"/>
                </a:solidFill>
              </a:rPr>
              <a:t> yang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baru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menggantikan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smtClean="0">
                <a:solidFill>
                  <a:srgbClr val="FF0000"/>
                </a:solidFill>
              </a:rPr>
              <a:t>UU No. 16 </a:t>
            </a:r>
            <a:r>
              <a:rPr lang="en-US" sz="3000" b="1" i="1" dirty="0" err="1" smtClean="0">
                <a:solidFill>
                  <a:srgbClr val="FF0000"/>
                </a:solidFill>
              </a:rPr>
              <a:t>Tahun</a:t>
            </a:r>
            <a:r>
              <a:rPr lang="en-US" sz="3000" b="1" i="1" dirty="0" smtClean="0">
                <a:solidFill>
                  <a:srgbClr val="FF0000"/>
                </a:solidFill>
              </a:rPr>
              <a:t> 1982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Hak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Cipta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sebagaimana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telah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diubah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dengan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smtClean="0">
                <a:solidFill>
                  <a:srgbClr val="FF0000"/>
                </a:solidFill>
              </a:rPr>
              <a:t>UU No. 7 </a:t>
            </a:r>
            <a:r>
              <a:rPr lang="en-US" sz="3000" b="1" i="1" dirty="0" err="1" smtClean="0">
                <a:solidFill>
                  <a:srgbClr val="FF0000"/>
                </a:solidFill>
              </a:rPr>
              <a:t>Tahun</a:t>
            </a:r>
            <a:r>
              <a:rPr lang="en-US" sz="3000" b="1" i="1" dirty="0" smtClean="0">
                <a:solidFill>
                  <a:srgbClr val="FF0000"/>
                </a:solidFill>
              </a:rPr>
              <a:t> 1987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terakhir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diubah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dengan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smtClean="0">
                <a:solidFill>
                  <a:srgbClr val="FF0000"/>
                </a:solidFill>
              </a:rPr>
              <a:t>UU No. 12 </a:t>
            </a:r>
            <a:r>
              <a:rPr lang="en-US" sz="3000" b="1" i="1" dirty="0" err="1" smtClean="0">
                <a:solidFill>
                  <a:srgbClr val="FF0000"/>
                </a:solidFill>
              </a:rPr>
              <a:t>Tahun</a:t>
            </a:r>
            <a:r>
              <a:rPr lang="en-US" sz="3000" b="1" i="1" dirty="0" smtClean="0">
                <a:solidFill>
                  <a:srgbClr val="FF0000"/>
                </a:solidFill>
              </a:rPr>
              <a:t> 1997</a:t>
            </a:r>
            <a:r>
              <a:rPr lang="en-US" sz="3000" i="1" dirty="0" smtClean="0"/>
              <a:t>”. </a:t>
            </a:r>
            <a:endParaRPr lang="en-US" sz="3000" dirty="0"/>
          </a:p>
        </p:txBody>
      </p:sp>
      <p:pic>
        <p:nvPicPr>
          <p:cNvPr id="12290" name="Picture 2" descr="http://classroomclipart.com/images/gallery/Animations/Electronics/lamp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9" y="2152689"/>
            <a:ext cx="303847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63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b="1" dirty="0" smtClean="0">
                <a:solidFill>
                  <a:schemeClr val="tx1"/>
                </a:solidFill>
              </a:rPr>
              <a:t>UU No. 28 </a:t>
            </a:r>
            <a:r>
              <a:rPr lang="en-US" sz="3000" b="1" dirty="0" err="1" smtClean="0">
                <a:solidFill>
                  <a:schemeClr val="tx1"/>
                </a:solidFill>
              </a:rPr>
              <a:t>Tahun</a:t>
            </a:r>
            <a:r>
              <a:rPr lang="en-US" sz="3000" b="1" dirty="0" smtClean="0">
                <a:solidFill>
                  <a:schemeClr val="tx1"/>
                </a:solidFill>
              </a:rPr>
              <a:t> 2014 </a:t>
            </a:r>
            <a:r>
              <a:rPr lang="en-US" sz="3000" b="1" dirty="0" err="1" smtClean="0">
                <a:solidFill>
                  <a:schemeClr val="tx1"/>
                </a:solidFill>
              </a:rPr>
              <a:t>Tentang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Hak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Cipta</a:t>
            </a:r>
            <a:r>
              <a:rPr lang="en-US" sz="3000" b="1" dirty="0">
                <a:solidFill>
                  <a:schemeClr val="tx1"/>
                </a:solidFill>
              </a:rPr>
              <a:t> </a:t>
            </a:r>
            <a:r>
              <a:rPr lang="en-US" sz="3000" b="1" dirty="0" smtClean="0">
                <a:solidFill>
                  <a:schemeClr val="tx1"/>
                </a:solidFill>
              </a:rPr>
              <a:t/>
            </a:r>
            <a:br>
              <a:rPr lang="en-US" sz="3000" b="1" dirty="0" smtClean="0">
                <a:solidFill>
                  <a:schemeClr val="tx1"/>
                </a:solidFill>
              </a:rPr>
            </a:br>
            <a:r>
              <a:rPr lang="en-US" sz="3000" b="1" dirty="0" err="1" smtClean="0">
                <a:solidFill>
                  <a:schemeClr val="tx1"/>
                </a:solidFill>
              </a:rPr>
              <a:t>menimbang</a:t>
            </a:r>
            <a:r>
              <a:rPr lang="en-US" sz="3000" dirty="0" smtClean="0"/>
              <a:t>, </a:t>
            </a:r>
            <a:r>
              <a:rPr lang="en-US" sz="3000" dirty="0" err="1" smtClean="0"/>
              <a:t>pada</a:t>
            </a:r>
            <a:r>
              <a:rPr lang="en-US" sz="3000" dirty="0" smtClean="0"/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huruf</a:t>
            </a:r>
            <a:r>
              <a:rPr lang="en-US" sz="3000" b="1" dirty="0" smtClean="0">
                <a:solidFill>
                  <a:schemeClr val="tx1"/>
                </a:solidFill>
              </a:rPr>
              <a:t> d </a:t>
            </a:r>
            <a:r>
              <a:rPr lang="en-US" sz="3000" dirty="0" err="1" smtClean="0"/>
              <a:t>dikatakan</a:t>
            </a:r>
            <a:r>
              <a:rPr lang="en-US" sz="3000" dirty="0" smtClean="0"/>
              <a:t> </a:t>
            </a:r>
            <a:r>
              <a:rPr lang="en-US" sz="3000" dirty="0" err="1" smtClean="0"/>
              <a:t>bahwa</a:t>
            </a:r>
            <a:r>
              <a:rPr lang="en-US" sz="3000" dirty="0" smtClean="0"/>
              <a:t> “</a:t>
            </a:r>
            <a:r>
              <a:rPr lang="en-US" sz="3000" b="1" i="1" dirty="0" smtClean="0">
                <a:solidFill>
                  <a:srgbClr val="FF0000"/>
                </a:solidFill>
              </a:rPr>
              <a:t>UU No. 19 </a:t>
            </a:r>
            <a:r>
              <a:rPr lang="en-US" sz="3000" b="1" i="1" dirty="0" err="1" smtClean="0">
                <a:solidFill>
                  <a:srgbClr val="FF0000"/>
                </a:solidFill>
              </a:rPr>
              <a:t>Tahun</a:t>
            </a:r>
            <a:r>
              <a:rPr lang="en-US" sz="3000" b="1" i="1" dirty="0" smtClean="0">
                <a:solidFill>
                  <a:srgbClr val="FF0000"/>
                </a:solidFill>
              </a:rPr>
              <a:t> 2002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Tentang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Hak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Cipta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C00000"/>
                </a:solidFill>
              </a:rPr>
              <a:t>sudah</a:t>
            </a:r>
            <a:r>
              <a:rPr lang="en-US" sz="3000" b="1" i="1" dirty="0" smtClean="0">
                <a:solidFill>
                  <a:srgbClr val="C00000"/>
                </a:solidFill>
              </a:rPr>
              <a:t> </a:t>
            </a:r>
            <a:r>
              <a:rPr lang="en-US" sz="3000" b="1" i="1" dirty="0" err="1" smtClean="0">
                <a:solidFill>
                  <a:srgbClr val="C00000"/>
                </a:solidFill>
              </a:rPr>
              <a:t>tidak</a:t>
            </a:r>
            <a:r>
              <a:rPr lang="en-US" sz="3000" b="1" i="1" dirty="0" smtClean="0">
                <a:solidFill>
                  <a:srgbClr val="C00000"/>
                </a:solidFill>
              </a:rPr>
              <a:t> </a:t>
            </a:r>
            <a:r>
              <a:rPr lang="en-US" sz="3000" b="1" i="1" dirty="0" err="1" smtClean="0">
                <a:solidFill>
                  <a:srgbClr val="C00000"/>
                </a:solidFill>
              </a:rPr>
              <a:t>sesuai</a:t>
            </a:r>
            <a:r>
              <a:rPr lang="en-US" sz="3000" b="1" i="1" dirty="0" smtClean="0">
                <a:solidFill>
                  <a:srgbClr val="C0000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dengan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perkembangan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hukum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kebutuhan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masyarakat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sehingga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perlu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diganti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dengan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undang-undang</a:t>
            </a:r>
            <a:r>
              <a:rPr lang="en-US" sz="3000" b="1" i="1" dirty="0" smtClean="0">
                <a:solidFill>
                  <a:srgbClr val="002060"/>
                </a:solidFill>
              </a:rPr>
              <a:t> yang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baru</a:t>
            </a:r>
            <a:r>
              <a:rPr lang="en-US" sz="3000" i="1" dirty="0" smtClean="0"/>
              <a:t>”. </a:t>
            </a:r>
            <a:endParaRPr lang="en-US" sz="3000" dirty="0"/>
          </a:p>
        </p:txBody>
      </p:sp>
      <p:pic>
        <p:nvPicPr>
          <p:cNvPr id="12290" name="Picture 2" descr="http://classroomclipart.com/images/gallery/Animations/Electronics/lamp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9" y="2152689"/>
            <a:ext cx="303847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612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 err="1" smtClean="0"/>
              <a:t>Jadi</a:t>
            </a:r>
            <a:r>
              <a:rPr lang="en-US" sz="3000" dirty="0" smtClean="0"/>
              <a:t>, UU yang </a:t>
            </a:r>
            <a:r>
              <a:rPr lang="en-US" sz="3000" dirty="0" err="1" smtClean="0"/>
              <a:t>berlaku</a:t>
            </a:r>
            <a:r>
              <a:rPr lang="en-US" sz="3000" dirty="0" smtClean="0"/>
              <a:t> </a:t>
            </a:r>
            <a:r>
              <a:rPr lang="en-US" sz="3000" dirty="0" err="1" smtClean="0"/>
              <a:t>tentang</a:t>
            </a:r>
            <a:r>
              <a:rPr lang="en-US" sz="3000" dirty="0" smtClean="0"/>
              <a:t> </a:t>
            </a:r>
            <a:r>
              <a:rPr lang="en-US" sz="3000" dirty="0" err="1" smtClean="0"/>
              <a:t>Hak</a:t>
            </a:r>
            <a:r>
              <a:rPr lang="en-US" sz="3000" dirty="0" smtClean="0"/>
              <a:t> </a:t>
            </a:r>
            <a:r>
              <a:rPr lang="en-US" sz="3000" dirty="0" err="1" smtClean="0"/>
              <a:t>Cipta</a:t>
            </a:r>
            <a:r>
              <a:rPr lang="en-US" sz="3000" dirty="0" smtClean="0"/>
              <a:t> </a:t>
            </a:r>
            <a:r>
              <a:rPr lang="en-US" sz="3000" dirty="0" err="1" smtClean="0"/>
              <a:t>saat</a:t>
            </a:r>
            <a:r>
              <a:rPr lang="en-US" sz="3000" dirty="0" smtClean="0"/>
              <a:t> </a:t>
            </a:r>
            <a:r>
              <a:rPr lang="en-US" sz="3000" dirty="0" err="1" smtClean="0"/>
              <a:t>ini</a:t>
            </a:r>
            <a:r>
              <a:rPr lang="en-US" sz="3000" dirty="0" smtClean="0"/>
              <a:t> di Indonesia </a:t>
            </a:r>
            <a:r>
              <a:rPr lang="en-US" sz="3000" dirty="0" err="1" smtClean="0"/>
              <a:t>adalah</a:t>
            </a:r>
            <a:r>
              <a:rPr lang="en-US" sz="3000" dirty="0" smtClean="0"/>
              <a:t> </a:t>
            </a:r>
            <a:r>
              <a:rPr lang="en-US" sz="3000" b="1" dirty="0" err="1" smtClean="0">
                <a:solidFill>
                  <a:srgbClr val="FF0000"/>
                </a:solidFill>
              </a:rPr>
              <a:t>Undang-Undang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</a:rPr>
              <a:t>Nomor</a:t>
            </a:r>
            <a:r>
              <a:rPr lang="en-US" sz="3000" b="1" dirty="0" smtClean="0">
                <a:solidFill>
                  <a:srgbClr val="FF0000"/>
                </a:solidFill>
              </a:rPr>
              <a:t> 28 </a:t>
            </a:r>
            <a:r>
              <a:rPr lang="en-US" sz="3000" b="1" dirty="0" err="1" smtClean="0">
                <a:solidFill>
                  <a:srgbClr val="FF0000"/>
                </a:solidFill>
              </a:rPr>
              <a:t>Tahun</a:t>
            </a:r>
            <a:r>
              <a:rPr lang="en-US" sz="3000" b="1" dirty="0" smtClean="0">
                <a:solidFill>
                  <a:srgbClr val="FF0000"/>
                </a:solidFill>
              </a:rPr>
              <a:t> 2014 </a:t>
            </a:r>
            <a:r>
              <a:rPr lang="en-US" sz="3000" b="1" dirty="0" err="1" smtClean="0">
                <a:solidFill>
                  <a:srgbClr val="FF0000"/>
                </a:solidFill>
              </a:rPr>
              <a:t>Tentang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</a:rPr>
              <a:t>Hak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</a:rPr>
              <a:t>Cipta</a:t>
            </a:r>
            <a:endParaRPr lang="en-US" sz="3000" b="1" dirty="0">
              <a:solidFill>
                <a:srgbClr val="FF0000"/>
              </a:solidFill>
            </a:endParaRPr>
          </a:p>
        </p:txBody>
      </p:sp>
      <p:pic>
        <p:nvPicPr>
          <p:cNvPr id="13314" name="Picture 2" descr="http://www.drugrehabadvisor.com/dira/wp-content/uploads/2015/04/bigstock-Summary-Blue-D-Realistic-Pape-7443879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8465"/>
            <a:ext cx="5598455" cy="238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s-media-cache-ak0.pinimg.com/236x/12/82/8c/12828ca7b5e647b2cf75820b1993378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7" y="2945530"/>
            <a:ext cx="22479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017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b="1" dirty="0" smtClean="0"/>
              <a:t>UU No 19 </a:t>
            </a:r>
            <a:r>
              <a:rPr lang="en-US" sz="3000" b="1" dirty="0" err="1" smtClean="0"/>
              <a:t>Tahun</a:t>
            </a:r>
            <a:r>
              <a:rPr lang="en-US" sz="3000" b="1" dirty="0" smtClean="0"/>
              <a:t> 2002 </a:t>
            </a:r>
            <a:r>
              <a:rPr lang="en-US" sz="3000" b="1" dirty="0" err="1" smtClean="0"/>
              <a:t>Tentang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Hak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Cipta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Terdapat</a:t>
            </a:r>
            <a:r>
              <a:rPr lang="en-US" sz="3000" b="1" dirty="0" smtClean="0"/>
              <a:t> 17 </a:t>
            </a:r>
            <a:r>
              <a:rPr lang="en-US" sz="3000" b="1" dirty="0" err="1" smtClean="0"/>
              <a:t>Nomor</a:t>
            </a:r>
            <a:r>
              <a:rPr lang="en-US" sz="3000" b="1" dirty="0" smtClean="0"/>
              <a:t> </a:t>
            </a:r>
            <a:r>
              <a:rPr lang="en-US" sz="3000" dirty="0" err="1" smtClean="0"/>
              <a:t>dalam</a:t>
            </a:r>
            <a:r>
              <a:rPr lang="en-US" sz="3000" dirty="0" smtClean="0"/>
              <a:t> </a:t>
            </a:r>
            <a:r>
              <a:rPr lang="en-US" sz="3000" dirty="0" err="1" smtClean="0"/>
              <a:t>Ketentuan</a:t>
            </a:r>
            <a:r>
              <a:rPr lang="en-US" sz="3000" dirty="0" smtClean="0"/>
              <a:t> </a:t>
            </a:r>
            <a:r>
              <a:rPr lang="en-US" sz="3000" dirty="0" err="1" smtClean="0"/>
              <a:t>Umum</a:t>
            </a:r>
            <a:r>
              <a:rPr lang="en-US" sz="3000" dirty="0" smtClean="0"/>
              <a:t>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b="1" dirty="0" smtClean="0"/>
              <a:t>UU No 28 </a:t>
            </a:r>
            <a:r>
              <a:rPr lang="en-US" sz="3000" b="1" dirty="0" err="1" smtClean="0"/>
              <a:t>Tahun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Tahun</a:t>
            </a:r>
            <a:r>
              <a:rPr lang="en-US" sz="3000" b="1" dirty="0" smtClean="0"/>
              <a:t> 2014 </a:t>
            </a:r>
            <a:r>
              <a:rPr lang="en-US" sz="3000" b="1" dirty="0" err="1" smtClean="0"/>
              <a:t>Tengtang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Hak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Cipta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Terdapat</a:t>
            </a:r>
            <a:r>
              <a:rPr lang="en-US" sz="3000" b="1" dirty="0" smtClean="0"/>
              <a:t> 28 </a:t>
            </a:r>
            <a:r>
              <a:rPr lang="en-US" sz="3000" dirty="0" err="1" smtClean="0"/>
              <a:t>Nomor</a:t>
            </a:r>
            <a:r>
              <a:rPr lang="en-US" sz="3000" dirty="0" smtClean="0"/>
              <a:t> </a:t>
            </a:r>
            <a:r>
              <a:rPr lang="en-US" sz="3000" dirty="0" err="1" smtClean="0"/>
              <a:t>dala</a:t>
            </a:r>
            <a:r>
              <a:rPr lang="en-US" sz="3000" dirty="0" smtClean="0"/>
              <a:t> </a:t>
            </a:r>
            <a:r>
              <a:rPr lang="en-US" sz="3000" dirty="0" err="1" smtClean="0"/>
              <a:t>Ketentuan</a:t>
            </a:r>
            <a:r>
              <a:rPr lang="en-US" sz="3000" dirty="0" smtClean="0"/>
              <a:t> </a:t>
            </a:r>
            <a:r>
              <a:rPr lang="en-US" sz="3000" dirty="0" err="1" smtClean="0"/>
              <a:t>Umum</a:t>
            </a:r>
            <a:endParaRPr lang="en-US" sz="3000" dirty="0" smtClean="0"/>
          </a:p>
          <a:p>
            <a:pPr algn="just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41806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27357" y="2030525"/>
            <a:ext cx="8720253" cy="278780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ysClr val="windowText" lastClr="000000"/>
                </a:solidFill>
                <a:latin typeface="Monotype Corsiva" panose="03010101010201010101" pitchFamily="66" charset="0"/>
              </a:rPr>
              <a:t>LINGKUP HAK CIPTA</a:t>
            </a:r>
            <a:endParaRPr lang="en-US" sz="5000" dirty="0">
              <a:solidFill>
                <a:sysClr val="windowText" lastClr="00000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981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32" y="579863"/>
            <a:ext cx="7716644" cy="1070517"/>
          </a:xfrm>
        </p:spPr>
        <p:txBody>
          <a:bodyPr>
            <a:noAutofit/>
          </a:bodyPr>
          <a:lstStyle/>
          <a:p>
            <a:pPr algn="just"/>
            <a:r>
              <a:rPr lang="en-US" sz="2500" dirty="0" err="1" smtClean="0"/>
              <a:t>Lingkup</a:t>
            </a:r>
            <a:r>
              <a:rPr lang="en-US" sz="2500" dirty="0" smtClean="0"/>
              <a:t> </a:t>
            </a:r>
            <a:r>
              <a:rPr lang="en-US" sz="2500" dirty="0" err="1" smtClean="0"/>
              <a:t>Hak</a:t>
            </a:r>
            <a:r>
              <a:rPr lang="en-US" sz="2500" dirty="0" smtClean="0"/>
              <a:t> </a:t>
            </a:r>
            <a:r>
              <a:rPr lang="en-US" sz="2500" dirty="0" err="1" smtClean="0"/>
              <a:t>Cipta</a:t>
            </a:r>
            <a:r>
              <a:rPr lang="en-US" sz="2500" dirty="0" smtClean="0"/>
              <a:t> </a:t>
            </a:r>
            <a:r>
              <a:rPr lang="en-US" sz="2500" dirty="0" err="1" smtClean="0"/>
              <a:t>dalam</a:t>
            </a:r>
            <a:r>
              <a:rPr lang="en-US" sz="2500" dirty="0" smtClean="0"/>
              <a:t> UU No. 19 </a:t>
            </a:r>
            <a:r>
              <a:rPr lang="en-US" sz="2500" dirty="0" err="1" smtClean="0"/>
              <a:t>Tahun</a:t>
            </a:r>
            <a:r>
              <a:rPr lang="en-US" sz="2500" dirty="0" smtClean="0"/>
              <a:t> 2002 </a:t>
            </a:r>
            <a:r>
              <a:rPr lang="en-US" sz="2500" dirty="0" err="1" smtClean="0"/>
              <a:t>terdapat</a:t>
            </a:r>
            <a:r>
              <a:rPr lang="en-US" sz="2500" dirty="0" smtClean="0"/>
              <a:t> </a:t>
            </a:r>
            <a:r>
              <a:rPr lang="en-US" sz="2500" dirty="0" err="1" smtClean="0"/>
              <a:t>dalam</a:t>
            </a:r>
            <a:r>
              <a:rPr lang="en-US" sz="2500" dirty="0" smtClean="0"/>
              <a:t> BAB II yang </a:t>
            </a:r>
            <a:r>
              <a:rPr lang="en-US" sz="2500" dirty="0" err="1" smtClean="0"/>
              <a:t>terbagi</a:t>
            </a:r>
            <a:r>
              <a:rPr lang="en-US" sz="2500" dirty="0" smtClean="0"/>
              <a:t> </a:t>
            </a:r>
            <a:r>
              <a:rPr lang="en-US" sz="2500" dirty="0" err="1" smtClean="0"/>
              <a:t>dalam</a:t>
            </a:r>
            <a:r>
              <a:rPr lang="en-US" sz="2500" dirty="0" smtClean="0"/>
              <a:t> </a:t>
            </a:r>
            <a:r>
              <a:rPr lang="en-US" sz="2500" dirty="0" err="1" smtClean="0"/>
              <a:t>beberapa</a:t>
            </a:r>
            <a:r>
              <a:rPr lang="en-US" sz="2500" dirty="0" smtClean="0"/>
              <a:t> </a:t>
            </a:r>
            <a:r>
              <a:rPr lang="en-US" sz="2500" dirty="0" err="1" smtClean="0"/>
              <a:t>bagian</a:t>
            </a:r>
            <a:r>
              <a:rPr lang="en-US" sz="2500" dirty="0" smtClean="0"/>
              <a:t>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49136"/>
              </p:ext>
            </p:extLst>
          </p:nvPr>
        </p:nvGraphicFramePr>
        <p:xfrm>
          <a:off x="111510" y="1806501"/>
          <a:ext cx="11998711" cy="498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510"/>
                <a:gridCol w="6749276"/>
                <a:gridCol w="3178925"/>
              </a:tblGrid>
              <a:tr h="40654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Bagian</a:t>
                      </a:r>
                      <a:r>
                        <a:rPr lang="en-US" sz="3000" dirty="0" smtClean="0"/>
                        <a:t> 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Hal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Pasal</a:t>
                      </a:r>
                      <a:endParaRPr lang="en-US" sz="3000" dirty="0"/>
                    </a:p>
                  </a:txBody>
                  <a:tcPr/>
                </a:tc>
              </a:tr>
              <a:tr h="511864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Pertama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Fungsi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dan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Sifat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Hak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Cipta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 – 4</a:t>
                      </a:r>
                      <a:endParaRPr lang="en-US" sz="2500" dirty="0"/>
                    </a:p>
                  </a:txBody>
                  <a:tcPr/>
                </a:tc>
              </a:tr>
              <a:tr h="511864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Kedua</a:t>
                      </a:r>
                      <a:endParaRPr lang="en-US" sz="2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Pencipta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5 – 9</a:t>
                      </a:r>
                      <a:endParaRPr lang="en-US" sz="2500" dirty="0"/>
                    </a:p>
                  </a:txBody>
                  <a:tcPr/>
                </a:tc>
              </a:tr>
              <a:tr h="599247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Ketiga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Hak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Cipta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atas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Ciptaan</a:t>
                      </a:r>
                      <a:r>
                        <a:rPr lang="en-US" sz="2500" dirty="0" smtClean="0"/>
                        <a:t> yang </a:t>
                      </a:r>
                      <a:r>
                        <a:rPr lang="en-US" sz="2500" dirty="0" err="1" smtClean="0"/>
                        <a:t>Penciptanya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Tidak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Diketahui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10 &amp; 11</a:t>
                      </a:r>
                      <a:endParaRPr lang="en-US" sz="2500" dirty="0"/>
                    </a:p>
                  </a:txBody>
                  <a:tcPr/>
                </a:tc>
              </a:tr>
              <a:tr h="511864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Keempat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Ciptaan</a:t>
                      </a:r>
                      <a:r>
                        <a:rPr lang="en-US" sz="2500" dirty="0" smtClean="0"/>
                        <a:t> yang </a:t>
                      </a:r>
                      <a:r>
                        <a:rPr lang="en-US" sz="2500" dirty="0" err="1" smtClean="0"/>
                        <a:t>Dilindungi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12 &amp; 13</a:t>
                      </a:r>
                      <a:endParaRPr lang="en-US" sz="2500" dirty="0"/>
                    </a:p>
                  </a:txBody>
                  <a:tcPr/>
                </a:tc>
              </a:tr>
              <a:tr h="511864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Kelima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Pembatasan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Hak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Cipta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14 – 18</a:t>
                      </a:r>
                      <a:endParaRPr lang="en-US" sz="2500" dirty="0"/>
                    </a:p>
                  </a:txBody>
                  <a:tcPr/>
                </a:tc>
              </a:tr>
              <a:tr h="511864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Keenam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Hak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Cipta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atas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Potret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19 – 23</a:t>
                      </a:r>
                      <a:endParaRPr lang="en-US" sz="2500" dirty="0"/>
                    </a:p>
                  </a:txBody>
                  <a:tcPr/>
                </a:tc>
              </a:tr>
              <a:tr h="511864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Ketujuh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Hak</a:t>
                      </a:r>
                      <a:r>
                        <a:rPr lang="en-US" sz="2500" dirty="0" smtClean="0"/>
                        <a:t> Moral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24 – 26</a:t>
                      </a:r>
                      <a:endParaRPr lang="en-US" sz="2500" dirty="0"/>
                    </a:p>
                  </a:txBody>
                  <a:tcPr/>
                </a:tc>
              </a:tr>
              <a:tr h="511864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Kedelapan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Sarana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Kontrol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Teknologi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27 &amp; 28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173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26660" y="2153189"/>
            <a:ext cx="7449014" cy="254247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 smtClean="0"/>
              <a:t>Perlindungan</a:t>
            </a:r>
            <a:r>
              <a:rPr lang="en-US" sz="5000" dirty="0" smtClean="0"/>
              <a:t> </a:t>
            </a:r>
            <a:r>
              <a:rPr lang="en-US" sz="5000" dirty="0" err="1" smtClean="0"/>
              <a:t>Hak</a:t>
            </a:r>
            <a:r>
              <a:rPr lang="en-US" sz="5000" dirty="0" smtClean="0"/>
              <a:t> </a:t>
            </a:r>
            <a:r>
              <a:rPr lang="en-US" sz="5000" dirty="0" err="1" smtClean="0"/>
              <a:t>Cipta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730852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000" dirty="0" err="1" smtClean="0"/>
              <a:t>Dalam</a:t>
            </a:r>
            <a:r>
              <a:rPr lang="en-US" sz="3000" dirty="0" smtClean="0"/>
              <a:t> BAB II </a:t>
            </a:r>
            <a:r>
              <a:rPr lang="en-US" sz="3000" dirty="0" err="1" smtClean="0"/>
              <a:t>Bagian</a:t>
            </a:r>
            <a:r>
              <a:rPr lang="en-US" sz="3000" dirty="0" smtClean="0"/>
              <a:t> </a:t>
            </a:r>
            <a:r>
              <a:rPr lang="en-US" sz="3000" dirty="0" err="1" smtClean="0"/>
              <a:t>Keempat</a:t>
            </a:r>
            <a:r>
              <a:rPr lang="en-US" sz="3000" dirty="0" smtClean="0"/>
              <a:t> UU No 19 </a:t>
            </a:r>
            <a:r>
              <a:rPr lang="en-US" sz="3000" dirty="0" err="1" smtClean="0"/>
              <a:t>Tahun</a:t>
            </a:r>
            <a:r>
              <a:rPr lang="en-US" sz="3000" dirty="0" smtClean="0"/>
              <a:t> 2002 </a:t>
            </a:r>
            <a:r>
              <a:rPr lang="en-US" sz="3000" dirty="0" err="1" smtClean="0"/>
              <a:t>Ciptaan</a:t>
            </a:r>
            <a:r>
              <a:rPr lang="en-US" sz="3000" dirty="0" smtClean="0"/>
              <a:t> yang </a:t>
            </a:r>
            <a:r>
              <a:rPr lang="en-US" sz="3000" dirty="0" err="1" smtClean="0"/>
              <a:t>Dilindungi</a:t>
            </a:r>
            <a:r>
              <a:rPr lang="en-US" sz="3000" dirty="0" smtClean="0"/>
              <a:t> di </a:t>
            </a:r>
            <a:r>
              <a:rPr lang="en-US" sz="3000" dirty="0" err="1" smtClean="0"/>
              <a:t>atur</a:t>
            </a:r>
            <a:r>
              <a:rPr lang="en-US" sz="3000" dirty="0" smtClean="0"/>
              <a:t> </a:t>
            </a:r>
            <a:r>
              <a:rPr lang="en-US" sz="3000" dirty="0" err="1" smtClean="0"/>
              <a:t>dalam</a:t>
            </a:r>
            <a:r>
              <a:rPr lang="en-US" sz="3000" dirty="0" smtClean="0"/>
              <a:t> </a:t>
            </a:r>
            <a:r>
              <a:rPr lang="en-US" sz="3000" dirty="0" err="1" smtClean="0"/>
              <a:t>Pasal</a:t>
            </a:r>
            <a:r>
              <a:rPr lang="en-US" sz="3000" dirty="0" smtClean="0"/>
              <a:t> 12 &amp; 13.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 err="1" smtClean="0"/>
              <a:t>Pasal</a:t>
            </a:r>
            <a:r>
              <a:rPr lang="en-US" sz="3000" dirty="0" smtClean="0"/>
              <a:t> 12 </a:t>
            </a:r>
            <a:r>
              <a:rPr lang="en-US" sz="3000" dirty="0" err="1" smtClean="0"/>
              <a:t>Ayat</a:t>
            </a:r>
            <a:r>
              <a:rPr lang="en-US" sz="3000" dirty="0" smtClean="0"/>
              <a:t> 1 </a:t>
            </a:r>
            <a:r>
              <a:rPr lang="en-US" sz="3000" dirty="0" err="1" smtClean="0"/>
              <a:t>menyebutkan</a:t>
            </a:r>
            <a:r>
              <a:rPr lang="en-US" sz="3000" dirty="0" smtClean="0"/>
              <a:t>:</a:t>
            </a:r>
          </a:p>
          <a:p>
            <a:pPr marL="0" indent="0" algn="just">
              <a:buNone/>
            </a:pPr>
            <a:r>
              <a:rPr lang="en-US" sz="3000" dirty="0" err="1" smtClean="0"/>
              <a:t>Dalam</a:t>
            </a:r>
            <a:r>
              <a:rPr lang="en-US" sz="3000" dirty="0" smtClean="0"/>
              <a:t> UU </a:t>
            </a:r>
            <a:r>
              <a:rPr lang="en-US" sz="3000" dirty="0" err="1" smtClean="0"/>
              <a:t>ini</a:t>
            </a:r>
            <a:r>
              <a:rPr lang="en-US" sz="3000" dirty="0" smtClean="0"/>
              <a:t> </a:t>
            </a:r>
            <a:r>
              <a:rPr lang="en-US" sz="3000" dirty="0" err="1" smtClean="0"/>
              <a:t>Ciptaan</a:t>
            </a:r>
            <a:r>
              <a:rPr lang="en-US" sz="3000" dirty="0" smtClean="0"/>
              <a:t> yang </a:t>
            </a:r>
            <a:r>
              <a:rPr lang="en-US" sz="3000" dirty="0" err="1" smtClean="0"/>
              <a:t>dilindungi</a:t>
            </a:r>
            <a:r>
              <a:rPr lang="en-US" sz="3000" dirty="0" smtClean="0"/>
              <a:t> </a:t>
            </a:r>
            <a:r>
              <a:rPr lang="en-US" sz="3000" dirty="0" err="1" smtClean="0"/>
              <a:t>adalah</a:t>
            </a:r>
            <a:r>
              <a:rPr lang="en-US" sz="3000" dirty="0" smtClean="0"/>
              <a:t> </a:t>
            </a:r>
            <a:r>
              <a:rPr lang="en-US" sz="3000" dirty="0" err="1" smtClean="0"/>
              <a:t>Ciptaan</a:t>
            </a:r>
            <a:r>
              <a:rPr lang="en-US" sz="3000" dirty="0" smtClean="0"/>
              <a:t> </a:t>
            </a:r>
            <a:r>
              <a:rPr lang="en-US" sz="3000" dirty="0" err="1" smtClean="0"/>
              <a:t>dalam</a:t>
            </a:r>
            <a:r>
              <a:rPr lang="en-US" sz="3000" dirty="0" smtClean="0"/>
              <a:t> </a:t>
            </a:r>
            <a:r>
              <a:rPr lang="en-US" sz="3000" dirty="0" err="1" smtClean="0"/>
              <a:t>bidang</a:t>
            </a:r>
            <a:r>
              <a:rPr lang="en-US" sz="3000" dirty="0" smtClean="0"/>
              <a:t> </a:t>
            </a:r>
            <a:r>
              <a:rPr lang="en-US" sz="3000" dirty="0" err="1" smtClean="0"/>
              <a:t>ilmu</a:t>
            </a:r>
            <a:r>
              <a:rPr lang="en-US" sz="3000" dirty="0" smtClean="0"/>
              <a:t> </a:t>
            </a:r>
            <a:r>
              <a:rPr lang="en-US" sz="3000" dirty="0" err="1" smtClean="0"/>
              <a:t>pengetahuan</a:t>
            </a:r>
            <a:r>
              <a:rPr lang="en-US" sz="3000" dirty="0" smtClean="0"/>
              <a:t>, </a:t>
            </a:r>
            <a:r>
              <a:rPr lang="en-US" sz="3000" dirty="0" err="1" smtClean="0"/>
              <a:t>seni</a:t>
            </a:r>
            <a:r>
              <a:rPr lang="en-US" sz="3000" dirty="0" smtClean="0"/>
              <a:t>,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sastra</a:t>
            </a:r>
            <a:r>
              <a:rPr lang="en-US" sz="3000" dirty="0" smtClean="0"/>
              <a:t>, yang </a:t>
            </a:r>
            <a:r>
              <a:rPr lang="en-US" sz="3000" dirty="0" err="1" smtClean="0"/>
              <a:t>mencakup</a:t>
            </a:r>
            <a:r>
              <a:rPr lang="en-US" sz="3000" dirty="0" smtClean="0"/>
              <a:t>: </a:t>
            </a:r>
          </a:p>
          <a:p>
            <a:pPr marL="514350" indent="-514350" algn="just">
              <a:buAutoNum type="alphaLcPeriod"/>
            </a:pPr>
            <a:r>
              <a:rPr lang="en-US" sz="3000" dirty="0" err="1" smtClean="0"/>
              <a:t>buku</a:t>
            </a:r>
            <a:r>
              <a:rPr lang="en-US" sz="3000" dirty="0" smtClean="0"/>
              <a:t>, Program </a:t>
            </a:r>
            <a:r>
              <a:rPr lang="en-US" sz="3000" dirty="0" err="1" smtClean="0"/>
              <a:t>Komputer</a:t>
            </a:r>
            <a:r>
              <a:rPr lang="en-US" sz="3000" dirty="0" smtClean="0"/>
              <a:t>, pamphlet, </a:t>
            </a:r>
            <a:r>
              <a:rPr lang="en-US" sz="3000" dirty="0" err="1" smtClean="0"/>
              <a:t>perwajahan</a:t>
            </a:r>
            <a:r>
              <a:rPr lang="en-US" sz="3000" dirty="0" smtClean="0"/>
              <a:t> (layout) </a:t>
            </a:r>
            <a:r>
              <a:rPr lang="en-US" sz="3000" dirty="0" err="1" smtClean="0"/>
              <a:t>karya</a:t>
            </a:r>
            <a:r>
              <a:rPr lang="en-US" sz="3000" dirty="0" smtClean="0"/>
              <a:t> </a:t>
            </a:r>
            <a:r>
              <a:rPr lang="en-US" sz="3000" dirty="0" err="1" smtClean="0"/>
              <a:t>tulis</a:t>
            </a:r>
            <a:r>
              <a:rPr lang="en-US" sz="3000" dirty="0" smtClean="0"/>
              <a:t> yang </a:t>
            </a:r>
            <a:r>
              <a:rPr lang="en-US" sz="3000" dirty="0" err="1" smtClean="0"/>
              <a:t>diterbitkan</a:t>
            </a:r>
            <a:r>
              <a:rPr lang="en-US" sz="3000" dirty="0" smtClean="0"/>
              <a:t>,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semua</a:t>
            </a:r>
            <a:r>
              <a:rPr lang="en-US" sz="3000" dirty="0" smtClean="0"/>
              <a:t> </a:t>
            </a:r>
            <a:r>
              <a:rPr lang="en-US" sz="3000" dirty="0" err="1" smtClean="0"/>
              <a:t>hasil</a:t>
            </a:r>
            <a:r>
              <a:rPr lang="en-US" sz="3000" dirty="0" smtClean="0"/>
              <a:t> </a:t>
            </a:r>
            <a:r>
              <a:rPr lang="en-US" sz="3000" dirty="0" err="1" smtClean="0"/>
              <a:t>karya</a:t>
            </a:r>
            <a:r>
              <a:rPr lang="en-US" sz="3000" dirty="0" smtClean="0"/>
              <a:t> </a:t>
            </a:r>
            <a:r>
              <a:rPr lang="en-US" sz="3000" dirty="0" err="1" smtClean="0"/>
              <a:t>tulis</a:t>
            </a:r>
            <a:r>
              <a:rPr lang="en-US" sz="3000" dirty="0" smtClean="0"/>
              <a:t> lain,</a:t>
            </a:r>
          </a:p>
          <a:p>
            <a:pPr marL="514350" indent="-514350" algn="just">
              <a:buAutoNum type="alphaLcPeriod"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683642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95630" cy="51206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/>
              <a:t>b. </a:t>
            </a:r>
            <a:r>
              <a:rPr lang="en-US" dirty="0" err="1" smtClean="0"/>
              <a:t>Ceramah</a:t>
            </a:r>
            <a:r>
              <a:rPr lang="en-US" dirty="0" smtClean="0"/>
              <a:t>, </a:t>
            </a:r>
            <a:r>
              <a:rPr lang="en-US" dirty="0" err="1" smtClean="0"/>
              <a:t>kuliah</a:t>
            </a:r>
            <a:r>
              <a:rPr lang="en-US" dirty="0" smtClean="0"/>
              <a:t>, </a:t>
            </a:r>
            <a:r>
              <a:rPr lang="en-US" dirty="0" err="1" smtClean="0"/>
              <a:t>pidato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Ciptaan</a:t>
            </a:r>
            <a:r>
              <a:rPr lang="en-US" dirty="0"/>
              <a:t> </a:t>
            </a:r>
            <a:r>
              <a:rPr lang="en-US" dirty="0" smtClean="0"/>
              <a:t>lain yang </a:t>
            </a:r>
            <a:r>
              <a:rPr lang="en-US" dirty="0" err="1" smtClean="0"/>
              <a:t>sejenis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</a:p>
          <a:p>
            <a:pPr marL="0" indent="0" algn="just">
              <a:buNone/>
            </a:pPr>
            <a:r>
              <a:rPr lang="en-US" dirty="0" smtClean="0"/>
              <a:t>c.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peraga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, </a:t>
            </a:r>
          </a:p>
          <a:p>
            <a:pPr marL="0" indent="0" algn="just">
              <a:buNone/>
            </a:pPr>
            <a:r>
              <a:rPr lang="en-US" dirty="0" smtClean="0"/>
              <a:t>d. </a:t>
            </a:r>
            <a:r>
              <a:rPr lang="en-US" dirty="0" err="1" smtClean="0"/>
              <a:t>Lagu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music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; </a:t>
            </a:r>
          </a:p>
          <a:p>
            <a:pPr marL="0" indent="0" algn="just">
              <a:buNone/>
            </a:pPr>
            <a:r>
              <a:rPr lang="en-US" dirty="0" smtClean="0"/>
              <a:t>e. Drama </a:t>
            </a:r>
            <a:r>
              <a:rPr lang="en-US" dirty="0" err="1" smtClean="0"/>
              <a:t>atau</a:t>
            </a:r>
            <a:r>
              <a:rPr lang="en-US" dirty="0" smtClean="0"/>
              <a:t> drama musical, </a:t>
            </a:r>
            <a:r>
              <a:rPr lang="en-US" dirty="0" err="1" smtClean="0"/>
              <a:t>tari</a:t>
            </a:r>
            <a:r>
              <a:rPr lang="en-US" dirty="0" smtClean="0"/>
              <a:t> </a:t>
            </a:r>
            <a:r>
              <a:rPr lang="en-US" dirty="0" err="1" smtClean="0"/>
              <a:t>koreografi</a:t>
            </a:r>
            <a:r>
              <a:rPr lang="en-US" dirty="0" smtClean="0"/>
              <a:t>, </a:t>
            </a:r>
            <a:r>
              <a:rPr lang="en-US" dirty="0" err="1" smtClean="0"/>
              <a:t>pewayangan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pantonim</a:t>
            </a:r>
            <a:r>
              <a:rPr lang="en-US" dirty="0" smtClean="0"/>
              <a:t>, </a:t>
            </a:r>
          </a:p>
          <a:p>
            <a:pPr marL="0" indent="0" algn="just">
              <a:buNone/>
            </a:pPr>
            <a:r>
              <a:rPr lang="en-US" dirty="0" smtClean="0"/>
              <a:t>f. </a:t>
            </a:r>
            <a:r>
              <a:rPr lang="en-US" dirty="0" err="1" smtClean="0"/>
              <a:t>Seni</a:t>
            </a:r>
            <a:r>
              <a:rPr lang="en-US" dirty="0" smtClean="0"/>
              <a:t> </a:t>
            </a:r>
            <a:r>
              <a:rPr lang="en-US" dirty="0" err="1" smtClean="0"/>
              <a:t>rupa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seni</a:t>
            </a:r>
            <a:r>
              <a:rPr lang="en-US" dirty="0" smtClean="0"/>
              <a:t> </a:t>
            </a:r>
            <a:r>
              <a:rPr lang="en-US" dirty="0" err="1" smtClean="0"/>
              <a:t>lukis</a:t>
            </a:r>
            <a:r>
              <a:rPr lang="en-US" dirty="0" smtClean="0"/>
              <a:t>, </a:t>
            </a:r>
            <a:r>
              <a:rPr lang="en-US" dirty="0" err="1" smtClean="0"/>
              <a:t>gambar</a:t>
            </a:r>
            <a:r>
              <a:rPr lang="en-US" dirty="0" smtClean="0"/>
              <a:t>, </a:t>
            </a:r>
            <a:r>
              <a:rPr lang="en-US" dirty="0" err="1" smtClean="0"/>
              <a:t>seni</a:t>
            </a:r>
            <a:r>
              <a:rPr lang="en-US" dirty="0" smtClean="0"/>
              <a:t> </a:t>
            </a:r>
            <a:r>
              <a:rPr lang="en-US" dirty="0" err="1" smtClean="0"/>
              <a:t>ukir</a:t>
            </a:r>
            <a:r>
              <a:rPr lang="en-US" dirty="0" smtClean="0"/>
              <a:t>, </a:t>
            </a:r>
            <a:r>
              <a:rPr lang="en-US" dirty="0" err="1" smtClean="0"/>
              <a:t>seni</a:t>
            </a:r>
            <a:r>
              <a:rPr lang="en-US" dirty="0" smtClean="0"/>
              <a:t> </a:t>
            </a:r>
            <a:r>
              <a:rPr lang="en-US" dirty="0" err="1" smtClean="0"/>
              <a:t>kaligrafi</a:t>
            </a:r>
            <a:r>
              <a:rPr lang="en-US" dirty="0" smtClean="0"/>
              <a:t>, </a:t>
            </a:r>
            <a:r>
              <a:rPr lang="en-US" dirty="0" err="1" smtClean="0"/>
              <a:t>seni</a:t>
            </a:r>
            <a:r>
              <a:rPr lang="en-US" dirty="0" smtClean="0"/>
              <a:t> </a:t>
            </a:r>
            <a:r>
              <a:rPr lang="en-US" dirty="0" err="1" smtClean="0"/>
              <a:t>pahat</a:t>
            </a:r>
            <a:r>
              <a:rPr lang="en-US" dirty="0" smtClean="0"/>
              <a:t>, </a:t>
            </a:r>
            <a:r>
              <a:rPr lang="en-US" dirty="0" err="1" smtClean="0"/>
              <a:t>seni</a:t>
            </a:r>
            <a:r>
              <a:rPr lang="en-US" dirty="0" smtClean="0"/>
              <a:t> </a:t>
            </a:r>
            <a:r>
              <a:rPr lang="en-US" dirty="0" err="1" smtClean="0"/>
              <a:t>patung</a:t>
            </a:r>
            <a:r>
              <a:rPr lang="en-US" dirty="0" smtClean="0"/>
              <a:t>, </a:t>
            </a:r>
            <a:r>
              <a:rPr lang="en-US" dirty="0" err="1" smtClean="0"/>
              <a:t>kolasi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seni</a:t>
            </a:r>
            <a:r>
              <a:rPr lang="en-US" dirty="0" smtClean="0"/>
              <a:t> </a:t>
            </a:r>
            <a:r>
              <a:rPr lang="en-US" dirty="0" err="1" smtClean="0"/>
              <a:t>terapan</a:t>
            </a:r>
            <a:r>
              <a:rPr lang="en-US" dirty="0" smtClean="0"/>
              <a:t>,</a:t>
            </a:r>
          </a:p>
          <a:p>
            <a:pPr marL="0" indent="0" algn="just">
              <a:buNone/>
            </a:pPr>
            <a:r>
              <a:rPr lang="en-US" dirty="0" smtClean="0"/>
              <a:t>g. </a:t>
            </a:r>
            <a:r>
              <a:rPr lang="en-US" dirty="0" err="1" smtClean="0"/>
              <a:t>Arsitektur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h. </a:t>
            </a:r>
            <a:r>
              <a:rPr lang="en-US" dirty="0" err="1" smtClean="0"/>
              <a:t>Peta</a:t>
            </a:r>
            <a:endParaRPr lang="en-US" dirty="0" smtClean="0"/>
          </a:p>
          <a:p>
            <a:pPr marL="571500" indent="-571500" algn="just">
              <a:buAutoNum type="romanLcPeriod"/>
            </a:pPr>
            <a:r>
              <a:rPr lang="en-US" dirty="0" err="1" smtClean="0"/>
              <a:t>Seni</a:t>
            </a:r>
            <a:r>
              <a:rPr lang="en-US" dirty="0" smtClean="0"/>
              <a:t> batik, </a:t>
            </a:r>
          </a:p>
          <a:p>
            <a:pPr marL="0" indent="0" algn="just">
              <a:buNone/>
            </a:pPr>
            <a:r>
              <a:rPr lang="en-US" dirty="0" smtClean="0"/>
              <a:t>j. </a:t>
            </a:r>
            <a:r>
              <a:rPr lang="en-US" dirty="0" err="1" smtClean="0"/>
              <a:t>fotografi</a:t>
            </a:r>
            <a:r>
              <a:rPr lang="en-US" dirty="0" smtClean="0"/>
              <a:t>, </a:t>
            </a:r>
          </a:p>
          <a:p>
            <a:pPr marL="0" indent="0" algn="just">
              <a:buNone/>
            </a:pPr>
            <a:r>
              <a:rPr lang="en-US" dirty="0" smtClean="0"/>
              <a:t>k. </a:t>
            </a:r>
            <a:r>
              <a:rPr lang="en-US" dirty="0" err="1" smtClean="0"/>
              <a:t>sinemtografi</a:t>
            </a:r>
            <a:r>
              <a:rPr lang="en-US" dirty="0" smtClean="0"/>
              <a:t>, </a:t>
            </a:r>
          </a:p>
          <a:p>
            <a:pPr marL="0" indent="0" algn="just">
              <a:buNone/>
            </a:pPr>
            <a:r>
              <a:rPr lang="en-US" dirty="0" smtClean="0"/>
              <a:t>l. </a:t>
            </a:r>
            <a:r>
              <a:rPr lang="en-US" dirty="0" err="1" smtClean="0"/>
              <a:t>terjemahan</a:t>
            </a:r>
            <a:r>
              <a:rPr lang="en-US" dirty="0" smtClean="0"/>
              <a:t>, </a:t>
            </a:r>
            <a:r>
              <a:rPr lang="en-US" dirty="0" err="1" smtClean="0"/>
              <a:t>tafsir</a:t>
            </a:r>
            <a:r>
              <a:rPr lang="en-US" dirty="0" smtClean="0"/>
              <a:t>, </a:t>
            </a:r>
            <a:r>
              <a:rPr lang="en-US" dirty="0" err="1" smtClean="0"/>
              <a:t>saduran</a:t>
            </a:r>
            <a:r>
              <a:rPr lang="en-US" dirty="0" smtClean="0"/>
              <a:t>, </a:t>
            </a:r>
            <a:r>
              <a:rPr lang="en-US" dirty="0" err="1" smtClean="0"/>
              <a:t>bunga</a:t>
            </a:r>
            <a:r>
              <a:rPr lang="en-US" dirty="0" smtClean="0"/>
              <a:t> </a:t>
            </a:r>
            <a:r>
              <a:rPr lang="en-US" dirty="0" err="1" smtClean="0"/>
              <a:t>rampai</a:t>
            </a:r>
            <a:r>
              <a:rPr lang="en-US" dirty="0" smtClean="0"/>
              <a:t>, database,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lain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pengalih</a:t>
            </a:r>
            <a:r>
              <a:rPr lang="en-US" dirty="0" smtClean="0"/>
              <a:t> </a:t>
            </a:r>
            <a:r>
              <a:rPr lang="en-US" dirty="0" err="1" smtClean="0"/>
              <a:t>wujudkan</a:t>
            </a:r>
            <a:r>
              <a:rPr lang="en-US" dirty="0" smtClean="0"/>
              <a:t>. </a:t>
            </a:r>
          </a:p>
          <a:p>
            <a:pPr marL="514350" indent="-514350" algn="just">
              <a:buFont typeface="+mj-lt"/>
              <a:buAutoNum type="alphaL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7626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95630" cy="51206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000" dirty="0" smtClean="0"/>
              <a:t>(2) </a:t>
            </a:r>
            <a:r>
              <a:rPr lang="en-US" sz="3000" dirty="0" err="1" smtClean="0"/>
              <a:t>Ciptaan</a:t>
            </a:r>
            <a:r>
              <a:rPr lang="en-US" sz="3000" dirty="0" smtClean="0"/>
              <a:t> </a:t>
            </a:r>
            <a:r>
              <a:rPr lang="en-US" sz="3000" dirty="0" err="1" smtClean="0"/>
              <a:t>sebagaimana</a:t>
            </a:r>
            <a:r>
              <a:rPr lang="en-US" sz="3000" dirty="0" smtClean="0"/>
              <a:t> </a:t>
            </a:r>
            <a:r>
              <a:rPr lang="en-US" sz="3000" dirty="0" err="1" smtClean="0"/>
              <a:t>dimaksud</a:t>
            </a:r>
            <a:r>
              <a:rPr lang="en-US" sz="3000" dirty="0" smtClean="0"/>
              <a:t> </a:t>
            </a:r>
            <a:r>
              <a:rPr lang="en-US" sz="3000" dirty="0" err="1" smtClean="0"/>
              <a:t>dalam</a:t>
            </a:r>
            <a:r>
              <a:rPr lang="en-US" sz="3000" dirty="0" smtClean="0"/>
              <a:t> </a:t>
            </a:r>
            <a:r>
              <a:rPr lang="en-US" sz="3000" dirty="0" err="1" smtClean="0"/>
              <a:t>huruf</a:t>
            </a:r>
            <a:r>
              <a:rPr lang="en-US" sz="3000" dirty="0" smtClean="0"/>
              <a:t> I </a:t>
            </a:r>
            <a:r>
              <a:rPr lang="en-US" sz="3000" dirty="0" err="1" smtClean="0"/>
              <a:t>dilindungi</a:t>
            </a:r>
            <a:r>
              <a:rPr lang="en-US" sz="3000" dirty="0" smtClean="0"/>
              <a:t> </a:t>
            </a:r>
            <a:r>
              <a:rPr lang="en-US" sz="3000" dirty="0" err="1" smtClean="0"/>
              <a:t>sebagai</a:t>
            </a:r>
            <a:r>
              <a:rPr lang="en-US" sz="3000" dirty="0" smtClean="0"/>
              <a:t> </a:t>
            </a:r>
            <a:r>
              <a:rPr lang="en-US" sz="3000" dirty="0" err="1" smtClean="0"/>
              <a:t>cptaan</a:t>
            </a:r>
            <a:r>
              <a:rPr lang="en-US" sz="3000" dirty="0" smtClean="0"/>
              <a:t> </a:t>
            </a:r>
            <a:r>
              <a:rPr lang="en-US" sz="3000" dirty="0" err="1" smtClean="0"/>
              <a:t>tersendiri</a:t>
            </a:r>
            <a:r>
              <a:rPr lang="en-US" sz="3000" dirty="0" smtClean="0"/>
              <a:t> </a:t>
            </a:r>
            <a:r>
              <a:rPr lang="en-US" sz="3000" dirty="0" err="1" smtClean="0"/>
              <a:t>dengan</a:t>
            </a:r>
            <a:r>
              <a:rPr lang="en-US" sz="3000" dirty="0" smtClean="0"/>
              <a:t> </a:t>
            </a:r>
            <a:r>
              <a:rPr lang="en-US" sz="3000" dirty="0" err="1" smtClean="0"/>
              <a:t>tidak</a:t>
            </a:r>
            <a:r>
              <a:rPr lang="en-US" sz="3000" dirty="0" smtClean="0"/>
              <a:t> </a:t>
            </a:r>
            <a:r>
              <a:rPr lang="en-US" sz="3000" dirty="0" err="1" smtClean="0"/>
              <a:t>mengurangi</a:t>
            </a:r>
            <a:r>
              <a:rPr lang="en-US" sz="3000" dirty="0" smtClean="0"/>
              <a:t> </a:t>
            </a:r>
            <a:r>
              <a:rPr lang="en-US" sz="3000" dirty="0" err="1" smtClean="0"/>
              <a:t>Hak</a:t>
            </a:r>
            <a:r>
              <a:rPr lang="en-US" sz="3000" dirty="0" smtClean="0"/>
              <a:t> </a:t>
            </a:r>
            <a:r>
              <a:rPr lang="en-US" sz="3000" dirty="0" err="1" smtClean="0"/>
              <a:t>Cipta</a:t>
            </a:r>
            <a:r>
              <a:rPr lang="en-US" sz="3000" dirty="0" smtClean="0"/>
              <a:t> </a:t>
            </a:r>
            <a:r>
              <a:rPr lang="en-US" sz="3000" dirty="0" err="1" smtClean="0"/>
              <a:t>atas</a:t>
            </a:r>
            <a:r>
              <a:rPr lang="en-US" sz="3000" dirty="0" smtClean="0"/>
              <a:t> </a:t>
            </a:r>
            <a:r>
              <a:rPr lang="en-US" sz="3000" dirty="0" err="1" smtClean="0"/>
              <a:t>Ciptaan</a:t>
            </a:r>
            <a:r>
              <a:rPr lang="en-US" sz="3000" dirty="0" smtClean="0"/>
              <a:t> </a:t>
            </a:r>
            <a:r>
              <a:rPr lang="en-US" sz="3000" dirty="0" err="1" smtClean="0"/>
              <a:t>asli</a:t>
            </a:r>
            <a:endParaRPr lang="en-US" sz="3000" dirty="0" smtClean="0"/>
          </a:p>
          <a:p>
            <a:pPr marL="0" indent="0" algn="just">
              <a:buNone/>
            </a:pPr>
            <a:endParaRPr lang="en-US" sz="3000" dirty="0" smtClean="0"/>
          </a:p>
          <a:p>
            <a:pPr marL="0" indent="0" algn="just">
              <a:buNone/>
            </a:pPr>
            <a:r>
              <a:rPr lang="en-US" sz="3000" dirty="0" smtClean="0"/>
              <a:t>(3) </a:t>
            </a:r>
            <a:r>
              <a:rPr lang="en-US" sz="3000" dirty="0" err="1" smtClean="0"/>
              <a:t>Perlindungan</a:t>
            </a:r>
            <a:r>
              <a:rPr lang="en-US" sz="3000" dirty="0" smtClean="0"/>
              <a:t> </a:t>
            </a:r>
            <a:r>
              <a:rPr lang="en-US" sz="3000" dirty="0" err="1" smtClean="0"/>
              <a:t>sebagaimana</a:t>
            </a:r>
            <a:r>
              <a:rPr lang="en-US" sz="3000" dirty="0" smtClean="0"/>
              <a:t> </a:t>
            </a:r>
            <a:r>
              <a:rPr lang="en-US" sz="3000" dirty="0" err="1" smtClean="0"/>
              <a:t>dimaksud</a:t>
            </a:r>
            <a:r>
              <a:rPr lang="en-US" sz="3000" dirty="0" smtClean="0"/>
              <a:t> </a:t>
            </a:r>
            <a:r>
              <a:rPr lang="en-US" sz="3000" dirty="0" err="1" smtClean="0"/>
              <a:t>padat</a:t>
            </a:r>
            <a:r>
              <a:rPr lang="en-US" sz="3000" dirty="0" smtClean="0"/>
              <a:t> </a:t>
            </a:r>
            <a:r>
              <a:rPr lang="en-US" sz="3000" dirty="0" err="1" smtClean="0"/>
              <a:t>aya</a:t>
            </a:r>
            <a:r>
              <a:rPr lang="en-US" sz="3000" dirty="0" smtClean="0"/>
              <a:t> (1)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ayat</a:t>
            </a:r>
            <a:r>
              <a:rPr lang="en-US" sz="3000" dirty="0" smtClean="0"/>
              <a:t> (2) </a:t>
            </a:r>
            <a:r>
              <a:rPr lang="en-US" sz="3000" dirty="0" err="1" smtClean="0"/>
              <a:t>termasuk</a:t>
            </a:r>
            <a:r>
              <a:rPr lang="en-US" sz="3000" dirty="0" smtClean="0"/>
              <a:t> </a:t>
            </a:r>
            <a:r>
              <a:rPr lang="en-US" sz="3000" dirty="0" err="1" smtClean="0"/>
              <a:t>juga</a:t>
            </a:r>
            <a:r>
              <a:rPr lang="en-US" sz="3000" dirty="0" smtClean="0"/>
              <a:t> </a:t>
            </a:r>
            <a:r>
              <a:rPr lang="en-US" sz="3000" dirty="0" err="1" smtClean="0"/>
              <a:t>semua</a:t>
            </a:r>
            <a:r>
              <a:rPr lang="en-US" sz="3000" dirty="0" smtClean="0"/>
              <a:t> </a:t>
            </a:r>
            <a:r>
              <a:rPr lang="en-US" sz="3000" dirty="0" err="1" smtClean="0"/>
              <a:t>ciptaan</a:t>
            </a:r>
            <a:r>
              <a:rPr lang="en-US" sz="3000" dirty="0" smtClean="0"/>
              <a:t> yang </a:t>
            </a:r>
            <a:r>
              <a:rPr lang="en-US" sz="3000" dirty="0" err="1" smtClean="0"/>
              <a:t>tidak</a:t>
            </a:r>
            <a:r>
              <a:rPr lang="en-US" sz="3000" dirty="0" smtClean="0"/>
              <a:t> </a:t>
            </a:r>
            <a:r>
              <a:rPr lang="en-US" sz="3000" dirty="0" err="1" smtClean="0"/>
              <a:t>atau</a:t>
            </a:r>
            <a:r>
              <a:rPr lang="en-US" sz="3000" dirty="0" smtClean="0"/>
              <a:t> </a:t>
            </a:r>
            <a:r>
              <a:rPr lang="en-US" sz="3000" dirty="0" err="1" smtClean="0"/>
              <a:t>belum</a:t>
            </a:r>
            <a:r>
              <a:rPr lang="en-US" sz="3000" dirty="0" smtClean="0"/>
              <a:t> </a:t>
            </a:r>
            <a:r>
              <a:rPr lang="en-US" sz="3000" dirty="0" err="1" smtClean="0"/>
              <a:t>diumumkan</a:t>
            </a:r>
            <a:r>
              <a:rPr lang="en-US" sz="3000" dirty="0" smtClean="0"/>
              <a:t>, </a:t>
            </a:r>
            <a:r>
              <a:rPr lang="en-US" sz="3000" dirty="0" err="1" smtClean="0"/>
              <a:t>tetapi</a:t>
            </a:r>
            <a:r>
              <a:rPr lang="en-US" sz="3000" dirty="0" smtClean="0"/>
              <a:t> </a:t>
            </a:r>
            <a:r>
              <a:rPr lang="en-US" sz="3000" dirty="0" err="1" smtClean="0"/>
              <a:t>sudah</a:t>
            </a:r>
            <a:r>
              <a:rPr lang="en-US" sz="3000" dirty="0" smtClean="0"/>
              <a:t> </a:t>
            </a:r>
            <a:r>
              <a:rPr lang="en-US" sz="3000" dirty="0" err="1" smtClean="0"/>
              <a:t>merupakan</a:t>
            </a:r>
            <a:r>
              <a:rPr lang="en-US" sz="3000" dirty="0" smtClean="0"/>
              <a:t> </a:t>
            </a:r>
            <a:r>
              <a:rPr lang="en-US" sz="3000" dirty="0" err="1" smtClean="0"/>
              <a:t>suatu</a:t>
            </a:r>
            <a:r>
              <a:rPr lang="en-US" sz="3000" dirty="0" smtClean="0"/>
              <a:t> </a:t>
            </a:r>
            <a:r>
              <a:rPr lang="en-US" sz="3000" dirty="0" err="1" smtClean="0"/>
              <a:t>bentuk</a:t>
            </a:r>
            <a:r>
              <a:rPr lang="en-US" sz="3000" dirty="0" smtClean="0"/>
              <a:t> </a:t>
            </a:r>
            <a:r>
              <a:rPr lang="en-US" sz="3000" dirty="0" err="1" smtClean="0"/>
              <a:t>kesatuan</a:t>
            </a:r>
            <a:r>
              <a:rPr lang="en-US" sz="3000" dirty="0" smtClean="0"/>
              <a:t> yang </a:t>
            </a:r>
            <a:r>
              <a:rPr lang="en-US" sz="3000" dirty="0" err="1" smtClean="0"/>
              <a:t>nyata</a:t>
            </a:r>
            <a:r>
              <a:rPr lang="en-US" sz="3000" dirty="0" smtClean="0"/>
              <a:t>, yang </a:t>
            </a:r>
            <a:r>
              <a:rPr lang="en-US" sz="3000" dirty="0" err="1" smtClean="0"/>
              <a:t>memungkinkan</a:t>
            </a:r>
            <a:r>
              <a:rPr lang="en-US" sz="3000" dirty="0" smtClean="0"/>
              <a:t> </a:t>
            </a:r>
            <a:r>
              <a:rPr lang="en-US" sz="3000" dirty="0" err="1" smtClean="0"/>
              <a:t>perbanyakan</a:t>
            </a:r>
            <a:r>
              <a:rPr lang="en-US" sz="3000" dirty="0" smtClean="0"/>
              <a:t> </a:t>
            </a:r>
            <a:r>
              <a:rPr lang="en-US" sz="3000" dirty="0" err="1" smtClean="0"/>
              <a:t>hasil</a:t>
            </a:r>
            <a:r>
              <a:rPr lang="en-US" sz="3000" dirty="0" smtClean="0"/>
              <a:t> </a:t>
            </a:r>
            <a:r>
              <a:rPr lang="en-US" sz="3000" dirty="0" err="1" smtClean="0"/>
              <a:t>karya</a:t>
            </a:r>
            <a:r>
              <a:rPr lang="en-US" sz="3000" dirty="0" smtClean="0"/>
              <a:t> </a:t>
            </a:r>
            <a:r>
              <a:rPr lang="en-US" sz="3000" dirty="0" err="1" smtClean="0"/>
              <a:t>itu</a:t>
            </a:r>
            <a:r>
              <a:rPr lang="en-US" sz="3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5122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brightdrops.com/wp-content/uploads/2013/10/drseussquot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61" b="36002"/>
          <a:stretch/>
        </p:blipFill>
        <p:spPr bwMode="auto">
          <a:xfrm rot="16200000">
            <a:off x="-793516" y="2763841"/>
            <a:ext cx="5040351" cy="140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973409" y="1661428"/>
            <a:ext cx="6980663" cy="36062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err="1"/>
              <a:t>Nikmati</a:t>
            </a:r>
            <a:r>
              <a:rPr lang="en-US" sz="2800" b="1" i="1" dirty="0"/>
              <a:t> </a:t>
            </a:r>
            <a:r>
              <a:rPr lang="en-US" sz="2800" b="1" i="1" dirty="0" err="1"/>
              <a:t>Ciptaannya</a:t>
            </a:r>
            <a:r>
              <a:rPr lang="en-US" sz="2800" b="1" i="1" dirty="0"/>
              <a:t>, </a:t>
            </a:r>
            <a:r>
              <a:rPr lang="en-US" sz="2800" b="1" i="1" dirty="0" err="1"/>
              <a:t>Hargai</a:t>
            </a:r>
            <a:r>
              <a:rPr lang="en-US" sz="2800" b="1" i="1" dirty="0"/>
              <a:t> </a:t>
            </a:r>
            <a:r>
              <a:rPr lang="en-US" sz="2800" b="1" i="1" dirty="0" err="1"/>
              <a:t>Penciptanya</a:t>
            </a:r>
            <a:r>
              <a:rPr lang="en-US" sz="2800" b="1" i="1" dirty="0"/>
              <a:t> </a:t>
            </a:r>
            <a:r>
              <a:rPr lang="en-US" sz="2800" b="1" i="1" dirty="0" err="1"/>
              <a:t>dan</a:t>
            </a:r>
            <a:r>
              <a:rPr lang="en-US" sz="2800" b="1" i="1" dirty="0"/>
              <a:t> </a:t>
            </a:r>
            <a:r>
              <a:rPr lang="en-US" sz="2800" b="1" i="1" dirty="0" err="1"/>
              <a:t>Lindungi</a:t>
            </a:r>
            <a:r>
              <a:rPr lang="en-US" sz="2800" b="1" i="1" dirty="0"/>
              <a:t> KI-</a:t>
            </a:r>
            <a:r>
              <a:rPr lang="en-US" sz="2800" b="1" i="1" dirty="0" err="1"/>
              <a:t>nya</a:t>
            </a:r>
            <a:r>
              <a:rPr lang="en-US" sz="2800" b="1" i="1" dirty="0"/>
              <a:t>. </a:t>
            </a:r>
            <a:endParaRPr lang="en-US" sz="2800" b="1" i="1" dirty="0" smtClean="0"/>
          </a:p>
          <a:p>
            <a:pPr algn="ctr"/>
            <a:r>
              <a:rPr lang="en-US" sz="2800" b="1" i="1" dirty="0" smtClean="0"/>
              <a:t>(</a:t>
            </a:r>
            <a:r>
              <a:rPr lang="en-US" sz="2800" b="1" i="1" dirty="0" err="1"/>
              <a:t>Prof.Dr.Ahmad</a:t>
            </a:r>
            <a:r>
              <a:rPr lang="en-US" sz="2800" b="1" i="1" dirty="0"/>
              <a:t> M. </a:t>
            </a:r>
            <a:r>
              <a:rPr lang="en-US" sz="2800" b="1" i="1" dirty="0" err="1"/>
              <a:t>Ramli</a:t>
            </a:r>
            <a:r>
              <a:rPr lang="en-US" sz="2800" b="1" i="1" dirty="0"/>
              <a:t>, S.H, M.H, </a:t>
            </a:r>
            <a:r>
              <a:rPr lang="en-US" sz="2800" b="1" i="1" dirty="0" err="1"/>
              <a:t>FCBArb</a:t>
            </a:r>
            <a:r>
              <a:rPr lang="en-US" sz="2800" b="1" i="1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6160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95630" cy="5120640"/>
          </a:xfrm>
        </p:spPr>
        <p:txBody>
          <a:bodyPr>
            <a:noAutofit/>
          </a:bodyPr>
          <a:lstStyle/>
          <a:p>
            <a:pPr algn="just"/>
            <a:r>
              <a:rPr lang="en-US" sz="3000" dirty="0" err="1" smtClean="0"/>
              <a:t>Dalam</a:t>
            </a:r>
            <a:r>
              <a:rPr lang="en-US" sz="3000" dirty="0" smtClean="0"/>
              <a:t> </a:t>
            </a:r>
            <a:r>
              <a:rPr lang="en-US" sz="3000" dirty="0" err="1" smtClean="0"/>
              <a:t>Pasal</a:t>
            </a:r>
            <a:r>
              <a:rPr lang="en-US" sz="3000" dirty="0" smtClean="0"/>
              <a:t> 13 </a:t>
            </a:r>
            <a:r>
              <a:rPr lang="en-US" sz="3000" dirty="0" err="1" smtClean="0"/>
              <a:t>disebutkan</a:t>
            </a:r>
            <a:r>
              <a:rPr lang="en-US" sz="3000" dirty="0" smtClean="0"/>
              <a:t> </a:t>
            </a:r>
            <a:r>
              <a:rPr lang="en-US" sz="3000" dirty="0" err="1" smtClean="0"/>
              <a:t>bahwa</a:t>
            </a:r>
            <a:r>
              <a:rPr lang="en-US" sz="3000" dirty="0" smtClean="0"/>
              <a:t> </a:t>
            </a:r>
            <a:r>
              <a:rPr lang="en-US" sz="3000" b="1" dirty="0" err="1" smtClean="0"/>
              <a:t>Tidak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ada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Hak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Cipta</a:t>
            </a:r>
            <a:r>
              <a:rPr lang="en-US" sz="3000" b="1" dirty="0" smtClean="0"/>
              <a:t> </a:t>
            </a:r>
            <a:r>
              <a:rPr lang="en-US" sz="3000" dirty="0" err="1" smtClean="0"/>
              <a:t>atas</a:t>
            </a:r>
            <a:r>
              <a:rPr lang="en-US" sz="3000" dirty="0" smtClean="0"/>
              <a:t>: </a:t>
            </a:r>
          </a:p>
          <a:p>
            <a:pPr marL="514350" indent="-514350" algn="just">
              <a:buAutoNum type="alphaLcPeriod"/>
            </a:pPr>
            <a:r>
              <a:rPr lang="en-US" sz="3000" dirty="0" err="1" smtClean="0"/>
              <a:t>Hasil</a:t>
            </a:r>
            <a:r>
              <a:rPr lang="en-US" sz="3000" dirty="0" smtClean="0"/>
              <a:t> </a:t>
            </a:r>
            <a:r>
              <a:rPr lang="en-US" sz="3000" dirty="0" err="1" smtClean="0"/>
              <a:t>rapat</a:t>
            </a:r>
            <a:r>
              <a:rPr lang="en-US" sz="3000" dirty="0" smtClean="0"/>
              <a:t> </a:t>
            </a:r>
            <a:r>
              <a:rPr lang="en-US" sz="3000" dirty="0" err="1" smtClean="0"/>
              <a:t>terbuka</a:t>
            </a:r>
            <a:r>
              <a:rPr lang="en-US" sz="3000" dirty="0" smtClean="0"/>
              <a:t> </a:t>
            </a:r>
            <a:r>
              <a:rPr lang="en-US" sz="3000" dirty="0" err="1" smtClean="0"/>
              <a:t>lembaga-lembaga</a:t>
            </a:r>
            <a:r>
              <a:rPr lang="en-US" sz="3000" dirty="0" smtClean="0"/>
              <a:t> Negara,</a:t>
            </a:r>
          </a:p>
          <a:p>
            <a:pPr marL="514350" indent="-514350" algn="just">
              <a:buAutoNum type="alphaLcPeriod"/>
            </a:pPr>
            <a:r>
              <a:rPr lang="en-US" sz="3000" dirty="0" err="1" smtClean="0"/>
              <a:t>Peraturan</a:t>
            </a:r>
            <a:r>
              <a:rPr lang="en-US" sz="3000" dirty="0" smtClean="0"/>
              <a:t> </a:t>
            </a:r>
            <a:r>
              <a:rPr lang="en-US" sz="3000" dirty="0" err="1" smtClean="0"/>
              <a:t>perundang-undangan</a:t>
            </a:r>
            <a:r>
              <a:rPr lang="en-US" sz="3000" dirty="0" smtClean="0"/>
              <a:t>, </a:t>
            </a:r>
          </a:p>
          <a:p>
            <a:pPr marL="514350" indent="-514350" algn="just">
              <a:buAutoNum type="alphaLcPeriod"/>
            </a:pPr>
            <a:r>
              <a:rPr lang="en-US" sz="3000" dirty="0" err="1" smtClean="0"/>
              <a:t>Pidato</a:t>
            </a:r>
            <a:r>
              <a:rPr lang="en-US" sz="3000" dirty="0" smtClean="0"/>
              <a:t> </a:t>
            </a:r>
            <a:r>
              <a:rPr lang="en-US" sz="3000" dirty="0" err="1" smtClean="0"/>
              <a:t>kenegaraan</a:t>
            </a:r>
            <a:r>
              <a:rPr lang="en-US" sz="3000" dirty="0" smtClean="0"/>
              <a:t> </a:t>
            </a:r>
            <a:r>
              <a:rPr lang="en-US" sz="3000" dirty="0" err="1" smtClean="0"/>
              <a:t>atau</a:t>
            </a:r>
            <a:r>
              <a:rPr lang="en-US" sz="3000" dirty="0" smtClean="0"/>
              <a:t> </a:t>
            </a:r>
            <a:r>
              <a:rPr lang="en-US" sz="3000" dirty="0" err="1" smtClean="0"/>
              <a:t>pidato</a:t>
            </a:r>
            <a:r>
              <a:rPr lang="en-US" sz="3000" dirty="0" smtClean="0"/>
              <a:t> </a:t>
            </a:r>
            <a:r>
              <a:rPr lang="en-US" sz="3000" dirty="0" err="1" smtClean="0"/>
              <a:t>pejabat</a:t>
            </a:r>
            <a:r>
              <a:rPr lang="en-US" sz="3000" dirty="0" smtClean="0"/>
              <a:t> </a:t>
            </a:r>
            <a:r>
              <a:rPr lang="en-US" sz="3000" dirty="0" err="1" smtClean="0"/>
              <a:t>Pemerintah</a:t>
            </a:r>
            <a:r>
              <a:rPr lang="en-US" sz="3000" dirty="0" smtClean="0"/>
              <a:t>, </a:t>
            </a:r>
          </a:p>
          <a:p>
            <a:pPr marL="514350" indent="-514350" algn="just">
              <a:buAutoNum type="alphaLcPeriod"/>
            </a:pPr>
            <a:r>
              <a:rPr lang="en-US" sz="3000" dirty="0" err="1" smtClean="0"/>
              <a:t>Putusan</a:t>
            </a:r>
            <a:r>
              <a:rPr lang="en-US" sz="3000" dirty="0" smtClean="0"/>
              <a:t> </a:t>
            </a:r>
            <a:r>
              <a:rPr lang="en-US" sz="3000" dirty="0" err="1" smtClean="0"/>
              <a:t>pengadilan</a:t>
            </a:r>
            <a:r>
              <a:rPr lang="en-US" sz="3000" dirty="0" smtClean="0"/>
              <a:t> </a:t>
            </a:r>
            <a:r>
              <a:rPr lang="en-US" sz="3000" dirty="0" err="1" smtClean="0"/>
              <a:t>atau</a:t>
            </a:r>
            <a:r>
              <a:rPr lang="en-US" sz="3000" dirty="0" smtClean="0"/>
              <a:t> </a:t>
            </a:r>
            <a:r>
              <a:rPr lang="en-US" sz="3000" dirty="0" err="1" smtClean="0"/>
              <a:t>penetapan</a:t>
            </a:r>
            <a:r>
              <a:rPr lang="en-US" sz="3000" dirty="0" smtClean="0"/>
              <a:t> hakim, </a:t>
            </a:r>
            <a:r>
              <a:rPr lang="en-US" sz="3000" dirty="0" err="1" smtClean="0"/>
              <a:t>atau</a:t>
            </a:r>
            <a:endParaRPr lang="en-US" sz="3000" dirty="0" smtClean="0"/>
          </a:p>
          <a:p>
            <a:pPr marL="514350" indent="-514350" algn="just">
              <a:buAutoNum type="alphaLcPeriod"/>
            </a:pPr>
            <a:r>
              <a:rPr lang="en-US" sz="3000" dirty="0" err="1" smtClean="0"/>
              <a:t>Keputusan</a:t>
            </a:r>
            <a:r>
              <a:rPr lang="en-US" sz="3000" dirty="0" smtClean="0"/>
              <a:t> </a:t>
            </a:r>
            <a:r>
              <a:rPr lang="en-US" sz="3000" dirty="0" err="1" smtClean="0"/>
              <a:t>badan</a:t>
            </a:r>
            <a:r>
              <a:rPr lang="en-US" sz="3000" dirty="0" smtClean="0"/>
              <a:t> </a:t>
            </a:r>
            <a:r>
              <a:rPr lang="en-US" sz="3000" dirty="0" err="1" smtClean="0"/>
              <a:t>arbitrase</a:t>
            </a:r>
            <a:r>
              <a:rPr lang="en-US" sz="3000" dirty="0" smtClean="0"/>
              <a:t> </a:t>
            </a:r>
            <a:r>
              <a:rPr lang="en-US" sz="3000" dirty="0" err="1" smtClean="0"/>
              <a:t>atau</a:t>
            </a:r>
            <a:r>
              <a:rPr lang="en-US" sz="3000" dirty="0" smtClean="0"/>
              <a:t> </a:t>
            </a:r>
            <a:r>
              <a:rPr lang="en-US" sz="3000" dirty="0" err="1" smtClean="0"/>
              <a:t>keputusan</a:t>
            </a:r>
            <a:r>
              <a:rPr lang="en-US" sz="3000" dirty="0" smtClean="0"/>
              <a:t> </a:t>
            </a:r>
            <a:r>
              <a:rPr lang="en-US" sz="3000" dirty="0" err="1" smtClean="0"/>
              <a:t>badan-badan</a:t>
            </a:r>
            <a:r>
              <a:rPr lang="en-US" sz="3000" dirty="0" smtClean="0"/>
              <a:t> </a:t>
            </a:r>
            <a:r>
              <a:rPr lang="en-US" sz="3000" dirty="0" err="1" smtClean="0"/>
              <a:t>sejenis</a:t>
            </a:r>
            <a:r>
              <a:rPr lang="en-US" sz="3000" dirty="0" smtClean="0"/>
              <a:t> </a:t>
            </a:r>
            <a:r>
              <a:rPr lang="en-US" sz="3000" dirty="0" err="1" smtClean="0"/>
              <a:t>lainnya</a:t>
            </a:r>
            <a:r>
              <a:rPr lang="en-US" sz="3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63266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Asosiasi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r>
              <a:rPr lang="en-US" dirty="0" smtClean="0"/>
              <a:t> di Indonesia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3000" b="1" dirty="0" smtClean="0"/>
              <a:t>KCI</a:t>
            </a:r>
            <a:r>
              <a:rPr lang="en-US" sz="3000" dirty="0" smtClean="0"/>
              <a:t> 	: </a:t>
            </a:r>
            <a:r>
              <a:rPr lang="en-US" sz="3000" dirty="0" err="1" smtClean="0"/>
              <a:t>Karya</a:t>
            </a:r>
            <a:r>
              <a:rPr lang="en-US" sz="3000" dirty="0" smtClean="0"/>
              <a:t> </a:t>
            </a:r>
            <a:r>
              <a:rPr lang="en-US" sz="3000" dirty="0" err="1" smtClean="0"/>
              <a:t>Cipta</a:t>
            </a:r>
            <a:r>
              <a:rPr lang="en-US" sz="3000" dirty="0" smtClean="0"/>
              <a:t> Indonesia </a:t>
            </a:r>
          </a:p>
          <a:p>
            <a:pPr algn="just"/>
            <a:r>
              <a:rPr lang="en-US" sz="3000" b="1" dirty="0" smtClean="0"/>
              <a:t>ASIRI </a:t>
            </a:r>
            <a:r>
              <a:rPr lang="en-US" sz="3000" dirty="0" smtClean="0"/>
              <a:t>: </a:t>
            </a:r>
            <a:r>
              <a:rPr lang="en-US" sz="3000" dirty="0" err="1" smtClean="0"/>
              <a:t>Asosiasi</a:t>
            </a:r>
            <a:r>
              <a:rPr lang="en-US" sz="3000" dirty="0" smtClean="0"/>
              <a:t> </a:t>
            </a:r>
            <a:r>
              <a:rPr lang="en-US" sz="3000" dirty="0" err="1" smtClean="0"/>
              <a:t>Industri</a:t>
            </a:r>
            <a:r>
              <a:rPr lang="en-US" sz="3000" dirty="0" smtClean="0"/>
              <a:t> </a:t>
            </a:r>
            <a:r>
              <a:rPr lang="en-US" sz="3000" dirty="0" err="1" smtClean="0"/>
              <a:t>Rekaman</a:t>
            </a:r>
            <a:r>
              <a:rPr lang="en-US" sz="3000" dirty="0" smtClean="0"/>
              <a:t> Indonesia</a:t>
            </a:r>
          </a:p>
          <a:p>
            <a:pPr algn="just"/>
            <a:r>
              <a:rPr lang="en-US" sz="3000" b="1" dirty="0" smtClean="0"/>
              <a:t>ASPILUKI</a:t>
            </a:r>
            <a:r>
              <a:rPr lang="en-US" sz="3000" dirty="0" smtClean="0"/>
              <a:t> : </a:t>
            </a:r>
            <a:r>
              <a:rPr lang="en-US" sz="3000" dirty="0" err="1" smtClean="0"/>
              <a:t>Asosiasi</a:t>
            </a:r>
            <a:r>
              <a:rPr lang="en-US" sz="3000" dirty="0" smtClean="0"/>
              <a:t> </a:t>
            </a:r>
            <a:r>
              <a:rPr lang="en-US" sz="3000" dirty="0" err="1" smtClean="0"/>
              <a:t>Piranti</a:t>
            </a:r>
            <a:r>
              <a:rPr lang="en-US" sz="3000" dirty="0" smtClean="0"/>
              <a:t> </a:t>
            </a:r>
            <a:r>
              <a:rPr lang="en-US" sz="3000" dirty="0" err="1" smtClean="0"/>
              <a:t>Lunak</a:t>
            </a:r>
            <a:r>
              <a:rPr lang="en-US" sz="3000" dirty="0" smtClean="0"/>
              <a:t> Indonesia</a:t>
            </a:r>
          </a:p>
          <a:p>
            <a:pPr algn="just"/>
            <a:r>
              <a:rPr lang="en-US" sz="3000" b="1" dirty="0" smtClean="0"/>
              <a:t>APMINDO</a:t>
            </a:r>
            <a:r>
              <a:rPr lang="en-US" sz="3000" dirty="0" smtClean="0"/>
              <a:t> : </a:t>
            </a:r>
            <a:r>
              <a:rPr lang="en-US" sz="3000" dirty="0" err="1" smtClean="0"/>
              <a:t>Asosiasi</a:t>
            </a:r>
            <a:r>
              <a:rPr lang="en-US" sz="3000" dirty="0" smtClean="0"/>
              <a:t> </a:t>
            </a:r>
            <a:r>
              <a:rPr lang="en-US" sz="3000" dirty="0" err="1" smtClean="0"/>
              <a:t>Pengusaha</a:t>
            </a:r>
            <a:r>
              <a:rPr lang="en-US" sz="3000" dirty="0" smtClean="0"/>
              <a:t> </a:t>
            </a:r>
            <a:r>
              <a:rPr lang="en-US" sz="3000" dirty="0" err="1" smtClean="0"/>
              <a:t>Musik</a:t>
            </a:r>
            <a:r>
              <a:rPr lang="en-US" sz="3000" dirty="0" smtClean="0"/>
              <a:t> Indonesia</a:t>
            </a:r>
          </a:p>
          <a:p>
            <a:pPr algn="just"/>
            <a:r>
              <a:rPr lang="en-US" sz="3000" b="1" dirty="0" smtClean="0"/>
              <a:t>ASIREFI</a:t>
            </a:r>
            <a:r>
              <a:rPr lang="en-US" sz="3000" dirty="0" smtClean="0"/>
              <a:t> : </a:t>
            </a:r>
            <a:r>
              <a:rPr lang="en-US" sz="3000" dirty="0" err="1" smtClean="0"/>
              <a:t>Asosiasi</a:t>
            </a:r>
            <a:r>
              <a:rPr lang="en-US" sz="3000" dirty="0" smtClean="0"/>
              <a:t> </a:t>
            </a:r>
            <a:r>
              <a:rPr lang="en-US" sz="3000" dirty="0" err="1" smtClean="0"/>
              <a:t>Rekaman</a:t>
            </a:r>
            <a:r>
              <a:rPr lang="en-US" sz="3000" dirty="0" smtClean="0"/>
              <a:t> Film Indonesia</a:t>
            </a:r>
          </a:p>
          <a:p>
            <a:pPr algn="just"/>
            <a:r>
              <a:rPr lang="en-US" sz="3000" b="1" dirty="0" smtClean="0"/>
              <a:t>PAPPRI</a:t>
            </a:r>
            <a:r>
              <a:rPr lang="en-US" sz="3000" dirty="0" smtClean="0"/>
              <a:t> : </a:t>
            </a:r>
            <a:r>
              <a:rPr lang="en-US" sz="3000" dirty="0" err="1" smtClean="0"/>
              <a:t>Persatuan</a:t>
            </a:r>
            <a:r>
              <a:rPr lang="en-US" sz="3000" dirty="0" smtClean="0"/>
              <a:t> </a:t>
            </a:r>
            <a:r>
              <a:rPr lang="en-US" sz="3000" dirty="0" err="1" smtClean="0"/>
              <a:t>Artis</a:t>
            </a:r>
            <a:r>
              <a:rPr lang="en-US" sz="3000" dirty="0" smtClean="0"/>
              <a:t> </a:t>
            </a:r>
            <a:r>
              <a:rPr lang="en-US" sz="3000" dirty="0" err="1" smtClean="0"/>
              <a:t>Penata</a:t>
            </a:r>
            <a:r>
              <a:rPr lang="en-US" sz="3000" dirty="0" smtClean="0"/>
              <a:t> </a:t>
            </a:r>
            <a:r>
              <a:rPr lang="en-US" sz="3000" dirty="0" err="1" smtClean="0"/>
              <a:t>Musik</a:t>
            </a:r>
            <a:r>
              <a:rPr lang="en-US" sz="3000" dirty="0" smtClean="0"/>
              <a:t> </a:t>
            </a:r>
            <a:r>
              <a:rPr lang="en-US" sz="3000" dirty="0" err="1" smtClean="0"/>
              <a:t>Rekaman</a:t>
            </a:r>
            <a:r>
              <a:rPr lang="en-US" sz="3000" dirty="0" smtClean="0"/>
              <a:t> Indonesia</a:t>
            </a:r>
          </a:p>
          <a:p>
            <a:pPr algn="just"/>
            <a:r>
              <a:rPr lang="en-US" sz="3000" b="1" dirty="0" smtClean="0"/>
              <a:t>IKAPI </a:t>
            </a:r>
            <a:r>
              <a:rPr lang="en-US" sz="3000" dirty="0" smtClean="0"/>
              <a:t>: </a:t>
            </a:r>
            <a:r>
              <a:rPr lang="en-US" sz="3000" dirty="0" err="1" smtClean="0"/>
              <a:t>Ikata</a:t>
            </a:r>
            <a:r>
              <a:rPr lang="en-US" sz="3000" dirty="0" smtClean="0"/>
              <a:t> </a:t>
            </a:r>
            <a:r>
              <a:rPr lang="en-US" sz="3000" dirty="0" err="1" smtClean="0"/>
              <a:t>Penerbit</a:t>
            </a:r>
            <a:r>
              <a:rPr lang="en-US" sz="3000" dirty="0" smtClean="0"/>
              <a:t> Indonesia</a:t>
            </a:r>
          </a:p>
          <a:p>
            <a:pPr algn="just"/>
            <a:r>
              <a:rPr lang="en-US" sz="3000" b="1" dirty="0" smtClean="0"/>
              <a:t>MPA</a:t>
            </a:r>
            <a:r>
              <a:rPr lang="en-US" sz="3000" dirty="0" smtClean="0"/>
              <a:t> : Motion Picture </a:t>
            </a:r>
            <a:r>
              <a:rPr lang="en-US" sz="3000" dirty="0" err="1" smtClean="0"/>
              <a:t>Assosiation</a:t>
            </a:r>
            <a:endParaRPr lang="en-US" sz="3000" dirty="0" smtClean="0"/>
          </a:p>
          <a:p>
            <a:pPr algn="just"/>
            <a:r>
              <a:rPr lang="en-US" sz="3000" b="1" dirty="0" smtClean="0"/>
              <a:t>BSA</a:t>
            </a:r>
            <a:r>
              <a:rPr lang="en-US" sz="3000" dirty="0" smtClean="0"/>
              <a:t> : </a:t>
            </a:r>
            <a:r>
              <a:rPr lang="en-US" sz="3000" dirty="0" err="1" smtClean="0"/>
              <a:t>Bussiness</a:t>
            </a:r>
            <a:r>
              <a:rPr lang="en-US" sz="3000" dirty="0" smtClean="0"/>
              <a:t> Software </a:t>
            </a:r>
            <a:r>
              <a:rPr lang="en-US" sz="3000" dirty="0" err="1" smtClean="0"/>
              <a:t>Assosiation</a:t>
            </a:r>
            <a:endParaRPr lang="en-US" sz="3000" dirty="0" smtClean="0"/>
          </a:p>
          <a:p>
            <a:pPr algn="just"/>
            <a:r>
              <a:rPr lang="en-US" sz="3000" b="1" dirty="0" smtClean="0"/>
              <a:t>YRCI</a:t>
            </a:r>
            <a:r>
              <a:rPr lang="en-US" sz="3000" dirty="0" smtClean="0"/>
              <a:t> : </a:t>
            </a:r>
            <a:r>
              <a:rPr lang="en-US" sz="3000" dirty="0" err="1" smtClean="0"/>
              <a:t>Yayasan</a:t>
            </a:r>
            <a:r>
              <a:rPr lang="en-US" sz="3000" dirty="0" smtClean="0"/>
              <a:t> </a:t>
            </a:r>
            <a:r>
              <a:rPr lang="en-US" sz="3000" dirty="0" err="1" smtClean="0"/>
              <a:t>Reproduksi</a:t>
            </a:r>
            <a:r>
              <a:rPr lang="en-US" sz="3000" dirty="0" smtClean="0"/>
              <a:t> </a:t>
            </a:r>
            <a:r>
              <a:rPr lang="en-US" sz="3000" dirty="0" err="1" smtClean="0"/>
              <a:t>Cipta</a:t>
            </a:r>
            <a:r>
              <a:rPr lang="en-US" sz="3000" dirty="0" smtClean="0"/>
              <a:t> Indonesia </a:t>
            </a:r>
            <a:endParaRPr lang="en-US" sz="3000" dirty="0"/>
          </a:p>
        </p:txBody>
      </p:sp>
      <p:pic>
        <p:nvPicPr>
          <p:cNvPr id="15362" name="Picture 2" descr="https://upload.wikimedia.org/wikipedia/en/thumb/8/80/Wikipedia-logo-v2.svg/1122px-Wikipedia-logo-v2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9" y="864108"/>
            <a:ext cx="2279521" cy="20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53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3000" b="1" dirty="0" err="1" smtClean="0"/>
              <a:t>Pasal</a:t>
            </a:r>
            <a:r>
              <a:rPr lang="en-US" sz="3000" b="1" dirty="0" smtClean="0"/>
              <a:t> 34 </a:t>
            </a:r>
            <a:r>
              <a:rPr lang="en-US" sz="3000" b="1" dirty="0" err="1" smtClean="0"/>
              <a:t>menyebutkan</a:t>
            </a:r>
            <a:r>
              <a:rPr lang="en-US" sz="3000" dirty="0" smtClean="0"/>
              <a:t>, “</a:t>
            </a:r>
            <a:r>
              <a:rPr lang="en-US" sz="3000" dirty="0" err="1" smtClean="0">
                <a:solidFill>
                  <a:srgbClr val="C00000"/>
                </a:solidFill>
              </a:rPr>
              <a:t>Tanpa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</a:rPr>
              <a:t>mengurangi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</a:rPr>
              <a:t>hak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</a:rPr>
              <a:t>Pencipta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</a:rPr>
              <a:t>atas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</a:rPr>
              <a:t>jangka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</a:rPr>
              <a:t>waktu</a:t>
            </a:r>
            <a:r>
              <a:rPr lang="en-US" sz="3000" dirty="0" smtClean="0">
                <a:solidFill>
                  <a:srgbClr val="C00000"/>
                </a:solidFill>
              </a:rPr>
              <a:t> yang </a:t>
            </a:r>
            <a:r>
              <a:rPr lang="en-US" sz="3000" dirty="0" err="1" smtClean="0">
                <a:solidFill>
                  <a:srgbClr val="C00000"/>
                </a:solidFill>
              </a:rPr>
              <a:t>dihitung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</a:rPr>
              <a:t>sejak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</a:rPr>
              <a:t>lahirnya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</a:rPr>
              <a:t>suatu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</a:rPr>
              <a:t>Ciptaan</a:t>
            </a:r>
            <a:r>
              <a:rPr lang="en-US" sz="3000" dirty="0" smtClean="0">
                <a:solidFill>
                  <a:srgbClr val="C00000"/>
                </a:solidFill>
              </a:rPr>
              <a:t>, </a:t>
            </a:r>
            <a:r>
              <a:rPr lang="en-US" sz="3000" dirty="0" err="1" smtClean="0">
                <a:solidFill>
                  <a:srgbClr val="C00000"/>
                </a:solidFill>
              </a:rPr>
              <a:t>penghitungan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</a:rPr>
              <a:t>jangka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</a:rPr>
              <a:t>waktu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</a:rPr>
              <a:t>perlindungan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</a:rPr>
              <a:t>bagi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</a:rPr>
              <a:t>Ciptaan</a:t>
            </a:r>
            <a:r>
              <a:rPr lang="en-US" sz="3000" dirty="0" smtClean="0">
                <a:solidFill>
                  <a:srgbClr val="C00000"/>
                </a:solidFill>
              </a:rPr>
              <a:t> yang </a:t>
            </a:r>
            <a:r>
              <a:rPr lang="en-US" sz="3000" dirty="0" err="1" smtClean="0">
                <a:solidFill>
                  <a:srgbClr val="C00000"/>
                </a:solidFill>
              </a:rPr>
              <a:t>dilindungi</a:t>
            </a:r>
            <a:r>
              <a:rPr lang="en-US" sz="3000" dirty="0" smtClean="0"/>
              <a:t>: </a:t>
            </a:r>
          </a:p>
          <a:p>
            <a:pPr marL="514350" indent="-514350" algn="just">
              <a:buAutoNum type="alphaLcPeriod"/>
            </a:pPr>
            <a:r>
              <a:rPr lang="en-US" sz="3000" dirty="0" err="1" smtClean="0"/>
              <a:t>Selama</a:t>
            </a:r>
            <a:r>
              <a:rPr lang="en-US" sz="3000" dirty="0" smtClean="0"/>
              <a:t> 50 </a:t>
            </a:r>
            <a:r>
              <a:rPr lang="en-US" sz="3000" dirty="0" err="1" smtClean="0"/>
              <a:t>tahun</a:t>
            </a:r>
            <a:r>
              <a:rPr lang="en-US" sz="3000" dirty="0" smtClean="0"/>
              <a:t> </a:t>
            </a:r>
          </a:p>
          <a:p>
            <a:pPr marL="514350" indent="-514350" algn="just">
              <a:buAutoNum type="alphaLcPeriod"/>
            </a:pPr>
            <a:r>
              <a:rPr lang="en-US" sz="3000" dirty="0" err="1" smtClean="0"/>
              <a:t>Selama</a:t>
            </a:r>
            <a:r>
              <a:rPr lang="en-US" sz="3000" dirty="0" smtClean="0"/>
              <a:t> </a:t>
            </a:r>
            <a:r>
              <a:rPr lang="en-US" sz="3000" dirty="0" err="1" smtClean="0"/>
              <a:t>hidup</a:t>
            </a:r>
            <a:r>
              <a:rPr lang="en-US" sz="3000" dirty="0" smtClean="0"/>
              <a:t> </a:t>
            </a:r>
            <a:r>
              <a:rPr lang="en-US" sz="3000" dirty="0" err="1" smtClean="0"/>
              <a:t>Pencipta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terus</a:t>
            </a:r>
            <a:r>
              <a:rPr lang="en-US" sz="3000" dirty="0" smtClean="0"/>
              <a:t> </a:t>
            </a:r>
            <a:r>
              <a:rPr lang="en-US" sz="3000" dirty="0" err="1" smtClean="0"/>
              <a:t>berlangsung</a:t>
            </a:r>
            <a:r>
              <a:rPr lang="en-US" sz="3000" dirty="0" smtClean="0"/>
              <a:t> </a:t>
            </a:r>
            <a:r>
              <a:rPr lang="en-US" sz="3000" dirty="0" err="1" smtClean="0"/>
              <a:t>hingga</a:t>
            </a:r>
            <a:r>
              <a:rPr lang="en-US" sz="3000" dirty="0" smtClean="0"/>
              <a:t> 50 </a:t>
            </a:r>
            <a:r>
              <a:rPr lang="en-US" sz="3000" dirty="0" err="1" smtClean="0"/>
              <a:t>tahun</a:t>
            </a:r>
            <a:r>
              <a:rPr lang="en-US" sz="3000" dirty="0" smtClean="0"/>
              <a:t> </a:t>
            </a:r>
            <a:r>
              <a:rPr lang="en-US" sz="3000" dirty="0" err="1" smtClean="0"/>
              <a:t>setelah</a:t>
            </a:r>
            <a:r>
              <a:rPr lang="en-US" sz="3000" dirty="0" smtClean="0"/>
              <a:t> </a:t>
            </a:r>
            <a:r>
              <a:rPr lang="en-US" sz="3000" dirty="0" err="1" smtClean="0"/>
              <a:t>Penciptta</a:t>
            </a:r>
            <a:r>
              <a:rPr lang="en-US" sz="3000" dirty="0" smtClean="0"/>
              <a:t> </a:t>
            </a:r>
            <a:r>
              <a:rPr lang="en-US" sz="3000" dirty="0" err="1" smtClean="0"/>
              <a:t>meninggal</a:t>
            </a:r>
            <a:r>
              <a:rPr lang="en-US" sz="3000" dirty="0" smtClean="0"/>
              <a:t> </a:t>
            </a:r>
            <a:r>
              <a:rPr lang="en-US" sz="3000" dirty="0" err="1" smtClean="0"/>
              <a:t>dunia</a:t>
            </a:r>
            <a:r>
              <a:rPr lang="en-US" sz="3000" dirty="0" smtClean="0"/>
              <a:t>, </a:t>
            </a:r>
            <a:r>
              <a:rPr lang="en-US" sz="3000" dirty="0" err="1" smtClean="0"/>
              <a:t>dimulai</a:t>
            </a:r>
            <a:r>
              <a:rPr lang="en-US" sz="3000" dirty="0" smtClean="0"/>
              <a:t> </a:t>
            </a:r>
            <a:r>
              <a:rPr lang="en-US" sz="3000" dirty="0" err="1" smtClean="0"/>
              <a:t>sejak</a:t>
            </a:r>
            <a:r>
              <a:rPr lang="en-US" sz="3000" dirty="0" smtClean="0"/>
              <a:t> 1 </a:t>
            </a:r>
            <a:r>
              <a:rPr lang="en-US" sz="3000" dirty="0" err="1" smtClean="0"/>
              <a:t>Januari</a:t>
            </a:r>
            <a:r>
              <a:rPr lang="en-US" sz="3000" dirty="0" smtClean="0"/>
              <a:t>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 smtClean="0"/>
              <a:t>tahun</a:t>
            </a:r>
            <a:r>
              <a:rPr lang="en-US" sz="3000" dirty="0" smtClean="0"/>
              <a:t> </a:t>
            </a:r>
            <a:r>
              <a:rPr lang="en-US" sz="3000" dirty="0" err="1" smtClean="0"/>
              <a:t>berikutnya</a:t>
            </a:r>
            <a:r>
              <a:rPr lang="en-US" sz="3000" dirty="0" smtClean="0"/>
              <a:t> </a:t>
            </a:r>
            <a:r>
              <a:rPr lang="en-US" sz="3000" dirty="0" err="1" smtClean="0"/>
              <a:t>setelah</a:t>
            </a:r>
            <a:r>
              <a:rPr lang="en-US" sz="3000" dirty="0" smtClean="0"/>
              <a:t> </a:t>
            </a:r>
            <a:r>
              <a:rPr lang="en-US" sz="3000" dirty="0" err="1" smtClean="0"/>
              <a:t>Ciptaan</a:t>
            </a:r>
            <a:r>
              <a:rPr lang="en-US" sz="3000" dirty="0" smtClean="0"/>
              <a:t> </a:t>
            </a:r>
            <a:r>
              <a:rPr lang="en-US" sz="3000" dirty="0" err="1" smtClean="0"/>
              <a:t>tersebut</a:t>
            </a:r>
            <a:r>
              <a:rPr lang="en-US" sz="3000" dirty="0" smtClean="0"/>
              <a:t> </a:t>
            </a:r>
            <a:r>
              <a:rPr lang="en-US" sz="3000" dirty="0" err="1" smtClean="0"/>
              <a:t>diumumkan</a:t>
            </a:r>
            <a:r>
              <a:rPr lang="en-US" sz="3000" dirty="0" smtClean="0"/>
              <a:t>, </a:t>
            </a:r>
            <a:r>
              <a:rPr lang="en-US" sz="3000" dirty="0" err="1" smtClean="0"/>
              <a:t>diketahui</a:t>
            </a:r>
            <a:r>
              <a:rPr lang="en-US" sz="3000" dirty="0" smtClean="0"/>
              <a:t> </a:t>
            </a:r>
            <a:r>
              <a:rPr lang="en-US" sz="3000" dirty="0" err="1" smtClean="0"/>
              <a:t>oleh</a:t>
            </a:r>
            <a:r>
              <a:rPr lang="en-US" sz="3000" dirty="0" smtClean="0"/>
              <a:t> </a:t>
            </a:r>
            <a:r>
              <a:rPr lang="en-US" sz="3000" dirty="0" err="1" smtClean="0"/>
              <a:t>umum</a:t>
            </a:r>
            <a:r>
              <a:rPr lang="en-US" sz="3000" dirty="0" smtClean="0"/>
              <a:t>, </a:t>
            </a:r>
            <a:r>
              <a:rPr lang="en-US" sz="3000" dirty="0" err="1" smtClean="0"/>
              <a:t>diterbitkan</a:t>
            </a:r>
            <a:r>
              <a:rPr lang="en-US" sz="3000" dirty="0" smtClean="0"/>
              <a:t>, </a:t>
            </a:r>
            <a:r>
              <a:rPr lang="en-US" sz="3000" dirty="0" err="1" smtClean="0"/>
              <a:t>atau</a:t>
            </a:r>
            <a:r>
              <a:rPr lang="en-US" sz="3000" dirty="0" smtClean="0"/>
              <a:t> </a:t>
            </a:r>
            <a:r>
              <a:rPr lang="en-US" sz="3000" dirty="0" err="1" smtClean="0"/>
              <a:t>setelah</a:t>
            </a:r>
            <a:r>
              <a:rPr lang="en-US" sz="3000" dirty="0" smtClean="0"/>
              <a:t> </a:t>
            </a:r>
            <a:r>
              <a:rPr lang="en-US" sz="3000" dirty="0" err="1" smtClean="0"/>
              <a:t>Pencipta</a:t>
            </a:r>
            <a:r>
              <a:rPr lang="en-US" sz="3000" dirty="0" smtClean="0"/>
              <a:t> </a:t>
            </a:r>
            <a:r>
              <a:rPr lang="en-US" sz="3000" dirty="0" err="1" smtClean="0"/>
              <a:t>meninggal</a:t>
            </a:r>
            <a:r>
              <a:rPr lang="en-US" sz="3000" dirty="0" smtClean="0"/>
              <a:t> </a:t>
            </a:r>
            <a:r>
              <a:rPr lang="en-US" sz="3000" dirty="0" err="1" smtClean="0"/>
              <a:t>dunia</a:t>
            </a:r>
            <a:r>
              <a:rPr lang="en-US" sz="3000" dirty="0" smtClean="0"/>
              <a:t>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30973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61171" y="2230244"/>
            <a:ext cx="8519531" cy="25870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/>
              <a:t>PEMBATASAN HAK CIPTA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760259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Pembatasan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 err="1" smtClean="0"/>
              <a:t>Diatur</a:t>
            </a:r>
            <a:r>
              <a:rPr lang="en-US" sz="3000" dirty="0" smtClean="0"/>
              <a:t> </a:t>
            </a:r>
            <a:r>
              <a:rPr lang="en-US" sz="3000" dirty="0" err="1" smtClean="0"/>
              <a:t>dalam</a:t>
            </a:r>
            <a:r>
              <a:rPr lang="en-US" sz="3000" dirty="0" smtClean="0"/>
              <a:t> </a:t>
            </a:r>
            <a:r>
              <a:rPr lang="en-US" sz="3000" dirty="0" err="1" smtClean="0"/>
              <a:t>Bagian</a:t>
            </a:r>
            <a:r>
              <a:rPr lang="en-US" sz="3000" dirty="0" smtClean="0"/>
              <a:t> </a:t>
            </a:r>
            <a:r>
              <a:rPr lang="en-US" sz="3000" dirty="0" err="1" smtClean="0"/>
              <a:t>Kelima</a:t>
            </a:r>
            <a:r>
              <a:rPr lang="en-US" sz="3000" dirty="0" smtClean="0"/>
              <a:t> </a:t>
            </a:r>
            <a:r>
              <a:rPr lang="en-US" sz="3000" dirty="0" err="1" smtClean="0"/>
              <a:t>Tentang</a:t>
            </a:r>
            <a:r>
              <a:rPr lang="en-US" sz="3000" dirty="0" smtClean="0"/>
              <a:t> </a:t>
            </a:r>
            <a:r>
              <a:rPr lang="en-US" sz="3000" dirty="0" err="1" smtClean="0"/>
              <a:t>Pembatasan</a:t>
            </a:r>
            <a:r>
              <a:rPr lang="en-US" sz="3000" dirty="0" smtClean="0"/>
              <a:t> </a:t>
            </a:r>
            <a:r>
              <a:rPr lang="en-US" sz="3000" dirty="0" err="1" smtClean="0"/>
              <a:t>Hak</a:t>
            </a:r>
            <a:r>
              <a:rPr lang="en-US" sz="3000" dirty="0" smtClean="0"/>
              <a:t> </a:t>
            </a:r>
            <a:r>
              <a:rPr lang="en-US" sz="3000" dirty="0" err="1" smtClean="0"/>
              <a:t>Cipta</a:t>
            </a:r>
            <a:r>
              <a:rPr lang="en-US" sz="3000" dirty="0" smtClean="0"/>
              <a:t> </a:t>
            </a:r>
            <a:r>
              <a:rPr lang="en-US" sz="3000" dirty="0" err="1" smtClean="0"/>
              <a:t>dalam</a:t>
            </a:r>
            <a:r>
              <a:rPr lang="en-US" sz="3000" dirty="0" smtClean="0"/>
              <a:t> </a:t>
            </a:r>
            <a:r>
              <a:rPr lang="en-US" sz="3000" dirty="0" err="1" smtClean="0"/>
              <a:t>Pasal</a:t>
            </a:r>
            <a:r>
              <a:rPr lang="en-US" sz="3000" dirty="0" smtClean="0"/>
              <a:t> 14 – 18 di UU No 19 </a:t>
            </a:r>
            <a:r>
              <a:rPr lang="en-US" sz="3000" dirty="0" err="1" smtClean="0"/>
              <a:t>Tahun</a:t>
            </a:r>
            <a:r>
              <a:rPr lang="en-US" sz="3000" dirty="0" smtClean="0"/>
              <a:t> 2002.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91826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Pembatasan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 err="1" smtClean="0"/>
              <a:t>Pasal</a:t>
            </a:r>
            <a:r>
              <a:rPr lang="en-US" sz="3000" dirty="0" smtClean="0"/>
              <a:t> 14 </a:t>
            </a:r>
            <a:r>
              <a:rPr lang="en-US" sz="3000" dirty="0" err="1" smtClean="0"/>
              <a:t>menyebutkan</a:t>
            </a:r>
            <a:r>
              <a:rPr lang="en-US" sz="3000" dirty="0" smtClean="0"/>
              <a:t> </a:t>
            </a:r>
            <a:r>
              <a:rPr lang="en-US" sz="3000" dirty="0" err="1" smtClean="0"/>
              <a:t>bahwa</a:t>
            </a:r>
            <a:r>
              <a:rPr lang="en-US" sz="3000" dirty="0" smtClean="0"/>
              <a:t>: </a:t>
            </a:r>
            <a:r>
              <a:rPr lang="en-US" sz="3000" dirty="0" err="1" smtClean="0"/>
              <a:t>Tidak</a:t>
            </a:r>
            <a:r>
              <a:rPr lang="en-US" sz="3000" dirty="0" smtClean="0"/>
              <a:t> </a:t>
            </a:r>
            <a:r>
              <a:rPr lang="en-US" sz="3000" dirty="0" err="1" smtClean="0"/>
              <a:t>dianggap</a:t>
            </a:r>
            <a:r>
              <a:rPr lang="en-US" sz="3000" dirty="0" smtClean="0"/>
              <a:t> </a:t>
            </a:r>
            <a:r>
              <a:rPr lang="en-US" sz="3000" dirty="0" err="1" smtClean="0"/>
              <a:t>sebagai</a:t>
            </a:r>
            <a:r>
              <a:rPr lang="en-US" sz="3000" dirty="0" smtClean="0"/>
              <a:t> </a:t>
            </a:r>
            <a:r>
              <a:rPr lang="en-US" sz="3000" dirty="0" err="1" smtClean="0"/>
              <a:t>pelanggaran</a:t>
            </a:r>
            <a:r>
              <a:rPr lang="en-US" sz="3000" dirty="0" smtClean="0"/>
              <a:t> </a:t>
            </a:r>
            <a:r>
              <a:rPr lang="en-US" sz="3000" dirty="0" err="1" smtClean="0"/>
              <a:t>Hak</a:t>
            </a:r>
            <a:r>
              <a:rPr lang="en-US" sz="3000" dirty="0" smtClean="0"/>
              <a:t> </a:t>
            </a:r>
            <a:r>
              <a:rPr lang="en-US" sz="3000" dirty="0" err="1" smtClean="0"/>
              <a:t>Cipta</a:t>
            </a:r>
            <a:r>
              <a:rPr lang="en-US" sz="3000" dirty="0" smtClean="0"/>
              <a:t>: </a:t>
            </a:r>
          </a:p>
          <a:p>
            <a:pPr marL="514350" indent="-514350" algn="just">
              <a:buAutoNum type="alphaLcPeriod"/>
            </a:pPr>
            <a:r>
              <a:rPr lang="en-US" sz="3000" dirty="0" err="1" smtClean="0"/>
              <a:t>Pengumuman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/</a:t>
            </a:r>
            <a:r>
              <a:rPr lang="en-US" sz="3000" dirty="0" err="1" smtClean="0"/>
              <a:t>atau</a:t>
            </a:r>
            <a:r>
              <a:rPr lang="en-US" sz="3000" dirty="0" smtClean="0"/>
              <a:t> </a:t>
            </a:r>
            <a:r>
              <a:rPr lang="en-US" sz="3000" dirty="0" err="1" smtClean="0"/>
              <a:t>Perbanyakan</a:t>
            </a:r>
            <a:r>
              <a:rPr lang="en-US" sz="3000" dirty="0" smtClean="0"/>
              <a:t> lambing Negara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lagu</a:t>
            </a:r>
            <a:r>
              <a:rPr lang="en-US" sz="3000" dirty="0" smtClean="0"/>
              <a:t> </a:t>
            </a:r>
            <a:r>
              <a:rPr lang="en-US" sz="3000" dirty="0" err="1" smtClean="0"/>
              <a:t>kebangsaan</a:t>
            </a:r>
            <a:r>
              <a:rPr lang="en-US" sz="3000" dirty="0" smtClean="0"/>
              <a:t> </a:t>
            </a:r>
            <a:r>
              <a:rPr lang="en-US" sz="3000" dirty="0" err="1" smtClean="0"/>
              <a:t>menurut</a:t>
            </a:r>
            <a:r>
              <a:rPr lang="en-US" sz="3000" dirty="0" smtClean="0"/>
              <a:t> </a:t>
            </a:r>
            <a:r>
              <a:rPr lang="en-US" sz="3000" dirty="0" err="1" smtClean="0"/>
              <a:t>sifatnya</a:t>
            </a:r>
            <a:r>
              <a:rPr lang="en-US" sz="3000" dirty="0" smtClean="0"/>
              <a:t> yang </a:t>
            </a:r>
            <a:r>
              <a:rPr lang="en-US" sz="3000" dirty="0" err="1" smtClean="0"/>
              <a:t>asli</a:t>
            </a:r>
            <a:r>
              <a:rPr lang="en-US" sz="3000" dirty="0" smtClean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893076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Pembatasan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dirty="0" smtClean="0"/>
              <a:t>b. </a:t>
            </a:r>
            <a:r>
              <a:rPr lang="en-US" sz="3000" dirty="0" err="1" smtClean="0"/>
              <a:t>Pengumuman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/</a:t>
            </a:r>
            <a:r>
              <a:rPr lang="en-US" sz="3000" dirty="0" err="1" smtClean="0"/>
              <a:t>atau</a:t>
            </a:r>
            <a:r>
              <a:rPr lang="en-US" sz="3000" dirty="0" smtClean="0"/>
              <a:t> </a:t>
            </a:r>
            <a:r>
              <a:rPr lang="en-US" sz="3000" dirty="0" err="1" smtClean="0"/>
              <a:t>Perbanyakan</a:t>
            </a:r>
            <a:r>
              <a:rPr lang="en-US" sz="3000" dirty="0" smtClean="0"/>
              <a:t> </a:t>
            </a:r>
            <a:r>
              <a:rPr lang="en-US" sz="3000" dirty="0" err="1" smtClean="0"/>
              <a:t>seagla</a:t>
            </a:r>
            <a:r>
              <a:rPr lang="en-US" sz="3000" dirty="0" smtClean="0"/>
              <a:t> </a:t>
            </a:r>
            <a:r>
              <a:rPr lang="en-US" sz="3000" dirty="0" err="1" smtClean="0"/>
              <a:t>sesuatu</a:t>
            </a:r>
            <a:r>
              <a:rPr lang="en-US" sz="3000" dirty="0" smtClean="0"/>
              <a:t> yang </a:t>
            </a:r>
            <a:r>
              <a:rPr lang="en-US" sz="3000" dirty="0" err="1" smtClean="0"/>
              <a:t>diumumkan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/</a:t>
            </a:r>
            <a:r>
              <a:rPr lang="en-US" sz="3000" dirty="0" err="1" smtClean="0"/>
              <a:t>atau</a:t>
            </a:r>
            <a:r>
              <a:rPr lang="en-US" sz="3000" dirty="0" smtClean="0"/>
              <a:t> </a:t>
            </a:r>
            <a:r>
              <a:rPr lang="en-US" sz="3000" dirty="0" err="1" smtClean="0"/>
              <a:t>diperbanyak</a:t>
            </a:r>
            <a:r>
              <a:rPr lang="en-US" sz="3000" dirty="0" smtClean="0"/>
              <a:t> </a:t>
            </a:r>
            <a:r>
              <a:rPr lang="en-US" sz="3000" dirty="0" err="1" smtClean="0"/>
              <a:t>oleh</a:t>
            </a:r>
            <a:r>
              <a:rPr lang="en-US" sz="3000" dirty="0" smtClean="0"/>
              <a:t> </a:t>
            </a:r>
            <a:r>
              <a:rPr lang="en-US" sz="3000" dirty="0" err="1" smtClean="0"/>
              <a:t>atau</a:t>
            </a:r>
            <a:r>
              <a:rPr lang="en-US" sz="3000" dirty="0" smtClean="0"/>
              <a:t> </a:t>
            </a:r>
            <a:r>
              <a:rPr lang="en-US" sz="3000" dirty="0" err="1" smtClean="0"/>
              <a:t>atas</a:t>
            </a:r>
            <a:r>
              <a:rPr lang="en-US" sz="3000" dirty="0" smtClean="0"/>
              <a:t> </a:t>
            </a:r>
            <a:r>
              <a:rPr lang="en-US" sz="3000" dirty="0" err="1" smtClean="0"/>
              <a:t>nama</a:t>
            </a:r>
            <a:r>
              <a:rPr lang="en-US" sz="3000" dirty="0" smtClean="0"/>
              <a:t> </a:t>
            </a:r>
            <a:r>
              <a:rPr lang="en-US" sz="3000" dirty="0" err="1" smtClean="0"/>
              <a:t>Pemerintah</a:t>
            </a:r>
            <a:r>
              <a:rPr lang="en-US" sz="3000" dirty="0" smtClean="0"/>
              <a:t>, </a:t>
            </a:r>
            <a:r>
              <a:rPr lang="en-US" sz="3000" dirty="0" err="1" smtClean="0"/>
              <a:t>kecuali</a:t>
            </a:r>
            <a:r>
              <a:rPr lang="en-US" sz="3000" dirty="0" smtClean="0"/>
              <a:t> </a:t>
            </a:r>
            <a:r>
              <a:rPr lang="en-US" sz="3000" dirty="0" err="1" smtClean="0"/>
              <a:t>apabila</a:t>
            </a:r>
            <a:r>
              <a:rPr lang="en-US" sz="3000" dirty="0" smtClean="0"/>
              <a:t> </a:t>
            </a:r>
            <a:r>
              <a:rPr lang="en-US" sz="3000" dirty="0" err="1" smtClean="0"/>
              <a:t>Hak</a:t>
            </a:r>
            <a:r>
              <a:rPr lang="en-US" sz="3000" dirty="0" smtClean="0"/>
              <a:t> </a:t>
            </a:r>
            <a:r>
              <a:rPr lang="en-US" sz="3000" dirty="0" err="1" smtClean="0"/>
              <a:t>Cipta</a:t>
            </a:r>
            <a:r>
              <a:rPr lang="en-US" sz="3000" dirty="0" smtClean="0"/>
              <a:t> </a:t>
            </a:r>
            <a:r>
              <a:rPr lang="en-US" sz="3000" dirty="0" err="1" smtClean="0"/>
              <a:t>itu</a:t>
            </a:r>
            <a:r>
              <a:rPr lang="en-US" sz="3000" dirty="0" smtClean="0"/>
              <a:t> </a:t>
            </a:r>
            <a:r>
              <a:rPr lang="en-US" sz="3000" dirty="0" err="1" smtClean="0"/>
              <a:t>dinyatakan</a:t>
            </a:r>
            <a:r>
              <a:rPr lang="en-US" sz="3000" dirty="0" smtClean="0"/>
              <a:t> </a:t>
            </a:r>
            <a:r>
              <a:rPr lang="en-US" sz="3000" dirty="0" err="1" smtClean="0"/>
              <a:t>dilindungi</a:t>
            </a:r>
            <a:r>
              <a:rPr lang="en-US" sz="3000" dirty="0" smtClean="0"/>
              <a:t>, </a:t>
            </a:r>
            <a:r>
              <a:rPr lang="en-US" sz="3000" dirty="0" err="1" smtClean="0"/>
              <a:t>baik</a:t>
            </a:r>
            <a:r>
              <a:rPr lang="en-US" sz="3000" dirty="0" smtClean="0"/>
              <a:t> </a:t>
            </a:r>
            <a:r>
              <a:rPr lang="en-US" sz="3000" dirty="0" err="1" smtClean="0"/>
              <a:t>dengan</a:t>
            </a:r>
            <a:r>
              <a:rPr lang="en-US" sz="3000" dirty="0" smtClean="0"/>
              <a:t> </a:t>
            </a:r>
            <a:r>
              <a:rPr lang="en-US" sz="3000" dirty="0" err="1" smtClean="0"/>
              <a:t>peraturan</a:t>
            </a:r>
            <a:r>
              <a:rPr lang="en-US" sz="3000" dirty="0" smtClean="0"/>
              <a:t> </a:t>
            </a:r>
            <a:r>
              <a:rPr lang="en-US" sz="3000" dirty="0" err="1" smtClean="0"/>
              <a:t>perundang-undangan</a:t>
            </a:r>
            <a:r>
              <a:rPr lang="en-US" sz="3000" dirty="0" smtClean="0"/>
              <a:t> </a:t>
            </a:r>
            <a:r>
              <a:rPr lang="en-US" sz="3000" dirty="0" err="1" smtClean="0"/>
              <a:t>maupun</a:t>
            </a:r>
            <a:r>
              <a:rPr lang="en-US" sz="3000" dirty="0" smtClean="0"/>
              <a:t> </a:t>
            </a:r>
            <a:r>
              <a:rPr lang="en-US" sz="3000" dirty="0" err="1" smtClean="0"/>
              <a:t>dengan</a:t>
            </a:r>
            <a:r>
              <a:rPr lang="en-US" sz="3000" dirty="0" smtClean="0"/>
              <a:t> </a:t>
            </a:r>
            <a:r>
              <a:rPr lang="en-US" sz="3000" dirty="0" err="1" smtClean="0"/>
              <a:t>eprnyataan</a:t>
            </a:r>
            <a:r>
              <a:rPr lang="en-US" sz="3000" dirty="0" smtClean="0"/>
              <a:t> </a:t>
            </a:r>
            <a:r>
              <a:rPr lang="en-US" sz="3000" dirty="0" err="1" smtClean="0"/>
              <a:t>pada</a:t>
            </a:r>
            <a:r>
              <a:rPr lang="en-US" sz="3000" dirty="0" smtClean="0"/>
              <a:t> </a:t>
            </a:r>
            <a:r>
              <a:rPr lang="en-US" sz="3000" dirty="0" err="1" smtClean="0"/>
              <a:t>Ciptaan</a:t>
            </a:r>
            <a:r>
              <a:rPr lang="en-US" sz="3000" dirty="0" smtClean="0"/>
              <a:t> </a:t>
            </a:r>
            <a:r>
              <a:rPr lang="en-US" sz="3000" dirty="0" err="1" smtClean="0"/>
              <a:t>itu</a:t>
            </a:r>
            <a:r>
              <a:rPr lang="en-US" sz="3000" dirty="0" smtClean="0"/>
              <a:t> </a:t>
            </a:r>
            <a:r>
              <a:rPr lang="en-US" sz="3000" dirty="0" err="1" smtClean="0"/>
              <a:t>sendiri</a:t>
            </a:r>
            <a:r>
              <a:rPr lang="en-US" sz="3000" dirty="0" smtClean="0"/>
              <a:t> </a:t>
            </a:r>
            <a:r>
              <a:rPr lang="en-US" sz="3000" dirty="0" err="1" smtClean="0"/>
              <a:t>atau</a:t>
            </a:r>
            <a:r>
              <a:rPr lang="en-US" sz="3000" dirty="0" smtClean="0"/>
              <a:t> </a:t>
            </a:r>
            <a:r>
              <a:rPr lang="en-US" sz="3000" dirty="0" err="1" smtClean="0"/>
              <a:t>ketika</a:t>
            </a:r>
            <a:r>
              <a:rPr lang="en-US" sz="3000" dirty="0" smtClean="0"/>
              <a:t> </a:t>
            </a:r>
            <a:r>
              <a:rPr lang="en-US" sz="3000" dirty="0" err="1" smtClean="0"/>
              <a:t>Ciptaan</a:t>
            </a:r>
            <a:r>
              <a:rPr lang="en-US" sz="3000" dirty="0" smtClean="0"/>
              <a:t> </a:t>
            </a:r>
            <a:r>
              <a:rPr lang="en-US" sz="3000" dirty="0" err="1" smtClean="0"/>
              <a:t>itu</a:t>
            </a:r>
            <a:r>
              <a:rPr lang="en-US" sz="3000" dirty="0" smtClean="0"/>
              <a:t> </a:t>
            </a:r>
            <a:r>
              <a:rPr lang="en-US" sz="3000" dirty="0" err="1" smtClean="0"/>
              <a:t>diumumkan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/</a:t>
            </a:r>
            <a:r>
              <a:rPr lang="en-US" sz="3000" dirty="0" err="1" smtClean="0"/>
              <a:t>atau</a:t>
            </a:r>
            <a:r>
              <a:rPr lang="en-US" sz="3000" dirty="0" smtClean="0"/>
              <a:t> </a:t>
            </a:r>
            <a:r>
              <a:rPr lang="en-US" sz="3000" dirty="0" err="1" smtClean="0"/>
              <a:t>diperbanyak</a:t>
            </a:r>
            <a:r>
              <a:rPr lang="en-US" sz="3000" dirty="0" smtClean="0"/>
              <a:t>, </a:t>
            </a:r>
            <a:r>
              <a:rPr lang="en-US" sz="3000" dirty="0" err="1" smtClean="0"/>
              <a:t>atau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87234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Pembatasan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dirty="0" smtClean="0"/>
              <a:t>c.  </a:t>
            </a:r>
            <a:r>
              <a:rPr lang="en-US" sz="3000" dirty="0" err="1" smtClean="0"/>
              <a:t>Pengambilan</a:t>
            </a:r>
            <a:r>
              <a:rPr lang="en-US" sz="3000" dirty="0" smtClean="0"/>
              <a:t> </a:t>
            </a:r>
            <a:r>
              <a:rPr lang="en-US" sz="3000" dirty="0" err="1" smtClean="0"/>
              <a:t>berita</a:t>
            </a:r>
            <a:r>
              <a:rPr lang="en-US" sz="3000" dirty="0" smtClean="0"/>
              <a:t> actual </a:t>
            </a:r>
            <a:r>
              <a:rPr lang="en-US" sz="3000" dirty="0" err="1" smtClean="0"/>
              <a:t>baik</a:t>
            </a:r>
            <a:r>
              <a:rPr lang="en-US" sz="3000" dirty="0" smtClean="0"/>
              <a:t> </a:t>
            </a:r>
            <a:r>
              <a:rPr lang="en-US" sz="3000" dirty="0" err="1" smtClean="0"/>
              <a:t>seluruhnya</a:t>
            </a:r>
            <a:r>
              <a:rPr lang="en-US" sz="3000" dirty="0" smtClean="0"/>
              <a:t> </a:t>
            </a:r>
            <a:r>
              <a:rPr lang="en-US" sz="3000" dirty="0" err="1" smtClean="0"/>
              <a:t>maupun</a:t>
            </a:r>
            <a:r>
              <a:rPr lang="en-US" sz="3000" dirty="0" smtClean="0"/>
              <a:t> </a:t>
            </a:r>
            <a:r>
              <a:rPr lang="en-US" sz="3000" dirty="0" err="1" smtClean="0"/>
              <a:t>sebagian</a:t>
            </a:r>
            <a:r>
              <a:rPr lang="en-US" sz="3000" dirty="0" smtClean="0"/>
              <a:t> </a:t>
            </a:r>
            <a:r>
              <a:rPr lang="en-US" sz="3000" dirty="0" err="1" smtClean="0"/>
              <a:t>dari</a:t>
            </a:r>
            <a:r>
              <a:rPr lang="en-US" sz="3000" dirty="0" smtClean="0"/>
              <a:t> </a:t>
            </a:r>
            <a:r>
              <a:rPr lang="en-US" sz="3000" dirty="0" err="1" smtClean="0"/>
              <a:t>kantor</a:t>
            </a:r>
            <a:r>
              <a:rPr lang="en-US" sz="3000" dirty="0" smtClean="0"/>
              <a:t> </a:t>
            </a:r>
            <a:r>
              <a:rPr lang="en-US" sz="3000" dirty="0" err="1" smtClean="0"/>
              <a:t>berita</a:t>
            </a:r>
            <a:r>
              <a:rPr lang="en-US" sz="3000" dirty="0" smtClean="0"/>
              <a:t>, </a:t>
            </a:r>
            <a:r>
              <a:rPr lang="en-US" sz="3000" dirty="0" err="1" smtClean="0"/>
              <a:t>Lembaga</a:t>
            </a:r>
            <a:r>
              <a:rPr lang="en-US" sz="3000" dirty="0" smtClean="0"/>
              <a:t> </a:t>
            </a:r>
            <a:r>
              <a:rPr lang="en-US" sz="3000" dirty="0" err="1" smtClean="0"/>
              <a:t>Penyiaran</a:t>
            </a:r>
            <a:r>
              <a:rPr lang="en-US" sz="3000" dirty="0" smtClean="0"/>
              <a:t>,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surat</a:t>
            </a:r>
            <a:r>
              <a:rPr lang="en-US" sz="3000" dirty="0" smtClean="0"/>
              <a:t> </a:t>
            </a:r>
            <a:r>
              <a:rPr lang="en-US" sz="3000" dirty="0" err="1" smtClean="0"/>
              <a:t>kabar</a:t>
            </a:r>
            <a:r>
              <a:rPr lang="en-US" sz="3000" dirty="0" smtClean="0"/>
              <a:t> </a:t>
            </a:r>
            <a:r>
              <a:rPr lang="en-US" sz="3000" dirty="0" err="1" smtClean="0"/>
              <a:t>atau</a:t>
            </a:r>
            <a:r>
              <a:rPr lang="en-US" sz="3000" dirty="0" smtClean="0"/>
              <a:t> </a:t>
            </a:r>
            <a:r>
              <a:rPr lang="en-US" sz="3000" dirty="0" err="1" smtClean="0"/>
              <a:t>sumber</a:t>
            </a:r>
            <a:r>
              <a:rPr lang="en-US" sz="3000" dirty="0" smtClean="0"/>
              <a:t> </a:t>
            </a:r>
            <a:r>
              <a:rPr lang="en-US" sz="3000" dirty="0" err="1" smtClean="0"/>
              <a:t>sejenis</a:t>
            </a:r>
            <a:r>
              <a:rPr lang="en-US" sz="3000" dirty="0" smtClean="0"/>
              <a:t> lain, </a:t>
            </a:r>
            <a:r>
              <a:rPr lang="en-US" sz="3000" dirty="0" err="1" smtClean="0"/>
              <a:t>dengan</a:t>
            </a:r>
            <a:r>
              <a:rPr lang="en-US" sz="3000" dirty="0" smtClean="0"/>
              <a:t> </a:t>
            </a:r>
            <a:r>
              <a:rPr lang="en-US" sz="3000" dirty="0" err="1" smtClean="0"/>
              <a:t>ketentuan</a:t>
            </a:r>
            <a:r>
              <a:rPr lang="en-US" sz="3000" dirty="0" smtClean="0"/>
              <a:t> </a:t>
            </a:r>
            <a:r>
              <a:rPr lang="en-US" sz="3000" dirty="0" err="1" smtClean="0"/>
              <a:t>sumbernya</a:t>
            </a:r>
            <a:r>
              <a:rPr lang="en-US" sz="3000" dirty="0" smtClean="0"/>
              <a:t> </a:t>
            </a:r>
            <a:r>
              <a:rPr lang="en-US" sz="3000" dirty="0" err="1" smtClean="0"/>
              <a:t>harus</a:t>
            </a:r>
            <a:r>
              <a:rPr lang="en-US" sz="3000" dirty="0" smtClean="0"/>
              <a:t> </a:t>
            </a:r>
            <a:r>
              <a:rPr lang="en-US" sz="3000" dirty="0" err="1" smtClean="0"/>
              <a:t>disebutkan</a:t>
            </a:r>
            <a:r>
              <a:rPr lang="en-US" sz="3000" dirty="0" smtClean="0"/>
              <a:t> </a:t>
            </a:r>
            <a:r>
              <a:rPr lang="en-US" sz="3000" dirty="0" err="1" smtClean="0"/>
              <a:t>secara</a:t>
            </a:r>
            <a:r>
              <a:rPr lang="en-US" sz="3000" dirty="0" smtClean="0"/>
              <a:t> </a:t>
            </a:r>
            <a:r>
              <a:rPr lang="en-US" sz="3000" dirty="0" err="1" smtClean="0"/>
              <a:t>lengkap</a:t>
            </a:r>
            <a:r>
              <a:rPr lang="en-US" sz="3000" dirty="0" smtClean="0"/>
              <a:t>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60976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360449" y="1640233"/>
            <a:ext cx="8831766" cy="35683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ysClr val="windowText" lastClr="000000"/>
                </a:solidFill>
              </a:rPr>
              <a:t>PROSEDUR PENDAFTARAN</a:t>
            </a:r>
            <a:endParaRPr lang="en-US" sz="5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69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Pendaftaran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 smtClean="0"/>
              <a:t>BAB IV </a:t>
            </a:r>
            <a:r>
              <a:rPr lang="en-US" sz="3000" dirty="0" err="1" smtClean="0"/>
              <a:t>dalam</a:t>
            </a:r>
            <a:r>
              <a:rPr lang="en-US" sz="3000" dirty="0" smtClean="0"/>
              <a:t> UU No. 19 </a:t>
            </a:r>
            <a:r>
              <a:rPr lang="en-US" sz="3000" dirty="0" err="1" smtClean="0"/>
              <a:t>Tahun</a:t>
            </a:r>
            <a:r>
              <a:rPr lang="en-US" sz="3000" dirty="0" smtClean="0"/>
              <a:t> 2002 </a:t>
            </a:r>
            <a:r>
              <a:rPr lang="en-US" sz="3000" dirty="0" err="1" smtClean="0"/>
              <a:t>merupakan</a:t>
            </a:r>
            <a:r>
              <a:rPr lang="en-US" sz="3000" dirty="0" smtClean="0"/>
              <a:t> </a:t>
            </a:r>
            <a:r>
              <a:rPr lang="en-US" sz="3000" dirty="0" err="1" smtClean="0"/>
              <a:t>aturan</a:t>
            </a:r>
            <a:r>
              <a:rPr lang="en-US" sz="3000" dirty="0" smtClean="0"/>
              <a:t> </a:t>
            </a:r>
            <a:r>
              <a:rPr lang="en-US" sz="3000" dirty="0" err="1" smtClean="0"/>
              <a:t>dalam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chemeClr val="tx1"/>
                </a:solidFill>
              </a:rPr>
              <a:t>PENDAFTARAN CIPTAAN</a:t>
            </a:r>
            <a:r>
              <a:rPr lang="en-US" sz="3000" dirty="0" smtClean="0"/>
              <a:t> yang </a:t>
            </a:r>
            <a:r>
              <a:rPr lang="en-US" sz="3000" dirty="0" err="1" smtClean="0"/>
              <a:t>diatur</a:t>
            </a:r>
            <a:r>
              <a:rPr lang="en-US" sz="3000" dirty="0" smtClean="0"/>
              <a:t> </a:t>
            </a:r>
            <a:r>
              <a:rPr lang="en-US" sz="3000" dirty="0" err="1" smtClean="0"/>
              <a:t>dalam</a:t>
            </a:r>
            <a:r>
              <a:rPr lang="en-US" sz="3000" dirty="0" smtClean="0"/>
              <a:t> </a:t>
            </a:r>
            <a:r>
              <a:rPr lang="en-US" sz="3000" dirty="0" err="1" smtClean="0"/>
              <a:t>Pasal</a:t>
            </a:r>
            <a:r>
              <a:rPr lang="en-US" sz="3000" dirty="0" smtClean="0"/>
              <a:t> 35 – 44.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11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: http://www.dgip.go.id/hak-cipta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155" t="10513" r="13233" b="6968"/>
          <a:stretch/>
        </p:blipFill>
        <p:spPr>
          <a:xfrm>
            <a:off x="3245810" y="752061"/>
            <a:ext cx="8946190" cy="53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01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Pendaftaran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46" y="2481185"/>
            <a:ext cx="9468300" cy="23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Persyaratan</a:t>
            </a:r>
            <a:r>
              <a:rPr lang="en-US" dirty="0" smtClean="0"/>
              <a:t> </a:t>
            </a:r>
            <a:r>
              <a:rPr lang="en-US" dirty="0" err="1" smtClean="0"/>
              <a:t>Pendaftaran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54" y="1540610"/>
            <a:ext cx="9595827" cy="418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Pendaftaran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2022318"/>
            <a:ext cx="9092924" cy="30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Pengajuan</a:t>
            </a:r>
            <a:r>
              <a:rPr lang="en-US" dirty="0" smtClean="0"/>
              <a:t> </a:t>
            </a:r>
            <a:r>
              <a:rPr lang="en-US" dirty="0" err="1" smtClean="0"/>
              <a:t>Permohonan</a:t>
            </a:r>
            <a:r>
              <a:rPr lang="en-US" dirty="0" smtClean="0"/>
              <a:t> </a:t>
            </a:r>
            <a:r>
              <a:rPr lang="en-US" dirty="0" err="1" smtClean="0"/>
              <a:t>Pencatatan</a:t>
            </a:r>
            <a:r>
              <a:rPr lang="en-US" dirty="0" smtClean="0"/>
              <a:t> </a:t>
            </a:r>
            <a:r>
              <a:rPr lang="en-US" dirty="0" err="1" smtClean="0"/>
              <a:t>Ciptaan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 err="1" smtClean="0"/>
              <a:t>Menurut</a:t>
            </a:r>
            <a:r>
              <a:rPr lang="en-US" sz="3000" dirty="0"/>
              <a:t>: </a:t>
            </a:r>
            <a:r>
              <a:rPr lang="en-US" sz="3000" dirty="0">
                <a:hlinkClick r:id="rId2"/>
              </a:rPr>
              <a:t>http://</a:t>
            </a:r>
            <a:r>
              <a:rPr lang="en-US" sz="3000" dirty="0" smtClean="0">
                <a:hlinkClick r:id="rId2"/>
              </a:rPr>
              <a:t>www.dgip.go.id/hak-cipta</a:t>
            </a:r>
            <a:endParaRPr lang="en-US" sz="3000" dirty="0" smtClean="0"/>
          </a:p>
          <a:p>
            <a:pPr algn="just"/>
            <a:r>
              <a:rPr lang="en-US" sz="3000" b="1" dirty="0" err="1" smtClean="0">
                <a:solidFill>
                  <a:srgbClr val="FF0000"/>
                </a:solidFill>
              </a:rPr>
              <a:t>Berlaku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</a:rPr>
              <a:t>mulai</a:t>
            </a:r>
            <a:r>
              <a:rPr lang="en-US" sz="3000" b="1" dirty="0" smtClean="0">
                <a:solidFill>
                  <a:srgbClr val="FF0000"/>
                </a:solidFill>
              </a:rPr>
              <a:t> 1 </a:t>
            </a:r>
            <a:r>
              <a:rPr lang="en-US" sz="3000" b="1" dirty="0" err="1" smtClean="0">
                <a:solidFill>
                  <a:srgbClr val="FF0000"/>
                </a:solidFill>
              </a:rPr>
              <a:t>Agustus</a:t>
            </a:r>
            <a:r>
              <a:rPr lang="en-US" sz="3000" b="1" dirty="0" smtClean="0">
                <a:solidFill>
                  <a:srgbClr val="FF0000"/>
                </a:solidFill>
              </a:rPr>
              <a:t> 2012</a:t>
            </a:r>
          </a:p>
          <a:p>
            <a:pPr algn="just"/>
            <a:endParaRPr lang="en-US" sz="3000" dirty="0" smtClean="0"/>
          </a:p>
          <a:p>
            <a:pPr algn="just"/>
            <a:r>
              <a:rPr lang="en-US" sz="3000" dirty="0" err="1" smtClean="0"/>
              <a:t>Alur</a:t>
            </a:r>
            <a:r>
              <a:rPr lang="en-US" sz="3000" dirty="0" smtClean="0"/>
              <a:t> </a:t>
            </a:r>
            <a:r>
              <a:rPr lang="en-US" sz="3000" dirty="0" err="1" smtClean="0"/>
              <a:t>ini</a:t>
            </a:r>
            <a:r>
              <a:rPr lang="en-US" sz="3000" dirty="0" smtClean="0"/>
              <a:t> </a:t>
            </a:r>
            <a:r>
              <a:rPr lang="en-US" sz="3000" dirty="0" err="1" smtClean="0"/>
              <a:t>merupakan</a:t>
            </a:r>
            <a:r>
              <a:rPr lang="en-US" sz="3000" dirty="0" smtClean="0"/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tahapan</a:t>
            </a:r>
            <a:r>
              <a:rPr lang="en-US" sz="3000" b="1" i="1" dirty="0" smtClean="0">
                <a:solidFill>
                  <a:schemeClr val="tx1"/>
                </a:solidFill>
              </a:rPr>
              <a:t> yang </a:t>
            </a:r>
            <a:r>
              <a:rPr lang="en-US" sz="3000" b="1" i="1" dirty="0" err="1" smtClean="0">
                <a:solidFill>
                  <a:schemeClr val="tx1"/>
                </a:solidFill>
              </a:rPr>
              <a:t>harus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dilalui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oleh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pemohon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hingga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memperoleh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bukti</a:t>
            </a:r>
            <a:r>
              <a:rPr lang="en-US" sz="3000" b="1" i="1" dirty="0" smtClean="0">
                <a:solidFill>
                  <a:schemeClr val="tx1"/>
                </a:solidFill>
              </a:rPr>
              <a:t>/</a:t>
            </a:r>
            <a:r>
              <a:rPr lang="en-US" sz="3000" b="1" i="1" dirty="0" err="1" smtClean="0">
                <a:solidFill>
                  <a:schemeClr val="tx1"/>
                </a:solidFill>
              </a:rPr>
              <a:t>tanda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bukti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mengajukan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permohonan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pencatatan</a:t>
            </a:r>
            <a:r>
              <a:rPr lang="en-US" sz="3000" b="1" i="1" dirty="0" smtClean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ciptaan</a:t>
            </a:r>
            <a:r>
              <a:rPr lang="en-US" sz="3000" b="1" i="1" dirty="0" smtClean="0">
                <a:solidFill>
                  <a:schemeClr val="tx1"/>
                </a:solidFill>
              </a:rPr>
              <a:t>. </a:t>
            </a:r>
            <a:endParaRPr lang="en-US" sz="3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2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Pengajuan</a:t>
            </a:r>
            <a:r>
              <a:rPr lang="en-US" dirty="0" smtClean="0"/>
              <a:t> </a:t>
            </a:r>
            <a:r>
              <a:rPr lang="en-US" dirty="0" err="1" smtClean="0"/>
              <a:t>Permohonan</a:t>
            </a:r>
            <a:r>
              <a:rPr lang="en-US" dirty="0" smtClean="0"/>
              <a:t> </a:t>
            </a:r>
            <a:r>
              <a:rPr lang="en-US" dirty="0" err="1" smtClean="0"/>
              <a:t>Pencatatan</a:t>
            </a:r>
            <a:r>
              <a:rPr lang="en-US" dirty="0" smtClean="0"/>
              <a:t> </a:t>
            </a:r>
            <a:r>
              <a:rPr lang="en-US" dirty="0" err="1" smtClean="0"/>
              <a:t>Ciptaan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3000" b="1" i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-156888"/>
            <a:ext cx="8991599" cy="724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Pengajuan</a:t>
            </a:r>
            <a:r>
              <a:rPr lang="en-US" dirty="0" smtClean="0"/>
              <a:t> </a:t>
            </a:r>
            <a:r>
              <a:rPr lang="en-US" dirty="0" err="1" smtClean="0"/>
              <a:t>Permohonan</a:t>
            </a:r>
            <a:r>
              <a:rPr lang="en-US" dirty="0" smtClean="0"/>
              <a:t> </a:t>
            </a:r>
            <a:r>
              <a:rPr lang="en-US" dirty="0" err="1" smtClean="0"/>
              <a:t>Pencatatan</a:t>
            </a:r>
            <a:r>
              <a:rPr lang="en-US" dirty="0" smtClean="0"/>
              <a:t> </a:t>
            </a:r>
            <a:r>
              <a:rPr lang="en-US" dirty="0" err="1" smtClean="0"/>
              <a:t>Ciptaan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3000" b="1" dirty="0" err="1" smtClean="0">
                <a:solidFill>
                  <a:schemeClr val="tx1"/>
                </a:solidFill>
              </a:rPr>
              <a:t>Bukti</a:t>
            </a:r>
            <a:r>
              <a:rPr lang="en-US" sz="3000" b="1" dirty="0" smtClean="0">
                <a:solidFill>
                  <a:schemeClr val="tx1"/>
                </a:solidFill>
              </a:rPr>
              <a:t>/</a:t>
            </a:r>
            <a:r>
              <a:rPr lang="en-US" sz="3000" b="1" dirty="0" err="1" smtClean="0">
                <a:solidFill>
                  <a:schemeClr val="tx1"/>
                </a:solidFill>
              </a:rPr>
              <a:t>tanda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telah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mengajukan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permohonan</a:t>
            </a:r>
            <a:r>
              <a:rPr lang="en-US" sz="3000" b="1" dirty="0" smtClean="0">
                <a:solidFill>
                  <a:schemeClr val="tx1"/>
                </a:solidFill>
              </a:rPr>
              <a:t>, </a:t>
            </a:r>
            <a:r>
              <a:rPr lang="en-US" sz="3000" b="1" dirty="0" err="1" smtClean="0">
                <a:solidFill>
                  <a:schemeClr val="tx1"/>
                </a:solidFill>
              </a:rPr>
              <a:t>bukan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merupakan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Sertifikat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pencatatan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ciptaan</a:t>
            </a:r>
            <a:r>
              <a:rPr lang="en-US" sz="3000" b="1" dirty="0" smtClean="0">
                <a:solidFill>
                  <a:schemeClr val="tx1"/>
                </a:solidFill>
              </a:rPr>
              <a:t>. </a:t>
            </a:r>
          </a:p>
          <a:p>
            <a:pPr algn="just"/>
            <a:endParaRPr lang="en-US" sz="3000" b="1" dirty="0">
              <a:solidFill>
                <a:schemeClr val="tx1"/>
              </a:solidFill>
            </a:endParaRPr>
          </a:p>
          <a:p>
            <a:pPr algn="just"/>
            <a:r>
              <a:rPr lang="en-US" sz="3000" b="1" dirty="0" err="1" smtClean="0">
                <a:solidFill>
                  <a:schemeClr val="tx1"/>
                </a:solidFill>
              </a:rPr>
              <a:t>Setelah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tahapan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ini</a:t>
            </a:r>
            <a:r>
              <a:rPr lang="en-US" sz="3000" b="1" dirty="0" smtClean="0">
                <a:solidFill>
                  <a:schemeClr val="tx1"/>
                </a:solidFill>
              </a:rPr>
              <a:t>, </a:t>
            </a:r>
            <a:r>
              <a:rPr lang="en-US" sz="3000" b="1" dirty="0" err="1" smtClean="0">
                <a:solidFill>
                  <a:schemeClr val="tx1"/>
                </a:solidFill>
              </a:rPr>
              <a:t>akan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diproses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lebih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lanjut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sesuai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dengan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ketentuan</a:t>
            </a:r>
            <a:r>
              <a:rPr lang="en-US" sz="3000" b="1" dirty="0" smtClean="0">
                <a:solidFill>
                  <a:schemeClr val="tx1"/>
                </a:solidFill>
              </a:rPr>
              <a:t> yang </a:t>
            </a:r>
            <a:r>
              <a:rPr lang="en-US" sz="3000" b="1" dirty="0" err="1" smtClean="0">
                <a:solidFill>
                  <a:schemeClr val="tx1"/>
                </a:solidFill>
              </a:rPr>
              <a:t>berlaku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dalam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peraturan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perundang-undangan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masing-masing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rezim</a:t>
            </a:r>
            <a:r>
              <a:rPr lang="en-US" sz="3000" b="1" dirty="0" smtClean="0">
                <a:solidFill>
                  <a:schemeClr val="tx1"/>
                </a:solidFill>
              </a:rPr>
              <a:t> HKI </a:t>
            </a:r>
            <a:r>
              <a:rPr lang="en-US" sz="3000" b="1" dirty="0" err="1" smtClean="0">
                <a:solidFill>
                  <a:schemeClr val="tx1"/>
                </a:solidFill>
              </a:rPr>
              <a:t>hingga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dengan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dikeluarkannya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keputusan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akhir</a:t>
            </a:r>
            <a:r>
              <a:rPr lang="en-US" sz="3000" b="1" dirty="0" smtClean="0">
                <a:solidFill>
                  <a:schemeClr val="tx1"/>
                </a:solidFill>
              </a:rPr>
              <a:t>. </a:t>
            </a:r>
          </a:p>
          <a:p>
            <a:pPr marL="0" indent="0" algn="just">
              <a:buNone/>
            </a:pPr>
            <a:r>
              <a:rPr lang="en-US" sz="3000" b="1" i="1" dirty="0" smtClean="0">
                <a:solidFill>
                  <a:srgbClr val="FF0000"/>
                </a:solidFill>
              </a:rPr>
              <a:t>(</a:t>
            </a:r>
            <a:r>
              <a:rPr lang="en-US" sz="3000" b="1" i="1" dirty="0" err="1" smtClean="0">
                <a:solidFill>
                  <a:srgbClr val="FF0000"/>
                </a:solidFill>
              </a:rPr>
              <a:t>Lihat</a:t>
            </a:r>
            <a:r>
              <a:rPr lang="en-US" sz="3000" b="1" i="1" dirty="0" smtClean="0">
                <a:solidFill>
                  <a:srgbClr val="FF0000"/>
                </a:solidFill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</a:rPr>
              <a:t>prosedur</a:t>
            </a:r>
            <a:r>
              <a:rPr lang="en-US" sz="3000" b="1" i="1" dirty="0" smtClean="0">
                <a:solidFill>
                  <a:srgbClr val="FF0000"/>
                </a:solidFill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</a:rPr>
              <a:t>Pencatatan</a:t>
            </a:r>
            <a:r>
              <a:rPr lang="en-US" sz="3000" b="1" i="1" dirty="0" smtClean="0">
                <a:solidFill>
                  <a:srgbClr val="FF0000"/>
                </a:solidFill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</a:rPr>
              <a:t>Hak</a:t>
            </a:r>
            <a:r>
              <a:rPr lang="en-US" sz="3000" b="1" i="1" dirty="0" smtClean="0">
                <a:solidFill>
                  <a:srgbClr val="FF0000"/>
                </a:solidFill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</a:rPr>
              <a:t>Cipta</a:t>
            </a:r>
            <a:r>
              <a:rPr lang="en-US" sz="3000" b="1" i="1" dirty="0" smtClean="0">
                <a:solidFill>
                  <a:srgbClr val="FF0000"/>
                </a:solidFill>
              </a:rPr>
              <a:t>) </a:t>
            </a:r>
          </a:p>
          <a:p>
            <a:pPr marL="0" indent="0" algn="just">
              <a:buNone/>
            </a:pPr>
            <a:r>
              <a:rPr lang="en-US" sz="3000" b="1" i="1" dirty="0" err="1" smtClean="0">
                <a:solidFill>
                  <a:srgbClr val="FF0000"/>
                </a:solidFill>
              </a:rPr>
              <a:t>url</a:t>
            </a:r>
            <a:r>
              <a:rPr lang="en-US" sz="3000" b="1" i="1" dirty="0">
                <a:solidFill>
                  <a:srgbClr val="FF0000"/>
                </a:solidFill>
              </a:rPr>
              <a:t> : http://www.dgip.go.id/hak-cipta/prosedur-pencatatan-hak-cipta</a:t>
            </a:r>
          </a:p>
        </p:txBody>
      </p:sp>
    </p:spTree>
    <p:extLst>
      <p:ext uri="{BB962C8B-B14F-4D97-AF65-F5344CB8AC3E}">
        <p14:creationId xmlns:p14="http://schemas.microsoft.com/office/powerpoint/2010/main" val="103085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Pencatatan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3000" b="1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16"/>
          <a:stretch/>
        </p:blipFill>
        <p:spPr>
          <a:xfrm>
            <a:off x="3367668" y="0"/>
            <a:ext cx="6869152" cy="687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1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Tarif</a:t>
            </a:r>
            <a:r>
              <a:rPr lang="en-US" dirty="0" smtClean="0"/>
              <a:t> &amp; </a:t>
            </a:r>
            <a:r>
              <a:rPr lang="en-US" dirty="0" err="1" smtClean="0"/>
              <a:t>Biaya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53"/>
          <a:stretch/>
        </p:blipFill>
        <p:spPr>
          <a:xfrm>
            <a:off x="3026534" y="864108"/>
            <a:ext cx="9621557" cy="614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688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Tarif</a:t>
            </a:r>
            <a:r>
              <a:rPr lang="en-US" dirty="0" smtClean="0"/>
              <a:t> &amp; </a:t>
            </a:r>
            <a:r>
              <a:rPr lang="en-US" dirty="0" err="1" smtClean="0"/>
              <a:t>Biaya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271" y="0"/>
            <a:ext cx="9533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1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Tarif</a:t>
            </a:r>
            <a:r>
              <a:rPr lang="en-US" dirty="0" smtClean="0"/>
              <a:t> &amp; </a:t>
            </a:r>
            <a:r>
              <a:rPr lang="en-US" dirty="0" err="1" smtClean="0"/>
              <a:t>Biaya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090" y="1412748"/>
            <a:ext cx="959555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1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726660" y="2108584"/>
            <a:ext cx="8608741" cy="26316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latin typeface="Monotype Corsiva" panose="03010101010201010101" pitchFamily="66" charset="0"/>
              </a:rPr>
              <a:t>KETENTUAN UMUM</a:t>
            </a:r>
            <a:endParaRPr lang="en-US" sz="50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76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Tarif</a:t>
            </a:r>
            <a:r>
              <a:rPr lang="en-US" dirty="0" smtClean="0"/>
              <a:t> &amp; </a:t>
            </a:r>
            <a:r>
              <a:rPr lang="en-US" dirty="0" err="1" smtClean="0"/>
              <a:t>Biaya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57" y="647663"/>
            <a:ext cx="9187221" cy="533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448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Tarif</a:t>
            </a:r>
            <a:r>
              <a:rPr lang="en-US" dirty="0" smtClean="0"/>
              <a:t> &amp; </a:t>
            </a:r>
            <a:r>
              <a:rPr lang="en-US" dirty="0" err="1" smtClean="0"/>
              <a:t>Biaya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325" y="657225"/>
            <a:ext cx="9383086" cy="57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31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Tarif</a:t>
            </a:r>
            <a:r>
              <a:rPr lang="en-US" dirty="0" smtClean="0"/>
              <a:t> &amp; </a:t>
            </a:r>
            <a:r>
              <a:rPr lang="en-US" dirty="0" err="1" smtClean="0"/>
              <a:t>Biaya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937" y="-128320"/>
            <a:ext cx="9452389" cy="68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999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Tarif</a:t>
            </a:r>
            <a:r>
              <a:rPr lang="en-US" dirty="0" smtClean="0"/>
              <a:t> &amp; </a:t>
            </a:r>
            <a:r>
              <a:rPr lang="en-US" dirty="0" err="1" smtClean="0"/>
              <a:t>Biaya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046" y="727340"/>
            <a:ext cx="9535643" cy="525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50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Tarif</a:t>
            </a:r>
            <a:r>
              <a:rPr lang="en-US" dirty="0" smtClean="0"/>
              <a:t> &amp; </a:t>
            </a:r>
            <a:r>
              <a:rPr lang="en-US" dirty="0" err="1" smtClean="0"/>
              <a:t>Biaya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712" y="2084968"/>
            <a:ext cx="9393288" cy="217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944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Formulir</a:t>
            </a:r>
            <a:r>
              <a:rPr lang="en-US" dirty="0" smtClean="0"/>
              <a:t> </a:t>
            </a:r>
            <a:r>
              <a:rPr lang="en-US" dirty="0" err="1" smtClean="0"/>
              <a:t>Pendaftaran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098" y="566671"/>
            <a:ext cx="9148491" cy="598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40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Formulir</a:t>
            </a:r>
            <a:r>
              <a:rPr lang="en-US" dirty="0" smtClean="0"/>
              <a:t> </a:t>
            </a:r>
            <a:r>
              <a:rPr lang="en-US" dirty="0" err="1" smtClean="0"/>
              <a:t>Pendaftaran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4460"/>
          <a:stretch/>
        </p:blipFill>
        <p:spPr>
          <a:xfrm>
            <a:off x="2759232" y="734095"/>
            <a:ext cx="9231000" cy="587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887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Formulir</a:t>
            </a:r>
            <a:r>
              <a:rPr lang="en-US" dirty="0" smtClean="0"/>
              <a:t> </a:t>
            </a:r>
            <a:r>
              <a:rPr lang="en-US" dirty="0" err="1" smtClean="0"/>
              <a:t>Pendaftaran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521" y="1510099"/>
            <a:ext cx="9240693" cy="382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545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http://www.dgip.go.id/hak-cipta</a:t>
            </a:r>
            <a:endParaRPr lang="en-US" sz="2400" dirty="0" smtClean="0"/>
          </a:p>
          <a:p>
            <a:pPr algn="just"/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www.dgip.go.id/hak-cipta/tarif-biaya-hak-cipta</a:t>
            </a:r>
            <a:endParaRPr lang="en-US" sz="2400" dirty="0" smtClean="0"/>
          </a:p>
          <a:p>
            <a:pPr algn="just"/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www.dgip.go.id/hak-cipta/prosedur-pencatatan-hak-cipta</a:t>
            </a:r>
            <a:endParaRPr lang="en-US" sz="2400" dirty="0" smtClean="0"/>
          </a:p>
          <a:p>
            <a:pPr algn="just"/>
            <a:r>
              <a:rPr lang="en-US" sz="2400" dirty="0" smtClean="0"/>
              <a:t>UU No. 19 </a:t>
            </a:r>
            <a:r>
              <a:rPr lang="en-US" sz="2400" dirty="0" err="1" smtClean="0"/>
              <a:t>Tahun</a:t>
            </a:r>
            <a:r>
              <a:rPr lang="en-US" sz="2400" dirty="0" smtClean="0"/>
              <a:t> 2002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Cipta</a:t>
            </a:r>
            <a:endParaRPr lang="en-US" sz="2400" dirty="0" smtClean="0"/>
          </a:p>
          <a:p>
            <a:pPr algn="just"/>
            <a:r>
              <a:rPr lang="en-US" sz="2400" dirty="0" smtClean="0"/>
              <a:t>UU No. 28 </a:t>
            </a:r>
            <a:r>
              <a:rPr lang="en-US" sz="2400" dirty="0" err="1" smtClean="0"/>
              <a:t>Tahun</a:t>
            </a:r>
            <a:r>
              <a:rPr lang="en-US" sz="2400" dirty="0" smtClean="0"/>
              <a:t> 2014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Cipta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Peraturan</a:t>
            </a:r>
            <a:r>
              <a:rPr lang="en-US" sz="2400" dirty="0" smtClean="0"/>
              <a:t> </a:t>
            </a:r>
            <a:r>
              <a:rPr lang="en-US" sz="2400" dirty="0" err="1" smtClean="0"/>
              <a:t>Pemerintah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Republik</a:t>
            </a:r>
            <a:r>
              <a:rPr lang="en-US" sz="2400" dirty="0" smtClean="0"/>
              <a:t> Indonesia No 45 </a:t>
            </a:r>
            <a:r>
              <a:rPr lang="en-US" sz="2400" dirty="0" err="1" smtClean="0"/>
              <a:t>Tahun</a:t>
            </a:r>
            <a:r>
              <a:rPr lang="en-US" sz="2400" dirty="0" smtClean="0"/>
              <a:t> 2014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Tarif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/>
              <a:t>P</a:t>
            </a:r>
            <a:r>
              <a:rPr lang="en-US" sz="2400" dirty="0" err="1" smtClean="0"/>
              <a:t>enerimaan</a:t>
            </a:r>
            <a:r>
              <a:rPr lang="en-US" sz="2400" dirty="0" smtClean="0"/>
              <a:t> Negara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Pajak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Berlaku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Kementerian</a:t>
            </a:r>
            <a:r>
              <a:rPr lang="en-US" sz="2400" dirty="0" smtClean="0"/>
              <a:t> </a:t>
            </a:r>
            <a:r>
              <a:rPr lang="en-US" sz="2400" dirty="0" err="1" smtClean="0"/>
              <a:t>Hukum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Asasi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515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b="1" dirty="0" err="1" smtClean="0"/>
              <a:t>Menurut</a:t>
            </a:r>
            <a:r>
              <a:rPr lang="en-US" sz="3000" b="1" dirty="0" smtClean="0"/>
              <a:t> UU. 19 </a:t>
            </a:r>
            <a:r>
              <a:rPr lang="en-US" sz="3000" b="1" dirty="0" err="1" smtClean="0"/>
              <a:t>Tahun</a:t>
            </a:r>
            <a:r>
              <a:rPr lang="en-US" sz="3000" b="1" dirty="0" smtClean="0"/>
              <a:t> 2002 </a:t>
            </a:r>
            <a:r>
              <a:rPr lang="en-US" sz="3000" b="1" dirty="0" err="1" smtClean="0"/>
              <a:t>pada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Pasal</a:t>
            </a:r>
            <a:r>
              <a:rPr lang="en-US" sz="3000" b="1" dirty="0" smtClean="0"/>
              <a:t> 1 </a:t>
            </a:r>
            <a:r>
              <a:rPr lang="en-US" sz="3000" b="1" dirty="0" err="1" smtClean="0"/>
              <a:t>Ketentuan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Umum</a:t>
            </a:r>
            <a:r>
              <a:rPr lang="en-US" sz="3000" dirty="0" smtClean="0"/>
              <a:t>, </a:t>
            </a:r>
            <a:r>
              <a:rPr lang="en-US" sz="3000" b="1" dirty="0" err="1" smtClean="0">
                <a:solidFill>
                  <a:srgbClr val="C00000"/>
                </a:solidFill>
              </a:rPr>
              <a:t>Hak</a:t>
            </a:r>
            <a:r>
              <a:rPr lang="en-US" sz="3000" b="1" dirty="0" smtClean="0">
                <a:solidFill>
                  <a:srgbClr val="C00000"/>
                </a:solidFill>
              </a:rPr>
              <a:t> </a:t>
            </a:r>
            <a:r>
              <a:rPr lang="en-US" sz="3000" b="1" dirty="0" err="1" smtClean="0">
                <a:solidFill>
                  <a:srgbClr val="C00000"/>
                </a:solidFill>
              </a:rPr>
              <a:t>Cipta</a:t>
            </a:r>
            <a:r>
              <a:rPr lang="en-US" sz="3000" b="1" dirty="0" smtClean="0">
                <a:solidFill>
                  <a:srgbClr val="C00000"/>
                </a:solidFill>
              </a:rPr>
              <a:t> </a:t>
            </a:r>
            <a:r>
              <a:rPr lang="en-US" sz="3000" dirty="0" err="1" smtClean="0"/>
              <a:t>adalah</a:t>
            </a:r>
            <a:r>
              <a:rPr lang="en-US" sz="3000" dirty="0" smtClean="0"/>
              <a:t> “</a:t>
            </a:r>
            <a:r>
              <a:rPr lang="en-US" sz="3000" b="1" i="1" dirty="0" err="1" smtClean="0">
                <a:solidFill>
                  <a:srgbClr val="002060"/>
                </a:solidFill>
              </a:rPr>
              <a:t>hak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ekslusif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bagi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</a:rPr>
              <a:t>Pencipta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atau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penerima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hak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untuk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mengumkan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atau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memperbanyak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</a:rPr>
              <a:t>ciptaanya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atau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memberikan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izin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untuk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itu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dengan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tidak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mengurangi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pembatasan-pembatasan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menurut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peraturan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perundang-undangan</a:t>
            </a:r>
            <a:r>
              <a:rPr lang="en-US" sz="3000" b="1" i="1" dirty="0" smtClean="0">
                <a:solidFill>
                  <a:srgbClr val="002060"/>
                </a:solidFill>
              </a:rPr>
              <a:t> yang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berlaku</a:t>
            </a:r>
            <a:r>
              <a:rPr lang="en-US" sz="3000" i="1" dirty="0" smtClean="0"/>
              <a:t>”.</a:t>
            </a:r>
            <a:endParaRPr lang="en-US" sz="3000" dirty="0"/>
          </a:p>
        </p:txBody>
      </p:sp>
      <p:pic>
        <p:nvPicPr>
          <p:cNvPr id="4098" name="Picture 2" descr="http://www.idesigni.co.uk/blog/wp-content/uploads/2014/09/copyright-e14120842392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9" y="864108"/>
            <a:ext cx="1764608" cy="169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12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b="1" dirty="0" err="1" smtClean="0"/>
              <a:t>Menurut</a:t>
            </a:r>
            <a:r>
              <a:rPr lang="en-US" sz="3000" b="1" dirty="0" smtClean="0"/>
              <a:t> UU. 28 </a:t>
            </a:r>
            <a:r>
              <a:rPr lang="en-US" sz="3000" b="1" dirty="0" err="1" smtClean="0"/>
              <a:t>Tahun</a:t>
            </a:r>
            <a:r>
              <a:rPr lang="en-US" sz="3000" b="1" dirty="0" smtClean="0"/>
              <a:t> 2014 </a:t>
            </a:r>
            <a:r>
              <a:rPr lang="en-US" sz="3000" b="1" dirty="0" err="1" smtClean="0"/>
              <a:t>pada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Pasal</a:t>
            </a:r>
            <a:r>
              <a:rPr lang="en-US" sz="3000" b="1" dirty="0" smtClean="0"/>
              <a:t> 1 </a:t>
            </a:r>
            <a:r>
              <a:rPr lang="en-US" sz="3000" b="1" dirty="0" err="1" smtClean="0"/>
              <a:t>Ketentuan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Umum</a:t>
            </a:r>
            <a:r>
              <a:rPr lang="en-US" sz="3000" dirty="0" smtClean="0"/>
              <a:t>, </a:t>
            </a:r>
            <a:r>
              <a:rPr lang="en-US" sz="3000" b="1" dirty="0" err="1" smtClean="0">
                <a:solidFill>
                  <a:srgbClr val="C00000"/>
                </a:solidFill>
              </a:rPr>
              <a:t>Hak</a:t>
            </a:r>
            <a:r>
              <a:rPr lang="en-US" sz="3000" b="1" dirty="0" smtClean="0">
                <a:solidFill>
                  <a:srgbClr val="C00000"/>
                </a:solidFill>
              </a:rPr>
              <a:t> </a:t>
            </a:r>
            <a:r>
              <a:rPr lang="en-US" sz="3000" b="1" dirty="0" err="1" smtClean="0">
                <a:solidFill>
                  <a:srgbClr val="C00000"/>
                </a:solidFill>
              </a:rPr>
              <a:t>Cipta</a:t>
            </a:r>
            <a:r>
              <a:rPr lang="en-US" sz="3000" b="1" dirty="0" smtClean="0">
                <a:solidFill>
                  <a:srgbClr val="C00000"/>
                </a:solidFill>
              </a:rPr>
              <a:t> </a:t>
            </a:r>
            <a:r>
              <a:rPr lang="en-US" sz="3000" dirty="0" err="1" smtClean="0"/>
              <a:t>adalah</a:t>
            </a:r>
            <a:r>
              <a:rPr lang="en-US" sz="3000" dirty="0" smtClean="0"/>
              <a:t> “</a:t>
            </a:r>
            <a:r>
              <a:rPr lang="en-US" sz="3000" b="1" i="1" dirty="0" err="1" smtClean="0">
                <a:solidFill>
                  <a:srgbClr val="002060"/>
                </a:solidFill>
              </a:rPr>
              <a:t>hak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ekslusif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</a:rPr>
              <a:t>Pencipta</a:t>
            </a:r>
            <a:r>
              <a:rPr lang="en-US" sz="3000" b="1" i="1" dirty="0" smtClean="0">
                <a:solidFill>
                  <a:srgbClr val="002060"/>
                </a:solidFill>
              </a:rPr>
              <a:t> yang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timbul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secara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otomatis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berdasarkan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prinsip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deklaratif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setelah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suatu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</a:rPr>
              <a:t>ciptaan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diwujudkan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dalam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bentuk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nyata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tanpa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mengurangi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pembatasan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sesuai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dengan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ketentuan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peraturan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perundang-undangan</a:t>
            </a:r>
            <a:r>
              <a:rPr lang="en-US" sz="3000" b="1" i="1" dirty="0" smtClean="0">
                <a:solidFill>
                  <a:srgbClr val="002060"/>
                </a:solidFill>
              </a:rPr>
              <a:t>.</a:t>
            </a:r>
            <a:r>
              <a:rPr lang="en-US" sz="3000" i="1" dirty="0" smtClean="0"/>
              <a:t>”.</a:t>
            </a:r>
            <a:endParaRPr lang="en-US" sz="3000" dirty="0"/>
          </a:p>
        </p:txBody>
      </p:sp>
      <p:pic>
        <p:nvPicPr>
          <p:cNvPr id="4098" name="Picture 2" descr="http://www.idesigni.co.uk/blog/wp-content/uploads/2014/09/copyright-e14120842392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9" y="864108"/>
            <a:ext cx="1764608" cy="169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51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Ekslusif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 smtClean="0"/>
              <a:t>Yang </a:t>
            </a:r>
            <a:r>
              <a:rPr lang="en-US" sz="3000" dirty="0" err="1" smtClean="0"/>
              <a:t>dimaksud</a:t>
            </a:r>
            <a:r>
              <a:rPr lang="en-US" sz="3000" dirty="0" smtClean="0"/>
              <a:t> </a:t>
            </a:r>
            <a:r>
              <a:rPr lang="en-US" sz="3000" dirty="0" err="1" smtClean="0"/>
              <a:t>dengan</a:t>
            </a:r>
            <a:r>
              <a:rPr lang="en-US" sz="3000" dirty="0" smtClean="0"/>
              <a:t> ‘</a:t>
            </a:r>
            <a:r>
              <a:rPr lang="en-US" sz="3000" b="1" dirty="0" err="1" smtClean="0">
                <a:solidFill>
                  <a:srgbClr val="C00000"/>
                </a:solidFill>
              </a:rPr>
              <a:t>Hak</a:t>
            </a:r>
            <a:r>
              <a:rPr lang="en-US" sz="3000" b="1" dirty="0" smtClean="0">
                <a:solidFill>
                  <a:srgbClr val="C00000"/>
                </a:solidFill>
              </a:rPr>
              <a:t> </a:t>
            </a:r>
            <a:r>
              <a:rPr lang="en-US" sz="3000" b="1" dirty="0" err="1" smtClean="0">
                <a:solidFill>
                  <a:srgbClr val="C00000"/>
                </a:solidFill>
              </a:rPr>
              <a:t>eksklusif</a:t>
            </a:r>
            <a:r>
              <a:rPr lang="en-US" sz="3000" dirty="0" smtClean="0"/>
              <a:t>” </a:t>
            </a:r>
            <a:r>
              <a:rPr lang="en-US" sz="3000" dirty="0" err="1" smtClean="0"/>
              <a:t>dalam</a:t>
            </a:r>
            <a:r>
              <a:rPr lang="en-US" sz="3000" dirty="0" smtClean="0"/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Pasal</a:t>
            </a:r>
            <a:r>
              <a:rPr lang="en-US" sz="3000" b="1" dirty="0" smtClean="0">
                <a:solidFill>
                  <a:schemeClr val="tx1"/>
                </a:solidFill>
              </a:rPr>
              <a:t> 4 UU No 28 </a:t>
            </a:r>
            <a:r>
              <a:rPr lang="en-US" sz="3000" b="1" dirty="0" err="1" smtClean="0">
                <a:solidFill>
                  <a:schemeClr val="tx1"/>
                </a:solidFill>
              </a:rPr>
              <a:t>Tahun</a:t>
            </a:r>
            <a:r>
              <a:rPr lang="en-US" sz="3000" b="1" dirty="0" smtClean="0">
                <a:solidFill>
                  <a:schemeClr val="tx1"/>
                </a:solidFill>
              </a:rPr>
              <a:t> 2014  </a:t>
            </a:r>
            <a:r>
              <a:rPr lang="en-US" sz="3000" b="1" dirty="0" err="1" smtClean="0">
                <a:solidFill>
                  <a:schemeClr val="tx1"/>
                </a:solidFill>
              </a:rPr>
              <a:t>bagian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Pasal</a:t>
            </a:r>
            <a:r>
              <a:rPr lang="en-US" sz="3000" b="1" dirty="0" smtClean="0">
                <a:solidFill>
                  <a:schemeClr val="tx1"/>
                </a:solidFill>
              </a:rPr>
              <a:t> Demi </a:t>
            </a:r>
            <a:r>
              <a:rPr lang="en-US" sz="3000" b="1" dirty="0" err="1" smtClean="0">
                <a:solidFill>
                  <a:schemeClr val="tx1"/>
                </a:solidFill>
              </a:rPr>
              <a:t>Pasal</a:t>
            </a:r>
            <a:r>
              <a:rPr lang="en-US" sz="3000" dirty="0" smtClean="0"/>
              <a:t> </a:t>
            </a:r>
            <a:r>
              <a:rPr lang="en-US" sz="3000" dirty="0" err="1" smtClean="0"/>
              <a:t>adalah</a:t>
            </a:r>
            <a:r>
              <a:rPr lang="en-US" sz="3000" dirty="0" smtClean="0"/>
              <a:t> “</a:t>
            </a:r>
            <a:r>
              <a:rPr lang="en-US" sz="3000" b="1" i="1" dirty="0" err="1" smtClean="0">
                <a:solidFill>
                  <a:srgbClr val="002060"/>
                </a:solidFill>
              </a:rPr>
              <a:t>hak</a:t>
            </a:r>
            <a:r>
              <a:rPr lang="en-US" sz="3000" b="1" i="1" dirty="0" smtClean="0">
                <a:solidFill>
                  <a:srgbClr val="002060"/>
                </a:solidFill>
              </a:rPr>
              <a:t> yang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hanya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diperuntukkan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bagi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Pencipta</a:t>
            </a:r>
            <a:r>
              <a:rPr lang="en-US" sz="3000" b="1" i="1" dirty="0" smtClean="0">
                <a:solidFill>
                  <a:srgbClr val="002060"/>
                </a:solidFill>
              </a:rPr>
              <a:t>,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sehingga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tidak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ada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pihak</a:t>
            </a:r>
            <a:r>
              <a:rPr lang="en-US" sz="3000" b="1" i="1" dirty="0" smtClean="0">
                <a:solidFill>
                  <a:srgbClr val="002060"/>
                </a:solidFill>
              </a:rPr>
              <a:t> lain yang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dapat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memanfaatkan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hak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tersebut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tanpa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izin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Pencipta</a:t>
            </a:r>
            <a:r>
              <a:rPr lang="en-US" sz="3000" b="1" i="1" dirty="0" smtClean="0">
                <a:solidFill>
                  <a:srgbClr val="002060"/>
                </a:solidFill>
              </a:rPr>
              <a:t>.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Pemegang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hak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cipta</a:t>
            </a:r>
            <a:r>
              <a:rPr lang="en-US" sz="3000" b="1" i="1" dirty="0" smtClean="0">
                <a:solidFill>
                  <a:srgbClr val="002060"/>
                </a:solidFill>
              </a:rPr>
              <a:t> yang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bukan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Pencipta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hanya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memiliki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sebagian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dari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hak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ekslusif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berupa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hak</a:t>
            </a:r>
            <a:r>
              <a:rPr lang="en-US" sz="3000" b="1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</a:rPr>
              <a:t>ekonomi</a:t>
            </a:r>
            <a:r>
              <a:rPr lang="en-US" sz="3000" dirty="0" smtClean="0"/>
              <a:t>”.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0738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Ekslusif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Pasal</a:t>
            </a:r>
            <a:r>
              <a:rPr lang="en-US" sz="2800" dirty="0" smtClean="0"/>
              <a:t> 20 UU No 28 </a:t>
            </a:r>
            <a:r>
              <a:rPr lang="en-US" sz="2800" dirty="0" err="1" smtClean="0"/>
              <a:t>Tahun</a:t>
            </a:r>
            <a:r>
              <a:rPr lang="en-US" sz="2800" dirty="0" smtClean="0"/>
              <a:t> 2014, </a:t>
            </a:r>
            <a:r>
              <a:rPr lang="en-US" sz="2800" dirty="0" err="1" smtClean="0"/>
              <a:t>Hak</a:t>
            </a:r>
            <a:r>
              <a:rPr lang="en-US" sz="2800" dirty="0" smtClean="0"/>
              <a:t> </a:t>
            </a:r>
            <a:r>
              <a:rPr lang="en-US" sz="2800" dirty="0" err="1" smtClean="0"/>
              <a:t>terkait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dimaksud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Pasal</a:t>
            </a:r>
            <a:r>
              <a:rPr lang="en-US" sz="2800" dirty="0" smtClean="0"/>
              <a:t> 3 </a:t>
            </a:r>
            <a:r>
              <a:rPr lang="en-US" sz="2800" dirty="0" err="1" smtClean="0"/>
              <a:t>huruf</a:t>
            </a:r>
            <a:r>
              <a:rPr lang="en-US" sz="2800" dirty="0" smtClean="0"/>
              <a:t> b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hak</a:t>
            </a:r>
            <a:r>
              <a:rPr lang="en-US" sz="2800" dirty="0" smtClean="0"/>
              <a:t> </a:t>
            </a:r>
            <a:r>
              <a:rPr lang="en-US" sz="2800" dirty="0" err="1" smtClean="0"/>
              <a:t>ekslusif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meliputi</a:t>
            </a:r>
            <a:r>
              <a:rPr lang="en-US" sz="2800" dirty="0" smtClean="0"/>
              <a:t>:</a:t>
            </a:r>
          </a:p>
          <a:p>
            <a:pPr marL="514350" indent="-514350">
              <a:buAutoNum type="alphaLcPeriod"/>
            </a:pPr>
            <a:r>
              <a:rPr lang="en-US" sz="2800" dirty="0" err="1" smtClean="0"/>
              <a:t>Hak</a:t>
            </a:r>
            <a:r>
              <a:rPr lang="en-US" sz="2800" dirty="0" smtClean="0"/>
              <a:t> moral </a:t>
            </a:r>
            <a:r>
              <a:rPr lang="en-US" sz="2800" dirty="0" err="1" smtClean="0"/>
              <a:t>Pelaku</a:t>
            </a:r>
            <a:r>
              <a:rPr lang="en-US" sz="2800" dirty="0" smtClean="0"/>
              <a:t> </a:t>
            </a:r>
            <a:r>
              <a:rPr lang="en-US" sz="2800" dirty="0" err="1" smtClean="0"/>
              <a:t>Pertunjukan</a:t>
            </a:r>
            <a:endParaRPr lang="en-US" sz="2800" dirty="0" smtClean="0"/>
          </a:p>
          <a:p>
            <a:pPr marL="514350" indent="-514350">
              <a:buAutoNum type="alphaLcPeriod"/>
            </a:pPr>
            <a:r>
              <a:rPr lang="en-US" sz="2800" dirty="0" err="1" smtClean="0"/>
              <a:t>Hak</a:t>
            </a:r>
            <a:r>
              <a:rPr lang="en-US" sz="2800" dirty="0" smtClean="0"/>
              <a:t> </a:t>
            </a:r>
            <a:r>
              <a:rPr lang="en-US" sz="2800" dirty="0" err="1" smtClean="0"/>
              <a:t>ekonomi</a:t>
            </a:r>
            <a:r>
              <a:rPr lang="en-US" sz="2800" dirty="0" smtClean="0"/>
              <a:t> </a:t>
            </a:r>
            <a:r>
              <a:rPr lang="en-US" sz="2800" dirty="0" err="1" smtClean="0"/>
              <a:t>Pelaku</a:t>
            </a:r>
            <a:r>
              <a:rPr lang="en-US" sz="2800" dirty="0" smtClean="0"/>
              <a:t> </a:t>
            </a:r>
            <a:r>
              <a:rPr lang="en-US" sz="2800" dirty="0" err="1" smtClean="0"/>
              <a:t>Pertunjukan</a:t>
            </a:r>
            <a:endParaRPr lang="en-US" sz="2800" dirty="0" smtClean="0"/>
          </a:p>
          <a:p>
            <a:pPr marL="514350" indent="-514350">
              <a:buAutoNum type="alphaLcPeriod"/>
            </a:pPr>
            <a:r>
              <a:rPr lang="en-US" sz="2800" dirty="0" err="1" smtClean="0"/>
              <a:t>Hak</a:t>
            </a:r>
            <a:r>
              <a:rPr lang="en-US" sz="2800" dirty="0" smtClean="0"/>
              <a:t> </a:t>
            </a:r>
            <a:r>
              <a:rPr lang="en-US" sz="2800" dirty="0" err="1" smtClean="0"/>
              <a:t>ekonomi</a:t>
            </a:r>
            <a:r>
              <a:rPr lang="en-US" sz="2800" dirty="0" smtClean="0"/>
              <a:t> </a:t>
            </a:r>
            <a:r>
              <a:rPr lang="en-US" sz="2800" dirty="0" err="1" smtClean="0"/>
              <a:t>produser</a:t>
            </a:r>
            <a:r>
              <a:rPr lang="en-US" sz="2800" dirty="0" smtClean="0"/>
              <a:t> </a:t>
            </a:r>
            <a:r>
              <a:rPr lang="en-US" sz="2800" dirty="0" err="1" smtClean="0"/>
              <a:t>Fonogram</a:t>
            </a:r>
            <a:endParaRPr lang="en-US" sz="2800" dirty="0" smtClean="0"/>
          </a:p>
          <a:p>
            <a:pPr marL="514350" indent="-514350">
              <a:buAutoNum type="alphaLcPeriod"/>
            </a:pPr>
            <a:r>
              <a:rPr lang="en-US" sz="2800" dirty="0" err="1" smtClean="0"/>
              <a:t>Hak</a:t>
            </a:r>
            <a:r>
              <a:rPr lang="en-US" sz="2800" dirty="0" smtClean="0"/>
              <a:t> </a:t>
            </a:r>
            <a:r>
              <a:rPr lang="en-US" sz="2800" dirty="0" err="1" smtClean="0"/>
              <a:t>ekonomi</a:t>
            </a:r>
            <a:r>
              <a:rPr lang="en-US" sz="2800" dirty="0" smtClean="0"/>
              <a:t> </a:t>
            </a:r>
            <a:r>
              <a:rPr lang="en-US" sz="2800" dirty="0" err="1" smtClean="0"/>
              <a:t>Lembaga</a:t>
            </a:r>
            <a:r>
              <a:rPr lang="en-US" sz="2800" dirty="0" smtClean="0"/>
              <a:t> </a:t>
            </a:r>
            <a:r>
              <a:rPr lang="en-US" sz="2800" dirty="0" err="1" smtClean="0"/>
              <a:t>Penyiaran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033214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196</TotalTime>
  <Words>1523</Words>
  <Application>Microsoft Office PowerPoint</Application>
  <PresentationFormat>Widescreen</PresentationFormat>
  <Paragraphs>171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Corbel</vt:lpstr>
      <vt:lpstr>Monotype Corsiva</vt:lpstr>
      <vt:lpstr>Wingdings 2</vt:lpstr>
      <vt:lpstr>Frame</vt:lpstr>
      <vt:lpstr>UU No. 19  Tahun 2002 Tentang Hak Cipta</vt:lpstr>
      <vt:lpstr>PowerPoint Presentation</vt:lpstr>
      <vt:lpstr>PowerPoint Presentation</vt:lpstr>
      <vt:lpstr>URL : http://www.dgip.go.id/hak-cipta </vt:lpstr>
      <vt:lpstr>PowerPoint Presentation</vt:lpstr>
      <vt:lpstr>Definisi 1</vt:lpstr>
      <vt:lpstr>Definisi 2</vt:lpstr>
      <vt:lpstr>Hak Ekslusif</vt:lpstr>
      <vt:lpstr>Hak Ekslusif</vt:lpstr>
      <vt:lpstr>Fonogram </vt:lpstr>
      <vt:lpstr>Pencipta</vt:lpstr>
      <vt:lpstr>Pencipta</vt:lpstr>
      <vt:lpstr>PowerPoint Presentation</vt:lpstr>
      <vt:lpstr>PowerPoint Presentation</vt:lpstr>
      <vt:lpstr>PowerPoint Presentation</vt:lpstr>
      <vt:lpstr>Pemegang Hak Cipta</vt:lpstr>
      <vt:lpstr>Pemegang Hak Cipta</vt:lpstr>
      <vt:lpstr>Direktorat Jenderal</vt:lpstr>
      <vt:lpstr>PowerPoint Presentation</vt:lpstr>
      <vt:lpstr>PowerPoint Presentation</vt:lpstr>
      <vt:lpstr>PowerPoint Presentation</vt:lpstr>
      <vt:lpstr>PowerPoint Presentation</vt:lpstr>
      <vt:lpstr>Ketentuan Umum</vt:lpstr>
      <vt:lpstr>PowerPoint Presentation</vt:lpstr>
      <vt:lpstr>Lingkup Hak Cipta </vt:lpstr>
      <vt:lpstr>PowerPoint Presentation</vt:lpstr>
      <vt:lpstr>Perlindungan Hak Cipta</vt:lpstr>
      <vt:lpstr>Perlindungan Hak Cipta</vt:lpstr>
      <vt:lpstr>Perlindungan Hak Cipta</vt:lpstr>
      <vt:lpstr>Perlindungan Hak Cipta</vt:lpstr>
      <vt:lpstr>   Asosiasi Hak Cipta di Indonesia </vt:lpstr>
      <vt:lpstr>Perlindungan Hak Cipta</vt:lpstr>
      <vt:lpstr>PowerPoint Presentation</vt:lpstr>
      <vt:lpstr>Pembatasan Hak Cipta</vt:lpstr>
      <vt:lpstr>Pembatasan Hak Cipta</vt:lpstr>
      <vt:lpstr>Pembatasan Hak Cipta</vt:lpstr>
      <vt:lpstr>Pembatasan Hak Cipta</vt:lpstr>
      <vt:lpstr>PowerPoint Presentation</vt:lpstr>
      <vt:lpstr>Prosedur Pendaftaran</vt:lpstr>
      <vt:lpstr>Prosedur Pendaftaran</vt:lpstr>
      <vt:lpstr>Persyaratan Pendaftaran</vt:lpstr>
      <vt:lpstr>Pendaftaran Umum</vt:lpstr>
      <vt:lpstr>Alur Pengajuan Permohonan Pencatatan Ciptaan</vt:lpstr>
      <vt:lpstr>Alur Pengajuan Permohonan Pencatatan Ciptaan</vt:lpstr>
      <vt:lpstr>Alur Pengajuan Permohonan Pencatatan Ciptaan</vt:lpstr>
      <vt:lpstr>Prosedur Pencatatan Hak Cipta</vt:lpstr>
      <vt:lpstr>Tarif &amp; Biaya</vt:lpstr>
      <vt:lpstr>Tarif &amp; Biaya</vt:lpstr>
      <vt:lpstr>Tarif &amp; Biaya</vt:lpstr>
      <vt:lpstr>Tarif &amp; Biaya</vt:lpstr>
      <vt:lpstr>Tarif &amp; Biaya</vt:lpstr>
      <vt:lpstr>Tarif &amp; Biaya</vt:lpstr>
      <vt:lpstr>Tarif &amp; Biaya</vt:lpstr>
      <vt:lpstr>Tarif &amp; Biaya</vt:lpstr>
      <vt:lpstr>Formulir Pendaftaran HKI</vt:lpstr>
      <vt:lpstr>Formulir Pendaftaran HKI</vt:lpstr>
      <vt:lpstr>Formulir Pendaftaran HKI</vt:lpstr>
      <vt:lpstr>Sumber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toerzun</dc:creator>
  <cp:lastModifiedBy>toerzun</cp:lastModifiedBy>
  <cp:revision>73</cp:revision>
  <dcterms:created xsi:type="dcterms:W3CDTF">2016-04-14T04:32:59Z</dcterms:created>
  <dcterms:modified xsi:type="dcterms:W3CDTF">2016-04-14T07:49:49Z</dcterms:modified>
</cp:coreProperties>
</file>