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42993a5e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42993a5e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43c1e7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43c1e7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29a4b7d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29a4b7d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29a4b7d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29a4b7d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29a4b7d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29a4b7d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8c8d639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8c8d639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42993a5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42993a5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42993a5e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42993a5e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8c8d639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8c8d639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ba1564b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ba1564b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ibm.com/topics/artificial-intelligence" TargetMode="External"/><Relationship Id="rId5" Type="http://schemas.openxmlformats.org/officeDocument/2006/relationships/image" Target="../media/image5.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94000"/>
          </a:blip>
          <a:stretch>
            <a:fillRect/>
          </a:stretch>
        </p:blipFill>
        <p:spPr>
          <a:xfrm>
            <a:off x="0" y="0"/>
            <a:ext cx="9144000" cy="4800600"/>
          </a:xfrm>
          <a:prstGeom prst="rect">
            <a:avLst/>
          </a:prstGeom>
          <a:noFill/>
          <a:ln>
            <a:noFill/>
          </a:ln>
          <a:effectLst>
            <a:outerShdw blurRad="57150" rotWithShape="0" algn="bl" dir="5400000" dist="19050">
              <a:srgbClr val="000000">
                <a:alpha val="67000"/>
              </a:srgbClr>
            </a:outerShdw>
            <a:reflection blurRad="0" dir="5400000" dist="38100" endA="0" endPos="30000" fadeDir="5400012" kx="0" rotWithShape="0" algn="bl" stPos="0" sy="-100000" ky="0"/>
          </a:effectLst>
        </p:spPr>
      </p:pic>
      <p:sp>
        <p:nvSpPr>
          <p:cNvPr id="55" name="Google Shape;55;p13"/>
          <p:cNvSpPr txBox="1"/>
          <p:nvPr>
            <p:ph idx="1" type="subTitle"/>
          </p:nvPr>
        </p:nvSpPr>
        <p:spPr>
          <a:xfrm>
            <a:off x="5702225" y="2682875"/>
            <a:ext cx="3394500" cy="87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lt1"/>
                </a:solidFill>
              </a:rPr>
              <a:t>Team member:</a:t>
            </a:r>
            <a:endParaRPr b="1" sz="1500">
              <a:solidFill>
                <a:schemeClr val="lt1"/>
              </a:solidFill>
            </a:endParaRPr>
          </a:p>
          <a:p>
            <a:pPr indent="0" lvl="0" marL="0" rtl="0" algn="ctr">
              <a:spcBef>
                <a:spcPts val="0"/>
              </a:spcBef>
              <a:spcAft>
                <a:spcPts val="0"/>
              </a:spcAft>
              <a:buNone/>
            </a:pPr>
            <a:r>
              <a:rPr b="1" lang="en" sz="1500">
                <a:solidFill>
                  <a:schemeClr val="lt1"/>
                </a:solidFill>
              </a:rPr>
              <a:t>Wimonrat</a:t>
            </a:r>
            <a:r>
              <a:rPr b="1" lang="en" sz="1500">
                <a:solidFill>
                  <a:schemeClr val="lt1"/>
                </a:solidFill>
              </a:rPr>
              <a:t>, Kritika, Prithvi,</a:t>
            </a:r>
            <a:r>
              <a:rPr b="1" lang="en" sz="1500">
                <a:solidFill>
                  <a:schemeClr val="lt1"/>
                </a:solidFill>
              </a:rPr>
              <a:t>Chahat</a:t>
            </a:r>
            <a:r>
              <a:rPr b="1" lang="en" sz="1500">
                <a:solidFill>
                  <a:schemeClr val="lt1"/>
                </a:solidFill>
              </a:rPr>
              <a:t>, Sahil Narang</a:t>
            </a:r>
            <a:endParaRPr b="1" sz="33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20675"/>
            <a:ext cx="8520600" cy="572700"/>
          </a:xfrm>
          <a:prstGeom prst="rect">
            <a:avLst/>
          </a:prstGeom>
          <a:solidFill>
            <a:srgbClr val="0B5394"/>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2320">
                <a:solidFill>
                  <a:schemeClr val="lt1"/>
                </a:solidFill>
              </a:rPr>
              <a:t>Future of Natural Language Processing</a:t>
            </a:r>
            <a:endParaRPr b="1" sz="2200">
              <a:solidFill>
                <a:schemeClr val="lt1"/>
              </a:solidFill>
            </a:endParaRPr>
          </a:p>
        </p:txBody>
      </p:sp>
      <p:sp>
        <p:nvSpPr>
          <p:cNvPr id="125" name="Google Shape;125;p22"/>
          <p:cNvSpPr/>
          <p:nvPr/>
        </p:nvSpPr>
        <p:spPr>
          <a:xfrm>
            <a:off x="311700" y="982925"/>
            <a:ext cx="8464500" cy="849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500"/>
              <a:t>Though NLP has been around for years, its development  has been a relatively slow process. In recent years though, it has made massive strides and thus has become part of public consciousness.</a:t>
            </a:r>
            <a:endParaRPr sz="1500"/>
          </a:p>
        </p:txBody>
      </p:sp>
      <p:sp>
        <p:nvSpPr>
          <p:cNvPr id="126" name="Google Shape;126;p22"/>
          <p:cNvSpPr/>
          <p:nvPr/>
        </p:nvSpPr>
        <p:spPr>
          <a:xfrm>
            <a:off x="339750" y="1945575"/>
            <a:ext cx="8464500" cy="1134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500">
                <a:solidFill>
                  <a:srgbClr val="161616"/>
                </a:solidFill>
              </a:rPr>
              <a:t>About 80% of data around us is unstructured. But with the available information constantly growing in size and increasingly sophisticated, accurate algorithms, NLP is altering the way of interaction between humans and machines.</a:t>
            </a:r>
            <a:endParaRPr sz="1500">
              <a:solidFill>
                <a:srgbClr val="161616"/>
              </a:solidFill>
            </a:endParaRPr>
          </a:p>
        </p:txBody>
      </p:sp>
      <p:sp>
        <p:nvSpPr>
          <p:cNvPr id="127" name="Google Shape;127;p22"/>
          <p:cNvSpPr/>
          <p:nvPr/>
        </p:nvSpPr>
        <p:spPr>
          <a:xfrm>
            <a:off x="311700" y="3259800"/>
            <a:ext cx="4008900" cy="1772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t/>
            </a:r>
            <a:endParaRPr sz="1500">
              <a:solidFill>
                <a:srgbClr val="161616"/>
              </a:solidFill>
            </a:endParaRPr>
          </a:p>
          <a:p>
            <a:pPr indent="0" lvl="0" marL="0" rtl="0" algn="ctr">
              <a:lnSpc>
                <a:spcPct val="200000"/>
              </a:lnSpc>
              <a:spcBef>
                <a:spcPts val="0"/>
              </a:spcBef>
              <a:spcAft>
                <a:spcPts val="0"/>
              </a:spcAft>
              <a:buClr>
                <a:schemeClr val="dk1"/>
              </a:buClr>
              <a:buSzPts val="1100"/>
              <a:buFont typeface="Arial"/>
              <a:buNone/>
            </a:pPr>
            <a:r>
              <a:rPr lang="en" sz="1500">
                <a:solidFill>
                  <a:srgbClr val="161616"/>
                </a:solidFill>
              </a:rPr>
              <a:t>Intent Recognition</a:t>
            </a:r>
            <a:endParaRPr sz="1500">
              <a:solidFill>
                <a:srgbClr val="161616"/>
              </a:solidFill>
            </a:endParaRPr>
          </a:p>
          <a:p>
            <a:pPr indent="0" lvl="0" marL="0" rtl="0" algn="ctr">
              <a:lnSpc>
                <a:spcPct val="200000"/>
              </a:lnSpc>
              <a:spcBef>
                <a:spcPts val="0"/>
              </a:spcBef>
              <a:spcAft>
                <a:spcPts val="0"/>
              </a:spcAft>
              <a:buNone/>
            </a:pPr>
            <a:r>
              <a:rPr lang="en" sz="1500">
                <a:solidFill>
                  <a:srgbClr val="161616"/>
                </a:solidFill>
              </a:rPr>
              <a:t>Better Conversational AI Tools </a:t>
            </a:r>
            <a:endParaRPr sz="1500">
              <a:solidFill>
                <a:srgbClr val="161616"/>
              </a:solidFill>
            </a:endParaRPr>
          </a:p>
          <a:p>
            <a:pPr indent="0" lvl="0" marL="0" rtl="0" algn="ctr">
              <a:lnSpc>
                <a:spcPct val="200000"/>
              </a:lnSpc>
              <a:spcBef>
                <a:spcPts val="0"/>
              </a:spcBef>
              <a:spcAft>
                <a:spcPts val="0"/>
              </a:spcAft>
              <a:buNone/>
            </a:pPr>
            <a:r>
              <a:rPr lang="en" sz="1500">
                <a:solidFill>
                  <a:srgbClr val="161616"/>
                </a:solidFill>
              </a:rPr>
              <a:t>Product Recommendation via NLP</a:t>
            </a:r>
            <a:endParaRPr sz="1500">
              <a:solidFill>
                <a:srgbClr val="161616"/>
              </a:solidFill>
            </a:endParaRPr>
          </a:p>
          <a:p>
            <a:pPr indent="0" lvl="0" marL="0" rtl="0" algn="ctr">
              <a:lnSpc>
                <a:spcPct val="200000"/>
              </a:lnSpc>
              <a:spcBef>
                <a:spcPts val="0"/>
              </a:spcBef>
              <a:spcAft>
                <a:spcPts val="0"/>
              </a:spcAft>
              <a:buNone/>
            </a:pPr>
            <a:r>
              <a:t/>
            </a:r>
            <a:endParaRPr sz="1500">
              <a:solidFill>
                <a:srgbClr val="161616"/>
              </a:solidFill>
            </a:endParaRPr>
          </a:p>
        </p:txBody>
      </p:sp>
      <p:sp>
        <p:nvSpPr>
          <p:cNvPr id="128" name="Google Shape;128;p22"/>
          <p:cNvSpPr/>
          <p:nvPr/>
        </p:nvSpPr>
        <p:spPr>
          <a:xfrm>
            <a:off x="4572000" y="3259800"/>
            <a:ext cx="4008900" cy="1772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t/>
            </a:r>
            <a:endParaRPr sz="1500">
              <a:solidFill>
                <a:srgbClr val="161616"/>
              </a:solidFill>
            </a:endParaRPr>
          </a:p>
          <a:p>
            <a:pPr indent="0" lvl="0" marL="0" rtl="0" algn="ctr">
              <a:lnSpc>
                <a:spcPct val="200000"/>
              </a:lnSpc>
              <a:spcBef>
                <a:spcPts val="0"/>
              </a:spcBef>
              <a:spcAft>
                <a:spcPts val="0"/>
              </a:spcAft>
              <a:buNone/>
            </a:pPr>
            <a:r>
              <a:rPr lang="en" sz="1500">
                <a:solidFill>
                  <a:srgbClr val="161616"/>
                </a:solidFill>
              </a:rPr>
              <a:t>Voice Biometrics over Passwords</a:t>
            </a:r>
            <a:endParaRPr sz="1500">
              <a:solidFill>
                <a:srgbClr val="161616"/>
              </a:solidFill>
            </a:endParaRPr>
          </a:p>
          <a:p>
            <a:pPr indent="0" lvl="0" marL="0" rtl="0" algn="ctr">
              <a:lnSpc>
                <a:spcPct val="200000"/>
              </a:lnSpc>
              <a:spcBef>
                <a:spcPts val="0"/>
              </a:spcBef>
              <a:spcAft>
                <a:spcPts val="0"/>
              </a:spcAft>
              <a:buNone/>
            </a:pPr>
            <a:r>
              <a:rPr lang="en" sz="1500">
                <a:solidFill>
                  <a:srgbClr val="161616"/>
                </a:solidFill>
              </a:rPr>
              <a:t>Intelligent Automation</a:t>
            </a:r>
            <a:endParaRPr sz="1500">
              <a:solidFill>
                <a:srgbClr val="161616"/>
              </a:solidFill>
            </a:endParaRPr>
          </a:p>
          <a:p>
            <a:pPr indent="0" lvl="0" marL="0" rtl="0" algn="ctr">
              <a:lnSpc>
                <a:spcPct val="200000"/>
              </a:lnSpc>
              <a:spcBef>
                <a:spcPts val="0"/>
              </a:spcBef>
              <a:spcAft>
                <a:spcPts val="0"/>
              </a:spcAft>
              <a:buNone/>
            </a:pPr>
            <a:r>
              <a:rPr lang="en" sz="1500">
                <a:solidFill>
                  <a:srgbClr val="161616"/>
                </a:solidFill>
              </a:rPr>
              <a:t>Natural Language Generation</a:t>
            </a:r>
            <a:endParaRPr sz="1500">
              <a:solidFill>
                <a:srgbClr val="161616"/>
              </a:solidFill>
            </a:endParaRPr>
          </a:p>
          <a:p>
            <a:pPr indent="0" lvl="0" marL="0" rtl="0" algn="ctr">
              <a:lnSpc>
                <a:spcPct val="200000"/>
              </a:lnSpc>
              <a:spcBef>
                <a:spcPts val="0"/>
              </a:spcBef>
              <a:spcAft>
                <a:spcPts val="0"/>
              </a:spcAft>
              <a:buNone/>
            </a:pPr>
            <a:r>
              <a:t/>
            </a:r>
            <a:endParaRPr sz="1500">
              <a:solidFill>
                <a:srgbClr val="16161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507450" y="1532350"/>
            <a:ext cx="2420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62FE"/>
                </a:solidFill>
              </a:rPr>
              <a:t>Thankyou</a:t>
            </a:r>
            <a:endParaRPr>
              <a:solidFill>
                <a:srgbClr val="0062FE"/>
              </a:solidFill>
            </a:endParaRPr>
          </a:p>
        </p:txBody>
      </p:sp>
      <p:pic>
        <p:nvPicPr>
          <p:cNvPr id="134" name="Google Shape;134;p23"/>
          <p:cNvPicPr preferRelativeResize="0"/>
          <p:nvPr/>
        </p:nvPicPr>
        <p:blipFill>
          <a:blip r:embed="rId3">
            <a:alphaModFix/>
          </a:blip>
          <a:stretch>
            <a:fillRect/>
          </a:stretch>
        </p:blipFill>
        <p:spPr>
          <a:xfrm>
            <a:off x="2247950" y="2297575"/>
            <a:ext cx="4159376" cy="198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155CC"/>
                </a:solidFill>
              </a:rPr>
              <a:t>Agenda</a:t>
            </a:r>
            <a:endParaRPr b="1">
              <a:solidFill>
                <a:srgbClr val="1155CC"/>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What’s NLP (Definition) and Why is NLP important? </a:t>
            </a:r>
            <a:endParaRPr/>
          </a:p>
          <a:p>
            <a:pPr indent="-342900" lvl="0" marL="457200" rtl="0" algn="l">
              <a:spcBef>
                <a:spcPts val="0"/>
              </a:spcBef>
              <a:spcAft>
                <a:spcPts val="0"/>
              </a:spcAft>
              <a:buSzPts val="1800"/>
              <a:buChar char="-"/>
            </a:pPr>
            <a:r>
              <a:rPr lang="en"/>
              <a:t>How does NLP work? </a:t>
            </a:r>
            <a:endParaRPr/>
          </a:p>
          <a:p>
            <a:pPr indent="-342900" lvl="0" marL="457200" rtl="0" algn="l">
              <a:spcBef>
                <a:spcPts val="0"/>
              </a:spcBef>
              <a:spcAft>
                <a:spcPts val="0"/>
              </a:spcAft>
              <a:buSzPts val="1800"/>
              <a:buChar char="-"/>
            </a:pPr>
            <a:r>
              <a:rPr lang="en"/>
              <a:t>NLP in today’s world/ real life </a:t>
            </a:r>
            <a:endParaRPr/>
          </a:p>
          <a:p>
            <a:pPr indent="-342900" lvl="0" marL="457200" rtl="0" algn="l">
              <a:spcBef>
                <a:spcPts val="0"/>
              </a:spcBef>
              <a:spcAft>
                <a:spcPts val="0"/>
              </a:spcAft>
              <a:buSzPts val="1800"/>
              <a:buChar char="-"/>
            </a:pPr>
            <a:r>
              <a:rPr lang="en"/>
              <a:t>NLP methods and application </a:t>
            </a:r>
            <a:endParaRPr/>
          </a:p>
          <a:p>
            <a:pPr indent="-342900" lvl="0" marL="457200" rtl="0" algn="l">
              <a:spcBef>
                <a:spcPts val="0"/>
              </a:spcBef>
              <a:spcAft>
                <a:spcPts val="0"/>
              </a:spcAft>
              <a:buSzPts val="1800"/>
              <a:buChar char="-"/>
            </a:pPr>
            <a:r>
              <a:rPr lang="en"/>
              <a:t>The future of NLP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744050" y="2307025"/>
            <a:ext cx="4159376" cy="198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54975" y="3100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466">
                <a:solidFill>
                  <a:srgbClr val="0062FE"/>
                </a:solidFill>
              </a:rPr>
              <a:t>What’s NLP?</a:t>
            </a:r>
            <a:endParaRPr b="1" sz="3466">
              <a:solidFill>
                <a:srgbClr val="0062FE"/>
              </a:solidFill>
            </a:endParaRPr>
          </a:p>
        </p:txBody>
      </p:sp>
      <p:pic>
        <p:nvPicPr>
          <p:cNvPr id="68" name="Google Shape;68;p15"/>
          <p:cNvPicPr preferRelativeResize="0"/>
          <p:nvPr/>
        </p:nvPicPr>
        <p:blipFill>
          <a:blip r:embed="rId3">
            <a:alphaModFix/>
          </a:blip>
          <a:stretch>
            <a:fillRect/>
          </a:stretch>
        </p:blipFill>
        <p:spPr>
          <a:xfrm>
            <a:off x="4311475" y="1017725"/>
            <a:ext cx="788268" cy="314850"/>
          </a:xfrm>
          <a:prstGeom prst="rect">
            <a:avLst/>
          </a:prstGeom>
          <a:noFill/>
          <a:ln>
            <a:noFill/>
          </a:ln>
        </p:spPr>
      </p:pic>
      <p:sp>
        <p:nvSpPr>
          <p:cNvPr id="69" name="Google Shape;69;p15"/>
          <p:cNvSpPr/>
          <p:nvPr/>
        </p:nvSpPr>
        <p:spPr>
          <a:xfrm>
            <a:off x="4131825" y="1408775"/>
            <a:ext cx="4992600" cy="1966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500">
                <a:solidFill>
                  <a:srgbClr val="161616"/>
                </a:solidFill>
                <a:highlight>
                  <a:srgbClr val="CFE2F3"/>
                </a:highlight>
              </a:rPr>
              <a:t>Natural language processing (NLP) refers to the branch of computer science—and more specifically, the branch of </a:t>
            </a:r>
            <a:r>
              <a:rPr i="1" lang="en" sz="1500">
                <a:solidFill>
                  <a:srgbClr val="0062FE"/>
                </a:solidFill>
                <a:highlight>
                  <a:srgbClr val="CFE2F3"/>
                </a:highlight>
                <a:uFill>
                  <a:noFill/>
                </a:uFill>
                <a:hlinkClick r:id="rId4">
                  <a:extLst>
                    <a:ext uri="{A12FA001-AC4F-418D-AE19-62706E023703}">
                      <ahyp:hlinkClr val="tx"/>
                    </a:ext>
                  </a:extLst>
                </a:hlinkClick>
              </a:rPr>
              <a:t>artificial intelligence or AI</a:t>
            </a:r>
            <a:r>
              <a:rPr i="1" lang="en" sz="1500">
                <a:solidFill>
                  <a:srgbClr val="161616"/>
                </a:solidFill>
                <a:highlight>
                  <a:srgbClr val="CFE2F3"/>
                </a:highlight>
              </a:rPr>
              <a:t>—concerned with giving computers the ability to understand text and spoken words in much the same way human beings can.</a:t>
            </a:r>
            <a:endParaRPr i="1" sz="1700">
              <a:highlight>
                <a:srgbClr val="CFE2F3"/>
              </a:highlight>
            </a:endParaRPr>
          </a:p>
        </p:txBody>
      </p:sp>
      <p:pic>
        <p:nvPicPr>
          <p:cNvPr id="70" name="Google Shape;70;p15"/>
          <p:cNvPicPr preferRelativeResize="0"/>
          <p:nvPr/>
        </p:nvPicPr>
        <p:blipFill rotWithShape="1">
          <a:blip r:embed="rId5">
            <a:alphaModFix/>
          </a:blip>
          <a:srcRect b="7555" l="6658" r="7097" t="31705"/>
          <a:stretch/>
        </p:blipFill>
        <p:spPr>
          <a:xfrm>
            <a:off x="254975" y="1017725"/>
            <a:ext cx="3668851" cy="2956150"/>
          </a:xfrm>
          <a:prstGeom prst="rect">
            <a:avLst/>
          </a:prstGeom>
          <a:noFill/>
          <a:ln>
            <a:noFill/>
          </a:ln>
        </p:spPr>
      </p:pic>
      <p:pic>
        <p:nvPicPr>
          <p:cNvPr id="71" name="Google Shape;71;p15"/>
          <p:cNvPicPr preferRelativeResize="0"/>
          <p:nvPr/>
        </p:nvPicPr>
        <p:blipFill>
          <a:blip r:embed="rId6">
            <a:alphaModFix/>
          </a:blip>
          <a:stretch>
            <a:fillRect/>
          </a:stretch>
        </p:blipFill>
        <p:spPr>
          <a:xfrm>
            <a:off x="293101" y="4108826"/>
            <a:ext cx="4992600" cy="9158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466">
                <a:solidFill>
                  <a:srgbClr val="0062FE"/>
                </a:solidFill>
              </a:rPr>
              <a:t>Why is NLP important?</a:t>
            </a:r>
            <a:endParaRPr b="1" sz="3466">
              <a:solidFill>
                <a:srgbClr val="0062FE"/>
              </a:solidFill>
            </a:endParaRPr>
          </a:p>
        </p:txBody>
      </p:sp>
      <p:pic>
        <p:nvPicPr>
          <p:cNvPr id="77" name="Google Shape;77;p16"/>
          <p:cNvPicPr preferRelativeResize="0"/>
          <p:nvPr/>
        </p:nvPicPr>
        <p:blipFill>
          <a:blip r:embed="rId3">
            <a:alphaModFix/>
          </a:blip>
          <a:stretch>
            <a:fillRect/>
          </a:stretch>
        </p:blipFill>
        <p:spPr>
          <a:xfrm>
            <a:off x="5124525" y="1565400"/>
            <a:ext cx="3578127" cy="2012700"/>
          </a:xfrm>
          <a:prstGeom prst="rect">
            <a:avLst/>
          </a:prstGeom>
          <a:noFill/>
          <a:ln>
            <a:noFill/>
          </a:ln>
        </p:spPr>
      </p:pic>
      <p:sp>
        <p:nvSpPr>
          <p:cNvPr id="78" name="Google Shape;78;p16"/>
          <p:cNvSpPr/>
          <p:nvPr/>
        </p:nvSpPr>
        <p:spPr>
          <a:xfrm>
            <a:off x="401100" y="1238650"/>
            <a:ext cx="4170900" cy="1172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1.</a:t>
            </a:r>
            <a:r>
              <a:rPr b="1" lang="en" sz="1600">
                <a:solidFill>
                  <a:schemeClr val="dk1"/>
                </a:solidFill>
              </a:rPr>
              <a:t>Large volumes of textual data</a:t>
            </a:r>
            <a:endParaRPr b="1" sz="1600">
              <a:solidFill>
                <a:schemeClr val="dk1"/>
              </a:solidFill>
            </a:endParaRPr>
          </a:p>
          <a:p>
            <a:pPr indent="0" lvl="0" marL="0" rtl="0" algn="l">
              <a:spcBef>
                <a:spcPts val="0"/>
              </a:spcBef>
              <a:spcAft>
                <a:spcPts val="0"/>
              </a:spcAft>
              <a:buNone/>
            </a:pPr>
            <a:r>
              <a:rPr b="1" lang="en" sz="1700"/>
              <a:t>2.</a:t>
            </a:r>
            <a:r>
              <a:rPr b="1" lang="en" sz="1600">
                <a:solidFill>
                  <a:schemeClr val="dk1"/>
                </a:solidFill>
              </a:rPr>
              <a:t>Structuring a highly unstructured data source</a:t>
            </a:r>
            <a:endParaRPr b="1" sz="1600">
              <a:solidFill>
                <a:schemeClr val="dk1"/>
              </a:solidFill>
            </a:endParaRPr>
          </a:p>
          <a:p>
            <a:pPr indent="0" lvl="0" marL="0" rtl="0" algn="l">
              <a:spcBef>
                <a:spcPts val="0"/>
              </a:spcBef>
              <a:spcAft>
                <a:spcPts val="0"/>
              </a:spcAft>
              <a:buNone/>
            </a:pPr>
            <a:r>
              <a:t/>
            </a:r>
            <a:endParaRPr b="1" sz="1700"/>
          </a:p>
        </p:txBody>
      </p:sp>
      <p:sp>
        <p:nvSpPr>
          <p:cNvPr id="79" name="Google Shape;79;p16"/>
          <p:cNvSpPr txBox="1"/>
          <p:nvPr/>
        </p:nvSpPr>
        <p:spPr>
          <a:xfrm>
            <a:off x="208000" y="4798125"/>
            <a:ext cx="4454700" cy="10221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Clr>
                <a:schemeClr val="dk1"/>
              </a:buClr>
              <a:buSzPts val="1100"/>
              <a:buFont typeface="Arial"/>
              <a:buNone/>
            </a:pPr>
            <a:r>
              <a:rPr b="1" lang="en" sz="1100">
                <a:solidFill>
                  <a:srgbClr val="040922"/>
                </a:solidFill>
                <a:highlight>
                  <a:srgbClr val="FFFFFF"/>
                </a:highlight>
              </a:rPr>
              <a:t>The most widespread uses of Natural Language Processing</a:t>
            </a:r>
            <a:endParaRPr b="1" sz="1100">
              <a:solidFill>
                <a:srgbClr val="040922"/>
              </a:solidFill>
              <a:highlight>
                <a:srgbClr val="FFFFFF"/>
              </a:highlight>
            </a:endParaRPr>
          </a:p>
          <a:p>
            <a:pPr indent="0" lvl="0" marL="0" rtl="0" algn="l">
              <a:spcBef>
                <a:spcPts val="0"/>
              </a:spcBef>
              <a:spcAft>
                <a:spcPts val="0"/>
              </a:spcAft>
              <a:buNone/>
            </a:pPr>
            <a:r>
              <a:t/>
            </a:r>
            <a:endParaRPr sz="3900">
              <a:solidFill>
                <a:srgbClr val="161616"/>
              </a:solidFill>
              <a:highlight>
                <a:srgbClr val="FFFFFF"/>
              </a:highlight>
            </a:endParaRPr>
          </a:p>
        </p:txBody>
      </p:sp>
      <p:pic>
        <p:nvPicPr>
          <p:cNvPr id="80" name="Google Shape;80;p16"/>
          <p:cNvPicPr preferRelativeResize="0"/>
          <p:nvPr/>
        </p:nvPicPr>
        <p:blipFill>
          <a:blip r:embed="rId4">
            <a:alphaModFix/>
          </a:blip>
          <a:stretch>
            <a:fillRect/>
          </a:stretch>
        </p:blipFill>
        <p:spPr>
          <a:xfrm>
            <a:off x="259201" y="2631986"/>
            <a:ext cx="4454700" cy="2227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b="1" lang="en" sz="2466">
                <a:solidFill>
                  <a:srgbClr val="0062FE"/>
                </a:solidFill>
              </a:rPr>
              <a:t>How Does NLP Work? </a:t>
            </a:r>
            <a:endParaRPr b="1" sz="2200">
              <a:solidFill>
                <a:srgbClr val="0062FE"/>
              </a:solidFill>
            </a:endParaRPr>
          </a:p>
        </p:txBody>
      </p:sp>
      <p:sp>
        <p:nvSpPr>
          <p:cNvPr id="86" name="Google Shape;86;p17"/>
          <p:cNvSpPr/>
          <p:nvPr/>
        </p:nvSpPr>
        <p:spPr>
          <a:xfrm>
            <a:off x="339750" y="1017725"/>
            <a:ext cx="8464500" cy="3807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500">
                <a:solidFill>
                  <a:srgbClr val="161616"/>
                </a:solidFill>
                <a:highlight>
                  <a:srgbClr val="CFE2F3"/>
                </a:highlight>
              </a:rPr>
              <a:t>Uses deep learning and algorithms to interpret and understand human language</a:t>
            </a:r>
            <a:endParaRPr i="1" sz="1700">
              <a:highlight>
                <a:srgbClr val="CFE2F3"/>
              </a:highlight>
            </a:endParaRPr>
          </a:p>
        </p:txBody>
      </p:sp>
      <p:sp>
        <p:nvSpPr>
          <p:cNvPr id="87" name="Google Shape;87;p17"/>
          <p:cNvSpPr/>
          <p:nvPr/>
        </p:nvSpPr>
        <p:spPr>
          <a:xfrm>
            <a:off x="311700" y="1528675"/>
            <a:ext cx="5029200" cy="2994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500">
                <a:solidFill>
                  <a:srgbClr val="161616"/>
                </a:solidFill>
                <a:highlight>
                  <a:srgbClr val="CFE2F3"/>
                </a:highlight>
              </a:rPr>
              <a:t>NLP Stages:</a:t>
            </a:r>
            <a:endParaRPr i="1" sz="1500">
              <a:solidFill>
                <a:srgbClr val="161616"/>
              </a:solidFill>
              <a:highlight>
                <a:srgbClr val="CFE2F3"/>
              </a:highlight>
            </a:endParaRPr>
          </a:p>
          <a:p>
            <a:pPr indent="-323850" lvl="0" marL="457200" marR="0" rtl="0" algn="l">
              <a:lnSpc>
                <a:spcPct val="100000"/>
              </a:lnSpc>
              <a:spcBef>
                <a:spcPts val="0"/>
              </a:spcBef>
              <a:spcAft>
                <a:spcPts val="0"/>
              </a:spcAft>
              <a:buClr>
                <a:srgbClr val="161616"/>
              </a:buClr>
              <a:buSzPts val="1500"/>
              <a:buChar char="-"/>
            </a:pPr>
            <a:r>
              <a:rPr i="1" lang="en" sz="1500">
                <a:solidFill>
                  <a:srgbClr val="161616"/>
                </a:solidFill>
                <a:highlight>
                  <a:srgbClr val="CFE2F3"/>
                </a:highlight>
              </a:rPr>
              <a:t>Tokenization – whereby the text is broken down into semantic units or single clauses</a:t>
            </a:r>
            <a:r>
              <a:rPr i="1" lang="en" sz="1500">
                <a:solidFill>
                  <a:srgbClr val="161616"/>
                </a:solidFill>
                <a:highlight>
                  <a:srgbClr val="CFE2F3"/>
                </a:highlight>
              </a:rPr>
              <a:t>,  </a:t>
            </a:r>
            <a:endParaRPr i="1" sz="1500">
              <a:solidFill>
                <a:srgbClr val="161616"/>
              </a:solidFill>
              <a:highlight>
                <a:srgbClr val="CFE2F3"/>
              </a:highlight>
            </a:endParaRPr>
          </a:p>
          <a:p>
            <a:pPr indent="-323850" lvl="0" marL="457200" marR="0" rtl="0" algn="l">
              <a:lnSpc>
                <a:spcPct val="100000"/>
              </a:lnSpc>
              <a:spcBef>
                <a:spcPts val="0"/>
              </a:spcBef>
              <a:spcAft>
                <a:spcPts val="0"/>
              </a:spcAft>
              <a:buClr>
                <a:srgbClr val="161616"/>
              </a:buClr>
              <a:buSzPts val="1500"/>
              <a:buChar char="-"/>
            </a:pPr>
            <a:r>
              <a:rPr i="1" lang="en" sz="1500">
                <a:solidFill>
                  <a:srgbClr val="161616"/>
                </a:solidFill>
                <a:highlight>
                  <a:srgbClr val="CFE2F3"/>
                </a:highlight>
              </a:rPr>
              <a:t>Stop word removal – removing words that add no unique information</a:t>
            </a:r>
            <a:endParaRPr i="1" sz="1500">
              <a:solidFill>
                <a:srgbClr val="161616"/>
              </a:solidFill>
              <a:highlight>
                <a:srgbClr val="CFE2F3"/>
              </a:highlight>
            </a:endParaRPr>
          </a:p>
          <a:p>
            <a:pPr indent="-323850" lvl="0" marL="457200" marR="0" rtl="0" algn="l">
              <a:lnSpc>
                <a:spcPct val="100000"/>
              </a:lnSpc>
              <a:spcBef>
                <a:spcPts val="0"/>
              </a:spcBef>
              <a:spcAft>
                <a:spcPts val="0"/>
              </a:spcAft>
              <a:buClr>
                <a:srgbClr val="161616"/>
              </a:buClr>
              <a:buSzPts val="1500"/>
              <a:buChar char="-"/>
            </a:pPr>
            <a:r>
              <a:rPr i="1" lang="en" sz="1500">
                <a:solidFill>
                  <a:srgbClr val="161616"/>
                </a:solidFill>
                <a:highlight>
                  <a:srgbClr val="CFE2F3"/>
                </a:highlight>
              </a:rPr>
              <a:t>Stemming/lemmatization – transforming words to their root form</a:t>
            </a:r>
            <a:endParaRPr i="1" sz="1500">
              <a:solidFill>
                <a:srgbClr val="161616"/>
              </a:solidFill>
              <a:highlight>
                <a:srgbClr val="CFE2F3"/>
              </a:highlight>
            </a:endParaRPr>
          </a:p>
          <a:p>
            <a:pPr indent="-323850" lvl="0" marL="457200" marR="0" rtl="0" algn="l">
              <a:lnSpc>
                <a:spcPct val="100000"/>
              </a:lnSpc>
              <a:spcBef>
                <a:spcPts val="0"/>
              </a:spcBef>
              <a:spcAft>
                <a:spcPts val="0"/>
              </a:spcAft>
              <a:buClr>
                <a:srgbClr val="161616"/>
              </a:buClr>
              <a:buSzPts val="1500"/>
              <a:buChar char="-"/>
            </a:pPr>
            <a:r>
              <a:rPr i="1" lang="en" sz="1500">
                <a:solidFill>
                  <a:srgbClr val="161616"/>
                </a:solidFill>
                <a:highlight>
                  <a:srgbClr val="CFE2F3"/>
                </a:highlight>
              </a:rPr>
              <a:t>Part of Speech Tagging - words are tagged according to grammatical case.  </a:t>
            </a:r>
            <a:endParaRPr i="1" sz="1500">
              <a:solidFill>
                <a:srgbClr val="161616"/>
              </a:solidFill>
              <a:highlight>
                <a:srgbClr val="CFE2F3"/>
              </a:highlight>
            </a:endParaRPr>
          </a:p>
        </p:txBody>
      </p:sp>
      <p:pic>
        <p:nvPicPr>
          <p:cNvPr id="88" name="Google Shape;88;p17"/>
          <p:cNvPicPr preferRelativeResize="0"/>
          <p:nvPr/>
        </p:nvPicPr>
        <p:blipFill>
          <a:blip r:embed="rId3">
            <a:alphaModFix/>
          </a:blip>
          <a:stretch>
            <a:fillRect/>
          </a:stretch>
        </p:blipFill>
        <p:spPr>
          <a:xfrm>
            <a:off x="5385875" y="2199450"/>
            <a:ext cx="3650701" cy="19180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594"/>
              <a:buFont typeface="Arial"/>
              <a:buNone/>
            </a:pPr>
            <a:r>
              <a:rPr b="1" lang="en" sz="2466">
                <a:solidFill>
                  <a:srgbClr val="0062FE"/>
                </a:solidFill>
              </a:rPr>
              <a:t>NLP in Today’s real life</a:t>
            </a:r>
            <a:endParaRPr b="1" sz="2200">
              <a:solidFill>
                <a:srgbClr val="0062FE"/>
              </a:solidFill>
            </a:endParaRPr>
          </a:p>
          <a:p>
            <a:pPr indent="0" lvl="0" marL="0" rtl="0" algn="l">
              <a:spcBef>
                <a:spcPts val="1200"/>
              </a:spcBef>
              <a:spcAft>
                <a:spcPts val="0"/>
              </a:spcAft>
              <a:buNone/>
            </a:pPr>
            <a:r>
              <a:t/>
            </a:r>
            <a:endParaRPr/>
          </a:p>
        </p:txBody>
      </p:sp>
      <p:sp>
        <p:nvSpPr>
          <p:cNvPr id="94" name="Google Shape;94;p18"/>
          <p:cNvSpPr/>
          <p:nvPr/>
        </p:nvSpPr>
        <p:spPr>
          <a:xfrm>
            <a:off x="311700" y="1121000"/>
            <a:ext cx="4480500" cy="3552900"/>
          </a:xfrm>
          <a:prstGeom prst="roundRect">
            <a:avLst>
              <a:gd fmla="val 1657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500">
                <a:solidFill>
                  <a:srgbClr val="161616"/>
                </a:solidFill>
                <a:highlight>
                  <a:srgbClr val="CFE2F3"/>
                </a:highlight>
              </a:rPr>
              <a:t>Examples:</a:t>
            </a:r>
            <a:endParaRPr i="1" sz="1500">
              <a:solidFill>
                <a:srgbClr val="161616"/>
              </a:solidFill>
              <a:highlight>
                <a:srgbClr val="CFE2F3"/>
              </a:highlight>
            </a:endParaRPr>
          </a:p>
          <a:p>
            <a:pPr indent="0" lvl="0" marL="0" rtl="0" algn="l">
              <a:spcBef>
                <a:spcPts val="0"/>
              </a:spcBef>
              <a:spcAft>
                <a:spcPts val="0"/>
              </a:spcAft>
              <a:buNone/>
            </a:pPr>
            <a:r>
              <a:t/>
            </a:r>
            <a:endParaRPr i="1" sz="1500">
              <a:solidFill>
                <a:srgbClr val="161616"/>
              </a:solidFill>
              <a:highlight>
                <a:srgbClr val="CFE2F3"/>
              </a:highlight>
            </a:endParaRPr>
          </a:p>
          <a:p>
            <a:pPr indent="0" lvl="0" marL="0" rtl="0" algn="l">
              <a:spcBef>
                <a:spcPts val="0"/>
              </a:spcBef>
              <a:spcAft>
                <a:spcPts val="0"/>
              </a:spcAft>
              <a:buNone/>
            </a:pPr>
            <a:r>
              <a:rPr i="1" lang="en" sz="1500">
                <a:solidFill>
                  <a:srgbClr val="161616"/>
                </a:solidFill>
                <a:highlight>
                  <a:srgbClr val="CFE2F3"/>
                </a:highlight>
              </a:rPr>
              <a:t>Speech Recognition: NLP is used in speech recognition systems, which convert spoken words into text. This technology is used in many applications, such as virtual assistants, speech-to-text software, and language learning apps.</a:t>
            </a:r>
            <a:endParaRPr i="1" sz="1500">
              <a:solidFill>
                <a:srgbClr val="161616"/>
              </a:solidFill>
              <a:highlight>
                <a:srgbClr val="CFE2F3"/>
              </a:highlight>
            </a:endParaRPr>
          </a:p>
          <a:p>
            <a:pPr indent="0" lvl="0" marL="0" rtl="0" algn="l">
              <a:spcBef>
                <a:spcPts val="0"/>
              </a:spcBef>
              <a:spcAft>
                <a:spcPts val="0"/>
              </a:spcAft>
              <a:buNone/>
            </a:pPr>
            <a:r>
              <a:t/>
            </a:r>
            <a:endParaRPr i="1" sz="1500">
              <a:solidFill>
                <a:srgbClr val="161616"/>
              </a:solidFill>
              <a:highlight>
                <a:srgbClr val="CFE2F3"/>
              </a:highlight>
            </a:endParaRPr>
          </a:p>
          <a:p>
            <a:pPr indent="0" lvl="0" marL="0" rtl="0" algn="l">
              <a:spcBef>
                <a:spcPts val="0"/>
              </a:spcBef>
              <a:spcAft>
                <a:spcPts val="0"/>
              </a:spcAft>
              <a:buClr>
                <a:schemeClr val="dk1"/>
              </a:buClr>
              <a:buSzPts val="1100"/>
              <a:buFont typeface="Arial"/>
              <a:buNone/>
            </a:pPr>
            <a:r>
              <a:rPr i="1" lang="en" sz="1500">
                <a:solidFill>
                  <a:srgbClr val="161616"/>
                </a:solidFill>
                <a:highlight>
                  <a:srgbClr val="CFE2F3"/>
                </a:highlight>
              </a:rPr>
              <a:t>Language Translation: NLP is used to translate text from one language to another. Services such as Google Translate and Microsoft Translator use NLP algorithms to provide accurate translations.</a:t>
            </a:r>
            <a:endParaRPr i="1" sz="1500">
              <a:solidFill>
                <a:srgbClr val="161616"/>
              </a:solidFill>
              <a:highlight>
                <a:srgbClr val="CFE2F3"/>
              </a:highlight>
            </a:endParaRPr>
          </a:p>
        </p:txBody>
      </p:sp>
      <p:pic>
        <p:nvPicPr>
          <p:cNvPr id="95" name="Google Shape;95;p18"/>
          <p:cNvPicPr preferRelativeResize="0"/>
          <p:nvPr/>
        </p:nvPicPr>
        <p:blipFill>
          <a:blip r:embed="rId3">
            <a:alphaModFix/>
          </a:blip>
          <a:stretch>
            <a:fillRect/>
          </a:stretch>
        </p:blipFill>
        <p:spPr>
          <a:xfrm>
            <a:off x="4926575" y="2867825"/>
            <a:ext cx="3863949" cy="1655975"/>
          </a:xfrm>
          <a:prstGeom prst="rect">
            <a:avLst/>
          </a:prstGeom>
          <a:noFill/>
          <a:ln>
            <a:noFill/>
          </a:ln>
        </p:spPr>
      </p:pic>
      <p:pic>
        <p:nvPicPr>
          <p:cNvPr id="96" name="Google Shape;96;p18"/>
          <p:cNvPicPr preferRelativeResize="0"/>
          <p:nvPr/>
        </p:nvPicPr>
        <p:blipFill>
          <a:blip r:embed="rId4">
            <a:alphaModFix/>
          </a:blip>
          <a:stretch>
            <a:fillRect/>
          </a:stretch>
        </p:blipFill>
        <p:spPr>
          <a:xfrm>
            <a:off x="5099522" y="944725"/>
            <a:ext cx="3768253" cy="165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p:nvPr/>
        </p:nvSpPr>
        <p:spPr>
          <a:xfrm>
            <a:off x="270400" y="418675"/>
            <a:ext cx="4480500" cy="3113700"/>
          </a:xfrm>
          <a:prstGeom prst="roundRect">
            <a:avLst>
              <a:gd fmla="val 1657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500">
                <a:solidFill>
                  <a:srgbClr val="161616"/>
                </a:solidFill>
                <a:highlight>
                  <a:srgbClr val="CFE2F3"/>
                </a:highlight>
              </a:rPr>
              <a:t>Examples:</a:t>
            </a:r>
            <a:endParaRPr i="1" sz="1500">
              <a:solidFill>
                <a:srgbClr val="161616"/>
              </a:solidFill>
              <a:highlight>
                <a:srgbClr val="CFE2F3"/>
              </a:highlight>
            </a:endParaRPr>
          </a:p>
          <a:p>
            <a:pPr indent="0" lvl="0" marL="0" rtl="0" algn="l">
              <a:spcBef>
                <a:spcPts val="0"/>
              </a:spcBef>
              <a:spcAft>
                <a:spcPts val="0"/>
              </a:spcAft>
              <a:buNone/>
            </a:pPr>
            <a:r>
              <a:t/>
            </a:r>
            <a:endParaRPr i="1" sz="1500">
              <a:solidFill>
                <a:srgbClr val="161616"/>
              </a:solidFill>
              <a:highlight>
                <a:srgbClr val="CFE2F3"/>
              </a:highlight>
            </a:endParaRPr>
          </a:p>
          <a:p>
            <a:pPr indent="0" lvl="0" marL="0" rtl="0" algn="l">
              <a:spcBef>
                <a:spcPts val="0"/>
              </a:spcBef>
              <a:spcAft>
                <a:spcPts val="0"/>
              </a:spcAft>
              <a:buNone/>
            </a:pPr>
            <a:r>
              <a:rPr i="1" lang="en" sz="1500">
                <a:solidFill>
                  <a:srgbClr val="161616"/>
                </a:solidFill>
                <a:highlight>
                  <a:srgbClr val="CFE2F3"/>
                </a:highlight>
              </a:rPr>
              <a:t>Healthcare: NLP is used in healthcare to analyze medical records and help physicians make more informed decisions. NLP algorithms can analyze patient records and identify patterns, helping doctors diagnose diseases and develop treatment plans.</a:t>
            </a:r>
            <a:endParaRPr i="1" sz="1500">
              <a:solidFill>
                <a:srgbClr val="161616"/>
              </a:solidFill>
              <a:highlight>
                <a:srgbClr val="CFE2F3"/>
              </a:highlight>
            </a:endParaRPr>
          </a:p>
        </p:txBody>
      </p:sp>
      <p:pic>
        <p:nvPicPr>
          <p:cNvPr id="102" name="Google Shape;102;p19"/>
          <p:cNvPicPr preferRelativeResize="0"/>
          <p:nvPr/>
        </p:nvPicPr>
        <p:blipFill>
          <a:blip r:embed="rId3">
            <a:alphaModFix/>
          </a:blip>
          <a:stretch>
            <a:fillRect/>
          </a:stretch>
        </p:blipFill>
        <p:spPr>
          <a:xfrm>
            <a:off x="5186300" y="761775"/>
            <a:ext cx="3805299" cy="2140475"/>
          </a:xfrm>
          <a:prstGeom prst="rect">
            <a:avLst/>
          </a:prstGeom>
          <a:noFill/>
          <a:ln>
            <a:noFill/>
          </a:ln>
        </p:spPr>
      </p:pic>
      <p:sp>
        <p:nvSpPr>
          <p:cNvPr id="103" name="Google Shape;103;p19"/>
          <p:cNvSpPr/>
          <p:nvPr/>
        </p:nvSpPr>
        <p:spPr>
          <a:xfrm>
            <a:off x="339750" y="3966075"/>
            <a:ext cx="8460000" cy="939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500">
                <a:solidFill>
                  <a:srgbClr val="161616"/>
                </a:solidFill>
                <a:highlight>
                  <a:srgbClr val="CFE2F3"/>
                </a:highlight>
              </a:rPr>
              <a:t>NLP is a powerful tool that is transforming many industries and applications. From search engines and customer service to social media monitoring and healthcare, NLP is helping us understand and process language more effectively, making our lives more efficient and convenient.</a:t>
            </a:r>
            <a:endParaRPr i="1" sz="1700">
              <a:highlight>
                <a:srgbClr val="CFE2F3"/>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20">
                <a:solidFill>
                  <a:srgbClr val="0B5394"/>
                </a:solidFill>
              </a:rPr>
              <a:t>Methods </a:t>
            </a:r>
            <a:r>
              <a:rPr lang="en" sz="2320">
                <a:solidFill>
                  <a:srgbClr val="0B5394"/>
                </a:solidFill>
              </a:rPr>
              <a:t>of NLP</a:t>
            </a:r>
            <a:endParaRPr b="1" sz="2200">
              <a:solidFill>
                <a:srgbClr val="0B5394"/>
              </a:solidFill>
            </a:endParaRPr>
          </a:p>
        </p:txBody>
      </p:sp>
      <p:sp>
        <p:nvSpPr>
          <p:cNvPr id="109" name="Google Shape;109;p20"/>
          <p:cNvSpPr/>
          <p:nvPr/>
        </p:nvSpPr>
        <p:spPr>
          <a:xfrm>
            <a:off x="311700" y="1017725"/>
            <a:ext cx="8464500" cy="849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highlight>
                  <a:srgbClr val="CFE2F3"/>
                </a:highlight>
              </a:rPr>
              <a:t>NLP methods include a wide range of techniques and approaches for processing, analyzing, and generating natural language text. Some common NLP methods include:</a:t>
            </a:r>
            <a:endParaRPr sz="1700">
              <a:highlight>
                <a:srgbClr val="CFE2F3"/>
              </a:highlight>
            </a:endParaRPr>
          </a:p>
        </p:txBody>
      </p:sp>
      <p:sp>
        <p:nvSpPr>
          <p:cNvPr id="110" name="Google Shape;110;p20"/>
          <p:cNvSpPr/>
          <p:nvPr/>
        </p:nvSpPr>
        <p:spPr>
          <a:xfrm>
            <a:off x="4572000" y="2139375"/>
            <a:ext cx="4204200" cy="2855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Topic modeling</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Machine translation</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Text summarization</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Question answering</a:t>
            </a:r>
            <a:endParaRPr sz="1500">
              <a:solidFill>
                <a:srgbClr val="161616"/>
              </a:solidFill>
              <a:highlight>
                <a:srgbClr val="CFE2F3"/>
              </a:highlight>
            </a:endParaRPr>
          </a:p>
        </p:txBody>
      </p:sp>
      <p:sp>
        <p:nvSpPr>
          <p:cNvPr id="111" name="Google Shape;111;p20"/>
          <p:cNvSpPr/>
          <p:nvPr/>
        </p:nvSpPr>
        <p:spPr>
          <a:xfrm>
            <a:off x="311700" y="2139375"/>
            <a:ext cx="4204200" cy="2855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Tokenization</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Part-of-speech tagging</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Named entity recognition</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Sentiment analysis</a:t>
            </a:r>
            <a:endParaRPr sz="1500">
              <a:solidFill>
                <a:srgbClr val="161616"/>
              </a:solidFill>
              <a:highlight>
                <a:srgbClr val="CFE2F3"/>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20">
                <a:solidFill>
                  <a:srgbClr val="0B5394"/>
                </a:solidFill>
              </a:rPr>
              <a:t>Applications of NLP</a:t>
            </a:r>
            <a:endParaRPr b="1" sz="2200">
              <a:solidFill>
                <a:srgbClr val="0B5394"/>
              </a:solidFill>
            </a:endParaRPr>
          </a:p>
        </p:txBody>
      </p:sp>
      <p:sp>
        <p:nvSpPr>
          <p:cNvPr id="117" name="Google Shape;117;p21"/>
          <p:cNvSpPr/>
          <p:nvPr/>
        </p:nvSpPr>
        <p:spPr>
          <a:xfrm>
            <a:off x="311700" y="1017725"/>
            <a:ext cx="8464500" cy="849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highlight>
                  <a:srgbClr val="CFE2F3"/>
                </a:highlight>
              </a:rPr>
              <a:t>NLP has a wide range of application across different industries and domains. Here are some of the most common applications of NLP.</a:t>
            </a:r>
            <a:endParaRPr sz="1700">
              <a:highlight>
                <a:srgbClr val="CFE2F3"/>
              </a:highlight>
            </a:endParaRPr>
          </a:p>
        </p:txBody>
      </p:sp>
      <p:sp>
        <p:nvSpPr>
          <p:cNvPr id="118" name="Google Shape;118;p21"/>
          <p:cNvSpPr/>
          <p:nvPr/>
        </p:nvSpPr>
        <p:spPr>
          <a:xfrm>
            <a:off x="4572000" y="2139375"/>
            <a:ext cx="4204200" cy="2855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Information Retrieval</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Speech Recognition</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Fraud Detection</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Healthcare</a:t>
            </a:r>
            <a:endParaRPr sz="1500">
              <a:solidFill>
                <a:srgbClr val="161616"/>
              </a:solidFill>
              <a:highlight>
                <a:srgbClr val="CFE2F3"/>
              </a:highlight>
            </a:endParaRPr>
          </a:p>
        </p:txBody>
      </p:sp>
      <p:sp>
        <p:nvSpPr>
          <p:cNvPr id="119" name="Google Shape;119;p21"/>
          <p:cNvSpPr/>
          <p:nvPr/>
        </p:nvSpPr>
        <p:spPr>
          <a:xfrm>
            <a:off x="311700" y="2139375"/>
            <a:ext cx="4204200" cy="2855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Chatbot and Virtual Assistants</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Sentiment Analysis</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News and Media</a:t>
            </a:r>
            <a:endParaRPr sz="1500">
              <a:solidFill>
                <a:srgbClr val="161616"/>
              </a:solidFill>
              <a:highlight>
                <a:srgbClr val="CFE2F3"/>
              </a:highlight>
            </a:endParaRPr>
          </a:p>
          <a:p>
            <a:pPr indent="-323850" lvl="0" marL="457200" rtl="0" algn="l">
              <a:lnSpc>
                <a:spcPct val="200000"/>
              </a:lnSpc>
              <a:spcBef>
                <a:spcPts val="0"/>
              </a:spcBef>
              <a:spcAft>
                <a:spcPts val="0"/>
              </a:spcAft>
              <a:buClr>
                <a:srgbClr val="161616"/>
              </a:buClr>
              <a:buSzPts val="1500"/>
              <a:buChar char="●"/>
            </a:pPr>
            <a:r>
              <a:rPr lang="en" sz="1500">
                <a:solidFill>
                  <a:srgbClr val="161616"/>
                </a:solidFill>
                <a:highlight>
                  <a:srgbClr val="CFE2F3"/>
                </a:highlight>
              </a:rPr>
              <a:t>Language Translation</a:t>
            </a:r>
            <a:endParaRPr sz="1500">
              <a:solidFill>
                <a:srgbClr val="161616"/>
              </a:solidFill>
              <a:highlight>
                <a:srgbClr val="CFE2F3"/>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