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1489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Jogo da Velha em Realidade 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aumentada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997920" y="4947840"/>
            <a:ext cx="8083440" cy="22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Matheus Braga Almeida – 15/0141025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Caio Yuri da Silva Costa – 09/0108213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Herisson Neves de Carvalho – 13/0054852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Imagem 1" descr=""/>
          <p:cNvPicPr/>
          <p:nvPr/>
        </p:nvPicPr>
        <p:blipFill>
          <a:blip r:embed="rId1"/>
          <a:stretch/>
        </p:blipFill>
        <p:spPr>
          <a:xfrm>
            <a:off x="3682440" y="584640"/>
            <a:ext cx="2714400" cy="2295000"/>
          </a:xfrm>
          <a:prstGeom prst="rect">
            <a:avLst/>
          </a:prstGeom>
          <a:ln>
            <a:noFill/>
          </a:ln>
        </p:spPr>
      </p:pic>
      <p:sp>
        <p:nvSpPr>
          <p:cNvPr id="75" name="TextShape 3"/>
          <p:cNvSpPr txBox="1"/>
          <p:nvPr/>
        </p:nvSpPr>
        <p:spPr>
          <a:xfrm>
            <a:off x="5904000" y="6989400"/>
            <a:ext cx="401256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fld id="{DEA837AC-8566-444E-98EB-FA96B79D233C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Aplicando Homografia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Após a detecção do jogo pela primeira vez. É gerada a homografia 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homografia detecta a ponta de cada linha e gera 8 pontos. Dado esses 8 pontos a função ajusta para que a perspectiva final seja um quadrado com as proporções de uma vista de cima.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Esses pontos e suas diferenças são armazenadas para fazer a homografia reversa no final.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5904000" y="6989760"/>
            <a:ext cx="401256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fld id="{F32CBEFC-45E1-458E-991A-E175BCCEF4DF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576000" y="1584000"/>
            <a:ext cx="3885840" cy="423828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4475160" y="1584000"/>
            <a:ext cx="5028840" cy="4362120"/>
          </a:xfrm>
          <a:prstGeom prst="rect">
            <a:avLst/>
          </a:prstGeom>
          <a:ln>
            <a:noFill/>
          </a:ln>
        </p:spPr>
      </p:pic>
      <p:sp>
        <p:nvSpPr>
          <p:cNvPr id="106" name="TextShape 1"/>
          <p:cNvSpPr txBox="1"/>
          <p:nvPr/>
        </p:nvSpPr>
        <p:spPr>
          <a:xfrm>
            <a:off x="5904000" y="6990120"/>
            <a:ext cx="401256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fld id="{00992D1F-0C0F-45B1-8116-00EFC4186EC0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2952000" y="1366560"/>
            <a:ext cx="3885840" cy="4809600"/>
          </a:xfrm>
          <a:prstGeom prst="rect">
            <a:avLst/>
          </a:prstGeom>
          <a:ln>
            <a:noFill/>
          </a:ln>
        </p:spPr>
      </p:pic>
      <p:sp>
        <p:nvSpPr>
          <p:cNvPr id="108" name="TextShape 1"/>
          <p:cNvSpPr txBox="1"/>
          <p:nvPr/>
        </p:nvSpPr>
        <p:spPr>
          <a:xfrm>
            <a:off x="5904000" y="6990120"/>
            <a:ext cx="401256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fld id="{18558C7A-0E92-4AF7-A7EE-8414D6BB8223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Imagem ajustada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269800" y="1768680"/>
            <a:ext cx="5540400" cy="4384080"/>
          </a:xfrm>
          <a:prstGeom prst="rect">
            <a:avLst/>
          </a:prstGeom>
          <a:ln>
            <a:noFill/>
          </a:ln>
        </p:spPr>
      </p:pic>
      <p:sp>
        <p:nvSpPr>
          <p:cNvPr id="111" name="TextShape 2"/>
          <p:cNvSpPr txBox="1"/>
          <p:nvPr/>
        </p:nvSpPr>
        <p:spPr>
          <a:xfrm>
            <a:off x="5904000" y="6989760"/>
            <a:ext cx="401256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fld id="{1673BD16-F19C-4085-9022-F02FB8A4DC10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Jogo encontrado!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560240" y="1768680"/>
            <a:ext cx="6959520" cy="4384080"/>
          </a:xfrm>
          <a:prstGeom prst="rect">
            <a:avLst/>
          </a:prstGeom>
          <a:ln>
            <a:noFill/>
          </a:ln>
        </p:spPr>
      </p:pic>
      <p:sp>
        <p:nvSpPr>
          <p:cNvPr id="114" name="TextShape 2"/>
          <p:cNvSpPr txBox="1"/>
          <p:nvPr/>
        </p:nvSpPr>
        <p:spPr>
          <a:xfrm>
            <a:off x="5904000" y="6989760"/>
            <a:ext cx="401256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fld id="{BBE5F011-9365-4005-ADAC-CC1AC9D7BE3F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Decisão para jogada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Uma máscara de um X binario foi gerado em um programa de edição de imagens. 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cada frame, a mascara é redimensionada para o tamanho de cada sub matriz e a operação binaria AND é feita.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Conta-se quantos pixels diferentes de 0 há na nova imagem e na mascara redimensionada.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Uma porcentagem é retornada. Se a porcentagem passar de 50% (testes feitos), a celula é marcada.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4032000" y="5653440"/>
            <a:ext cx="1762560" cy="1762560"/>
          </a:xfrm>
          <a:prstGeom prst="rect">
            <a:avLst/>
          </a:prstGeom>
          <a:ln>
            <a:noFill/>
          </a:ln>
        </p:spPr>
      </p:pic>
      <p:sp>
        <p:nvSpPr>
          <p:cNvPr id="118" name="TextShape 3"/>
          <p:cNvSpPr txBox="1"/>
          <p:nvPr/>
        </p:nvSpPr>
        <p:spPr>
          <a:xfrm>
            <a:off x="5904000" y="6989760"/>
            <a:ext cx="401256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fld id="{07728507-0E7D-49B9-8433-777343501FC2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Aplicando Homografia reversa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32000" y="187200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Tendo os pontos da primeira transformação, uma imagem totalmente preta com  mesmo tamanho da imagem ajustada é criada. 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 nova imagem são desenhados os elementos do jogo (X, O e texto), com relação a imagem ajustada.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homografia reversa é aplicada na imagem nova, e em seguida subtraida da imagem da câmera.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5904000" y="6989760"/>
            <a:ext cx="401256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fld id="{4CA323AC-D153-444B-9617-FCAFC5B563B1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Possiveis finais e decisões implementadas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503640" y="2566440"/>
            <a:ext cx="4426920" cy="278820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5152320" y="2566440"/>
            <a:ext cx="4426920" cy="2788200"/>
          </a:xfrm>
          <a:prstGeom prst="rect">
            <a:avLst/>
          </a:prstGeom>
          <a:ln>
            <a:noFill/>
          </a:ln>
        </p:spPr>
      </p:pic>
      <p:sp>
        <p:nvSpPr>
          <p:cNvPr id="125" name="TextShape 2"/>
          <p:cNvSpPr txBox="1"/>
          <p:nvPr/>
        </p:nvSpPr>
        <p:spPr>
          <a:xfrm>
            <a:off x="5904000" y="6989760"/>
            <a:ext cx="401256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fld id="{11668839-2129-46D3-81F7-25ECFEECDD0A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caso do jogador no tabuleiro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tentar evitar que a mão do jogador preencha uma das celulas acidentalmente, foi feito uma decisão de interromper a checagem em um determinado momento.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Sabe-se que quando a mão do jogador está por cima das linhas, o jogo para de ser identificado. Depois de um timer de 10 frames, o jogo entra em estado de “Player está jogando”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5904000" y="6989760"/>
            <a:ext cx="401256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fld id="{B0ECAC30-C272-497A-BCAE-DE58EDE6EE61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560240" y="1768680"/>
            <a:ext cx="6959520" cy="4384080"/>
          </a:xfrm>
          <a:prstGeom prst="rect">
            <a:avLst/>
          </a:prstGeom>
          <a:ln>
            <a:noFill/>
          </a:ln>
        </p:spPr>
      </p:pic>
      <p:sp>
        <p:nvSpPr>
          <p:cNvPr id="130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caso do jogador no tabuleiro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5904000" y="6989760"/>
            <a:ext cx="401256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fld id="{3ECC1FCC-42B8-4D7D-AA37-5890082EF04F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88520" y="2976480"/>
            <a:ext cx="730332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propósito é fazer um jogo da velha com realidade aumentada, encontrando-se o jogo em um papel usando um dispositivo de gravação de vídeo, processar as imagens, bem como as jogadas do jogador humano, e realizar jogadas até que o jogo finalize.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521080" y="680760"/>
            <a:ext cx="50382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5904000" y="6989760"/>
            <a:ext cx="401256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fld id="{4D5CCA87-9939-4E72-A141-9A8925B8AC29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Caso o jogo não entre nesse estado, a detecção ainda é efetuada por um filtro.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valor (porcentagem), inicial de cada célula é armazenado, e a cada frame esse valor é corrigido seguindo essa formula: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33" name="Formula 2"/>
              <p:cNvSpPr txBox="1"/>
              <p:nvPr/>
            </p:nvSpPr>
            <p:spPr>
              <a:xfrm>
                <a:off x="1656000" y="4248000"/>
                <a:ext cx="6392880" cy="360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NewV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x</m:t>
                        </m:r>
                        <m:r>
                          <m:t xml:space="preserve">,</m:t>
                        </m:r>
                        <m:r>
                          <m:t xml:space="preserve">y</m:t>
                        </m:r>
                      </m:e>
                    </m:d>
                    <m:r>
                      <m:t xml:space="preserve">=</m:t>
                    </m:r>
                    <m:r>
                      <m:t xml:space="preserve">OldV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x</m:t>
                        </m:r>
                        <m:r>
                          <m:t xml:space="preserve">,</m:t>
                        </m:r>
                        <m:r>
                          <m:t xml:space="preserve">y</m:t>
                        </m:r>
                      </m:e>
                    </m:d>
                    <m:r>
                      <m:t xml:space="preserve">∗</m:t>
                    </m:r>
                    <m:r>
                      <m:t xml:space="preserve">0.92</m:t>
                    </m:r>
                    <m:r>
                      <m:t xml:space="preserve">+</m:t>
                    </m:r>
                    <m:r>
                      <m:t xml:space="preserve">Read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x</m:t>
                        </m:r>
                        <m:r>
                          <m:t xml:space="preserve">,</m:t>
                        </m:r>
                        <m:r>
                          <m:t xml:space="preserve">y</m:t>
                        </m:r>
                      </m:e>
                    </m:d>
                    <m:r>
                      <m:t xml:space="preserve">∗</m:t>
                    </m:r>
                    <m:r>
                      <m:t xml:space="preserve">0.08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34" name="TextShape 3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caso do jogador no tabuleiro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5904000" y="6989760"/>
            <a:ext cx="401256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fld id="{22A1E155-32A4-4225-A9E3-4076A9DB375A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Falsos positivos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Imagem 53" descr=""/>
          <p:cNvPicPr/>
          <p:nvPr/>
        </p:nvPicPr>
        <p:blipFill>
          <a:blip r:embed="rId1"/>
          <a:stretch/>
        </p:blipFill>
        <p:spPr>
          <a:xfrm>
            <a:off x="548640" y="2057400"/>
            <a:ext cx="8960760" cy="5074560"/>
          </a:xfrm>
          <a:prstGeom prst="rect">
            <a:avLst/>
          </a:prstGeom>
          <a:ln>
            <a:noFill/>
          </a:ln>
        </p:spPr>
      </p:pic>
      <p:sp>
        <p:nvSpPr>
          <p:cNvPr id="138" name="TextShape 2"/>
          <p:cNvSpPr txBox="1"/>
          <p:nvPr/>
        </p:nvSpPr>
        <p:spPr>
          <a:xfrm>
            <a:off x="5904000" y="6989760"/>
            <a:ext cx="401256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fld id="{2B56866F-68D8-4784-9A04-94DF79EBED4D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3384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Falhas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253440" y="1243800"/>
            <a:ext cx="4426560" cy="278820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5365440" y="1296000"/>
            <a:ext cx="4426560" cy="280800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3"/>
          <a:stretch/>
        </p:blipFill>
        <p:spPr>
          <a:xfrm>
            <a:off x="3168000" y="4320000"/>
            <a:ext cx="3466080" cy="2742480"/>
          </a:xfrm>
          <a:prstGeom prst="rect">
            <a:avLst/>
          </a:prstGeom>
          <a:ln>
            <a:noFill/>
          </a:ln>
        </p:spPr>
      </p:pic>
      <p:sp>
        <p:nvSpPr>
          <p:cNvPr id="143" name="TextShape 2"/>
          <p:cNvSpPr txBox="1"/>
          <p:nvPr/>
        </p:nvSpPr>
        <p:spPr>
          <a:xfrm>
            <a:off x="5904000" y="6989760"/>
            <a:ext cx="401256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fld id="{A379BA5C-A337-4171-871D-111DAD37CB48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Limitação da implementação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Imagem 55" descr=""/>
          <p:cNvPicPr/>
          <p:nvPr/>
        </p:nvPicPr>
        <p:blipFill>
          <a:blip r:embed="rId1"/>
          <a:stretch/>
        </p:blipFill>
        <p:spPr>
          <a:xfrm>
            <a:off x="671040" y="1737720"/>
            <a:ext cx="8838360" cy="5119920"/>
          </a:xfrm>
          <a:prstGeom prst="rect">
            <a:avLst/>
          </a:prstGeom>
          <a:ln>
            <a:noFill/>
          </a:ln>
        </p:spPr>
      </p:pic>
      <p:sp>
        <p:nvSpPr>
          <p:cNvPr id="146" name="TextShape 2"/>
          <p:cNvSpPr txBox="1"/>
          <p:nvPr/>
        </p:nvSpPr>
        <p:spPr>
          <a:xfrm>
            <a:off x="5904000" y="6989760"/>
            <a:ext cx="401256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fld id="{0E2073E6-22DB-4577-A0FD-339B7CD7CD4E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Abordagem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674360" y="2148480"/>
            <a:ext cx="6533640" cy="4115520"/>
          </a:xfrm>
          <a:prstGeom prst="rect">
            <a:avLst/>
          </a:prstGeom>
          <a:ln>
            <a:noFill/>
          </a:ln>
        </p:spPr>
      </p:pic>
      <p:sp>
        <p:nvSpPr>
          <p:cNvPr id="81" name="TextShape 2"/>
          <p:cNvSpPr txBox="1"/>
          <p:nvPr/>
        </p:nvSpPr>
        <p:spPr>
          <a:xfrm>
            <a:off x="5904000" y="6989760"/>
            <a:ext cx="401256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fld id="{E9B224B3-8EE5-4E78-9A5E-C21328AD9859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1440000"/>
            <a:ext cx="9071280" cy="54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Aplicação de filtros morfológicos: dilatação, </a:t>
            </a: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Canny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HoughLinesP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Determinar linhas individualizadas em meio a um emaranhado de várias linhas;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Detecção de linhas cruzadas e delimitação do jogo;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Determinar o que é de interesse e onde se encontra;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Aplicar homografia;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Tratar momento em que o jogador está alterando o tabuleiro e suas alterações;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Posicionar.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32720" y="3222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Abordagem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5904000" y="6989760"/>
            <a:ext cx="401256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fld id="{13456601-BD15-4441-92DE-998A1082DCAB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problema das várias linhas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645920" y="1920960"/>
            <a:ext cx="6490080" cy="5135040"/>
          </a:xfrm>
          <a:prstGeom prst="rect">
            <a:avLst/>
          </a:prstGeom>
          <a:ln>
            <a:noFill/>
          </a:ln>
        </p:spPr>
      </p:pic>
      <p:sp>
        <p:nvSpPr>
          <p:cNvPr id="87" name="TextShape 2"/>
          <p:cNvSpPr txBox="1"/>
          <p:nvPr/>
        </p:nvSpPr>
        <p:spPr>
          <a:xfrm>
            <a:off x="5904000" y="6989760"/>
            <a:ext cx="401256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fld id="{6F624151-5ECA-41C1-8782-84410BC933D0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544120"/>
            <a:ext cx="9071280" cy="35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Foi usado a </a:t>
            </a: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HoughLinesP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(transformada Houglines probabilística), a qual retorna várias linhas, incluindo algumas que não deveriam existir.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Retorna-se, também, linhas menores que o comprimento total, linhas que começam ou terminam antes, linhas um pouco mais tortas.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problema das várias linhas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5904000" y="6989760"/>
            <a:ext cx="401256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fld id="{2E26836D-1C00-439A-997F-9B2FA26866CF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problema das várias linhas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224000" y="1920600"/>
            <a:ext cx="7344000" cy="4847400"/>
          </a:xfrm>
          <a:prstGeom prst="rect">
            <a:avLst/>
          </a:prstGeom>
          <a:ln>
            <a:noFill/>
          </a:ln>
        </p:spPr>
      </p:pic>
      <p:sp>
        <p:nvSpPr>
          <p:cNvPr id="93" name="TextShape 2"/>
          <p:cNvSpPr txBox="1"/>
          <p:nvPr/>
        </p:nvSpPr>
        <p:spPr>
          <a:xfrm>
            <a:off x="5904000" y="6989760"/>
            <a:ext cx="401256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fld id="{F711E6C8-B28F-4545-B0C8-FBAB90BD0FA4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5904000" y="6989760"/>
            <a:ext cx="401256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fld id="{B6E56846-A7C4-4CA0-957F-5611122E3459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detecção do jogo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152000" y="2051280"/>
            <a:ext cx="7488000" cy="4716720"/>
          </a:xfrm>
          <a:prstGeom prst="rect">
            <a:avLst/>
          </a:prstGeom>
          <a:ln>
            <a:noFill/>
          </a:ln>
        </p:spPr>
      </p:pic>
      <p:sp>
        <p:nvSpPr>
          <p:cNvPr id="97" name="TextShape 2"/>
          <p:cNvSpPr txBox="1"/>
          <p:nvPr/>
        </p:nvSpPr>
        <p:spPr>
          <a:xfrm>
            <a:off x="5904000" y="6989760"/>
            <a:ext cx="401256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fld id="{B1443F9B-0EB3-4E65-9F89-D2F9416FE2F6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detecção do jogo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Tratando as intersecções das linhas como um grafo, é possível determinar uma condição onde o “#” está.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Uma linha com somente 2 intersecções, nessas 2 intersecções, deve estar contida uma terceira linha, e o ciclo se repetir.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fim, formar uma ilha com um ciclo de comprimento 4.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5904000" y="6989760"/>
            <a:ext cx="401256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fld id="{EEF9B8FE-CD9C-4845-9F71-E712871D92D5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Herisson Carvalho</dc:creator>
  <dc:description/>
  <dc:language>pt-BR</dc:language>
  <cp:lastModifiedBy/>
  <dcterms:modified xsi:type="dcterms:W3CDTF">2016-06-29T17:57:13Z</dcterms:modified>
  <cp:revision>24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