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91" d="100"/>
          <a:sy n="91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C7C5D-C973-4349-8E3E-AD6637A8C468}" type="datetimeFigureOut">
              <a:rPr kumimoji="1" lang="ja-JP" altLang="en-US" smtClean="0"/>
              <a:t>2021/12/14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2C706-E724-C942-BEAE-A1CF4D2D8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14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28D76-FD55-084F-8B84-E156AF1B7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59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D05141-56F1-B349-BB09-802A80053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02" y="4067502"/>
            <a:ext cx="6295697" cy="1495093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EBBF8DF-1F53-E045-A86D-1FA27C1C5216}"/>
              </a:ext>
            </a:extLst>
          </p:cNvPr>
          <p:cNvCxnSpPr/>
          <p:nvPr userDrawn="1"/>
        </p:nvCxnSpPr>
        <p:spPr>
          <a:xfrm>
            <a:off x="147145" y="3812240"/>
            <a:ext cx="1189771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F7DCA2F6-1D31-1346-80E0-F13B964F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7503" y="6526377"/>
            <a:ext cx="2743200" cy="365125"/>
          </a:xfrm>
        </p:spPr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3C9E57BD-DC35-C74F-8180-C502067B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503" y="0"/>
            <a:ext cx="4114800" cy="365125"/>
          </a:xfrm>
        </p:spPr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37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33CFD-CACF-B348-80C6-D885CB7E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C665DC-2A14-5241-8934-BCAD2EC98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D5DD25-9915-1046-B5CB-657B3F8C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D1101B-1738-1040-BCD5-E215CECA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C7FB29-CDD1-9E4F-B277-AAABDCC0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2AE846-1229-BB48-966C-D1BE72380D28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13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7D890F-1453-7248-86D4-190C273FA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37033A-999F-984D-9326-D0762B2F3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CEC277-9AFB-5E49-B362-3B3A6D71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5F5CD9-C2C4-D044-930F-6FA194AD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013DBD-6E8D-F045-82A6-9216B57E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EDB293-160D-D548-BAB8-A8C1011D561E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16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220540-BB64-3041-B50B-1CBE6AA1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F25B3E-0E68-1345-871E-085DBA0F9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800100" indent="-34290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1BDC76-0911-4743-8227-1E8E3473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08FFBF-A175-6B4F-9844-1E1A6D5C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BEA34E-B1C2-A14C-8804-D2EE40AD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AC3234E-D99A-9C4C-92DA-D1EF243DB065}"/>
              </a:ext>
            </a:extLst>
          </p:cNvPr>
          <p:cNvCxnSpPr>
            <a:cxnSpLocks/>
          </p:cNvCxnSpPr>
          <p:nvPr userDrawn="1"/>
        </p:nvCxnSpPr>
        <p:spPr>
          <a:xfrm>
            <a:off x="530772" y="974445"/>
            <a:ext cx="11661228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4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3782F-E9BC-E14B-93A4-86C264E9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D79ACD-DFBD-BD4D-AADD-034F490E2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8A18610B-23F3-A44D-9116-742839E6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7503" y="6526377"/>
            <a:ext cx="2743200" cy="365125"/>
          </a:xfrm>
        </p:spPr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575150B1-8214-2A4F-8A0D-30C854D9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503" y="0"/>
            <a:ext cx="4114800" cy="365125"/>
          </a:xfrm>
        </p:spPr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40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9209F-C707-0644-B9E6-6745CAA9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026372-C45F-1F41-909F-B7E03AB34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5DDC4F-D67E-7947-908C-ABE534868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DAD1B1-8DB4-7740-9247-A2DFC81F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03278B-D980-4F48-9709-39BFF083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3491F6-7DED-9D4A-80A4-05C4566B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6532B51-DFDC-164B-B9F5-3058BEFD5179}"/>
              </a:ext>
            </a:extLst>
          </p:cNvPr>
          <p:cNvCxnSpPr>
            <a:cxnSpLocks/>
          </p:cNvCxnSpPr>
          <p:nvPr userDrawn="1"/>
        </p:nvCxnSpPr>
        <p:spPr>
          <a:xfrm>
            <a:off x="530772" y="879855"/>
            <a:ext cx="11661228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8D14EA-E4DC-7542-8BC7-69FBE53F89A8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832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8D86A-A9D4-5547-9C3C-95F7E5CB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3AD467-9D5B-4D48-AF48-BEA9FEC6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6B627E-7330-304A-BDC0-23C7DB18F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ED4970-CF4E-B442-ACF6-40838C35A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43B194-2E7C-9F4E-9BBA-59EBE886B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2BC8FB-4180-2941-B0AC-5D15235D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25B209-6027-7146-802D-0121CCE4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A1BC9E7-6E5C-CF46-9CD1-D5591F32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3AD1137-DB7B-4C41-93DA-72F5CE41CE17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274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7A2AF-CBC1-B94C-849D-A59433BF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5A2EC7-8DE4-9943-AF83-077A73CE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B97545-49CC-9043-9ACD-F363768E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ED6703-C662-024D-936C-F5A55AAD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C14B7C2-35AF-B14A-AE31-D8D332D265E0}"/>
              </a:ext>
            </a:extLst>
          </p:cNvPr>
          <p:cNvCxnSpPr>
            <a:cxnSpLocks/>
          </p:cNvCxnSpPr>
          <p:nvPr userDrawn="1"/>
        </p:nvCxnSpPr>
        <p:spPr>
          <a:xfrm>
            <a:off x="530772" y="879855"/>
            <a:ext cx="11661228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232C18-4EC5-1C40-B59F-2469FBDBB41C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211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24F0CB-8215-EA4C-BAE6-28480A9B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8C57A4-1C98-7A4F-AFCF-8ABC5C09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DBFF93-C1B6-BE4C-91EC-02F73228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DA4B16-0A06-9F4E-9C6C-D6659A4AD338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86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787937-B749-074B-9073-8EC83701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3933DB-2983-8B42-A12B-49F7F8C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3BB3E1-A8D3-EC47-8063-156636619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F7F76A-50F2-424D-B33C-959C8902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EF0A48-86F4-0645-BB7D-5CA7E2DA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E302EA-5F8C-A94D-B3D9-6A3C79AD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2262BE-4286-1A45-BA69-2A1156D80AE4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220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122664-0282-5F45-9D0C-C442143B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F0E553-809A-C946-999E-B65A25DB4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BF2DBF-D42E-9146-84E1-E35008DCD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718E90-68B0-6B4F-9453-E0DAC92D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98BC2A-D81F-E947-9687-D7B3DE4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594B58-CFB3-7A4A-B26D-1B9792E2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AAD356B-3FF6-BA44-A8D2-B0FBD79EEB88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250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11E588-45DD-E346-9904-248AA7A4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72" y="336328"/>
            <a:ext cx="11130455" cy="798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0AD0EA-1EBC-814E-93C5-38447607C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772" y="1135115"/>
            <a:ext cx="11130454" cy="504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1477CA-E6BC-2F43-BD93-242E69229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7503" y="65263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altLang="ja-JP"/>
              <a:t>Makoto Noguchi</a:t>
            </a:r>
            <a:r>
              <a:rPr lang="ja-JP" altLang="en-US"/>
              <a:t>＠</a:t>
            </a:r>
            <a:r>
              <a:rPr lang="en-US" altLang="ja-JP"/>
              <a:t>Kwansei</a:t>
            </a:r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55E19-F568-E64C-AE5D-49A41A1A8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503" y="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" altLang="ja-JP" dirty="0"/>
              <a:t>footer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AF1FF-7FA1-B84D-8526-2DEB8BA67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3886" y="65156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C2EA3249-E942-6548-99D7-50BB56ADF5E4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1067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l"/>
        <a:defRPr kumimoji="1" sz="2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kumimoji="1" sz="20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d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247FBFAE-2590-43A8-B234-0A50609BB104}"/>
              </a:ext>
            </a:extLst>
          </p:cNvPr>
          <p:cNvCxnSpPr>
            <a:cxnSpLocks/>
            <a:stCxn id="22" idx="2"/>
            <a:endCxn id="59" idx="0"/>
          </p:cNvCxnSpPr>
          <p:nvPr/>
        </p:nvCxnSpPr>
        <p:spPr>
          <a:xfrm rot="5400000">
            <a:off x="2754738" y="2635681"/>
            <a:ext cx="1185605" cy="4690904"/>
          </a:xfrm>
          <a:prstGeom prst="bentConnector3">
            <a:avLst>
              <a:gd name="adj1" fmla="val 24292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B46B6B76-E606-7744-B9AD-1ABDEAB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時系列データの最適な簡略化とその応用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6030D4-2618-7D45-A3FA-7A41CCA03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2" y="1135115"/>
            <a:ext cx="11130454" cy="5391262"/>
          </a:xfrm>
        </p:spPr>
        <p:txBody>
          <a:bodyPr>
            <a:noAutofit/>
          </a:bodyPr>
          <a:lstStyle/>
          <a:p>
            <a:pPr marL="0" indent="0">
              <a:lnSpc>
                <a:spcPts val="2500"/>
              </a:lnSpc>
              <a:spcBef>
                <a:spcPts val="600"/>
              </a:spcBef>
              <a:buNone/>
            </a:pPr>
            <a:r>
              <a:rPr lang="ja-JP" altLang="en-US" sz="1800" dirty="0"/>
              <a:t>データ解析には近似が非常に有効である．</a:t>
            </a:r>
            <a:endParaRPr lang="en-US" altLang="ja-JP" sz="1800" dirty="0"/>
          </a:p>
          <a:p>
            <a:pPr marL="0" indent="0">
              <a:lnSpc>
                <a:spcPts val="2500"/>
              </a:lnSpc>
              <a:spcBef>
                <a:spcPts val="600"/>
              </a:spcBef>
              <a:buNone/>
            </a:pPr>
            <a:r>
              <a:rPr lang="ja-JP" altLang="en-US" sz="1800" dirty="0"/>
              <a:t>ではどう近似すべきか？</a:t>
            </a:r>
            <a:endParaRPr kumimoji="1" lang="en-US" altLang="ja-JP" sz="1800" dirty="0"/>
          </a:p>
          <a:p>
            <a:pPr marL="0" indent="0">
              <a:lnSpc>
                <a:spcPts val="2500"/>
              </a:lnSpc>
              <a:spcBef>
                <a:spcPts val="600"/>
              </a:spcBef>
              <a:buNone/>
            </a:pPr>
            <a:r>
              <a:rPr kumimoji="1" lang="ja-JP" altLang="en-US" sz="1800" b="1" dirty="0">
                <a:solidFill>
                  <a:srgbClr val="FF0000"/>
                </a:solidFill>
              </a:rPr>
              <a:t>→　</a:t>
            </a:r>
            <a:r>
              <a:rPr kumimoji="1" lang="ja-JP" altLang="en-US" sz="1800" b="1" u="sng" dirty="0"/>
              <a:t>凸包の近似アルゴリズム</a:t>
            </a:r>
            <a:r>
              <a:rPr kumimoji="1" lang="ja-JP" altLang="en-US" sz="1800" u="sng" dirty="0"/>
              <a:t>で</a:t>
            </a:r>
            <a:r>
              <a:rPr lang="ja-JP" altLang="en-US" sz="1800" u="sng" dirty="0"/>
              <a:t>ピーク数を減らすように近似．</a:t>
            </a:r>
            <a:endParaRPr lang="en-US" altLang="ja-JP" sz="1800" u="sng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7F029C-0FE6-5946-9F22-D3A76693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08C5DF-D8E4-D04B-8EAC-01395019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 dirty="0"/>
              <a:t>研究紹介</a:t>
            </a:r>
          </a:p>
        </p:txBody>
      </p:sp>
      <p:pic>
        <p:nvPicPr>
          <p:cNvPr id="22" name="図 21" descr="グラフ, 折れ線グラフ&#10;&#10;自動的に生成された説明">
            <a:extLst>
              <a:ext uri="{FF2B5EF4-FFF2-40B4-BE49-F238E27FC236}">
                <a16:creationId xmlns:a16="http://schemas.microsoft.com/office/drawing/2014/main" id="{3902123A-9AFE-4538-85D5-35C37FFA3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00" r="8492"/>
          <a:stretch/>
        </p:blipFill>
        <p:spPr>
          <a:xfrm>
            <a:off x="4369744" y="2336406"/>
            <a:ext cx="2646495" cy="2051925"/>
          </a:xfrm>
          <a:prstGeom prst="rect">
            <a:avLst/>
          </a:prstGeom>
        </p:spPr>
      </p:pic>
      <p:pic>
        <p:nvPicPr>
          <p:cNvPr id="23" name="図 22" descr="グラフ&#10;&#10;自動的に生成された説明">
            <a:extLst>
              <a:ext uri="{FF2B5EF4-FFF2-40B4-BE49-F238E27FC236}">
                <a16:creationId xmlns:a16="http://schemas.microsoft.com/office/drawing/2014/main" id="{7A844221-EEDD-4E52-AD41-169234BFC0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00" r="8492"/>
          <a:stretch/>
        </p:blipFill>
        <p:spPr>
          <a:xfrm>
            <a:off x="683114" y="2313205"/>
            <a:ext cx="2646495" cy="2051924"/>
          </a:xfrm>
          <a:prstGeom prst="rect">
            <a:avLst/>
          </a:prstGeom>
        </p:spPr>
      </p:pic>
      <p:sp>
        <p:nvSpPr>
          <p:cNvPr id="24" name="矢印: 右 23">
            <a:extLst>
              <a:ext uri="{FF2B5EF4-FFF2-40B4-BE49-F238E27FC236}">
                <a16:creationId xmlns:a16="http://schemas.microsoft.com/office/drawing/2014/main" id="{9AA1E94C-3A11-4EAA-9E92-8F79F3B789E1}"/>
              </a:ext>
            </a:extLst>
          </p:cNvPr>
          <p:cNvSpPr/>
          <p:nvPr/>
        </p:nvSpPr>
        <p:spPr>
          <a:xfrm>
            <a:off x="3716229" y="3040718"/>
            <a:ext cx="373936" cy="41563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B98090D-1F19-4841-B515-C4287FB56C84}"/>
              </a:ext>
            </a:extLst>
          </p:cNvPr>
          <p:cNvSpPr txBox="1"/>
          <p:nvPr/>
        </p:nvSpPr>
        <p:spPr>
          <a:xfrm>
            <a:off x="6432184" y="4227295"/>
            <a:ext cx="11664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わかりやすい！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0B9C56E-E3B1-44C6-B70D-069B3A689588}"/>
              </a:ext>
            </a:extLst>
          </p:cNvPr>
          <p:cNvSpPr txBox="1"/>
          <p:nvPr/>
        </p:nvSpPr>
        <p:spPr>
          <a:xfrm>
            <a:off x="3610239" y="2837292"/>
            <a:ext cx="541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近似</a:t>
            </a:r>
            <a:endParaRPr kumimoji="1" lang="ja-JP" altLang="en-US" sz="11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3917F3-1E3E-45ED-80E9-45D8849BDD6B}"/>
              </a:ext>
            </a:extLst>
          </p:cNvPr>
          <p:cNvSpPr txBox="1"/>
          <p:nvPr/>
        </p:nvSpPr>
        <p:spPr>
          <a:xfrm>
            <a:off x="7726844" y="1116718"/>
            <a:ext cx="3701742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他の近似方法は？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感染症数理モデルの構築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解析的な関数での近似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…</a:t>
            </a:r>
          </a:p>
        </p:txBody>
      </p:sp>
      <p:pic>
        <p:nvPicPr>
          <p:cNvPr id="21" name="図 20" descr="グラフ, 折れ線グラフ&#10;&#10;自動的に生成された説明">
            <a:extLst>
              <a:ext uri="{FF2B5EF4-FFF2-40B4-BE49-F238E27FC236}">
                <a16:creationId xmlns:a16="http://schemas.microsoft.com/office/drawing/2014/main" id="{94C87D3E-5801-41A0-8C20-0244A9BAD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103" y="2067399"/>
            <a:ext cx="2944557" cy="2208418"/>
          </a:xfrm>
          <a:prstGeom prst="rect">
            <a:avLst/>
          </a:prstGeom>
        </p:spPr>
      </p:pic>
      <p:sp>
        <p:nvSpPr>
          <p:cNvPr id="30" name="矢印: 右 29">
            <a:extLst>
              <a:ext uri="{FF2B5EF4-FFF2-40B4-BE49-F238E27FC236}">
                <a16:creationId xmlns:a16="http://schemas.microsoft.com/office/drawing/2014/main" id="{A3D7256E-47DE-4292-BF42-2C2FD1256AE0}"/>
              </a:ext>
            </a:extLst>
          </p:cNvPr>
          <p:cNvSpPr/>
          <p:nvPr/>
        </p:nvSpPr>
        <p:spPr>
          <a:xfrm>
            <a:off x="7322490" y="3076321"/>
            <a:ext cx="373936" cy="415636"/>
          </a:xfrm>
          <a:prstGeom prst="right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461D86-BCC7-4EDB-828A-F3F3CAF44BC3}"/>
              </a:ext>
            </a:extLst>
          </p:cNvPr>
          <p:cNvSpPr txBox="1"/>
          <p:nvPr/>
        </p:nvSpPr>
        <p:spPr>
          <a:xfrm>
            <a:off x="7834216" y="4180463"/>
            <a:ext cx="34797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感染拡大率を考慮した近似例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" altLang="ja-JP" sz="700" dirty="0">
                <a:latin typeface="Times New Roman" panose="02020603050405020304" pitchFamily="18" charset="0"/>
              </a:rPr>
              <a:t>Private communication with Prof. Kazuyuki Tanaka, Tohoku University</a:t>
            </a:r>
            <a:r>
              <a:rPr kumimoji="1" lang="en-US" altLang="ja-JP" sz="7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7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5784BAF-7EC0-4612-ABB5-23115F827C95}"/>
              </a:ext>
            </a:extLst>
          </p:cNvPr>
          <p:cNvSpPr txBox="1"/>
          <p:nvPr/>
        </p:nvSpPr>
        <p:spPr>
          <a:xfrm>
            <a:off x="7212164" y="2838431"/>
            <a:ext cx="622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Other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4B35965-4BBE-4910-B92B-839BFD653B09}"/>
              </a:ext>
            </a:extLst>
          </p:cNvPr>
          <p:cNvSpPr txBox="1"/>
          <p:nvPr/>
        </p:nvSpPr>
        <p:spPr>
          <a:xfrm>
            <a:off x="5117486" y="4387284"/>
            <a:ext cx="541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More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6C54605-D29C-479F-96A0-60EB3FAD8807}"/>
              </a:ext>
            </a:extLst>
          </p:cNvPr>
          <p:cNvSpPr txBox="1"/>
          <p:nvPr/>
        </p:nvSpPr>
        <p:spPr>
          <a:xfrm>
            <a:off x="530771" y="4307979"/>
            <a:ext cx="3701742" cy="1035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何に活用？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ja-JP" altLang="en-US" sz="1600" b="1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深層学習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を用いた予測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．</a:t>
            </a:r>
            <a:r>
              <a:rPr lang="en-US" altLang="ja-JP" sz="16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LSTM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による予測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図 11" descr="グラフ, ヒストグラム&#10;&#10;自動的に生成された説明">
            <a:extLst>
              <a:ext uri="{FF2B5EF4-FFF2-40B4-BE49-F238E27FC236}">
                <a16:creationId xmlns:a16="http://schemas.microsoft.com/office/drawing/2014/main" id="{00974634-4C25-460B-A56F-B483221FB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024" y="4748523"/>
            <a:ext cx="3479766" cy="1856991"/>
          </a:xfrm>
          <a:prstGeom prst="rect">
            <a:avLst/>
          </a:prstGeom>
        </p:spPr>
      </p:pic>
      <p:pic>
        <p:nvPicPr>
          <p:cNvPr id="10" name="図 9" descr="グラフ, 折れ線グラフ&#10;&#10;自動的に生成された説明">
            <a:extLst>
              <a:ext uri="{FF2B5EF4-FFF2-40B4-BE49-F238E27FC236}">
                <a16:creationId xmlns:a16="http://schemas.microsoft.com/office/drawing/2014/main" id="{10E710FA-3851-4982-B43C-145D7A909D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6509" y="4751698"/>
            <a:ext cx="3857159" cy="1849829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0562B46-3663-47DC-B847-E80064F24A5C}"/>
              </a:ext>
            </a:extLst>
          </p:cNvPr>
          <p:cNvSpPr/>
          <p:nvPr/>
        </p:nvSpPr>
        <p:spPr>
          <a:xfrm>
            <a:off x="7303133" y="6184272"/>
            <a:ext cx="161059" cy="2165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393D399-5457-473E-92B6-80F3E33CE2B7}"/>
              </a:ext>
            </a:extLst>
          </p:cNvPr>
          <p:cNvCxnSpPr>
            <a:cxnSpLocks/>
          </p:cNvCxnSpPr>
          <p:nvPr/>
        </p:nvCxnSpPr>
        <p:spPr>
          <a:xfrm flipV="1">
            <a:off x="7464192" y="4873938"/>
            <a:ext cx="559033" cy="13103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D47EAF2A-05B5-4084-9D2F-1FC68A24DF2F}"/>
              </a:ext>
            </a:extLst>
          </p:cNvPr>
          <p:cNvCxnSpPr>
            <a:cxnSpLocks/>
          </p:cNvCxnSpPr>
          <p:nvPr/>
        </p:nvCxnSpPr>
        <p:spPr>
          <a:xfrm flipV="1">
            <a:off x="7455261" y="6399293"/>
            <a:ext cx="567964" cy="15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C280121-B428-4A83-B7E2-E2A21878B129}"/>
              </a:ext>
            </a:extLst>
          </p:cNvPr>
          <p:cNvCxnSpPr>
            <a:cxnSpLocks/>
          </p:cNvCxnSpPr>
          <p:nvPr/>
        </p:nvCxnSpPr>
        <p:spPr>
          <a:xfrm>
            <a:off x="9208293" y="6010275"/>
            <a:ext cx="0" cy="295275"/>
          </a:xfrm>
          <a:prstGeom prst="line">
            <a:avLst/>
          </a:prstGeom>
          <a:ln w="1524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0D15CC38-4732-44D4-8BE4-2B9AC17A599D}"/>
              </a:ext>
            </a:extLst>
          </p:cNvPr>
          <p:cNvGrpSpPr/>
          <p:nvPr/>
        </p:nvGrpSpPr>
        <p:grpSpPr>
          <a:xfrm>
            <a:off x="853151" y="5401534"/>
            <a:ext cx="2485323" cy="1179381"/>
            <a:chOff x="691943" y="5437578"/>
            <a:chExt cx="2485323" cy="1179381"/>
          </a:xfrm>
        </p:grpSpPr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62CEF7E7-4D0F-4337-8F92-4F272FBA0C60}"/>
                </a:ext>
              </a:extLst>
            </p:cNvPr>
            <p:cNvSpPr/>
            <p:nvPr/>
          </p:nvSpPr>
          <p:spPr>
            <a:xfrm>
              <a:off x="691943" y="5609980"/>
              <a:ext cx="297873" cy="28373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b="0" baseline="-25000" dirty="0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2E668642-0F47-457C-9D8F-C05483A9983B}"/>
                </a:ext>
              </a:extLst>
            </p:cNvPr>
            <p:cNvSpPr/>
            <p:nvPr/>
          </p:nvSpPr>
          <p:spPr>
            <a:xfrm>
              <a:off x="2879393" y="5613991"/>
              <a:ext cx="297873" cy="28373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b="0" baseline="-25000" dirty="0"/>
            </a:p>
          </p:txBody>
        </p:sp>
        <p:sp>
          <p:nvSpPr>
            <p:cNvPr id="62" name="四角形: 角を丸くする 61">
              <a:extLst>
                <a:ext uri="{FF2B5EF4-FFF2-40B4-BE49-F238E27FC236}">
                  <a16:creationId xmlns:a16="http://schemas.microsoft.com/office/drawing/2014/main" id="{B410AC0E-3C95-45DC-867A-32DBFE1EB337}"/>
                </a:ext>
              </a:extLst>
            </p:cNvPr>
            <p:cNvSpPr/>
            <p:nvPr/>
          </p:nvSpPr>
          <p:spPr>
            <a:xfrm>
              <a:off x="1440324" y="5437578"/>
              <a:ext cx="941318" cy="62893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LSTM</a:t>
              </a:r>
            </a:p>
            <a:p>
              <a:pPr algn="ctr"/>
              <a:r>
                <a:rPr lang="en-US" altLang="ja-JP" sz="16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Block</a:t>
              </a:r>
              <a:endPara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EB4ADE66-32DB-4D4B-AB8A-8E8C93D9B1A9}"/>
                </a:ext>
              </a:extLst>
            </p:cNvPr>
            <p:cNvCxnSpPr>
              <a:stCxn id="59" idx="6"/>
              <a:endCxn id="62" idx="1"/>
            </p:cNvCxnSpPr>
            <p:nvPr/>
          </p:nvCxnSpPr>
          <p:spPr>
            <a:xfrm>
              <a:off x="989816" y="5751845"/>
              <a:ext cx="450508" cy="2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EF43F601-89F3-4213-A747-49BFBE7F8A4A}"/>
                </a:ext>
              </a:extLst>
            </p:cNvPr>
            <p:cNvCxnSpPr>
              <a:cxnSpLocks/>
              <a:stCxn id="62" idx="3"/>
              <a:endCxn id="61" idx="2"/>
            </p:cNvCxnSpPr>
            <p:nvPr/>
          </p:nvCxnSpPr>
          <p:spPr>
            <a:xfrm>
              <a:off x="2381642" y="5752047"/>
              <a:ext cx="497751" cy="3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334873C-8A26-458F-BB42-A9D090E35F6C}"/>
                    </a:ext>
                  </a:extLst>
                </p:cNvPr>
                <p:cNvSpPr txBox="1"/>
                <p:nvPr/>
              </p:nvSpPr>
              <p:spPr>
                <a:xfrm>
                  <a:off x="1081293" y="5720307"/>
                  <a:ext cx="2978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1400" b="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C334873C-8A26-458F-BB42-A9D090E35F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293" y="5720307"/>
                  <a:ext cx="297873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04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6BD3F3C4-3363-487C-9926-4206D964AE30}"/>
                    </a:ext>
                  </a:extLst>
                </p:cNvPr>
                <p:cNvSpPr txBox="1"/>
                <p:nvPr/>
              </p:nvSpPr>
              <p:spPr>
                <a:xfrm>
                  <a:off x="2487660" y="5720307"/>
                  <a:ext cx="2978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1400" b="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6BD3F3C4-3363-487C-9926-4206D964A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660" y="5720307"/>
                  <a:ext cx="297873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1041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円弧 74">
              <a:extLst>
                <a:ext uri="{FF2B5EF4-FFF2-40B4-BE49-F238E27FC236}">
                  <a16:creationId xmlns:a16="http://schemas.microsoft.com/office/drawing/2014/main" id="{7D838268-CE73-4675-90A5-7D623BB112A9}"/>
                </a:ext>
              </a:extLst>
            </p:cNvPr>
            <p:cNvSpPr/>
            <p:nvPr/>
          </p:nvSpPr>
          <p:spPr>
            <a:xfrm rot="5400000">
              <a:off x="1701536" y="5934040"/>
              <a:ext cx="412452" cy="580187"/>
            </a:xfrm>
            <a:prstGeom prst="arc">
              <a:avLst>
                <a:gd name="adj1" fmla="val 13930063"/>
                <a:gd name="adj2" fmla="val 77768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F29DC457-71F4-4966-8F0B-4F880C629F97}"/>
                    </a:ext>
                  </a:extLst>
                </p:cNvPr>
                <p:cNvSpPr txBox="1"/>
                <p:nvPr/>
              </p:nvSpPr>
              <p:spPr>
                <a:xfrm>
                  <a:off x="2190179" y="6309182"/>
                  <a:ext cx="29787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𝑡</m:t>
                            </m:r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kumimoji="1" lang="en-US" altLang="ja-JP" sz="1400" b="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F29DC457-71F4-4966-8F0B-4F880C629F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179" y="6309182"/>
                  <a:ext cx="29787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36735" r="-61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F27E084-47C4-4D6C-8E3D-F0EB3567B08E}"/>
              </a:ext>
            </a:extLst>
          </p:cNvPr>
          <p:cNvSpPr txBox="1"/>
          <p:nvPr/>
        </p:nvSpPr>
        <p:spPr>
          <a:xfrm>
            <a:off x="12981" y="5250641"/>
            <a:ext cx="1125694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LSTM</a:t>
            </a:r>
            <a:r>
              <a:rPr kumimoji="1" lang="ja-JP" altLang="en-US" sz="11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r>
              <a:rPr lang="ja-JP" altLang="en-US" sz="11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構造</a:t>
            </a:r>
            <a:endParaRPr kumimoji="1" lang="ja-JP" altLang="en-US" sz="11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8436160-1DDB-4C6A-9E41-12ABEFAE1605}"/>
              </a:ext>
            </a:extLst>
          </p:cNvPr>
          <p:cNvSpPr txBox="1"/>
          <p:nvPr/>
        </p:nvSpPr>
        <p:spPr>
          <a:xfrm>
            <a:off x="634431" y="5871911"/>
            <a:ext cx="665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入力層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EFAE054-2345-4B89-8CD7-D0B5D1A18DB4}"/>
              </a:ext>
            </a:extLst>
          </p:cNvPr>
          <p:cNvSpPr txBox="1"/>
          <p:nvPr/>
        </p:nvSpPr>
        <p:spPr>
          <a:xfrm>
            <a:off x="2823177" y="5857666"/>
            <a:ext cx="665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出力層</a:t>
            </a:r>
          </a:p>
        </p:txBody>
      </p: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4A262E51-FC4C-4207-BE8A-8C9C4B6783B3}"/>
              </a:ext>
            </a:extLst>
          </p:cNvPr>
          <p:cNvCxnSpPr>
            <a:cxnSpLocks/>
            <a:stCxn id="23" idx="2"/>
            <a:endCxn id="59" idx="0"/>
          </p:cNvCxnSpPr>
          <p:nvPr/>
        </p:nvCxnSpPr>
        <p:spPr>
          <a:xfrm rot="5400000">
            <a:off x="899822" y="4467395"/>
            <a:ext cx="1208807" cy="1004274"/>
          </a:xfrm>
          <a:prstGeom prst="bentConnector3">
            <a:avLst>
              <a:gd name="adj1" fmla="val 2478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62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114</Words>
  <Application>Microsoft Office PowerPoint</Application>
  <PresentationFormat>ワイド画面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9" baseType="lpstr">
      <vt:lpstr>Meiryo</vt:lpstr>
      <vt:lpstr>Meiryo</vt:lpstr>
      <vt:lpstr>游ゴシック</vt:lpstr>
      <vt:lpstr>Arial</vt:lpstr>
      <vt:lpstr>Cambria Math</vt:lpstr>
      <vt:lpstr>Times New Roman</vt:lpstr>
      <vt:lpstr>Wingdings</vt:lpstr>
      <vt:lpstr>Office テーマ</vt:lpstr>
      <vt:lpstr>時系列データの最適な簡略化とその応用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 of Covid-19 using deep learning models: India-USA comparative case study </dc:title>
  <dc:creator>野口　真</dc:creator>
  <cp:lastModifiedBy>野口 真</cp:lastModifiedBy>
  <cp:revision>20</cp:revision>
  <dcterms:created xsi:type="dcterms:W3CDTF">2021-12-12T15:50:15Z</dcterms:created>
  <dcterms:modified xsi:type="dcterms:W3CDTF">2021-12-14T03:52:40Z</dcterms:modified>
</cp:coreProperties>
</file>