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4"/>
  </p:notesMasterIdLst>
  <p:sldIdLst>
    <p:sldId id="262" r:id="rId2"/>
    <p:sldId id="269" r:id="rId3"/>
    <p:sldId id="264" r:id="rId4"/>
    <p:sldId id="270" r:id="rId5"/>
    <p:sldId id="263" r:id="rId6"/>
    <p:sldId id="265" r:id="rId7"/>
    <p:sldId id="266" r:id="rId8"/>
    <p:sldId id="267" r:id="rId9"/>
    <p:sldId id="271" r:id="rId10"/>
    <p:sldId id="273" r:id="rId11"/>
    <p:sldId id="272" r:id="rId12"/>
    <p:sldId id="274" r:id="rId13"/>
    <p:sldId id="275" r:id="rId14"/>
    <p:sldId id="276" r:id="rId15"/>
    <p:sldId id="277" r:id="rId16"/>
    <p:sldId id="280" r:id="rId17"/>
    <p:sldId id="278" r:id="rId18"/>
    <p:sldId id="279" r:id="rId19"/>
    <p:sldId id="281" r:id="rId20"/>
    <p:sldId id="282" r:id="rId21"/>
    <p:sldId id="284" r:id="rId22"/>
    <p:sldId id="28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B0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00"/>
    <p:restoredTop sz="91289"/>
  </p:normalViewPr>
  <p:slideViewPr>
    <p:cSldViewPr snapToGrid="0" snapToObjects="1">
      <p:cViewPr varScale="1">
        <p:scale>
          <a:sx n="97" d="100"/>
          <a:sy n="97"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78697-53F3-8B47-966A-E90253EB86A9}" type="datetimeFigureOut">
              <a:rPr kumimoji="1" lang="ja-JP" altLang="en-US" smtClean="0"/>
              <a:t>2021/5/14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F88A4-2BDE-B24C-BF38-0DE87EE00F62}" type="slidenum">
              <a:rPr kumimoji="1" lang="ja-JP" altLang="en-US" smtClean="0"/>
              <a:t>‹#›</a:t>
            </a:fld>
            <a:endParaRPr kumimoji="1" lang="ja-JP" altLang="en-US"/>
          </a:p>
        </p:txBody>
      </p:sp>
    </p:spTree>
    <p:extLst>
      <p:ext uri="{BB962C8B-B14F-4D97-AF65-F5344CB8AC3E}">
        <p14:creationId xmlns:p14="http://schemas.microsoft.com/office/powerpoint/2010/main" val="4149132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Permutation Feature </a:t>
            </a:r>
            <a:r>
              <a:rPr kumimoji="1" lang="en-US" altLang="ja-JP" dirty="0" err="1"/>
              <a:t>Impoertance</a:t>
            </a:r>
            <a:r>
              <a:rPr kumimoji="1" lang="ja-JP" altLang="en-US"/>
              <a:t>は、学習済みモデルを用いて損失関数により誤差を計算する。全ての特徴量に対して、順列に直した特徴量行列を計算し、これを用いて再度誤差を計算する。</a:t>
            </a:r>
            <a:endParaRPr kumimoji="1" lang="en-US" altLang="ja-JP" dirty="0"/>
          </a:p>
          <a:p>
            <a:r>
              <a:rPr kumimoji="1" lang="en-US" altLang="ja-JP" dirty="0"/>
              <a:t>Permutation</a:t>
            </a:r>
            <a:r>
              <a:rPr kumimoji="1" lang="ja-JP" altLang="en-US"/>
              <a:t>前後の誤差の比率を</a:t>
            </a:r>
            <a:r>
              <a:rPr kumimoji="1" lang="en-US" altLang="ja-JP" dirty="0"/>
              <a:t>permutation importance</a:t>
            </a:r>
            <a:r>
              <a:rPr kumimoji="1" lang="ja-JP" altLang="en-US"/>
              <a:t>としてどの特徴量がモデルにとって重要であるかがわかる。</a:t>
            </a:r>
          </a:p>
        </p:txBody>
      </p:sp>
      <p:sp>
        <p:nvSpPr>
          <p:cNvPr id="4" name="スライド番号プレースホルダー 3"/>
          <p:cNvSpPr>
            <a:spLocks noGrp="1"/>
          </p:cNvSpPr>
          <p:nvPr>
            <p:ph type="sldNum" sz="quarter" idx="5"/>
          </p:nvPr>
        </p:nvSpPr>
        <p:spPr/>
        <p:txBody>
          <a:bodyPr/>
          <a:lstStyle/>
          <a:p>
            <a:fld id="{031F88A4-2BDE-B24C-BF38-0DE87EE00F62}" type="slidenum">
              <a:rPr kumimoji="1" lang="ja-JP" altLang="en-US" smtClean="0"/>
              <a:t>5</a:t>
            </a:fld>
            <a:endParaRPr kumimoji="1" lang="ja-JP" altLang="en-US"/>
          </a:p>
        </p:txBody>
      </p:sp>
    </p:spTree>
    <p:extLst>
      <p:ext uri="{BB962C8B-B14F-4D97-AF65-F5344CB8AC3E}">
        <p14:creationId xmlns:p14="http://schemas.microsoft.com/office/powerpoint/2010/main" val="124554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0A640827-6AFC-8A43-8A28-F194FC5D657D}"/>
              </a:ext>
            </a:extLst>
          </p:cNvPr>
          <p:cNvSpPr>
            <a:spLocks noGrp="1"/>
          </p:cNvSpPr>
          <p:nvPr>
            <p:ph type="dt" sz="half" idx="10"/>
          </p:nvPr>
        </p:nvSpPr>
        <p:spPr/>
        <p:txBody>
          <a:bodyPr/>
          <a:lstStyle/>
          <a:p>
            <a:fld id="{8C697E70-B209-E943-882C-DF1DD8136A95}" type="datetime1">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A52E003A-B018-FB49-8111-988CFF46B685}"/>
              </a:ext>
            </a:extLst>
          </p:cNvPr>
          <p:cNvSpPr>
            <a:spLocks noGrp="1"/>
          </p:cNvSpPr>
          <p:nvPr>
            <p:ph type="ftr" sz="quarter" idx="11"/>
          </p:nvPr>
        </p:nvSpPr>
        <p:spPr/>
        <p:txBody>
          <a:bodyPr/>
          <a:lstStyle/>
          <a:p>
            <a:r>
              <a:rPr kumimoji="1" lang="ja-JP" altLang="en-US"/>
              <a:t>勉強会</a:t>
            </a:r>
          </a:p>
        </p:txBody>
      </p:sp>
      <p:sp>
        <p:nvSpPr>
          <p:cNvPr id="6" name="スライド番号プレースホルダー 5">
            <a:extLst>
              <a:ext uri="{FF2B5EF4-FFF2-40B4-BE49-F238E27FC236}">
                <a16:creationId xmlns:a16="http://schemas.microsoft.com/office/drawing/2014/main" id="{EC797B52-0063-3849-9591-47785E7E2C22}"/>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15" name="正方形/長方形 14">
            <a:extLst>
              <a:ext uri="{FF2B5EF4-FFF2-40B4-BE49-F238E27FC236}">
                <a16:creationId xmlns:a16="http://schemas.microsoft.com/office/drawing/2014/main" id="{D267FA26-A7FD-444C-B178-C833B169A827}"/>
              </a:ext>
            </a:extLst>
          </p:cNvPr>
          <p:cNvSpPr/>
          <p:nvPr userDrawn="1"/>
        </p:nvSpPr>
        <p:spPr>
          <a:xfrm>
            <a:off x="0" y="6409966"/>
            <a:ext cx="9144000" cy="45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4" name="対角する 2 つの角を切り取った四角形 13">
            <a:extLst>
              <a:ext uri="{FF2B5EF4-FFF2-40B4-BE49-F238E27FC236}">
                <a16:creationId xmlns:a16="http://schemas.microsoft.com/office/drawing/2014/main" id="{DD3974B6-0431-3240-9BFD-D2D1C30FE32C}"/>
              </a:ext>
            </a:extLst>
          </p:cNvPr>
          <p:cNvSpPr/>
          <p:nvPr userDrawn="1"/>
        </p:nvSpPr>
        <p:spPr>
          <a:xfrm flipH="1">
            <a:off x="-231" y="-2627"/>
            <a:ext cx="9154391" cy="6880726"/>
          </a:xfrm>
          <a:prstGeom prst="snip2Diag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タイトル 1">
            <a:extLst>
              <a:ext uri="{FF2B5EF4-FFF2-40B4-BE49-F238E27FC236}">
                <a16:creationId xmlns:a16="http://schemas.microsoft.com/office/drawing/2014/main" id="{5F9B379C-E4A0-0942-B7C2-3D2F326D4134}"/>
              </a:ext>
            </a:extLst>
          </p:cNvPr>
          <p:cNvSpPr>
            <a:spLocks noGrp="1"/>
          </p:cNvSpPr>
          <p:nvPr>
            <p:ph type="ctrTitle"/>
          </p:nvPr>
        </p:nvSpPr>
        <p:spPr>
          <a:xfrm>
            <a:off x="1143000" y="908579"/>
            <a:ext cx="6858000" cy="2387600"/>
          </a:xfrm>
        </p:spPr>
        <p:txBody>
          <a:bodyPr anchor="b">
            <a:normAutofit/>
          </a:bodyPr>
          <a:lstStyle>
            <a:lvl1pPr algn="ctr">
              <a:defRPr sz="3600">
                <a:solidFill>
                  <a:schemeClr val="bg1"/>
                </a:solidFill>
              </a:defRPr>
            </a:lvl1pPr>
          </a:lstStyle>
          <a:p>
            <a:r>
              <a:rPr kumimoji="1" lang="ja-JP" altLang="en-US"/>
              <a:t>マスター タイトル</a:t>
            </a:r>
            <a:r>
              <a:rPr kumimoji="1" lang="ja-JP" altLang="en-US" dirty="0"/>
              <a:t>の書式設定</a:t>
            </a:r>
          </a:p>
        </p:txBody>
      </p:sp>
      <p:sp>
        <p:nvSpPr>
          <p:cNvPr id="3" name="字幕 2">
            <a:extLst>
              <a:ext uri="{FF2B5EF4-FFF2-40B4-BE49-F238E27FC236}">
                <a16:creationId xmlns:a16="http://schemas.microsoft.com/office/drawing/2014/main" id="{01F229F9-74EB-AE40-BAE9-B9EDFE030555}"/>
              </a:ext>
            </a:extLst>
          </p:cNvPr>
          <p:cNvSpPr>
            <a:spLocks noGrp="1"/>
          </p:cNvSpPr>
          <p:nvPr>
            <p:ph type="subTitle" idx="1"/>
          </p:nvPr>
        </p:nvSpPr>
        <p:spPr>
          <a:xfrm>
            <a:off x="1143000" y="3425506"/>
            <a:ext cx="6858000" cy="1058550"/>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13" name="コンテンツ プレースホルダー 12">
            <a:extLst>
              <a:ext uri="{FF2B5EF4-FFF2-40B4-BE49-F238E27FC236}">
                <a16:creationId xmlns:a16="http://schemas.microsoft.com/office/drawing/2014/main" id="{99A2E5FE-54CB-E240-AD96-51CB85A00F04}"/>
              </a:ext>
            </a:extLst>
          </p:cNvPr>
          <p:cNvSpPr>
            <a:spLocks noGrp="1"/>
          </p:cNvSpPr>
          <p:nvPr>
            <p:ph sz="quarter" idx="13"/>
          </p:nvPr>
        </p:nvSpPr>
        <p:spPr>
          <a:xfrm>
            <a:off x="2286000" y="4637877"/>
            <a:ext cx="6858000" cy="1149859"/>
          </a:xfrm>
        </p:spPr>
        <p:txBody>
          <a:bodyPr>
            <a:normAutofit/>
          </a:bodyPr>
          <a:lstStyle>
            <a:lvl1pPr marL="0" indent="0" algn="r">
              <a:buNone/>
              <a:defRPr sz="15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kumimoji="1" lang="ja-JP" altLang="en-US"/>
              <a:t>マスター テキストの書式設定</a:t>
            </a:r>
          </a:p>
        </p:txBody>
      </p:sp>
    </p:spTree>
    <p:extLst>
      <p:ext uri="{BB962C8B-B14F-4D97-AF65-F5344CB8AC3E}">
        <p14:creationId xmlns:p14="http://schemas.microsoft.com/office/powerpoint/2010/main" val="2103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3B6F2ED-0B3F-9346-8189-CE4109775D6C}" type="datetime1">
              <a:rPr kumimoji="1" lang="ja-JP" altLang="en-US" smtClean="0"/>
              <a:t>2021/5/14</a:t>
            </a:fld>
            <a:endParaRPr kumimoji="1" lang="ja-JP" altLang="en-US"/>
          </a:p>
        </p:txBody>
      </p:sp>
      <p:sp>
        <p:nvSpPr>
          <p:cNvPr id="5" name="Footer Placeholder 4"/>
          <p:cNvSpPr>
            <a:spLocks noGrp="1"/>
          </p:cNvSpPr>
          <p:nvPr>
            <p:ph type="ftr" sz="quarter" idx="11"/>
          </p:nvPr>
        </p:nvSpPr>
        <p:spPr/>
        <p:txBody>
          <a:bodyPr/>
          <a:lstStyle/>
          <a:p>
            <a:r>
              <a:rPr kumimoji="1" lang="ja-JP" altLang="en-US"/>
              <a:t>勉強会</a:t>
            </a:r>
          </a:p>
        </p:txBody>
      </p:sp>
      <p:sp>
        <p:nvSpPr>
          <p:cNvPr id="6" name="Slide Number Placeholder 5"/>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198D0819-22A9-1F41-AEC9-57EC561DE80F}"/>
              </a:ext>
            </a:extLst>
          </p:cNvPr>
          <p:cNvSpPr/>
          <p:nvPr userDrawn="1"/>
        </p:nvSpPr>
        <p:spPr>
          <a:xfrm>
            <a:off x="0" y="0"/>
            <a:ext cx="9144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285977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1CBC4BA-0AFC-2E41-81FA-EB7C26F3FDF0}" type="datetime1">
              <a:rPr kumimoji="1" lang="ja-JP" altLang="en-US" smtClean="0"/>
              <a:t>2021/5/14</a:t>
            </a:fld>
            <a:endParaRPr kumimoji="1" lang="ja-JP" altLang="en-US"/>
          </a:p>
        </p:txBody>
      </p:sp>
      <p:sp>
        <p:nvSpPr>
          <p:cNvPr id="5" name="Footer Placeholder 4"/>
          <p:cNvSpPr>
            <a:spLocks noGrp="1"/>
          </p:cNvSpPr>
          <p:nvPr>
            <p:ph type="ftr" sz="quarter" idx="11"/>
          </p:nvPr>
        </p:nvSpPr>
        <p:spPr/>
        <p:txBody>
          <a:bodyPr/>
          <a:lstStyle/>
          <a:p>
            <a:r>
              <a:rPr kumimoji="1" lang="ja-JP" altLang="en-US"/>
              <a:t>勉強会</a:t>
            </a:r>
          </a:p>
        </p:txBody>
      </p:sp>
      <p:sp>
        <p:nvSpPr>
          <p:cNvPr id="6" name="Slide Number Placeholder 5"/>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2930207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ABE652DB-BFBF-4431-9D99-CE3B25AE3CD8}"/>
              </a:ext>
            </a:extLst>
          </p:cNvPr>
          <p:cNvSpPr/>
          <p:nvPr userDrawn="1"/>
        </p:nvSpPr>
        <p:spPr>
          <a:xfrm>
            <a:off x="0" y="6409966"/>
            <a:ext cx="9144000" cy="45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7" name="対角する 2 つの角を切り取った四角形 6">
            <a:extLst>
              <a:ext uri="{FF2B5EF4-FFF2-40B4-BE49-F238E27FC236}">
                <a16:creationId xmlns:a16="http://schemas.microsoft.com/office/drawing/2014/main" id="{3C0D74B0-6CFD-0541-B5FC-67C22B9F08A0}"/>
              </a:ext>
            </a:extLst>
          </p:cNvPr>
          <p:cNvSpPr/>
          <p:nvPr userDrawn="1"/>
        </p:nvSpPr>
        <p:spPr>
          <a:xfrm flipH="1">
            <a:off x="-233" y="-10160"/>
            <a:ext cx="9154391" cy="6895010"/>
          </a:xfrm>
          <a:prstGeom prst="snip2Diag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1"/>
          <p:cNvSpPr>
            <a:spLocks noGrp="1"/>
          </p:cNvSpPr>
          <p:nvPr>
            <p:ph type="ctrTitle"/>
          </p:nvPr>
        </p:nvSpPr>
        <p:spPr>
          <a:xfrm>
            <a:off x="680604" y="3056385"/>
            <a:ext cx="7772400" cy="796524"/>
          </a:xfrm>
        </p:spPr>
        <p:txBody>
          <a:bodyPr anchor="b">
            <a:normAutofit/>
          </a:bodyPr>
          <a:lstStyle>
            <a:lvl1pPr algn="ctr">
              <a:defRPr sz="4000">
                <a:solidFill>
                  <a:schemeClr val="bg1"/>
                </a:solidFill>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31088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lnSpc>
                <a:spcPts val="3480"/>
              </a:lnSpc>
              <a:defRPr sz="2000">
                <a:latin typeface="Meiryo" panose="020B0604030504040204" pitchFamily="34" charset="-128"/>
                <a:ea typeface="Meiryo" panose="020B0604030504040204" pitchFamily="34" charset="-128"/>
              </a:defRPr>
            </a:lvl1pPr>
            <a:lvl2pPr marL="685800" indent="-228600">
              <a:lnSpc>
                <a:spcPts val="3480"/>
              </a:lnSpc>
              <a:buFont typeface="Wingdings" pitchFamily="2" charset="2"/>
              <a:buChar char="Ø"/>
              <a:defRPr sz="1800">
                <a:latin typeface="Meiryo" panose="020B0604030504040204" pitchFamily="34" charset="-128"/>
                <a:ea typeface="Meiryo" panose="020B0604030504040204" pitchFamily="34" charset="-128"/>
              </a:defRPr>
            </a:lvl2pPr>
            <a:lvl3pPr marL="1143000" indent="-228600">
              <a:lnSpc>
                <a:spcPts val="3480"/>
              </a:lnSpc>
              <a:buFont typeface="Wingdings" pitchFamily="2" charset="2"/>
              <a:buChar char="ü"/>
              <a:defRPr sz="1600">
                <a:latin typeface="Meiryo" panose="020B0604030504040204" pitchFamily="34" charset="-128"/>
                <a:ea typeface="Meiryo" panose="020B0604030504040204" pitchFamily="34" charset="-128"/>
              </a:defRPr>
            </a:lvl3pPr>
            <a:lvl4pPr>
              <a:lnSpc>
                <a:spcPts val="3480"/>
              </a:lnSpc>
              <a:defRPr sz="1400">
                <a:latin typeface="Meiryo" panose="020B0604030504040204" pitchFamily="34" charset="-128"/>
                <a:ea typeface="Meiryo" panose="020B0604030504040204" pitchFamily="34" charset="-128"/>
              </a:defRPr>
            </a:lvl4pPr>
            <a:lvl5pPr>
              <a:lnSpc>
                <a:spcPts val="3480"/>
              </a:lnSpc>
              <a:defRPr sz="1400">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lvl1pPr>
              <a:defRPr>
                <a:latin typeface="Meiryo" panose="020B0604030504040204" pitchFamily="34" charset="-128"/>
                <a:ea typeface="Meiryo" panose="020B0604030504040204" pitchFamily="34" charset="-128"/>
              </a:defRPr>
            </a:lvl1pPr>
          </a:lstStyle>
          <a:p>
            <a:fld id="{293C7B56-020D-8048-BFDB-97C13DD4EB5B}" type="datetime1">
              <a:rPr kumimoji="1" lang="ja-JP" altLang="en-US" smtClean="0"/>
              <a:t>2021/5/14</a:t>
            </a:fld>
            <a:endParaRPr kumimoji="1" lang="ja-JP" altLang="en-US"/>
          </a:p>
        </p:txBody>
      </p:sp>
      <p:sp>
        <p:nvSpPr>
          <p:cNvPr id="5" name="Footer Placeholder 4"/>
          <p:cNvSpPr>
            <a:spLocks noGrp="1"/>
          </p:cNvSpPr>
          <p:nvPr>
            <p:ph type="ftr" sz="quarter" idx="11"/>
          </p:nvPr>
        </p:nvSpPr>
        <p:spPr/>
        <p:txBody>
          <a:bodyPr/>
          <a:lstStyle>
            <a:lvl1pPr>
              <a:defRPr>
                <a:latin typeface="Meiryo" panose="020B0604030504040204" pitchFamily="34" charset="-128"/>
                <a:ea typeface="Meiryo" panose="020B0604030504040204" pitchFamily="34" charset="-128"/>
              </a:defRPr>
            </a:lvl1pPr>
          </a:lstStyle>
          <a:p>
            <a:r>
              <a:rPr kumimoji="1" lang="ja-JP" altLang="en-US"/>
              <a:t>勉強会</a:t>
            </a:r>
          </a:p>
        </p:txBody>
      </p:sp>
      <p:sp>
        <p:nvSpPr>
          <p:cNvPr id="6" name="Slide Number Placeholder 5"/>
          <p:cNvSpPr>
            <a:spLocks noGrp="1"/>
          </p:cNvSpPr>
          <p:nvPr>
            <p:ph type="sldNum" sz="quarter" idx="12"/>
          </p:nvPr>
        </p:nvSpPr>
        <p:spPr/>
        <p:txBody>
          <a:bodyPr/>
          <a:lstStyle>
            <a:lvl1pPr>
              <a:defRPr>
                <a:latin typeface="Meiryo" panose="020B0604030504040204" pitchFamily="34" charset="-128"/>
                <a:ea typeface="Meiryo" panose="020B0604030504040204" pitchFamily="34" charset="-128"/>
              </a:defRPr>
            </a:lvl1pPr>
          </a:lstStyle>
          <a:p>
            <a:fld id="{0A308975-6624-A64B-9276-C536B2E7A4FC}"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B271C650-941B-3D43-9536-6F214E1FEFEF}"/>
              </a:ext>
            </a:extLst>
          </p:cNvPr>
          <p:cNvSpPr/>
          <p:nvPr userDrawn="1"/>
        </p:nvSpPr>
        <p:spPr>
          <a:xfrm>
            <a:off x="0" y="-10633"/>
            <a:ext cx="9144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1"/>
          <p:cNvSpPr>
            <a:spLocks noGrp="1"/>
          </p:cNvSpPr>
          <p:nvPr>
            <p:ph type="title"/>
          </p:nvPr>
        </p:nvSpPr>
        <p:spPr>
          <a:xfrm>
            <a:off x="628650" y="169265"/>
            <a:ext cx="7886700" cy="1325563"/>
          </a:xfrm>
        </p:spPr>
        <p:txBody>
          <a:bodyPr/>
          <a:lstStyle>
            <a:lvl1pPr>
              <a:defRPr>
                <a:solidFill>
                  <a:schemeClr val="bg1"/>
                </a:solidFill>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
        <p:nvSpPr>
          <p:cNvPr id="8" name="テキスト ボックス 7">
            <a:extLst>
              <a:ext uri="{FF2B5EF4-FFF2-40B4-BE49-F238E27FC236}">
                <a16:creationId xmlns:a16="http://schemas.microsoft.com/office/drawing/2014/main" id="{F72D9347-7CD1-7D49-B0EA-2EE114811D11}"/>
              </a:ext>
            </a:extLst>
          </p:cNvPr>
          <p:cNvSpPr txBox="1"/>
          <p:nvPr userDrawn="1"/>
        </p:nvSpPr>
        <p:spPr>
          <a:xfrm>
            <a:off x="7828856" y="6550025"/>
            <a:ext cx="503614"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/21</a:t>
            </a:r>
            <a:endParaRPr kumimoji="1" lang="ja-JP" altLang="en-US" sz="1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68290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550715"/>
            <a:ext cx="7886700" cy="2852737"/>
          </a:xfrm>
        </p:spPr>
        <p:txBody>
          <a:bodyPr anchor="b">
            <a:normAutofit/>
          </a:bodyPr>
          <a:lstStyle>
            <a:lvl1pPr>
              <a:defRPr sz="4400">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Meiryo" panose="020B0604030504040204" pitchFamily="34" charset="-128"/>
                <a:ea typeface="Meiryo" panose="020B0604030504040204" pitchFamily="34"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491868-5465-8949-B51D-79BA1C992F69}" type="datetime1">
              <a:rPr kumimoji="1" lang="ja-JP" altLang="en-US" smtClean="0"/>
              <a:t>2021/5/14</a:t>
            </a:fld>
            <a:endParaRPr kumimoji="1" lang="ja-JP" altLang="en-US"/>
          </a:p>
        </p:txBody>
      </p:sp>
      <p:sp>
        <p:nvSpPr>
          <p:cNvPr id="5" name="Footer Placeholder 4"/>
          <p:cNvSpPr>
            <a:spLocks noGrp="1"/>
          </p:cNvSpPr>
          <p:nvPr>
            <p:ph type="ftr" sz="quarter" idx="11"/>
          </p:nvPr>
        </p:nvSpPr>
        <p:spPr/>
        <p:txBody>
          <a:bodyPr/>
          <a:lstStyle/>
          <a:p>
            <a:r>
              <a:rPr kumimoji="1" lang="ja-JP" altLang="en-US"/>
              <a:t>勉強会</a:t>
            </a:r>
          </a:p>
        </p:txBody>
      </p:sp>
      <p:sp>
        <p:nvSpPr>
          <p:cNvPr id="7" name="正方形/長方形 6">
            <a:extLst>
              <a:ext uri="{FF2B5EF4-FFF2-40B4-BE49-F238E27FC236}">
                <a16:creationId xmlns:a16="http://schemas.microsoft.com/office/drawing/2014/main" id="{FA57140F-A4A1-4749-830F-DFB483E82A31}"/>
              </a:ext>
            </a:extLst>
          </p:cNvPr>
          <p:cNvSpPr/>
          <p:nvPr userDrawn="1"/>
        </p:nvSpPr>
        <p:spPr>
          <a:xfrm>
            <a:off x="522144" y="4382338"/>
            <a:ext cx="8621857" cy="248516"/>
          </a:xfrm>
          <a:prstGeom prst="rect">
            <a:avLst/>
          </a:prstGeom>
          <a:solidFill>
            <a:srgbClr val="00B0F0">
              <a:alpha val="8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391740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E6C822C-C157-0547-B894-0AD335D9B2F9}" type="datetime1">
              <a:rPr kumimoji="1" lang="ja-JP" altLang="en-US" smtClean="0"/>
              <a:t>2021/5/14</a:t>
            </a:fld>
            <a:endParaRPr kumimoji="1" lang="ja-JP" altLang="en-US"/>
          </a:p>
        </p:txBody>
      </p:sp>
      <p:sp>
        <p:nvSpPr>
          <p:cNvPr id="6" name="Footer Placeholder 5"/>
          <p:cNvSpPr>
            <a:spLocks noGrp="1"/>
          </p:cNvSpPr>
          <p:nvPr>
            <p:ph type="ftr" sz="quarter" idx="11"/>
          </p:nvPr>
        </p:nvSpPr>
        <p:spPr/>
        <p:txBody>
          <a:bodyPr/>
          <a:lstStyle/>
          <a:p>
            <a:r>
              <a:rPr kumimoji="1" lang="ja-JP" altLang="en-US"/>
              <a:t>勉強会</a:t>
            </a:r>
          </a:p>
        </p:txBody>
      </p:sp>
      <p:sp>
        <p:nvSpPr>
          <p:cNvPr id="7" name="Slide Number Placeholder 6"/>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8" name="正方形/長方形 7">
            <a:extLst>
              <a:ext uri="{FF2B5EF4-FFF2-40B4-BE49-F238E27FC236}">
                <a16:creationId xmlns:a16="http://schemas.microsoft.com/office/drawing/2014/main" id="{1ABB2B59-AE17-2C41-B82C-DF790B4729FA}"/>
              </a:ext>
            </a:extLst>
          </p:cNvPr>
          <p:cNvSpPr/>
          <p:nvPr userDrawn="1"/>
        </p:nvSpPr>
        <p:spPr>
          <a:xfrm>
            <a:off x="0" y="0"/>
            <a:ext cx="9144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solidFill>
                <a:schemeClr val="bg1"/>
              </a:solidFill>
            </a:endParaRPr>
          </a:p>
        </p:txBody>
      </p:sp>
      <p:sp>
        <p:nvSpPr>
          <p:cNvPr id="2" name="Title 1"/>
          <p:cNvSpPr>
            <a:spLocks noGrp="1"/>
          </p:cNvSpPr>
          <p:nvPr>
            <p:ph type="title"/>
          </p:nvPr>
        </p:nvSpPr>
        <p:spPr>
          <a:xfrm>
            <a:off x="628650" y="126590"/>
            <a:ext cx="7886700" cy="1325563"/>
          </a:xfrm>
        </p:spPr>
        <p:txBody>
          <a:bodyPr/>
          <a:lstStyle>
            <a:lvl1pPr>
              <a:defRPr>
                <a:solidFill>
                  <a:schemeClr val="bg1"/>
                </a:solidFill>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340527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atin typeface="Meiryo" panose="020B0604030504040204" pitchFamily="34"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atin typeface="Meiryo" panose="020B0604030504040204" pitchFamily="34"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3D5103E-A08A-6240-9D95-EF46937A99AC}" type="datetime1">
              <a:rPr kumimoji="1" lang="ja-JP" altLang="en-US" smtClean="0"/>
              <a:t>2021/5/14</a:t>
            </a:fld>
            <a:endParaRPr kumimoji="1" lang="ja-JP" altLang="en-US"/>
          </a:p>
        </p:txBody>
      </p:sp>
      <p:sp>
        <p:nvSpPr>
          <p:cNvPr id="8" name="Footer Placeholder 7"/>
          <p:cNvSpPr>
            <a:spLocks noGrp="1"/>
          </p:cNvSpPr>
          <p:nvPr>
            <p:ph type="ftr" sz="quarter" idx="11"/>
          </p:nvPr>
        </p:nvSpPr>
        <p:spPr/>
        <p:txBody>
          <a:bodyPr/>
          <a:lstStyle/>
          <a:p>
            <a:r>
              <a:rPr kumimoji="1" lang="ja-JP" altLang="en-US"/>
              <a:t>勉強会</a:t>
            </a:r>
          </a:p>
        </p:txBody>
      </p:sp>
      <p:sp>
        <p:nvSpPr>
          <p:cNvPr id="9" name="Slide Number Placeholder 8"/>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10" name="正方形/長方形 9">
            <a:extLst>
              <a:ext uri="{FF2B5EF4-FFF2-40B4-BE49-F238E27FC236}">
                <a16:creationId xmlns:a16="http://schemas.microsoft.com/office/drawing/2014/main" id="{777FAC10-6816-C547-B3AC-0C4340BB26FA}"/>
              </a:ext>
            </a:extLst>
          </p:cNvPr>
          <p:cNvSpPr/>
          <p:nvPr userDrawn="1"/>
        </p:nvSpPr>
        <p:spPr>
          <a:xfrm>
            <a:off x="0" y="0"/>
            <a:ext cx="9144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1"/>
          <p:cNvSpPr>
            <a:spLocks noGrp="1"/>
          </p:cNvSpPr>
          <p:nvPr>
            <p:ph type="title"/>
          </p:nvPr>
        </p:nvSpPr>
        <p:spPr>
          <a:xfrm>
            <a:off x="685800" y="169861"/>
            <a:ext cx="7886700" cy="1325563"/>
          </a:xfrm>
        </p:spPr>
        <p:txBody>
          <a:bodyPr/>
          <a:lstStyle>
            <a:lvl1pPr>
              <a:defRPr>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138686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884C40-5BF6-1D4A-917F-8A1A02BA8718}" type="datetime1">
              <a:rPr kumimoji="1" lang="ja-JP" altLang="en-US" smtClean="0"/>
              <a:t>2021/5/14</a:t>
            </a:fld>
            <a:endParaRPr kumimoji="1" lang="ja-JP" altLang="en-US"/>
          </a:p>
        </p:txBody>
      </p:sp>
      <p:sp>
        <p:nvSpPr>
          <p:cNvPr id="4" name="Footer Placeholder 3"/>
          <p:cNvSpPr>
            <a:spLocks noGrp="1"/>
          </p:cNvSpPr>
          <p:nvPr>
            <p:ph type="ftr" sz="quarter" idx="11"/>
          </p:nvPr>
        </p:nvSpPr>
        <p:spPr/>
        <p:txBody>
          <a:bodyPr/>
          <a:lstStyle/>
          <a:p>
            <a:r>
              <a:rPr kumimoji="1" lang="ja-JP" altLang="en-US"/>
              <a:t>勉強会</a:t>
            </a:r>
          </a:p>
        </p:txBody>
      </p:sp>
      <p:sp>
        <p:nvSpPr>
          <p:cNvPr id="5" name="Slide Number Placeholder 4"/>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6" name="正方形/長方形 5">
            <a:extLst>
              <a:ext uri="{FF2B5EF4-FFF2-40B4-BE49-F238E27FC236}">
                <a16:creationId xmlns:a16="http://schemas.microsoft.com/office/drawing/2014/main" id="{0948591F-4129-D447-8E89-7FD0047CFBCA}"/>
              </a:ext>
            </a:extLst>
          </p:cNvPr>
          <p:cNvSpPr/>
          <p:nvPr userDrawn="1"/>
        </p:nvSpPr>
        <p:spPr>
          <a:xfrm>
            <a:off x="0" y="0"/>
            <a:ext cx="9144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1"/>
          <p:cNvSpPr>
            <a:spLocks noGrp="1"/>
          </p:cNvSpPr>
          <p:nvPr>
            <p:ph type="title"/>
          </p:nvPr>
        </p:nvSpPr>
        <p:spPr>
          <a:xfrm>
            <a:off x="628650" y="196158"/>
            <a:ext cx="7886700" cy="1325563"/>
          </a:xfrm>
        </p:spPr>
        <p:txBody>
          <a:bodyPr/>
          <a:lstStyle>
            <a:lvl1pPr>
              <a:defRPr>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66551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7AE60-0D97-B848-B455-8C54CDA21E6E}" type="datetime1">
              <a:rPr kumimoji="1" lang="ja-JP" altLang="en-US" smtClean="0"/>
              <a:t>2021/5/14</a:t>
            </a:fld>
            <a:endParaRPr kumimoji="1" lang="ja-JP" altLang="en-US"/>
          </a:p>
        </p:txBody>
      </p:sp>
      <p:sp>
        <p:nvSpPr>
          <p:cNvPr id="3" name="Footer Placeholder 2"/>
          <p:cNvSpPr>
            <a:spLocks noGrp="1"/>
          </p:cNvSpPr>
          <p:nvPr>
            <p:ph type="ftr" sz="quarter" idx="11"/>
          </p:nvPr>
        </p:nvSpPr>
        <p:spPr/>
        <p:txBody>
          <a:bodyPr/>
          <a:lstStyle/>
          <a:p>
            <a:r>
              <a:rPr kumimoji="1" lang="ja-JP" altLang="en-US"/>
              <a:t>勉強会</a:t>
            </a:r>
          </a:p>
        </p:txBody>
      </p:sp>
      <p:sp>
        <p:nvSpPr>
          <p:cNvPr id="4" name="Slide Number Placeholder 3"/>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40948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CAB5974-99D3-FA4F-91FC-7E770260ABB8}" type="datetime1">
              <a:rPr kumimoji="1" lang="ja-JP" altLang="en-US" smtClean="0"/>
              <a:t>2021/5/14</a:t>
            </a:fld>
            <a:endParaRPr kumimoji="1" lang="ja-JP" altLang="en-US"/>
          </a:p>
        </p:txBody>
      </p:sp>
      <p:sp>
        <p:nvSpPr>
          <p:cNvPr id="6" name="Footer Placeholder 5"/>
          <p:cNvSpPr>
            <a:spLocks noGrp="1"/>
          </p:cNvSpPr>
          <p:nvPr>
            <p:ph type="ftr" sz="quarter" idx="11"/>
          </p:nvPr>
        </p:nvSpPr>
        <p:spPr/>
        <p:txBody>
          <a:bodyPr/>
          <a:lstStyle/>
          <a:p>
            <a:r>
              <a:rPr kumimoji="1" lang="ja-JP" altLang="en-US"/>
              <a:t>勉強会</a:t>
            </a:r>
          </a:p>
        </p:txBody>
      </p:sp>
      <p:sp>
        <p:nvSpPr>
          <p:cNvPr id="7" name="Slide Number Placeholder 6"/>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71006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6191A68-A1E7-E343-A119-1729FA0C25E2}" type="datetime1">
              <a:rPr kumimoji="1" lang="ja-JP" altLang="en-US" smtClean="0"/>
              <a:t>2021/5/14</a:t>
            </a:fld>
            <a:endParaRPr kumimoji="1" lang="ja-JP" altLang="en-US"/>
          </a:p>
        </p:txBody>
      </p:sp>
      <p:sp>
        <p:nvSpPr>
          <p:cNvPr id="6" name="Footer Placeholder 5"/>
          <p:cNvSpPr>
            <a:spLocks noGrp="1"/>
          </p:cNvSpPr>
          <p:nvPr>
            <p:ph type="ftr" sz="quarter" idx="11"/>
          </p:nvPr>
        </p:nvSpPr>
        <p:spPr/>
        <p:txBody>
          <a:bodyPr/>
          <a:lstStyle/>
          <a:p>
            <a:r>
              <a:rPr kumimoji="1" lang="ja-JP" altLang="en-US"/>
              <a:t>勉強会</a:t>
            </a:r>
          </a:p>
        </p:txBody>
      </p:sp>
      <p:sp>
        <p:nvSpPr>
          <p:cNvPr id="7" name="Slide Number Placeholder 6"/>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241032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6364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649896"/>
            <a:ext cx="7886700" cy="452706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405962" y="6492875"/>
            <a:ext cx="2057400" cy="365125"/>
          </a:xfrm>
          <a:prstGeom prst="rect">
            <a:avLst/>
          </a:prstGeom>
        </p:spPr>
        <p:txBody>
          <a:bodyPr vert="horz" lIns="91440" tIns="45720" rIns="91440" bIns="45720" rtlCol="0" anchor="ctr"/>
          <a:lstStyle>
            <a:lvl1pPr algn="ctr">
              <a:defRPr sz="1200">
                <a:solidFill>
                  <a:schemeClr val="tx1"/>
                </a:solidFill>
                <a:latin typeface="Meiryo" panose="020B0604030504040204" pitchFamily="34" charset="-128"/>
                <a:ea typeface="Meiryo" panose="020B0604030504040204" pitchFamily="34" charset="-128"/>
              </a:defRPr>
            </a:lvl1pPr>
          </a:lstStyle>
          <a:p>
            <a:fld id="{C88E00AD-FBCA-E545-90AD-A65E07AF6022}" type="datetime1">
              <a:rPr lang="ja-JP" altLang="en-US" smtClean="0"/>
              <a:t>2021/5/14</a:t>
            </a:fld>
            <a:endParaRPr lang="ja-JP" altLang="en-US"/>
          </a:p>
        </p:txBody>
      </p:sp>
      <p:sp>
        <p:nvSpPr>
          <p:cNvPr id="5" name="Footer Placeholder 4"/>
          <p:cNvSpPr>
            <a:spLocks noGrp="1"/>
          </p:cNvSpPr>
          <p:nvPr>
            <p:ph type="ftr" sz="quarter" idx="3"/>
          </p:nvPr>
        </p:nvSpPr>
        <p:spPr>
          <a:xfrm>
            <a:off x="3028950" y="6500249"/>
            <a:ext cx="3086100" cy="365125"/>
          </a:xfrm>
          <a:prstGeom prst="rect">
            <a:avLst/>
          </a:prstGeom>
        </p:spPr>
        <p:txBody>
          <a:bodyPr vert="horz" lIns="91440" tIns="45720" rIns="91440" bIns="45720" rtlCol="0" anchor="ctr"/>
          <a:lstStyle>
            <a:lvl1pPr algn="ctr">
              <a:defRPr sz="1200">
                <a:solidFill>
                  <a:schemeClr val="tx1"/>
                </a:solidFill>
                <a:latin typeface="Meiryo" panose="020B0604030504040204" pitchFamily="34" charset="-128"/>
                <a:ea typeface="Meiryo" panose="020B0604030504040204" pitchFamily="34" charset="-128"/>
              </a:defRPr>
            </a:lvl1pPr>
          </a:lstStyle>
          <a:p>
            <a:r>
              <a:rPr lang="ja-JP" altLang="en-US"/>
              <a:t>勉強会</a:t>
            </a:r>
          </a:p>
        </p:txBody>
      </p:sp>
      <p:sp>
        <p:nvSpPr>
          <p:cNvPr id="6" name="Slide Number Placeholder 5"/>
          <p:cNvSpPr>
            <a:spLocks noGrp="1"/>
          </p:cNvSpPr>
          <p:nvPr>
            <p:ph type="sldNum" sz="quarter" idx="4"/>
          </p:nvPr>
        </p:nvSpPr>
        <p:spPr>
          <a:xfrm>
            <a:off x="7486950" y="6500249"/>
            <a:ext cx="444776" cy="365125"/>
          </a:xfrm>
          <a:prstGeom prst="rect">
            <a:avLst/>
          </a:prstGeom>
        </p:spPr>
        <p:txBody>
          <a:bodyPr vert="horz" lIns="91440" tIns="45720" rIns="91440" bIns="45720" rtlCol="0" anchor="ctr"/>
          <a:lstStyle>
            <a:lvl1pPr algn="r">
              <a:defRPr sz="1200">
                <a:solidFill>
                  <a:schemeClr val="tx1"/>
                </a:solidFill>
                <a:latin typeface="Meiryo" panose="020B0604030504040204" pitchFamily="34" charset="-128"/>
                <a:ea typeface="Meiryo" panose="020B0604030504040204" pitchFamily="34" charset="-128"/>
              </a:defRPr>
            </a:lvl1pPr>
          </a:lstStyle>
          <a:p>
            <a:fld id="{0A308975-6624-A64B-9276-C536B2E7A4FC}" type="slidenum">
              <a:rPr lang="ja-JP" altLang="en-US" smtClean="0"/>
              <a:pPr/>
              <a:t>‹#›</a:t>
            </a:fld>
            <a:endParaRPr lang="ja-JP" altLang="en-US"/>
          </a:p>
        </p:txBody>
      </p:sp>
      <p:sp>
        <p:nvSpPr>
          <p:cNvPr id="7" name="正方形/長方形 6">
            <a:extLst>
              <a:ext uri="{FF2B5EF4-FFF2-40B4-BE49-F238E27FC236}">
                <a16:creationId xmlns:a16="http://schemas.microsoft.com/office/drawing/2014/main" id="{B4BCFADC-87F4-3144-AAA4-349470394C39}"/>
              </a:ext>
            </a:extLst>
          </p:cNvPr>
          <p:cNvSpPr/>
          <p:nvPr userDrawn="1"/>
        </p:nvSpPr>
        <p:spPr>
          <a:xfrm>
            <a:off x="0" y="6500248"/>
            <a:ext cx="2869325" cy="365126"/>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8" name="正方形/長方形 7">
            <a:extLst>
              <a:ext uri="{FF2B5EF4-FFF2-40B4-BE49-F238E27FC236}">
                <a16:creationId xmlns:a16="http://schemas.microsoft.com/office/drawing/2014/main" id="{5BA932E5-6B42-9547-A85F-4FDD6821166B}"/>
              </a:ext>
            </a:extLst>
          </p:cNvPr>
          <p:cNvSpPr/>
          <p:nvPr userDrawn="1"/>
        </p:nvSpPr>
        <p:spPr>
          <a:xfrm>
            <a:off x="2869324" y="6500895"/>
            <a:ext cx="3405353" cy="365126"/>
          </a:xfrm>
          <a:prstGeom prst="rect">
            <a:avLst/>
          </a:pr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9" name="正方形/長方形 8">
            <a:extLst>
              <a:ext uri="{FF2B5EF4-FFF2-40B4-BE49-F238E27FC236}">
                <a16:creationId xmlns:a16="http://schemas.microsoft.com/office/drawing/2014/main" id="{7455876C-6E2C-0741-A4EA-45BF7F5EEB99}"/>
              </a:ext>
            </a:extLst>
          </p:cNvPr>
          <p:cNvSpPr/>
          <p:nvPr userDrawn="1"/>
        </p:nvSpPr>
        <p:spPr>
          <a:xfrm>
            <a:off x="6274675" y="6501432"/>
            <a:ext cx="2869325" cy="365126"/>
          </a:xfrm>
          <a:prstGeom prst="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956834636"/>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61" r:id="rId12"/>
  </p:sldLayoutIdLst>
  <p:hf hdr="0"/>
  <p:txStyles>
    <p:titleStyle>
      <a:lvl1pPr algn="l" defTabSz="914400" rtl="0" eaLnBrk="1" latinLnBrk="0" hangingPunct="1">
        <a:lnSpc>
          <a:spcPct val="90000"/>
        </a:lnSpc>
        <a:spcBef>
          <a:spcPct val="0"/>
        </a:spcBef>
        <a:buNone/>
        <a:defRPr kumimoji="1" sz="3600" kern="1200">
          <a:solidFill>
            <a:schemeClr val="tx1"/>
          </a:solidFill>
          <a:latin typeface="Meiryo" panose="020B0604030504040204" pitchFamily="34" charset="-128"/>
          <a:ea typeface="Meiryo" panose="020B0604030504040204" pitchFamily="34" charset="-128"/>
          <a:cs typeface="+mj-cs"/>
        </a:defRPr>
      </a:lvl1pPr>
    </p:titleStyle>
    <p:bodyStyle>
      <a:lvl1pPr marL="228600" indent="-228600" algn="l" defTabSz="914400" rtl="0" eaLnBrk="1" latinLnBrk="0" hangingPunct="1">
        <a:lnSpc>
          <a:spcPts val="3500"/>
        </a:lnSpc>
        <a:spcBef>
          <a:spcPts val="1000"/>
        </a:spcBef>
        <a:buFont typeface="Arial" panose="020B0604020202020204" pitchFamily="34" charset="0"/>
        <a:buChar char="•"/>
        <a:defRPr kumimoji="1" sz="2000" kern="1200">
          <a:solidFill>
            <a:schemeClr val="tx1"/>
          </a:solidFill>
          <a:latin typeface="Meiryo" panose="020B0604030504040204" pitchFamily="34" charset="-128"/>
          <a:ea typeface="Meiryo" panose="020B0604030504040204" pitchFamily="34" charset="-128"/>
          <a:cs typeface="+mn-cs"/>
        </a:defRPr>
      </a:lvl1pPr>
      <a:lvl2pPr marL="685800" indent="-228600" algn="l" defTabSz="914400" rtl="0" eaLnBrk="1" latinLnBrk="0" hangingPunct="1">
        <a:lnSpc>
          <a:spcPts val="3500"/>
        </a:lnSpc>
        <a:spcBef>
          <a:spcPts val="500"/>
        </a:spcBef>
        <a:buFont typeface="Arial" panose="020B0604020202020204" pitchFamily="34" charset="0"/>
        <a:buChar char="•"/>
        <a:defRPr kumimoji="1" sz="18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ts val="3500"/>
        </a:lnSpc>
        <a:spcBef>
          <a:spcPts val="500"/>
        </a:spcBef>
        <a:buFont typeface="Arial" panose="020B0604020202020204" pitchFamily="34" charset="0"/>
        <a:buChar char="•"/>
        <a:defRPr kumimoji="1" sz="16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ts val="3500"/>
        </a:lnSpc>
        <a:spcBef>
          <a:spcPts val="500"/>
        </a:spcBef>
        <a:buFont typeface="Arial" panose="020B0604020202020204" pitchFamily="34" charset="0"/>
        <a:buChar char="•"/>
        <a:defRPr kumimoji="1" sz="1400" kern="1200">
          <a:solidFill>
            <a:schemeClr val="tx1"/>
          </a:solidFill>
          <a:latin typeface="Meiryo" panose="020B0604030504040204" pitchFamily="34" charset="-128"/>
          <a:ea typeface="Meiryo" panose="020B0604030504040204" pitchFamily="34" charset="-128"/>
          <a:cs typeface="+mn-cs"/>
        </a:defRPr>
      </a:lvl4pPr>
      <a:lvl5pPr marL="2057400" indent="-228600" algn="l" defTabSz="914400" rtl="0" eaLnBrk="1" latinLnBrk="0" hangingPunct="1">
        <a:lnSpc>
          <a:spcPts val="3500"/>
        </a:lnSpc>
        <a:spcBef>
          <a:spcPts val="500"/>
        </a:spcBef>
        <a:buFont typeface="Arial" panose="020B0604020202020204" pitchFamily="34" charset="0"/>
        <a:buChar char="•"/>
        <a:defRPr kumimoji="1" sz="14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45ACB5-D8DB-7040-8E9B-6953862DB552}"/>
              </a:ext>
            </a:extLst>
          </p:cNvPr>
          <p:cNvSpPr>
            <a:spLocks noGrp="1"/>
          </p:cNvSpPr>
          <p:nvPr>
            <p:ph type="ctrTitle"/>
          </p:nvPr>
        </p:nvSpPr>
        <p:spPr>
          <a:xfrm>
            <a:off x="1143000" y="1070264"/>
            <a:ext cx="6858000" cy="2387600"/>
          </a:xfrm>
        </p:spPr>
        <p:txBody>
          <a:bodyPr>
            <a:normAutofit/>
          </a:bodyPr>
          <a:lstStyle/>
          <a:p>
            <a:r>
              <a:rPr kumimoji="1" lang="en-US" altLang="ja-JP" sz="4400" dirty="0"/>
              <a:t>Interpretable machine learning 2.2-2.6</a:t>
            </a:r>
            <a:endParaRPr kumimoji="1" lang="ja-JP" altLang="en-US" sz="4400" dirty="0"/>
          </a:p>
        </p:txBody>
      </p:sp>
      <p:sp>
        <p:nvSpPr>
          <p:cNvPr id="3" name="字幕 2">
            <a:extLst>
              <a:ext uri="{FF2B5EF4-FFF2-40B4-BE49-F238E27FC236}">
                <a16:creationId xmlns:a16="http://schemas.microsoft.com/office/drawing/2014/main" id="{33A91C25-A044-734B-9963-8B6BFA21D0FC}"/>
              </a:ext>
            </a:extLst>
          </p:cNvPr>
          <p:cNvSpPr>
            <a:spLocks noGrp="1"/>
          </p:cNvSpPr>
          <p:nvPr>
            <p:ph type="subTitle" idx="1"/>
          </p:nvPr>
        </p:nvSpPr>
        <p:spPr/>
        <p:txBody>
          <a:bodyPr/>
          <a:lstStyle/>
          <a:p>
            <a:r>
              <a:rPr kumimoji="1" lang="ja-JP" altLang="en-US"/>
              <a:t>第１回</a:t>
            </a:r>
            <a:r>
              <a:rPr kumimoji="1" lang="en-US" altLang="ja-JP" dirty="0"/>
              <a:t> </a:t>
            </a:r>
            <a:r>
              <a:rPr kumimoji="1" lang="ja-JP" altLang="en-US"/>
              <a:t>勉強会</a:t>
            </a:r>
          </a:p>
        </p:txBody>
      </p:sp>
      <p:sp>
        <p:nvSpPr>
          <p:cNvPr id="4" name="コンテンツ プレースホルダー 3">
            <a:extLst>
              <a:ext uri="{FF2B5EF4-FFF2-40B4-BE49-F238E27FC236}">
                <a16:creationId xmlns:a16="http://schemas.microsoft.com/office/drawing/2014/main" id="{D3D3C33E-8515-9C42-8ACD-FFEE52BC2C3F}"/>
              </a:ext>
            </a:extLst>
          </p:cNvPr>
          <p:cNvSpPr>
            <a:spLocks noGrp="1"/>
          </p:cNvSpPr>
          <p:nvPr>
            <p:ph sz="quarter" idx="13"/>
          </p:nvPr>
        </p:nvSpPr>
        <p:spPr/>
        <p:txBody>
          <a:bodyPr>
            <a:normAutofit/>
          </a:bodyPr>
          <a:lstStyle/>
          <a:p>
            <a:pPr>
              <a:lnSpc>
                <a:spcPct val="100000"/>
              </a:lnSpc>
            </a:pPr>
            <a:r>
              <a:rPr kumimoji="1" lang="ja-JP" altLang="en-US" sz="1800"/>
              <a:t>関西学院大学</a:t>
            </a:r>
            <a:r>
              <a:rPr lang="ja-JP" altLang="en-US" sz="1800"/>
              <a:t>大学院</a:t>
            </a:r>
            <a:r>
              <a:rPr lang="en-US" altLang="ja-JP" sz="1800" dirty="0"/>
              <a:t> </a:t>
            </a:r>
            <a:r>
              <a:rPr lang="ja-JP" altLang="en-US" sz="1800"/>
              <a:t>理工学研究科</a:t>
            </a:r>
            <a:r>
              <a:rPr lang="en-US" altLang="ja-JP" sz="1800" dirty="0"/>
              <a:t> </a:t>
            </a:r>
            <a:r>
              <a:rPr lang="ja-JP" altLang="en-US" sz="1800"/>
              <a:t>情報科学専攻</a:t>
            </a:r>
            <a:endParaRPr lang="en-US" altLang="ja-JP" sz="1800" dirty="0"/>
          </a:p>
          <a:p>
            <a:pPr>
              <a:lnSpc>
                <a:spcPct val="100000"/>
              </a:lnSpc>
            </a:pPr>
            <a:r>
              <a:rPr kumimoji="1" lang="ja-JP" altLang="en-US" sz="1800"/>
              <a:t>徳山研究室</a:t>
            </a:r>
            <a:r>
              <a:rPr kumimoji="1" lang="en-US" altLang="ja-JP" sz="1800" dirty="0"/>
              <a:t> 47021715 </a:t>
            </a:r>
            <a:r>
              <a:rPr kumimoji="1" lang="ja-JP" altLang="en-US" sz="1800"/>
              <a:t>野口</a:t>
            </a:r>
            <a:r>
              <a:rPr kumimoji="1" lang="en-US" altLang="ja-JP" sz="1800" dirty="0"/>
              <a:t> </a:t>
            </a:r>
            <a:r>
              <a:rPr kumimoji="1" lang="ja-JP" altLang="en-US" sz="1800"/>
              <a:t>真</a:t>
            </a:r>
            <a:endParaRPr kumimoji="1" lang="en-US" altLang="ja-JP" sz="1800" dirty="0"/>
          </a:p>
        </p:txBody>
      </p:sp>
    </p:spTree>
    <p:extLst>
      <p:ext uri="{BB962C8B-B14F-4D97-AF65-F5344CB8AC3E}">
        <p14:creationId xmlns:p14="http://schemas.microsoft.com/office/powerpoint/2010/main" val="419577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184A21F-D48E-7B4B-BD20-C9F61946E889}"/>
              </a:ext>
            </a:extLst>
          </p:cNvPr>
          <p:cNvSpPr>
            <a:spLocks noGrp="1"/>
          </p:cNvSpPr>
          <p:nvPr>
            <p:ph idx="1"/>
          </p:nvPr>
        </p:nvSpPr>
        <p:spPr/>
        <p:txBody>
          <a:bodyPr/>
          <a:lstStyle/>
          <a:p>
            <a:r>
              <a:rPr kumimoji="1" lang="ja-JP" altLang="en-US"/>
              <a:t>機械学習モデルの解釈可能性の評価方法は定められていない</a:t>
            </a:r>
            <a:endParaRPr kumimoji="1" lang="en-US" altLang="ja-JP" dirty="0"/>
          </a:p>
          <a:p>
            <a:endParaRPr lang="en-US" altLang="ja-JP" dirty="0"/>
          </a:p>
          <a:p>
            <a:r>
              <a:rPr kumimoji="1" lang="ja-JP" altLang="en-US"/>
              <a:t>現在、先行研究や評価のための定式化が行われている</a:t>
            </a:r>
            <a:endParaRPr kumimoji="1" lang="en-US" altLang="ja-JP" dirty="0"/>
          </a:p>
          <a:p>
            <a:r>
              <a:rPr lang="en-US" altLang="ja-JP" dirty="0"/>
              <a:t>Doshi-Velez, Kim(2017)</a:t>
            </a:r>
            <a:r>
              <a:rPr lang="ja-JP" altLang="en-US"/>
              <a:t>では３つのレベルを提案</a:t>
            </a:r>
            <a:endParaRPr lang="en-US" altLang="ja-JP" dirty="0"/>
          </a:p>
          <a:p>
            <a:pPr lvl="1"/>
            <a:r>
              <a:rPr kumimoji="1" lang="ja-JP" altLang="en-US"/>
              <a:t>アプリケーションレベルの評価</a:t>
            </a:r>
            <a:endParaRPr kumimoji="1" lang="en-US" altLang="ja-JP" dirty="0"/>
          </a:p>
          <a:p>
            <a:pPr lvl="1"/>
            <a:r>
              <a:rPr lang="ja-JP" altLang="en-US"/>
              <a:t>人間レベルの評価</a:t>
            </a:r>
            <a:endParaRPr lang="en-US" altLang="ja-JP" dirty="0"/>
          </a:p>
          <a:p>
            <a:pPr lvl="1"/>
            <a:r>
              <a:rPr kumimoji="1" lang="ja-JP" altLang="en-US"/>
              <a:t>機械レベルの評価</a:t>
            </a:r>
          </a:p>
        </p:txBody>
      </p:sp>
      <p:sp>
        <p:nvSpPr>
          <p:cNvPr id="3" name="日付プレースホルダー 2">
            <a:extLst>
              <a:ext uri="{FF2B5EF4-FFF2-40B4-BE49-F238E27FC236}">
                <a16:creationId xmlns:a16="http://schemas.microsoft.com/office/drawing/2014/main" id="{776404FD-3AA1-8E40-B05A-04D57E988BC6}"/>
              </a:ext>
            </a:extLst>
          </p:cNvPr>
          <p:cNvSpPr>
            <a:spLocks noGrp="1"/>
          </p:cNvSpPr>
          <p:nvPr>
            <p:ph type="dt" sz="half" idx="10"/>
          </p:nvPr>
        </p:nvSpPr>
        <p:spPr/>
        <p:txBody>
          <a:bodyPr/>
          <a:lstStyle/>
          <a:p>
            <a:fld id="{293C7B56-020D-8048-BFDB-97C13DD4EB5B}"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CB84632C-4103-5D41-BCC2-4E469EDF5359}"/>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0C3D51F0-E09A-D04C-8FEE-D09254EE5B82}"/>
              </a:ext>
            </a:extLst>
          </p:cNvPr>
          <p:cNvSpPr>
            <a:spLocks noGrp="1"/>
          </p:cNvSpPr>
          <p:nvPr>
            <p:ph type="sldNum" sz="quarter" idx="12"/>
          </p:nvPr>
        </p:nvSpPr>
        <p:spPr/>
        <p:txBody>
          <a:bodyPr/>
          <a:lstStyle/>
          <a:p>
            <a:fld id="{0A308975-6624-A64B-9276-C536B2E7A4FC}" type="slidenum">
              <a:rPr kumimoji="1" lang="ja-JP" altLang="en-US" smtClean="0"/>
              <a:pPr/>
              <a:t>10</a:t>
            </a:fld>
            <a:endParaRPr kumimoji="1" lang="ja-JP" altLang="en-US"/>
          </a:p>
        </p:txBody>
      </p:sp>
      <p:sp>
        <p:nvSpPr>
          <p:cNvPr id="6" name="タイトル 5">
            <a:extLst>
              <a:ext uri="{FF2B5EF4-FFF2-40B4-BE49-F238E27FC236}">
                <a16:creationId xmlns:a16="http://schemas.microsoft.com/office/drawing/2014/main" id="{D17F61D5-9867-1A46-992A-DB92003601C0}"/>
              </a:ext>
            </a:extLst>
          </p:cNvPr>
          <p:cNvSpPr>
            <a:spLocks noGrp="1"/>
          </p:cNvSpPr>
          <p:nvPr>
            <p:ph type="title"/>
          </p:nvPr>
        </p:nvSpPr>
        <p:spPr/>
        <p:txBody>
          <a:bodyPr/>
          <a:lstStyle/>
          <a:p>
            <a:r>
              <a:rPr kumimoji="1" lang="en-US" altLang="ja-JP" dirty="0"/>
              <a:t>2.4 </a:t>
            </a:r>
            <a:r>
              <a:rPr kumimoji="1" lang="ja-JP" altLang="en-US"/>
              <a:t>解釈可能性の評価（</a:t>
            </a:r>
            <a:r>
              <a:rPr kumimoji="1" lang="en-US" altLang="ja-JP" dirty="0"/>
              <a:t>1/2</a:t>
            </a:r>
            <a:r>
              <a:rPr kumimoji="1" lang="ja-JP" altLang="en-US"/>
              <a:t>）</a:t>
            </a:r>
          </a:p>
        </p:txBody>
      </p:sp>
      <p:sp>
        <p:nvSpPr>
          <p:cNvPr id="7" name="下矢印 6">
            <a:extLst>
              <a:ext uri="{FF2B5EF4-FFF2-40B4-BE49-F238E27FC236}">
                <a16:creationId xmlns:a16="http://schemas.microsoft.com/office/drawing/2014/main" id="{9D77CED9-0F6B-B949-A888-39041AB24548}"/>
              </a:ext>
            </a:extLst>
          </p:cNvPr>
          <p:cNvSpPr/>
          <p:nvPr/>
        </p:nvSpPr>
        <p:spPr>
          <a:xfrm>
            <a:off x="4114800" y="2330605"/>
            <a:ext cx="914400" cy="35683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131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2B45A39-31BF-4B4C-91DD-652F9D4E29DC}"/>
              </a:ext>
            </a:extLst>
          </p:cNvPr>
          <p:cNvSpPr>
            <a:spLocks noGrp="1"/>
          </p:cNvSpPr>
          <p:nvPr>
            <p:ph idx="1"/>
          </p:nvPr>
        </p:nvSpPr>
        <p:spPr/>
        <p:txBody>
          <a:bodyPr/>
          <a:lstStyle/>
          <a:p>
            <a:r>
              <a:rPr lang="ja-JP" altLang="en-US"/>
              <a:t>アプリケーションレベルの評価</a:t>
            </a:r>
            <a:endParaRPr lang="en-US" altLang="ja-JP" dirty="0"/>
          </a:p>
          <a:p>
            <a:pPr lvl="1"/>
            <a:r>
              <a:rPr lang="ja-JP" altLang="en-US"/>
              <a:t>ソフトウェアを直接使用してモデルを評価する</a:t>
            </a:r>
            <a:endParaRPr lang="en-US" altLang="ja-JP" dirty="0"/>
          </a:p>
          <a:p>
            <a:pPr marL="457200" lvl="1" indent="0">
              <a:buNone/>
            </a:pPr>
            <a:r>
              <a:rPr lang="ja-JP" altLang="en-US"/>
              <a:t>→　同様の決定を人間が行う場合の説明可能性</a:t>
            </a:r>
            <a:endParaRPr lang="en-US" altLang="ja-JP" dirty="0"/>
          </a:p>
          <a:p>
            <a:r>
              <a:rPr kumimoji="1" lang="ja-JP" altLang="en-US"/>
              <a:t>人間レベルの評価</a:t>
            </a:r>
            <a:endParaRPr kumimoji="1" lang="en-US" altLang="ja-JP" dirty="0"/>
          </a:p>
          <a:p>
            <a:pPr lvl="1"/>
            <a:r>
              <a:rPr kumimoji="1" lang="ja-JP" altLang="en-US"/>
              <a:t>ユーザー（素人）に評価させる</a:t>
            </a:r>
            <a:endParaRPr kumimoji="1" lang="en-US" altLang="ja-JP" dirty="0"/>
          </a:p>
          <a:p>
            <a:r>
              <a:rPr lang="ja-JP" altLang="en-US"/>
              <a:t>機能レベルの評価</a:t>
            </a:r>
            <a:endParaRPr lang="en-US" altLang="ja-JP" dirty="0"/>
          </a:p>
          <a:p>
            <a:pPr lvl="1"/>
            <a:r>
              <a:rPr lang="ja-JP" altLang="en-US"/>
              <a:t>例：決定木の深さ（より短い木はより良い説明可能性を持つ）</a:t>
            </a:r>
            <a:endParaRPr lang="en-US" altLang="ja-JP" dirty="0"/>
          </a:p>
          <a:p>
            <a:endParaRPr lang="en-US" altLang="ja-JP" dirty="0"/>
          </a:p>
        </p:txBody>
      </p:sp>
      <p:sp>
        <p:nvSpPr>
          <p:cNvPr id="3" name="日付プレースホルダー 2">
            <a:extLst>
              <a:ext uri="{FF2B5EF4-FFF2-40B4-BE49-F238E27FC236}">
                <a16:creationId xmlns:a16="http://schemas.microsoft.com/office/drawing/2014/main" id="{CD52216E-BF1C-BD4E-BCD7-8B43570BDD4D}"/>
              </a:ext>
            </a:extLst>
          </p:cNvPr>
          <p:cNvSpPr>
            <a:spLocks noGrp="1"/>
          </p:cNvSpPr>
          <p:nvPr>
            <p:ph type="dt" sz="half" idx="10"/>
          </p:nvPr>
        </p:nvSpPr>
        <p:spPr/>
        <p:txBody>
          <a:bodyPr/>
          <a:lstStyle/>
          <a:p>
            <a:fld id="{293C7B56-020D-8048-BFDB-97C13DD4EB5B}"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D7903F13-2434-A44A-9A77-F026D406250C}"/>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123E5045-29CE-A14B-8E1F-AACD9E94441E}"/>
              </a:ext>
            </a:extLst>
          </p:cNvPr>
          <p:cNvSpPr>
            <a:spLocks noGrp="1"/>
          </p:cNvSpPr>
          <p:nvPr>
            <p:ph type="sldNum" sz="quarter" idx="12"/>
          </p:nvPr>
        </p:nvSpPr>
        <p:spPr/>
        <p:txBody>
          <a:bodyPr/>
          <a:lstStyle/>
          <a:p>
            <a:fld id="{0A308975-6624-A64B-9276-C536B2E7A4FC}" type="slidenum">
              <a:rPr kumimoji="1" lang="ja-JP" altLang="en-US" smtClean="0"/>
              <a:pPr/>
              <a:t>11</a:t>
            </a:fld>
            <a:endParaRPr kumimoji="1" lang="ja-JP" altLang="en-US"/>
          </a:p>
        </p:txBody>
      </p:sp>
      <p:sp>
        <p:nvSpPr>
          <p:cNvPr id="6" name="タイトル 5">
            <a:extLst>
              <a:ext uri="{FF2B5EF4-FFF2-40B4-BE49-F238E27FC236}">
                <a16:creationId xmlns:a16="http://schemas.microsoft.com/office/drawing/2014/main" id="{244E5157-A21F-D744-B7E7-81981D486011}"/>
              </a:ext>
            </a:extLst>
          </p:cNvPr>
          <p:cNvSpPr>
            <a:spLocks noGrp="1"/>
          </p:cNvSpPr>
          <p:nvPr>
            <p:ph type="title"/>
          </p:nvPr>
        </p:nvSpPr>
        <p:spPr/>
        <p:txBody>
          <a:bodyPr/>
          <a:lstStyle/>
          <a:p>
            <a:r>
              <a:rPr kumimoji="1" lang="en-US" altLang="ja-JP" dirty="0"/>
              <a:t>2.4</a:t>
            </a:r>
            <a:r>
              <a:rPr lang="en-US" altLang="ja-JP" dirty="0"/>
              <a:t> </a:t>
            </a:r>
            <a:r>
              <a:rPr lang="ja-JP" altLang="en-US"/>
              <a:t>解釈可能性の評価（</a:t>
            </a:r>
            <a:r>
              <a:rPr lang="en-US" altLang="ja-JP" dirty="0"/>
              <a:t>2/2</a:t>
            </a:r>
            <a:r>
              <a:rPr lang="ja-JP" altLang="en-US"/>
              <a:t>）</a:t>
            </a:r>
            <a:endParaRPr kumimoji="1" lang="ja-JP" altLang="en-US"/>
          </a:p>
        </p:txBody>
      </p:sp>
    </p:spTree>
    <p:extLst>
      <p:ext uri="{BB962C8B-B14F-4D97-AF65-F5344CB8AC3E}">
        <p14:creationId xmlns:p14="http://schemas.microsoft.com/office/powerpoint/2010/main" val="99356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FCBE5-0DE9-6344-88C0-B0B224B25CCF}"/>
              </a:ext>
            </a:extLst>
          </p:cNvPr>
          <p:cNvSpPr>
            <a:spLocks noGrp="1"/>
          </p:cNvSpPr>
          <p:nvPr>
            <p:ph type="title"/>
          </p:nvPr>
        </p:nvSpPr>
        <p:spPr/>
        <p:txBody>
          <a:bodyPr/>
          <a:lstStyle/>
          <a:p>
            <a:r>
              <a:rPr kumimoji="1" lang="en-US" altLang="ja-JP" dirty="0"/>
              <a:t>2.6</a:t>
            </a:r>
            <a:r>
              <a:rPr lang="en-US" altLang="ja-JP" dirty="0"/>
              <a:t> </a:t>
            </a:r>
            <a:r>
              <a:rPr lang="ja-JP" altLang="en-US"/>
              <a:t>人間に優しい説明</a:t>
            </a:r>
            <a:endParaRPr kumimoji="1" lang="ja-JP" altLang="en-US"/>
          </a:p>
        </p:txBody>
      </p:sp>
      <p:sp>
        <p:nvSpPr>
          <p:cNvPr id="4" name="日付プレースホルダー 3">
            <a:extLst>
              <a:ext uri="{FF2B5EF4-FFF2-40B4-BE49-F238E27FC236}">
                <a16:creationId xmlns:a16="http://schemas.microsoft.com/office/drawing/2014/main" id="{9ED15933-C963-7347-AFEF-6A72C0078D31}"/>
              </a:ext>
            </a:extLst>
          </p:cNvPr>
          <p:cNvSpPr>
            <a:spLocks noGrp="1"/>
          </p:cNvSpPr>
          <p:nvPr>
            <p:ph type="dt" sz="half" idx="10"/>
          </p:nvPr>
        </p:nvSpPr>
        <p:spPr/>
        <p:txBody>
          <a:bodyPr/>
          <a:lstStyle/>
          <a:p>
            <a:fld id="{55491868-5465-8949-B51D-79BA1C992F69}" type="datetime1">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2AB93317-199B-7045-95BF-33233C4626E1}"/>
              </a:ext>
            </a:extLst>
          </p:cNvPr>
          <p:cNvSpPr>
            <a:spLocks noGrp="1"/>
          </p:cNvSpPr>
          <p:nvPr>
            <p:ph type="ftr" sz="quarter" idx="11"/>
          </p:nvPr>
        </p:nvSpPr>
        <p:spPr/>
        <p:txBody>
          <a:bodyPr/>
          <a:lstStyle/>
          <a:p>
            <a:r>
              <a:rPr kumimoji="1" lang="ja-JP" altLang="en-US"/>
              <a:t>勉強会</a:t>
            </a:r>
          </a:p>
        </p:txBody>
      </p:sp>
    </p:spTree>
    <p:extLst>
      <p:ext uri="{BB962C8B-B14F-4D97-AF65-F5344CB8AC3E}">
        <p14:creationId xmlns:p14="http://schemas.microsoft.com/office/powerpoint/2010/main" val="72820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B7EDDC7-525C-1144-9811-1D7EF9F921BC}"/>
              </a:ext>
            </a:extLst>
          </p:cNvPr>
          <p:cNvSpPr>
            <a:spLocks noGrp="1"/>
          </p:cNvSpPr>
          <p:nvPr>
            <p:ph idx="1"/>
          </p:nvPr>
        </p:nvSpPr>
        <p:spPr/>
        <p:txBody>
          <a:bodyPr/>
          <a:lstStyle/>
          <a:p>
            <a:r>
              <a:rPr kumimoji="1" lang="en-US" altLang="ja-JP" dirty="0"/>
              <a:t>What’s </a:t>
            </a:r>
            <a:r>
              <a:rPr kumimoji="1" lang="ja-JP" altLang="en-US"/>
              <a:t>説明？</a:t>
            </a:r>
            <a:endParaRPr kumimoji="1" lang="en-US" altLang="ja-JP" dirty="0"/>
          </a:p>
          <a:p>
            <a:pPr lvl="1"/>
            <a:r>
              <a:rPr lang="ja-JP" altLang="en-US"/>
              <a:t>原因を問う疑問への解答：「なぜ治療が効かなかった？」など</a:t>
            </a:r>
            <a:endParaRPr kumimoji="1" lang="en-US" altLang="ja-JP" dirty="0"/>
          </a:p>
          <a:p>
            <a:endParaRPr kumimoji="1" lang="en-US" altLang="ja-JP" dirty="0"/>
          </a:p>
          <a:p>
            <a:r>
              <a:rPr kumimoji="1" lang="ja-JP" altLang="en-US"/>
              <a:t>我々にとっての</a:t>
            </a:r>
            <a:r>
              <a:rPr kumimoji="1" lang="ja-JP" altLang="en-US" b="1">
                <a:solidFill>
                  <a:srgbClr val="FF0000"/>
                </a:solidFill>
              </a:rPr>
              <a:t>「良い」</a:t>
            </a:r>
            <a:r>
              <a:rPr kumimoji="1" lang="ja-JP" altLang="en-US"/>
              <a:t>説明、解釈可能なモデルとは？</a:t>
            </a:r>
            <a:endParaRPr kumimoji="1" lang="en-US" altLang="ja-JP" dirty="0"/>
          </a:p>
          <a:p>
            <a:endParaRPr lang="en-US" altLang="ja-JP" dirty="0"/>
          </a:p>
          <a:p>
            <a:r>
              <a:rPr kumimoji="1" lang="ja-JP" altLang="en-US"/>
              <a:t>出力の全ての要因ではなく</a:t>
            </a:r>
            <a:r>
              <a:rPr kumimoji="1" lang="en-US" altLang="ja-JP" dirty="0"/>
              <a:t>…</a:t>
            </a:r>
            <a:r>
              <a:rPr kumimoji="1" lang="ja-JP" altLang="en-US"/>
              <a:t>　</a:t>
            </a:r>
            <a:r>
              <a:rPr lang="ja-JP" altLang="en-US"/>
              <a:t>１、２個の端的な要因！</a:t>
            </a:r>
            <a:endParaRPr lang="en-US" altLang="ja-JP" dirty="0"/>
          </a:p>
          <a:p>
            <a:r>
              <a:rPr kumimoji="1" lang="ja-JP" altLang="en-US"/>
              <a:t>予測の原因ではなく</a:t>
            </a:r>
            <a:r>
              <a:rPr kumimoji="1" lang="en-US" altLang="ja-JP" dirty="0"/>
              <a:t>…</a:t>
            </a:r>
            <a:r>
              <a:rPr kumimoji="1" lang="ja-JP" altLang="en-US"/>
              <a:t>　　　　異常の原因！</a:t>
            </a:r>
            <a:endParaRPr lang="en-US" altLang="ja-JP" dirty="0"/>
          </a:p>
          <a:p>
            <a:pPr lvl="1"/>
            <a:r>
              <a:rPr lang="en-US" altLang="ja-JP" dirty="0"/>
              <a:t>counterfactual explanations</a:t>
            </a:r>
            <a:r>
              <a:rPr lang="ja-JP" altLang="en-US"/>
              <a:t>など</a:t>
            </a:r>
            <a:endParaRPr lang="en-US" altLang="ja-JP" dirty="0"/>
          </a:p>
          <a:p>
            <a:pPr marL="0" indent="0">
              <a:buNone/>
            </a:pPr>
            <a:endParaRPr kumimoji="1" lang="en-US" altLang="ja-JP" dirty="0"/>
          </a:p>
        </p:txBody>
      </p:sp>
      <p:sp>
        <p:nvSpPr>
          <p:cNvPr id="3" name="日付プレースホルダー 2">
            <a:extLst>
              <a:ext uri="{FF2B5EF4-FFF2-40B4-BE49-F238E27FC236}">
                <a16:creationId xmlns:a16="http://schemas.microsoft.com/office/drawing/2014/main" id="{B251DD2B-BAA1-9644-BE4E-9FB365FDCCEC}"/>
              </a:ext>
            </a:extLst>
          </p:cNvPr>
          <p:cNvSpPr>
            <a:spLocks noGrp="1"/>
          </p:cNvSpPr>
          <p:nvPr>
            <p:ph type="dt" sz="half" idx="10"/>
          </p:nvPr>
        </p:nvSpPr>
        <p:spPr/>
        <p:txBody>
          <a:bodyPr/>
          <a:lstStyle/>
          <a:p>
            <a:fld id="{293C7B56-020D-8048-BFDB-97C13DD4EB5B}"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D22659EB-A889-4F43-94E0-53DFF04EE428}"/>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E01BE887-D09E-B04F-BCFC-0C4E2A6521E4}"/>
              </a:ext>
            </a:extLst>
          </p:cNvPr>
          <p:cNvSpPr>
            <a:spLocks noGrp="1"/>
          </p:cNvSpPr>
          <p:nvPr>
            <p:ph type="sldNum" sz="quarter" idx="12"/>
          </p:nvPr>
        </p:nvSpPr>
        <p:spPr/>
        <p:txBody>
          <a:bodyPr/>
          <a:lstStyle/>
          <a:p>
            <a:fld id="{0A308975-6624-A64B-9276-C536B2E7A4FC}" type="slidenum">
              <a:rPr kumimoji="1" lang="ja-JP" altLang="en-US" smtClean="0"/>
              <a:pPr/>
              <a:t>13</a:t>
            </a:fld>
            <a:endParaRPr kumimoji="1" lang="ja-JP" altLang="en-US"/>
          </a:p>
        </p:txBody>
      </p:sp>
      <p:sp>
        <p:nvSpPr>
          <p:cNvPr id="6" name="タイトル 5">
            <a:extLst>
              <a:ext uri="{FF2B5EF4-FFF2-40B4-BE49-F238E27FC236}">
                <a16:creationId xmlns:a16="http://schemas.microsoft.com/office/drawing/2014/main" id="{4DA48D4F-A7D8-F94B-A6B4-9FA39B5B9943}"/>
              </a:ext>
            </a:extLst>
          </p:cNvPr>
          <p:cNvSpPr>
            <a:spLocks noGrp="1"/>
          </p:cNvSpPr>
          <p:nvPr>
            <p:ph type="title"/>
          </p:nvPr>
        </p:nvSpPr>
        <p:spPr/>
        <p:txBody>
          <a:bodyPr/>
          <a:lstStyle/>
          <a:p>
            <a:r>
              <a:rPr kumimoji="1" lang="en-US" altLang="ja-JP" dirty="0"/>
              <a:t>2.6 </a:t>
            </a:r>
            <a:r>
              <a:rPr kumimoji="1" lang="ja-JP" altLang="en-US"/>
              <a:t>人間に優しい説明</a:t>
            </a:r>
          </a:p>
        </p:txBody>
      </p:sp>
      <p:sp>
        <p:nvSpPr>
          <p:cNvPr id="8" name="下矢印 7">
            <a:extLst>
              <a:ext uri="{FF2B5EF4-FFF2-40B4-BE49-F238E27FC236}">
                <a16:creationId xmlns:a16="http://schemas.microsoft.com/office/drawing/2014/main" id="{DA6F820E-9F3E-7146-9ED2-A6A49D9345DF}"/>
              </a:ext>
            </a:extLst>
          </p:cNvPr>
          <p:cNvSpPr/>
          <p:nvPr/>
        </p:nvSpPr>
        <p:spPr>
          <a:xfrm>
            <a:off x="4114800" y="3913429"/>
            <a:ext cx="914400" cy="35683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09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fade">
                                      <p:cBhvr>
                                        <p:cTn id="13" dur="500"/>
                                        <p:tgtEl>
                                          <p:spTgt spid="2">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fade">
                                      <p:cBhvr>
                                        <p:cTn id="1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84FCEEC-3DD8-0841-A314-274BFFC48626}"/>
                  </a:ext>
                </a:extLst>
              </p:cNvPr>
              <p:cNvSpPr>
                <a:spLocks noGrp="1"/>
              </p:cNvSpPr>
              <p:nvPr>
                <p:ph idx="1"/>
              </p:nvPr>
            </p:nvSpPr>
            <p:spPr/>
            <p:txBody>
              <a:bodyPr>
                <a:normAutofit/>
              </a:bodyPr>
              <a:lstStyle/>
              <a:p>
                <a:r>
                  <a:rPr kumimoji="1" lang="ja-JP" altLang="en-US" u="sng" dirty="0"/>
                  <a:t>対照的な説明</a:t>
                </a:r>
                <a:r>
                  <a:rPr kumimoji="1" lang="en-US" altLang="ja-JP" u="sng" dirty="0"/>
                  <a:t>(Lipton </a:t>
                </a:r>
                <a14:m>
                  <m:oMath xmlns:m="http://schemas.openxmlformats.org/officeDocument/2006/math">
                    <m:sSup>
                      <m:sSupPr>
                        <m:ctrlPr>
                          <a:rPr kumimoji="1" lang="en-US" altLang="ja-JP" i="1" u="sng" smtClean="0">
                            <a:latin typeface="Cambria Math" panose="02040503050406030204" pitchFamily="18" charset="0"/>
                          </a:rPr>
                        </m:ctrlPr>
                      </m:sSupPr>
                      <m:e>
                        <m:r>
                          <m:rPr>
                            <m:nor/>
                          </m:rPr>
                          <a:rPr lang="en-US" altLang="ja-JP" u="sng" dirty="0"/>
                          <m:t>1990</m:t>
                        </m:r>
                      </m:e>
                      <m:sup>
                        <m:r>
                          <a:rPr kumimoji="1" lang="en-US" altLang="ja-JP" b="0" i="1" u="sng" smtClean="0">
                            <a:latin typeface="Cambria Math" panose="02040503050406030204" pitchFamily="18" charset="0"/>
                          </a:rPr>
                          <m:t>[8]</m:t>
                        </m:r>
                      </m:sup>
                    </m:sSup>
                  </m:oMath>
                </a14:m>
                <a:r>
                  <a:rPr kumimoji="1" lang="en-US" altLang="ja-JP" u="sng" dirty="0"/>
                  <a:t>)</a:t>
                </a:r>
              </a:p>
              <a:p>
                <a:pPr lvl="1"/>
                <a:r>
                  <a:rPr kumimoji="1" lang="ja-JP" altLang="en-US" dirty="0"/>
                  <a:t>予測結果と</a:t>
                </a:r>
                <a:r>
                  <a:rPr lang="ja-JP" altLang="en-US" dirty="0"/>
                  <a:t>その反実仮想を知りたい　→　</a:t>
                </a:r>
                <a:r>
                  <a:rPr lang="ja-JP" altLang="en-US" dirty="0">
                    <a:solidFill>
                      <a:srgbClr val="FF0000"/>
                    </a:solidFill>
                  </a:rPr>
                  <a:t>対照性</a:t>
                </a:r>
                <a:endParaRPr lang="en-US" altLang="ja-JP" dirty="0">
                  <a:solidFill>
                    <a:srgbClr val="FF0000"/>
                  </a:solidFill>
                </a:endParaRPr>
              </a:p>
              <a:p>
                <a:pPr lvl="1"/>
                <a:r>
                  <a:rPr kumimoji="1" lang="ja-JP" altLang="en-US" dirty="0"/>
                  <a:t>例：薬が効く患者と似た状況下で効かなった患者の違いの説明</a:t>
                </a:r>
                <a:endParaRPr kumimoji="1" lang="en-US" altLang="ja-JP" dirty="0"/>
              </a:p>
              <a:p>
                <a:pPr marL="0" indent="0">
                  <a:buNone/>
                </a:pPr>
                <a:r>
                  <a:rPr kumimoji="1" lang="ja-JP" altLang="en-US" dirty="0"/>
                  <a:t>→　予測と</a:t>
                </a:r>
                <a:r>
                  <a:rPr lang="ja-JP" altLang="en-US" dirty="0"/>
                  <a:t>他のインスタンスの予測を比較</a:t>
                </a:r>
                <a:endParaRPr lang="en-US" altLang="ja-JP" dirty="0"/>
              </a:p>
              <a:p>
                <a:pPr marL="0" indent="0">
                  <a:lnSpc>
                    <a:spcPct val="100000"/>
                  </a:lnSpc>
                  <a:buNone/>
                </a:pPr>
                <a:endParaRPr kumimoji="1" lang="en-US" altLang="ja-JP" sz="100" dirty="0"/>
              </a:p>
              <a:p>
                <a:r>
                  <a:rPr lang="ja-JP" altLang="en-US" u="sng" dirty="0"/>
                  <a:t>選択的な説明</a:t>
                </a:r>
                <a:endParaRPr lang="en-US" altLang="ja-JP" u="sng" dirty="0"/>
              </a:p>
              <a:p>
                <a:pPr lvl="1"/>
                <a:r>
                  <a:rPr kumimoji="1" lang="ja-JP" altLang="en-US" dirty="0"/>
                  <a:t>１，２個の説明であることが望ましい　→　</a:t>
                </a:r>
                <a:r>
                  <a:rPr kumimoji="1" lang="ja-JP" altLang="en-US" dirty="0">
                    <a:solidFill>
                      <a:srgbClr val="FF0000"/>
                    </a:solidFill>
                  </a:rPr>
                  <a:t>選択性</a:t>
                </a:r>
                <a:endParaRPr kumimoji="1" lang="en-US" altLang="ja-JP" dirty="0">
                  <a:solidFill>
                    <a:srgbClr val="FF0000"/>
                  </a:solidFill>
                </a:endParaRPr>
              </a:p>
              <a:p>
                <a:pPr lvl="1"/>
                <a:r>
                  <a:rPr lang="ja-JP" altLang="en-US" dirty="0"/>
                  <a:t>アンサンブル学習は性能向上が見込めるが、説明が複雑になる</a:t>
                </a:r>
                <a:endParaRPr lang="en-US" altLang="ja-JP" dirty="0"/>
              </a:p>
              <a:p>
                <a:pPr marL="0" indent="0">
                  <a:buNone/>
                </a:pPr>
                <a:r>
                  <a:rPr kumimoji="1" lang="ja-JP" altLang="en-US" dirty="0"/>
                  <a:t>→　</a:t>
                </a:r>
                <a14:m>
                  <m:oMath xmlns:m="http://schemas.openxmlformats.org/officeDocument/2006/math">
                    <m:sSup>
                      <m:sSupPr>
                        <m:ctrlPr>
                          <a:rPr kumimoji="1" lang="en-US" altLang="ja-JP" i="1" smtClean="0">
                            <a:latin typeface="Cambria Math" panose="02040503050406030204" pitchFamily="18" charset="0"/>
                          </a:rPr>
                        </m:ctrlPr>
                      </m:sSupPr>
                      <m:e>
                        <m:r>
                          <m:rPr>
                            <m:nor/>
                          </m:rPr>
                          <a:rPr lang="en-US" altLang="ja-JP" dirty="0"/>
                          <m:t>LIME</m:t>
                        </m:r>
                      </m:e>
                      <m:sup>
                        <m:r>
                          <a:rPr kumimoji="1" lang="en-US" altLang="ja-JP" b="0" i="1" smtClean="0">
                            <a:latin typeface="Cambria Math" panose="02040503050406030204" pitchFamily="18" charset="0"/>
                          </a:rPr>
                          <m:t>[36]</m:t>
                        </m:r>
                      </m:sup>
                    </m:sSup>
                  </m:oMath>
                </a14:m>
                <a:r>
                  <a:rPr kumimoji="1" lang="ja-JP" altLang="en-US" dirty="0"/>
                  <a:t>という予測結果の局所近似分類器を作成する方法</a:t>
                </a:r>
              </a:p>
            </p:txBody>
          </p:sp>
        </mc:Choice>
        <mc:Fallback xmlns="">
          <p:sp>
            <p:nvSpPr>
              <p:cNvPr id="2" name="コンテンツ プレースホルダー 1">
                <a:extLst>
                  <a:ext uri="{FF2B5EF4-FFF2-40B4-BE49-F238E27FC236}">
                    <a16:creationId xmlns:a16="http://schemas.microsoft.com/office/drawing/2014/main" id="{284FCEEC-3DD8-0841-A314-274BFFC48626}"/>
                  </a:ext>
                </a:extLst>
              </p:cNvPr>
              <p:cNvSpPr>
                <a:spLocks noGrp="1" noRot="1" noChangeAspect="1" noMove="1" noResize="1" noEditPoints="1" noAdjustHandles="1" noChangeArrowheads="1" noChangeShapeType="1" noTextEdit="1"/>
              </p:cNvSpPr>
              <p:nvPr>
                <p:ph idx="1"/>
              </p:nvPr>
            </p:nvSpPr>
            <p:spPr>
              <a:blipFill>
                <a:blip r:embed="rId2"/>
                <a:stretch>
                  <a:fillRect l="-773"/>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2CF7D726-1F14-7044-BDF3-C36DED0D007C}"/>
              </a:ext>
            </a:extLst>
          </p:cNvPr>
          <p:cNvSpPr>
            <a:spLocks noGrp="1"/>
          </p:cNvSpPr>
          <p:nvPr>
            <p:ph type="dt" sz="half" idx="10"/>
          </p:nvPr>
        </p:nvSpPr>
        <p:spPr/>
        <p:txBody>
          <a:bodyPr/>
          <a:lstStyle/>
          <a:p>
            <a:fld id="{293C7B56-020D-8048-BFDB-97C13DD4EB5B}"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2C2A32EB-0637-9646-8310-A68C0055F80D}"/>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C7D31E4B-B214-7A47-B9A9-33DA2ED7EF72}"/>
              </a:ext>
            </a:extLst>
          </p:cNvPr>
          <p:cNvSpPr>
            <a:spLocks noGrp="1"/>
          </p:cNvSpPr>
          <p:nvPr>
            <p:ph type="sldNum" sz="quarter" idx="12"/>
          </p:nvPr>
        </p:nvSpPr>
        <p:spPr/>
        <p:txBody>
          <a:bodyPr/>
          <a:lstStyle/>
          <a:p>
            <a:fld id="{0A308975-6624-A64B-9276-C536B2E7A4FC}" type="slidenum">
              <a:rPr kumimoji="1" lang="ja-JP" altLang="en-US" smtClean="0"/>
              <a:pPr/>
              <a:t>14</a:t>
            </a:fld>
            <a:endParaRPr kumimoji="1" lang="ja-JP" altLang="en-US"/>
          </a:p>
        </p:txBody>
      </p:sp>
      <p:sp>
        <p:nvSpPr>
          <p:cNvPr id="6" name="タイトル 5">
            <a:extLst>
              <a:ext uri="{FF2B5EF4-FFF2-40B4-BE49-F238E27FC236}">
                <a16:creationId xmlns:a16="http://schemas.microsoft.com/office/drawing/2014/main" id="{35DF3DEE-3ECD-5C4C-A877-289028CB0E9D}"/>
              </a:ext>
            </a:extLst>
          </p:cNvPr>
          <p:cNvSpPr>
            <a:spLocks noGrp="1"/>
          </p:cNvSpPr>
          <p:nvPr>
            <p:ph type="title"/>
          </p:nvPr>
        </p:nvSpPr>
        <p:spPr/>
        <p:txBody>
          <a:bodyPr/>
          <a:lstStyle/>
          <a:p>
            <a:r>
              <a:rPr kumimoji="1" lang="en-US" altLang="ja-JP" dirty="0"/>
              <a:t>2.6 </a:t>
            </a:r>
            <a:r>
              <a:rPr kumimoji="1" lang="ja-JP" altLang="en-US"/>
              <a:t>人間に優しい説明</a:t>
            </a:r>
          </a:p>
        </p:txBody>
      </p:sp>
      <p:sp>
        <p:nvSpPr>
          <p:cNvPr id="7" name="テキスト ボックス 6">
            <a:extLst>
              <a:ext uri="{FF2B5EF4-FFF2-40B4-BE49-F238E27FC236}">
                <a16:creationId xmlns:a16="http://schemas.microsoft.com/office/drawing/2014/main" id="{0C635005-7E4B-4316-8141-98DB576DF07B}"/>
              </a:ext>
            </a:extLst>
          </p:cNvPr>
          <p:cNvSpPr txBox="1"/>
          <p:nvPr/>
        </p:nvSpPr>
        <p:spPr>
          <a:xfrm>
            <a:off x="405962" y="6132323"/>
            <a:ext cx="8332075" cy="461665"/>
          </a:xfrm>
          <a:prstGeom prst="rect">
            <a:avLst/>
          </a:prstGeom>
          <a:noFill/>
        </p:spPr>
        <p:txBody>
          <a:bodyPr wrap="square" rtlCol="0">
            <a:spAutoFit/>
          </a:bodyPr>
          <a:lstStyle/>
          <a:p>
            <a:r>
              <a:rPr kumimoji="1" lang="en-US" altLang="ja-JP" sz="1200" i="1" dirty="0"/>
              <a:t>[36] Ribeiro, Marco Tulio, Sameer Singh, and Carlos </a:t>
            </a:r>
            <a:r>
              <a:rPr kumimoji="1" lang="en-US" altLang="ja-JP" sz="1200" i="1" dirty="0" err="1"/>
              <a:t>Guestrin</a:t>
            </a:r>
            <a:r>
              <a:rPr kumimoji="1" lang="en-US" altLang="ja-JP" sz="1200" i="1" dirty="0"/>
              <a:t>. "Why should I trust you?: Explaining the predictions of any classifier." Proceedings of the 22nd ACM SIGKDD international conference on knowledge discovery and data mining. ACM (2016).↩</a:t>
            </a:r>
            <a:endParaRPr kumimoji="1" lang="ja-JP" altLang="en-US" sz="1200" i="1" dirty="0"/>
          </a:p>
        </p:txBody>
      </p:sp>
    </p:spTree>
    <p:extLst>
      <p:ext uri="{BB962C8B-B14F-4D97-AF65-F5344CB8AC3E}">
        <p14:creationId xmlns:p14="http://schemas.microsoft.com/office/powerpoint/2010/main" val="67368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2D74A19-22F8-4CB2-9157-BEED6BAB844E}"/>
              </a:ext>
            </a:extLst>
          </p:cNvPr>
          <p:cNvSpPr>
            <a:spLocks noGrp="1"/>
          </p:cNvSpPr>
          <p:nvPr>
            <p:ph idx="1"/>
          </p:nvPr>
        </p:nvSpPr>
        <p:spPr>
          <a:xfrm>
            <a:off x="628650" y="1649896"/>
            <a:ext cx="8358034" cy="4527067"/>
          </a:xfrm>
        </p:spPr>
        <p:txBody>
          <a:bodyPr/>
          <a:lstStyle/>
          <a:p>
            <a:r>
              <a:rPr kumimoji="1" lang="ja-JP" altLang="en-US" u="sng" dirty="0"/>
              <a:t>社会的な説明</a:t>
            </a:r>
            <a:endParaRPr lang="en-US" altLang="ja-JP" u="sng" dirty="0"/>
          </a:p>
          <a:p>
            <a:pPr lvl="1"/>
            <a:r>
              <a:rPr kumimoji="1" lang="ja-JP" altLang="en-US" dirty="0"/>
              <a:t>社会的な文脈による説明が望ましい　→　</a:t>
            </a:r>
            <a:r>
              <a:rPr kumimoji="1" lang="ja-JP" altLang="en-US" dirty="0">
                <a:solidFill>
                  <a:srgbClr val="FF0000"/>
                </a:solidFill>
              </a:rPr>
              <a:t>社会的側面</a:t>
            </a:r>
            <a:endParaRPr kumimoji="1" lang="en-US" altLang="ja-JP" dirty="0">
              <a:solidFill>
                <a:srgbClr val="FF0000"/>
              </a:solidFill>
            </a:endParaRPr>
          </a:p>
          <a:p>
            <a:pPr lvl="1"/>
            <a:r>
              <a:rPr kumimoji="1" lang="ja-JP" altLang="en-US" dirty="0"/>
              <a:t>例：「暗号通貨はコンピュータ</a:t>
            </a:r>
            <a:r>
              <a:rPr lang="ja-JP" altLang="en-US" dirty="0"/>
              <a:t>上のお金のようなものだ</a:t>
            </a:r>
            <a:r>
              <a:rPr kumimoji="1" lang="ja-JP" altLang="en-US" dirty="0"/>
              <a:t>」</a:t>
            </a:r>
            <a:endParaRPr kumimoji="1" lang="en-US" altLang="ja-JP" dirty="0"/>
          </a:p>
          <a:p>
            <a:pPr marL="0" indent="0">
              <a:buNone/>
            </a:pPr>
            <a:r>
              <a:rPr kumimoji="1" lang="ja-JP" altLang="en-US" dirty="0"/>
              <a:t>→　アプリケーションの社会的な位置</a:t>
            </a:r>
            <a:r>
              <a:rPr lang="ja-JP" altLang="en-US" dirty="0"/>
              <a:t>付けと対象ユーザの把握</a:t>
            </a:r>
            <a:endParaRPr lang="en-US" altLang="ja-JP" dirty="0"/>
          </a:p>
          <a:p>
            <a:pPr marL="0" indent="0">
              <a:lnSpc>
                <a:spcPct val="100000"/>
              </a:lnSpc>
              <a:buNone/>
            </a:pPr>
            <a:endParaRPr kumimoji="1" lang="en-US" altLang="ja-JP" sz="100" dirty="0"/>
          </a:p>
          <a:p>
            <a:r>
              <a:rPr kumimoji="1" lang="ja-JP" altLang="en-US" u="sng" dirty="0"/>
              <a:t>異常に焦点を当てた説明</a:t>
            </a:r>
            <a:endParaRPr lang="en-US" altLang="ja-JP" u="sng" dirty="0"/>
          </a:p>
          <a:p>
            <a:pPr lvl="1"/>
            <a:r>
              <a:rPr kumimoji="1" lang="ja-JP" altLang="en-US" dirty="0"/>
              <a:t>発生確率の低い出来事の原因</a:t>
            </a:r>
            <a:r>
              <a:rPr lang="ja-JP" altLang="en-US" dirty="0"/>
              <a:t>を排除する → 結果が大きく変わる</a:t>
            </a:r>
            <a:endParaRPr kumimoji="1" lang="en-US" altLang="ja-JP" dirty="0"/>
          </a:p>
          <a:p>
            <a:pPr marL="0" indent="0">
              <a:buNone/>
            </a:pPr>
            <a:r>
              <a:rPr kumimoji="1" lang="ja-JP" altLang="en-US" dirty="0"/>
              <a:t>→　入力特徴が異常であり、予測に影響を与えたなら説明に含むべき</a:t>
            </a:r>
            <a:endParaRPr kumimoji="1" lang="en-US" altLang="ja-JP" dirty="0"/>
          </a:p>
        </p:txBody>
      </p:sp>
      <p:sp>
        <p:nvSpPr>
          <p:cNvPr id="3" name="日付プレースホルダー 2">
            <a:extLst>
              <a:ext uri="{FF2B5EF4-FFF2-40B4-BE49-F238E27FC236}">
                <a16:creationId xmlns:a16="http://schemas.microsoft.com/office/drawing/2014/main" id="{B634D9CF-DA14-4D68-9E37-703297285C21}"/>
              </a:ext>
            </a:extLst>
          </p:cNvPr>
          <p:cNvSpPr>
            <a:spLocks noGrp="1"/>
          </p:cNvSpPr>
          <p:nvPr>
            <p:ph type="dt" sz="half" idx="10"/>
          </p:nvPr>
        </p:nvSpPr>
        <p:spPr/>
        <p:txBody>
          <a:bodyPr/>
          <a:lstStyle/>
          <a:p>
            <a:fld id="{293C7B56-020D-8048-BFDB-97C13DD4EB5B}"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80EB6880-3A2E-4C46-B5F8-A926A65DAFA4}"/>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B85C482E-E70C-4171-9DFB-880F2B1EB1F8}"/>
              </a:ext>
            </a:extLst>
          </p:cNvPr>
          <p:cNvSpPr>
            <a:spLocks noGrp="1"/>
          </p:cNvSpPr>
          <p:nvPr>
            <p:ph type="sldNum" sz="quarter" idx="12"/>
          </p:nvPr>
        </p:nvSpPr>
        <p:spPr/>
        <p:txBody>
          <a:bodyPr/>
          <a:lstStyle/>
          <a:p>
            <a:fld id="{0A308975-6624-A64B-9276-C536B2E7A4FC}" type="slidenum">
              <a:rPr kumimoji="1" lang="ja-JP" altLang="en-US" smtClean="0"/>
              <a:pPr/>
              <a:t>15</a:t>
            </a:fld>
            <a:endParaRPr kumimoji="1" lang="ja-JP" altLang="en-US"/>
          </a:p>
        </p:txBody>
      </p:sp>
      <p:sp>
        <p:nvSpPr>
          <p:cNvPr id="6" name="タイトル 5">
            <a:extLst>
              <a:ext uri="{FF2B5EF4-FFF2-40B4-BE49-F238E27FC236}">
                <a16:creationId xmlns:a16="http://schemas.microsoft.com/office/drawing/2014/main" id="{778B0421-4AA6-44D8-8A20-467FAF06D2E4}"/>
              </a:ext>
            </a:extLst>
          </p:cNvPr>
          <p:cNvSpPr>
            <a:spLocks noGrp="1"/>
          </p:cNvSpPr>
          <p:nvPr>
            <p:ph type="title"/>
          </p:nvPr>
        </p:nvSpPr>
        <p:spPr/>
        <p:txBody>
          <a:bodyPr/>
          <a:lstStyle/>
          <a:p>
            <a:r>
              <a:rPr kumimoji="1" lang="en-US" altLang="ja-JP" dirty="0"/>
              <a:t>2.6 </a:t>
            </a:r>
            <a:r>
              <a:rPr kumimoji="1" lang="ja-JP" altLang="en-US" dirty="0"/>
              <a:t>人間に</a:t>
            </a:r>
            <a:r>
              <a:rPr lang="ja-JP" altLang="en-US" dirty="0"/>
              <a:t>優しい</a:t>
            </a:r>
            <a:r>
              <a:rPr kumimoji="1" lang="ja-JP" altLang="en-US" dirty="0"/>
              <a:t>説明</a:t>
            </a:r>
          </a:p>
        </p:txBody>
      </p:sp>
    </p:spTree>
    <p:extLst>
      <p:ext uri="{BB962C8B-B14F-4D97-AF65-F5344CB8AC3E}">
        <p14:creationId xmlns:p14="http://schemas.microsoft.com/office/powerpoint/2010/main" val="255693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85BDF61-FA4A-4707-B14C-F9C278418769}"/>
              </a:ext>
            </a:extLst>
          </p:cNvPr>
          <p:cNvSpPr>
            <a:spLocks noGrp="1"/>
          </p:cNvSpPr>
          <p:nvPr>
            <p:ph idx="1"/>
          </p:nvPr>
        </p:nvSpPr>
        <p:spPr/>
        <p:txBody>
          <a:bodyPr/>
          <a:lstStyle/>
          <a:p>
            <a:r>
              <a:rPr kumimoji="1" lang="ja-JP" altLang="en-US" u="sng" dirty="0"/>
              <a:t>異常に焦点を当てた説明の例</a:t>
            </a:r>
            <a:endParaRPr kumimoji="1" lang="en-US" altLang="ja-JP" u="sng" dirty="0"/>
          </a:p>
          <a:p>
            <a:pPr lvl="1"/>
            <a:r>
              <a:rPr lang="ja-JP" altLang="en-US" dirty="0"/>
              <a:t>先生と生徒間のテストに関するデータセットの例</a:t>
            </a:r>
            <a:endParaRPr lang="en-US" altLang="ja-JP" dirty="0"/>
          </a:p>
          <a:p>
            <a:pPr lvl="2"/>
            <a:r>
              <a:rPr kumimoji="1" lang="ja-JP" altLang="en-US" dirty="0"/>
              <a:t>生徒：授業に出席し、プレ</a:t>
            </a:r>
            <a:r>
              <a:rPr lang="ja-JP" altLang="en-US" dirty="0"/>
              <a:t>ゼンに成功すると合格</a:t>
            </a:r>
            <a:endParaRPr lang="en-US" altLang="ja-JP" dirty="0"/>
          </a:p>
          <a:p>
            <a:pPr lvl="2"/>
            <a:r>
              <a:rPr kumimoji="1" lang="ja-JP" altLang="en-US" dirty="0"/>
              <a:t>先生：試験の追加を選択可能</a:t>
            </a:r>
            <a:r>
              <a:rPr lang="ja-JP" altLang="en-US" dirty="0"/>
              <a:t> </a:t>
            </a:r>
            <a:r>
              <a:rPr kumimoji="1" lang="ja-JP" altLang="en-US" dirty="0"/>
              <a:t>→ 答えられないと生徒は不合格</a:t>
            </a:r>
            <a:endParaRPr kumimoji="1" lang="en-US" altLang="ja-JP" dirty="0"/>
          </a:p>
          <a:p>
            <a:pPr lvl="1"/>
            <a:r>
              <a:rPr lang="ja-JP" altLang="en-US" dirty="0"/>
              <a:t>不合格の原因として正しい説明は？</a:t>
            </a:r>
            <a:endParaRPr lang="en-US" altLang="ja-JP" dirty="0"/>
          </a:p>
          <a:p>
            <a:pPr marL="800100" lvl="1" indent="-342900">
              <a:buFont typeface="+mj-lt"/>
              <a:buAutoNum type="arabicPeriod"/>
            </a:pPr>
            <a:r>
              <a:rPr lang="en-US" altLang="ja-JP" dirty="0"/>
              <a:t>95/100</a:t>
            </a:r>
            <a:r>
              <a:rPr lang="ja-JP" altLang="en-US" dirty="0"/>
              <a:t>で試験の追加実施を行う → 「勉強しないこと」が原因</a:t>
            </a:r>
            <a:endParaRPr lang="en-US" altLang="ja-JP" dirty="0"/>
          </a:p>
          <a:p>
            <a:pPr marL="800100" lvl="1" indent="-342900">
              <a:buFont typeface="+mj-lt"/>
              <a:buAutoNum type="arabicPeriod"/>
            </a:pPr>
            <a:r>
              <a:rPr kumimoji="1" lang="en-US" altLang="ja-JP" dirty="0"/>
              <a:t>2/100</a:t>
            </a:r>
            <a:r>
              <a:rPr kumimoji="1" lang="ja-JP" altLang="en-US" dirty="0"/>
              <a:t>で試験の追加実施を行う   →  「試験の実施」が原因</a:t>
            </a:r>
          </a:p>
        </p:txBody>
      </p:sp>
      <p:sp>
        <p:nvSpPr>
          <p:cNvPr id="3" name="日付プレースホルダー 2">
            <a:extLst>
              <a:ext uri="{FF2B5EF4-FFF2-40B4-BE49-F238E27FC236}">
                <a16:creationId xmlns:a16="http://schemas.microsoft.com/office/drawing/2014/main" id="{0076ABC4-2349-4111-805B-3FBF5393EA9E}"/>
              </a:ext>
            </a:extLst>
          </p:cNvPr>
          <p:cNvSpPr>
            <a:spLocks noGrp="1"/>
          </p:cNvSpPr>
          <p:nvPr>
            <p:ph type="dt" sz="half" idx="10"/>
          </p:nvPr>
        </p:nvSpPr>
        <p:spPr/>
        <p:txBody>
          <a:bodyPr/>
          <a:lstStyle/>
          <a:p>
            <a:fld id="{293C7B56-020D-8048-BFDB-97C13DD4EB5B}"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1A724C19-D46B-4ECE-BFAA-404235A4B2BE}"/>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06339235-68B8-4273-8F77-EAFA76A0F71B}"/>
              </a:ext>
            </a:extLst>
          </p:cNvPr>
          <p:cNvSpPr>
            <a:spLocks noGrp="1"/>
          </p:cNvSpPr>
          <p:nvPr>
            <p:ph type="sldNum" sz="quarter" idx="12"/>
          </p:nvPr>
        </p:nvSpPr>
        <p:spPr/>
        <p:txBody>
          <a:bodyPr/>
          <a:lstStyle/>
          <a:p>
            <a:fld id="{0A308975-6624-A64B-9276-C536B2E7A4FC}" type="slidenum">
              <a:rPr kumimoji="1" lang="ja-JP" altLang="en-US" smtClean="0"/>
              <a:pPr/>
              <a:t>16</a:t>
            </a:fld>
            <a:endParaRPr kumimoji="1" lang="ja-JP" altLang="en-US"/>
          </a:p>
        </p:txBody>
      </p:sp>
      <p:sp>
        <p:nvSpPr>
          <p:cNvPr id="6" name="タイトル 5">
            <a:extLst>
              <a:ext uri="{FF2B5EF4-FFF2-40B4-BE49-F238E27FC236}">
                <a16:creationId xmlns:a16="http://schemas.microsoft.com/office/drawing/2014/main" id="{83AD21D6-90DE-41A0-8443-94D870DAAFD8}"/>
              </a:ext>
            </a:extLst>
          </p:cNvPr>
          <p:cNvSpPr>
            <a:spLocks noGrp="1"/>
          </p:cNvSpPr>
          <p:nvPr>
            <p:ph type="title"/>
          </p:nvPr>
        </p:nvSpPr>
        <p:spPr/>
        <p:txBody>
          <a:bodyPr/>
          <a:lstStyle/>
          <a:p>
            <a:r>
              <a:rPr kumimoji="1" lang="en-US" altLang="ja-JP" dirty="0"/>
              <a:t>2.6 </a:t>
            </a:r>
            <a:r>
              <a:rPr kumimoji="1" lang="ja-JP" altLang="en-US" dirty="0"/>
              <a:t>人間に優しい説明</a:t>
            </a:r>
          </a:p>
        </p:txBody>
      </p:sp>
    </p:spTree>
    <p:extLst>
      <p:ext uri="{BB962C8B-B14F-4D97-AF65-F5344CB8AC3E}">
        <p14:creationId xmlns:p14="http://schemas.microsoft.com/office/powerpoint/2010/main" val="820750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2346E76-225F-4DD8-A44C-B2C1DD21D5A5}"/>
                  </a:ext>
                </a:extLst>
              </p:cNvPr>
              <p:cNvSpPr>
                <a:spLocks noGrp="1"/>
              </p:cNvSpPr>
              <p:nvPr>
                <p:ph idx="1"/>
              </p:nvPr>
            </p:nvSpPr>
            <p:spPr/>
            <p:txBody>
              <a:bodyPr/>
              <a:lstStyle/>
              <a:p>
                <a:r>
                  <a:rPr kumimoji="1" lang="ja-JP" altLang="en-US" u="sng" dirty="0"/>
                  <a:t>説明は真実である</a:t>
                </a:r>
                <a:endParaRPr kumimoji="1" lang="en-US" altLang="ja-JP" u="sng" dirty="0"/>
              </a:p>
              <a:p>
                <a:pPr lvl="1"/>
                <a:r>
                  <a:rPr lang="ja-JP" altLang="en-US" dirty="0"/>
                  <a:t>「適切な」説明にとって真実は最も重要な要素ではない</a:t>
                </a:r>
                <a:endParaRPr lang="en-US" altLang="ja-JP" dirty="0"/>
              </a:p>
              <a:p>
                <a:pPr marL="0" indent="0">
                  <a:buNone/>
                </a:pPr>
                <a:r>
                  <a:rPr kumimoji="1" lang="ja-JP" altLang="en-US" dirty="0"/>
                  <a:t>→　説明の忠実性よりも、</a:t>
                </a:r>
                <a:r>
                  <a:rPr kumimoji="1" lang="ja-JP" altLang="en-US" dirty="0">
                    <a:solidFill>
                      <a:srgbClr val="FF0000"/>
                    </a:solidFill>
                  </a:rPr>
                  <a:t>選択性</a:t>
                </a:r>
                <a:r>
                  <a:rPr kumimoji="1" lang="ja-JP" altLang="en-US" dirty="0"/>
                  <a:t>、</a:t>
                </a:r>
                <a:r>
                  <a:rPr kumimoji="1" lang="ja-JP" altLang="en-US" dirty="0">
                    <a:solidFill>
                      <a:srgbClr val="FF0000"/>
                    </a:solidFill>
                  </a:rPr>
                  <a:t>対照性</a:t>
                </a:r>
                <a:r>
                  <a:rPr kumimoji="1" lang="ja-JP" altLang="en-US" dirty="0"/>
                  <a:t>、</a:t>
                </a:r>
                <a:r>
                  <a:rPr kumimoji="1" lang="ja-JP" altLang="en-US" dirty="0">
                    <a:solidFill>
                      <a:srgbClr val="FF0000"/>
                    </a:solidFill>
                  </a:rPr>
                  <a:t>社会的側面</a:t>
                </a:r>
                <a:r>
                  <a:rPr kumimoji="1" lang="ja-JP" altLang="en-US" dirty="0"/>
                  <a:t>が重要</a:t>
                </a:r>
                <a:endParaRPr kumimoji="1" lang="en-US" altLang="ja-JP" dirty="0"/>
              </a:p>
              <a:p>
                <a:pPr marL="0" indent="0">
                  <a:lnSpc>
                    <a:spcPct val="100000"/>
                  </a:lnSpc>
                  <a:buNone/>
                </a:pPr>
                <a:endParaRPr kumimoji="1" lang="en-US" altLang="ja-JP" sz="100" dirty="0"/>
              </a:p>
              <a:p>
                <a:r>
                  <a:rPr kumimoji="1" lang="ja-JP" altLang="en-US" u="sng" dirty="0"/>
                  <a:t>よい説明は、説明対象者の事前の信念と一貫している</a:t>
                </a:r>
                <a:endParaRPr kumimoji="1" lang="en-US" altLang="ja-JP" u="sng" dirty="0"/>
              </a:p>
              <a:p>
                <a:pPr lvl="1"/>
                <a14:m>
                  <m:oMath xmlns:m="http://schemas.openxmlformats.org/officeDocument/2006/math">
                    <m:sSup>
                      <m:sSupPr>
                        <m:ctrlPr>
                          <a:rPr lang="en-US" altLang="ja-JP" i="1" smtClean="0">
                            <a:latin typeface="Cambria Math" panose="02040503050406030204" pitchFamily="18" charset="0"/>
                          </a:rPr>
                        </m:ctrlPr>
                      </m:sSupPr>
                      <m:e>
                        <m:r>
                          <m:rPr>
                            <m:nor/>
                          </m:rPr>
                          <a:rPr lang="ja-JP" altLang="en-US" dirty="0"/>
                          <m:t>確証バイアス</m:t>
                        </m:r>
                      </m:e>
                      <m:sup>
                        <m:r>
                          <a:rPr lang="en-US" altLang="ja-JP" b="0" i="1" smtClean="0">
                            <a:latin typeface="Cambria Math" panose="02040503050406030204" pitchFamily="18" charset="0"/>
                          </a:rPr>
                          <m:t>[12]</m:t>
                        </m:r>
                      </m:sup>
                    </m:sSup>
                  </m:oMath>
                </a14:m>
                <a:r>
                  <a:rPr lang="ja-JP" altLang="en-US" dirty="0"/>
                  <a:t>により、自分の信念に矛盾する説明は軽視される</a:t>
                </a:r>
                <a:endParaRPr lang="en-US" altLang="ja-JP" dirty="0"/>
              </a:p>
              <a:p>
                <a:pPr lvl="2"/>
                <a:r>
                  <a:rPr lang="ja-JP" altLang="en-US" dirty="0"/>
                  <a:t>確証バイアス：自分の信じることと矛盾する情報を無視する傾向</a:t>
                </a:r>
                <a:endParaRPr lang="en-US" altLang="ja-JP" dirty="0"/>
              </a:p>
              <a:p>
                <a:pPr marL="0" indent="0">
                  <a:buNone/>
                </a:pPr>
                <a:r>
                  <a:rPr lang="ja-JP" altLang="en-US" dirty="0"/>
                  <a:t>→　モデルに単調性制約を適用、線形モデルを使用するなど</a:t>
                </a:r>
                <a:endParaRPr lang="en-US" altLang="ja-JP" dirty="0"/>
              </a:p>
            </p:txBody>
          </p:sp>
        </mc:Choice>
        <mc:Fallback xmlns="">
          <p:sp>
            <p:nvSpPr>
              <p:cNvPr id="2" name="コンテンツ プレースホルダー 1">
                <a:extLst>
                  <a:ext uri="{FF2B5EF4-FFF2-40B4-BE49-F238E27FC236}">
                    <a16:creationId xmlns:a16="http://schemas.microsoft.com/office/drawing/2014/main" id="{92346E76-225F-4DD8-A44C-B2C1DD21D5A5}"/>
                  </a:ext>
                </a:extLst>
              </p:cNvPr>
              <p:cNvSpPr>
                <a:spLocks noGrp="1" noRot="1" noChangeAspect="1" noMove="1" noResize="1" noEditPoints="1" noAdjustHandles="1" noChangeArrowheads="1" noChangeShapeType="1" noTextEdit="1"/>
              </p:cNvSpPr>
              <p:nvPr>
                <p:ph idx="1"/>
              </p:nvPr>
            </p:nvSpPr>
            <p:spPr>
              <a:blipFill>
                <a:blip r:embed="rId2"/>
                <a:stretch>
                  <a:fillRect l="-773"/>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FEE9492C-97F8-4063-8E98-7A63C49633D6}"/>
              </a:ext>
            </a:extLst>
          </p:cNvPr>
          <p:cNvSpPr>
            <a:spLocks noGrp="1"/>
          </p:cNvSpPr>
          <p:nvPr>
            <p:ph type="dt" sz="half" idx="10"/>
          </p:nvPr>
        </p:nvSpPr>
        <p:spPr/>
        <p:txBody>
          <a:bodyPr/>
          <a:lstStyle/>
          <a:p>
            <a:fld id="{293C7B56-020D-8048-BFDB-97C13DD4EB5B}"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5FF71AC5-E3F4-4416-9330-E9360AB91A25}"/>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BCA4ED56-3FA9-4127-BC3C-847DCAF166A3}"/>
              </a:ext>
            </a:extLst>
          </p:cNvPr>
          <p:cNvSpPr>
            <a:spLocks noGrp="1"/>
          </p:cNvSpPr>
          <p:nvPr>
            <p:ph type="sldNum" sz="quarter" idx="12"/>
          </p:nvPr>
        </p:nvSpPr>
        <p:spPr/>
        <p:txBody>
          <a:bodyPr/>
          <a:lstStyle/>
          <a:p>
            <a:fld id="{0A308975-6624-A64B-9276-C536B2E7A4FC}" type="slidenum">
              <a:rPr kumimoji="1" lang="ja-JP" altLang="en-US" smtClean="0"/>
              <a:pPr/>
              <a:t>17</a:t>
            </a:fld>
            <a:endParaRPr kumimoji="1" lang="ja-JP" altLang="en-US"/>
          </a:p>
        </p:txBody>
      </p:sp>
      <p:sp>
        <p:nvSpPr>
          <p:cNvPr id="6" name="タイトル 5">
            <a:extLst>
              <a:ext uri="{FF2B5EF4-FFF2-40B4-BE49-F238E27FC236}">
                <a16:creationId xmlns:a16="http://schemas.microsoft.com/office/drawing/2014/main" id="{3C4D9756-3DBA-4604-8B01-4CB32EA14E35}"/>
              </a:ext>
            </a:extLst>
          </p:cNvPr>
          <p:cNvSpPr>
            <a:spLocks noGrp="1"/>
          </p:cNvSpPr>
          <p:nvPr>
            <p:ph type="title"/>
          </p:nvPr>
        </p:nvSpPr>
        <p:spPr/>
        <p:txBody>
          <a:bodyPr/>
          <a:lstStyle/>
          <a:p>
            <a:r>
              <a:rPr kumimoji="1" lang="en-US" altLang="ja-JP" dirty="0"/>
              <a:t>2.6 </a:t>
            </a:r>
            <a:r>
              <a:rPr kumimoji="1" lang="ja-JP" altLang="en-US" dirty="0"/>
              <a:t>人間に優しい説明</a:t>
            </a:r>
          </a:p>
        </p:txBody>
      </p:sp>
    </p:spTree>
    <p:extLst>
      <p:ext uri="{BB962C8B-B14F-4D97-AF65-F5344CB8AC3E}">
        <p14:creationId xmlns:p14="http://schemas.microsoft.com/office/powerpoint/2010/main" val="70001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9D70F52-EDB6-451C-A251-6218577464B4}"/>
              </a:ext>
            </a:extLst>
          </p:cNvPr>
          <p:cNvSpPr>
            <a:spLocks noGrp="1"/>
          </p:cNvSpPr>
          <p:nvPr>
            <p:ph idx="1"/>
          </p:nvPr>
        </p:nvSpPr>
        <p:spPr/>
        <p:txBody>
          <a:bodyPr/>
          <a:lstStyle/>
          <a:p>
            <a:r>
              <a:rPr kumimoji="1" lang="ja-JP" altLang="en-US" u="sng" dirty="0"/>
              <a:t>適切な説明は一般的でもっともらしいものである</a:t>
            </a:r>
            <a:endParaRPr kumimoji="1" lang="en-US" altLang="ja-JP" u="sng" dirty="0"/>
          </a:p>
          <a:p>
            <a:pPr lvl="1"/>
            <a:r>
              <a:rPr lang="ja-JP" altLang="en-US" dirty="0"/>
              <a:t>多くの出来事を説明可能な原因は、よい説明である</a:t>
            </a:r>
            <a:endParaRPr lang="en-US" altLang="ja-JP" dirty="0"/>
          </a:p>
          <a:p>
            <a:pPr lvl="1"/>
            <a:r>
              <a:rPr lang="ja-JP" altLang="en-US" dirty="0"/>
              <a:t>著者は、「異常の原因 </a:t>
            </a:r>
            <a:r>
              <a:rPr lang="en-US" altLang="ja-JP" dirty="0"/>
              <a:t>&gt;</a:t>
            </a:r>
            <a:r>
              <a:rPr lang="ja-JP" altLang="en-US" dirty="0"/>
              <a:t> 一般的な原因」を主張</a:t>
            </a:r>
            <a:endParaRPr lang="en-US" altLang="ja-JP" dirty="0"/>
          </a:p>
          <a:p>
            <a:pPr marL="0" indent="0">
              <a:buNone/>
            </a:pPr>
            <a:r>
              <a:rPr kumimoji="1" lang="ja-JP" altLang="en-US" dirty="0"/>
              <a:t>→　特徴量の</a:t>
            </a:r>
            <a:r>
              <a:rPr kumimoji="1" lang="en-US" altLang="ja-JP" dirty="0"/>
              <a:t>Support</a:t>
            </a:r>
            <a:r>
              <a:rPr kumimoji="1" lang="ja-JP" altLang="en-US" dirty="0"/>
              <a:t>によって測定可能</a:t>
            </a:r>
            <a:endParaRPr kumimoji="1" lang="en-US" altLang="ja-JP" dirty="0"/>
          </a:p>
          <a:p>
            <a:endParaRPr kumimoji="1" lang="en-US" altLang="ja-JP" dirty="0"/>
          </a:p>
          <a:p>
            <a:pPr marL="0" indent="0">
              <a:buNone/>
            </a:pPr>
            <a:r>
              <a:rPr lang="ja-JP" altLang="en-US" u="sng" dirty="0">
                <a:solidFill>
                  <a:srgbClr val="FF0000"/>
                </a:solidFill>
              </a:rPr>
              <a:t>人間にとって「良い」説明が、機械学習開発においても良いわけではない</a:t>
            </a:r>
            <a:endParaRPr kumimoji="1" lang="ja-JP" altLang="en-US" u="sng" dirty="0">
              <a:solidFill>
                <a:srgbClr val="FF0000"/>
              </a:solidFill>
            </a:endParaRPr>
          </a:p>
        </p:txBody>
      </p:sp>
      <p:sp>
        <p:nvSpPr>
          <p:cNvPr id="3" name="日付プレースホルダー 2">
            <a:extLst>
              <a:ext uri="{FF2B5EF4-FFF2-40B4-BE49-F238E27FC236}">
                <a16:creationId xmlns:a16="http://schemas.microsoft.com/office/drawing/2014/main" id="{C9A034E8-B466-4E66-B39E-8E9D3BD00C2D}"/>
              </a:ext>
            </a:extLst>
          </p:cNvPr>
          <p:cNvSpPr>
            <a:spLocks noGrp="1"/>
          </p:cNvSpPr>
          <p:nvPr>
            <p:ph type="dt" sz="half" idx="10"/>
          </p:nvPr>
        </p:nvSpPr>
        <p:spPr/>
        <p:txBody>
          <a:bodyPr/>
          <a:lstStyle/>
          <a:p>
            <a:fld id="{293C7B56-020D-8048-BFDB-97C13DD4EB5B}"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57A317A6-9ADD-43ED-AA32-E5B037D9A146}"/>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55A1A446-7AF6-4441-9594-FC43466C4DEA}"/>
              </a:ext>
            </a:extLst>
          </p:cNvPr>
          <p:cNvSpPr>
            <a:spLocks noGrp="1"/>
          </p:cNvSpPr>
          <p:nvPr>
            <p:ph type="sldNum" sz="quarter" idx="12"/>
          </p:nvPr>
        </p:nvSpPr>
        <p:spPr/>
        <p:txBody>
          <a:bodyPr/>
          <a:lstStyle/>
          <a:p>
            <a:fld id="{0A308975-6624-A64B-9276-C536B2E7A4FC}" type="slidenum">
              <a:rPr kumimoji="1" lang="ja-JP" altLang="en-US" smtClean="0"/>
              <a:pPr/>
              <a:t>18</a:t>
            </a:fld>
            <a:endParaRPr kumimoji="1" lang="ja-JP" altLang="en-US"/>
          </a:p>
        </p:txBody>
      </p:sp>
      <p:sp>
        <p:nvSpPr>
          <p:cNvPr id="6" name="タイトル 5">
            <a:extLst>
              <a:ext uri="{FF2B5EF4-FFF2-40B4-BE49-F238E27FC236}">
                <a16:creationId xmlns:a16="http://schemas.microsoft.com/office/drawing/2014/main" id="{DAE9B89E-775D-4C49-BFF3-F7393253105F}"/>
              </a:ext>
            </a:extLst>
          </p:cNvPr>
          <p:cNvSpPr>
            <a:spLocks noGrp="1"/>
          </p:cNvSpPr>
          <p:nvPr>
            <p:ph type="title"/>
          </p:nvPr>
        </p:nvSpPr>
        <p:spPr/>
        <p:txBody>
          <a:bodyPr/>
          <a:lstStyle/>
          <a:p>
            <a:r>
              <a:rPr kumimoji="1" lang="en-US" altLang="ja-JP" dirty="0"/>
              <a:t>2.6 </a:t>
            </a:r>
            <a:r>
              <a:rPr kumimoji="1" lang="ja-JP" altLang="en-US" dirty="0"/>
              <a:t>人間に優しい</a:t>
            </a:r>
            <a:r>
              <a:rPr lang="ja-JP" altLang="en-US" dirty="0"/>
              <a:t>説明</a:t>
            </a:r>
            <a:endParaRPr kumimoji="1" lang="ja-JP" altLang="en-US" dirty="0"/>
          </a:p>
        </p:txBody>
      </p:sp>
    </p:spTree>
    <p:extLst>
      <p:ext uri="{BB962C8B-B14F-4D97-AF65-F5344CB8AC3E}">
        <p14:creationId xmlns:p14="http://schemas.microsoft.com/office/powerpoint/2010/main" val="3114621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F6DF6-2D9D-4321-88DE-C7D5C3AFE90C}"/>
              </a:ext>
            </a:extLst>
          </p:cNvPr>
          <p:cNvSpPr>
            <a:spLocks noGrp="1"/>
          </p:cNvSpPr>
          <p:nvPr>
            <p:ph type="title"/>
          </p:nvPr>
        </p:nvSpPr>
        <p:spPr/>
        <p:txBody>
          <a:bodyPr/>
          <a:lstStyle/>
          <a:p>
            <a:r>
              <a:rPr kumimoji="1" lang="ja-JP" altLang="en-US" dirty="0"/>
              <a:t>おまけの話</a:t>
            </a:r>
          </a:p>
        </p:txBody>
      </p:sp>
      <p:sp>
        <p:nvSpPr>
          <p:cNvPr id="3" name="テキスト プレースホルダー 2">
            <a:extLst>
              <a:ext uri="{FF2B5EF4-FFF2-40B4-BE49-F238E27FC236}">
                <a16:creationId xmlns:a16="http://schemas.microsoft.com/office/drawing/2014/main" id="{ED956E26-2C32-49D4-BAF2-66DDC878FF19}"/>
              </a:ext>
            </a:extLst>
          </p:cNvPr>
          <p:cNvSpPr>
            <a:spLocks noGrp="1"/>
          </p:cNvSpPr>
          <p:nvPr>
            <p:ph type="body" idx="1"/>
          </p:nvPr>
        </p:nvSpPr>
        <p:spPr>
          <a:xfrm>
            <a:off x="623888" y="4670323"/>
            <a:ext cx="7886700" cy="1419328"/>
          </a:xfrm>
        </p:spPr>
        <p:txBody>
          <a:bodyPr>
            <a:noAutofit/>
          </a:bodyPr>
          <a:lstStyle/>
          <a:p>
            <a:r>
              <a:rPr lang="ja-JP" altLang="en-US" dirty="0"/>
              <a:t>課題を克服した「次の</a:t>
            </a:r>
            <a:r>
              <a:rPr lang="en-US" altLang="ja-JP" dirty="0"/>
              <a:t>AI</a:t>
            </a:r>
            <a:r>
              <a:rPr lang="ja-JP" altLang="en-US" dirty="0"/>
              <a:t>」の答え</a:t>
            </a:r>
            <a:endParaRPr lang="en-US" altLang="ja-JP" dirty="0"/>
          </a:p>
          <a:p>
            <a:r>
              <a:rPr kumimoji="1" lang="ja-JP" altLang="en-US" sz="1800" dirty="0"/>
              <a:t>「</a:t>
            </a:r>
            <a:r>
              <a:rPr lang="en-US" altLang="ja-JP" sz="1800" dirty="0"/>
              <a:t>How to represent part-whole hierarchies in an </a:t>
            </a:r>
            <a:r>
              <a:rPr lang="en-US" altLang="ja-JP" sz="1800" dirty="0" err="1"/>
              <a:t>nerral</a:t>
            </a:r>
            <a:r>
              <a:rPr lang="en-US" altLang="ja-JP" sz="1800" dirty="0"/>
              <a:t> network</a:t>
            </a:r>
            <a:r>
              <a:rPr kumimoji="1" lang="ja-JP" altLang="en-US" sz="1800" dirty="0"/>
              <a:t>」</a:t>
            </a:r>
          </a:p>
        </p:txBody>
      </p:sp>
      <p:sp>
        <p:nvSpPr>
          <p:cNvPr id="4" name="日付プレースホルダー 3">
            <a:extLst>
              <a:ext uri="{FF2B5EF4-FFF2-40B4-BE49-F238E27FC236}">
                <a16:creationId xmlns:a16="http://schemas.microsoft.com/office/drawing/2014/main" id="{58371388-CC30-4183-A983-243F6355928C}"/>
              </a:ext>
            </a:extLst>
          </p:cNvPr>
          <p:cNvSpPr>
            <a:spLocks noGrp="1"/>
          </p:cNvSpPr>
          <p:nvPr>
            <p:ph type="dt" sz="half" idx="10"/>
          </p:nvPr>
        </p:nvSpPr>
        <p:spPr/>
        <p:txBody>
          <a:bodyPr/>
          <a:lstStyle/>
          <a:p>
            <a:fld id="{55491868-5465-8949-B51D-79BA1C992F69}" type="datetime1">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12577B4F-38D9-49F2-B68D-13D2BDEEEBDE}"/>
              </a:ext>
            </a:extLst>
          </p:cNvPr>
          <p:cNvSpPr>
            <a:spLocks noGrp="1"/>
          </p:cNvSpPr>
          <p:nvPr>
            <p:ph type="ftr" sz="quarter" idx="11"/>
          </p:nvPr>
        </p:nvSpPr>
        <p:spPr/>
        <p:txBody>
          <a:bodyPr/>
          <a:lstStyle/>
          <a:p>
            <a:r>
              <a:rPr kumimoji="1" lang="ja-JP" altLang="en-US"/>
              <a:t>勉強会</a:t>
            </a:r>
          </a:p>
        </p:txBody>
      </p:sp>
      <p:sp>
        <p:nvSpPr>
          <p:cNvPr id="6" name="テキスト ボックス 5">
            <a:extLst>
              <a:ext uri="{FF2B5EF4-FFF2-40B4-BE49-F238E27FC236}">
                <a16:creationId xmlns:a16="http://schemas.microsoft.com/office/drawing/2014/main" id="{BEE65215-B6F1-4626-9BF1-7A4C3A65B997}"/>
              </a:ext>
            </a:extLst>
          </p:cNvPr>
          <p:cNvSpPr txBox="1"/>
          <p:nvPr/>
        </p:nvSpPr>
        <p:spPr>
          <a:xfrm>
            <a:off x="553446" y="6170318"/>
            <a:ext cx="8332075" cy="276999"/>
          </a:xfrm>
          <a:prstGeom prst="rect">
            <a:avLst/>
          </a:prstGeom>
          <a:noFill/>
        </p:spPr>
        <p:txBody>
          <a:bodyPr wrap="square" rtlCol="0">
            <a:spAutoFit/>
          </a:bodyPr>
          <a:lstStyle/>
          <a:p>
            <a:r>
              <a:rPr kumimoji="1" lang="ja-JP" altLang="en-US" sz="1200" i="1" dirty="0"/>
              <a:t>元論文：</a:t>
            </a:r>
            <a:r>
              <a:rPr kumimoji="1" lang="en-US" altLang="ja-JP" sz="1200" i="1" dirty="0"/>
              <a:t>Hinton, Geoffrey. "How to represent part-whole hierarchies in a neural network." </a:t>
            </a:r>
            <a:r>
              <a:rPr kumimoji="1" lang="en-US" altLang="ja-JP" sz="1200" i="1" dirty="0" err="1"/>
              <a:t>arXiv</a:t>
            </a:r>
            <a:r>
              <a:rPr kumimoji="1" lang="en-US" altLang="ja-JP" sz="1200" i="1" dirty="0"/>
              <a:t> preprint arXiv:2102.12627 (2021).</a:t>
            </a:r>
            <a:endParaRPr kumimoji="1" lang="ja-JP" altLang="en-US" sz="1200" i="1" dirty="0"/>
          </a:p>
        </p:txBody>
      </p:sp>
    </p:spTree>
    <p:extLst>
      <p:ext uri="{BB962C8B-B14F-4D97-AF65-F5344CB8AC3E}">
        <p14:creationId xmlns:p14="http://schemas.microsoft.com/office/powerpoint/2010/main" val="297694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61D60FE-63AE-F949-85F9-526723566B70}"/>
              </a:ext>
            </a:extLst>
          </p:cNvPr>
          <p:cNvSpPr>
            <a:spLocks noGrp="1"/>
          </p:cNvSpPr>
          <p:nvPr>
            <p:ph idx="1"/>
          </p:nvPr>
        </p:nvSpPr>
        <p:spPr/>
        <p:txBody>
          <a:bodyPr/>
          <a:lstStyle/>
          <a:p>
            <a:r>
              <a:rPr kumimoji="1" lang="en-US" altLang="ja-JP" dirty="0"/>
              <a:t>Preliminaries</a:t>
            </a:r>
          </a:p>
          <a:p>
            <a:r>
              <a:rPr kumimoji="1" lang="en-US" altLang="ja-JP" dirty="0"/>
              <a:t>2.2 </a:t>
            </a:r>
            <a:r>
              <a:rPr kumimoji="1" lang="ja-JP" altLang="en-US" dirty="0"/>
              <a:t>解釈可能な手法の分類</a:t>
            </a:r>
            <a:endParaRPr kumimoji="1" lang="en-US" altLang="ja-JP" dirty="0"/>
          </a:p>
          <a:p>
            <a:r>
              <a:rPr lang="en-US" altLang="ja-JP" dirty="0"/>
              <a:t>2.4 </a:t>
            </a:r>
            <a:r>
              <a:rPr lang="ja-JP" altLang="en-US" dirty="0"/>
              <a:t>解釈可能性の評価</a:t>
            </a:r>
            <a:endParaRPr lang="en-US" altLang="ja-JP" dirty="0"/>
          </a:p>
          <a:p>
            <a:r>
              <a:rPr lang="en-US" altLang="ja-JP" dirty="0"/>
              <a:t>2.6 </a:t>
            </a:r>
            <a:r>
              <a:rPr lang="ja-JP" altLang="en-US" dirty="0"/>
              <a:t>人間に優しい説明</a:t>
            </a:r>
            <a:endParaRPr lang="en-US" altLang="ja-JP" dirty="0"/>
          </a:p>
          <a:p>
            <a:r>
              <a:rPr lang="ja-JP" altLang="en-US" dirty="0"/>
              <a:t>おまけの話</a:t>
            </a:r>
            <a:endParaRPr lang="en-US" altLang="ja-JP" dirty="0"/>
          </a:p>
        </p:txBody>
      </p:sp>
      <p:sp>
        <p:nvSpPr>
          <p:cNvPr id="3" name="日付プレースホルダー 2">
            <a:extLst>
              <a:ext uri="{FF2B5EF4-FFF2-40B4-BE49-F238E27FC236}">
                <a16:creationId xmlns:a16="http://schemas.microsoft.com/office/drawing/2014/main" id="{C3F36D83-846B-474F-98FA-0447CE2E3FF8}"/>
              </a:ext>
            </a:extLst>
          </p:cNvPr>
          <p:cNvSpPr>
            <a:spLocks noGrp="1"/>
          </p:cNvSpPr>
          <p:nvPr>
            <p:ph type="dt" sz="half" idx="10"/>
          </p:nvPr>
        </p:nvSpPr>
        <p:spPr/>
        <p:txBody>
          <a:bodyPr/>
          <a:lstStyle/>
          <a:p>
            <a:fld id="{293C7B56-020D-8048-BFDB-97C13DD4EB5B}"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FA362F53-5217-AA40-B288-3888994975FA}"/>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093ADDEC-2738-4D4D-A273-DB9057E02BC0}"/>
              </a:ext>
            </a:extLst>
          </p:cNvPr>
          <p:cNvSpPr>
            <a:spLocks noGrp="1"/>
          </p:cNvSpPr>
          <p:nvPr>
            <p:ph type="sldNum" sz="quarter" idx="12"/>
          </p:nvPr>
        </p:nvSpPr>
        <p:spPr/>
        <p:txBody>
          <a:bodyPr/>
          <a:lstStyle/>
          <a:p>
            <a:fld id="{0A308975-6624-A64B-9276-C536B2E7A4FC}" type="slidenum">
              <a:rPr kumimoji="1" lang="ja-JP" altLang="en-US" smtClean="0"/>
              <a:pPr/>
              <a:t>2</a:t>
            </a:fld>
            <a:endParaRPr kumimoji="1" lang="ja-JP" altLang="en-US"/>
          </a:p>
        </p:txBody>
      </p:sp>
      <p:sp>
        <p:nvSpPr>
          <p:cNvPr id="6" name="タイトル 5">
            <a:extLst>
              <a:ext uri="{FF2B5EF4-FFF2-40B4-BE49-F238E27FC236}">
                <a16:creationId xmlns:a16="http://schemas.microsoft.com/office/drawing/2014/main" id="{A66E3377-BFA1-734A-896A-F8247E0FE329}"/>
              </a:ext>
            </a:extLst>
          </p:cNvPr>
          <p:cNvSpPr>
            <a:spLocks noGrp="1"/>
          </p:cNvSpPr>
          <p:nvPr>
            <p:ph type="title"/>
          </p:nvPr>
        </p:nvSpPr>
        <p:spPr/>
        <p:txBody>
          <a:bodyPr/>
          <a:lstStyle/>
          <a:p>
            <a:r>
              <a:rPr kumimoji="1" lang="ja-JP" altLang="en-US"/>
              <a:t>目次</a:t>
            </a:r>
          </a:p>
        </p:txBody>
      </p:sp>
    </p:spTree>
    <p:extLst>
      <p:ext uri="{BB962C8B-B14F-4D97-AF65-F5344CB8AC3E}">
        <p14:creationId xmlns:p14="http://schemas.microsoft.com/office/powerpoint/2010/main" val="1779058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E72CB3-FF89-4359-99CF-3F8E88D34833}"/>
              </a:ext>
            </a:extLst>
          </p:cNvPr>
          <p:cNvSpPr>
            <a:spLocks noGrp="1"/>
          </p:cNvSpPr>
          <p:nvPr>
            <p:ph idx="1"/>
          </p:nvPr>
        </p:nvSpPr>
        <p:spPr/>
        <p:txBody>
          <a:bodyPr/>
          <a:lstStyle/>
          <a:p>
            <a:r>
              <a:rPr kumimoji="1" lang="ja-JP" altLang="en-US" dirty="0"/>
              <a:t>人間の視覚</a:t>
            </a:r>
            <a:r>
              <a:rPr lang="ja-JP" altLang="en-US" dirty="0"/>
              <a:t>は、画像を部分と全体の階層に分け、その間の空間的な関係をモデル化している</a:t>
            </a:r>
            <a:endParaRPr lang="en-US" altLang="ja-JP" dirty="0"/>
          </a:p>
          <a:p>
            <a:r>
              <a:rPr kumimoji="1" lang="en-US" altLang="ja-JP" dirty="0"/>
              <a:t>NN</a:t>
            </a:r>
            <a:r>
              <a:rPr kumimoji="1" lang="ja-JP" altLang="en-US" dirty="0"/>
              <a:t>は部分全体の階層を表現できるが、各画像において異なる解析木をもつため、いわゆる「直観」的な思考が不可能である</a:t>
            </a:r>
            <a:endParaRPr kumimoji="1" lang="en-US" altLang="ja-JP" dirty="0"/>
          </a:p>
          <a:p>
            <a:endParaRPr lang="en-US" altLang="ja-JP" b="1" dirty="0"/>
          </a:p>
          <a:p>
            <a:r>
              <a:rPr lang="en-US" altLang="ja-JP" b="1" dirty="0"/>
              <a:t>GLOM</a:t>
            </a:r>
            <a:r>
              <a:rPr lang="ja-JP" altLang="en-US" dirty="0"/>
              <a:t>というアーキテクチャはこれを解決し、人間の視覚を完全に模したモデル化を可能とする</a:t>
            </a:r>
            <a:endParaRPr lang="en-US" altLang="ja-JP" dirty="0"/>
          </a:p>
        </p:txBody>
      </p:sp>
      <p:sp>
        <p:nvSpPr>
          <p:cNvPr id="3" name="日付プレースホルダー 2">
            <a:extLst>
              <a:ext uri="{FF2B5EF4-FFF2-40B4-BE49-F238E27FC236}">
                <a16:creationId xmlns:a16="http://schemas.microsoft.com/office/drawing/2014/main" id="{926CA148-63A3-4770-9210-FEFE2DAA2792}"/>
              </a:ext>
            </a:extLst>
          </p:cNvPr>
          <p:cNvSpPr>
            <a:spLocks noGrp="1"/>
          </p:cNvSpPr>
          <p:nvPr>
            <p:ph type="dt" sz="half" idx="10"/>
          </p:nvPr>
        </p:nvSpPr>
        <p:spPr/>
        <p:txBody>
          <a:bodyPr/>
          <a:lstStyle/>
          <a:p>
            <a:fld id="{293C7B56-020D-8048-BFDB-97C13DD4EB5B}"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9A0870DF-418F-4304-8EA8-E3C5A049D439}"/>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B5D86177-FD27-49E5-B420-864CC1B5BB77}"/>
              </a:ext>
            </a:extLst>
          </p:cNvPr>
          <p:cNvSpPr>
            <a:spLocks noGrp="1"/>
          </p:cNvSpPr>
          <p:nvPr>
            <p:ph type="sldNum" sz="quarter" idx="12"/>
          </p:nvPr>
        </p:nvSpPr>
        <p:spPr/>
        <p:txBody>
          <a:bodyPr/>
          <a:lstStyle/>
          <a:p>
            <a:fld id="{0A308975-6624-A64B-9276-C536B2E7A4FC}" type="slidenum">
              <a:rPr kumimoji="1" lang="ja-JP" altLang="en-US" smtClean="0"/>
              <a:pPr/>
              <a:t>20</a:t>
            </a:fld>
            <a:endParaRPr kumimoji="1" lang="ja-JP" altLang="en-US"/>
          </a:p>
        </p:txBody>
      </p:sp>
      <p:sp>
        <p:nvSpPr>
          <p:cNvPr id="6" name="タイトル 5">
            <a:extLst>
              <a:ext uri="{FF2B5EF4-FFF2-40B4-BE49-F238E27FC236}">
                <a16:creationId xmlns:a16="http://schemas.microsoft.com/office/drawing/2014/main" id="{BFB22F1D-ABDA-40BD-8A75-BD46E8D623E3}"/>
              </a:ext>
            </a:extLst>
          </p:cNvPr>
          <p:cNvSpPr>
            <a:spLocks noGrp="1"/>
          </p:cNvSpPr>
          <p:nvPr>
            <p:ph type="title"/>
          </p:nvPr>
        </p:nvSpPr>
        <p:spPr/>
        <p:txBody>
          <a:bodyPr/>
          <a:lstStyle/>
          <a:p>
            <a:r>
              <a:rPr kumimoji="1" lang="ja-JP" altLang="en-US" dirty="0"/>
              <a:t>概要</a:t>
            </a:r>
          </a:p>
        </p:txBody>
      </p:sp>
    </p:spTree>
    <p:extLst>
      <p:ext uri="{BB962C8B-B14F-4D97-AF65-F5344CB8AC3E}">
        <p14:creationId xmlns:p14="http://schemas.microsoft.com/office/powerpoint/2010/main" val="1008253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68D85DF-C028-4ED8-BF68-F5032FF03DAC}"/>
              </a:ext>
            </a:extLst>
          </p:cNvPr>
          <p:cNvSpPr>
            <a:spLocks noGrp="1"/>
          </p:cNvSpPr>
          <p:nvPr>
            <p:ph idx="1"/>
          </p:nvPr>
        </p:nvSpPr>
        <p:spPr>
          <a:xfrm>
            <a:off x="628649" y="1649896"/>
            <a:ext cx="8259711" cy="4527067"/>
          </a:xfrm>
        </p:spPr>
        <p:txBody>
          <a:bodyPr>
            <a:noAutofit/>
          </a:bodyPr>
          <a:lstStyle/>
          <a:p>
            <a:r>
              <a:rPr lang="ja-JP" altLang="en-US" dirty="0"/>
              <a:t>動的な解析木の実現</a:t>
            </a:r>
            <a:endParaRPr lang="en-US" altLang="ja-JP" dirty="0"/>
          </a:p>
          <a:p>
            <a:pPr lvl="1"/>
            <a:r>
              <a:rPr lang="ja-JP" altLang="en-US" dirty="0"/>
              <a:t>各列がオートエンコーダである多数の列で構成される</a:t>
            </a:r>
            <a:endParaRPr lang="en-US" altLang="ja-JP" dirty="0"/>
          </a:p>
          <a:p>
            <a:pPr lvl="1"/>
            <a:r>
              <a:rPr lang="ja-JP" altLang="en-US" dirty="0"/>
              <a:t>埋め込み表現を隣接レベルと、その他さまざまなレベルに対応させる</a:t>
            </a:r>
            <a:endParaRPr lang="en-US" altLang="ja-JP" dirty="0"/>
          </a:p>
          <a:p>
            <a:pPr lvl="1"/>
            <a:r>
              <a:rPr lang="ja-JP" altLang="en-US" dirty="0"/>
              <a:t>埋め込み表現の属性</a:t>
            </a:r>
            <a:endParaRPr lang="en-US" altLang="ja-JP" dirty="0"/>
          </a:p>
          <a:p>
            <a:pPr lvl="2"/>
            <a:r>
              <a:rPr lang="ja-JP" altLang="en-US" dirty="0"/>
              <a:t>ボトムアップによる生成</a:t>
            </a:r>
            <a:endParaRPr lang="en-US" altLang="ja-JP" dirty="0"/>
          </a:p>
          <a:p>
            <a:pPr lvl="2"/>
            <a:r>
              <a:rPr lang="ja-JP" altLang="en-US" dirty="0"/>
              <a:t>トップダウンによる生成</a:t>
            </a:r>
            <a:endParaRPr lang="en-US" altLang="ja-JP" dirty="0"/>
          </a:p>
          <a:p>
            <a:pPr lvl="2"/>
            <a:r>
              <a:rPr lang="ja-JP" altLang="en-US" dirty="0"/>
              <a:t>前時刻の埋め込み表現</a:t>
            </a:r>
            <a:endParaRPr lang="en-US" altLang="ja-JP" dirty="0"/>
          </a:p>
          <a:p>
            <a:pPr lvl="2"/>
            <a:r>
              <a:rPr lang="ja-JP" altLang="en-US" dirty="0"/>
              <a:t>近くの列の同レベルの埋め込み</a:t>
            </a:r>
            <a:endParaRPr kumimoji="1" lang="en-US" altLang="ja-JP" dirty="0"/>
          </a:p>
          <a:p>
            <a:pPr marL="0" indent="0">
              <a:buNone/>
            </a:pPr>
            <a:r>
              <a:rPr kumimoji="1" lang="ja-JP" altLang="en-US" dirty="0"/>
              <a:t>→　似たベクトルをつなぎ合わせて</a:t>
            </a:r>
            <a:r>
              <a:rPr kumimoji="1" lang="ja-JP" altLang="en-US" dirty="0">
                <a:solidFill>
                  <a:srgbClr val="FF0000"/>
                </a:solidFill>
              </a:rPr>
              <a:t>「同意の島」</a:t>
            </a:r>
            <a:r>
              <a:rPr kumimoji="1" lang="ja-JP" altLang="en-US" dirty="0"/>
              <a:t>を形成する</a:t>
            </a:r>
          </a:p>
        </p:txBody>
      </p:sp>
      <p:sp>
        <p:nvSpPr>
          <p:cNvPr id="3" name="日付プレースホルダー 2">
            <a:extLst>
              <a:ext uri="{FF2B5EF4-FFF2-40B4-BE49-F238E27FC236}">
                <a16:creationId xmlns:a16="http://schemas.microsoft.com/office/drawing/2014/main" id="{C86C0A06-BE89-4880-B530-FAC5E2AA9D97}"/>
              </a:ext>
            </a:extLst>
          </p:cNvPr>
          <p:cNvSpPr>
            <a:spLocks noGrp="1"/>
          </p:cNvSpPr>
          <p:nvPr>
            <p:ph type="dt" sz="half" idx="10"/>
          </p:nvPr>
        </p:nvSpPr>
        <p:spPr/>
        <p:txBody>
          <a:bodyPr/>
          <a:lstStyle/>
          <a:p>
            <a:fld id="{293C7B56-020D-8048-BFDB-97C13DD4EB5B}"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BF13D621-D8C1-4204-B915-A4704B799141}"/>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8CCBD519-2FFD-4DA4-A247-5F6A22F14E1D}"/>
              </a:ext>
            </a:extLst>
          </p:cNvPr>
          <p:cNvSpPr>
            <a:spLocks noGrp="1"/>
          </p:cNvSpPr>
          <p:nvPr>
            <p:ph type="sldNum" sz="quarter" idx="12"/>
          </p:nvPr>
        </p:nvSpPr>
        <p:spPr/>
        <p:txBody>
          <a:bodyPr/>
          <a:lstStyle/>
          <a:p>
            <a:fld id="{0A308975-6624-A64B-9276-C536B2E7A4FC}" type="slidenum">
              <a:rPr kumimoji="1" lang="ja-JP" altLang="en-US" smtClean="0"/>
              <a:pPr/>
              <a:t>21</a:t>
            </a:fld>
            <a:endParaRPr kumimoji="1" lang="ja-JP" altLang="en-US"/>
          </a:p>
        </p:txBody>
      </p:sp>
      <p:sp>
        <p:nvSpPr>
          <p:cNvPr id="6" name="タイトル 5">
            <a:extLst>
              <a:ext uri="{FF2B5EF4-FFF2-40B4-BE49-F238E27FC236}">
                <a16:creationId xmlns:a16="http://schemas.microsoft.com/office/drawing/2014/main" id="{D8944A2E-E486-4E95-93D1-9FC3A59C7D60}"/>
              </a:ext>
            </a:extLst>
          </p:cNvPr>
          <p:cNvSpPr>
            <a:spLocks noGrp="1"/>
          </p:cNvSpPr>
          <p:nvPr>
            <p:ph type="title"/>
          </p:nvPr>
        </p:nvSpPr>
        <p:spPr/>
        <p:txBody>
          <a:bodyPr/>
          <a:lstStyle/>
          <a:p>
            <a:r>
              <a:rPr kumimoji="1" lang="en-US" altLang="ja-JP" dirty="0"/>
              <a:t>GLOM</a:t>
            </a:r>
            <a:r>
              <a:rPr kumimoji="1" lang="ja-JP" altLang="en-US" dirty="0"/>
              <a:t>アーキテクチャ簡略版</a:t>
            </a:r>
          </a:p>
        </p:txBody>
      </p:sp>
      <p:pic>
        <p:nvPicPr>
          <p:cNvPr id="7" name="図 6">
            <a:extLst>
              <a:ext uri="{FF2B5EF4-FFF2-40B4-BE49-F238E27FC236}">
                <a16:creationId xmlns:a16="http://schemas.microsoft.com/office/drawing/2014/main" id="{38E06FC6-8B46-453B-8EAD-842B4C10379D}"/>
              </a:ext>
            </a:extLst>
          </p:cNvPr>
          <p:cNvPicPr>
            <a:picLocks noChangeAspect="1"/>
          </p:cNvPicPr>
          <p:nvPr/>
        </p:nvPicPr>
        <p:blipFill rotWithShape="1">
          <a:blip r:embed="rId2"/>
          <a:srcRect l="7939" t="2099" r="7370" b="3237"/>
          <a:stretch/>
        </p:blipFill>
        <p:spPr>
          <a:xfrm>
            <a:off x="4960771" y="3234813"/>
            <a:ext cx="3717657" cy="2422110"/>
          </a:xfrm>
          <a:prstGeom prst="rect">
            <a:avLst/>
          </a:prstGeom>
        </p:spPr>
      </p:pic>
    </p:spTree>
    <p:extLst>
      <p:ext uri="{BB962C8B-B14F-4D97-AF65-F5344CB8AC3E}">
        <p14:creationId xmlns:p14="http://schemas.microsoft.com/office/powerpoint/2010/main" val="2747871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C8E5EFE-1A7D-47E1-BEEC-120417F7CCAF}"/>
              </a:ext>
            </a:extLst>
          </p:cNvPr>
          <p:cNvSpPr>
            <a:spLocks noGrp="1"/>
          </p:cNvSpPr>
          <p:nvPr>
            <p:ph idx="1"/>
          </p:nvPr>
        </p:nvSpPr>
        <p:spPr/>
        <p:txBody>
          <a:bodyPr/>
          <a:lstStyle/>
          <a:p>
            <a:r>
              <a:rPr kumimoji="1" lang="ja-JP" altLang="en-US" dirty="0">
                <a:solidFill>
                  <a:srgbClr val="FF0000"/>
                </a:solidFill>
              </a:rPr>
              <a:t>未経験の出来事を理解する思考回路を持つ</a:t>
            </a:r>
            <a:r>
              <a:rPr kumimoji="1" lang="en-US" altLang="ja-JP" dirty="0">
                <a:solidFill>
                  <a:srgbClr val="FF0000"/>
                </a:solidFill>
              </a:rPr>
              <a:t>AI</a:t>
            </a:r>
            <a:r>
              <a:rPr kumimoji="1" lang="ja-JP" altLang="en-US" dirty="0"/>
              <a:t>の実現</a:t>
            </a:r>
            <a:endParaRPr kumimoji="1" lang="en-US" altLang="ja-JP" dirty="0"/>
          </a:p>
          <a:p>
            <a:endParaRPr lang="en-US" altLang="ja-JP" dirty="0"/>
          </a:p>
          <a:p>
            <a:r>
              <a:rPr kumimoji="1" lang="ja-JP" altLang="en-US" dirty="0"/>
              <a:t>過去の経験から類似性を見出し、一般化、推定、理解する</a:t>
            </a:r>
            <a:endParaRPr kumimoji="1" lang="en-US" altLang="ja-JP" dirty="0"/>
          </a:p>
          <a:p>
            <a:endParaRPr lang="en-US" altLang="ja-JP" dirty="0"/>
          </a:p>
          <a:p>
            <a:pPr marL="0" indent="0">
              <a:buNone/>
            </a:pPr>
            <a:r>
              <a:rPr kumimoji="1" lang="ja-JP" altLang="en-US" dirty="0"/>
              <a:t>→　人間の知覚の完全なモデルを構築する</a:t>
            </a:r>
            <a:endParaRPr kumimoji="1" lang="en-US" altLang="ja-JP" dirty="0"/>
          </a:p>
          <a:p>
            <a:pPr lvl="1"/>
            <a:r>
              <a:rPr lang="ja-JP" altLang="en-US" dirty="0"/>
              <a:t>いわゆる「直観」の再現</a:t>
            </a:r>
            <a:endParaRPr kumimoji="1" lang="ja-JP" altLang="en-US" dirty="0"/>
          </a:p>
        </p:txBody>
      </p:sp>
      <p:sp>
        <p:nvSpPr>
          <p:cNvPr id="3" name="日付プレースホルダー 2">
            <a:extLst>
              <a:ext uri="{FF2B5EF4-FFF2-40B4-BE49-F238E27FC236}">
                <a16:creationId xmlns:a16="http://schemas.microsoft.com/office/drawing/2014/main" id="{C60AE652-468A-485F-A9AC-B097D7A7A53D}"/>
              </a:ext>
            </a:extLst>
          </p:cNvPr>
          <p:cNvSpPr>
            <a:spLocks noGrp="1"/>
          </p:cNvSpPr>
          <p:nvPr>
            <p:ph type="dt" sz="half" idx="10"/>
          </p:nvPr>
        </p:nvSpPr>
        <p:spPr/>
        <p:txBody>
          <a:bodyPr/>
          <a:lstStyle/>
          <a:p>
            <a:fld id="{293C7B56-020D-8048-BFDB-97C13DD4EB5B}"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8C731FD6-BBE8-4DBF-B496-0F917B5D1502}"/>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86BF4EDC-3ADC-41ED-AF31-0F847A3174C3}"/>
              </a:ext>
            </a:extLst>
          </p:cNvPr>
          <p:cNvSpPr>
            <a:spLocks noGrp="1"/>
          </p:cNvSpPr>
          <p:nvPr>
            <p:ph type="sldNum" sz="quarter" idx="12"/>
          </p:nvPr>
        </p:nvSpPr>
        <p:spPr/>
        <p:txBody>
          <a:bodyPr/>
          <a:lstStyle/>
          <a:p>
            <a:fld id="{0A308975-6624-A64B-9276-C536B2E7A4FC}" type="slidenum">
              <a:rPr kumimoji="1" lang="ja-JP" altLang="en-US" smtClean="0"/>
              <a:pPr/>
              <a:t>22</a:t>
            </a:fld>
            <a:endParaRPr kumimoji="1" lang="ja-JP" altLang="en-US"/>
          </a:p>
        </p:txBody>
      </p:sp>
      <p:sp>
        <p:nvSpPr>
          <p:cNvPr id="6" name="タイトル 5">
            <a:extLst>
              <a:ext uri="{FF2B5EF4-FFF2-40B4-BE49-F238E27FC236}">
                <a16:creationId xmlns:a16="http://schemas.microsoft.com/office/drawing/2014/main" id="{18C6F4D6-F45D-4C26-9877-EADA428307B8}"/>
              </a:ext>
            </a:extLst>
          </p:cNvPr>
          <p:cNvSpPr>
            <a:spLocks noGrp="1"/>
          </p:cNvSpPr>
          <p:nvPr>
            <p:ph type="title"/>
          </p:nvPr>
        </p:nvSpPr>
        <p:spPr/>
        <p:txBody>
          <a:bodyPr/>
          <a:lstStyle/>
          <a:p>
            <a:r>
              <a:rPr kumimoji="1" lang="en-US" altLang="ja-JP" dirty="0"/>
              <a:t>GLOM</a:t>
            </a:r>
            <a:r>
              <a:rPr kumimoji="1" lang="ja-JP" altLang="en-US" dirty="0"/>
              <a:t>が実現すること</a:t>
            </a:r>
          </a:p>
        </p:txBody>
      </p:sp>
      <p:sp>
        <p:nvSpPr>
          <p:cNvPr id="7" name="下矢印 7">
            <a:extLst>
              <a:ext uri="{FF2B5EF4-FFF2-40B4-BE49-F238E27FC236}">
                <a16:creationId xmlns:a16="http://schemas.microsoft.com/office/drawing/2014/main" id="{28373D69-4007-4492-8F3E-4A091FCA4373}"/>
              </a:ext>
            </a:extLst>
          </p:cNvPr>
          <p:cNvSpPr/>
          <p:nvPr/>
        </p:nvSpPr>
        <p:spPr>
          <a:xfrm>
            <a:off x="4114800" y="2409093"/>
            <a:ext cx="914400" cy="35683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345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F76711B3-84C2-2948-BC98-0345A948F9F9}"/>
                  </a:ext>
                </a:extLst>
              </p:cNvPr>
              <p:cNvSpPr>
                <a:spLocks noGrp="1"/>
              </p:cNvSpPr>
              <p:nvPr>
                <p:ph idx="1"/>
              </p:nvPr>
            </p:nvSpPr>
            <p:spPr/>
            <p:txBody>
              <a:bodyPr/>
              <a:lstStyle/>
              <a:p>
                <a:pPr marL="0" indent="0">
                  <a:buNone/>
                </a:pPr>
                <a:r>
                  <a:rPr kumimoji="1" lang="ja-JP" altLang="en-US" u="sng"/>
                  <a:t>解釈可能な機械学習とは？</a:t>
                </a:r>
                <a:endParaRPr kumimoji="1" lang="en-US" altLang="ja-JP" u="sng" dirty="0"/>
              </a:p>
              <a:p>
                <a:r>
                  <a:rPr lang="ja-JP" altLang="en-US"/>
                  <a:t>機械学習システムの振る舞いや予測を人間にとって理解可能なものにするための手法やモデルのこと</a:t>
                </a:r>
                <a:endParaRPr lang="en-US" altLang="ja-JP" dirty="0"/>
              </a:p>
              <a:p>
                <a:endParaRPr kumimoji="1" lang="en-US" altLang="ja-JP" dirty="0"/>
              </a:p>
              <a:p>
                <a:pPr marL="0" indent="0">
                  <a:buNone/>
                </a:pPr>
                <a:r>
                  <a:rPr kumimoji="1" lang="ja-JP" altLang="en-US" u="sng"/>
                  <a:t>解釈可能性に関する定義</a:t>
                </a:r>
                <a:r>
                  <a:rPr kumimoji="1" lang="en-US" altLang="ja-JP" u="sng" dirty="0"/>
                  <a:t>(Miller-2017</a:t>
                </a:r>
                <a14:m>
                  <m:oMath xmlns:m="http://schemas.openxmlformats.org/officeDocument/2006/math">
                    <m:sSup>
                      <m:sSupPr>
                        <m:ctrlPr>
                          <a:rPr kumimoji="1" lang="en-US" altLang="ja-JP" i="1" u="sng" smtClean="0">
                            <a:latin typeface="Cambria Math" panose="02040503050406030204" pitchFamily="18" charset="0"/>
                          </a:rPr>
                        </m:ctrlPr>
                      </m:sSupPr>
                      <m:e>
                        <m:r>
                          <m:rPr>
                            <m:nor/>
                          </m:rPr>
                          <a:rPr lang="en-US" altLang="ja-JP" u="sng" dirty="0"/>
                          <m:t>)</m:t>
                        </m:r>
                      </m:e>
                      <m:sup>
                        <m:r>
                          <a:rPr kumimoji="1" lang="en-US" altLang="ja-JP" b="0" i="1" u="sng" smtClean="0">
                            <a:latin typeface="Cambria Math" panose="02040503050406030204" pitchFamily="18" charset="0"/>
                          </a:rPr>
                          <m:t>[3]</m:t>
                        </m:r>
                      </m:sup>
                    </m:sSup>
                  </m:oMath>
                </a14:m>
                <a:endParaRPr kumimoji="1" lang="en-US" altLang="ja-JP" u="sng" dirty="0"/>
              </a:p>
              <a:p>
                <a:r>
                  <a:rPr lang="ja-JP" altLang="en-US"/>
                  <a:t>人間が決断の要因を理解できる度合い</a:t>
                </a:r>
                <a:endParaRPr lang="en-US" altLang="ja-JP" dirty="0"/>
              </a:p>
              <a:p>
                <a:r>
                  <a:rPr lang="ja-JP" altLang="en-US"/>
                  <a:t>人間がモデルの結果を一貫して予測できる程度のこと</a:t>
                </a:r>
                <a:endParaRPr kumimoji="1" lang="ja-JP" altLang="en-US"/>
              </a:p>
            </p:txBody>
          </p:sp>
        </mc:Choice>
        <mc:Fallback xmlns="">
          <p:sp>
            <p:nvSpPr>
              <p:cNvPr id="2" name="コンテンツ プレースホルダー 1">
                <a:extLst>
                  <a:ext uri="{FF2B5EF4-FFF2-40B4-BE49-F238E27FC236}">
                    <a16:creationId xmlns:a16="http://schemas.microsoft.com/office/drawing/2014/main" id="{F76711B3-84C2-2948-BC98-0345A948F9F9}"/>
                  </a:ext>
                </a:extLst>
              </p:cNvPr>
              <p:cNvSpPr>
                <a:spLocks noGrp="1" noRot="1" noChangeAspect="1" noMove="1" noResize="1" noEditPoints="1" noAdjustHandles="1" noChangeArrowheads="1" noChangeShapeType="1" noTextEdit="1"/>
              </p:cNvSpPr>
              <p:nvPr>
                <p:ph idx="1"/>
              </p:nvPr>
            </p:nvSpPr>
            <p:spPr>
              <a:blipFill>
                <a:blip r:embed="rId2"/>
                <a:stretch>
                  <a:fillRect l="-804"/>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7E2479DB-DE8B-9443-AAE0-18694D750EF9}"/>
              </a:ext>
            </a:extLst>
          </p:cNvPr>
          <p:cNvSpPr>
            <a:spLocks noGrp="1"/>
          </p:cNvSpPr>
          <p:nvPr>
            <p:ph type="dt" sz="half" idx="10"/>
          </p:nvPr>
        </p:nvSpPr>
        <p:spPr/>
        <p:txBody>
          <a:bodyPr/>
          <a:lstStyle/>
          <a:p>
            <a:fld id="{A58805A9-C309-6C4D-911A-AE7F73AEBBA1}"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704F394F-8691-0E4E-BC0A-4EDA9B5837D8}"/>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71C20CFA-015C-B84D-90DE-64FE9921EF77}"/>
              </a:ext>
            </a:extLst>
          </p:cNvPr>
          <p:cNvSpPr>
            <a:spLocks noGrp="1"/>
          </p:cNvSpPr>
          <p:nvPr>
            <p:ph type="sldNum" sz="quarter" idx="12"/>
          </p:nvPr>
        </p:nvSpPr>
        <p:spPr/>
        <p:txBody>
          <a:bodyPr/>
          <a:lstStyle/>
          <a:p>
            <a:fld id="{0A308975-6624-A64B-9276-C536B2E7A4FC}" type="slidenum">
              <a:rPr kumimoji="1" lang="ja-JP" altLang="en-US" smtClean="0"/>
              <a:pPr/>
              <a:t>3</a:t>
            </a:fld>
            <a:endParaRPr kumimoji="1" lang="ja-JP" altLang="en-US"/>
          </a:p>
        </p:txBody>
      </p:sp>
      <p:sp>
        <p:nvSpPr>
          <p:cNvPr id="6" name="タイトル 5">
            <a:extLst>
              <a:ext uri="{FF2B5EF4-FFF2-40B4-BE49-F238E27FC236}">
                <a16:creationId xmlns:a16="http://schemas.microsoft.com/office/drawing/2014/main" id="{B8BF0A5E-DDA1-8A42-B804-37DFEDAF7BB0}"/>
              </a:ext>
            </a:extLst>
          </p:cNvPr>
          <p:cNvSpPr>
            <a:spLocks noGrp="1"/>
          </p:cNvSpPr>
          <p:nvPr>
            <p:ph type="title"/>
          </p:nvPr>
        </p:nvSpPr>
        <p:spPr/>
        <p:txBody>
          <a:bodyPr/>
          <a:lstStyle/>
          <a:p>
            <a:r>
              <a:rPr kumimoji="1" lang="en-US" altLang="ja-JP" dirty="0"/>
              <a:t>Preliminaries</a:t>
            </a:r>
            <a:endParaRPr kumimoji="1" lang="ja-JP" altLang="en-US"/>
          </a:p>
        </p:txBody>
      </p:sp>
      <p:sp>
        <p:nvSpPr>
          <p:cNvPr id="7" name="テキスト ボックス 6">
            <a:extLst>
              <a:ext uri="{FF2B5EF4-FFF2-40B4-BE49-F238E27FC236}">
                <a16:creationId xmlns:a16="http://schemas.microsoft.com/office/drawing/2014/main" id="{F0912A2D-5609-4140-8131-98BDAC20A35D}"/>
              </a:ext>
            </a:extLst>
          </p:cNvPr>
          <p:cNvSpPr txBox="1"/>
          <p:nvPr/>
        </p:nvSpPr>
        <p:spPr>
          <a:xfrm>
            <a:off x="405962" y="5884575"/>
            <a:ext cx="8332075" cy="584775"/>
          </a:xfrm>
          <a:prstGeom prst="rect">
            <a:avLst/>
          </a:prstGeom>
          <a:noFill/>
        </p:spPr>
        <p:txBody>
          <a:bodyPr wrap="square" rtlCol="0">
            <a:spAutoFit/>
          </a:bodyPr>
          <a:lstStyle/>
          <a:p>
            <a:r>
              <a:rPr kumimoji="1" lang="en" altLang="ja-JP" sz="1600" i="1" dirty="0"/>
              <a:t>[3] Miller, Tim. "Explanation in artificial intelligence: Insights from the social sciences." </a:t>
            </a:r>
            <a:r>
              <a:rPr kumimoji="1" lang="en" altLang="ja-JP" sz="1600" i="1" dirty="0" err="1"/>
              <a:t>arXiv</a:t>
            </a:r>
            <a:r>
              <a:rPr kumimoji="1" lang="en" altLang="ja-JP" sz="1600" i="1" dirty="0"/>
              <a:t> Preprint arXiv:1706.07269. (2017).</a:t>
            </a:r>
            <a:endParaRPr kumimoji="1" lang="ja-JP" altLang="en-US" sz="1600" i="1"/>
          </a:p>
        </p:txBody>
      </p:sp>
    </p:spTree>
    <p:extLst>
      <p:ext uri="{BB962C8B-B14F-4D97-AF65-F5344CB8AC3E}">
        <p14:creationId xmlns:p14="http://schemas.microsoft.com/office/powerpoint/2010/main" val="423124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324C5-DD25-ED40-BC4A-464F142DB9AD}"/>
              </a:ext>
            </a:extLst>
          </p:cNvPr>
          <p:cNvSpPr>
            <a:spLocks noGrp="1"/>
          </p:cNvSpPr>
          <p:nvPr>
            <p:ph type="title"/>
          </p:nvPr>
        </p:nvSpPr>
        <p:spPr/>
        <p:txBody>
          <a:bodyPr/>
          <a:lstStyle/>
          <a:p>
            <a:r>
              <a:rPr kumimoji="1" lang="en-US" altLang="ja-JP" dirty="0"/>
              <a:t>2.2 </a:t>
            </a:r>
            <a:r>
              <a:rPr kumimoji="1" lang="ja-JP" altLang="en-US"/>
              <a:t>解釈可能な手法の分類</a:t>
            </a:r>
          </a:p>
        </p:txBody>
      </p:sp>
      <p:sp>
        <p:nvSpPr>
          <p:cNvPr id="4" name="日付プレースホルダー 3">
            <a:extLst>
              <a:ext uri="{FF2B5EF4-FFF2-40B4-BE49-F238E27FC236}">
                <a16:creationId xmlns:a16="http://schemas.microsoft.com/office/drawing/2014/main" id="{D6B30A04-A08E-D04A-B278-278395380E87}"/>
              </a:ext>
            </a:extLst>
          </p:cNvPr>
          <p:cNvSpPr>
            <a:spLocks noGrp="1"/>
          </p:cNvSpPr>
          <p:nvPr>
            <p:ph type="dt" sz="half" idx="10"/>
          </p:nvPr>
        </p:nvSpPr>
        <p:spPr/>
        <p:txBody>
          <a:bodyPr/>
          <a:lstStyle/>
          <a:p>
            <a:fld id="{55491868-5465-8949-B51D-79BA1C992F69}" type="datetime1">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CD7AF111-4ABB-274A-B342-185BD198AABE}"/>
              </a:ext>
            </a:extLst>
          </p:cNvPr>
          <p:cNvSpPr>
            <a:spLocks noGrp="1"/>
          </p:cNvSpPr>
          <p:nvPr>
            <p:ph type="ftr" sz="quarter" idx="11"/>
          </p:nvPr>
        </p:nvSpPr>
        <p:spPr/>
        <p:txBody>
          <a:bodyPr/>
          <a:lstStyle/>
          <a:p>
            <a:r>
              <a:rPr kumimoji="1" lang="ja-JP" altLang="en-US"/>
              <a:t>勉強会</a:t>
            </a:r>
          </a:p>
        </p:txBody>
      </p:sp>
    </p:spTree>
    <p:extLst>
      <p:ext uri="{BB962C8B-B14F-4D97-AF65-F5344CB8AC3E}">
        <p14:creationId xmlns:p14="http://schemas.microsoft.com/office/powerpoint/2010/main" val="267186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0BB22CF-E798-8F40-894A-221E75AF2DE4}"/>
              </a:ext>
            </a:extLst>
          </p:cNvPr>
          <p:cNvSpPr>
            <a:spLocks noGrp="1"/>
          </p:cNvSpPr>
          <p:nvPr>
            <p:ph idx="1"/>
          </p:nvPr>
        </p:nvSpPr>
        <p:spPr/>
        <p:txBody>
          <a:bodyPr/>
          <a:lstStyle/>
          <a:p>
            <a:r>
              <a:rPr kumimoji="1" lang="ja-JP" altLang="en-US"/>
              <a:t>機械学習の解釈方法の指標は</a:t>
            </a:r>
            <a:r>
              <a:rPr kumimoji="1" lang="ja-JP" altLang="en-US" b="1"/>
              <a:t>本質的</a:t>
            </a:r>
            <a:r>
              <a:rPr kumimoji="1" lang="ja-JP" altLang="en-US"/>
              <a:t>と</a:t>
            </a:r>
            <a:r>
              <a:rPr kumimoji="1" lang="ja-JP" altLang="en-US" b="1"/>
              <a:t>後付け</a:t>
            </a:r>
            <a:r>
              <a:rPr kumimoji="1" lang="ja-JP" altLang="en-US"/>
              <a:t>に分類</a:t>
            </a:r>
            <a:endParaRPr kumimoji="1" lang="en-US" altLang="ja-JP" dirty="0"/>
          </a:p>
          <a:p>
            <a:endParaRPr kumimoji="1" lang="en-US" altLang="ja-JP" dirty="0"/>
          </a:p>
          <a:p>
            <a:r>
              <a:rPr kumimoji="1" lang="ja-JP" altLang="en-US"/>
              <a:t>本質的：モデルの複雑度を制限</a:t>
            </a:r>
            <a:endParaRPr kumimoji="1" lang="en-US" altLang="ja-JP" dirty="0"/>
          </a:p>
          <a:p>
            <a:pPr lvl="1"/>
            <a:r>
              <a:rPr lang="ja-JP" altLang="en-US"/>
              <a:t>決定木、スパース制約をかけた線形モデル</a:t>
            </a:r>
            <a:endParaRPr kumimoji="1" lang="en-US" altLang="ja-JP" dirty="0"/>
          </a:p>
          <a:p>
            <a:r>
              <a:rPr lang="ja-JP" altLang="en-US"/>
              <a:t>後付け：訓練後に分析</a:t>
            </a:r>
            <a:endParaRPr lang="en-US" altLang="ja-JP" dirty="0"/>
          </a:p>
          <a:p>
            <a:pPr lvl="1"/>
            <a:r>
              <a:rPr lang="en-US" altLang="ja-JP" dirty="0"/>
              <a:t>Permutation Feature Importance</a:t>
            </a:r>
          </a:p>
          <a:p>
            <a:endParaRPr lang="en-US" altLang="ja-JP" dirty="0"/>
          </a:p>
        </p:txBody>
      </p:sp>
      <p:sp>
        <p:nvSpPr>
          <p:cNvPr id="3" name="日付プレースホルダー 2">
            <a:extLst>
              <a:ext uri="{FF2B5EF4-FFF2-40B4-BE49-F238E27FC236}">
                <a16:creationId xmlns:a16="http://schemas.microsoft.com/office/drawing/2014/main" id="{AC5008DA-3677-3E46-8A05-DE36E04D8E62}"/>
              </a:ext>
            </a:extLst>
          </p:cNvPr>
          <p:cNvSpPr>
            <a:spLocks noGrp="1"/>
          </p:cNvSpPr>
          <p:nvPr>
            <p:ph type="dt" sz="half" idx="10"/>
          </p:nvPr>
        </p:nvSpPr>
        <p:spPr/>
        <p:txBody>
          <a:bodyPr/>
          <a:lstStyle/>
          <a:p>
            <a:fld id="{D0124B54-1371-9F41-BCD7-5C923485787D}"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4FC85D1E-C962-924B-8C4C-00659AE4D61A}"/>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DF181346-3B76-9D4D-868F-2351B6B6F52B}"/>
              </a:ext>
            </a:extLst>
          </p:cNvPr>
          <p:cNvSpPr>
            <a:spLocks noGrp="1"/>
          </p:cNvSpPr>
          <p:nvPr>
            <p:ph type="sldNum" sz="quarter" idx="12"/>
          </p:nvPr>
        </p:nvSpPr>
        <p:spPr/>
        <p:txBody>
          <a:bodyPr/>
          <a:lstStyle/>
          <a:p>
            <a:fld id="{0A308975-6624-A64B-9276-C536B2E7A4FC}" type="slidenum">
              <a:rPr kumimoji="1" lang="ja-JP" altLang="en-US" smtClean="0"/>
              <a:pPr/>
              <a:t>5</a:t>
            </a:fld>
            <a:endParaRPr kumimoji="1" lang="ja-JP" altLang="en-US"/>
          </a:p>
        </p:txBody>
      </p:sp>
      <p:sp>
        <p:nvSpPr>
          <p:cNvPr id="6" name="タイトル 5">
            <a:extLst>
              <a:ext uri="{FF2B5EF4-FFF2-40B4-BE49-F238E27FC236}">
                <a16:creationId xmlns:a16="http://schemas.microsoft.com/office/drawing/2014/main" id="{162662A9-C601-1842-95B9-3B6A42862478}"/>
              </a:ext>
            </a:extLst>
          </p:cNvPr>
          <p:cNvSpPr>
            <a:spLocks noGrp="1"/>
          </p:cNvSpPr>
          <p:nvPr>
            <p:ph type="title"/>
          </p:nvPr>
        </p:nvSpPr>
        <p:spPr/>
        <p:txBody>
          <a:bodyPr/>
          <a:lstStyle/>
          <a:p>
            <a:r>
              <a:rPr kumimoji="1" lang="en-US" altLang="ja-JP" dirty="0"/>
              <a:t>2.2 </a:t>
            </a:r>
            <a:r>
              <a:rPr kumimoji="1" lang="ja-JP" altLang="en-US"/>
              <a:t>解釈可能な手法の分類（</a:t>
            </a:r>
            <a:r>
              <a:rPr kumimoji="1" lang="en-US" altLang="ja-JP" dirty="0"/>
              <a:t>1/4</a:t>
            </a:r>
            <a:r>
              <a:rPr kumimoji="1" lang="ja-JP" altLang="en-US"/>
              <a:t>）</a:t>
            </a:r>
          </a:p>
        </p:txBody>
      </p:sp>
      <p:sp>
        <p:nvSpPr>
          <p:cNvPr id="7" name="角丸四角形吹き出し 6">
            <a:extLst>
              <a:ext uri="{FF2B5EF4-FFF2-40B4-BE49-F238E27FC236}">
                <a16:creationId xmlns:a16="http://schemas.microsoft.com/office/drawing/2014/main" id="{45792BC5-EADA-F74D-9800-1C17A515E8A8}"/>
              </a:ext>
            </a:extLst>
          </p:cNvPr>
          <p:cNvSpPr/>
          <p:nvPr/>
        </p:nvSpPr>
        <p:spPr>
          <a:xfrm>
            <a:off x="5535300" y="4805978"/>
            <a:ext cx="2360258" cy="484094"/>
          </a:xfrm>
          <a:prstGeom prst="wedgeRoundRectCallout">
            <a:avLst>
              <a:gd name="adj1" fmla="val -63242"/>
              <a:gd name="adj2" fmla="val -57472"/>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ysClr val="windowText" lastClr="000000"/>
                </a:solidFill>
                <a:latin typeface="Meiryo" panose="020B0604030504040204" pitchFamily="34" charset="-128"/>
                <a:ea typeface="Meiryo" panose="020B0604030504040204" pitchFamily="34" charset="-128"/>
              </a:rPr>
              <a:t>特徴量の重要度を評価</a:t>
            </a:r>
          </a:p>
        </p:txBody>
      </p:sp>
    </p:spTree>
    <p:extLst>
      <p:ext uri="{BB962C8B-B14F-4D97-AF65-F5344CB8AC3E}">
        <p14:creationId xmlns:p14="http://schemas.microsoft.com/office/powerpoint/2010/main" val="312183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E7CE61-66D4-374F-B9ED-5849093AEB1F}"/>
              </a:ext>
            </a:extLst>
          </p:cNvPr>
          <p:cNvSpPr>
            <a:spLocks noGrp="1"/>
          </p:cNvSpPr>
          <p:nvPr>
            <p:ph idx="1"/>
          </p:nvPr>
        </p:nvSpPr>
        <p:spPr/>
        <p:txBody>
          <a:bodyPr>
            <a:normAutofit/>
          </a:bodyPr>
          <a:lstStyle/>
          <a:p>
            <a:r>
              <a:rPr kumimoji="1" lang="ja-JP" altLang="en-US"/>
              <a:t>前述の解釈方法の結果はいくつかに分類可能</a:t>
            </a:r>
            <a:endParaRPr kumimoji="1" lang="en-US" altLang="ja-JP" dirty="0"/>
          </a:p>
          <a:p>
            <a:pPr lvl="1"/>
            <a:r>
              <a:rPr lang="ja-JP" altLang="en-US"/>
              <a:t>特徴量の要約統計量</a:t>
            </a:r>
            <a:endParaRPr lang="en-US" altLang="ja-JP" dirty="0"/>
          </a:p>
          <a:p>
            <a:pPr lvl="1"/>
            <a:r>
              <a:rPr kumimoji="1" lang="ja-JP" altLang="en-US"/>
              <a:t>特徴量の視覚的要約</a:t>
            </a:r>
            <a:endParaRPr kumimoji="1" lang="en-US" altLang="ja-JP" dirty="0"/>
          </a:p>
          <a:p>
            <a:pPr lvl="1"/>
            <a:r>
              <a:rPr lang="ja-JP" altLang="en-US"/>
              <a:t>モデルの内部</a:t>
            </a:r>
            <a:endParaRPr lang="en-US" altLang="ja-JP" dirty="0"/>
          </a:p>
          <a:p>
            <a:pPr lvl="1"/>
            <a:r>
              <a:rPr kumimoji="1" lang="ja-JP" altLang="en-US"/>
              <a:t>データ点</a:t>
            </a:r>
            <a:endParaRPr kumimoji="1" lang="en-US" altLang="ja-JP" dirty="0"/>
          </a:p>
          <a:p>
            <a:pPr lvl="1"/>
            <a:r>
              <a:rPr lang="ja-JP" altLang="en-US"/>
              <a:t>本質的に解釈可能なモデル</a:t>
            </a:r>
            <a:endParaRPr kumimoji="1" lang="en-US" altLang="ja-JP" dirty="0"/>
          </a:p>
          <a:p>
            <a:r>
              <a:rPr kumimoji="1" lang="ja-JP" altLang="en-US"/>
              <a:t>特定のモデルにしか適用できない解釈方法を用いるか、汎用な方法を用いるかが重要な問題</a:t>
            </a:r>
          </a:p>
        </p:txBody>
      </p:sp>
      <p:sp>
        <p:nvSpPr>
          <p:cNvPr id="3" name="日付プレースホルダー 2">
            <a:extLst>
              <a:ext uri="{FF2B5EF4-FFF2-40B4-BE49-F238E27FC236}">
                <a16:creationId xmlns:a16="http://schemas.microsoft.com/office/drawing/2014/main" id="{0B10D9F2-149C-D14B-A9E1-96497D8CE548}"/>
              </a:ext>
            </a:extLst>
          </p:cNvPr>
          <p:cNvSpPr>
            <a:spLocks noGrp="1"/>
          </p:cNvSpPr>
          <p:nvPr>
            <p:ph type="dt" sz="half" idx="10"/>
          </p:nvPr>
        </p:nvSpPr>
        <p:spPr/>
        <p:txBody>
          <a:bodyPr/>
          <a:lstStyle/>
          <a:p>
            <a:fld id="{772AEEB4-5E41-744A-9AE3-0E187738616F}"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3696ADA8-D1DB-5A44-B801-E3D098DFAF9E}"/>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F35136DF-1330-B448-8744-A49AD47469F2}"/>
              </a:ext>
            </a:extLst>
          </p:cNvPr>
          <p:cNvSpPr>
            <a:spLocks noGrp="1"/>
          </p:cNvSpPr>
          <p:nvPr>
            <p:ph type="sldNum" sz="quarter" idx="12"/>
          </p:nvPr>
        </p:nvSpPr>
        <p:spPr/>
        <p:txBody>
          <a:bodyPr/>
          <a:lstStyle/>
          <a:p>
            <a:fld id="{0A308975-6624-A64B-9276-C536B2E7A4FC}" type="slidenum">
              <a:rPr kumimoji="1" lang="ja-JP" altLang="en-US" smtClean="0"/>
              <a:pPr/>
              <a:t>6</a:t>
            </a:fld>
            <a:endParaRPr kumimoji="1" lang="ja-JP" altLang="en-US"/>
          </a:p>
        </p:txBody>
      </p:sp>
      <p:sp>
        <p:nvSpPr>
          <p:cNvPr id="6" name="タイトル 5">
            <a:extLst>
              <a:ext uri="{FF2B5EF4-FFF2-40B4-BE49-F238E27FC236}">
                <a16:creationId xmlns:a16="http://schemas.microsoft.com/office/drawing/2014/main" id="{FDDBCA27-CC29-9D4E-8714-01409BF74A12}"/>
              </a:ext>
            </a:extLst>
          </p:cNvPr>
          <p:cNvSpPr>
            <a:spLocks noGrp="1"/>
          </p:cNvSpPr>
          <p:nvPr>
            <p:ph type="title"/>
          </p:nvPr>
        </p:nvSpPr>
        <p:spPr/>
        <p:txBody>
          <a:bodyPr/>
          <a:lstStyle/>
          <a:p>
            <a:r>
              <a:rPr lang="en-US" altLang="ja-JP" dirty="0"/>
              <a:t>2.2 </a:t>
            </a:r>
            <a:r>
              <a:rPr lang="ja-JP" altLang="en-US"/>
              <a:t>解釈可能な手法の分類（</a:t>
            </a:r>
            <a:r>
              <a:rPr lang="en-US" altLang="ja-JP" dirty="0"/>
              <a:t>2/4</a:t>
            </a:r>
            <a:r>
              <a:rPr lang="ja-JP" altLang="en-US"/>
              <a:t>）</a:t>
            </a:r>
            <a:endParaRPr kumimoji="1" lang="ja-JP" altLang="en-US"/>
          </a:p>
        </p:txBody>
      </p:sp>
    </p:spTree>
    <p:extLst>
      <p:ext uri="{BB962C8B-B14F-4D97-AF65-F5344CB8AC3E}">
        <p14:creationId xmlns:p14="http://schemas.microsoft.com/office/powerpoint/2010/main" val="232686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1096A3C-1A80-9C49-A936-D977F3DCD54B}"/>
              </a:ext>
            </a:extLst>
          </p:cNvPr>
          <p:cNvSpPr>
            <a:spLocks noGrp="1"/>
          </p:cNvSpPr>
          <p:nvPr>
            <p:ph idx="1"/>
          </p:nvPr>
        </p:nvSpPr>
        <p:spPr/>
        <p:txBody>
          <a:bodyPr>
            <a:noAutofit/>
          </a:bodyPr>
          <a:lstStyle/>
          <a:p>
            <a:r>
              <a:rPr lang="ja-JP" altLang="en-US"/>
              <a:t>特徴量の要約統計量</a:t>
            </a:r>
            <a:endParaRPr lang="en-US" altLang="ja-JP" dirty="0"/>
          </a:p>
          <a:p>
            <a:pPr lvl="1"/>
            <a:r>
              <a:rPr kumimoji="1" lang="en-US" altLang="ja-JP" dirty="0"/>
              <a:t>Permutation Importance</a:t>
            </a:r>
            <a:r>
              <a:rPr kumimoji="1" lang="ja-JP" altLang="en-US"/>
              <a:t>のように特徴量毎に計算する方法</a:t>
            </a:r>
            <a:endParaRPr kumimoji="1" lang="en-US" altLang="ja-JP" dirty="0"/>
          </a:p>
          <a:p>
            <a:pPr lvl="1"/>
            <a:r>
              <a:rPr kumimoji="1" lang="en-US" altLang="ja-JP" dirty="0"/>
              <a:t>2</a:t>
            </a:r>
            <a:r>
              <a:rPr kumimoji="1" lang="ja-JP" altLang="en-US"/>
              <a:t>項間の相互作用の強さのように特徴量のペア毎に計算する方法</a:t>
            </a:r>
            <a:endParaRPr kumimoji="1" lang="en-US" altLang="ja-JP" dirty="0"/>
          </a:p>
          <a:p>
            <a:r>
              <a:rPr kumimoji="1" lang="ja-JP" altLang="en-US"/>
              <a:t>特徴量の視覚的要約</a:t>
            </a:r>
            <a:endParaRPr kumimoji="1" lang="en-US" altLang="ja-JP" dirty="0"/>
          </a:p>
          <a:p>
            <a:pPr lvl="1"/>
            <a:r>
              <a:rPr lang="en-US" altLang="ja-JP" dirty="0"/>
              <a:t>Partial dependence plot</a:t>
            </a:r>
            <a:r>
              <a:rPr lang="ja-JP" altLang="en-US"/>
              <a:t>：注目する特徴量の値と平均的な予測結果の相関を曲線を描くことで表す</a:t>
            </a:r>
            <a:endParaRPr lang="en-US" altLang="ja-JP" dirty="0"/>
          </a:p>
          <a:p>
            <a:r>
              <a:rPr kumimoji="1" lang="ja-JP" altLang="en-US"/>
              <a:t>モデルの内部</a:t>
            </a:r>
            <a:endParaRPr kumimoji="1" lang="en-US" altLang="ja-JP" dirty="0"/>
          </a:p>
          <a:p>
            <a:pPr lvl="1"/>
            <a:r>
              <a:rPr lang="ja-JP" altLang="en-US" b="1"/>
              <a:t>本質的に解釈可能</a:t>
            </a:r>
            <a:r>
              <a:rPr lang="ja-JP" altLang="en-US"/>
              <a:t>なモデル</a:t>
            </a:r>
            <a:endParaRPr lang="en-US" altLang="ja-JP" dirty="0"/>
          </a:p>
          <a:p>
            <a:pPr lvl="1"/>
            <a:r>
              <a:rPr lang="ja-JP" altLang="en-US"/>
              <a:t>線形モデルの重み、学習済みの木構造</a:t>
            </a:r>
            <a:endParaRPr kumimoji="1" lang="ja-JP" altLang="en-US"/>
          </a:p>
        </p:txBody>
      </p:sp>
      <p:sp>
        <p:nvSpPr>
          <p:cNvPr id="3" name="日付プレースホルダー 2">
            <a:extLst>
              <a:ext uri="{FF2B5EF4-FFF2-40B4-BE49-F238E27FC236}">
                <a16:creationId xmlns:a16="http://schemas.microsoft.com/office/drawing/2014/main" id="{E4315C6F-4FB7-B643-B9C1-01FA990D0D15}"/>
              </a:ext>
            </a:extLst>
          </p:cNvPr>
          <p:cNvSpPr>
            <a:spLocks noGrp="1"/>
          </p:cNvSpPr>
          <p:nvPr>
            <p:ph type="dt" sz="half" idx="10"/>
          </p:nvPr>
        </p:nvSpPr>
        <p:spPr/>
        <p:txBody>
          <a:bodyPr/>
          <a:lstStyle/>
          <a:p>
            <a:fld id="{293C7B56-020D-8048-BFDB-97C13DD4EB5B}"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016B62B9-ACE7-074C-81AB-0F156DD1CC4D}"/>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91AD5788-FBCC-EF40-B028-F0AA5D85C26A}"/>
              </a:ext>
            </a:extLst>
          </p:cNvPr>
          <p:cNvSpPr>
            <a:spLocks noGrp="1"/>
          </p:cNvSpPr>
          <p:nvPr>
            <p:ph type="sldNum" sz="quarter" idx="12"/>
          </p:nvPr>
        </p:nvSpPr>
        <p:spPr/>
        <p:txBody>
          <a:bodyPr/>
          <a:lstStyle/>
          <a:p>
            <a:fld id="{0A308975-6624-A64B-9276-C536B2E7A4FC}" type="slidenum">
              <a:rPr kumimoji="1" lang="ja-JP" altLang="en-US" smtClean="0"/>
              <a:pPr/>
              <a:t>7</a:t>
            </a:fld>
            <a:endParaRPr kumimoji="1" lang="ja-JP" altLang="en-US"/>
          </a:p>
        </p:txBody>
      </p:sp>
      <p:sp>
        <p:nvSpPr>
          <p:cNvPr id="6" name="タイトル 5">
            <a:extLst>
              <a:ext uri="{FF2B5EF4-FFF2-40B4-BE49-F238E27FC236}">
                <a16:creationId xmlns:a16="http://schemas.microsoft.com/office/drawing/2014/main" id="{77B1C07B-A729-9D4E-A2C4-F17C3DCF0E91}"/>
              </a:ext>
            </a:extLst>
          </p:cNvPr>
          <p:cNvSpPr>
            <a:spLocks noGrp="1"/>
          </p:cNvSpPr>
          <p:nvPr>
            <p:ph type="title"/>
          </p:nvPr>
        </p:nvSpPr>
        <p:spPr/>
        <p:txBody>
          <a:bodyPr/>
          <a:lstStyle/>
          <a:p>
            <a:r>
              <a:rPr lang="en-US" altLang="ja-JP" dirty="0"/>
              <a:t>2.2 </a:t>
            </a:r>
            <a:r>
              <a:rPr lang="ja-JP" altLang="en-US"/>
              <a:t>解釈可能な手法の分類（</a:t>
            </a:r>
            <a:r>
              <a:rPr lang="en-US" altLang="ja-JP" dirty="0"/>
              <a:t>3/4</a:t>
            </a:r>
            <a:r>
              <a:rPr lang="ja-JP" altLang="en-US"/>
              <a:t>）</a:t>
            </a:r>
            <a:endParaRPr kumimoji="1" lang="ja-JP" altLang="en-US"/>
          </a:p>
        </p:txBody>
      </p:sp>
    </p:spTree>
    <p:extLst>
      <p:ext uri="{BB962C8B-B14F-4D97-AF65-F5344CB8AC3E}">
        <p14:creationId xmlns:p14="http://schemas.microsoft.com/office/powerpoint/2010/main" val="76149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EFEACF1-91F9-A14F-AE96-2F49DC9A6568}"/>
              </a:ext>
            </a:extLst>
          </p:cNvPr>
          <p:cNvSpPr>
            <a:spLocks noGrp="1"/>
          </p:cNvSpPr>
          <p:nvPr>
            <p:ph idx="1"/>
          </p:nvPr>
        </p:nvSpPr>
        <p:spPr/>
        <p:txBody>
          <a:bodyPr>
            <a:noAutofit/>
          </a:bodyPr>
          <a:lstStyle/>
          <a:p>
            <a:r>
              <a:rPr kumimoji="1" lang="ja-JP" altLang="en-US"/>
              <a:t>データ点</a:t>
            </a:r>
            <a:endParaRPr kumimoji="1" lang="en-US" altLang="ja-JP" dirty="0"/>
          </a:p>
          <a:p>
            <a:pPr lvl="1"/>
            <a:r>
              <a:rPr lang="ja-JP" altLang="en-US"/>
              <a:t>モデルを解釈するための既存・新規のデータ点を出力する方法</a:t>
            </a:r>
            <a:endParaRPr lang="en-US" altLang="ja-JP" dirty="0"/>
          </a:p>
          <a:p>
            <a:pPr lvl="1"/>
            <a:r>
              <a:rPr lang="en-US" altLang="ja-JP" dirty="0"/>
              <a:t>counterfactual explanations</a:t>
            </a:r>
            <a:r>
              <a:rPr lang="ja-JP" altLang="en-US"/>
              <a:t>（反事実的説明）</a:t>
            </a:r>
            <a:r>
              <a:rPr lang="en-US" altLang="ja-JP" dirty="0"/>
              <a:t>.6.1</a:t>
            </a:r>
            <a:r>
              <a:rPr lang="ja-JP" altLang="en-US"/>
              <a:t>参照</a:t>
            </a:r>
            <a:endParaRPr lang="en-US" altLang="ja-JP" dirty="0"/>
          </a:p>
          <a:p>
            <a:pPr lvl="2"/>
            <a:r>
              <a:rPr lang="ja-JP" altLang="en-US"/>
              <a:t>予測の理由ではなく、改善点を出力するイメージ</a:t>
            </a:r>
            <a:endParaRPr lang="en-US" altLang="ja-JP" dirty="0"/>
          </a:p>
          <a:p>
            <a:pPr lvl="2"/>
            <a:r>
              <a:rPr kumimoji="1" lang="ja-JP" altLang="en-US"/>
              <a:t>「</a:t>
            </a:r>
            <a:r>
              <a:rPr kumimoji="1" lang="en-US" altLang="ja-JP" dirty="0"/>
              <a:t>~</a:t>
            </a:r>
            <a:r>
              <a:rPr kumimoji="1" lang="ja-JP" altLang="en-US"/>
              <a:t>だから</a:t>
            </a:r>
            <a:r>
              <a:rPr kumimoji="1" lang="en-US" altLang="ja-JP" dirty="0"/>
              <a:t>×</a:t>
            </a:r>
            <a:r>
              <a:rPr kumimoji="1" lang="ja-JP" altLang="en-US"/>
              <a:t>です」→「</a:t>
            </a:r>
            <a:r>
              <a:rPr kumimoji="1" lang="en-US" altLang="ja-JP" dirty="0"/>
              <a:t>×</a:t>
            </a:r>
            <a:r>
              <a:rPr kumimoji="1" lang="ja-JP" altLang="en-US"/>
              <a:t>だが、</a:t>
            </a:r>
            <a:r>
              <a:rPr kumimoji="1" lang="en-US" altLang="ja-JP" dirty="0"/>
              <a:t>〜</a:t>
            </a:r>
            <a:r>
              <a:rPr kumimoji="1" lang="ja-JP" altLang="en-US"/>
              <a:t>すれば○になるよ」</a:t>
            </a:r>
            <a:endParaRPr kumimoji="1" lang="en-US" altLang="ja-JP" dirty="0"/>
          </a:p>
          <a:p>
            <a:pPr marL="914400" lvl="2" indent="0">
              <a:lnSpc>
                <a:spcPct val="100000"/>
              </a:lnSpc>
              <a:buNone/>
            </a:pPr>
            <a:endParaRPr kumimoji="1" lang="en-US" altLang="ja-JP" dirty="0"/>
          </a:p>
          <a:p>
            <a:r>
              <a:rPr kumimoji="1" lang="ja-JP" altLang="en-US" b="1"/>
              <a:t>本質的に解釈可能</a:t>
            </a:r>
            <a:r>
              <a:rPr kumimoji="1" lang="ja-JP" altLang="en-US"/>
              <a:t>なモデル</a:t>
            </a:r>
            <a:endParaRPr kumimoji="1" lang="en-US" altLang="ja-JP" dirty="0"/>
          </a:p>
          <a:p>
            <a:pPr lvl="1"/>
            <a:r>
              <a:rPr kumimoji="1" lang="ja-JP" altLang="en-US"/>
              <a:t>モデルを解釈可能なモデルで近似する方法</a:t>
            </a:r>
            <a:endParaRPr kumimoji="1" lang="en-US" altLang="ja-JP" dirty="0"/>
          </a:p>
          <a:p>
            <a:pPr lvl="1"/>
            <a:r>
              <a:rPr lang="ja-JP" altLang="en-US"/>
              <a:t>近似モデルの内部のパラメータや特徴量の要約統計量で確認</a:t>
            </a:r>
            <a:endParaRPr kumimoji="1" lang="en-US" altLang="ja-JP" dirty="0"/>
          </a:p>
          <a:p>
            <a:endParaRPr kumimoji="1" lang="ja-JP" altLang="en-US"/>
          </a:p>
        </p:txBody>
      </p:sp>
      <p:sp>
        <p:nvSpPr>
          <p:cNvPr id="3" name="日付プレースホルダー 2">
            <a:extLst>
              <a:ext uri="{FF2B5EF4-FFF2-40B4-BE49-F238E27FC236}">
                <a16:creationId xmlns:a16="http://schemas.microsoft.com/office/drawing/2014/main" id="{20BA36A5-E49C-124A-933C-4DA015E34DA0}"/>
              </a:ext>
            </a:extLst>
          </p:cNvPr>
          <p:cNvSpPr>
            <a:spLocks noGrp="1"/>
          </p:cNvSpPr>
          <p:nvPr>
            <p:ph type="dt" sz="half" idx="10"/>
          </p:nvPr>
        </p:nvSpPr>
        <p:spPr/>
        <p:txBody>
          <a:bodyPr/>
          <a:lstStyle/>
          <a:p>
            <a:fld id="{293C7B56-020D-8048-BFDB-97C13DD4EB5B}"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405C5E73-8FB3-2641-BD67-1F6BE65D9705}"/>
              </a:ext>
            </a:extLst>
          </p:cNvPr>
          <p:cNvSpPr>
            <a:spLocks noGrp="1"/>
          </p:cNvSpPr>
          <p:nvPr>
            <p:ph type="ftr" sz="quarter" idx="11"/>
          </p:nvPr>
        </p:nvSpPr>
        <p:spPr/>
        <p:txBody>
          <a:bodyPr/>
          <a:lstStyle/>
          <a:p>
            <a:r>
              <a:rPr kumimoji="1" lang="ja-JP" altLang="en-US"/>
              <a:t>勉強会</a:t>
            </a:r>
          </a:p>
        </p:txBody>
      </p:sp>
      <p:sp>
        <p:nvSpPr>
          <p:cNvPr id="5" name="スライド番号プレースホルダー 4">
            <a:extLst>
              <a:ext uri="{FF2B5EF4-FFF2-40B4-BE49-F238E27FC236}">
                <a16:creationId xmlns:a16="http://schemas.microsoft.com/office/drawing/2014/main" id="{C9BE4E71-450F-3E4E-838C-64FA11F0A495}"/>
              </a:ext>
            </a:extLst>
          </p:cNvPr>
          <p:cNvSpPr>
            <a:spLocks noGrp="1"/>
          </p:cNvSpPr>
          <p:nvPr>
            <p:ph type="sldNum" sz="quarter" idx="12"/>
          </p:nvPr>
        </p:nvSpPr>
        <p:spPr/>
        <p:txBody>
          <a:bodyPr/>
          <a:lstStyle/>
          <a:p>
            <a:fld id="{0A308975-6624-A64B-9276-C536B2E7A4FC}" type="slidenum">
              <a:rPr kumimoji="1" lang="ja-JP" altLang="en-US" smtClean="0"/>
              <a:pPr/>
              <a:t>8</a:t>
            </a:fld>
            <a:endParaRPr kumimoji="1" lang="ja-JP" altLang="en-US"/>
          </a:p>
        </p:txBody>
      </p:sp>
      <p:sp>
        <p:nvSpPr>
          <p:cNvPr id="6" name="タイトル 5">
            <a:extLst>
              <a:ext uri="{FF2B5EF4-FFF2-40B4-BE49-F238E27FC236}">
                <a16:creationId xmlns:a16="http://schemas.microsoft.com/office/drawing/2014/main" id="{19FF58A5-0F08-A14C-B95B-86A0501DC6FF}"/>
              </a:ext>
            </a:extLst>
          </p:cNvPr>
          <p:cNvSpPr>
            <a:spLocks noGrp="1"/>
          </p:cNvSpPr>
          <p:nvPr>
            <p:ph type="title"/>
          </p:nvPr>
        </p:nvSpPr>
        <p:spPr/>
        <p:txBody>
          <a:bodyPr/>
          <a:lstStyle/>
          <a:p>
            <a:r>
              <a:rPr lang="en-US" altLang="ja-JP" dirty="0"/>
              <a:t>2.2 </a:t>
            </a:r>
            <a:r>
              <a:rPr lang="ja-JP" altLang="en-US"/>
              <a:t>解釈可能な手法の分類（</a:t>
            </a:r>
            <a:r>
              <a:rPr lang="en-US" altLang="ja-JP" dirty="0"/>
              <a:t>4/4</a:t>
            </a:r>
            <a:r>
              <a:rPr lang="ja-JP" altLang="en-US"/>
              <a:t>）</a:t>
            </a:r>
            <a:endParaRPr kumimoji="1" lang="ja-JP" altLang="en-US"/>
          </a:p>
        </p:txBody>
      </p:sp>
    </p:spTree>
    <p:extLst>
      <p:ext uri="{BB962C8B-B14F-4D97-AF65-F5344CB8AC3E}">
        <p14:creationId xmlns:p14="http://schemas.microsoft.com/office/powerpoint/2010/main" val="182401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304DE9-FC6A-8645-A5C2-782EF00B4C9A}"/>
              </a:ext>
            </a:extLst>
          </p:cNvPr>
          <p:cNvSpPr>
            <a:spLocks noGrp="1"/>
          </p:cNvSpPr>
          <p:nvPr>
            <p:ph type="title"/>
          </p:nvPr>
        </p:nvSpPr>
        <p:spPr/>
        <p:txBody>
          <a:bodyPr/>
          <a:lstStyle/>
          <a:p>
            <a:r>
              <a:rPr kumimoji="1" lang="en-US" altLang="ja-JP" dirty="0"/>
              <a:t>2.4 </a:t>
            </a:r>
            <a:r>
              <a:rPr kumimoji="1" lang="ja-JP" altLang="en-US"/>
              <a:t>解釈可能性の評価</a:t>
            </a:r>
          </a:p>
        </p:txBody>
      </p:sp>
      <p:sp>
        <p:nvSpPr>
          <p:cNvPr id="4" name="日付プレースホルダー 3">
            <a:extLst>
              <a:ext uri="{FF2B5EF4-FFF2-40B4-BE49-F238E27FC236}">
                <a16:creationId xmlns:a16="http://schemas.microsoft.com/office/drawing/2014/main" id="{CFC14AF1-169B-A943-B67D-16CE10B66D6F}"/>
              </a:ext>
            </a:extLst>
          </p:cNvPr>
          <p:cNvSpPr>
            <a:spLocks noGrp="1"/>
          </p:cNvSpPr>
          <p:nvPr>
            <p:ph type="dt" sz="half" idx="10"/>
          </p:nvPr>
        </p:nvSpPr>
        <p:spPr/>
        <p:txBody>
          <a:bodyPr/>
          <a:lstStyle/>
          <a:p>
            <a:fld id="{55491868-5465-8949-B51D-79BA1C992F69}" type="datetime1">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F89FBB15-7A13-624F-8C85-27BB8CF66D53}"/>
              </a:ext>
            </a:extLst>
          </p:cNvPr>
          <p:cNvSpPr>
            <a:spLocks noGrp="1"/>
          </p:cNvSpPr>
          <p:nvPr>
            <p:ph type="ftr" sz="quarter" idx="11"/>
          </p:nvPr>
        </p:nvSpPr>
        <p:spPr/>
        <p:txBody>
          <a:bodyPr/>
          <a:lstStyle/>
          <a:p>
            <a:r>
              <a:rPr kumimoji="1" lang="ja-JP" altLang="en-US"/>
              <a:t>勉強会</a:t>
            </a:r>
          </a:p>
        </p:txBody>
      </p:sp>
    </p:spTree>
    <p:extLst>
      <p:ext uri="{BB962C8B-B14F-4D97-AF65-F5344CB8AC3E}">
        <p14:creationId xmlns:p14="http://schemas.microsoft.com/office/powerpoint/2010/main" val="251030546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6408</TotalTime>
  <Words>1513</Words>
  <Application>Microsoft Office PowerPoint</Application>
  <PresentationFormat>画面に合わせる (4:3)</PresentationFormat>
  <Paragraphs>213</Paragraphs>
  <Slides>22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Meiryo</vt:lpstr>
      <vt:lpstr>游ゴシック</vt:lpstr>
      <vt:lpstr>Arial</vt:lpstr>
      <vt:lpstr>Calibri</vt:lpstr>
      <vt:lpstr>Cambria Math</vt:lpstr>
      <vt:lpstr>Wingdings</vt:lpstr>
      <vt:lpstr>Office テーマ</vt:lpstr>
      <vt:lpstr>Interpretable machine learning 2.2-2.6</vt:lpstr>
      <vt:lpstr>目次</vt:lpstr>
      <vt:lpstr>Preliminaries</vt:lpstr>
      <vt:lpstr>2.2 解釈可能な手法の分類</vt:lpstr>
      <vt:lpstr>2.2 解釈可能な手法の分類（1/4）</vt:lpstr>
      <vt:lpstr>2.2 解釈可能な手法の分類（2/4）</vt:lpstr>
      <vt:lpstr>2.2 解釈可能な手法の分類（3/4）</vt:lpstr>
      <vt:lpstr>2.2 解釈可能な手法の分類（4/4）</vt:lpstr>
      <vt:lpstr>2.4 解釈可能性の評価</vt:lpstr>
      <vt:lpstr>2.4 解釈可能性の評価（1/2）</vt:lpstr>
      <vt:lpstr>2.4 解釈可能性の評価（2/2）</vt:lpstr>
      <vt:lpstr>2.6 人間に優しい説明</vt:lpstr>
      <vt:lpstr>2.6 人間に優しい説明</vt:lpstr>
      <vt:lpstr>2.6 人間に優しい説明</vt:lpstr>
      <vt:lpstr>2.6 人間に優しい説明</vt:lpstr>
      <vt:lpstr>2.6 人間に優しい説明</vt:lpstr>
      <vt:lpstr>2.6 人間に優しい説明</vt:lpstr>
      <vt:lpstr>2.6 人間に優しい説明</vt:lpstr>
      <vt:lpstr>おまけの話</vt:lpstr>
      <vt:lpstr>概要</vt:lpstr>
      <vt:lpstr>GLOMアーキテクチャ簡略版</vt:lpstr>
      <vt:lpstr>GLOMが実現すること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大学院セミナー</dc:title>
  <dc:creator>野口　真</dc:creator>
  <cp:lastModifiedBy>TAGA LAB</cp:lastModifiedBy>
  <cp:revision>170</cp:revision>
  <dcterms:created xsi:type="dcterms:W3CDTF">2021-04-16T05:41:49Z</dcterms:created>
  <dcterms:modified xsi:type="dcterms:W3CDTF">2021-05-14T05:24:03Z</dcterms:modified>
</cp:coreProperties>
</file>