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 snapToObjects="1">
      <p:cViewPr varScale="1">
        <p:scale>
          <a:sx n="91" d="100"/>
          <a:sy n="91" d="100"/>
        </p:scale>
        <p:origin x="1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C7C5D-C973-4349-8E3E-AD6637A8C468}" type="datetimeFigureOut">
              <a:rPr kumimoji="1" lang="ja-JP" altLang="en-US" smtClean="0"/>
              <a:t>2021/12/27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2C706-E724-C942-BEAE-A1CF4D2D81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014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28D76-FD55-084F-8B84-E156AF1B7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27159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AD05141-56F1-B349-BB09-802A80053E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6302" y="4067502"/>
            <a:ext cx="6295697" cy="1495093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EBBF8DF-1F53-E045-A86D-1FA27C1C5216}"/>
              </a:ext>
            </a:extLst>
          </p:cNvPr>
          <p:cNvCxnSpPr/>
          <p:nvPr userDrawn="1"/>
        </p:nvCxnSpPr>
        <p:spPr>
          <a:xfrm>
            <a:off x="147145" y="3812240"/>
            <a:ext cx="11897710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日付プレースホルダー 3">
            <a:extLst>
              <a:ext uri="{FF2B5EF4-FFF2-40B4-BE49-F238E27FC236}">
                <a16:creationId xmlns:a16="http://schemas.microsoft.com/office/drawing/2014/main" id="{F7DCA2F6-1D31-1346-80E0-F13B964F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503" y="6526377"/>
            <a:ext cx="2743200" cy="365125"/>
          </a:xfrm>
        </p:spPr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10" name="フッター プレースホルダー 4">
            <a:extLst>
              <a:ext uri="{FF2B5EF4-FFF2-40B4-BE49-F238E27FC236}">
                <a16:creationId xmlns:a16="http://schemas.microsoft.com/office/drawing/2014/main" id="{3C9E57BD-DC35-C74F-8180-C502067BC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503" y="0"/>
            <a:ext cx="4114800" cy="365125"/>
          </a:xfrm>
        </p:spPr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371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33CFD-CACF-B348-80C6-D885CB7E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0C665DC-2A14-5241-8934-BCAD2EC98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D5DD25-9915-1046-B5CB-657B3F8C0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D1101B-1738-1040-BCD5-E215CECA7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C7FB29-CDD1-9E4F-B277-AAABDCC0C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82AE846-1229-BB48-966C-D1BE72380D2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1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27D890F-1453-7248-86D4-190C273FA3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37033A-999F-984D-9326-D0762B2F3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CEC277-9AFB-5E49-B362-3B3A6D718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5F5CD9-C2C4-D044-930F-6FA194AD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13DBD-6E8D-F045-82A6-9216B57E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EDB293-160D-D548-BAB8-A8C1011D561E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16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220540-BB64-3041-B50B-1CBE6AA19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F25B3E-0E68-1345-871E-085DBA0F9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lnSpc>
                <a:spcPts val="2800"/>
              </a:lnSpc>
              <a:buFont typeface="Arial" panose="020B0604020202020204" pitchFamily="34" charset="0"/>
              <a:buChar char="•"/>
              <a:defRPr/>
            </a:lvl1pPr>
            <a:lvl2pPr marL="800100" indent="-342900">
              <a:lnSpc>
                <a:spcPts val="2800"/>
              </a:lnSpc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ts val="2800"/>
              </a:lnSpc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ts val="2800"/>
              </a:lnSpc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ts val="2800"/>
              </a:lnSpc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BDC76-0911-4743-8227-1E8E34737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08FFBF-A175-6B4F-9844-1E1A6D5C2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BEA34E-B1C2-A14C-8804-D2EE40AD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AC3234E-D99A-9C4C-92DA-D1EF243DB065}"/>
              </a:ext>
            </a:extLst>
          </p:cNvPr>
          <p:cNvCxnSpPr>
            <a:cxnSpLocks/>
          </p:cNvCxnSpPr>
          <p:nvPr userDrawn="1"/>
        </p:nvCxnSpPr>
        <p:spPr>
          <a:xfrm>
            <a:off x="530772" y="974445"/>
            <a:ext cx="116612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6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83782F-E9BC-E14B-93A4-86C264E91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D79ACD-DFBD-BD4D-AADD-034F490E2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3">
            <a:extLst>
              <a:ext uri="{FF2B5EF4-FFF2-40B4-BE49-F238E27FC236}">
                <a16:creationId xmlns:a16="http://schemas.microsoft.com/office/drawing/2014/main" id="{8A18610B-23F3-A44D-9116-742839E6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7503" y="6526377"/>
            <a:ext cx="2743200" cy="365125"/>
          </a:xfrm>
        </p:spPr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575150B1-8214-2A4F-8A0D-30C854D9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7503" y="0"/>
            <a:ext cx="4114800" cy="365125"/>
          </a:xfrm>
        </p:spPr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64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9209F-C707-0644-B9E6-6745CAA9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026372-C45F-1F41-909F-B7E03AB34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5DDC4F-D67E-7947-908C-ABE534868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DAD1B1-8DB4-7740-9247-A2DFC81F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03278B-D980-4F48-9709-39BFF083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3491F6-7DED-9D4A-80A4-05C4566B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6532B51-DFDC-164B-B9F5-3058BEFD5179}"/>
              </a:ext>
            </a:extLst>
          </p:cNvPr>
          <p:cNvCxnSpPr>
            <a:cxnSpLocks/>
          </p:cNvCxnSpPr>
          <p:nvPr userDrawn="1"/>
        </p:nvCxnSpPr>
        <p:spPr>
          <a:xfrm>
            <a:off x="530772" y="879855"/>
            <a:ext cx="116612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F8D14EA-E4DC-7542-8BC7-69FBE53F89A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32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08D86A-A9D4-5547-9C3C-95F7E5CB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3AD467-9D5B-4D48-AF48-BEA9FEC64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B6B627E-7330-304A-BDC0-23C7DB18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7ED4970-CF4E-B442-ACF6-40838C35A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43B194-2E7C-9F4E-9BBA-59EBE886B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2BC8FB-4180-2941-B0AC-5D15235D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B25B209-6027-7146-802D-0121CCE4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1BC9E7-6E5C-CF46-9CD1-D5591F32F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3AD1137-DB7B-4C41-93DA-72F5CE41CE17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4274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37A2AF-CBC1-B94C-849D-A59433BF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5A2EC7-8DE4-9943-AF83-077A73CE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CB97545-49CC-9043-9ACD-F363768E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ED6703-C662-024D-936C-F5A55AAD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C14B7C2-35AF-B14A-AE31-D8D332D265E0}"/>
              </a:ext>
            </a:extLst>
          </p:cNvPr>
          <p:cNvCxnSpPr>
            <a:cxnSpLocks/>
          </p:cNvCxnSpPr>
          <p:nvPr userDrawn="1"/>
        </p:nvCxnSpPr>
        <p:spPr>
          <a:xfrm>
            <a:off x="530772" y="879855"/>
            <a:ext cx="11661228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B232C18-4EC5-1C40-B59F-2469FBDBB41C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211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24F0CB-8215-EA4C-BAE6-28480A9B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28C57A4-1C98-7A4F-AFCF-8ABC5C09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DBFF93-C1B6-BE4C-91EC-02F732284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DA4B16-0A06-9F4E-9C6C-D6659A4AD33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686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787937-B749-074B-9073-8EC837013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3933DB-2983-8B42-A12B-49F7F8C34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3BB3E1-A8D3-EC47-8063-156636619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F7F76A-50F2-424D-B33C-959C8902E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EF0A48-86F4-0645-BB7D-5CA7E2DA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E302EA-5F8C-A94D-B3D9-6A3C79AD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F2262BE-4286-1A45-BA69-2A1156D80AE4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7220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122664-0282-5F45-9D0C-C442143B6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1F0E553-809A-C946-999E-B65A25DB4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BF2DBF-D42E-9146-84E1-E35008DCD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718E90-68B0-6B4F-9453-E0DAC92D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98BC2A-D81F-E947-9687-D7B3DE453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594B58-CFB3-7A4A-B26D-1B9792E2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AAD356B-3FF6-BA44-A8D2-B0FBD79EEB88}"/>
              </a:ext>
            </a:extLst>
          </p:cNvPr>
          <p:cNvSpPr txBox="1"/>
          <p:nvPr userDrawn="1"/>
        </p:nvSpPr>
        <p:spPr>
          <a:xfrm>
            <a:off x="11140962" y="6562200"/>
            <a:ext cx="6884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" panose="020B0604030504040204" pitchFamily="34" charset="-128"/>
                <a:ea typeface="Meiryo" panose="020B0604030504040204" pitchFamily="34" charset="-128"/>
              </a:rPr>
              <a:t>/&lt;#&gt;</a:t>
            </a:r>
            <a:endParaRPr kumimoji="1" lang="ja-JP" altLang="en-US" sz="12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625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011E588-45DD-E346-9904-248AA7A4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2" y="336328"/>
            <a:ext cx="11130455" cy="7987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0AD0EA-1EBC-814E-93C5-38447607C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772" y="1135115"/>
            <a:ext cx="11130454" cy="50418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1477CA-E6BC-2F43-BD93-242E692291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7503" y="65263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-US" altLang="ja-JP" dirty="0"/>
              <a:t>Makoto Noguchi</a:t>
            </a:r>
            <a:r>
              <a:rPr lang="ja-JP" altLang="en-US" dirty="0"/>
              <a:t>＠</a:t>
            </a:r>
            <a:r>
              <a:rPr lang="en-US" altLang="ja-JP" dirty="0" err="1"/>
              <a:t>Kwansei</a:t>
            </a:r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E55E19-F568-E64C-AE5D-49A41A1A8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7503" y="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lang="en" altLang="ja-JP" dirty="0"/>
              <a:t>footer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AF1FF-7FA1-B84D-8526-2DEB8BA67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23886" y="65156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C2EA3249-E942-6548-99D7-50BB56ADF5E4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F99812F-98E8-45B6-BF2A-DD2014175AF0}"/>
              </a:ext>
            </a:extLst>
          </p:cNvPr>
          <p:cNvSpPr txBox="1"/>
          <p:nvPr userDrawn="1"/>
        </p:nvSpPr>
        <p:spPr>
          <a:xfrm>
            <a:off x="11163177" y="6567896"/>
            <a:ext cx="58319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/##</a:t>
            </a:r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067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Ø"/>
        <a:defRPr kumimoji="1" sz="1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2A9A0-C8F5-BD43-9594-0FCFEC46D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618" y="1437791"/>
            <a:ext cx="10568763" cy="2387600"/>
          </a:xfrm>
        </p:spPr>
        <p:txBody>
          <a:bodyPr>
            <a:normAutofit/>
          </a:bodyPr>
          <a:lstStyle/>
          <a:p>
            <a:r>
              <a:rPr lang="ja-JP" altLang="en-US" sz="4400" dirty="0"/>
              <a:t>深層学習勉強会 </a:t>
            </a:r>
            <a:r>
              <a:rPr lang="en-US" altLang="ja-JP" sz="4400" dirty="0"/>
              <a:t>2021/12/27</a:t>
            </a:r>
            <a:endParaRPr lang="en" altLang="ja-JP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687B21-263A-8346-B87C-A1465758B8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関西学院大学　理工学部　情報科学専攻</a:t>
            </a:r>
            <a:endParaRPr kumimoji="1" lang="en-US" altLang="ja-JP" dirty="0"/>
          </a:p>
          <a:p>
            <a:r>
              <a:rPr lang="ja-JP" altLang="en-US"/>
              <a:t>徳山研究室　　</a:t>
            </a:r>
            <a:r>
              <a:rPr lang="en-US" altLang="ja-JP" dirty="0"/>
              <a:t>47021715 </a:t>
            </a:r>
            <a:r>
              <a:rPr lang="ja-JP" altLang="en-US"/>
              <a:t>野口真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27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6B6B76-E606-7744-B9AD-1ABDEAB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6030D4-2618-7D45-A3FA-7A41CCA03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MeTaFormer</a:t>
            </a:r>
            <a:endParaRPr kumimoji="1" lang="en-US" altLang="ja-JP" dirty="0"/>
          </a:p>
          <a:p>
            <a:r>
              <a:rPr lang="en-US" altLang="ja-JP" dirty="0"/>
              <a:t>POMDP</a:t>
            </a:r>
            <a:r>
              <a:rPr lang="ja-JP" altLang="en-US" dirty="0"/>
              <a:t>を用いた音声認識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7F029C-0FE6-5946-9F22-D3A76693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08C5DF-D8E4-D04B-8EAC-01395019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F14D08-2EFC-214D-94C8-D9FED9EE5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80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01C37B-31F3-4F78-8F89-F55C6E41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MeTaFormer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054DAA-83F4-4C89-B308-8BB79C21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9ACDCF-F293-41A6-82BA-2F69F9B7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5A109A-1D1A-4D40-8E69-0EA58F3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B9FB38-16EE-4065-B333-C2810159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27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29EB9B-1983-4D9D-8BCC-A66AC1A64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POMDP(</a:t>
            </a:r>
            <a:r>
              <a:rPr kumimoji="1" lang="ja-JP" altLang="en-US" dirty="0"/>
              <a:t>部分観測マルコフ決定過程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5C9280-E141-47F7-8497-6D08869106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kumimoji="1" lang="ja-JP" altLang="en-US" dirty="0"/>
                  <a:t>状態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アクション</m:t>
                    </m:r>
                  </m:oMath>
                </a14:m>
                <a:r>
                  <a:rPr kumimoji="1" lang="ja-JP" altLang="en-US" dirty="0"/>
                  <a:t>（システム側）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アクション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によって</m:t>
                    </m:r>
                  </m:oMath>
                </a14:m>
                <a:r>
                  <a:rPr kumimoji="1" lang="ja-JP" altLang="en-US" dirty="0"/>
                  <a:t>状態が</a:t>
                </a:r>
                <a14:m>
                  <m:oMath xmlns:m="http://schemas.openxmlformats.org/officeDocument/2006/math"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から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ja-JP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1" lang="ja-JP" altLang="en-US" dirty="0"/>
                  <a:t>へと遷移する確率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ja-JP" altLang="en-US" dirty="0"/>
                  <a:t>：ユーザや環境から観測される観測値</a:t>
                </a:r>
                <a:endParaRPr kumimoji="1" lang="en-US" altLang="ja-JP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によって</m:t>
                    </m:r>
                  </m:oMath>
                </a14:m>
                <a:r>
                  <a:rPr lang="ja-JP" altLang="en-US" dirty="0"/>
                  <a:t>状態が</a:t>
                </a:r>
                <a14:m>
                  <m:oMath xmlns:m="http://schemas.openxmlformats.org/officeDocument/2006/math"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i="1" dirty="0">
                        <a:latin typeface="Cambria Math" panose="02040503050406030204" pitchFamily="18" charset="0"/>
                      </a:rPr>
                      <m:t>から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ja-JP" i="1" dirty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ja-JP" altLang="en-US" dirty="0"/>
                  <a:t>へと遷移した後，観測値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dirty="0"/>
                  <a:t>観測される確率</a:t>
                </a:r>
                <a:endParaRPr lang="en-US" altLang="ja-JP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kumimoji="1" lang="en-US" altLang="ja-JP" b="0" dirty="0">
                    <a:ea typeface="Cambria Math" panose="02040503050406030204" pitchFamily="18" charset="0"/>
                  </a:rPr>
                  <a:t>r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ja-JP" altLang="en-US" dirty="0"/>
                  <a:t>：状態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dirty="0"/>
                  <a:t>でアクション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ja-JP" altLang="en-US" dirty="0"/>
                  <a:t>を行ったときの期待報酬</a:t>
                </a:r>
              </a:p>
              <a:p>
                <a:pPr>
                  <a:spcBef>
                    <a:spcPts val="1800"/>
                  </a:spcBef>
                </a:pPr>
                <a:endParaRPr kumimoji="1" lang="en-US" altLang="ja-JP" dirty="0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735C9280-E141-47F7-8497-6D08869106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E935D2-B5F9-4735-9101-64517FA9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40CAD5-7751-4AB7-A636-9720ED00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9A9A7B-1AB4-4690-8F53-7771748EF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72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8FE7A4-92E5-4D9E-8EDF-1421DFB8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POMDP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1C0ED7-FAB8-4C0A-9193-EBED0FEC7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POMDP</a:t>
            </a:r>
            <a:r>
              <a:rPr kumimoji="1" lang="ja-JP" altLang="en-US" dirty="0"/>
              <a:t>のサイクル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1E6E9-B19F-44AD-B255-F8763439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F5FD03-19E8-4D47-BD26-8EFEDCEA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5D9D9F-2869-433B-A827-0A60EB28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5</a:t>
            </a:fld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FF074DE-A5FF-4654-A751-3E1AADD9B0DF}"/>
              </a:ext>
            </a:extLst>
          </p:cNvPr>
          <p:cNvGrpSpPr/>
          <p:nvPr/>
        </p:nvGrpSpPr>
        <p:grpSpPr>
          <a:xfrm>
            <a:off x="2509342" y="1471443"/>
            <a:ext cx="7173313" cy="1887768"/>
            <a:chOff x="3846787" y="4613543"/>
            <a:chExt cx="7173313" cy="1887768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BA243BF5-36FE-4DC0-BFBF-1585B2AE9FDD}"/>
                </a:ext>
              </a:extLst>
            </p:cNvPr>
            <p:cNvSpPr/>
            <p:nvPr/>
          </p:nvSpPr>
          <p:spPr>
            <a:xfrm>
              <a:off x="3846787" y="5122629"/>
              <a:ext cx="1923392" cy="98018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Environment</a:t>
              </a:r>
            </a:p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(POMDP)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A925D4B7-7224-48E5-A470-E1AB55B83A19}"/>
                </a:ext>
              </a:extLst>
            </p:cNvPr>
            <p:cNvSpPr/>
            <p:nvPr/>
          </p:nvSpPr>
          <p:spPr>
            <a:xfrm>
              <a:off x="9059920" y="5122629"/>
              <a:ext cx="1960180" cy="98018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Agent</a:t>
              </a:r>
              <a:endPara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6BC20062-413D-4968-85AC-440B45DB6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991" y="5594622"/>
              <a:ext cx="315309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6D08CBF4-BF48-4FD6-B58A-BB4D499004D4}"/>
                </a:ext>
              </a:extLst>
            </p:cNvPr>
            <p:cNvSpPr/>
            <p:nvPr/>
          </p:nvSpPr>
          <p:spPr>
            <a:xfrm>
              <a:off x="5912070" y="5007301"/>
              <a:ext cx="3005959" cy="334232"/>
            </a:xfrm>
            <a:custGeom>
              <a:avLst/>
              <a:gdLst>
                <a:gd name="connsiteX0" fmla="*/ 0 w 1192924"/>
                <a:gd name="connsiteY0" fmla="*/ 683865 h 683865"/>
                <a:gd name="connsiteX1" fmla="*/ 1192924 w 1192924"/>
                <a:gd name="connsiteY1" fmla="*/ 693 h 683865"/>
                <a:gd name="connsiteX0" fmla="*/ 0 w 1315859"/>
                <a:gd name="connsiteY0" fmla="*/ 140049 h 224132"/>
                <a:gd name="connsiteX1" fmla="*/ 1315859 w 1315859"/>
                <a:gd name="connsiteY1" fmla="*/ 224132 h 224132"/>
                <a:gd name="connsiteX0" fmla="*/ 0 w 1315859"/>
                <a:gd name="connsiteY0" fmla="*/ 60396 h 460452"/>
                <a:gd name="connsiteX1" fmla="*/ 1315859 w 1315859"/>
                <a:gd name="connsiteY1" fmla="*/ 144479 h 460452"/>
                <a:gd name="connsiteX0" fmla="*/ 0 w 1315859"/>
                <a:gd name="connsiteY0" fmla="*/ 545012 h 629095"/>
                <a:gd name="connsiteX1" fmla="*/ 1315859 w 1315859"/>
                <a:gd name="connsiteY1" fmla="*/ 629095 h 629095"/>
                <a:gd name="connsiteX0" fmla="*/ 0 w 1315859"/>
                <a:gd name="connsiteY0" fmla="*/ 612978 h 697061"/>
                <a:gd name="connsiteX1" fmla="*/ 1315859 w 1315859"/>
                <a:gd name="connsiteY1" fmla="*/ 697061 h 697061"/>
                <a:gd name="connsiteX0" fmla="*/ 0 w 1302200"/>
                <a:gd name="connsiteY0" fmla="*/ 661700 h 672210"/>
                <a:gd name="connsiteX1" fmla="*/ 1302200 w 1302200"/>
                <a:gd name="connsiteY1" fmla="*/ 672210 h 672210"/>
                <a:gd name="connsiteX0" fmla="*/ 0 w 1302200"/>
                <a:gd name="connsiteY0" fmla="*/ 757130 h 767640"/>
                <a:gd name="connsiteX1" fmla="*/ 1302200 w 1302200"/>
                <a:gd name="connsiteY1" fmla="*/ 767640 h 767640"/>
                <a:gd name="connsiteX0" fmla="*/ 0 w 1302200"/>
                <a:gd name="connsiteY0" fmla="*/ 719738 h 730248"/>
                <a:gd name="connsiteX1" fmla="*/ 1302200 w 1302200"/>
                <a:gd name="connsiteY1" fmla="*/ 730248 h 730248"/>
                <a:gd name="connsiteX0" fmla="*/ 0 w 1302200"/>
                <a:gd name="connsiteY0" fmla="*/ 587836 h 598346"/>
                <a:gd name="connsiteX1" fmla="*/ 1302200 w 1302200"/>
                <a:gd name="connsiteY1" fmla="*/ 598346 h 598346"/>
                <a:gd name="connsiteX0" fmla="*/ 0 w 1302200"/>
                <a:gd name="connsiteY0" fmla="*/ 605625 h 616135"/>
                <a:gd name="connsiteX1" fmla="*/ 1302200 w 1302200"/>
                <a:gd name="connsiteY1" fmla="*/ 616135 h 616135"/>
                <a:gd name="connsiteX0" fmla="*/ 0 w 1302200"/>
                <a:gd name="connsiteY0" fmla="*/ 600079 h 610589"/>
                <a:gd name="connsiteX1" fmla="*/ 1302200 w 1302200"/>
                <a:gd name="connsiteY1" fmla="*/ 610589 h 6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2200" h="610589">
                  <a:moveTo>
                    <a:pt x="0" y="600079"/>
                  </a:moveTo>
                  <a:cubicBezTo>
                    <a:pt x="69186" y="333380"/>
                    <a:pt x="728006" y="-611239"/>
                    <a:pt x="1302200" y="61058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37DD545-CF3C-461F-AC02-BABC976DD24B}"/>
                </a:ext>
              </a:extLst>
            </p:cNvPr>
            <p:cNvSpPr/>
            <p:nvPr/>
          </p:nvSpPr>
          <p:spPr>
            <a:xfrm flipV="1">
              <a:off x="5901560" y="5873986"/>
              <a:ext cx="3005959" cy="266329"/>
            </a:xfrm>
            <a:custGeom>
              <a:avLst/>
              <a:gdLst>
                <a:gd name="connsiteX0" fmla="*/ 0 w 1192924"/>
                <a:gd name="connsiteY0" fmla="*/ 683865 h 683865"/>
                <a:gd name="connsiteX1" fmla="*/ 1192924 w 1192924"/>
                <a:gd name="connsiteY1" fmla="*/ 693 h 683865"/>
                <a:gd name="connsiteX0" fmla="*/ 0 w 1315859"/>
                <a:gd name="connsiteY0" fmla="*/ 140049 h 224132"/>
                <a:gd name="connsiteX1" fmla="*/ 1315859 w 1315859"/>
                <a:gd name="connsiteY1" fmla="*/ 224132 h 224132"/>
                <a:gd name="connsiteX0" fmla="*/ 0 w 1315859"/>
                <a:gd name="connsiteY0" fmla="*/ 60396 h 460452"/>
                <a:gd name="connsiteX1" fmla="*/ 1315859 w 1315859"/>
                <a:gd name="connsiteY1" fmla="*/ 144479 h 460452"/>
                <a:gd name="connsiteX0" fmla="*/ 0 w 1315859"/>
                <a:gd name="connsiteY0" fmla="*/ 545012 h 629095"/>
                <a:gd name="connsiteX1" fmla="*/ 1315859 w 1315859"/>
                <a:gd name="connsiteY1" fmla="*/ 629095 h 629095"/>
                <a:gd name="connsiteX0" fmla="*/ 0 w 1315859"/>
                <a:gd name="connsiteY0" fmla="*/ 612978 h 697061"/>
                <a:gd name="connsiteX1" fmla="*/ 1315859 w 1315859"/>
                <a:gd name="connsiteY1" fmla="*/ 697061 h 697061"/>
                <a:gd name="connsiteX0" fmla="*/ 0 w 1302200"/>
                <a:gd name="connsiteY0" fmla="*/ 661700 h 672210"/>
                <a:gd name="connsiteX1" fmla="*/ 1302200 w 1302200"/>
                <a:gd name="connsiteY1" fmla="*/ 672210 h 672210"/>
                <a:gd name="connsiteX0" fmla="*/ 0 w 1302200"/>
                <a:gd name="connsiteY0" fmla="*/ 757130 h 767640"/>
                <a:gd name="connsiteX1" fmla="*/ 1302200 w 1302200"/>
                <a:gd name="connsiteY1" fmla="*/ 767640 h 767640"/>
                <a:gd name="connsiteX0" fmla="*/ 0 w 1302200"/>
                <a:gd name="connsiteY0" fmla="*/ 719738 h 730248"/>
                <a:gd name="connsiteX1" fmla="*/ 1302200 w 1302200"/>
                <a:gd name="connsiteY1" fmla="*/ 730248 h 730248"/>
                <a:gd name="connsiteX0" fmla="*/ 0 w 1302200"/>
                <a:gd name="connsiteY0" fmla="*/ 587836 h 598346"/>
                <a:gd name="connsiteX1" fmla="*/ 1302200 w 1302200"/>
                <a:gd name="connsiteY1" fmla="*/ 598346 h 598346"/>
                <a:gd name="connsiteX0" fmla="*/ 0 w 1302200"/>
                <a:gd name="connsiteY0" fmla="*/ 605625 h 616135"/>
                <a:gd name="connsiteX1" fmla="*/ 1302200 w 1302200"/>
                <a:gd name="connsiteY1" fmla="*/ 616135 h 616135"/>
                <a:gd name="connsiteX0" fmla="*/ 0 w 1302200"/>
                <a:gd name="connsiteY0" fmla="*/ 600079 h 610589"/>
                <a:gd name="connsiteX1" fmla="*/ 1302200 w 1302200"/>
                <a:gd name="connsiteY1" fmla="*/ 610589 h 610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02200" h="610589">
                  <a:moveTo>
                    <a:pt x="0" y="600079"/>
                  </a:moveTo>
                  <a:cubicBezTo>
                    <a:pt x="69186" y="333380"/>
                    <a:pt x="728006" y="-611239"/>
                    <a:pt x="1302200" y="610589"/>
                  </a:cubicBezTo>
                </a:path>
              </a:pathLst>
            </a:custGeom>
            <a:noFill/>
            <a:ln w="38100">
              <a:solidFill>
                <a:srgbClr val="0070C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4094514-540A-4045-9630-B7159A61846B}"/>
                    </a:ext>
                  </a:extLst>
                </p:cNvPr>
                <p:cNvSpPr txBox="1"/>
                <p:nvPr/>
              </p:nvSpPr>
              <p:spPr>
                <a:xfrm>
                  <a:off x="6855373" y="5262238"/>
                  <a:ext cx="11298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𝐴𝑐𝑡𝑖𝑜𝑛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24094514-540A-4045-9630-B7159A6184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5373" y="5262238"/>
                  <a:ext cx="1129862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F6AB8C4-DD9C-4364-9B2D-0CABDC941731}"/>
                    </a:ext>
                  </a:extLst>
                </p:cNvPr>
                <p:cNvSpPr txBox="1"/>
                <p:nvPr/>
              </p:nvSpPr>
              <p:spPr>
                <a:xfrm>
                  <a:off x="6756839" y="6131979"/>
                  <a:ext cx="1316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𝑅𝑒𝑤𝑎𝑟𝑑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4" name="テキスト ボックス 13">
                  <a:extLst>
                    <a:ext uri="{FF2B5EF4-FFF2-40B4-BE49-F238E27FC236}">
                      <a16:creationId xmlns:a16="http://schemas.microsoft.com/office/drawing/2014/main" id="{4F6AB8C4-DD9C-4364-9B2D-0CABDC941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839" y="6131979"/>
                  <a:ext cx="131642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7E3419F-B7A8-474A-AE44-CE1F99EF07CF}"/>
                    </a:ext>
                  </a:extLst>
                </p:cNvPr>
                <p:cNvSpPr txBox="1"/>
                <p:nvPr/>
              </p:nvSpPr>
              <p:spPr>
                <a:xfrm>
                  <a:off x="6696403" y="4613543"/>
                  <a:ext cx="1437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𝑂𝑣𝑠𝑒𝑟𝑣𝑒𝑑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5" name="テキスト ボックス 14">
                  <a:extLst>
                    <a:ext uri="{FF2B5EF4-FFF2-40B4-BE49-F238E27FC236}">
                      <a16:creationId xmlns:a16="http://schemas.microsoft.com/office/drawing/2014/main" id="{07E3419F-B7A8-474A-AE44-CE1F99EF07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403" y="4613543"/>
                  <a:ext cx="143729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75BF2A0-AB20-407B-A3F2-ABA764CB4320}"/>
                    </a:ext>
                  </a:extLst>
                </p:cNvPr>
                <p:cNvSpPr txBox="1"/>
                <p:nvPr/>
              </p:nvSpPr>
              <p:spPr>
                <a:xfrm>
                  <a:off x="4089839" y="4783971"/>
                  <a:ext cx="1437291" cy="3770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6" name="テキスト ボックス 15">
                  <a:extLst>
                    <a:ext uri="{FF2B5EF4-FFF2-40B4-BE49-F238E27FC236}">
                      <a16:creationId xmlns:a16="http://schemas.microsoft.com/office/drawing/2014/main" id="{F75BF2A0-AB20-407B-A3F2-ABA764CB4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9839" y="4783971"/>
                  <a:ext cx="1437291" cy="3770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6EF073AA-9BCE-4E6A-A9A6-FC148736CD9F}"/>
              </a:ext>
            </a:extLst>
          </p:cNvPr>
          <p:cNvGrpSpPr/>
          <p:nvPr/>
        </p:nvGrpSpPr>
        <p:grpSpPr>
          <a:xfrm>
            <a:off x="1589681" y="3825741"/>
            <a:ext cx="7365134" cy="2700636"/>
            <a:chOff x="3949259" y="3974662"/>
            <a:chExt cx="7365134" cy="270063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フローチャート: 結合子 16">
                  <a:extLst>
                    <a:ext uri="{FF2B5EF4-FFF2-40B4-BE49-F238E27FC236}">
                      <a16:creationId xmlns:a16="http://schemas.microsoft.com/office/drawing/2014/main" id="{325E78B9-EA04-487B-8AA4-647945D487C9}"/>
                    </a:ext>
                  </a:extLst>
                </p:cNvPr>
                <p:cNvSpPr/>
                <p:nvPr/>
              </p:nvSpPr>
              <p:spPr>
                <a:xfrm>
                  <a:off x="5875283" y="6165545"/>
                  <a:ext cx="520262" cy="509753"/>
                </a:xfrm>
                <a:prstGeom prst="flowChartConnector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7" name="フローチャート: 結合子 16">
                  <a:extLst>
                    <a:ext uri="{FF2B5EF4-FFF2-40B4-BE49-F238E27FC236}">
                      <a16:creationId xmlns:a16="http://schemas.microsoft.com/office/drawing/2014/main" id="{325E78B9-EA04-487B-8AA4-647945D487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283" y="6165545"/>
                  <a:ext cx="520262" cy="509753"/>
                </a:xfrm>
                <a:prstGeom prst="flowChartConnector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フローチャート: 結合子 17">
                  <a:extLst>
                    <a:ext uri="{FF2B5EF4-FFF2-40B4-BE49-F238E27FC236}">
                      <a16:creationId xmlns:a16="http://schemas.microsoft.com/office/drawing/2014/main" id="{63683887-BFCA-4A67-A4A2-69EAB541ED77}"/>
                    </a:ext>
                  </a:extLst>
                </p:cNvPr>
                <p:cNvSpPr/>
                <p:nvPr/>
              </p:nvSpPr>
              <p:spPr>
                <a:xfrm>
                  <a:off x="5875283" y="4690757"/>
                  <a:ext cx="520262" cy="509753"/>
                </a:xfrm>
                <a:prstGeom prst="flowChartConnector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8" name="フローチャート: 結合子 17">
                  <a:extLst>
                    <a:ext uri="{FF2B5EF4-FFF2-40B4-BE49-F238E27FC236}">
                      <a16:creationId xmlns:a16="http://schemas.microsoft.com/office/drawing/2014/main" id="{63683887-BFCA-4A67-A4A2-69EAB541ED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283" y="4690757"/>
                  <a:ext cx="520262" cy="509753"/>
                </a:xfrm>
                <a:prstGeom prst="flowChartConnector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フローチャート: 結合子 18">
                  <a:extLst>
                    <a:ext uri="{FF2B5EF4-FFF2-40B4-BE49-F238E27FC236}">
                      <a16:creationId xmlns:a16="http://schemas.microsoft.com/office/drawing/2014/main" id="{41D7882A-805D-4CFA-8D22-00BB8A2B4655}"/>
                    </a:ext>
                  </a:extLst>
                </p:cNvPr>
                <p:cNvSpPr/>
                <p:nvPr/>
              </p:nvSpPr>
              <p:spPr>
                <a:xfrm>
                  <a:off x="10791493" y="6165545"/>
                  <a:ext cx="520262" cy="509753"/>
                </a:xfrm>
                <a:prstGeom prst="flowChartConnector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19" name="フローチャート: 結合子 18">
                  <a:extLst>
                    <a:ext uri="{FF2B5EF4-FFF2-40B4-BE49-F238E27FC236}">
                      <a16:creationId xmlns:a16="http://schemas.microsoft.com/office/drawing/2014/main" id="{41D7882A-805D-4CFA-8D22-00BB8A2B46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1493" y="6165545"/>
                  <a:ext cx="520262" cy="509753"/>
                </a:xfrm>
                <a:prstGeom prst="flowChartConnector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1D452692-221B-49E5-921E-A7E3BD713F74}"/>
                </a:ext>
              </a:extLst>
            </p:cNvPr>
            <p:cNvCxnSpPr>
              <a:cxnSpLocks/>
              <a:stCxn id="17" idx="0"/>
              <a:endCxn id="18" idx="4"/>
            </p:cNvCxnSpPr>
            <p:nvPr/>
          </p:nvCxnSpPr>
          <p:spPr>
            <a:xfrm flipV="1">
              <a:off x="6135414" y="5200510"/>
              <a:ext cx="0" cy="96503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C3751FE0-9219-4B0B-A4E6-6026E30EC569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>
              <a:off x="6395545" y="6420422"/>
              <a:ext cx="4395948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フローチャート: 結合子 28">
                  <a:extLst>
                    <a:ext uri="{FF2B5EF4-FFF2-40B4-BE49-F238E27FC236}">
                      <a16:creationId xmlns:a16="http://schemas.microsoft.com/office/drawing/2014/main" id="{13BAB6E2-4AA2-4CE7-8C4E-83019A76F333}"/>
                    </a:ext>
                  </a:extLst>
                </p:cNvPr>
                <p:cNvSpPr/>
                <p:nvPr/>
              </p:nvSpPr>
              <p:spPr>
                <a:xfrm>
                  <a:off x="10794131" y="4688127"/>
                  <a:ext cx="520262" cy="509753"/>
                </a:xfrm>
                <a:prstGeom prst="flowChartConnector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29" name="フローチャート: 結合子 28">
                  <a:extLst>
                    <a:ext uri="{FF2B5EF4-FFF2-40B4-BE49-F238E27FC236}">
                      <a16:creationId xmlns:a16="http://schemas.microsoft.com/office/drawing/2014/main" id="{13BAB6E2-4AA2-4CE7-8C4E-83019A76F3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4131" y="4688127"/>
                  <a:ext cx="520262" cy="509753"/>
                </a:xfrm>
                <a:prstGeom prst="flowChartConnector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5A9A2FB8-F288-411F-8B04-97B5D7017005}"/>
                </a:ext>
              </a:extLst>
            </p:cNvPr>
            <p:cNvCxnSpPr>
              <a:cxnSpLocks/>
              <a:stCxn id="18" idx="6"/>
              <a:endCxn id="29" idx="2"/>
            </p:cNvCxnSpPr>
            <p:nvPr/>
          </p:nvCxnSpPr>
          <p:spPr>
            <a:xfrm flipV="1">
              <a:off x="6395545" y="4943004"/>
              <a:ext cx="4398586" cy="26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C53D139-F0CE-47F1-8FF5-C2952FC42EBB}"/>
                    </a:ext>
                  </a:extLst>
                </p:cNvPr>
                <p:cNvSpPr/>
                <p:nvPr/>
              </p:nvSpPr>
              <p:spPr>
                <a:xfrm>
                  <a:off x="10791493" y="5492493"/>
                  <a:ext cx="483475" cy="441002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7C53D139-F0CE-47F1-8FF5-C2952FC42E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1493" y="5492493"/>
                  <a:ext cx="483475" cy="44100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56051DB8-5AFF-4619-B113-4E9CDD765C9C}"/>
                </a:ext>
              </a:extLst>
            </p:cNvPr>
            <p:cNvCxnSpPr>
              <a:cxnSpLocks/>
              <a:stCxn id="17" idx="7"/>
              <a:endCxn id="33" idx="2"/>
            </p:cNvCxnSpPr>
            <p:nvPr/>
          </p:nvCxnSpPr>
          <p:spPr>
            <a:xfrm flipV="1">
              <a:off x="6319354" y="5933495"/>
              <a:ext cx="4713877" cy="30670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498721FF-3F6E-40DE-A1A1-E9D29C963D31}"/>
                </a:ext>
              </a:extLst>
            </p:cNvPr>
            <p:cNvCxnSpPr>
              <a:cxnSpLocks/>
              <a:stCxn id="33" idx="1"/>
              <a:endCxn id="18" idx="5"/>
            </p:cNvCxnSpPr>
            <p:nvPr/>
          </p:nvCxnSpPr>
          <p:spPr>
            <a:xfrm flipH="1" flipV="1">
              <a:off x="6319354" y="5125858"/>
              <a:ext cx="4472139" cy="587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ひし形 42">
                  <a:extLst>
                    <a:ext uri="{FF2B5EF4-FFF2-40B4-BE49-F238E27FC236}">
                      <a16:creationId xmlns:a16="http://schemas.microsoft.com/office/drawing/2014/main" id="{343B13F6-F7CE-43ED-A245-30E4BCD0B723}"/>
                    </a:ext>
                  </a:extLst>
                </p:cNvPr>
                <p:cNvSpPr/>
                <p:nvPr/>
              </p:nvSpPr>
              <p:spPr>
                <a:xfrm>
                  <a:off x="3949259" y="5495239"/>
                  <a:ext cx="483475" cy="441002"/>
                </a:xfrm>
                <a:prstGeom prst="diamond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43" name="ひし形 42">
                  <a:extLst>
                    <a:ext uri="{FF2B5EF4-FFF2-40B4-BE49-F238E27FC236}">
                      <a16:creationId xmlns:a16="http://schemas.microsoft.com/office/drawing/2014/main" id="{343B13F6-F7CE-43ED-A245-30E4BCD0B7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259" y="5495239"/>
                  <a:ext cx="483475" cy="441002"/>
                </a:xfrm>
                <a:prstGeom prst="diamond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F36D06D7-686E-4550-B2D8-1493F11D87DE}"/>
                </a:ext>
              </a:extLst>
            </p:cNvPr>
            <p:cNvCxnSpPr>
              <a:cxnSpLocks/>
              <a:stCxn id="33" idx="1"/>
              <a:endCxn id="43" idx="3"/>
            </p:cNvCxnSpPr>
            <p:nvPr/>
          </p:nvCxnSpPr>
          <p:spPr>
            <a:xfrm flipH="1">
              <a:off x="4432734" y="5712994"/>
              <a:ext cx="6358759" cy="274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ひし形 52">
                  <a:extLst>
                    <a:ext uri="{FF2B5EF4-FFF2-40B4-BE49-F238E27FC236}">
                      <a16:creationId xmlns:a16="http://schemas.microsoft.com/office/drawing/2014/main" id="{51FAE28D-9F79-4EE6-B88A-35E1E6FC50D8}"/>
                    </a:ext>
                  </a:extLst>
                </p:cNvPr>
                <p:cNvSpPr/>
                <p:nvPr/>
              </p:nvSpPr>
              <p:spPr>
                <a:xfrm>
                  <a:off x="3949259" y="3980563"/>
                  <a:ext cx="483475" cy="441002"/>
                </a:xfrm>
                <a:prstGeom prst="diamond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53" name="ひし形 52">
                  <a:extLst>
                    <a:ext uri="{FF2B5EF4-FFF2-40B4-BE49-F238E27FC236}">
                      <a16:creationId xmlns:a16="http://schemas.microsoft.com/office/drawing/2014/main" id="{51FAE28D-9F79-4EE6-B88A-35E1E6FC50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9259" y="3980563"/>
                  <a:ext cx="483475" cy="441002"/>
                </a:xfrm>
                <a:prstGeom prst="diamond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60A95968-1084-4ECC-86A3-87BA9F70206F}"/>
                </a:ext>
              </a:extLst>
            </p:cNvPr>
            <p:cNvCxnSpPr>
              <a:cxnSpLocks/>
              <a:stCxn id="17" idx="1"/>
              <a:endCxn id="43" idx="3"/>
            </p:cNvCxnSpPr>
            <p:nvPr/>
          </p:nvCxnSpPr>
          <p:spPr>
            <a:xfrm flipH="1" flipV="1">
              <a:off x="4432734" y="5715740"/>
              <a:ext cx="1518740" cy="52445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C39012F-099D-47F9-89C2-DF3E07DF3BC5}"/>
                </a:ext>
              </a:extLst>
            </p:cNvPr>
            <p:cNvCxnSpPr>
              <a:cxnSpLocks/>
              <a:stCxn id="18" idx="1"/>
              <a:endCxn id="53" idx="3"/>
            </p:cNvCxnSpPr>
            <p:nvPr/>
          </p:nvCxnSpPr>
          <p:spPr>
            <a:xfrm flipH="1" flipV="1">
              <a:off x="4432734" y="4201064"/>
              <a:ext cx="1518740" cy="5643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8F81583-977A-4953-94A8-A497E67783E6}"/>
                    </a:ext>
                  </a:extLst>
                </p:cNvPr>
                <p:cNvSpPr/>
                <p:nvPr/>
              </p:nvSpPr>
              <p:spPr>
                <a:xfrm>
                  <a:off x="10791492" y="3974662"/>
                  <a:ext cx="483475" cy="441002"/>
                </a:xfrm>
                <a:prstGeom prst="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1" lang="ja-JP" altLang="en-US" dirty="0"/>
                </a:p>
              </p:txBody>
            </p:sp>
          </mc:Choice>
          <mc:Fallback>
            <p:sp>
              <p:nvSpPr>
                <p:cNvPr id="63" name="正方形/長方形 62">
                  <a:extLst>
                    <a:ext uri="{FF2B5EF4-FFF2-40B4-BE49-F238E27FC236}">
                      <a16:creationId xmlns:a16="http://schemas.microsoft.com/office/drawing/2014/main" id="{F8F81583-977A-4953-94A8-A497E67783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91492" y="3974662"/>
                  <a:ext cx="483475" cy="44100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線矢印コネクタ 83">
              <a:extLst>
                <a:ext uri="{FF2B5EF4-FFF2-40B4-BE49-F238E27FC236}">
                  <a16:creationId xmlns:a16="http://schemas.microsoft.com/office/drawing/2014/main" id="{3836F341-8FDF-4A5C-AF26-78868BF5C785}"/>
                </a:ext>
              </a:extLst>
            </p:cNvPr>
            <p:cNvCxnSpPr>
              <a:cxnSpLocks/>
              <a:stCxn id="18" idx="7"/>
              <a:endCxn id="63" idx="2"/>
            </p:cNvCxnSpPr>
            <p:nvPr/>
          </p:nvCxnSpPr>
          <p:spPr>
            <a:xfrm flipV="1">
              <a:off x="6319354" y="4415664"/>
              <a:ext cx="4713876" cy="3497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矢印コネクタ 86">
              <a:extLst>
                <a:ext uri="{FF2B5EF4-FFF2-40B4-BE49-F238E27FC236}">
                  <a16:creationId xmlns:a16="http://schemas.microsoft.com/office/drawing/2014/main" id="{426136BB-AD84-48F9-937B-669AD0B8F859}"/>
                </a:ext>
              </a:extLst>
            </p:cNvPr>
            <p:cNvCxnSpPr>
              <a:cxnSpLocks/>
              <a:stCxn id="63" idx="1"/>
              <a:endCxn id="53" idx="3"/>
            </p:cNvCxnSpPr>
            <p:nvPr/>
          </p:nvCxnSpPr>
          <p:spPr>
            <a:xfrm flipH="1">
              <a:off x="4432734" y="4195163"/>
              <a:ext cx="6358758" cy="590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313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193EEE-86CA-4B8B-9C5B-7EB83E44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POMDP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AF2D27-6E74-42E2-B832-FD2B458D6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F2DDA-B996-4F63-844B-227F1CDB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Makoto Noguchi</a:t>
            </a:r>
            <a:r>
              <a:rPr kumimoji="1" lang="ja-JP" altLang="en-US"/>
              <a:t>＠</a:t>
            </a:r>
            <a:r>
              <a:rPr kumimoji="1" lang="en-US" altLang="ja-JP"/>
              <a:t>Kwansei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FB12B9-F8F4-48DE-8B2B-4A68A7D05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footer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8D07F5-4497-41CB-ADEA-27B02326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3249-E942-6548-99D7-50BB56ADF5E4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20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212</Words>
  <Application>Microsoft Office PowerPoint</Application>
  <PresentationFormat>ワイド画面</PresentationFormat>
  <Paragraphs>51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Meiryo</vt:lpstr>
      <vt:lpstr>Meiryo</vt:lpstr>
      <vt:lpstr>游ゴシック</vt:lpstr>
      <vt:lpstr>Arial</vt:lpstr>
      <vt:lpstr>Cambria Math</vt:lpstr>
      <vt:lpstr>Wingdings</vt:lpstr>
      <vt:lpstr>Office テーマ</vt:lpstr>
      <vt:lpstr>深層学習勉強会 2021/12/27</vt:lpstr>
      <vt:lpstr>目次</vt:lpstr>
      <vt:lpstr>MeTaFormer</vt:lpstr>
      <vt:lpstr>POMDP(部分観測マルコフ決定過程)</vt:lpstr>
      <vt:lpstr>POMDP</vt:lpstr>
      <vt:lpstr>POMDP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series forecasting of Covid-19 using deep learning models: India-USA comparative case study </dc:title>
  <dc:creator>野口　真</dc:creator>
  <cp:lastModifiedBy>野口 真</cp:lastModifiedBy>
  <cp:revision>9</cp:revision>
  <dcterms:created xsi:type="dcterms:W3CDTF">2021-12-12T15:50:15Z</dcterms:created>
  <dcterms:modified xsi:type="dcterms:W3CDTF">2021-12-27T06:30:14Z</dcterms:modified>
</cp:coreProperties>
</file>