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408" r:id="rId2"/>
    <p:sldId id="259" r:id="rId3"/>
    <p:sldId id="407" r:id="rId4"/>
    <p:sldId id="258" r:id="rId5"/>
    <p:sldId id="256" r:id="rId6"/>
    <p:sldId id="261"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0"/>
  </p:normalViewPr>
  <p:slideViewPr>
    <p:cSldViewPr snapToGrid="0" snapToObjects="1">
      <p:cViewPr>
        <p:scale>
          <a:sx n="150" d="100"/>
          <a:sy n="150" d="100"/>
        </p:scale>
        <p:origin x="65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1T09:54:11.168"/>
    </inkml:context>
    <inkml:brush xml:id="br0">
      <inkml:brushProperty name="width" value="0.05" units="cm"/>
      <inkml:brushProperty name="height" value="0.05" units="cm"/>
      <inkml:brushProperty name="color" value="#FFC114"/>
    </inkml:brush>
  </inkml:definitions>
  <inkml:trace contextRef="#ctx0" brushRef="#br0">0 1 24575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7C7C5D-C973-4349-8E3E-AD6637A8C468}" type="datetimeFigureOut">
              <a:rPr kumimoji="1" lang="ja-JP" altLang="en-US" smtClean="0"/>
              <a:t>2022/11/28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A2C706-E724-C942-BEAE-A1CF4D2D812A}" type="slidenum">
              <a:rPr kumimoji="1" lang="ja-JP" altLang="en-US" smtClean="0"/>
              <a:t>‹#›</a:t>
            </a:fld>
            <a:endParaRPr kumimoji="1" lang="ja-JP" altLang="en-US"/>
          </a:p>
        </p:txBody>
      </p:sp>
    </p:spTree>
    <p:extLst>
      <p:ext uri="{BB962C8B-B14F-4D97-AF65-F5344CB8AC3E}">
        <p14:creationId xmlns:p14="http://schemas.microsoft.com/office/powerpoint/2010/main" val="37901448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82FBDB-533E-4526-9ECF-B2ACD996C9F2}"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395493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928D76-FD55-084F-8B84-E156AF1B7BCE}"/>
              </a:ext>
            </a:extLst>
          </p:cNvPr>
          <p:cNvSpPr>
            <a:spLocks noGrp="1"/>
          </p:cNvSpPr>
          <p:nvPr>
            <p:ph type="ctrTitle"/>
          </p:nvPr>
        </p:nvSpPr>
        <p:spPr>
          <a:xfrm>
            <a:off x="1524000" y="1427159"/>
            <a:ext cx="9144000" cy="2387600"/>
          </a:xfrm>
        </p:spPr>
        <p:txBody>
          <a:bodyPr anchor="b">
            <a:normAutofit/>
          </a:bodyPr>
          <a:lstStyle>
            <a:lvl1pPr algn="ctr">
              <a:defRPr sz="48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AD05141-56F1-B349-BB09-802A80053E6D}"/>
              </a:ext>
            </a:extLst>
          </p:cNvPr>
          <p:cNvSpPr>
            <a:spLocks noGrp="1"/>
          </p:cNvSpPr>
          <p:nvPr>
            <p:ph type="subTitle" idx="1"/>
          </p:nvPr>
        </p:nvSpPr>
        <p:spPr>
          <a:xfrm>
            <a:off x="5896302" y="4067502"/>
            <a:ext cx="6295697" cy="1495093"/>
          </a:xfrm>
        </p:spPr>
        <p:txBody>
          <a:bodyPr>
            <a:normAutofit/>
          </a:bodyPr>
          <a:lstStyle>
            <a:lvl1pPr marL="0" indent="0" algn="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cxnSp>
        <p:nvCxnSpPr>
          <p:cNvPr id="8" name="直線コネクタ 7">
            <a:extLst>
              <a:ext uri="{FF2B5EF4-FFF2-40B4-BE49-F238E27FC236}">
                <a16:creationId xmlns:a16="http://schemas.microsoft.com/office/drawing/2014/main" id="{1EBBF8DF-1F53-E045-A86D-1FA27C1C5216}"/>
              </a:ext>
            </a:extLst>
          </p:cNvPr>
          <p:cNvCxnSpPr/>
          <p:nvPr userDrawn="1"/>
        </p:nvCxnSpPr>
        <p:spPr>
          <a:xfrm>
            <a:off x="147145" y="3812240"/>
            <a:ext cx="11897710" cy="0"/>
          </a:xfrm>
          <a:prstGeom prst="line">
            <a:avLst/>
          </a:prstGeom>
          <a:ln w="38100"/>
        </p:spPr>
        <p:style>
          <a:lnRef idx="3">
            <a:schemeClr val="dk1"/>
          </a:lnRef>
          <a:fillRef idx="0">
            <a:schemeClr val="dk1"/>
          </a:fillRef>
          <a:effectRef idx="2">
            <a:schemeClr val="dk1"/>
          </a:effectRef>
          <a:fontRef idx="minor">
            <a:schemeClr val="tx1"/>
          </a:fontRef>
        </p:style>
      </p:cxnSp>
      <p:sp>
        <p:nvSpPr>
          <p:cNvPr id="9" name="日付プレースホルダー 3">
            <a:extLst>
              <a:ext uri="{FF2B5EF4-FFF2-40B4-BE49-F238E27FC236}">
                <a16:creationId xmlns:a16="http://schemas.microsoft.com/office/drawing/2014/main" id="{F7DCA2F6-1D31-1346-80E0-F13B964F84EE}"/>
              </a:ext>
            </a:extLst>
          </p:cNvPr>
          <p:cNvSpPr>
            <a:spLocks noGrp="1"/>
          </p:cNvSpPr>
          <p:nvPr>
            <p:ph type="dt" sz="half" idx="10"/>
          </p:nvPr>
        </p:nvSpPr>
        <p:spPr>
          <a:xfrm>
            <a:off x="257503" y="6526377"/>
            <a:ext cx="2743200" cy="365125"/>
          </a:xfrm>
        </p:spPr>
        <p:txBody>
          <a:bodyPr/>
          <a:lstStyle/>
          <a:p>
            <a:r>
              <a:rPr kumimoji="1" lang="en-US" altLang="ja-JP"/>
              <a:t>Makoto Noguchi</a:t>
            </a:r>
            <a:r>
              <a:rPr kumimoji="1" lang="ja-JP" altLang="en-US"/>
              <a:t>＠</a:t>
            </a:r>
            <a:r>
              <a:rPr kumimoji="1" lang="en-US" altLang="ja-JP"/>
              <a:t>Kwansei</a:t>
            </a:r>
            <a:endParaRPr kumimoji="1" lang="ja-JP" altLang="en-US"/>
          </a:p>
        </p:txBody>
      </p:sp>
      <p:sp>
        <p:nvSpPr>
          <p:cNvPr id="10" name="フッター プレースホルダー 4">
            <a:extLst>
              <a:ext uri="{FF2B5EF4-FFF2-40B4-BE49-F238E27FC236}">
                <a16:creationId xmlns:a16="http://schemas.microsoft.com/office/drawing/2014/main" id="{3C9E57BD-DC35-C74F-8180-C502067BCA85}"/>
              </a:ext>
            </a:extLst>
          </p:cNvPr>
          <p:cNvSpPr>
            <a:spLocks noGrp="1"/>
          </p:cNvSpPr>
          <p:nvPr>
            <p:ph type="ftr" sz="quarter" idx="11"/>
          </p:nvPr>
        </p:nvSpPr>
        <p:spPr>
          <a:xfrm>
            <a:off x="257503" y="0"/>
            <a:ext cx="4114800" cy="365125"/>
          </a:xfrm>
        </p:spPr>
        <p:txBody>
          <a:bodyPr/>
          <a:lstStyle/>
          <a:p>
            <a:r>
              <a:rPr kumimoji="1" lang="en" altLang="ja-JP"/>
              <a:t>footer</a:t>
            </a:r>
            <a:endParaRPr kumimoji="1" lang="ja-JP" altLang="en-US"/>
          </a:p>
        </p:txBody>
      </p:sp>
    </p:spTree>
    <p:extLst>
      <p:ext uri="{BB962C8B-B14F-4D97-AF65-F5344CB8AC3E}">
        <p14:creationId xmlns:p14="http://schemas.microsoft.com/office/powerpoint/2010/main" val="1213371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B33CFD-CACF-B348-80C6-D885CB7E881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0C665DC-2A14-5241-8934-BCAD2EC98C8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2D5DD25-9915-1046-B5CB-657B3F8C0F4E}"/>
              </a:ext>
            </a:extLst>
          </p:cNvPr>
          <p:cNvSpPr>
            <a:spLocks noGrp="1"/>
          </p:cNvSpPr>
          <p:nvPr>
            <p:ph type="dt" sz="half" idx="10"/>
          </p:nvPr>
        </p:nvSpPr>
        <p:spPr/>
        <p:txBody>
          <a:bodyPr/>
          <a:lstStyle/>
          <a:p>
            <a:r>
              <a:rPr kumimoji="1" lang="en-US" altLang="ja-JP"/>
              <a:t>Makoto Noguchi</a:t>
            </a:r>
            <a:r>
              <a:rPr kumimoji="1" lang="ja-JP" altLang="en-US"/>
              <a:t>＠</a:t>
            </a:r>
            <a:r>
              <a:rPr kumimoji="1" lang="en-US" altLang="ja-JP"/>
              <a:t>Kwansei</a:t>
            </a:r>
            <a:endParaRPr kumimoji="1" lang="ja-JP" altLang="en-US"/>
          </a:p>
        </p:txBody>
      </p:sp>
      <p:sp>
        <p:nvSpPr>
          <p:cNvPr id="5" name="フッター プレースホルダー 4">
            <a:extLst>
              <a:ext uri="{FF2B5EF4-FFF2-40B4-BE49-F238E27FC236}">
                <a16:creationId xmlns:a16="http://schemas.microsoft.com/office/drawing/2014/main" id="{34D1101B-1738-1040-BCD5-E215CECA7343}"/>
              </a:ext>
            </a:extLst>
          </p:cNvPr>
          <p:cNvSpPr>
            <a:spLocks noGrp="1"/>
          </p:cNvSpPr>
          <p:nvPr>
            <p:ph type="ftr" sz="quarter" idx="11"/>
          </p:nvPr>
        </p:nvSpPr>
        <p:spPr/>
        <p:txBody>
          <a:bodyPr/>
          <a:lstStyle/>
          <a:p>
            <a:r>
              <a:rPr kumimoji="1" lang="en" altLang="ja-JP"/>
              <a:t>footer</a:t>
            </a:r>
            <a:endParaRPr kumimoji="1" lang="ja-JP" altLang="en-US"/>
          </a:p>
        </p:txBody>
      </p:sp>
      <p:sp>
        <p:nvSpPr>
          <p:cNvPr id="6" name="スライド番号プレースホルダー 5">
            <a:extLst>
              <a:ext uri="{FF2B5EF4-FFF2-40B4-BE49-F238E27FC236}">
                <a16:creationId xmlns:a16="http://schemas.microsoft.com/office/drawing/2014/main" id="{6FC7FB29-CDD1-9E4F-B277-AAABDCC0C3D0}"/>
              </a:ext>
            </a:extLst>
          </p:cNvPr>
          <p:cNvSpPr>
            <a:spLocks noGrp="1"/>
          </p:cNvSpPr>
          <p:nvPr>
            <p:ph type="sldNum" sz="quarter" idx="12"/>
          </p:nvPr>
        </p:nvSpPr>
        <p:spPr/>
        <p:txBody>
          <a:bodyPr/>
          <a:lstStyle/>
          <a:p>
            <a:fld id="{C2EA3249-E942-6548-99D7-50BB56ADF5E4}" type="slidenum">
              <a:rPr kumimoji="1" lang="ja-JP" altLang="en-US" smtClean="0"/>
              <a:t>‹#›</a:t>
            </a:fld>
            <a:endParaRPr kumimoji="1" lang="ja-JP" altLang="en-US"/>
          </a:p>
        </p:txBody>
      </p:sp>
      <p:sp>
        <p:nvSpPr>
          <p:cNvPr id="7" name="テキスト ボックス 6">
            <a:extLst>
              <a:ext uri="{FF2B5EF4-FFF2-40B4-BE49-F238E27FC236}">
                <a16:creationId xmlns:a16="http://schemas.microsoft.com/office/drawing/2014/main" id="{D82AE846-1229-BB48-966C-D1BE72380D28}"/>
              </a:ext>
            </a:extLst>
          </p:cNvPr>
          <p:cNvSpPr txBox="1"/>
          <p:nvPr userDrawn="1"/>
        </p:nvSpPr>
        <p:spPr>
          <a:xfrm>
            <a:off x="11140962" y="6562200"/>
            <a:ext cx="688429" cy="276999"/>
          </a:xfrm>
          <a:prstGeom prst="rect">
            <a:avLst/>
          </a:prstGeom>
          <a:noFill/>
        </p:spPr>
        <p:txBody>
          <a:bodyPr wrap="square" rtlCol="0">
            <a:spAutoFit/>
          </a:bodyPr>
          <a:lstStyle/>
          <a:p>
            <a:r>
              <a:rPr kumimoji="1" lang="en-US" altLang="ja-JP" sz="1200" dirty="0">
                <a:latin typeface="Meiryo" panose="020B0604030504040204" pitchFamily="34" charset="-128"/>
                <a:ea typeface="Meiryo" panose="020B0604030504040204" pitchFamily="34" charset="-128"/>
              </a:rPr>
              <a:t>/&lt;#&gt;</a:t>
            </a:r>
            <a:endParaRPr kumimoji="1" lang="ja-JP" altLang="en-US" sz="120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424132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27D890F-1453-7248-86D4-190C273FA35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37033A-999F-984D-9326-D0762B2F307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CCEC277-9AFB-5E49-B362-3B3A6D718F25}"/>
              </a:ext>
            </a:extLst>
          </p:cNvPr>
          <p:cNvSpPr>
            <a:spLocks noGrp="1"/>
          </p:cNvSpPr>
          <p:nvPr>
            <p:ph type="dt" sz="half" idx="10"/>
          </p:nvPr>
        </p:nvSpPr>
        <p:spPr/>
        <p:txBody>
          <a:bodyPr/>
          <a:lstStyle/>
          <a:p>
            <a:r>
              <a:rPr kumimoji="1" lang="en-US" altLang="ja-JP"/>
              <a:t>Makoto Noguchi</a:t>
            </a:r>
            <a:r>
              <a:rPr kumimoji="1" lang="ja-JP" altLang="en-US"/>
              <a:t>＠</a:t>
            </a:r>
            <a:r>
              <a:rPr kumimoji="1" lang="en-US" altLang="ja-JP"/>
              <a:t>Kwansei</a:t>
            </a:r>
            <a:endParaRPr kumimoji="1" lang="ja-JP" altLang="en-US"/>
          </a:p>
        </p:txBody>
      </p:sp>
      <p:sp>
        <p:nvSpPr>
          <p:cNvPr id="5" name="フッター プレースホルダー 4">
            <a:extLst>
              <a:ext uri="{FF2B5EF4-FFF2-40B4-BE49-F238E27FC236}">
                <a16:creationId xmlns:a16="http://schemas.microsoft.com/office/drawing/2014/main" id="{AD5F5CD9-C2C4-D044-930F-6FA194AD33C0}"/>
              </a:ext>
            </a:extLst>
          </p:cNvPr>
          <p:cNvSpPr>
            <a:spLocks noGrp="1"/>
          </p:cNvSpPr>
          <p:nvPr>
            <p:ph type="ftr" sz="quarter" idx="11"/>
          </p:nvPr>
        </p:nvSpPr>
        <p:spPr/>
        <p:txBody>
          <a:bodyPr/>
          <a:lstStyle/>
          <a:p>
            <a:r>
              <a:rPr kumimoji="1" lang="en" altLang="ja-JP"/>
              <a:t>footer</a:t>
            </a:r>
            <a:endParaRPr kumimoji="1" lang="ja-JP" altLang="en-US"/>
          </a:p>
        </p:txBody>
      </p:sp>
      <p:sp>
        <p:nvSpPr>
          <p:cNvPr id="6" name="スライド番号プレースホルダー 5">
            <a:extLst>
              <a:ext uri="{FF2B5EF4-FFF2-40B4-BE49-F238E27FC236}">
                <a16:creationId xmlns:a16="http://schemas.microsoft.com/office/drawing/2014/main" id="{53013DBD-6E8D-F045-82A6-9216B57EE699}"/>
              </a:ext>
            </a:extLst>
          </p:cNvPr>
          <p:cNvSpPr>
            <a:spLocks noGrp="1"/>
          </p:cNvSpPr>
          <p:nvPr>
            <p:ph type="sldNum" sz="quarter" idx="12"/>
          </p:nvPr>
        </p:nvSpPr>
        <p:spPr/>
        <p:txBody>
          <a:bodyPr/>
          <a:lstStyle/>
          <a:p>
            <a:fld id="{C2EA3249-E942-6548-99D7-50BB56ADF5E4}" type="slidenum">
              <a:rPr kumimoji="1" lang="ja-JP" altLang="en-US" smtClean="0"/>
              <a:t>‹#›</a:t>
            </a:fld>
            <a:endParaRPr kumimoji="1" lang="ja-JP" altLang="en-US"/>
          </a:p>
        </p:txBody>
      </p:sp>
      <p:sp>
        <p:nvSpPr>
          <p:cNvPr id="7" name="テキスト ボックス 6">
            <a:extLst>
              <a:ext uri="{FF2B5EF4-FFF2-40B4-BE49-F238E27FC236}">
                <a16:creationId xmlns:a16="http://schemas.microsoft.com/office/drawing/2014/main" id="{ACEDB293-160D-D548-BAB8-A8C1011D561E}"/>
              </a:ext>
            </a:extLst>
          </p:cNvPr>
          <p:cNvSpPr txBox="1"/>
          <p:nvPr userDrawn="1"/>
        </p:nvSpPr>
        <p:spPr>
          <a:xfrm>
            <a:off x="11140962" y="6562200"/>
            <a:ext cx="688429" cy="276999"/>
          </a:xfrm>
          <a:prstGeom prst="rect">
            <a:avLst/>
          </a:prstGeom>
          <a:noFill/>
        </p:spPr>
        <p:txBody>
          <a:bodyPr wrap="square" rtlCol="0">
            <a:spAutoFit/>
          </a:bodyPr>
          <a:lstStyle/>
          <a:p>
            <a:r>
              <a:rPr kumimoji="1" lang="en-US" altLang="ja-JP" sz="1200" dirty="0">
                <a:latin typeface="Meiryo" panose="020B0604030504040204" pitchFamily="34" charset="-128"/>
                <a:ea typeface="Meiryo" panose="020B0604030504040204" pitchFamily="34" charset="-128"/>
              </a:rPr>
              <a:t>/&lt;#&gt;</a:t>
            </a:r>
            <a:endParaRPr kumimoji="1" lang="ja-JP" altLang="en-US" sz="120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491623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箇条書きスライド - 画面いっぱ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ja-JP" altLang="en-US" dirty="0"/>
              <a:t>スライドのタイトル</a:t>
            </a:r>
          </a:p>
        </p:txBody>
      </p:sp>
      <p:sp>
        <p:nvSpPr>
          <p:cNvPr id="3" name="スライド番号プレースホルダー 2"/>
          <p:cNvSpPr>
            <a:spLocks noGrp="1"/>
          </p:cNvSpPr>
          <p:nvPr>
            <p:ph type="sldNum" sz="quarter" idx="10"/>
          </p:nvPr>
        </p:nvSpPr>
        <p:spPr/>
        <p:txBody>
          <a:bodyPr/>
          <a:lstStyle/>
          <a:p>
            <a:fld id="{D28C7C6D-0F52-4FBA-8358-35C6083C2133}" type="slidenum">
              <a:rPr kumimoji="1" lang="ja-JP" altLang="en-US" smtClean="0"/>
              <a:pPr/>
              <a:t>‹#›</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dirty="0"/>
              <a:t>The Power of PowerPoint - thepopp.com</a:t>
            </a:r>
            <a:endParaRPr kumimoji="1" lang="ja-JP" altLang="en-US" dirty="0"/>
          </a:p>
        </p:txBody>
      </p:sp>
      <p:sp>
        <p:nvSpPr>
          <p:cNvPr id="6" name="テキスト プレースホルダー 5"/>
          <p:cNvSpPr>
            <a:spLocks noGrp="1"/>
          </p:cNvSpPr>
          <p:nvPr>
            <p:ph type="body" sz="quarter" idx="12" hasCustomPrompt="1"/>
          </p:nvPr>
        </p:nvSpPr>
        <p:spPr>
          <a:xfrm>
            <a:off x="1752600" y="1033093"/>
            <a:ext cx="8686800" cy="5382456"/>
          </a:xfrm>
        </p:spPr>
        <p:txBody>
          <a:bodyPr anchor="ctr">
            <a:normAutofit/>
          </a:bodyPr>
          <a:lstStyle>
            <a:lvl1pPr marL="304815" indent="-304815" algn="l">
              <a:lnSpc>
                <a:spcPct val="120000"/>
              </a:lnSpc>
              <a:spcBef>
                <a:spcPts val="1600"/>
              </a:spcBef>
              <a:buClr>
                <a:schemeClr val="accent1"/>
              </a:buClr>
              <a:buFont typeface="Wingdings" panose="05000000000000000000" pitchFamily="2" charset="2"/>
              <a:buChar char="n"/>
              <a:defRPr sz="2133"/>
            </a:lvl1pPr>
            <a:lvl2pPr>
              <a:lnSpc>
                <a:spcPct val="120000"/>
              </a:lnSpc>
              <a:defRPr/>
            </a:lvl2pPr>
            <a:lvl3pPr>
              <a:lnSpc>
                <a:spcPct val="120000"/>
              </a:lnSpc>
              <a:defRPr>
                <a:solidFill>
                  <a:schemeClr val="tx2"/>
                </a:solidFill>
              </a:defRPr>
            </a:lvl3pPr>
          </a:lstStyle>
          <a:p>
            <a:pPr lvl="0"/>
            <a:r>
              <a:rPr kumimoji="1" lang="ja-JP" altLang="en-US" dirty="0"/>
              <a:t>第</a:t>
            </a:r>
            <a:r>
              <a:rPr kumimoji="1" lang="en-US" altLang="ja-JP" dirty="0"/>
              <a:t>1</a:t>
            </a:r>
            <a:r>
              <a:rPr kumimoji="1" lang="ja-JP" altLang="en-US" dirty="0"/>
              <a:t>レベル</a:t>
            </a:r>
            <a:endParaRPr kumimoji="1" lang="en-US" altLang="ja-JP" dirty="0"/>
          </a:p>
          <a:p>
            <a:pPr lvl="1"/>
            <a:r>
              <a:rPr kumimoji="1" lang="ja-JP" altLang="en-US" dirty="0"/>
              <a:t>第</a:t>
            </a:r>
            <a:r>
              <a:rPr kumimoji="1" lang="en-US" altLang="ja-JP" dirty="0"/>
              <a:t>2</a:t>
            </a:r>
            <a:r>
              <a:rPr kumimoji="1" lang="ja-JP" altLang="en-US" dirty="0"/>
              <a:t>レベル</a:t>
            </a:r>
            <a:endParaRPr kumimoji="1" lang="en-US" altLang="ja-JP" dirty="0"/>
          </a:p>
          <a:p>
            <a:pPr lvl="2"/>
            <a:r>
              <a:rPr kumimoji="1" lang="ja-JP" altLang="en-US" dirty="0"/>
              <a:t>第</a:t>
            </a:r>
            <a:r>
              <a:rPr kumimoji="1" lang="en-US" altLang="ja-JP" dirty="0"/>
              <a:t>3</a:t>
            </a:r>
            <a:r>
              <a:rPr kumimoji="1" lang="ja-JP" altLang="en-US" dirty="0"/>
              <a:t>レベル</a:t>
            </a:r>
            <a:endParaRPr kumimoji="1" lang="en-US" altLang="ja-JP" dirty="0"/>
          </a:p>
        </p:txBody>
      </p:sp>
    </p:spTree>
    <p:extLst>
      <p:ext uri="{BB962C8B-B14F-4D97-AF65-F5344CB8AC3E}">
        <p14:creationId xmlns:p14="http://schemas.microsoft.com/office/powerpoint/2010/main" val="4160653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220540-BB64-3041-B50B-1CBE6AA1918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4F25B3E-0E68-1345-871E-085DBA0F90E5}"/>
              </a:ext>
            </a:extLst>
          </p:cNvPr>
          <p:cNvSpPr>
            <a:spLocks noGrp="1"/>
          </p:cNvSpPr>
          <p:nvPr>
            <p:ph idx="1"/>
          </p:nvPr>
        </p:nvSpPr>
        <p:spPr/>
        <p:txBody>
          <a:bodyPr/>
          <a:lstStyle>
            <a:lvl1pPr marL="228600" indent="-228600">
              <a:buFont typeface="Arial" panose="020B0604020202020204" pitchFamily="34" charset="0"/>
              <a:buChar char="•"/>
              <a:defRPr/>
            </a:lvl1pPr>
            <a:lvl2pPr marL="800100" indent="-342900">
              <a:buFont typeface="Arial" panose="020B0604020202020204" pitchFamily="34" charset="0"/>
              <a:buChar char="•"/>
              <a:defRPr/>
            </a:lvl2pPr>
            <a:lvl3pPr marL="1143000" indent="-228600">
              <a:buFont typeface="Arial" panose="020B0604020202020204" pitchFamily="34" charset="0"/>
              <a:buChar char="•"/>
              <a:defRPr/>
            </a:lvl3pPr>
            <a:lvl4pPr marL="1600200" indent="-228600">
              <a:buFont typeface="Arial" panose="020B0604020202020204" pitchFamily="34" charset="0"/>
              <a:buChar char="•"/>
              <a:defRPr/>
            </a:lvl4pPr>
            <a:lvl5pPr marL="2057400" indent="-228600">
              <a:buFont typeface="Arial" panose="020B0604020202020204" pitchFamily="34" charset="0"/>
              <a:buChar char="•"/>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A1BDC76-0911-4743-8227-1E8E34737F2E}"/>
              </a:ext>
            </a:extLst>
          </p:cNvPr>
          <p:cNvSpPr>
            <a:spLocks noGrp="1"/>
          </p:cNvSpPr>
          <p:nvPr>
            <p:ph type="dt" sz="half" idx="10"/>
          </p:nvPr>
        </p:nvSpPr>
        <p:spPr/>
        <p:txBody>
          <a:bodyPr/>
          <a:lstStyle/>
          <a:p>
            <a:r>
              <a:rPr kumimoji="1" lang="en-US" altLang="ja-JP"/>
              <a:t>Makoto Noguchi</a:t>
            </a:r>
            <a:r>
              <a:rPr kumimoji="1" lang="ja-JP" altLang="en-US"/>
              <a:t>＠</a:t>
            </a:r>
            <a:r>
              <a:rPr kumimoji="1" lang="en-US" altLang="ja-JP"/>
              <a:t>Kwansei</a:t>
            </a:r>
            <a:endParaRPr kumimoji="1" lang="ja-JP" altLang="en-US"/>
          </a:p>
        </p:txBody>
      </p:sp>
      <p:sp>
        <p:nvSpPr>
          <p:cNvPr id="5" name="フッター プレースホルダー 4">
            <a:extLst>
              <a:ext uri="{FF2B5EF4-FFF2-40B4-BE49-F238E27FC236}">
                <a16:creationId xmlns:a16="http://schemas.microsoft.com/office/drawing/2014/main" id="{8708FFBF-A175-6B4F-9844-1E1A6D5C258A}"/>
              </a:ext>
            </a:extLst>
          </p:cNvPr>
          <p:cNvSpPr>
            <a:spLocks noGrp="1"/>
          </p:cNvSpPr>
          <p:nvPr>
            <p:ph type="ftr" sz="quarter" idx="11"/>
          </p:nvPr>
        </p:nvSpPr>
        <p:spPr/>
        <p:txBody>
          <a:bodyPr/>
          <a:lstStyle/>
          <a:p>
            <a:r>
              <a:rPr kumimoji="1" lang="en" altLang="ja-JP"/>
              <a:t>footer</a:t>
            </a:r>
            <a:endParaRPr kumimoji="1" lang="ja-JP" altLang="en-US"/>
          </a:p>
        </p:txBody>
      </p:sp>
      <p:sp>
        <p:nvSpPr>
          <p:cNvPr id="6" name="スライド番号プレースホルダー 5">
            <a:extLst>
              <a:ext uri="{FF2B5EF4-FFF2-40B4-BE49-F238E27FC236}">
                <a16:creationId xmlns:a16="http://schemas.microsoft.com/office/drawing/2014/main" id="{56BEA34E-B1C2-A14C-8804-D2EE40ADBA67}"/>
              </a:ext>
            </a:extLst>
          </p:cNvPr>
          <p:cNvSpPr>
            <a:spLocks noGrp="1"/>
          </p:cNvSpPr>
          <p:nvPr>
            <p:ph type="sldNum" sz="quarter" idx="12"/>
          </p:nvPr>
        </p:nvSpPr>
        <p:spPr/>
        <p:txBody>
          <a:bodyPr/>
          <a:lstStyle/>
          <a:p>
            <a:fld id="{C2EA3249-E942-6548-99D7-50BB56ADF5E4}" type="slidenum">
              <a:rPr kumimoji="1" lang="ja-JP" altLang="en-US" smtClean="0"/>
              <a:t>‹#›</a:t>
            </a:fld>
            <a:endParaRPr kumimoji="1" lang="ja-JP" altLang="en-US"/>
          </a:p>
        </p:txBody>
      </p:sp>
      <p:cxnSp>
        <p:nvCxnSpPr>
          <p:cNvPr id="7" name="直線コネクタ 6">
            <a:extLst>
              <a:ext uri="{FF2B5EF4-FFF2-40B4-BE49-F238E27FC236}">
                <a16:creationId xmlns:a16="http://schemas.microsoft.com/office/drawing/2014/main" id="{AAC3234E-D99A-9C4C-92DA-D1EF243DB065}"/>
              </a:ext>
            </a:extLst>
          </p:cNvPr>
          <p:cNvCxnSpPr>
            <a:cxnSpLocks/>
          </p:cNvCxnSpPr>
          <p:nvPr userDrawn="1"/>
        </p:nvCxnSpPr>
        <p:spPr>
          <a:xfrm>
            <a:off x="530772" y="974445"/>
            <a:ext cx="11661228" cy="0"/>
          </a:xfrm>
          <a:prstGeom prst="line">
            <a:avLst/>
          </a:prstGeom>
          <a:ln w="3810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26646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83782F-E9BC-E14B-93A4-86C264E9166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9D79ACD-DFBD-BD4D-AADD-034F490E24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7" name="日付プレースホルダー 3">
            <a:extLst>
              <a:ext uri="{FF2B5EF4-FFF2-40B4-BE49-F238E27FC236}">
                <a16:creationId xmlns:a16="http://schemas.microsoft.com/office/drawing/2014/main" id="{8A18610B-23F3-A44D-9116-742839E6878C}"/>
              </a:ext>
            </a:extLst>
          </p:cNvPr>
          <p:cNvSpPr>
            <a:spLocks noGrp="1"/>
          </p:cNvSpPr>
          <p:nvPr>
            <p:ph type="dt" sz="half" idx="10"/>
          </p:nvPr>
        </p:nvSpPr>
        <p:spPr>
          <a:xfrm>
            <a:off x="257503" y="6526377"/>
            <a:ext cx="2743200" cy="365125"/>
          </a:xfrm>
        </p:spPr>
        <p:txBody>
          <a:bodyPr/>
          <a:lstStyle/>
          <a:p>
            <a:r>
              <a:rPr kumimoji="1" lang="en-US" altLang="ja-JP"/>
              <a:t>Makoto Noguchi</a:t>
            </a:r>
            <a:r>
              <a:rPr kumimoji="1" lang="ja-JP" altLang="en-US"/>
              <a:t>＠</a:t>
            </a:r>
            <a:r>
              <a:rPr kumimoji="1" lang="en-US" altLang="ja-JP"/>
              <a:t>Kwansei</a:t>
            </a:r>
            <a:endParaRPr kumimoji="1" lang="ja-JP" altLang="en-US"/>
          </a:p>
        </p:txBody>
      </p:sp>
      <p:sp>
        <p:nvSpPr>
          <p:cNvPr id="8" name="フッター プレースホルダー 4">
            <a:extLst>
              <a:ext uri="{FF2B5EF4-FFF2-40B4-BE49-F238E27FC236}">
                <a16:creationId xmlns:a16="http://schemas.microsoft.com/office/drawing/2014/main" id="{575150B1-8214-2A4F-8A0D-30C854D9B6DE}"/>
              </a:ext>
            </a:extLst>
          </p:cNvPr>
          <p:cNvSpPr>
            <a:spLocks noGrp="1"/>
          </p:cNvSpPr>
          <p:nvPr>
            <p:ph type="ftr" sz="quarter" idx="11"/>
          </p:nvPr>
        </p:nvSpPr>
        <p:spPr>
          <a:xfrm>
            <a:off x="257503" y="0"/>
            <a:ext cx="4114800" cy="365125"/>
          </a:xfrm>
        </p:spPr>
        <p:txBody>
          <a:bodyPr/>
          <a:lstStyle/>
          <a:p>
            <a:r>
              <a:rPr kumimoji="1" lang="en" altLang="ja-JP"/>
              <a:t>footer</a:t>
            </a:r>
            <a:endParaRPr kumimoji="1" lang="ja-JP" altLang="en-US"/>
          </a:p>
        </p:txBody>
      </p:sp>
    </p:spTree>
    <p:extLst>
      <p:ext uri="{BB962C8B-B14F-4D97-AF65-F5344CB8AC3E}">
        <p14:creationId xmlns:p14="http://schemas.microsoft.com/office/powerpoint/2010/main" val="1476409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99209F-C707-0644-B9E6-6745CAA91E2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5026372-C45F-1F41-909F-B7E03AB34BB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F5DDC4F-D67E-7947-908C-ABE53486892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FDAD1B1-8DB4-7740-9247-A2DFC81F2F28}"/>
              </a:ext>
            </a:extLst>
          </p:cNvPr>
          <p:cNvSpPr>
            <a:spLocks noGrp="1"/>
          </p:cNvSpPr>
          <p:nvPr>
            <p:ph type="dt" sz="half" idx="10"/>
          </p:nvPr>
        </p:nvSpPr>
        <p:spPr/>
        <p:txBody>
          <a:bodyPr/>
          <a:lstStyle/>
          <a:p>
            <a:r>
              <a:rPr kumimoji="1" lang="en-US" altLang="ja-JP"/>
              <a:t>Makoto Noguchi</a:t>
            </a:r>
            <a:r>
              <a:rPr kumimoji="1" lang="ja-JP" altLang="en-US"/>
              <a:t>＠</a:t>
            </a:r>
            <a:r>
              <a:rPr kumimoji="1" lang="en-US" altLang="ja-JP"/>
              <a:t>Kwansei</a:t>
            </a:r>
            <a:endParaRPr kumimoji="1" lang="ja-JP" altLang="en-US"/>
          </a:p>
        </p:txBody>
      </p:sp>
      <p:sp>
        <p:nvSpPr>
          <p:cNvPr id="6" name="フッター プレースホルダー 5">
            <a:extLst>
              <a:ext uri="{FF2B5EF4-FFF2-40B4-BE49-F238E27FC236}">
                <a16:creationId xmlns:a16="http://schemas.microsoft.com/office/drawing/2014/main" id="{D303278B-D980-4F48-9709-39BFF083B6F3}"/>
              </a:ext>
            </a:extLst>
          </p:cNvPr>
          <p:cNvSpPr>
            <a:spLocks noGrp="1"/>
          </p:cNvSpPr>
          <p:nvPr>
            <p:ph type="ftr" sz="quarter" idx="11"/>
          </p:nvPr>
        </p:nvSpPr>
        <p:spPr/>
        <p:txBody>
          <a:bodyPr/>
          <a:lstStyle/>
          <a:p>
            <a:r>
              <a:rPr kumimoji="1" lang="en" altLang="ja-JP"/>
              <a:t>footer</a:t>
            </a:r>
            <a:endParaRPr kumimoji="1" lang="ja-JP" altLang="en-US"/>
          </a:p>
        </p:txBody>
      </p:sp>
      <p:sp>
        <p:nvSpPr>
          <p:cNvPr id="7" name="スライド番号プレースホルダー 6">
            <a:extLst>
              <a:ext uri="{FF2B5EF4-FFF2-40B4-BE49-F238E27FC236}">
                <a16:creationId xmlns:a16="http://schemas.microsoft.com/office/drawing/2014/main" id="{AF3491F6-7DED-9D4A-80A4-05C4566B2300}"/>
              </a:ext>
            </a:extLst>
          </p:cNvPr>
          <p:cNvSpPr>
            <a:spLocks noGrp="1"/>
          </p:cNvSpPr>
          <p:nvPr>
            <p:ph type="sldNum" sz="quarter" idx="12"/>
          </p:nvPr>
        </p:nvSpPr>
        <p:spPr/>
        <p:txBody>
          <a:bodyPr/>
          <a:lstStyle/>
          <a:p>
            <a:fld id="{C2EA3249-E942-6548-99D7-50BB56ADF5E4}" type="slidenum">
              <a:rPr kumimoji="1" lang="ja-JP" altLang="en-US" smtClean="0"/>
              <a:t>‹#›</a:t>
            </a:fld>
            <a:endParaRPr kumimoji="1" lang="ja-JP" altLang="en-US"/>
          </a:p>
        </p:txBody>
      </p:sp>
      <p:cxnSp>
        <p:nvCxnSpPr>
          <p:cNvPr id="8" name="直線コネクタ 7">
            <a:extLst>
              <a:ext uri="{FF2B5EF4-FFF2-40B4-BE49-F238E27FC236}">
                <a16:creationId xmlns:a16="http://schemas.microsoft.com/office/drawing/2014/main" id="{D6532B51-DFDC-164B-B9F5-3058BEFD5179}"/>
              </a:ext>
            </a:extLst>
          </p:cNvPr>
          <p:cNvCxnSpPr>
            <a:cxnSpLocks/>
          </p:cNvCxnSpPr>
          <p:nvPr userDrawn="1"/>
        </p:nvCxnSpPr>
        <p:spPr>
          <a:xfrm>
            <a:off x="530772" y="879855"/>
            <a:ext cx="11661228" cy="0"/>
          </a:xfrm>
          <a:prstGeom prst="line">
            <a:avLst/>
          </a:prstGeom>
          <a:ln w="38100"/>
        </p:spPr>
        <p:style>
          <a:lnRef idx="3">
            <a:schemeClr val="dk1"/>
          </a:lnRef>
          <a:fillRef idx="0">
            <a:schemeClr val="dk1"/>
          </a:fillRef>
          <a:effectRef idx="2">
            <a:schemeClr val="dk1"/>
          </a:effectRef>
          <a:fontRef idx="minor">
            <a:schemeClr val="tx1"/>
          </a:fontRef>
        </p:style>
      </p:cxnSp>
      <p:sp>
        <p:nvSpPr>
          <p:cNvPr id="9" name="テキスト ボックス 8">
            <a:extLst>
              <a:ext uri="{FF2B5EF4-FFF2-40B4-BE49-F238E27FC236}">
                <a16:creationId xmlns:a16="http://schemas.microsoft.com/office/drawing/2014/main" id="{2F8D14EA-E4DC-7542-8BC7-69FBE53F89A8}"/>
              </a:ext>
            </a:extLst>
          </p:cNvPr>
          <p:cNvSpPr txBox="1"/>
          <p:nvPr userDrawn="1"/>
        </p:nvSpPr>
        <p:spPr>
          <a:xfrm>
            <a:off x="11140962" y="6562200"/>
            <a:ext cx="688429" cy="276999"/>
          </a:xfrm>
          <a:prstGeom prst="rect">
            <a:avLst/>
          </a:prstGeom>
          <a:noFill/>
        </p:spPr>
        <p:txBody>
          <a:bodyPr wrap="square" rtlCol="0">
            <a:spAutoFit/>
          </a:bodyPr>
          <a:lstStyle/>
          <a:p>
            <a:r>
              <a:rPr kumimoji="1" lang="en-US" altLang="ja-JP" sz="1200" dirty="0">
                <a:latin typeface="Meiryo" panose="020B0604030504040204" pitchFamily="34" charset="-128"/>
                <a:ea typeface="Meiryo" panose="020B0604030504040204" pitchFamily="34" charset="-128"/>
              </a:rPr>
              <a:t>/&lt;#&gt;</a:t>
            </a:r>
            <a:endParaRPr kumimoji="1" lang="ja-JP" altLang="en-US" sz="120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518328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08D86A-A9D4-5547-9C3C-95F7E5CBA98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13AD467-9D5B-4D48-AF48-BEA9FEC641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B6B627E-7330-304A-BDC0-23C7DB18F23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7ED4970-CF4E-B442-ACF6-40838C35A9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843B194-2E7C-9F4E-9BBA-59EBE886BD4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D2BC8FB-4180-2941-B0AC-5D15235DB26A}"/>
              </a:ext>
            </a:extLst>
          </p:cNvPr>
          <p:cNvSpPr>
            <a:spLocks noGrp="1"/>
          </p:cNvSpPr>
          <p:nvPr>
            <p:ph type="dt" sz="half" idx="10"/>
          </p:nvPr>
        </p:nvSpPr>
        <p:spPr/>
        <p:txBody>
          <a:bodyPr/>
          <a:lstStyle/>
          <a:p>
            <a:r>
              <a:rPr kumimoji="1" lang="en-US" altLang="ja-JP"/>
              <a:t>Makoto Noguchi</a:t>
            </a:r>
            <a:r>
              <a:rPr kumimoji="1" lang="ja-JP" altLang="en-US"/>
              <a:t>＠</a:t>
            </a:r>
            <a:r>
              <a:rPr kumimoji="1" lang="en-US" altLang="ja-JP"/>
              <a:t>Kwansei</a:t>
            </a:r>
            <a:endParaRPr kumimoji="1" lang="ja-JP" altLang="en-US"/>
          </a:p>
        </p:txBody>
      </p:sp>
      <p:sp>
        <p:nvSpPr>
          <p:cNvPr id="8" name="フッター プレースホルダー 7">
            <a:extLst>
              <a:ext uri="{FF2B5EF4-FFF2-40B4-BE49-F238E27FC236}">
                <a16:creationId xmlns:a16="http://schemas.microsoft.com/office/drawing/2014/main" id="{AB25B209-6027-7146-802D-0121CCE40F8E}"/>
              </a:ext>
            </a:extLst>
          </p:cNvPr>
          <p:cNvSpPr>
            <a:spLocks noGrp="1"/>
          </p:cNvSpPr>
          <p:nvPr>
            <p:ph type="ftr" sz="quarter" idx="11"/>
          </p:nvPr>
        </p:nvSpPr>
        <p:spPr/>
        <p:txBody>
          <a:bodyPr/>
          <a:lstStyle/>
          <a:p>
            <a:r>
              <a:rPr kumimoji="1" lang="en" altLang="ja-JP"/>
              <a:t>footer</a:t>
            </a:r>
            <a:endParaRPr kumimoji="1" lang="ja-JP" altLang="en-US"/>
          </a:p>
        </p:txBody>
      </p:sp>
      <p:sp>
        <p:nvSpPr>
          <p:cNvPr id="9" name="スライド番号プレースホルダー 8">
            <a:extLst>
              <a:ext uri="{FF2B5EF4-FFF2-40B4-BE49-F238E27FC236}">
                <a16:creationId xmlns:a16="http://schemas.microsoft.com/office/drawing/2014/main" id="{8A1BC9E7-6E5C-CF46-9CD1-D5591F32FC83}"/>
              </a:ext>
            </a:extLst>
          </p:cNvPr>
          <p:cNvSpPr>
            <a:spLocks noGrp="1"/>
          </p:cNvSpPr>
          <p:nvPr>
            <p:ph type="sldNum" sz="quarter" idx="12"/>
          </p:nvPr>
        </p:nvSpPr>
        <p:spPr/>
        <p:txBody>
          <a:bodyPr/>
          <a:lstStyle/>
          <a:p>
            <a:fld id="{C2EA3249-E942-6548-99D7-50BB56ADF5E4}" type="slidenum">
              <a:rPr kumimoji="1" lang="ja-JP" altLang="en-US" smtClean="0"/>
              <a:t>‹#›</a:t>
            </a:fld>
            <a:endParaRPr kumimoji="1" lang="ja-JP" altLang="en-US"/>
          </a:p>
        </p:txBody>
      </p:sp>
      <p:sp>
        <p:nvSpPr>
          <p:cNvPr id="10" name="テキスト ボックス 9">
            <a:extLst>
              <a:ext uri="{FF2B5EF4-FFF2-40B4-BE49-F238E27FC236}">
                <a16:creationId xmlns:a16="http://schemas.microsoft.com/office/drawing/2014/main" id="{63AD1137-DB7B-4C41-93DA-72F5CE41CE17}"/>
              </a:ext>
            </a:extLst>
          </p:cNvPr>
          <p:cNvSpPr txBox="1"/>
          <p:nvPr userDrawn="1"/>
        </p:nvSpPr>
        <p:spPr>
          <a:xfrm>
            <a:off x="11140962" y="6562200"/>
            <a:ext cx="688429" cy="276999"/>
          </a:xfrm>
          <a:prstGeom prst="rect">
            <a:avLst/>
          </a:prstGeom>
          <a:noFill/>
        </p:spPr>
        <p:txBody>
          <a:bodyPr wrap="square" rtlCol="0">
            <a:spAutoFit/>
          </a:bodyPr>
          <a:lstStyle/>
          <a:p>
            <a:r>
              <a:rPr kumimoji="1" lang="en-US" altLang="ja-JP" sz="1200" dirty="0">
                <a:latin typeface="Meiryo" panose="020B0604030504040204" pitchFamily="34" charset="-128"/>
                <a:ea typeface="Meiryo" panose="020B0604030504040204" pitchFamily="34" charset="-128"/>
              </a:rPr>
              <a:t>/&lt;#&gt;</a:t>
            </a:r>
            <a:endParaRPr kumimoji="1" lang="ja-JP" altLang="en-US" sz="120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4142745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37A2AF-CBC1-B94C-849D-A59433BFE3D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05A2EC7-8DE4-9943-AF83-077A73CE8E4E}"/>
              </a:ext>
            </a:extLst>
          </p:cNvPr>
          <p:cNvSpPr>
            <a:spLocks noGrp="1"/>
          </p:cNvSpPr>
          <p:nvPr>
            <p:ph type="dt" sz="half" idx="10"/>
          </p:nvPr>
        </p:nvSpPr>
        <p:spPr/>
        <p:txBody>
          <a:bodyPr/>
          <a:lstStyle/>
          <a:p>
            <a:r>
              <a:rPr kumimoji="1" lang="en-US" altLang="ja-JP"/>
              <a:t>Makoto Noguchi</a:t>
            </a:r>
            <a:r>
              <a:rPr kumimoji="1" lang="ja-JP" altLang="en-US"/>
              <a:t>＠</a:t>
            </a:r>
            <a:r>
              <a:rPr kumimoji="1" lang="en-US" altLang="ja-JP"/>
              <a:t>Kwansei</a:t>
            </a:r>
            <a:endParaRPr kumimoji="1" lang="ja-JP" altLang="en-US"/>
          </a:p>
        </p:txBody>
      </p:sp>
      <p:sp>
        <p:nvSpPr>
          <p:cNvPr id="4" name="フッター プレースホルダー 3">
            <a:extLst>
              <a:ext uri="{FF2B5EF4-FFF2-40B4-BE49-F238E27FC236}">
                <a16:creationId xmlns:a16="http://schemas.microsoft.com/office/drawing/2014/main" id="{1CB97545-49CC-9043-9ACD-F363768EC253}"/>
              </a:ext>
            </a:extLst>
          </p:cNvPr>
          <p:cNvSpPr>
            <a:spLocks noGrp="1"/>
          </p:cNvSpPr>
          <p:nvPr>
            <p:ph type="ftr" sz="quarter" idx="11"/>
          </p:nvPr>
        </p:nvSpPr>
        <p:spPr/>
        <p:txBody>
          <a:bodyPr/>
          <a:lstStyle/>
          <a:p>
            <a:r>
              <a:rPr kumimoji="1" lang="en" altLang="ja-JP"/>
              <a:t>footer</a:t>
            </a:r>
            <a:endParaRPr kumimoji="1" lang="ja-JP" altLang="en-US"/>
          </a:p>
        </p:txBody>
      </p:sp>
      <p:sp>
        <p:nvSpPr>
          <p:cNvPr id="5" name="スライド番号プレースホルダー 4">
            <a:extLst>
              <a:ext uri="{FF2B5EF4-FFF2-40B4-BE49-F238E27FC236}">
                <a16:creationId xmlns:a16="http://schemas.microsoft.com/office/drawing/2014/main" id="{3BED6703-C662-024D-936C-F5A55AAD7805}"/>
              </a:ext>
            </a:extLst>
          </p:cNvPr>
          <p:cNvSpPr>
            <a:spLocks noGrp="1"/>
          </p:cNvSpPr>
          <p:nvPr>
            <p:ph type="sldNum" sz="quarter" idx="12"/>
          </p:nvPr>
        </p:nvSpPr>
        <p:spPr/>
        <p:txBody>
          <a:bodyPr/>
          <a:lstStyle/>
          <a:p>
            <a:fld id="{C2EA3249-E942-6548-99D7-50BB56ADF5E4}" type="slidenum">
              <a:rPr kumimoji="1" lang="ja-JP" altLang="en-US" smtClean="0"/>
              <a:t>‹#›</a:t>
            </a:fld>
            <a:endParaRPr kumimoji="1" lang="ja-JP" altLang="en-US"/>
          </a:p>
        </p:txBody>
      </p:sp>
      <p:cxnSp>
        <p:nvCxnSpPr>
          <p:cNvPr id="6" name="直線コネクタ 5">
            <a:extLst>
              <a:ext uri="{FF2B5EF4-FFF2-40B4-BE49-F238E27FC236}">
                <a16:creationId xmlns:a16="http://schemas.microsoft.com/office/drawing/2014/main" id="{1C14B7C2-35AF-B14A-AE31-D8D332D265E0}"/>
              </a:ext>
            </a:extLst>
          </p:cNvPr>
          <p:cNvCxnSpPr>
            <a:cxnSpLocks/>
          </p:cNvCxnSpPr>
          <p:nvPr userDrawn="1"/>
        </p:nvCxnSpPr>
        <p:spPr>
          <a:xfrm>
            <a:off x="530772" y="879855"/>
            <a:ext cx="11661228" cy="0"/>
          </a:xfrm>
          <a:prstGeom prst="line">
            <a:avLst/>
          </a:prstGeom>
          <a:ln w="38100"/>
        </p:spPr>
        <p:style>
          <a:lnRef idx="3">
            <a:schemeClr val="dk1"/>
          </a:lnRef>
          <a:fillRef idx="0">
            <a:schemeClr val="dk1"/>
          </a:fillRef>
          <a:effectRef idx="2">
            <a:schemeClr val="dk1"/>
          </a:effectRef>
          <a:fontRef idx="minor">
            <a:schemeClr val="tx1"/>
          </a:fontRef>
        </p:style>
      </p:cxnSp>
      <p:sp>
        <p:nvSpPr>
          <p:cNvPr id="7" name="テキスト ボックス 6">
            <a:extLst>
              <a:ext uri="{FF2B5EF4-FFF2-40B4-BE49-F238E27FC236}">
                <a16:creationId xmlns:a16="http://schemas.microsoft.com/office/drawing/2014/main" id="{DB232C18-4EC5-1C40-B59F-2469FBDBB41C}"/>
              </a:ext>
            </a:extLst>
          </p:cNvPr>
          <p:cNvSpPr txBox="1"/>
          <p:nvPr userDrawn="1"/>
        </p:nvSpPr>
        <p:spPr>
          <a:xfrm>
            <a:off x="11140962" y="6562200"/>
            <a:ext cx="688429" cy="276999"/>
          </a:xfrm>
          <a:prstGeom prst="rect">
            <a:avLst/>
          </a:prstGeom>
          <a:noFill/>
        </p:spPr>
        <p:txBody>
          <a:bodyPr wrap="square" rtlCol="0">
            <a:spAutoFit/>
          </a:bodyPr>
          <a:lstStyle/>
          <a:p>
            <a:r>
              <a:rPr kumimoji="1" lang="en-US" altLang="ja-JP" sz="1200" dirty="0">
                <a:latin typeface="Meiryo" panose="020B0604030504040204" pitchFamily="34" charset="-128"/>
                <a:ea typeface="Meiryo" panose="020B0604030504040204" pitchFamily="34" charset="-128"/>
              </a:rPr>
              <a:t>/&lt;#&gt;</a:t>
            </a:r>
            <a:endParaRPr kumimoji="1" lang="ja-JP" altLang="en-US" sz="120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1112118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224F0CB-8215-EA4C-BAE6-28480A9B17B2}"/>
              </a:ext>
            </a:extLst>
          </p:cNvPr>
          <p:cNvSpPr>
            <a:spLocks noGrp="1"/>
          </p:cNvSpPr>
          <p:nvPr>
            <p:ph type="dt" sz="half" idx="10"/>
          </p:nvPr>
        </p:nvSpPr>
        <p:spPr/>
        <p:txBody>
          <a:bodyPr/>
          <a:lstStyle/>
          <a:p>
            <a:r>
              <a:rPr kumimoji="1" lang="en-US" altLang="ja-JP"/>
              <a:t>Makoto Noguchi</a:t>
            </a:r>
            <a:r>
              <a:rPr kumimoji="1" lang="ja-JP" altLang="en-US"/>
              <a:t>＠</a:t>
            </a:r>
            <a:r>
              <a:rPr kumimoji="1" lang="en-US" altLang="ja-JP"/>
              <a:t>Kwansei</a:t>
            </a:r>
            <a:endParaRPr kumimoji="1" lang="ja-JP" altLang="en-US"/>
          </a:p>
        </p:txBody>
      </p:sp>
      <p:sp>
        <p:nvSpPr>
          <p:cNvPr id="3" name="フッター プレースホルダー 2">
            <a:extLst>
              <a:ext uri="{FF2B5EF4-FFF2-40B4-BE49-F238E27FC236}">
                <a16:creationId xmlns:a16="http://schemas.microsoft.com/office/drawing/2014/main" id="{328C57A4-1C98-7A4F-AFCF-8ABC5C0904C3}"/>
              </a:ext>
            </a:extLst>
          </p:cNvPr>
          <p:cNvSpPr>
            <a:spLocks noGrp="1"/>
          </p:cNvSpPr>
          <p:nvPr>
            <p:ph type="ftr" sz="quarter" idx="11"/>
          </p:nvPr>
        </p:nvSpPr>
        <p:spPr/>
        <p:txBody>
          <a:bodyPr/>
          <a:lstStyle/>
          <a:p>
            <a:r>
              <a:rPr kumimoji="1" lang="en" altLang="ja-JP"/>
              <a:t>footer</a:t>
            </a:r>
            <a:endParaRPr kumimoji="1" lang="ja-JP" altLang="en-US"/>
          </a:p>
        </p:txBody>
      </p:sp>
      <p:sp>
        <p:nvSpPr>
          <p:cNvPr id="4" name="スライド番号プレースホルダー 3">
            <a:extLst>
              <a:ext uri="{FF2B5EF4-FFF2-40B4-BE49-F238E27FC236}">
                <a16:creationId xmlns:a16="http://schemas.microsoft.com/office/drawing/2014/main" id="{F5DBFF93-C1B6-BE4C-91EC-02F732284F94}"/>
              </a:ext>
            </a:extLst>
          </p:cNvPr>
          <p:cNvSpPr>
            <a:spLocks noGrp="1"/>
          </p:cNvSpPr>
          <p:nvPr>
            <p:ph type="sldNum" sz="quarter" idx="12"/>
          </p:nvPr>
        </p:nvSpPr>
        <p:spPr/>
        <p:txBody>
          <a:bodyPr/>
          <a:lstStyle/>
          <a:p>
            <a:fld id="{C2EA3249-E942-6548-99D7-50BB56ADF5E4}" type="slidenum">
              <a:rPr kumimoji="1" lang="ja-JP" altLang="en-US" smtClean="0"/>
              <a:t>‹#›</a:t>
            </a:fld>
            <a:endParaRPr kumimoji="1" lang="ja-JP" altLang="en-US"/>
          </a:p>
        </p:txBody>
      </p:sp>
      <p:sp>
        <p:nvSpPr>
          <p:cNvPr id="5" name="テキスト ボックス 4">
            <a:extLst>
              <a:ext uri="{FF2B5EF4-FFF2-40B4-BE49-F238E27FC236}">
                <a16:creationId xmlns:a16="http://schemas.microsoft.com/office/drawing/2014/main" id="{89DA4B16-0A06-9F4E-9C6C-D6659A4AD338}"/>
              </a:ext>
            </a:extLst>
          </p:cNvPr>
          <p:cNvSpPr txBox="1"/>
          <p:nvPr userDrawn="1"/>
        </p:nvSpPr>
        <p:spPr>
          <a:xfrm>
            <a:off x="11140962" y="6562200"/>
            <a:ext cx="688429" cy="276999"/>
          </a:xfrm>
          <a:prstGeom prst="rect">
            <a:avLst/>
          </a:prstGeom>
          <a:noFill/>
        </p:spPr>
        <p:txBody>
          <a:bodyPr wrap="square" rtlCol="0">
            <a:spAutoFit/>
          </a:bodyPr>
          <a:lstStyle/>
          <a:p>
            <a:r>
              <a:rPr kumimoji="1" lang="en-US" altLang="ja-JP" sz="1200" dirty="0">
                <a:latin typeface="Meiryo" panose="020B0604030504040204" pitchFamily="34" charset="-128"/>
                <a:ea typeface="Meiryo" panose="020B0604030504040204" pitchFamily="34" charset="-128"/>
              </a:rPr>
              <a:t>/&lt;#&gt;</a:t>
            </a:r>
            <a:endParaRPr kumimoji="1" lang="ja-JP" altLang="en-US" sz="120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1466868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787937-B749-074B-9073-8EC8370132B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93933DB-2983-8B42-A12B-49F7F8C34E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B3BB3E1-A8D3-EC47-8063-1566366198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5F7F76A-50F2-424D-B33C-959C8902EE90}"/>
              </a:ext>
            </a:extLst>
          </p:cNvPr>
          <p:cNvSpPr>
            <a:spLocks noGrp="1"/>
          </p:cNvSpPr>
          <p:nvPr>
            <p:ph type="dt" sz="half" idx="10"/>
          </p:nvPr>
        </p:nvSpPr>
        <p:spPr/>
        <p:txBody>
          <a:bodyPr/>
          <a:lstStyle/>
          <a:p>
            <a:r>
              <a:rPr kumimoji="1" lang="en-US" altLang="ja-JP"/>
              <a:t>Makoto Noguchi</a:t>
            </a:r>
            <a:r>
              <a:rPr kumimoji="1" lang="ja-JP" altLang="en-US"/>
              <a:t>＠</a:t>
            </a:r>
            <a:r>
              <a:rPr kumimoji="1" lang="en-US" altLang="ja-JP"/>
              <a:t>Kwansei</a:t>
            </a:r>
            <a:endParaRPr kumimoji="1" lang="ja-JP" altLang="en-US"/>
          </a:p>
        </p:txBody>
      </p:sp>
      <p:sp>
        <p:nvSpPr>
          <p:cNvPr id="6" name="フッター プレースホルダー 5">
            <a:extLst>
              <a:ext uri="{FF2B5EF4-FFF2-40B4-BE49-F238E27FC236}">
                <a16:creationId xmlns:a16="http://schemas.microsoft.com/office/drawing/2014/main" id="{04EF0A48-86F4-0645-BB7D-5CA7E2DA2845}"/>
              </a:ext>
            </a:extLst>
          </p:cNvPr>
          <p:cNvSpPr>
            <a:spLocks noGrp="1"/>
          </p:cNvSpPr>
          <p:nvPr>
            <p:ph type="ftr" sz="quarter" idx="11"/>
          </p:nvPr>
        </p:nvSpPr>
        <p:spPr/>
        <p:txBody>
          <a:bodyPr/>
          <a:lstStyle/>
          <a:p>
            <a:r>
              <a:rPr kumimoji="1" lang="en" altLang="ja-JP"/>
              <a:t>footer</a:t>
            </a:r>
            <a:endParaRPr kumimoji="1" lang="ja-JP" altLang="en-US"/>
          </a:p>
        </p:txBody>
      </p:sp>
      <p:sp>
        <p:nvSpPr>
          <p:cNvPr id="7" name="スライド番号プレースホルダー 6">
            <a:extLst>
              <a:ext uri="{FF2B5EF4-FFF2-40B4-BE49-F238E27FC236}">
                <a16:creationId xmlns:a16="http://schemas.microsoft.com/office/drawing/2014/main" id="{3CE302EA-5F8C-A94D-B3D9-6A3C79AD6621}"/>
              </a:ext>
            </a:extLst>
          </p:cNvPr>
          <p:cNvSpPr>
            <a:spLocks noGrp="1"/>
          </p:cNvSpPr>
          <p:nvPr>
            <p:ph type="sldNum" sz="quarter" idx="12"/>
          </p:nvPr>
        </p:nvSpPr>
        <p:spPr/>
        <p:txBody>
          <a:bodyPr/>
          <a:lstStyle/>
          <a:p>
            <a:fld id="{C2EA3249-E942-6548-99D7-50BB56ADF5E4}" type="slidenum">
              <a:rPr kumimoji="1" lang="ja-JP" altLang="en-US" smtClean="0"/>
              <a:t>‹#›</a:t>
            </a:fld>
            <a:endParaRPr kumimoji="1" lang="ja-JP" altLang="en-US"/>
          </a:p>
        </p:txBody>
      </p:sp>
      <p:sp>
        <p:nvSpPr>
          <p:cNvPr id="8" name="テキスト ボックス 7">
            <a:extLst>
              <a:ext uri="{FF2B5EF4-FFF2-40B4-BE49-F238E27FC236}">
                <a16:creationId xmlns:a16="http://schemas.microsoft.com/office/drawing/2014/main" id="{CF2262BE-4286-1A45-BA69-2A1156D80AE4}"/>
              </a:ext>
            </a:extLst>
          </p:cNvPr>
          <p:cNvSpPr txBox="1"/>
          <p:nvPr userDrawn="1"/>
        </p:nvSpPr>
        <p:spPr>
          <a:xfrm>
            <a:off x="11140962" y="6562200"/>
            <a:ext cx="688429" cy="276999"/>
          </a:xfrm>
          <a:prstGeom prst="rect">
            <a:avLst/>
          </a:prstGeom>
          <a:noFill/>
        </p:spPr>
        <p:txBody>
          <a:bodyPr wrap="square" rtlCol="0">
            <a:spAutoFit/>
          </a:bodyPr>
          <a:lstStyle/>
          <a:p>
            <a:r>
              <a:rPr kumimoji="1" lang="en-US" altLang="ja-JP" sz="1200" dirty="0">
                <a:latin typeface="Meiryo" panose="020B0604030504040204" pitchFamily="34" charset="-128"/>
                <a:ea typeface="Meiryo" panose="020B0604030504040204" pitchFamily="34" charset="-128"/>
              </a:rPr>
              <a:t>/&lt;#&gt;</a:t>
            </a:r>
            <a:endParaRPr kumimoji="1" lang="ja-JP" altLang="en-US" sz="120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1872205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122664-0282-5F45-9D0C-C442143B6DA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1F0E553-809A-C946-999E-B65A25DB44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EBF2DBF-D42E-9146-84E1-E35008DCD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F718E90-68B0-6B4F-9453-E0DAC92D65C6}"/>
              </a:ext>
            </a:extLst>
          </p:cNvPr>
          <p:cNvSpPr>
            <a:spLocks noGrp="1"/>
          </p:cNvSpPr>
          <p:nvPr>
            <p:ph type="dt" sz="half" idx="10"/>
          </p:nvPr>
        </p:nvSpPr>
        <p:spPr/>
        <p:txBody>
          <a:bodyPr/>
          <a:lstStyle/>
          <a:p>
            <a:r>
              <a:rPr kumimoji="1" lang="en-US" altLang="ja-JP"/>
              <a:t>Makoto Noguchi</a:t>
            </a:r>
            <a:r>
              <a:rPr kumimoji="1" lang="ja-JP" altLang="en-US"/>
              <a:t>＠</a:t>
            </a:r>
            <a:r>
              <a:rPr kumimoji="1" lang="en-US" altLang="ja-JP"/>
              <a:t>Kwansei</a:t>
            </a:r>
            <a:endParaRPr kumimoji="1" lang="ja-JP" altLang="en-US"/>
          </a:p>
        </p:txBody>
      </p:sp>
      <p:sp>
        <p:nvSpPr>
          <p:cNvPr id="6" name="フッター プレースホルダー 5">
            <a:extLst>
              <a:ext uri="{FF2B5EF4-FFF2-40B4-BE49-F238E27FC236}">
                <a16:creationId xmlns:a16="http://schemas.microsoft.com/office/drawing/2014/main" id="{5D98BC2A-D81F-E947-9687-D7B3DE45392A}"/>
              </a:ext>
            </a:extLst>
          </p:cNvPr>
          <p:cNvSpPr>
            <a:spLocks noGrp="1"/>
          </p:cNvSpPr>
          <p:nvPr>
            <p:ph type="ftr" sz="quarter" idx="11"/>
          </p:nvPr>
        </p:nvSpPr>
        <p:spPr/>
        <p:txBody>
          <a:bodyPr/>
          <a:lstStyle/>
          <a:p>
            <a:r>
              <a:rPr kumimoji="1" lang="en" altLang="ja-JP"/>
              <a:t>footer</a:t>
            </a:r>
            <a:endParaRPr kumimoji="1" lang="ja-JP" altLang="en-US"/>
          </a:p>
        </p:txBody>
      </p:sp>
      <p:sp>
        <p:nvSpPr>
          <p:cNvPr id="7" name="スライド番号プレースホルダー 6">
            <a:extLst>
              <a:ext uri="{FF2B5EF4-FFF2-40B4-BE49-F238E27FC236}">
                <a16:creationId xmlns:a16="http://schemas.microsoft.com/office/drawing/2014/main" id="{B8594B58-CFB3-7A4A-B26D-1B9792E2191D}"/>
              </a:ext>
            </a:extLst>
          </p:cNvPr>
          <p:cNvSpPr>
            <a:spLocks noGrp="1"/>
          </p:cNvSpPr>
          <p:nvPr>
            <p:ph type="sldNum" sz="quarter" idx="12"/>
          </p:nvPr>
        </p:nvSpPr>
        <p:spPr/>
        <p:txBody>
          <a:bodyPr/>
          <a:lstStyle/>
          <a:p>
            <a:fld id="{C2EA3249-E942-6548-99D7-50BB56ADF5E4}" type="slidenum">
              <a:rPr kumimoji="1" lang="ja-JP" altLang="en-US" smtClean="0"/>
              <a:t>‹#›</a:t>
            </a:fld>
            <a:endParaRPr kumimoji="1" lang="ja-JP" altLang="en-US"/>
          </a:p>
        </p:txBody>
      </p:sp>
      <p:sp>
        <p:nvSpPr>
          <p:cNvPr id="8" name="テキスト ボックス 7">
            <a:extLst>
              <a:ext uri="{FF2B5EF4-FFF2-40B4-BE49-F238E27FC236}">
                <a16:creationId xmlns:a16="http://schemas.microsoft.com/office/drawing/2014/main" id="{7AAD356B-3FF6-BA44-A8D2-B0FBD79EEB88}"/>
              </a:ext>
            </a:extLst>
          </p:cNvPr>
          <p:cNvSpPr txBox="1"/>
          <p:nvPr userDrawn="1"/>
        </p:nvSpPr>
        <p:spPr>
          <a:xfrm>
            <a:off x="11140962" y="6562200"/>
            <a:ext cx="688429" cy="276999"/>
          </a:xfrm>
          <a:prstGeom prst="rect">
            <a:avLst/>
          </a:prstGeom>
          <a:noFill/>
        </p:spPr>
        <p:txBody>
          <a:bodyPr wrap="square" rtlCol="0">
            <a:spAutoFit/>
          </a:bodyPr>
          <a:lstStyle/>
          <a:p>
            <a:r>
              <a:rPr kumimoji="1" lang="en-US" altLang="ja-JP" sz="1200" dirty="0">
                <a:latin typeface="Meiryo" panose="020B0604030504040204" pitchFamily="34" charset="-128"/>
                <a:ea typeface="Meiryo" panose="020B0604030504040204" pitchFamily="34" charset="-128"/>
              </a:rPr>
              <a:t>/&lt;#&gt;</a:t>
            </a:r>
            <a:endParaRPr kumimoji="1" lang="ja-JP" altLang="en-US" sz="120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1662502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011E588-45DD-E346-9904-248AA7A4672D}"/>
              </a:ext>
            </a:extLst>
          </p:cNvPr>
          <p:cNvSpPr>
            <a:spLocks noGrp="1"/>
          </p:cNvSpPr>
          <p:nvPr>
            <p:ph type="title"/>
          </p:nvPr>
        </p:nvSpPr>
        <p:spPr>
          <a:xfrm>
            <a:off x="530772" y="336328"/>
            <a:ext cx="11130455" cy="798787"/>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50AD0EA-1EBC-814E-93C5-38447607C7F1}"/>
              </a:ext>
            </a:extLst>
          </p:cNvPr>
          <p:cNvSpPr>
            <a:spLocks noGrp="1"/>
          </p:cNvSpPr>
          <p:nvPr>
            <p:ph type="body" idx="1"/>
          </p:nvPr>
        </p:nvSpPr>
        <p:spPr>
          <a:xfrm>
            <a:off x="530772" y="1135115"/>
            <a:ext cx="11130454" cy="504184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4" name="日付プレースホルダー 3">
            <a:extLst>
              <a:ext uri="{FF2B5EF4-FFF2-40B4-BE49-F238E27FC236}">
                <a16:creationId xmlns:a16="http://schemas.microsoft.com/office/drawing/2014/main" id="{191477CA-E6BC-2F43-BD93-242E69229105}"/>
              </a:ext>
            </a:extLst>
          </p:cNvPr>
          <p:cNvSpPr>
            <a:spLocks noGrp="1"/>
          </p:cNvSpPr>
          <p:nvPr>
            <p:ph type="dt" sz="half" idx="2"/>
          </p:nvPr>
        </p:nvSpPr>
        <p:spPr>
          <a:xfrm>
            <a:off x="257503" y="6526377"/>
            <a:ext cx="2743200" cy="365125"/>
          </a:xfrm>
          <a:prstGeom prst="rect">
            <a:avLst/>
          </a:prstGeom>
        </p:spPr>
        <p:txBody>
          <a:bodyPr vert="horz" lIns="91440" tIns="45720" rIns="91440" bIns="45720" rtlCol="0" anchor="ctr"/>
          <a:lstStyle>
            <a:lvl1pPr algn="l">
              <a:defRPr sz="1200">
                <a:solidFill>
                  <a:schemeClr val="tx1">
                    <a:tint val="75000"/>
                  </a:schemeClr>
                </a:solidFill>
                <a:latin typeface="Meiryo" panose="020B0604030504040204" pitchFamily="34" charset="-128"/>
                <a:ea typeface="Meiryo" panose="020B0604030504040204" pitchFamily="34" charset="-128"/>
              </a:defRPr>
            </a:lvl1pPr>
          </a:lstStyle>
          <a:p>
            <a:r>
              <a:rPr lang="en-US" altLang="ja-JP"/>
              <a:t>Makoto Noguchi</a:t>
            </a:r>
            <a:r>
              <a:rPr lang="ja-JP" altLang="en-US"/>
              <a:t>＠</a:t>
            </a:r>
            <a:r>
              <a:rPr lang="en-US" altLang="ja-JP"/>
              <a:t>Kwansei</a:t>
            </a:r>
            <a:endParaRPr lang="ja-JP" altLang="en-US"/>
          </a:p>
        </p:txBody>
      </p:sp>
      <p:sp>
        <p:nvSpPr>
          <p:cNvPr id="5" name="フッター プレースホルダー 4">
            <a:extLst>
              <a:ext uri="{FF2B5EF4-FFF2-40B4-BE49-F238E27FC236}">
                <a16:creationId xmlns:a16="http://schemas.microsoft.com/office/drawing/2014/main" id="{3BE55E19-F568-E64C-AE5D-49A41A1A879A}"/>
              </a:ext>
            </a:extLst>
          </p:cNvPr>
          <p:cNvSpPr>
            <a:spLocks noGrp="1"/>
          </p:cNvSpPr>
          <p:nvPr>
            <p:ph type="ftr" sz="quarter" idx="3"/>
          </p:nvPr>
        </p:nvSpPr>
        <p:spPr>
          <a:xfrm>
            <a:off x="257503" y="0"/>
            <a:ext cx="4114800" cy="365125"/>
          </a:xfrm>
          <a:prstGeom prst="rect">
            <a:avLst/>
          </a:prstGeom>
        </p:spPr>
        <p:txBody>
          <a:bodyPr vert="horz" lIns="91440" tIns="45720" rIns="91440" bIns="45720" rtlCol="0" anchor="ctr"/>
          <a:lstStyle>
            <a:lvl1pPr algn="l">
              <a:defRPr sz="1200">
                <a:solidFill>
                  <a:schemeClr val="tx1">
                    <a:tint val="75000"/>
                  </a:schemeClr>
                </a:solidFill>
                <a:latin typeface="Meiryo" panose="020B0604030504040204" pitchFamily="34" charset="-128"/>
                <a:ea typeface="Meiryo" panose="020B0604030504040204" pitchFamily="34" charset="-128"/>
              </a:defRPr>
            </a:lvl1pPr>
          </a:lstStyle>
          <a:p>
            <a:r>
              <a:rPr lang="en" altLang="ja-JP" dirty="0"/>
              <a:t>footer</a:t>
            </a:r>
            <a:endParaRPr lang="ja-JP" altLang="en-US"/>
          </a:p>
        </p:txBody>
      </p:sp>
      <p:sp>
        <p:nvSpPr>
          <p:cNvPr id="6" name="スライド番号プレースホルダー 5">
            <a:extLst>
              <a:ext uri="{FF2B5EF4-FFF2-40B4-BE49-F238E27FC236}">
                <a16:creationId xmlns:a16="http://schemas.microsoft.com/office/drawing/2014/main" id="{EF7AF1FF-7FA1-B84D-8526-2DEB8BA67998}"/>
              </a:ext>
            </a:extLst>
          </p:cNvPr>
          <p:cNvSpPr>
            <a:spLocks noGrp="1"/>
          </p:cNvSpPr>
          <p:nvPr>
            <p:ph type="sldNum" sz="quarter" idx="4"/>
          </p:nvPr>
        </p:nvSpPr>
        <p:spPr>
          <a:xfrm>
            <a:off x="8523886" y="6515621"/>
            <a:ext cx="2743200" cy="365125"/>
          </a:xfrm>
          <a:prstGeom prst="rect">
            <a:avLst/>
          </a:prstGeom>
        </p:spPr>
        <p:txBody>
          <a:bodyPr vert="horz" lIns="91440" tIns="45720" rIns="91440" bIns="45720" rtlCol="0" anchor="ctr"/>
          <a:lstStyle>
            <a:lvl1pPr algn="r">
              <a:defRPr sz="1200">
                <a:solidFill>
                  <a:schemeClr val="tx1">
                    <a:tint val="75000"/>
                  </a:schemeClr>
                </a:solidFill>
                <a:latin typeface="Meiryo" panose="020B0604030504040204" pitchFamily="34" charset="-128"/>
                <a:ea typeface="Meiryo" panose="020B0604030504040204" pitchFamily="34" charset="-128"/>
              </a:defRPr>
            </a:lvl1pPr>
          </a:lstStyle>
          <a:p>
            <a:fld id="{C2EA3249-E942-6548-99D7-50BB56ADF5E4}" type="slidenum">
              <a:rPr lang="ja-JP" altLang="en-US" smtClean="0"/>
              <a:pPr/>
              <a:t>‹#›</a:t>
            </a:fld>
            <a:endParaRPr lang="ja-JP" altLang="en-US"/>
          </a:p>
        </p:txBody>
      </p:sp>
    </p:spTree>
    <p:extLst>
      <p:ext uri="{BB962C8B-B14F-4D97-AF65-F5344CB8AC3E}">
        <p14:creationId xmlns:p14="http://schemas.microsoft.com/office/powerpoint/2010/main" val="1710679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kumimoji="1" sz="4000" kern="1200">
          <a:solidFill>
            <a:schemeClr val="tx1"/>
          </a:solidFill>
          <a:latin typeface="Meiryo" panose="020B0604030504040204" pitchFamily="34" charset="-128"/>
          <a:ea typeface="Meiryo" panose="020B0604030504040204" pitchFamily="34" charset="-128"/>
          <a:cs typeface="+mj-cs"/>
        </a:defRPr>
      </a:lvl1pPr>
    </p:titleStyle>
    <p:bodyStyle>
      <a:lvl1pPr marL="228600" indent="-228600" algn="l" defTabSz="914400" rtl="0" eaLnBrk="1" latinLnBrk="0" hangingPunct="1">
        <a:lnSpc>
          <a:spcPct val="90000"/>
        </a:lnSpc>
        <a:spcBef>
          <a:spcPts val="1000"/>
        </a:spcBef>
        <a:buFont typeface="Wingdings" pitchFamily="2" charset="2"/>
        <a:buChar char="l"/>
        <a:defRPr kumimoji="1" sz="2400" kern="1200">
          <a:solidFill>
            <a:schemeClr val="tx1"/>
          </a:solidFill>
          <a:latin typeface="Meiryo" panose="020B0604030504040204" pitchFamily="34" charset="-128"/>
          <a:ea typeface="Meiryo" panose="020B0604030504040204" pitchFamily="34" charset="-128"/>
          <a:cs typeface="+mn-cs"/>
        </a:defRPr>
      </a:lvl1pPr>
      <a:lvl2pPr marL="800100" indent="-342900" algn="l" defTabSz="914400" rtl="0" eaLnBrk="1" latinLnBrk="0" hangingPunct="1">
        <a:lnSpc>
          <a:spcPct val="90000"/>
        </a:lnSpc>
        <a:spcBef>
          <a:spcPts val="500"/>
        </a:spcBef>
        <a:buFont typeface="Wingdings" pitchFamily="2" charset="2"/>
        <a:buChar char="Ø"/>
        <a:defRPr kumimoji="1" sz="2000" kern="1200">
          <a:solidFill>
            <a:schemeClr val="tx1"/>
          </a:solidFill>
          <a:latin typeface="Meiryo" panose="020B0604030504040204" pitchFamily="34" charset="-128"/>
          <a:ea typeface="Meiryo" panose="020B0604030504040204" pitchFamily="34"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panose="020B0604030504040204" pitchFamily="34" charset="-128"/>
          <a:ea typeface="Meiryo" panose="020B0604030504040204" pitchFamily="34"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panose="020B0604030504040204" pitchFamily="34" charset="-128"/>
          <a:ea typeface="Meiryo" panose="020B0604030504040204" pitchFamily="34"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panose="020B0604030504040204" pitchFamily="34" charset="-128"/>
          <a:ea typeface="Meiryo"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1.png"/><Relationship Id="rId7" Type="http://schemas.openxmlformats.org/officeDocument/2006/relationships/image" Target="../media/image6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8.pdf"/><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5.tmp"/><Relationship Id="rId1" Type="http://schemas.openxmlformats.org/officeDocument/2006/relationships/slideLayout" Target="../slideLayouts/slideLayout2.xml"/><Relationship Id="rId4" Type="http://schemas.openxmlformats.org/officeDocument/2006/relationships/image" Target="NUL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6B6B76-E606-7744-B9AD-1ABDEABF5ECE}"/>
              </a:ext>
            </a:extLst>
          </p:cNvPr>
          <p:cNvSpPr>
            <a:spLocks noGrp="1"/>
          </p:cNvSpPr>
          <p:nvPr>
            <p:ph type="title"/>
          </p:nvPr>
        </p:nvSpPr>
        <p:spPr/>
        <p:txBody>
          <a:bodyPr>
            <a:normAutofit/>
          </a:bodyPr>
          <a:lstStyle/>
          <a:p>
            <a:r>
              <a:rPr kumimoji="1" lang="en-US" altLang="ja-JP" sz="3200" dirty="0"/>
              <a:t>M2</a:t>
            </a:r>
            <a:r>
              <a:rPr kumimoji="1" lang="ja-JP" altLang="en-US" sz="3200" dirty="0"/>
              <a:t> 野口（データサイエンス）</a:t>
            </a:r>
          </a:p>
        </p:txBody>
      </p:sp>
      <p:sp>
        <p:nvSpPr>
          <p:cNvPr id="3" name="コンテンツ プレースホルダー 2">
            <a:extLst>
              <a:ext uri="{FF2B5EF4-FFF2-40B4-BE49-F238E27FC236}">
                <a16:creationId xmlns:a16="http://schemas.microsoft.com/office/drawing/2014/main" id="{DD6030D4-2618-7D45-A3FA-7A41CCA034F0}"/>
              </a:ext>
            </a:extLst>
          </p:cNvPr>
          <p:cNvSpPr>
            <a:spLocks noGrp="1"/>
          </p:cNvSpPr>
          <p:nvPr>
            <p:ph idx="1"/>
          </p:nvPr>
        </p:nvSpPr>
        <p:spPr>
          <a:xfrm>
            <a:off x="530772" y="1135115"/>
            <a:ext cx="11130454" cy="5391262"/>
          </a:xfrm>
        </p:spPr>
        <p:txBody>
          <a:bodyPr>
            <a:noAutofit/>
          </a:bodyPr>
          <a:lstStyle/>
          <a:p>
            <a:pPr marL="0" indent="0">
              <a:lnSpc>
                <a:spcPts val="2500"/>
              </a:lnSpc>
              <a:spcBef>
                <a:spcPts val="600"/>
              </a:spcBef>
              <a:buNone/>
            </a:pPr>
            <a:r>
              <a:rPr lang="ja-JP" altLang="en-US" sz="1800" dirty="0"/>
              <a:t>世の中には揺れが大きいデータがたくさん！</a:t>
            </a:r>
            <a:endParaRPr lang="en-US" altLang="ja-JP" sz="1800" dirty="0"/>
          </a:p>
          <a:p>
            <a:pPr marL="0" indent="0">
              <a:lnSpc>
                <a:spcPts val="2500"/>
              </a:lnSpc>
              <a:spcBef>
                <a:spcPts val="600"/>
              </a:spcBef>
              <a:buNone/>
            </a:pPr>
            <a:endParaRPr lang="en-US" altLang="ja-JP" sz="1800" dirty="0"/>
          </a:p>
          <a:p>
            <a:pPr marL="0" indent="0">
              <a:lnSpc>
                <a:spcPts val="2500"/>
              </a:lnSpc>
              <a:spcBef>
                <a:spcPts val="600"/>
              </a:spcBef>
              <a:buNone/>
            </a:pPr>
            <a:endParaRPr lang="en-US" altLang="ja-JP" sz="1800" dirty="0"/>
          </a:p>
          <a:p>
            <a:pPr marL="0" indent="0">
              <a:lnSpc>
                <a:spcPts val="2500"/>
              </a:lnSpc>
              <a:spcBef>
                <a:spcPts val="600"/>
              </a:spcBef>
              <a:buNone/>
            </a:pPr>
            <a:endParaRPr lang="en-US" altLang="ja-JP" sz="1800" dirty="0"/>
          </a:p>
          <a:p>
            <a:pPr marL="0" indent="0">
              <a:lnSpc>
                <a:spcPts val="2500"/>
              </a:lnSpc>
              <a:spcBef>
                <a:spcPts val="600"/>
              </a:spcBef>
              <a:buNone/>
            </a:pPr>
            <a:endParaRPr lang="en-US" altLang="ja-JP" sz="1800" dirty="0"/>
          </a:p>
          <a:p>
            <a:pPr marL="0" indent="0">
              <a:lnSpc>
                <a:spcPts val="2500"/>
              </a:lnSpc>
              <a:spcBef>
                <a:spcPts val="600"/>
              </a:spcBef>
              <a:buNone/>
            </a:pPr>
            <a:endParaRPr lang="en-US" altLang="ja-JP" sz="1800" dirty="0"/>
          </a:p>
          <a:p>
            <a:pPr marL="0" indent="0">
              <a:lnSpc>
                <a:spcPts val="2500"/>
              </a:lnSpc>
              <a:spcBef>
                <a:spcPts val="600"/>
              </a:spcBef>
              <a:buNone/>
            </a:pPr>
            <a:endParaRPr lang="en-US" altLang="ja-JP" sz="1800" dirty="0"/>
          </a:p>
          <a:p>
            <a:pPr marL="0" indent="0">
              <a:lnSpc>
                <a:spcPts val="2500"/>
              </a:lnSpc>
              <a:spcBef>
                <a:spcPts val="600"/>
              </a:spcBef>
              <a:buNone/>
            </a:pPr>
            <a:r>
              <a:rPr lang="ja-JP" altLang="en-US" sz="1800" u="sng" dirty="0"/>
              <a:t>目的：予測・解析に近似データを用いることが有効だが</a:t>
            </a:r>
            <a:endParaRPr lang="en-US" altLang="ja-JP" sz="1800" u="sng" dirty="0"/>
          </a:p>
          <a:p>
            <a:pPr marL="0" indent="0">
              <a:lnSpc>
                <a:spcPts val="2500"/>
              </a:lnSpc>
              <a:spcBef>
                <a:spcPts val="600"/>
              </a:spcBef>
              <a:buNone/>
            </a:pPr>
            <a:r>
              <a:rPr lang="ja-JP" altLang="en-US" sz="1800" u="sng" dirty="0"/>
              <a:t>どのように近似すべきか？</a:t>
            </a:r>
            <a:endParaRPr lang="en-US" altLang="ja-JP" sz="1800" u="sng" dirty="0"/>
          </a:p>
          <a:p>
            <a:pPr>
              <a:lnSpc>
                <a:spcPts val="2500"/>
              </a:lnSpc>
              <a:spcBef>
                <a:spcPts val="600"/>
              </a:spcBef>
            </a:pPr>
            <a:r>
              <a:rPr lang="ja-JP" altLang="en-US" sz="1400" dirty="0"/>
              <a:t>曲線近似が代表的だが誤差が大きくなってしまう</a:t>
            </a:r>
            <a:r>
              <a:rPr lang="en-US" altLang="ja-JP" sz="1400" dirty="0"/>
              <a:t>…</a:t>
            </a:r>
          </a:p>
          <a:p>
            <a:pPr marL="0" indent="0">
              <a:lnSpc>
                <a:spcPts val="2500"/>
              </a:lnSpc>
              <a:spcBef>
                <a:spcPts val="600"/>
              </a:spcBef>
              <a:buNone/>
            </a:pPr>
            <a:r>
              <a:rPr lang="ja-JP" altLang="en-US" sz="1400" dirty="0"/>
              <a:t>→ 元データにより近い近似を考える必要がある</a:t>
            </a:r>
            <a:endParaRPr lang="en-US" altLang="ja-JP" sz="1400" dirty="0"/>
          </a:p>
          <a:p>
            <a:pPr marL="0" indent="0">
              <a:lnSpc>
                <a:spcPts val="2500"/>
              </a:lnSpc>
              <a:spcBef>
                <a:spcPts val="600"/>
              </a:spcBef>
              <a:buNone/>
            </a:pPr>
            <a:r>
              <a:rPr lang="ja-JP" altLang="en-US" sz="1400" dirty="0"/>
              <a:t>→ ピークの数を決めて階段のようにきんじすればよいのでは？</a:t>
            </a:r>
            <a:endParaRPr lang="en-US" altLang="ja-JP" sz="1400" dirty="0"/>
          </a:p>
          <a:p>
            <a:pPr marL="0" indent="0">
              <a:lnSpc>
                <a:spcPts val="2500"/>
              </a:lnSpc>
              <a:spcBef>
                <a:spcPts val="600"/>
              </a:spcBef>
              <a:buNone/>
            </a:pPr>
            <a:endParaRPr lang="en-US" altLang="ja-JP" sz="1400" dirty="0"/>
          </a:p>
        </p:txBody>
      </p:sp>
      <p:sp>
        <p:nvSpPr>
          <p:cNvPr id="5" name="フッター プレースホルダー 4">
            <a:extLst>
              <a:ext uri="{FF2B5EF4-FFF2-40B4-BE49-F238E27FC236}">
                <a16:creationId xmlns:a16="http://schemas.microsoft.com/office/drawing/2014/main" id="{9708C5DF-D8E4-D04B-8EAC-01395019C9C5}"/>
              </a:ext>
            </a:extLst>
          </p:cNvPr>
          <p:cNvSpPr>
            <a:spLocks noGrp="1"/>
          </p:cNvSpPr>
          <p:nvPr>
            <p:ph type="ftr" sz="quarter" idx="11"/>
          </p:nvPr>
        </p:nvSpPr>
        <p:spPr/>
        <p:txBody>
          <a:bodyPr/>
          <a:lstStyle/>
          <a:p>
            <a:r>
              <a:rPr kumimoji="1" lang="ja-JP" altLang="en-US" dirty="0"/>
              <a:t>研究紹介</a:t>
            </a:r>
          </a:p>
        </p:txBody>
      </p:sp>
      <p:grpSp>
        <p:nvGrpSpPr>
          <p:cNvPr id="29" name="グループ化 28">
            <a:extLst>
              <a:ext uri="{FF2B5EF4-FFF2-40B4-BE49-F238E27FC236}">
                <a16:creationId xmlns:a16="http://schemas.microsoft.com/office/drawing/2014/main" id="{97C3139D-5BD1-A7C6-514B-8CCCC741B59B}"/>
              </a:ext>
            </a:extLst>
          </p:cNvPr>
          <p:cNvGrpSpPr/>
          <p:nvPr/>
        </p:nvGrpSpPr>
        <p:grpSpPr>
          <a:xfrm>
            <a:off x="710857" y="1496843"/>
            <a:ext cx="4874517" cy="2234478"/>
            <a:chOff x="710857" y="1496843"/>
            <a:chExt cx="4874517" cy="2234478"/>
          </a:xfrm>
        </p:grpSpPr>
        <p:pic>
          <p:nvPicPr>
            <p:cNvPr id="7" name="図 6" descr="グラフ&#10;&#10;自動的に生成された説明">
              <a:extLst>
                <a:ext uri="{FF2B5EF4-FFF2-40B4-BE49-F238E27FC236}">
                  <a16:creationId xmlns:a16="http://schemas.microsoft.com/office/drawing/2014/main" id="{AE208541-EF3A-EC6B-C2D5-DBC45F00BC0C}"/>
                </a:ext>
              </a:extLst>
            </p:cNvPr>
            <p:cNvPicPr>
              <a:picLocks noChangeAspect="1"/>
            </p:cNvPicPr>
            <p:nvPr/>
          </p:nvPicPr>
          <p:blipFill rotWithShape="1">
            <a:blip r:embed="rId2"/>
            <a:srcRect t="5400" r="8492"/>
            <a:stretch/>
          </p:blipFill>
          <p:spPr>
            <a:xfrm>
              <a:off x="710857" y="1496843"/>
              <a:ext cx="2646495" cy="2051924"/>
            </a:xfrm>
            <a:prstGeom prst="rect">
              <a:avLst/>
            </a:prstGeom>
          </p:spPr>
        </p:pic>
        <p:pic>
          <p:nvPicPr>
            <p:cNvPr id="8" name="図 7" descr="グラフィカル ユーザー インターフェイス&#10;&#10;自動的に生成された説明">
              <a:extLst>
                <a:ext uri="{FF2B5EF4-FFF2-40B4-BE49-F238E27FC236}">
                  <a16:creationId xmlns:a16="http://schemas.microsoft.com/office/drawing/2014/main" id="{DAB648C0-2C15-F870-30DB-7EDB827EAA78}"/>
                </a:ext>
              </a:extLst>
            </p:cNvPr>
            <p:cNvPicPr>
              <a:picLocks noChangeAspect="1"/>
            </p:cNvPicPr>
            <p:nvPr/>
          </p:nvPicPr>
          <p:blipFill rotWithShape="1">
            <a:blip r:embed="rId3"/>
            <a:srcRect l="2214" t="2509" r="50316" b="23475"/>
            <a:stretch/>
          </p:blipFill>
          <p:spPr>
            <a:xfrm>
              <a:off x="3704053" y="1626572"/>
              <a:ext cx="1651203" cy="1729966"/>
            </a:xfrm>
            <a:prstGeom prst="rect">
              <a:avLst/>
            </a:prstGeom>
          </p:spPr>
        </p:pic>
        <p:sp>
          <p:nvSpPr>
            <p:cNvPr id="9" name="テキスト ボックス 8">
              <a:extLst>
                <a:ext uri="{FF2B5EF4-FFF2-40B4-BE49-F238E27FC236}">
                  <a16:creationId xmlns:a16="http://schemas.microsoft.com/office/drawing/2014/main" id="{0D92C60E-FCFF-5CDF-BCED-095499C0D5B7}"/>
                </a:ext>
              </a:extLst>
            </p:cNvPr>
            <p:cNvSpPr txBox="1"/>
            <p:nvPr/>
          </p:nvSpPr>
          <p:spPr>
            <a:xfrm>
              <a:off x="1201754" y="3531266"/>
              <a:ext cx="1984235" cy="200055"/>
            </a:xfrm>
            <a:prstGeom prst="rect">
              <a:avLst/>
            </a:prstGeom>
            <a:solidFill>
              <a:schemeClr val="bg1"/>
            </a:solidFill>
          </p:spPr>
          <p:txBody>
            <a:bodyPr wrap="square" rtlCol="0">
              <a:spAutoFit/>
            </a:bodyPr>
            <a:lstStyle/>
            <a:p>
              <a:pPr algn="ctr"/>
              <a:r>
                <a:rPr kumimoji="1" lang="en-US" altLang="ja-JP" sz="700" dirty="0">
                  <a:latin typeface="メイリオ" panose="020B0604030504040204" pitchFamily="50" charset="-128"/>
                  <a:ea typeface="メイリオ" panose="020B0604030504040204" pitchFamily="50" charset="-128"/>
                </a:rPr>
                <a:t>Covid-19</a:t>
              </a:r>
              <a:r>
                <a:rPr kumimoji="1" lang="ja-JP" altLang="en-US" sz="700" dirty="0">
                  <a:latin typeface="メイリオ" panose="020B0604030504040204" pitchFamily="50" charset="-128"/>
                  <a:ea typeface="メイリオ" panose="020B0604030504040204" pitchFamily="50" charset="-128"/>
                </a:rPr>
                <a:t>の感染者数（１次元）</a:t>
              </a:r>
            </a:p>
          </p:txBody>
        </p:sp>
        <p:sp>
          <p:nvSpPr>
            <p:cNvPr id="11" name="テキスト ボックス 10">
              <a:extLst>
                <a:ext uri="{FF2B5EF4-FFF2-40B4-BE49-F238E27FC236}">
                  <a16:creationId xmlns:a16="http://schemas.microsoft.com/office/drawing/2014/main" id="{30915252-37D8-DAED-3EEC-2AB3EF28A1FC}"/>
                </a:ext>
              </a:extLst>
            </p:cNvPr>
            <p:cNvSpPr txBox="1"/>
            <p:nvPr/>
          </p:nvSpPr>
          <p:spPr>
            <a:xfrm>
              <a:off x="3601139" y="3531265"/>
              <a:ext cx="1984235" cy="200055"/>
            </a:xfrm>
            <a:prstGeom prst="rect">
              <a:avLst/>
            </a:prstGeom>
            <a:solidFill>
              <a:schemeClr val="bg1"/>
            </a:solidFill>
          </p:spPr>
          <p:txBody>
            <a:bodyPr wrap="square" rtlCol="0">
              <a:spAutoFit/>
            </a:bodyPr>
            <a:lstStyle/>
            <a:p>
              <a:pPr algn="ctr"/>
              <a:r>
                <a:rPr kumimoji="1" lang="ja-JP" altLang="en-US" sz="700" dirty="0">
                  <a:latin typeface="メイリオ" panose="020B0604030504040204" pitchFamily="50" charset="-128"/>
                  <a:ea typeface="メイリオ" panose="020B0604030504040204" pitchFamily="50" charset="-128"/>
                </a:rPr>
                <a:t>地形図データ（２次元）</a:t>
              </a:r>
            </a:p>
          </p:txBody>
        </p:sp>
      </p:grpSp>
      <p:sp>
        <p:nvSpPr>
          <p:cNvPr id="17" name="テキスト ボックス 16">
            <a:extLst>
              <a:ext uri="{FF2B5EF4-FFF2-40B4-BE49-F238E27FC236}">
                <a16:creationId xmlns:a16="http://schemas.microsoft.com/office/drawing/2014/main" id="{EAEFA1AA-97BD-586A-5FA4-8E4116219DD4}"/>
              </a:ext>
            </a:extLst>
          </p:cNvPr>
          <p:cNvSpPr txBox="1"/>
          <p:nvPr/>
        </p:nvSpPr>
        <p:spPr>
          <a:xfrm>
            <a:off x="987012" y="2295572"/>
            <a:ext cx="5228254" cy="369332"/>
          </a:xfrm>
          <a:prstGeom prst="rect">
            <a:avLst/>
          </a:prstGeom>
          <a:noFill/>
        </p:spPr>
        <p:txBody>
          <a:bodyPr wrap="square" rtlCol="0">
            <a:spAutoFit/>
          </a:bodyPr>
          <a:lstStyle/>
          <a:p>
            <a:endParaRPr kumimoji="1" lang="ja-JP" altLang="en-US" dirty="0">
              <a:latin typeface="メイリオ" panose="020B0604030504040204" pitchFamily="50" charset="-128"/>
              <a:ea typeface="メイリオ" panose="020B0604030504040204" pitchFamily="50" charset="-128"/>
            </a:endParaRPr>
          </a:p>
        </p:txBody>
      </p:sp>
      <p:grpSp>
        <p:nvGrpSpPr>
          <p:cNvPr id="28" name="グループ化 27">
            <a:extLst>
              <a:ext uri="{FF2B5EF4-FFF2-40B4-BE49-F238E27FC236}">
                <a16:creationId xmlns:a16="http://schemas.microsoft.com/office/drawing/2014/main" id="{C9B2C35B-86C4-443E-186C-D5DC22364798}"/>
              </a:ext>
            </a:extLst>
          </p:cNvPr>
          <p:cNvGrpSpPr/>
          <p:nvPr/>
        </p:nvGrpSpPr>
        <p:grpSpPr>
          <a:xfrm>
            <a:off x="6491421" y="4348832"/>
            <a:ext cx="4917300" cy="2224071"/>
            <a:chOff x="307437" y="3911216"/>
            <a:chExt cx="4917300" cy="2224071"/>
          </a:xfrm>
        </p:grpSpPr>
        <p:pic>
          <p:nvPicPr>
            <p:cNvPr id="18" name="図 17" descr="グラフ, 折れ線グラフ&#10;&#10;自動的に生成された説明">
              <a:extLst>
                <a:ext uri="{FF2B5EF4-FFF2-40B4-BE49-F238E27FC236}">
                  <a16:creationId xmlns:a16="http://schemas.microsoft.com/office/drawing/2014/main" id="{F24F2929-DE5F-7FD8-1A6A-A9A48585555A}"/>
                </a:ext>
              </a:extLst>
            </p:cNvPr>
            <p:cNvPicPr>
              <a:picLocks noChangeAspect="1"/>
            </p:cNvPicPr>
            <p:nvPr/>
          </p:nvPicPr>
          <p:blipFill rotWithShape="1">
            <a:blip r:embed="rId4"/>
            <a:srcRect t="5400" r="8492"/>
            <a:stretch/>
          </p:blipFill>
          <p:spPr>
            <a:xfrm>
              <a:off x="307437" y="3911216"/>
              <a:ext cx="2646495" cy="2051925"/>
            </a:xfrm>
            <a:prstGeom prst="rect">
              <a:avLst/>
            </a:prstGeom>
          </p:spPr>
        </p:pic>
        <p:pic>
          <p:nvPicPr>
            <p:cNvPr id="19" name="図 18" descr="グラフィカル ユーザー インターフェイス&#10;&#10;自動的に生成された説明">
              <a:extLst>
                <a:ext uri="{FF2B5EF4-FFF2-40B4-BE49-F238E27FC236}">
                  <a16:creationId xmlns:a16="http://schemas.microsoft.com/office/drawing/2014/main" id="{D4B1418A-A405-DB4B-8DCF-E3A48E389DB6}"/>
                </a:ext>
              </a:extLst>
            </p:cNvPr>
            <p:cNvPicPr>
              <a:picLocks noChangeAspect="1"/>
            </p:cNvPicPr>
            <p:nvPr/>
          </p:nvPicPr>
          <p:blipFill rotWithShape="1">
            <a:blip r:embed="rId3"/>
            <a:srcRect l="48839" t="3609" r="2526" b="22374"/>
            <a:stretch/>
          </p:blipFill>
          <p:spPr>
            <a:xfrm>
              <a:off x="3310800" y="4051541"/>
              <a:ext cx="1662608" cy="1700163"/>
            </a:xfrm>
            <a:prstGeom prst="rect">
              <a:avLst/>
            </a:prstGeom>
          </p:spPr>
        </p:pic>
        <p:sp>
          <p:nvSpPr>
            <p:cNvPr id="26" name="テキスト ボックス 25">
              <a:extLst>
                <a:ext uri="{FF2B5EF4-FFF2-40B4-BE49-F238E27FC236}">
                  <a16:creationId xmlns:a16="http://schemas.microsoft.com/office/drawing/2014/main" id="{C36A5F67-6DAC-198C-D929-5CF23C4A736D}"/>
                </a:ext>
              </a:extLst>
            </p:cNvPr>
            <p:cNvSpPr txBox="1"/>
            <p:nvPr/>
          </p:nvSpPr>
          <p:spPr>
            <a:xfrm>
              <a:off x="841117" y="5935232"/>
              <a:ext cx="1984235" cy="200055"/>
            </a:xfrm>
            <a:prstGeom prst="rect">
              <a:avLst/>
            </a:prstGeom>
            <a:solidFill>
              <a:schemeClr val="bg1"/>
            </a:solidFill>
          </p:spPr>
          <p:txBody>
            <a:bodyPr wrap="square" rtlCol="0">
              <a:spAutoFit/>
            </a:bodyPr>
            <a:lstStyle/>
            <a:p>
              <a:pPr algn="ctr"/>
              <a:r>
                <a:rPr kumimoji="1" lang="ja-JP" altLang="en-US" sz="700" dirty="0">
                  <a:latin typeface="メイリオ" panose="020B0604030504040204" pitchFamily="50" charset="-128"/>
                  <a:ea typeface="メイリオ" panose="020B0604030504040204" pitchFamily="50" charset="-128"/>
                </a:rPr>
                <a:t>２ピーク近似（１次元）</a:t>
              </a:r>
            </a:p>
          </p:txBody>
        </p:sp>
        <p:sp>
          <p:nvSpPr>
            <p:cNvPr id="27" name="テキスト ボックス 26">
              <a:extLst>
                <a:ext uri="{FF2B5EF4-FFF2-40B4-BE49-F238E27FC236}">
                  <a16:creationId xmlns:a16="http://schemas.microsoft.com/office/drawing/2014/main" id="{F0BDF6C9-30D7-A443-6870-3F5F533760FE}"/>
                </a:ext>
              </a:extLst>
            </p:cNvPr>
            <p:cNvSpPr txBox="1"/>
            <p:nvPr/>
          </p:nvSpPr>
          <p:spPr>
            <a:xfrm>
              <a:off x="3240502" y="5935231"/>
              <a:ext cx="1984235" cy="200055"/>
            </a:xfrm>
            <a:prstGeom prst="rect">
              <a:avLst/>
            </a:prstGeom>
            <a:solidFill>
              <a:schemeClr val="bg1"/>
            </a:solidFill>
          </p:spPr>
          <p:txBody>
            <a:bodyPr wrap="square" rtlCol="0">
              <a:spAutoFit/>
            </a:bodyPr>
            <a:lstStyle/>
            <a:p>
              <a:pPr algn="ctr"/>
              <a:r>
                <a:rPr kumimoji="1" lang="ja-JP" altLang="en-US" sz="700" dirty="0">
                  <a:latin typeface="メイリオ" panose="020B0604030504040204" pitchFamily="50" charset="-128"/>
                  <a:ea typeface="メイリオ" panose="020B0604030504040204" pitchFamily="50" charset="-128"/>
                </a:rPr>
                <a:t>ピラミッド近似（２次元）</a:t>
              </a:r>
            </a:p>
          </p:txBody>
        </p:sp>
      </p:grpSp>
      <p:sp>
        <p:nvSpPr>
          <p:cNvPr id="40" name="矢印: 右 39">
            <a:extLst>
              <a:ext uri="{FF2B5EF4-FFF2-40B4-BE49-F238E27FC236}">
                <a16:creationId xmlns:a16="http://schemas.microsoft.com/office/drawing/2014/main" id="{977DE8F8-CF13-6193-266D-A77D3AD6FE8D}"/>
              </a:ext>
            </a:extLst>
          </p:cNvPr>
          <p:cNvSpPr/>
          <p:nvPr/>
        </p:nvSpPr>
        <p:spPr>
          <a:xfrm>
            <a:off x="5705480" y="2000912"/>
            <a:ext cx="719258" cy="981285"/>
          </a:xfrm>
          <a:prstGeom prst="rightArrow">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1200" b="1" dirty="0">
                <a:latin typeface="メイリオ" panose="020B0604030504040204" pitchFamily="50" charset="-128"/>
                <a:ea typeface="メイリオ" panose="020B0604030504040204" pitchFamily="50" charset="-128"/>
              </a:rPr>
              <a:t>予測</a:t>
            </a:r>
            <a:endParaRPr kumimoji="1" lang="en-US" altLang="ja-JP" sz="1200" b="1" dirty="0">
              <a:latin typeface="メイリオ" panose="020B0604030504040204" pitchFamily="50" charset="-128"/>
              <a:ea typeface="メイリオ" panose="020B0604030504040204" pitchFamily="50" charset="-128"/>
            </a:endParaRPr>
          </a:p>
          <a:p>
            <a:pPr algn="ctr"/>
            <a:r>
              <a:rPr kumimoji="1" lang="ja-JP" altLang="en-US" sz="1200" b="1" dirty="0">
                <a:latin typeface="メイリオ" panose="020B0604030504040204" pitchFamily="50" charset="-128"/>
                <a:ea typeface="メイリオ" panose="020B0604030504040204" pitchFamily="50" charset="-128"/>
              </a:rPr>
              <a:t>解析</a:t>
            </a:r>
          </a:p>
        </p:txBody>
      </p:sp>
      <p:grpSp>
        <p:nvGrpSpPr>
          <p:cNvPr id="67" name="グループ化 66">
            <a:extLst>
              <a:ext uri="{FF2B5EF4-FFF2-40B4-BE49-F238E27FC236}">
                <a16:creationId xmlns:a16="http://schemas.microsoft.com/office/drawing/2014/main" id="{28C7D4B9-5D6D-C6AA-6F06-E428F8C00A21}"/>
              </a:ext>
            </a:extLst>
          </p:cNvPr>
          <p:cNvGrpSpPr/>
          <p:nvPr/>
        </p:nvGrpSpPr>
        <p:grpSpPr>
          <a:xfrm>
            <a:off x="8778981" y="1579750"/>
            <a:ext cx="2882245" cy="2051924"/>
            <a:chOff x="6425750" y="1634428"/>
            <a:chExt cx="3857159" cy="1849829"/>
          </a:xfrm>
        </p:grpSpPr>
        <p:pic>
          <p:nvPicPr>
            <p:cNvPr id="63" name="図 62" descr="グラフ, 折れ線グラフ&#10;&#10;自動的に生成された説明">
              <a:extLst>
                <a:ext uri="{FF2B5EF4-FFF2-40B4-BE49-F238E27FC236}">
                  <a16:creationId xmlns:a16="http://schemas.microsoft.com/office/drawing/2014/main" id="{AEDC98E6-CA20-9A31-4A0C-DCF78959A857}"/>
                </a:ext>
              </a:extLst>
            </p:cNvPr>
            <p:cNvPicPr>
              <a:picLocks noChangeAspect="1"/>
            </p:cNvPicPr>
            <p:nvPr/>
          </p:nvPicPr>
          <p:blipFill>
            <a:blip r:embed="rId5"/>
            <a:stretch>
              <a:fillRect/>
            </a:stretch>
          </p:blipFill>
          <p:spPr>
            <a:xfrm>
              <a:off x="6425750" y="1634428"/>
              <a:ext cx="3857159" cy="1849829"/>
            </a:xfrm>
            <a:prstGeom prst="rect">
              <a:avLst/>
            </a:prstGeom>
          </p:spPr>
        </p:pic>
        <p:cxnSp>
          <p:nvCxnSpPr>
            <p:cNvPr id="66" name="直線コネクタ 65">
              <a:extLst>
                <a:ext uri="{FF2B5EF4-FFF2-40B4-BE49-F238E27FC236}">
                  <a16:creationId xmlns:a16="http://schemas.microsoft.com/office/drawing/2014/main" id="{A4C8B158-6926-5484-781C-1208394AC0FE}"/>
                </a:ext>
              </a:extLst>
            </p:cNvPr>
            <p:cNvCxnSpPr>
              <a:cxnSpLocks/>
            </p:cNvCxnSpPr>
            <p:nvPr/>
          </p:nvCxnSpPr>
          <p:spPr>
            <a:xfrm>
              <a:off x="7944643" y="2884487"/>
              <a:ext cx="0" cy="295275"/>
            </a:xfrm>
            <a:prstGeom prst="line">
              <a:avLst/>
            </a:prstGeom>
            <a:ln w="1524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70" name="矢印: 右 69">
            <a:extLst>
              <a:ext uri="{FF2B5EF4-FFF2-40B4-BE49-F238E27FC236}">
                <a16:creationId xmlns:a16="http://schemas.microsoft.com/office/drawing/2014/main" id="{96651A59-79DF-A288-5A8E-D3065C76CF6C}"/>
              </a:ext>
            </a:extLst>
          </p:cNvPr>
          <p:cNvSpPr/>
          <p:nvPr/>
        </p:nvSpPr>
        <p:spPr>
          <a:xfrm>
            <a:off x="5700580" y="4848595"/>
            <a:ext cx="719258" cy="981285"/>
          </a:xfrm>
          <a:prstGeom prst="rightArrow">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sz="1200" b="1" dirty="0">
                <a:latin typeface="メイリオ" panose="020B0604030504040204" pitchFamily="50" charset="-128"/>
                <a:ea typeface="メイリオ" panose="020B0604030504040204" pitchFamily="50" charset="-128"/>
              </a:rPr>
              <a:t>近似</a:t>
            </a:r>
            <a:endParaRPr kumimoji="1" lang="en-US" altLang="ja-JP" sz="1200" b="1" dirty="0">
              <a:latin typeface="メイリオ" panose="020B0604030504040204" pitchFamily="50" charset="-128"/>
              <a:ea typeface="メイリオ" panose="020B0604030504040204" pitchFamily="50" charset="-128"/>
            </a:endParaRPr>
          </a:p>
        </p:txBody>
      </p:sp>
      <p:sp>
        <p:nvSpPr>
          <p:cNvPr id="71" name="矢印: 上 70">
            <a:extLst>
              <a:ext uri="{FF2B5EF4-FFF2-40B4-BE49-F238E27FC236}">
                <a16:creationId xmlns:a16="http://schemas.microsoft.com/office/drawing/2014/main" id="{880EBBBA-0A4D-21C0-B0EA-7036DA9480B0}"/>
              </a:ext>
            </a:extLst>
          </p:cNvPr>
          <p:cNvSpPr/>
          <p:nvPr/>
        </p:nvSpPr>
        <p:spPr>
          <a:xfrm>
            <a:off x="7429666" y="3242712"/>
            <a:ext cx="582994" cy="963481"/>
          </a:xfrm>
          <a:prstGeom prst="upArrow">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sz="1200" b="1" dirty="0">
                <a:latin typeface="メイリオ" panose="020B0604030504040204" pitchFamily="50" charset="-128"/>
                <a:ea typeface="メイリオ" panose="020B0604030504040204" pitchFamily="50" charset="-128"/>
              </a:rPr>
              <a:t>入力</a:t>
            </a:r>
            <a:endParaRPr kumimoji="1" lang="ja-JP" altLang="en-US" sz="1200" b="1" dirty="0">
              <a:latin typeface="メイリオ" panose="020B0604030504040204" pitchFamily="50" charset="-128"/>
              <a:ea typeface="メイリオ" panose="020B0604030504040204" pitchFamily="50" charset="-128"/>
            </a:endParaRPr>
          </a:p>
        </p:txBody>
      </p:sp>
      <p:sp>
        <p:nvSpPr>
          <p:cNvPr id="73" name="テキスト ボックス 72">
            <a:extLst>
              <a:ext uri="{FF2B5EF4-FFF2-40B4-BE49-F238E27FC236}">
                <a16:creationId xmlns:a16="http://schemas.microsoft.com/office/drawing/2014/main" id="{EB5A03DC-75F6-8D77-F0D5-D62EBCEF310C}"/>
              </a:ext>
            </a:extLst>
          </p:cNvPr>
          <p:cNvSpPr txBox="1"/>
          <p:nvPr/>
        </p:nvSpPr>
        <p:spPr>
          <a:xfrm>
            <a:off x="6255994" y="1172372"/>
            <a:ext cx="6108700" cy="784189"/>
          </a:xfrm>
          <a:prstGeom prst="rect">
            <a:avLst/>
          </a:prstGeom>
          <a:noFill/>
        </p:spPr>
        <p:txBody>
          <a:bodyPr wrap="square">
            <a:spAutoFit/>
          </a:bodyPr>
          <a:lstStyle/>
          <a:p>
            <a:pPr marL="0" indent="0">
              <a:lnSpc>
                <a:spcPts val="2500"/>
              </a:lnSpc>
              <a:spcBef>
                <a:spcPts val="600"/>
              </a:spcBef>
              <a:buNone/>
            </a:pPr>
            <a:r>
              <a:rPr lang="ja-JP" altLang="en-US" u="sng" dirty="0">
                <a:latin typeface="メイリオ" panose="020B0604030504040204" pitchFamily="50" charset="-128"/>
                <a:ea typeface="メイリオ" panose="020B0604030504040204" pitchFamily="50" charset="-128"/>
              </a:rPr>
              <a:t>目的</a:t>
            </a:r>
            <a:r>
              <a:rPr lang="ja-JP" altLang="en-US" sz="1800" u="sng" dirty="0">
                <a:latin typeface="メイリオ" panose="020B0604030504040204" pitchFamily="50" charset="-128"/>
                <a:ea typeface="メイリオ" panose="020B0604030504040204" pitchFamily="50" charset="-128"/>
              </a:rPr>
              <a:t>：近似が予測・解析にどんな影響を与える？</a:t>
            </a:r>
            <a:endParaRPr lang="en-US" altLang="ja-JP" sz="1800" u="sng" dirty="0">
              <a:latin typeface="メイリオ" panose="020B0604030504040204" pitchFamily="50" charset="-128"/>
              <a:ea typeface="メイリオ" panose="020B0604030504040204" pitchFamily="50" charset="-128"/>
            </a:endParaRPr>
          </a:p>
          <a:p>
            <a:pPr marL="285750" indent="-285750">
              <a:lnSpc>
                <a:spcPts val="2500"/>
              </a:lnSpc>
              <a:spcBef>
                <a:spcPts val="600"/>
              </a:spcBef>
              <a:buFont typeface="Arial" panose="020B0604020202020204" pitchFamily="34" charset="0"/>
              <a:buChar char="•"/>
            </a:pPr>
            <a:r>
              <a:rPr lang="en-US" altLang="ja-JP" sz="1400" dirty="0">
                <a:latin typeface="メイリオ" panose="020B0604030504040204" pitchFamily="50" charset="-128"/>
                <a:ea typeface="メイリオ" panose="020B0604030504040204" pitchFamily="50" charset="-128"/>
              </a:rPr>
              <a:t>Ex. LSTM</a:t>
            </a:r>
            <a:r>
              <a:rPr lang="ja-JP" altLang="en-US" sz="1400" dirty="0">
                <a:latin typeface="メイリオ" panose="020B0604030504040204" pitchFamily="50" charset="-128"/>
                <a:ea typeface="メイリオ" panose="020B0604030504040204" pitchFamily="50" charset="-128"/>
              </a:rPr>
              <a:t>による予測</a:t>
            </a:r>
            <a:endParaRPr lang="en-US" altLang="ja-JP" sz="1400" dirty="0">
              <a:latin typeface="メイリオ" panose="020B0604030504040204" pitchFamily="50" charset="-128"/>
              <a:ea typeface="メイリオ" panose="020B0604030504040204" pitchFamily="50" charset="-128"/>
            </a:endParaRPr>
          </a:p>
        </p:txBody>
      </p:sp>
      <p:grpSp>
        <p:nvGrpSpPr>
          <p:cNvPr id="89" name="グループ化 88">
            <a:extLst>
              <a:ext uri="{FF2B5EF4-FFF2-40B4-BE49-F238E27FC236}">
                <a16:creationId xmlns:a16="http://schemas.microsoft.com/office/drawing/2014/main" id="{EEF5ED74-DA77-DF2F-FC4A-6184C0C55466}"/>
              </a:ext>
            </a:extLst>
          </p:cNvPr>
          <p:cNvGrpSpPr/>
          <p:nvPr/>
        </p:nvGrpSpPr>
        <p:grpSpPr>
          <a:xfrm>
            <a:off x="6473604" y="2058850"/>
            <a:ext cx="2248796" cy="1041224"/>
            <a:chOff x="6473604" y="2058850"/>
            <a:chExt cx="2248796" cy="1041224"/>
          </a:xfrm>
        </p:grpSpPr>
        <p:grpSp>
          <p:nvGrpSpPr>
            <p:cNvPr id="74" name="グループ化 73">
              <a:extLst>
                <a:ext uri="{FF2B5EF4-FFF2-40B4-BE49-F238E27FC236}">
                  <a16:creationId xmlns:a16="http://schemas.microsoft.com/office/drawing/2014/main" id="{95C39046-9D25-B456-0AC3-379A8DD9277A}"/>
                </a:ext>
              </a:extLst>
            </p:cNvPr>
            <p:cNvGrpSpPr/>
            <p:nvPr/>
          </p:nvGrpSpPr>
          <p:grpSpPr>
            <a:xfrm>
              <a:off x="6698652" y="2075213"/>
              <a:ext cx="1863913" cy="1024861"/>
              <a:chOff x="978449" y="5437578"/>
              <a:chExt cx="2108557" cy="1024861"/>
            </a:xfrm>
          </p:grpSpPr>
          <p:sp>
            <p:nvSpPr>
              <p:cNvPr id="78" name="楕円 77">
                <a:extLst>
                  <a:ext uri="{FF2B5EF4-FFF2-40B4-BE49-F238E27FC236}">
                    <a16:creationId xmlns:a16="http://schemas.microsoft.com/office/drawing/2014/main" id="{B62ED21B-82B6-D6F5-0059-6D4E8CF4B818}"/>
                  </a:ext>
                </a:extLst>
              </p:cNvPr>
              <p:cNvSpPr/>
              <p:nvPr/>
            </p:nvSpPr>
            <p:spPr>
              <a:xfrm>
                <a:off x="978449" y="5594687"/>
                <a:ext cx="245792" cy="21349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ja-JP" sz="1600" b="0" baseline="-25000" dirty="0"/>
              </a:p>
            </p:txBody>
          </p:sp>
          <p:sp>
            <p:nvSpPr>
              <p:cNvPr id="79" name="楕円 78">
                <a:extLst>
                  <a:ext uri="{FF2B5EF4-FFF2-40B4-BE49-F238E27FC236}">
                    <a16:creationId xmlns:a16="http://schemas.microsoft.com/office/drawing/2014/main" id="{BBBB770B-0C5D-86A1-3373-15FC37FAD5C4}"/>
                  </a:ext>
                </a:extLst>
              </p:cNvPr>
              <p:cNvSpPr/>
              <p:nvPr/>
            </p:nvSpPr>
            <p:spPr>
              <a:xfrm>
                <a:off x="2767306" y="5598908"/>
                <a:ext cx="248491" cy="213637"/>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en-US" altLang="ja-JP" sz="1600" b="0" baseline="-25000" dirty="0"/>
              </a:p>
            </p:txBody>
          </p:sp>
          <p:sp>
            <p:nvSpPr>
              <p:cNvPr id="80" name="四角形: 角を丸くする 79">
                <a:extLst>
                  <a:ext uri="{FF2B5EF4-FFF2-40B4-BE49-F238E27FC236}">
                    <a16:creationId xmlns:a16="http://schemas.microsoft.com/office/drawing/2014/main" id="{00ED5780-F29D-2E0E-A03B-734977BFABD0}"/>
                  </a:ext>
                </a:extLst>
              </p:cNvPr>
              <p:cNvSpPr/>
              <p:nvPr/>
            </p:nvSpPr>
            <p:spPr>
              <a:xfrm>
                <a:off x="1610041" y="5437578"/>
                <a:ext cx="771600" cy="533803"/>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ja-JP" sz="1200" dirty="0">
                    <a:latin typeface="メイリオ" panose="020B0604030504040204" pitchFamily="50" charset="-128"/>
                    <a:ea typeface="メイリオ" panose="020B0604030504040204" pitchFamily="50" charset="-128"/>
                  </a:rPr>
                  <a:t>LSTM</a:t>
                </a:r>
              </a:p>
              <a:p>
                <a:pPr algn="ctr"/>
                <a:r>
                  <a:rPr lang="en-US" altLang="ja-JP" sz="1200" dirty="0">
                    <a:latin typeface="メイリオ" panose="020B0604030504040204" pitchFamily="50" charset="-128"/>
                    <a:ea typeface="メイリオ" panose="020B0604030504040204" pitchFamily="50" charset="-128"/>
                  </a:rPr>
                  <a:t>Block</a:t>
                </a:r>
                <a:endParaRPr kumimoji="1" lang="ja-JP" altLang="en-US" sz="1200" dirty="0">
                  <a:latin typeface="メイリオ" panose="020B0604030504040204" pitchFamily="50" charset="-128"/>
                  <a:ea typeface="メイリオ" panose="020B0604030504040204" pitchFamily="50" charset="-128"/>
                </a:endParaRPr>
              </a:p>
            </p:txBody>
          </p:sp>
          <p:cxnSp>
            <p:nvCxnSpPr>
              <p:cNvPr id="81" name="直線矢印コネクタ 80">
                <a:extLst>
                  <a:ext uri="{FF2B5EF4-FFF2-40B4-BE49-F238E27FC236}">
                    <a16:creationId xmlns:a16="http://schemas.microsoft.com/office/drawing/2014/main" id="{8D47AE68-CD3B-F3FB-7507-487A8F66B034}"/>
                  </a:ext>
                </a:extLst>
              </p:cNvPr>
              <p:cNvCxnSpPr>
                <a:cxnSpLocks/>
                <a:stCxn id="78" idx="6"/>
                <a:endCxn id="80" idx="1"/>
              </p:cNvCxnSpPr>
              <p:nvPr/>
            </p:nvCxnSpPr>
            <p:spPr>
              <a:xfrm>
                <a:off x="1224241" y="5701436"/>
                <a:ext cx="385800" cy="3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直線矢印コネクタ 81">
                <a:extLst>
                  <a:ext uri="{FF2B5EF4-FFF2-40B4-BE49-F238E27FC236}">
                    <a16:creationId xmlns:a16="http://schemas.microsoft.com/office/drawing/2014/main" id="{13CDA9FD-3A0A-F340-8100-704DF55C1AE2}"/>
                  </a:ext>
                </a:extLst>
              </p:cNvPr>
              <p:cNvCxnSpPr>
                <a:cxnSpLocks/>
                <a:stCxn id="80" idx="3"/>
                <a:endCxn id="79" idx="2"/>
              </p:cNvCxnSpPr>
              <p:nvPr/>
            </p:nvCxnSpPr>
            <p:spPr>
              <a:xfrm>
                <a:off x="2381642" y="5704480"/>
                <a:ext cx="385664" cy="1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3" name="テキスト ボックス 82">
                    <a:extLst>
                      <a:ext uri="{FF2B5EF4-FFF2-40B4-BE49-F238E27FC236}">
                        <a16:creationId xmlns:a16="http://schemas.microsoft.com/office/drawing/2014/main" id="{C427CD42-1C69-7AE4-6BA9-3D6BBA802D0A}"/>
                      </a:ext>
                    </a:extLst>
                  </p:cNvPr>
                  <p:cNvSpPr txBox="1"/>
                  <p:nvPr/>
                </p:nvSpPr>
                <p:spPr>
                  <a:xfrm>
                    <a:off x="990376" y="5546835"/>
                    <a:ext cx="297872"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bg1"/>
                                  </a:solidFill>
                                  <a:latin typeface="Cambria Math" panose="02040503050406030204" pitchFamily="18" charset="0"/>
                                  <a:ea typeface="メイリオ" panose="020B0604030504040204" pitchFamily="50" charset="-128"/>
                                </a:rPr>
                              </m:ctrlPr>
                            </m:sSubPr>
                            <m:e>
                              <m:r>
                                <a:rPr kumimoji="1" lang="en-US" altLang="ja-JP" sz="1200" b="0" i="1" smtClean="0">
                                  <a:solidFill>
                                    <a:schemeClr val="bg1"/>
                                  </a:solidFill>
                                  <a:latin typeface="Cambria Math" panose="02040503050406030204" pitchFamily="18" charset="0"/>
                                  <a:ea typeface="メイリオ" panose="020B0604030504040204" pitchFamily="50" charset="-128"/>
                                </a:rPr>
                                <m:t>𝑥</m:t>
                              </m:r>
                            </m:e>
                            <m:sub>
                              <m:r>
                                <a:rPr kumimoji="1" lang="en-US" altLang="ja-JP" sz="1200" b="0" i="1" smtClean="0">
                                  <a:solidFill>
                                    <a:schemeClr val="bg1"/>
                                  </a:solidFill>
                                  <a:latin typeface="Cambria Math" panose="02040503050406030204" pitchFamily="18" charset="0"/>
                                  <a:ea typeface="メイリオ" panose="020B0604030504040204" pitchFamily="50" charset="-128"/>
                                </a:rPr>
                                <m:t>𝑡</m:t>
                              </m:r>
                            </m:sub>
                          </m:sSub>
                        </m:oMath>
                      </m:oMathPara>
                    </a14:m>
                    <a:endParaRPr kumimoji="1" lang="en-US" altLang="ja-JP" sz="1200" b="0" dirty="0">
                      <a:solidFill>
                        <a:schemeClr val="bg1"/>
                      </a:solidFill>
                      <a:latin typeface="メイリオ" panose="020B0604030504040204" pitchFamily="50" charset="-128"/>
                      <a:ea typeface="メイリオ" panose="020B0604030504040204" pitchFamily="50" charset="-128"/>
                    </a:endParaRPr>
                  </a:p>
                </p:txBody>
              </p:sp>
            </mc:Choice>
            <mc:Fallback>
              <p:sp>
                <p:nvSpPr>
                  <p:cNvPr id="83" name="テキスト ボックス 82">
                    <a:extLst>
                      <a:ext uri="{FF2B5EF4-FFF2-40B4-BE49-F238E27FC236}">
                        <a16:creationId xmlns:a16="http://schemas.microsoft.com/office/drawing/2014/main" id="{C427CD42-1C69-7AE4-6BA9-3D6BBA802D0A}"/>
                      </a:ext>
                    </a:extLst>
                  </p:cNvPr>
                  <p:cNvSpPr txBox="1">
                    <a:spLocks noRot="1" noChangeAspect="1" noMove="1" noResize="1" noEditPoints="1" noAdjustHandles="1" noChangeArrowheads="1" noChangeShapeType="1" noTextEdit="1"/>
                  </p:cNvSpPr>
                  <p:nvPr/>
                </p:nvSpPr>
                <p:spPr>
                  <a:xfrm>
                    <a:off x="990376" y="5546835"/>
                    <a:ext cx="297872" cy="276999"/>
                  </a:xfrm>
                  <a:prstGeom prst="rect">
                    <a:avLst/>
                  </a:prstGeom>
                  <a:blipFill>
                    <a:blip r:embed="rId6"/>
                    <a:stretch>
                      <a:fillRect l="-232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4" name="テキスト ボックス 83">
                    <a:extLst>
                      <a:ext uri="{FF2B5EF4-FFF2-40B4-BE49-F238E27FC236}">
                        <a16:creationId xmlns:a16="http://schemas.microsoft.com/office/drawing/2014/main" id="{AE14D9D5-3A21-7A50-D4A4-CCBCA3649E83}"/>
                      </a:ext>
                    </a:extLst>
                  </p:cNvPr>
                  <p:cNvSpPr txBox="1"/>
                  <p:nvPr/>
                </p:nvSpPr>
                <p:spPr>
                  <a:xfrm>
                    <a:off x="2789134" y="5546835"/>
                    <a:ext cx="297872"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bg1"/>
                                  </a:solidFill>
                                  <a:latin typeface="Cambria Math" panose="02040503050406030204" pitchFamily="18" charset="0"/>
                                  <a:ea typeface="メイリオ" panose="020B0604030504040204" pitchFamily="50" charset="-128"/>
                                </a:rPr>
                              </m:ctrlPr>
                            </m:sSubPr>
                            <m:e>
                              <m:r>
                                <a:rPr kumimoji="1" lang="en-US" altLang="ja-JP" sz="1200" b="0" i="1" smtClean="0">
                                  <a:solidFill>
                                    <a:schemeClr val="bg1"/>
                                  </a:solidFill>
                                  <a:latin typeface="Cambria Math" panose="02040503050406030204" pitchFamily="18" charset="0"/>
                                  <a:ea typeface="メイリオ" panose="020B0604030504040204" pitchFamily="50" charset="-128"/>
                                </a:rPr>
                                <m:t>𝑦</m:t>
                              </m:r>
                            </m:e>
                            <m:sub>
                              <m:r>
                                <a:rPr kumimoji="1" lang="en-US" altLang="ja-JP" sz="1200" b="0" i="1" smtClean="0">
                                  <a:solidFill>
                                    <a:schemeClr val="bg1"/>
                                  </a:solidFill>
                                  <a:latin typeface="Cambria Math" panose="02040503050406030204" pitchFamily="18" charset="0"/>
                                  <a:ea typeface="メイリオ" panose="020B0604030504040204" pitchFamily="50" charset="-128"/>
                                </a:rPr>
                                <m:t>𝑡</m:t>
                              </m:r>
                            </m:sub>
                          </m:sSub>
                        </m:oMath>
                      </m:oMathPara>
                    </a14:m>
                    <a:endParaRPr kumimoji="1" lang="en-US" altLang="ja-JP" sz="1200" b="0" dirty="0">
                      <a:solidFill>
                        <a:schemeClr val="bg1"/>
                      </a:solidFill>
                      <a:latin typeface="メイリオ" panose="020B0604030504040204" pitchFamily="50" charset="-128"/>
                      <a:ea typeface="メイリオ" panose="020B0604030504040204" pitchFamily="50" charset="-128"/>
                    </a:endParaRPr>
                  </a:p>
                </p:txBody>
              </p:sp>
            </mc:Choice>
            <mc:Fallback>
              <p:sp>
                <p:nvSpPr>
                  <p:cNvPr id="84" name="テキスト ボックス 83">
                    <a:extLst>
                      <a:ext uri="{FF2B5EF4-FFF2-40B4-BE49-F238E27FC236}">
                        <a16:creationId xmlns:a16="http://schemas.microsoft.com/office/drawing/2014/main" id="{AE14D9D5-3A21-7A50-D4A4-CCBCA3649E83}"/>
                      </a:ext>
                    </a:extLst>
                  </p:cNvPr>
                  <p:cNvSpPr txBox="1">
                    <a:spLocks noRot="1" noChangeAspect="1" noMove="1" noResize="1" noEditPoints="1" noAdjustHandles="1" noChangeArrowheads="1" noChangeShapeType="1" noTextEdit="1"/>
                  </p:cNvSpPr>
                  <p:nvPr/>
                </p:nvSpPr>
                <p:spPr>
                  <a:xfrm>
                    <a:off x="2789134" y="5546835"/>
                    <a:ext cx="297872" cy="276999"/>
                  </a:xfrm>
                  <a:prstGeom prst="rect">
                    <a:avLst/>
                  </a:prstGeom>
                  <a:blipFill>
                    <a:blip r:embed="rId7"/>
                    <a:stretch>
                      <a:fillRect l="-6818"/>
                    </a:stretch>
                  </a:blipFill>
                </p:spPr>
                <p:txBody>
                  <a:bodyPr/>
                  <a:lstStyle/>
                  <a:p>
                    <a:r>
                      <a:rPr lang="ja-JP" altLang="en-US">
                        <a:noFill/>
                      </a:rPr>
                      <a:t> </a:t>
                    </a:r>
                  </a:p>
                </p:txBody>
              </p:sp>
            </mc:Fallback>
          </mc:AlternateContent>
          <p:sp>
            <p:nvSpPr>
              <p:cNvPr id="85" name="円弧 84">
                <a:extLst>
                  <a:ext uri="{FF2B5EF4-FFF2-40B4-BE49-F238E27FC236}">
                    <a16:creationId xmlns:a16="http://schemas.microsoft.com/office/drawing/2014/main" id="{AEC92436-E442-62B4-820C-DF4403D68AA1}"/>
                  </a:ext>
                </a:extLst>
              </p:cNvPr>
              <p:cNvSpPr/>
              <p:nvPr/>
            </p:nvSpPr>
            <p:spPr>
              <a:xfrm rot="5400000">
                <a:off x="1816545" y="5827620"/>
                <a:ext cx="412452" cy="580187"/>
              </a:xfrm>
              <a:prstGeom prst="arc">
                <a:avLst>
                  <a:gd name="adj1" fmla="val 13930063"/>
                  <a:gd name="adj2" fmla="val 7776842"/>
                </a:avLst>
              </a:pr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600"/>
              </a:p>
            </p:txBody>
          </p:sp>
          <mc:AlternateContent xmlns:mc="http://schemas.openxmlformats.org/markup-compatibility/2006">
            <mc:Choice xmlns:a14="http://schemas.microsoft.com/office/drawing/2010/main" Requires="a14">
              <p:sp>
                <p:nvSpPr>
                  <p:cNvPr id="86" name="テキスト ボックス 85">
                    <a:extLst>
                      <a:ext uri="{FF2B5EF4-FFF2-40B4-BE49-F238E27FC236}">
                        <a16:creationId xmlns:a16="http://schemas.microsoft.com/office/drawing/2014/main" id="{16B1C8F1-4CC7-5CCC-3EB5-8349561F0D55}"/>
                      </a:ext>
                    </a:extLst>
                  </p:cNvPr>
                  <p:cNvSpPr txBox="1"/>
                  <p:nvPr/>
                </p:nvSpPr>
                <p:spPr>
                  <a:xfrm>
                    <a:off x="2238155" y="6185440"/>
                    <a:ext cx="297872"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200" b="0" i="1" smtClean="0">
                                  <a:latin typeface="Cambria Math" panose="02040503050406030204" pitchFamily="18" charset="0"/>
                                  <a:ea typeface="メイリオ" panose="020B0604030504040204" pitchFamily="50" charset="-128"/>
                                </a:rPr>
                              </m:ctrlPr>
                            </m:sSubPr>
                            <m:e>
                              <m:r>
                                <a:rPr kumimoji="1" lang="en-US" altLang="ja-JP" sz="1200" b="0" i="1" smtClean="0">
                                  <a:latin typeface="Cambria Math" panose="02040503050406030204" pitchFamily="18" charset="0"/>
                                  <a:ea typeface="メイリオ" panose="020B0604030504040204" pitchFamily="50" charset="-128"/>
                                </a:rPr>
                                <m:t>𝑦</m:t>
                              </m:r>
                            </m:e>
                            <m:sub>
                              <m:r>
                                <a:rPr kumimoji="1" lang="en-US" altLang="ja-JP" sz="1200" b="0" i="1" smtClean="0">
                                  <a:latin typeface="Cambria Math" panose="02040503050406030204" pitchFamily="18" charset="0"/>
                                  <a:ea typeface="メイリオ" panose="020B0604030504040204" pitchFamily="50" charset="-128"/>
                                </a:rPr>
                                <m:t>𝑡</m:t>
                              </m:r>
                              <m:r>
                                <a:rPr kumimoji="1" lang="en-US" altLang="ja-JP" sz="1200" b="0" i="1" smtClean="0">
                                  <a:latin typeface="Cambria Math" panose="02040503050406030204" pitchFamily="18" charset="0"/>
                                  <a:ea typeface="メイリオ" panose="020B0604030504040204" pitchFamily="50" charset="-128"/>
                                </a:rPr>
                                <m:t>−1</m:t>
                              </m:r>
                            </m:sub>
                          </m:sSub>
                        </m:oMath>
                      </m:oMathPara>
                    </a14:m>
                    <a:endParaRPr kumimoji="1" lang="en-US" altLang="ja-JP" sz="1200" b="0" dirty="0">
                      <a:latin typeface="メイリオ" panose="020B0604030504040204" pitchFamily="50" charset="-128"/>
                      <a:ea typeface="メイリオ" panose="020B0604030504040204" pitchFamily="50" charset="-128"/>
                    </a:endParaRPr>
                  </a:p>
                </p:txBody>
              </p:sp>
            </mc:Choice>
            <mc:Fallback>
              <p:sp>
                <p:nvSpPr>
                  <p:cNvPr id="86" name="テキスト ボックス 85">
                    <a:extLst>
                      <a:ext uri="{FF2B5EF4-FFF2-40B4-BE49-F238E27FC236}">
                        <a16:creationId xmlns:a16="http://schemas.microsoft.com/office/drawing/2014/main" id="{16B1C8F1-4CC7-5CCC-3EB5-8349561F0D55}"/>
                      </a:ext>
                    </a:extLst>
                  </p:cNvPr>
                  <p:cNvSpPr txBox="1">
                    <a:spLocks noRot="1" noChangeAspect="1" noMove="1" noResize="1" noEditPoints="1" noAdjustHandles="1" noChangeArrowheads="1" noChangeShapeType="1" noTextEdit="1"/>
                  </p:cNvSpPr>
                  <p:nvPr/>
                </p:nvSpPr>
                <p:spPr>
                  <a:xfrm>
                    <a:off x="2238155" y="6185440"/>
                    <a:ext cx="297872" cy="276999"/>
                  </a:xfrm>
                  <a:prstGeom prst="rect">
                    <a:avLst/>
                  </a:prstGeom>
                  <a:blipFill>
                    <a:blip r:embed="rId8"/>
                    <a:stretch>
                      <a:fillRect l="-37209" r="-2326"/>
                    </a:stretch>
                  </a:blipFill>
                </p:spPr>
                <p:txBody>
                  <a:bodyPr/>
                  <a:lstStyle/>
                  <a:p>
                    <a:r>
                      <a:rPr lang="ja-JP" altLang="en-US">
                        <a:noFill/>
                      </a:rPr>
                      <a:t> </a:t>
                    </a:r>
                  </a:p>
                </p:txBody>
              </p:sp>
            </mc:Fallback>
          </mc:AlternateContent>
        </p:grpSp>
        <p:sp>
          <p:nvSpPr>
            <p:cNvPr id="87" name="テキスト ボックス 86">
              <a:extLst>
                <a:ext uri="{FF2B5EF4-FFF2-40B4-BE49-F238E27FC236}">
                  <a16:creationId xmlns:a16="http://schemas.microsoft.com/office/drawing/2014/main" id="{6AAF59B1-D19B-9198-2965-FC884279C05E}"/>
                </a:ext>
              </a:extLst>
            </p:cNvPr>
            <p:cNvSpPr txBox="1"/>
            <p:nvPr/>
          </p:nvSpPr>
          <p:spPr>
            <a:xfrm>
              <a:off x="8057176" y="2060177"/>
              <a:ext cx="665224"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出力</a:t>
              </a:r>
            </a:p>
          </p:txBody>
        </p:sp>
        <p:sp>
          <p:nvSpPr>
            <p:cNvPr id="88" name="テキスト ボックス 87">
              <a:extLst>
                <a:ext uri="{FF2B5EF4-FFF2-40B4-BE49-F238E27FC236}">
                  <a16:creationId xmlns:a16="http://schemas.microsoft.com/office/drawing/2014/main" id="{AEE76E76-E0B9-9B03-587A-7E613C103D55}"/>
                </a:ext>
              </a:extLst>
            </p:cNvPr>
            <p:cNvSpPr txBox="1"/>
            <p:nvPr/>
          </p:nvSpPr>
          <p:spPr>
            <a:xfrm>
              <a:off x="6473604" y="2058850"/>
              <a:ext cx="665224" cy="246221"/>
            </a:xfrm>
            <a:prstGeom prst="rect">
              <a:avLst/>
            </a:prstGeom>
            <a:noFill/>
          </p:spPr>
          <p:txBody>
            <a:bodyPr wrap="square" rtlCol="0">
              <a:spAutoFit/>
            </a:bodyPr>
            <a:lstStyle/>
            <a:p>
              <a:pPr algn="ctr"/>
              <a:r>
                <a:rPr kumimoji="1" lang="ja-JP" altLang="en-US" sz="1000" dirty="0">
                  <a:latin typeface="メイリオ" panose="020B0604030504040204" pitchFamily="50" charset="-128"/>
                  <a:ea typeface="メイリオ" panose="020B0604030504040204" pitchFamily="50" charset="-128"/>
                </a:rPr>
                <a:t>入力</a:t>
              </a:r>
            </a:p>
          </p:txBody>
        </p:sp>
      </p:grpSp>
      <p:sp>
        <p:nvSpPr>
          <p:cNvPr id="99" name="テキスト ボックス 98">
            <a:extLst>
              <a:ext uri="{FF2B5EF4-FFF2-40B4-BE49-F238E27FC236}">
                <a16:creationId xmlns:a16="http://schemas.microsoft.com/office/drawing/2014/main" id="{CCE2659B-D2C9-C59D-E566-DA7F872CFEEF}"/>
              </a:ext>
            </a:extLst>
          </p:cNvPr>
          <p:cNvSpPr txBox="1"/>
          <p:nvPr/>
        </p:nvSpPr>
        <p:spPr>
          <a:xfrm>
            <a:off x="9479336" y="3639462"/>
            <a:ext cx="1984235" cy="200055"/>
          </a:xfrm>
          <a:prstGeom prst="rect">
            <a:avLst/>
          </a:prstGeom>
          <a:solidFill>
            <a:schemeClr val="bg1"/>
          </a:solidFill>
        </p:spPr>
        <p:txBody>
          <a:bodyPr wrap="square" rtlCol="0">
            <a:spAutoFit/>
          </a:bodyPr>
          <a:lstStyle/>
          <a:p>
            <a:pPr algn="ctr"/>
            <a:r>
              <a:rPr kumimoji="1" lang="en-US" altLang="ja-JP" sz="700" dirty="0">
                <a:latin typeface="メイリオ" panose="020B0604030504040204" pitchFamily="50" charset="-128"/>
                <a:ea typeface="メイリオ" panose="020B0604030504040204" pitchFamily="50" charset="-128"/>
              </a:rPr>
              <a:t>Covid-19</a:t>
            </a:r>
            <a:r>
              <a:rPr kumimoji="1" lang="ja-JP" altLang="en-US" sz="700" dirty="0">
                <a:latin typeface="メイリオ" panose="020B0604030504040204" pitchFamily="50" charset="-128"/>
                <a:ea typeface="メイリオ" panose="020B0604030504040204" pitchFamily="50" charset="-128"/>
              </a:rPr>
              <a:t>の感染者数の予測（１次元）</a:t>
            </a:r>
          </a:p>
        </p:txBody>
      </p:sp>
    </p:spTree>
    <p:extLst>
      <p:ext uri="{BB962C8B-B14F-4D97-AF65-F5344CB8AC3E}">
        <p14:creationId xmlns:p14="http://schemas.microsoft.com/office/powerpoint/2010/main" val="178692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コネクタ: カギ線 19">
            <a:extLst>
              <a:ext uri="{FF2B5EF4-FFF2-40B4-BE49-F238E27FC236}">
                <a16:creationId xmlns:a16="http://schemas.microsoft.com/office/drawing/2014/main" id="{247FBFAE-2590-43A8-B234-0A50609BB104}"/>
              </a:ext>
            </a:extLst>
          </p:cNvPr>
          <p:cNvCxnSpPr>
            <a:cxnSpLocks/>
            <a:stCxn id="22" idx="2"/>
            <a:endCxn id="59" idx="0"/>
          </p:cNvCxnSpPr>
          <p:nvPr/>
        </p:nvCxnSpPr>
        <p:spPr>
          <a:xfrm rot="5400000">
            <a:off x="2754738" y="2635681"/>
            <a:ext cx="1185605" cy="4690904"/>
          </a:xfrm>
          <a:prstGeom prst="bentConnector3">
            <a:avLst>
              <a:gd name="adj1" fmla="val 24292"/>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B46B6B76-E606-7744-B9AD-1ABDEABF5ECE}"/>
              </a:ext>
            </a:extLst>
          </p:cNvPr>
          <p:cNvSpPr>
            <a:spLocks noGrp="1"/>
          </p:cNvSpPr>
          <p:nvPr>
            <p:ph type="title"/>
          </p:nvPr>
        </p:nvSpPr>
        <p:spPr/>
        <p:txBody>
          <a:bodyPr>
            <a:normAutofit/>
          </a:bodyPr>
          <a:lstStyle/>
          <a:p>
            <a:r>
              <a:rPr kumimoji="1" lang="ja-JP" altLang="en-US" sz="3200" dirty="0"/>
              <a:t>時系列データの最適な簡略化とその応用</a:t>
            </a:r>
          </a:p>
        </p:txBody>
      </p:sp>
      <p:sp>
        <p:nvSpPr>
          <p:cNvPr id="3" name="コンテンツ プレースホルダー 2">
            <a:extLst>
              <a:ext uri="{FF2B5EF4-FFF2-40B4-BE49-F238E27FC236}">
                <a16:creationId xmlns:a16="http://schemas.microsoft.com/office/drawing/2014/main" id="{DD6030D4-2618-7D45-A3FA-7A41CCA034F0}"/>
              </a:ext>
            </a:extLst>
          </p:cNvPr>
          <p:cNvSpPr>
            <a:spLocks noGrp="1"/>
          </p:cNvSpPr>
          <p:nvPr>
            <p:ph idx="1"/>
          </p:nvPr>
        </p:nvSpPr>
        <p:spPr>
          <a:xfrm>
            <a:off x="530772" y="1135115"/>
            <a:ext cx="11130454" cy="5391262"/>
          </a:xfrm>
        </p:spPr>
        <p:txBody>
          <a:bodyPr>
            <a:noAutofit/>
          </a:bodyPr>
          <a:lstStyle/>
          <a:p>
            <a:pPr marL="0" indent="0">
              <a:lnSpc>
                <a:spcPts val="2500"/>
              </a:lnSpc>
              <a:spcBef>
                <a:spcPts val="600"/>
              </a:spcBef>
              <a:buNone/>
            </a:pPr>
            <a:r>
              <a:rPr lang="ja-JP" altLang="en-US" sz="1800" dirty="0"/>
              <a:t>データ解析には近似が非常に有効である．</a:t>
            </a:r>
            <a:endParaRPr lang="en-US" altLang="ja-JP" sz="1800" dirty="0"/>
          </a:p>
          <a:p>
            <a:pPr marL="0" indent="0">
              <a:lnSpc>
                <a:spcPts val="2500"/>
              </a:lnSpc>
              <a:spcBef>
                <a:spcPts val="600"/>
              </a:spcBef>
              <a:buNone/>
            </a:pPr>
            <a:r>
              <a:rPr lang="ja-JP" altLang="en-US" sz="1800" dirty="0"/>
              <a:t>ではどう近似すべきか？</a:t>
            </a:r>
            <a:endParaRPr kumimoji="1" lang="en-US" altLang="ja-JP" sz="1800" dirty="0"/>
          </a:p>
          <a:p>
            <a:pPr marL="0" indent="0">
              <a:lnSpc>
                <a:spcPts val="2500"/>
              </a:lnSpc>
              <a:spcBef>
                <a:spcPts val="600"/>
              </a:spcBef>
              <a:buNone/>
            </a:pPr>
            <a:r>
              <a:rPr kumimoji="1" lang="ja-JP" altLang="en-US" sz="1800" b="1" dirty="0">
                <a:solidFill>
                  <a:srgbClr val="FF0000"/>
                </a:solidFill>
              </a:rPr>
              <a:t>→　</a:t>
            </a:r>
            <a:r>
              <a:rPr kumimoji="1" lang="ja-JP" altLang="en-US" sz="1800" b="1" u="sng" dirty="0"/>
              <a:t>凸包の近似アルゴリズム</a:t>
            </a:r>
            <a:r>
              <a:rPr kumimoji="1" lang="ja-JP" altLang="en-US" sz="1800" u="sng" dirty="0"/>
              <a:t>で</a:t>
            </a:r>
            <a:r>
              <a:rPr lang="ja-JP" altLang="en-US" sz="1800" u="sng" dirty="0"/>
              <a:t>ピーク数を減らすように近似．</a:t>
            </a:r>
            <a:endParaRPr lang="en-US" altLang="ja-JP" sz="1800" u="sng" dirty="0"/>
          </a:p>
        </p:txBody>
      </p:sp>
      <p:sp>
        <p:nvSpPr>
          <p:cNvPr id="4" name="日付プレースホルダー 3">
            <a:extLst>
              <a:ext uri="{FF2B5EF4-FFF2-40B4-BE49-F238E27FC236}">
                <a16:creationId xmlns:a16="http://schemas.microsoft.com/office/drawing/2014/main" id="{9E7F029C-0FE6-5946-9F22-D3A766931D6F}"/>
              </a:ext>
            </a:extLst>
          </p:cNvPr>
          <p:cNvSpPr>
            <a:spLocks noGrp="1"/>
          </p:cNvSpPr>
          <p:nvPr>
            <p:ph type="dt" sz="half" idx="10"/>
          </p:nvPr>
        </p:nvSpPr>
        <p:spPr/>
        <p:txBody>
          <a:bodyPr/>
          <a:lstStyle/>
          <a:p>
            <a:r>
              <a:rPr kumimoji="1" lang="en-US" altLang="ja-JP"/>
              <a:t>Makoto Noguchi</a:t>
            </a:r>
            <a:r>
              <a:rPr kumimoji="1" lang="ja-JP" altLang="en-US"/>
              <a:t>＠</a:t>
            </a:r>
            <a:r>
              <a:rPr kumimoji="1" lang="en-US" altLang="ja-JP"/>
              <a:t>Kwansei</a:t>
            </a:r>
            <a:endParaRPr kumimoji="1" lang="ja-JP" altLang="en-US"/>
          </a:p>
        </p:txBody>
      </p:sp>
      <p:sp>
        <p:nvSpPr>
          <p:cNvPr id="5" name="フッター プレースホルダー 4">
            <a:extLst>
              <a:ext uri="{FF2B5EF4-FFF2-40B4-BE49-F238E27FC236}">
                <a16:creationId xmlns:a16="http://schemas.microsoft.com/office/drawing/2014/main" id="{9708C5DF-D8E4-D04B-8EAC-01395019C9C5}"/>
              </a:ext>
            </a:extLst>
          </p:cNvPr>
          <p:cNvSpPr>
            <a:spLocks noGrp="1"/>
          </p:cNvSpPr>
          <p:nvPr>
            <p:ph type="ftr" sz="quarter" idx="11"/>
          </p:nvPr>
        </p:nvSpPr>
        <p:spPr/>
        <p:txBody>
          <a:bodyPr/>
          <a:lstStyle/>
          <a:p>
            <a:r>
              <a:rPr kumimoji="1" lang="ja-JP" altLang="en-US" dirty="0"/>
              <a:t>研究紹介</a:t>
            </a:r>
          </a:p>
        </p:txBody>
      </p:sp>
      <p:pic>
        <p:nvPicPr>
          <p:cNvPr id="22" name="図 21" descr="グラフ, 折れ線グラフ&#10;&#10;自動的に生成された説明">
            <a:extLst>
              <a:ext uri="{FF2B5EF4-FFF2-40B4-BE49-F238E27FC236}">
                <a16:creationId xmlns:a16="http://schemas.microsoft.com/office/drawing/2014/main" id="{3902123A-9AFE-4538-85D5-35C37FFA39DC}"/>
              </a:ext>
            </a:extLst>
          </p:cNvPr>
          <p:cNvPicPr>
            <a:picLocks noChangeAspect="1"/>
          </p:cNvPicPr>
          <p:nvPr/>
        </p:nvPicPr>
        <p:blipFill rotWithShape="1">
          <a:blip r:embed="rId2"/>
          <a:srcRect t="5400" r="8492"/>
          <a:stretch/>
        </p:blipFill>
        <p:spPr>
          <a:xfrm>
            <a:off x="4369744" y="2336406"/>
            <a:ext cx="2646495" cy="2051925"/>
          </a:xfrm>
          <a:prstGeom prst="rect">
            <a:avLst/>
          </a:prstGeom>
        </p:spPr>
      </p:pic>
      <p:pic>
        <p:nvPicPr>
          <p:cNvPr id="23" name="図 22" descr="グラフ&#10;&#10;自動的に生成された説明">
            <a:extLst>
              <a:ext uri="{FF2B5EF4-FFF2-40B4-BE49-F238E27FC236}">
                <a16:creationId xmlns:a16="http://schemas.microsoft.com/office/drawing/2014/main" id="{7A844221-EEDD-4E52-AD41-169234BFC0CD}"/>
              </a:ext>
            </a:extLst>
          </p:cNvPr>
          <p:cNvPicPr>
            <a:picLocks noChangeAspect="1"/>
          </p:cNvPicPr>
          <p:nvPr/>
        </p:nvPicPr>
        <p:blipFill rotWithShape="1">
          <a:blip r:embed="rId3"/>
          <a:srcRect t="5400" r="8492"/>
          <a:stretch/>
        </p:blipFill>
        <p:spPr>
          <a:xfrm>
            <a:off x="683114" y="2313205"/>
            <a:ext cx="2646495" cy="2051924"/>
          </a:xfrm>
          <a:prstGeom prst="rect">
            <a:avLst/>
          </a:prstGeom>
        </p:spPr>
      </p:pic>
      <p:sp>
        <p:nvSpPr>
          <p:cNvPr id="24" name="矢印: 右 23">
            <a:extLst>
              <a:ext uri="{FF2B5EF4-FFF2-40B4-BE49-F238E27FC236}">
                <a16:creationId xmlns:a16="http://schemas.microsoft.com/office/drawing/2014/main" id="{9AA1E94C-3A11-4EAA-9E92-8F79F3B789E1}"/>
              </a:ext>
            </a:extLst>
          </p:cNvPr>
          <p:cNvSpPr/>
          <p:nvPr/>
        </p:nvSpPr>
        <p:spPr>
          <a:xfrm>
            <a:off x="3716229" y="3040718"/>
            <a:ext cx="373936" cy="415636"/>
          </a:xfrm>
          <a:prstGeom prst="rightArrow">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5" name="テキスト ボックス 24">
            <a:extLst>
              <a:ext uri="{FF2B5EF4-FFF2-40B4-BE49-F238E27FC236}">
                <a16:creationId xmlns:a16="http://schemas.microsoft.com/office/drawing/2014/main" id="{1B98090D-1F19-4841-B515-C4287FB56C84}"/>
              </a:ext>
            </a:extLst>
          </p:cNvPr>
          <p:cNvSpPr txBox="1"/>
          <p:nvPr/>
        </p:nvSpPr>
        <p:spPr>
          <a:xfrm>
            <a:off x="6432184" y="4227295"/>
            <a:ext cx="1166403" cy="261610"/>
          </a:xfrm>
          <a:prstGeom prst="rect">
            <a:avLst/>
          </a:prstGeom>
          <a:noFill/>
        </p:spPr>
        <p:txBody>
          <a:bodyPr wrap="square" rtlCol="0">
            <a:spAutoFit/>
          </a:bodyPr>
          <a:lstStyle/>
          <a:p>
            <a:pPr algn="ctr"/>
            <a:r>
              <a:rPr lang="ja-JP" altLang="en-US" sz="1100" dirty="0">
                <a:solidFill>
                  <a:srgbClr val="FF0000"/>
                </a:solidFill>
                <a:latin typeface="メイリオ" panose="020B0604030504040204" pitchFamily="50" charset="-128"/>
                <a:ea typeface="メイリオ" panose="020B0604030504040204" pitchFamily="50" charset="-128"/>
              </a:rPr>
              <a:t>わかりやすい！</a:t>
            </a:r>
            <a:endParaRPr kumimoji="1" lang="ja-JP" altLang="en-US" sz="1100" dirty="0">
              <a:solidFill>
                <a:srgbClr val="FF0000"/>
              </a:solidFill>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D0B9C56E-E3B1-44C6-B70D-069B3A689588}"/>
              </a:ext>
            </a:extLst>
          </p:cNvPr>
          <p:cNvSpPr txBox="1"/>
          <p:nvPr/>
        </p:nvSpPr>
        <p:spPr>
          <a:xfrm>
            <a:off x="3610239" y="2837292"/>
            <a:ext cx="541546" cy="261610"/>
          </a:xfrm>
          <a:prstGeom prst="rect">
            <a:avLst/>
          </a:prstGeom>
          <a:noFill/>
        </p:spPr>
        <p:txBody>
          <a:bodyPr wrap="square" rtlCol="0">
            <a:spAutoFit/>
          </a:bodyPr>
          <a:lstStyle/>
          <a:p>
            <a:pPr algn="ctr"/>
            <a:r>
              <a:rPr lang="ja-JP" altLang="en-US" sz="1100" dirty="0">
                <a:solidFill>
                  <a:srgbClr val="FF0000"/>
                </a:solidFill>
                <a:latin typeface="メイリオ" panose="020B0604030504040204" pitchFamily="50" charset="-128"/>
                <a:ea typeface="メイリオ" panose="020B0604030504040204" pitchFamily="50" charset="-128"/>
              </a:rPr>
              <a:t>近似</a:t>
            </a:r>
            <a:endParaRPr kumimoji="1" lang="ja-JP" altLang="en-US" sz="1100" dirty="0">
              <a:solidFill>
                <a:srgbClr val="FF0000"/>
              </a:solidFill>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CF3917F3-1E3E-45ED-80E9-45D8849BDD6B}"/>
              </a:ext>
            </a:extLst>
          </p:cNvPr>
          <p:cNvSpPr txBox="1"/>
          <p:nvPr/>
        </p:nvSpPr>
        <p:spPr>
          <a:xfrm>
            <a:off x="7726844" y="1116718"/>
            <a:ext cx="3701742" cy="1054135"/>
          </a:xfrm>
          <a:prstGeom prst="rect">
            <a:avLst/>
          </a:prstGeom>
          <a:noFill/>
        </p:spPr>
        <p:txBody>
          <a:bodyPr wrap="square" rtlCol="0">
            <a:spAutoFit/>
          </a:bodyPr>
          <a:lstStyle/>
          <a:p>
            <a:pPr>
              <a:lnSpc>
                <a:spcPts val="2500"/>
              </a:lnSpc>
            </a:pPr>
            <a:r>
              <a:rPr kumimoji="1" lang="ja-JP" altLang="en-US" dirty="0">
                <a:latin typeface="メイリオ" panose="020B0604030504040204" pitchFamily="50" charset="-128"/>
                <a:ea typeface="メイリオ" panose="020B0604030504040204" pitchFamily="50" charset="-128"/>
              </a:rPr>
              <a:t>他の近似方法は？</a:t>
            </a:r>
            <a:endParaRPr kumimoji="1" lang="en-US" altLang="ja-JP" dirty="0">
              <a:latin typeface="メイリオ" panose="020B0604030504040204" pitchFamily="50" charset="-128"/>
              <a:ea typeface="メイリオ" panose="020B0604030504040204" pitchFamily="50" charset="-128"/>
            </a:endParaRPr>
          </a:p>
          <a:p>
            <a:pPr marL="742950" lvl="1" indent="-285750">
              <a:lnSpc>
                <a:spcPts val="2500"/>
              </a:lnSpc>
              <a:buFont typeface="Arial" panose="020B0604020202020204" pitchFamily="34" charset="0"/>
              <a:buChar char="•"/>
            </a:pPr>
            <a:r>
              <a:rPr kumimoji="1" lang="ja-JP" altLang="en-US" sz="1600" dirty="0">
                <a:latin typeface="メイリオ" panose="020B0604030504040204" pitchFamily="50" charset="-128"/>
                <a:ea typeface="メイリオ" panose="020B0604030504040204" pitchFamily="50" charset="-128"/>
              </a:rPr>
              <a:t>感染症数理モデルの構築</a:t>
            </a:r>
            <a:endParaRPr kumimoji="1" lang="en-US" altLang="ja-JP" sz="1600" dirty="0">
              <a:latin typeface="メイリオ" panose="020B0604030504040204" pitchFamily="50" charset="-128"/>
              <a:ea typeface="メイリオ" panose="020B0604030504040204" pitchFamily="50" charset="-128"/>
            </a:endParaRPr>
          </a:p>
          <a:p>
            <a:pPr marL="742950" lvl="1" indent="-285750">
              <a:lnSpc>
                <a:spcPts val="2500"/>
              </a:lnSpc>
              <a:buFont typeface="Arial" panose="020B0604020202020204" pitchFamily="34" charset="0"/>
              <a:buChar char="•"/>
            </a:pPr>
            <a:r>
              <a:rPr kumimoji="1" lang="ja-JP" altLang="en-US" sz="1600" dirty="0">
                <a:latin typeface="メイリオ" panose="020B0604030504040204" pitchFamily="50" charset="-128"/>
                <a:ea typeface="メイリオ" panose="020B0604030504040204" pitchFamily="50" charset="-128"/>
              </a:rPr>
              <a:t>解析的な関数での近似</a:t>
            </a:r>
            <a:r>
              <a:rPr kumimoji="1" lang="en-US" altLang="ja-JP" sz="1600" dirty="0">
                <a:latin typeface="メイリオ" panose="020B0604030504040204" pitchFamily="50" charset="-128"/>
                <a:ea typeface="メイリオ" panose="020B0604030504040204" pitchFamily="50" charset="-128"/>
              </a:rPr>
              <a:t>…</a:t>
            </a:r>
          </a:p>
        </p:txBody>
      </p:sp>
      <p:pic>
        <p:nvPicPr>
          <p:cNvPr id="21" name="図 20" descr="グラフ, 折れ線グラフ&#10;&#10;自動的に生成された説明">
            <a:extLst>
              <a:ext uri="{FF2B5EF4-FFF2-40B4-BE49-F238E27FC236}">
                <a16:creationId xmlns:a16="http://schemas.microsoft.com/office/drawing/2014/main" id="{94C87D3E-5801-41A0-8C20-0244A9BAD512}"/>
              </a:ext>
            </a:extLst>
          </p:cNvPr>
          <p:cNvPicPr>
            <a:picLocks noChangeAspect="1"/>
          </p:cNvPicPr>
          <p:nvPr/>
        </p:nvPicPr>
        <p:blipFill>
          <a:blip r:embed="rId4"/>
          <a:stretch>
            <a:fillRect/>
          </a:stretch>
        </p:blipFill>
        <p:spPr>
          <a:xfrm>
            <a:off x="8288103" y="2067399"/>
            <a:ext cx="2944557" cy="2208418"/>
          </a:xfrm>
          <a:prstGeom prst="rect">
            <a:avLst/>
          </a:prstGeom>
        </p:spPr>
      </p:pic>
      <p:sp>
        <p:nvSpPr>
          <p:cNvPr id="30" name="矢印: 右 29">
            <a:extLst>
              <a:ext uri="{FF2B5EF4-FFF2-40B4-BE49-F238E27FC236}">
                <a16:creationId xmlns:a16="http://schemas.microsoft.com/office/drawing/2014/main" id="{A3D7256E-47DE-4292-BF42-2C2FD1256AE0}"/>
              </a:ext>
            </a:extLst>
          </p:cNvPr>
          <p:cNvSpPr/>
          <p:nvPr/>
        </p:nvSpPr>
        <p:spPr>
          <a:xfrm>
            <a:off x="7322490" y="3076321"/>
            <a:ext cx="373936" cy="415636"/>
          </a:xfrm>
          <a:prstGeom prst="rightArrow">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31" name="テキスト ボックス 30">
            <a:extLst>
              <a:ext uri="{FF2B5EF4-FFF2-40B4-BE49-F238E27FC236}">
                <a16:creationId xmlns:a16="http://schemas.microsoft.com/office/drawing/2014/main" id="{71461D86-BCC7-4EDB-828A-F3F3CAF44BC3}"/>
              </a:ext>
            </a:extLst>
          </p:cNvPr>
          <p:cNvSpPr txBox="1"/>
          <p:nvPr/>
        </p:nvSpPr>
        <p:spPr>
          <a:xfrm>
            <a:off x="7834216" y="4180463"/>
            <a:ext cx="3479766" cy="369332"/>
          </a:xfrm>
          <a:prstGeom prst="rect">
            <a:avLst/>
          </a:prstGeom>
          <a:solidFill>
            <a:schemeClr val="bg1"/>
          </a:solidFill>
        </p:spPr>
        <p:txBody>
          <a:bodyPr wrap="square" rtlCol="0">
            <a:spAutoFit/>
          </a:bodyPr>
          <a:lstStyle/>
          <a:p>
            <a:pPr algn="ctr"/>
            <a:r>
              <a:rPr kumimoji="1" lang="ja-JP" altLang="en-US" sz="1100" dirty="0">
                <a:latin typeface="メイリオ" panose="020B0604030504040204" pitchFamily="50" charset="-128"/>
                <a:ea typeface="メイリオ" panose="020B0604030504040204" pitchFamily="50" charset="-128"/>
              </a:rPr>
              <a:t>感染拡大率を考慮した近似例</a:t>
            </a:r>
            <a:endParaRPr kumimoji="1" lang="en-US" altLang="ja-JP" sz="1100" dirty="0">
              <a:latin typeface="メイリオ" panose="020B0604030504040204" pitchFamily="50" charset="-128"/>
              <a:ea typeface="メイリオ" panose="020B0604030504040204" pitchFamily="50" charset="-128"/>
            </a:endParaRPr>
          </a:p>
          <a:p>
            <a:pPr algn="ctr"/>
            <a:r>
              <a:rPr kumimoji="1" lang="en-US" altLang="ja-JP" sz="700" dirty="0">
                <a:latin typeface="メイリオ" panose="020B0604030504040204" pitchFamily="50" charset="-128"/>
                <a:ea typeface="メイリオ" panose="020B0604030504040204" pitchFamily="50" charset="-128"/>
              </a:rPr>
              <a:t>(</a:t>
            </a:r>
            <a:r>
              <a:rPr lang="en" altLang="ja-JP" sz="700" dirty="0">
                <a:latin typeface="Times New Roman" panose="02020603050405020304" pitchFamily="18" charset="0"/>
              </a:rPr>
              <a:t>Private communication with Prof. Kazuyuki Tanaka, Tohoku University</a:t>
            </a:r>
            <a:r>
              <a:rPr kumimoji="1" lang="en-US" altLang="ja-JP" sz="700" dirty="0">
                <a:latin typeface="メイリオ" panose="020B0604030504040204" pitchFamily="50" charset="-128"/>
                <a:ea typeface="メイリオ" panose="020B0604030504040204" pitchFamily="50" charset="-128"/>
              </a:rPr>
              <a:t>)</a:t>
            </a:r>
            <a:endParaRPr kumimoji="1" lang="ja-JP" altLang="en-US" sz="700" dirty="0">
              <a:latin typeface="メイリオ" panose="020B0604030504040204" pitchFamily="50" charset="-128"/>
              <a:ea typeface="メイリオ" panose="020B0604030504040204" pitchFamily="50" charset="-128"/>
            </a:endParaRPr>
          </a:p>
        </p:txBody>
      </p:sp>
      <p:sp>
        <p:nvSpPr>
          <p:cNvPr id="32" name="テキスト ボックス 31">
            <a:extLst>
              <a:ext uri="{FF2B5EF4-FFF2-40B4-BE49-F238E27FC236}">
                <a16:creationId xmlns:a16="http://schemas.microsoft.com/office/drawing/2014/main" id="{45784BAF-7EC0-4612-ABB5-23115F827C95}"/>
              </a:ext>
            </a:extLst>
          </p:cNvPr>
          <p:cNvSpPr txBox="1"/>
          <p:nvPr/>
        </p:nvSpPr>
        <p:spPr>
          <a:xfrm>
            <a:off x="7212164" y="2838431"/>
            <a:ext cx="622051" cy="261610"/>
          </a:xfrm>
          <a:prstGeom prst="rect">
            <a:avLst/>
          </a:prstGeom>
          <a:noFill/>
        </p:spPr>
        <p:txBody>
          <a:bodyPr wrap="square" rtlCol="0">
            <a:spAutoFit/>
          </a:bodyPr>
          <a:lstStyle/>
          <a:p>
            <a:pPr algn="ctr"/>
            <a:r>
              <a:rPr lang="en-US" altLang="ja-JP" sz="1100" dirty="0">
                <a:latin typeface="メイリオ" panose="020B0604030504040204" pitchFamily="50" charset="-128"/>
                <a:ea typeface="メイリオ" panose="020B0604030504040204" pitchFamily="50" charset="-128"/>
              </a:rPr>
              <a:t>Other</a:t>
            </a:r>
            <a:endParaRPr kumimoji="1" lang="ja-JP" altLang="en-US" sz="1100" dirty="0">
              <a:latin typeface="メイリオ" panose="020B0604030504040204" pitchFamily="50" charset="-128"/>
              <a:ea typeface="メイリオ" panose="020B0604030504040204" pitchFamily="50" charset="-128"/>
            </a:endParaRPr>
          </a:p>
        </p:txBody>
      </p:sp>
      <p:sp>
        <p:nvSpPr>
          <p:cNvPr id="34" name="テキスト ボックス 33">
            <a:extLst>
              <a:ext uri="{FF2B5EF4-FFF2-40B4-BE49-F238E27FC236}">
                <a16:creationId xmlns:a16="http://schemas.microsoft.com/office/drawing/2014/main" id="{C4B35965-4BBE-4910-B92B-839BFD653B09}"/>
              </a:ext>
            </a:extLst>
          </p:cNvPr>
          <p:cNvSpPr txBox="1"/>
          <p:nvPr/>
        </p:nvSpPr>
        <p:spPr>
          <a:xfrm>
            <a:off x="5117486" y="4387284"/>
            <a:ext cx="541546" cy="261610"/>
          </a:xfrm>
          <a:prstGeom prst="rect">
            <a:avLst/>
          </a:prstGeom>
          <a:noFill/>
        </p:spPr>
        <p:txBody>
          <a:bodyPr wrap="square" rtlCol="0">
            <a:spAutoFit/>
          </a:bodyPr>
          <a:lstStyle/>
          <a:p>
            <a:pPr algn="ctr"/>
            <a:r>
              <a:rPr kumimoji="1" lang="en-US" altLang="ja-JP" sz="1100" dirty="0">
                <a:latin typeface="メイリオ" panose="020B0604030504040204" pitchFamily="50" charset="-128"/>
                <a:ea typeface="メイリオ" panose="020B0604030504040204" pitchFamily="50" charset="-128"/>
              </a:rPr>
              <a:t>More</a:t>
            </a:r>
            <a:endParaRPr kumimoji="1" lang="ja-JP" altLang="en-US" sz="1100" dirty="0">
              <a:latin typeface="メイリオ" panose="020B0604030504040204" pitchFamily="50" charset="-128"/>
              <a:ea typeface="メイリオ" panose="020B0604030504040204" pitchFamily="50" charset="-128"/>
            </a:endParaRPr>
          </a:p>
        </p:txBody>
      </p:sp>
      <p:sp>
        <p:nvSpPr>
          <p:cNvPr id="35" name="テキスト ボックス 34">
            <a:extLst>
              <a:ext uri="{FF2B5EF4-FFF2-40B4-BE49-F238E27FC236}">
                <a16:creationId xmlns:a16="http://schemas.microsoft.com/office/drawing/2014/main" id="{66C54605-D29C-479F-96A0-60EB3FAD8807}"/>
              </a:ext>
            </a:extLst>
          </p:cNvPr>
          <p:cNvSpPr txBox="1"/>
          <p:nvPr/>
        </p:nvSpPr>
        <p:spPr>
          <a:xfrm>
            <a:off x="530771" y="4307979"/>
            <a:ext cx="3701742" cy="1035540"/>
          </a:xfrm>
          <a:prstGeom prst="rect">
            <a:avLst/>
          </a:prstGeom>
          <a:noFill/>
        </p:spPr>
        <p:txBody>
          <a:bodyPr wrap="square" rtlCol="0">
            <a:spAutoFit/>
          </a:bodyPr>
          <a:lstStyle/>
          <a:p>
            <a:pPr>
              <a:lnSpc>
                <a:spcPts val="2500"/>
              </a:lnSpc>
            </a:pPr>
            <a:r>
              <a:rPr kumimoji="1" lang="ja-JP" altLang="en-US" dirty="0">
                <a:latin typeface="メイリオ" panose="020B0604030504040204" pitchFamily="50" charset="-128"/>
                <a:ea typeface="メイリオ" panose="020B0604030504040204" pitchFamily="50" charset="-128"/>
              </a:rPr>
              <a:t>何に活用？</a:t>
            </a:r>
            <a:endParaRPr lang="en-US" altLang="ja-JP" dirty="0">
              <a:latin typeface="メイリオ" panose="020B0604030504040204" pitchFamily="50" charset="-128"/>
              <a:ea typeface="メイリオ" panose="020B0604030504040204" pitchFamily="50" charset="-128"/>
            </a:endParaRPr>
          </a:p>
          <a:p>
            <a:pPr marL="742950" lvl="1" indent="-285750">
              <a:lnSpc>
                <a:spcPts val="2500"/>
              </a:lnSpc>
              <a:buFont typeface="Arial" panose="020B0604020202020204" pitchFamily="34" charset="0"/>
              <a:buChar char="•"/>
            </a:pPr>
            <a:r>
              <a:rPr lang="ja-JP" altLang="en-US" sz="1600" b="1" u="sng" dirty="0">
                <a:latin typeface="メイリオ" panose="020B0604030504040204" pitchFamily="50" charset="-128"/>
                <a:ea typeface="メイリオ" panose="020B0604030504040204" pitchFamily="50" charset="-128"/>
              </a:rPr>
              <a:t>深層学習</a:t>
            </a:r>
            <a:r>
              <a:rPr lang="ja-JP" altLang="en-US" sz="1600" dirty="0">
                <a:latin typeface="メイリオ" panose="020B0604030504040204" pitchFamily="50" charset="-128"/>
                <a:ea typeface="メイリオ" panose="020B0604030504040204" pitchFamily="50" charset="-128"/>
              </a:rPr>
              <a:t>を用いた予測</a:t>
            </a:r>
            <a:endParaRPr lang="en-US" altLang="ja-JP" sz="1600" dirty="0">
              <a:latin typeface="メイリオ" panose="020B0604030504040204" pitchFamily="50" charset="-128"/>
              <a:ea typeface="メイリオ" panose="020B0604030504040204" pitchFamily="50" charset="-128"/>
            </a:endParaRPr>
          </a:p>
          <a:p>
            <a:pPr marL="742950" lvl="1" indent="-285750">
              <a:lnSpc>
                <a:spcPts val="2500"/>
              </a:lnSpc>
              <a:buFont typeface="Arial" panose="020B0604020202020204" pitchFamily="34" charset="0"/>
              <a:buChar char="•"/>
            </a:pPr>
            <a:r>
              <a:rPr lang="en-US" altLang="ja-JP" sz="1600" dirty="0">
                <a:latin typeface="メイリオ" panose="020B0604030504040204" pitchFamily="50" charset="-128"/>
                <a:ea typeface="メイリオ" panose="020B0604030504040204" pitchFamily="50" charset="-128"/>
              </a:rPr>
              <a:t>Ex</a:t>
            </a:r>
            <a:r>
              <a:rPr lang="ja-JP" altLang="en-US" sz="1600" dirty="0">
                <a:latin typeface="メイリオ" panose="020B0604030504040204" pitchFamily="50" charset="-128"/>
                <a:ea typeface="メイリオ" panose="020B0604030504040204" pitchFamily="50" charset="-128"/>
              </a:rPr>
              <a:t>．</a:t>
            </a:r>
            <a:r>
              <a:rPr lang="en-US" altLang="ja-JP" sz="1600" u="sng" dirty="0">
                <a:latin typeface="メイリオ" panose="020B0604030504040204" pitchFamily="50" charset="-128"/>
                <a:ea typeface="メイリオ" panose="020B0604030504040204" pitchFamily="50" charset="-128"/>
              </a:rPr>
              <a:t>LSTM</a:t>
            </a:r>
            <a:r>
              <a:rPr lang="ja-JP" altLang="en-US" sz="1600" dirty="0">
                <a:latin typeface="メイリオ" panose="020B0604030504040204" pitchFamily="50" charset="-128"/>
                <a:ea typeface="メイリオ" panose="020B0604030504040204" pitchFamily="50" charset="-128"/>
              </a:rPr>
              <a:t>による予測</a:t>
            </a:r>
            <a:endParaRPr kumimoji="1" lang="en-US" altLang="ja-JP" sz="1600" dirty="0">
              <a:latin typeface="メイリオ" panose="020B0604030504040204" pitchFamily="50" charset="-128"/>
              <a:ea typeface="メイリオ" panose="020B0604030504040204" pitchFamily="50" charset="-128"/>
            </a:endParaRPr>
          </a:p>
        </p:txBody>
      </p:sp>
      <p:pic>
        <p:nvPicPr>
          <p:cNvPr id="12" name="図 11" descr="グラフ, ヒストグラム&#10;&#10;自動的に生成された説明">
            <a:extLst>
              <a:ext uri="{FF2B5EF4-FFF2-40B4-BE49-F238E27FC236}">
                <a16:creationId xmlns:a16="http://schemas.microsoft.com/office/drawing/2014/main" id="{00974634-4C25-460B-A56F-B483221FB8F5}"/>
              </a:ext>
            </a:extLst>
          </p:cNvPr>
          <p:cNvPicPr>
            <a:picLocks noChangeAspect="1"/>
          </p:cNvPicPr>
          <p:nvPr/>
        </p:nvPicPr>
        <p:blipFill>
          <a:blip r:embed="rId5"/>
          <a:stretch>
            <a:fillRect/>
          </a:stretch>
        </p:blipFill>
        <p:spPr>
          <a:xfrm>
            <a:off x="4019024" y="4748523"/>
            <a:ext cx="3479766" cy="1856991"/>
          </a:xfrm>
          <a:prstGeom prst="rect">
            <a:avLst/>
          </a:prstGeom>
        </p:spPr>
      </p:pic>
      <p:pic>
        <p:nvPicPr>
          <p:cNvPr id="10" name="図 9" descr="グラフ, 折れ線グラフ&#10;&#10;自動的に生成された説明">
            <a:extLst>
              <a:ext uri="{FF2B5EF4-FFF2-40B4-BE49-F238E27FC236}">
                <a16:creationId xmlns:a16="http://schemas.microsoft.com/office/drawing/2014/main" id="{10E710FA-3851-4982-B43C-145D7A909D00}"/>
              </a:ext>
            </a:extLst>
          </p:cNvPr>
          <p:cNvPicPr>
            <a:picLocks noChangeAspect="1"/>
          </p:cNvPicPr>
          <p:nvPr/>
        </p:nvPicPr>
        <p:blipFill>
          <a:blip r:embed="rId6"/>
          <a:stretch>
            <a:fillRect/>
          </a:stretch>
        </p:blipFill>
        <p:spPr>
          <a:xfrm>
            <a:off x="7686509" y="4751698"/>
            <a:ext cx="3857159" cy="1849829"/>
          </a:xfrm>
          <a:prstGeom prst="rect">
            <a:avLst/>
          </a:prstGeom>
        </p:spPr>
      </p:pic>
      <p:sp>
        <p:nvSpPr>
          <p:cNvPr id="39" name="正方形/長方形 38">
            <a:extLst>
              <a:ext uri="{FF2B5EF4-FFF2-40B4-BE49-F238E27FC236}">
                <a16:creationId xmlns:a16="http://schemas.microsoft.com/office/drawing/2014/main" id="{30562B46-3663-47DC-B847-E80064F24A5C}"/>
              </a:ext>
            </a:extLst>
          </p:cNvPr>
          <p:cNvSpPr/>
          <p:nvPr/>
        </p:nvSpPr>
        <p:spPr>
          <a:xfrm>
            <a:off x="7303133" y="6184272"/>
            <a:ext cx="161059" cy="216528"/>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コネクタ 40">
            <a:extLst>
              <a:ext uri="{FF2B5EF4-FFF2-40B4-BE49-F238E27FC236}">
                <a16:creationId xmlns:a16="http://schemas.microsoft.com/office/drawing/2014/main" id="{B393D399-5457-473E-92B6-80F3E33CE2B7}"/>
              </a:ext>
            </a:extLst>
          </p:cNvPr>
          <p:cNvCxnSpPr>
            <a:cxnSpLocks/>
          </p:cNvCxnSpPr>
          <p:nvPr/>
        </p:nvCxnSpPr>
        <p:spPr>
          <a:xfrm flipV="1">
            <a:off x="7464192" y="4873938"/>
            <a:ext cx="559033" cy="1310334"/>
          </a:xfrm>
          <a:prstGeom prst="line">
            <a:avLst/>
          </a:prstGeom>
        </p:spPr>
        <p:style>
          <a:lnRef idx="3">
            <a:schemeClr val="accent2"/>
          </a:lnRef>
          <a:fillRef idx="0">
            <a:schemeClr val="accent2"/>
          </a:fillRef>
          <a:effectRef idx="2">
            <a:schemeClr val="accent2"/>
          </a:effectRef>
          <a:fontRef idx="minor">
            <a:schemeClr val="tx1"/>
          </a:fontRef>
        </p:style>
      </p:cxnSp>
      <p:cxnSp>
        <p:nvCxnSpPr>
          <p:cNvPr id="42" name="直線コネクタ 41">
            <a:extLst>
              <a:ext uri="{FF2B5EF4-FFF2-40B4-BE49-F238E27FC236}">
                <a16:creationId xmlns:a16="http://schemas.microsoft.com/office/drawing/2014/main" id="{D47EAF2A-05B5-4084-9D2F-1FC68A24DF2F}"/>
              </a:ext>
            </a:extLst>
          </p:cNvPr>
          <p:cNvCxnSpPr>
            <a:cxnSpLocks/>
          </p:cNvCxnSpPr>
          <p:nvPr/>
        </p:nvCxnSpPr>
        <p:spPr>
          <a:xfrm flipV="1">
            <a:off x="7455261" y="6399293"/>
            <a:ext cx="567964" cy="1509"/>
          </a:xfrm>
          <a:prstGeom prst="line">
            <a:avLst/>
          </a:prstGeom>
        </p:spPr>
        <p:style>
          <a:lnRef idx="3">
            <a:schemeClr val="accent2"/>
          </a:lnRef>
          <a:fillRef idx="0">
            <a:schemeClr val="accent2"/>
          </a:fillRef>
          <a:effectRef idx="2">
            <a:schemeClr val="accent2"/>
          </a:effectRef>
          <a:fontRef idx="minor">
            <a:schemeClr val="tx1"/>
          </a:fontRef>
        </p:style>
      </p:cxnSp>
      <p:cxnSp>
        <p:nvCxnSpPr>
          <p:cNvPr id="51" name="直線コネクタ 50">
            <a:extLst>
              <a:ext uri="{FF2B5EF4-FFF2-40B4-BE49-F238E27FC236}">
                <a16:creationId xmlns:a16="http://schemas.microsoft.com/office/drawing/2014/main" id="{1C280121-B428-4A83-B7E2-E2A21878B129}"/>
              </a:ext>
            </a:extLst>
          </p:cNvPr>
          <p:cNvCxnSpPr>
            <a:cxnSpLocks/>
          </p:cNvCxnSpPr>
          <p:nvPr/>
        </p:nvCxnSpPr>
        <p:spPr>
          <a:xfrm>
            <a:off x="9208293" y="6010275"/>
            <a:ext cx="0" cy="295275"/>
          </a:xfrm>
          <a:prstGeom prst="line">
            <a:avLst/>
          </a:prstGeom>
          <a:ln w="1524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77" name="グループ化 76">
            <a:extLst>
              <a:ext uri="{FF2B5EF4-FFF2-40B4-BE49-F238E27FC236}">
                <a16:creationId xmlns:a16="http://schemas.microsoft.com/office/drawing/2014/main" id="{0D15CC38-4732-44D4-8BE4-2B9AC17A599D}"/>
              </a:ext>
            </a:extLst>
          </p:cNvPr>
          <p:cNvGrpSpPr/>
          <p:nvPr/>
        </p:nvGrpSpPr>
        <p:grpSpPr>
          <a:xfrm>
            <a:off x="853151" y="5401534"/>
            <a:ext cx="2485323" cy="1179381"/>
            <a:chOff x="691943" y="5437578"/>
            <a:chExt cx="2485323" cy="1179381"/>
          </a:xfrm>
        </p:grpSpPr>
        <p:sp>
          <p:nvSpPr>
            <p:cNvPr id="59" name="楕円 58">
              <a:extLst>
                <a:ext uri="{FF2B5EF4-FFF2-40B4-BE49-F238E27FC236}">
                  <a16:creationId xmlns:a16="http://schemas.microsoft.com/office/drawing/2014/main" id="{62CEF7E7-4D0F-4337-8F92-4F272FBA0C60}"/>
                </a:ext>
              </a:extLst>
            </p:cNvPr>
            <p:cNvSpPr/>
            <p:nvPr/>
          </p:nvSpPr>
          <p:spPr>
            <a:xfrm>
              <a:off x="691943" y="5609980"/>
              <a:ext cx="297873" cy="28373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ja-JP" b="0" baseline="-25000" dirty="0"/>
            </a:p>
          </p:txBody>
        </p:sp>
        <p:sp>
          <p:nvSpPr>
            <p:cNvPr id="61" name="楕円 60">
              <a:extLst>
                <a:ext uri="{FF2B5EF4-FFF2-40B4-BE49-F238E27FC236}">
                  <a16:creationId xmlns:a16="http://schemas.microsoft.com/office/drawing/2014/main" id="{2E668642-0F47-457C-9D8F-C05483A9983B}"/>
                </a:ext>
              </a:extLst>
            </p:cNvPr>
            <p:cNvSpPr/>
            <p:nvPr/>
          </p:nvSpPr>
          <p:spPr>
            <a:xfrm>
              <a:off x="2879393" y="5613991"/>
              <a:ext cx="297873" cy="28373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en-US" altLang="ja-JP" b="0" baseline="-25000" dirty="0"/>
            </a:p>
          </p:txBody>
        </p:sp>
        <p:sp>
          <p:nvSpPr>
            <p:cNvPr id="62" name="四角形: 角を丸くする 61">
              <a:extLst>
                <a:ext uri="{FF2B5EF4-FFF2-40B4-BE49-F238E27FC236}">
                  <a16:creationId xmlns:a16="http://schemas.microsoft.com/office/drawing/2014/main" id="{B410AC0E-3C95-45DC-867A-32DBFE1EB337}"/>
                </a:ext>
              </a:extLst>
            </p:cNvPr>
            <p:cNvSpPr/>
            <p:nvPr/>
          </p:nvSpPr>
          <p:spPr>
            <a:xfrm>
              <a:off x="1440324" y="5437578"/>
              <a:ext cx="941318" cy="628938"/>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ja-JP" sz="1600" dirty="0">
                  <a:latin typeface="メイリオ" panose="020B0604030504040204" pitchFamily="50" charset="-128"/>
                  <a:ea typeface="メイリオ" panose="020B0604030504040204" pitchFamily="50" charset="-128"/>
                </a:rPr>
                <a:t>LSTM</a:t>
              </a:r>
            </a:p>
            <a:p>
              <a:pPr algn="ctr"/>
              <a:r>
                <a:rPr lang="en-US" altLang="ja-JP" sz="1600" dirty="0">
                  <a:latin typeface="メイリオ" panose="020B0604030504040204" pitchFamily="50" charset="-128"/>
                  <a:ea typeface="メイリオ" panose="020B0604030504040204" pitchFamily="50" charset="-128"/>
                </a:rPr>
                <a:t>Block</a:t>
              </a:r>
              <a:endParaRPr kumimoji="1" lang="ja-JP" altLang="en-US" sz="1600" dirty="0">
                <a:latin typeface="メイリオ" panose="020B0604030504040204" pitchFamily="50" charset="-128"/>
                <a:ea typeface="メイリオ" panose="020B0604030504040204" pitchFamily="50" charset="-128"/>
              </a:endParaRPr>
            </a:p>
          </p:txBody>
        </p:sp>
        <p:cxnSp>
          <p:nvCxnSpPr>
            <p:cNvPr id="64" name="直線矢印コネクタ 63">
              <a:extLst>
                <a:ext uri="{FF2B5EF4-FFF2-40B4-BE49-F238E27FC236}">
                  <a16:creationId xmlns:a16="http://schemas.microsoft.com/office/drawing/2014/main" id="{EB4ADE66-32DB-4D4B-AB8A-8E8C93D9B1A9}"/>
                </a:ext>
              </a:extLst>
            </p:cNvPr>
            <p:cNvCxnSpPr>
              <a:stCxn id="59" idx="6"/>
              <a:endCxn id="62" idx="1"/>
            </p:cNvCxnSpPr>
            <p:nvPr/>
          </p:nvCxnSpPr>
          <p:spPr>
            <a:xfrm>
              <a:off x="989816" y="5751845"/>
              <a:ext cx="450508" cy="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EF43F601-89F3-4213-A747-49BFBE7F8A4A}"/>
                </a:ext>
              </a:extLst>
            </p:cNvPr>
            <p:cNvCxnSpPr>
              <a:cxnSpLocks/>
              <a:stCxn id="62" idx="3"/>
              <a:endCxn id="61" idx="2"/>
            </p:cNvCxnSpPr>
            <p:nvPr/>
          </p:nvCxnSpPr>
          <p:spPr>
            <a:xfrm>
              <a:off x="2381642" y="5752047"/>
              <a:ext cx="497751" cy="3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C334873C-8A26-458F-BB42-A9D090E35F6C}"/>
                    </a:ext>
                  </a:extLst>
                </p:cNvPr>
                <p:cNvSpPr txBox="1"/>
                <p:nvPr/>
              </p:nvSpPr>
              <p:spPr>
                <a:xfrm>
                  <a:off x="1081293" y="5720307"/>
                  <a:ext cx="29787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b="0" i="1" smtClean="0">
                                <a:latin typeface="Cambria Math" panose="02040503050406030204" pitchFamily="18" charset="0"/>
                                <a:ea typeface="メイリオ" panose="020B0604030504040204" pitchFamily="50" charset="-128"/>
                              </a:rPr>
                            </m:ctrlPr>
                          </m:sSubPr>
                          <m:e>
                            <m:r>
                              <a:rPr kumimoji="1" lang="en-US" altLang="ja-JP" sz="1400" b="0" i="1" smtClean="0">
                                <a:latin typeface="Cambria Math" panose="02040503050406030204" pitchFamily="18" charset="0"/>
                                <a:ea typeface="メイリオ" panose="020B0604030504040204" pitchFamily="50" charset="-128"/>
                              </a:rPr>
                              <m:t>𝑥</m:t>
                            </m:r>
                          </m:e>
                          <m:sub>
                            <m:r>
                              <a:rPr kumimoji="1" lang="en-US" altLang="ja-JP" sz="1400" b="0" i="1" smtClean="0">
                                <a:latin typeface="Cambria Math" panose="02040503050406030204" pitchFamily="18" charset="0"/>
                                <a:ea typeface="メイリオ" panose="020B0604030504040204" pitchFamily="50" charset="-128"/>
                              </a:rPr>
                              <m:t>𝑡</m:t>
                            </m:r>
                          </m:sub>
                        </m:sSub>
                      </m:oMath>
                    </m:oMathPara>
                  </a14:m>
                  <a:endParaRPr kumimoji="1" lang="en-US" altLang="ja-JP" sz="1400" b="0" dirty="0">
                    <a:latin typeface="メイリオ" panose="020B0604030504040204" pitchFamily="50" charset="-128"/>
                    <a:ea typeface="メイリオ" panose="020B0604030504040204" pitchFamily="50" charset="-128"/>
                  </a:endParaRPr>
                </a:p>
              </p:txBody>
            </p:sp>
          </mc:Choice>
          <mc:Fallback xmlns="">
            <p:sp>
              <p:nvSpPr>
                <p:cNvPr id="68" name="テキスト ボックス 67">
                  <a:extLst>
                    <a:ext uri="{FF2B5EF4-FFF2-40B4-BE49-F238E27FC236}">
                      <a16:creationId xmlns:a16="http://schemas.microsoft.com/office/drawing/2014/main" id="{C334873C-8A26-458F-BB42-A9D090E35F6C}"/>
                    </a:ext>
                  </a:extLst>
                </p:cNvPr>
                <p:cNvSpPr txBox="1">
                  <a:spLocks noRot="1" noChangeAspect="1" noMove="1" noResize="1" noEditPoints="1" noAdjustHandles="1" noChangeArrowheads="1" noChangeShapeType="1" noTextEdit="1"/>
                </p:cNvSpPr>
                <p:nvPr/>
              </p:nvSpPr>
              <p:spPr>
                <a:xfrm>
                  <a:off x="1081293" y="5720307"/>
                  <a:ext cx="297873" cy="307777"/>
                </a:xfrm>
                <a:prstGeom prst="rect">
                  <a:avLst/>
                </a:prstGeom>
                <a:blipFill>
                  <a:blip r:embed="rId7"/>
                  <a:stretch>
                    <a:fillRect l="-204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6BD3F3C4-3363-487C-9926-4206D964AE30}"/>
                    </a:ext>
                  </a:extLst>
                </p:cNvPr>
                <p:cNvSpPr txBox="1"/>
                <p:nvPr/>
              </p:nvSpPr>
              <p:spPr>
                <a:xfrm>
                  <a:off x="2487660" y="5720307"/>
                  <a:ext cx="29787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b="0" i="1" smtClean="0">
                                <a:latin typeface="Cambria Math" panose="02040503050406030204" pitchFamily="18" charset="0"/>
                                <a:ea typeface="メイリオ" panose="020B0604030504040204" pitchFamily="50" charset="-128"/>
                              </a:rPr>
                            </m:ctrlPr>
                          </m:sSubPr>
                          <m:e>
                            <m:r>
                              <a:rPr kumimoji="1" lang="en-US" altLang="ja-JP" sz="1400" b="0" i="1" smtClean="0">
                                <a:latin typeface="Cambria Math" panose="02040503050406030204" pitchFamily="18" charset="0"/>
                                <a:ea typeface="メイリオ" panose="020B0604030504040204" pitchFamily="50" charset="-128"/>
                              </a:rPr>
                              <m:t>𝑦</m:t>
                            </m:r>
                          </m:e>
                          <m:sub>
                            <m:r>
                              <a:rPr kumimoji="1" lang="en-US" altLang="ja-JP" sz="1400" b="0" i="1" smtClean="0">
                                <a:latin typeface="Cambria Math" panose="02040503050406030204" pitchFamily="18" charset="0"/>
                                <a:ea typeface="メイリオ" panose="020B0604030504040204" pitchFamily="50" charset="-128"/>
                              </a:rPr>
                              <m:t>𝑡</m:t>
                            </m:r>
                          </m:sub>
                        </m:sSub>
                      </m:oMath>
                    </m:oMathPara>
                  </a14:m>
                  <a:endParaRPr kumimoji="1" lang="en-US" altLang="ja-JP" sz="1400" b="0" dirty="0">
                    <a:latin typeface="メイリオ" panose="020B0604030504040204" pitchFamily="50" charset="-128"/>
                    <a:ea typeface="メイリオ" panose="020B0604030504040204" pitchFamily="50" charset="-128"/>
                  </a:endParaRPr>
                </a:p>
              </p:txBody>
            </p:sp>
          </mc:Choice>
          <mc:Fallback xmlns="">
            <p:sp>
              <p:nvSpPr>
                <p:cNvPr id="69" name="テキスト ボックス 68">
                  <a:extLst>
                    <a:ext uri="{FF2B5EF4-FFF2-40B4-BE49-F238E27FC236}">
                      <a16:creationId xmlns:a16="http://schemas.microsoft.com/office/drawing/2014/main" id="{6BD3F3C4-3363-487C-9926-4206D964AE30}"/>
                    </a:ext>
                  </a:extLst>
                </p:cNvPr>
                <p:cNvSpPr txBox="1">
                  <a:spLocks noRot="1" noChangeAspect="1" noMove="1" noResize="1" noEditPoints="1" noAdjustHandles="1" noChangeArrowheads="1" noChangeShapeType="1" noTextEdit="1"/>
                </p:cNvSpPr>
                <p:nvPr/>
              </p:nvSpPr>
              <p:spPr>
                <a:xfrm>
                  <a:off x="2487660" y="5720307"/>
                  <a:ext cx="297873" cy="307777"/>
                </a:xfrm>
                <a:prstGeom prst="rect">
                  <a:avLst/>
                </a:prstGeom>
                <a:blipFill>
                  <a:blip r:embed="rId8"/>
                  <a:stretch>
                    <a:fillRect l="-10417"/>
                  </a:stretch>
                </a:blipFill>
              </p:spPr>
              <p:txBody>
                <a:bodyPr/>
                <a:lstStyle/>
                <a:p>
                  <a:r>
                    <a:rPr lang="ja-JP" altLang="en-US">
                      <a:noFill/>
                    </a:rPr>
                    <a:t> </a:t>
                  </a:r>
                </a:p>
              </p:txBody>
            </p:sp>
          </mc:Fallback>
        </mc:AlternateContent>
        <p:sp>
          <p:nvSpPr>
            <p:cNvPr id="75" name="円弧 74">
              <a:extLst>
                <a:ext uri="{FF2B5EF4-FFF2-40B4-BE49-F238E27FC236}">
                  <a16:creationId xmlns:a16="http://schemas.microsoft.com/office/drawing/2014/main" id="{7D838268-CE73-4675-90A5-7D623BB112A9}"/>
                </a:ext>
              </a:extLst>
            </p:cNvPr>
            <p:cNvSpPr/>
            <p:nvPr/>
          </p:nvSpPr>
          <p:spPr>
            <a:xfrm rot="5400000">
              <a:off x="1701536" y="5934040"/>
              <a:ext cx="412452" cy="580187"/>
            </a:xfrm>
            <a:prstGeom prst="arc">
              <a:avLst>
                <a:gd name="adj1" fmla="val 13930063"/>
                <a:gd name="adj2" fmla="val 7776842"/>
              </a:avLst>
            </a:pr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6" name="テキスト ボックス 75">
                  <a:extLst>
                    <a:ext uri="{FF2B5EF4-FFF2-40B4-BE49-F238E27FC236}">
                      <a16:creationId xmlns:a16="http://schemas.microsoft.com/office/drawing/2014/main" id="{F29DC457-71F4-4966-8F0B-4F880C629F97}"/>
                    </a:ext>
                  </a:extLst>
                </p:cNvPr>
                <p:cNvSpPr txBox="1"/>
                <p:nvPr/>
              </p:nvSpPr>
              <p:spPr>
                <a:xfrm>
                  <a:off x="2190179" y="6309182"/>
                  <a:ext cx="29787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b="0" i="1" smtClean="0">
                                <a:latin typeface="Cambria Math" panose="02040503050406030204" pitchFamily="18" charset="0"/>
                                <a:ea typeface="メイリオ" panose="020B0604030504040204" pitchFamily="50" charset="-128"/>
                              </a:rPr>
                            </m:ctrlPr>
                          </m:sSubPr>
                          <m:e>
                            <m:r>
                              <a:rPr kumimoji="1" lang="en-US" altLang="ja-JP" sz="1400" b="0" i="1" smtClean="0">
                                <a:latin typeface="Cambria Math" panose="02040503050406030204" pitchFamily="18" charset="0"/>
                                <a:ea typeface="メイリオ" panose="020B0604030504040204" pitchFamily="50" charset="-128"/>
                              </a:rPr>
                              <m:t>𝑦</m:t>
                            </m:r>
                          </m:e>
                          <m:sub>
                            <m:r>
                              <a:rPr kumimoji="1" lang="en-US" altLang="ja-JP" sz="1400" b="0" i="1" smtClean="0">
                                <a:latin typeface="Cambria Math" panose="02040503050406030204" pitchFamily="18" charset="0"/>
                                <a:ea typeface="メイリオ" panose="020B0604030504040204" pitchFamily="50" charset="-128"/>
                              </a:rPr>
                              <m:t>𝑡</m:t>
                            </m:r>
                            <m:r>
                              <a:rPr kumimoji="1" lang="en-US" altLang="ja-JP" sz="1400" b="0" i="1" smtClean="0">
                                <a:latin typeface="Cambria Math" panose="02040503050406030204" pitchFamily="18" charset="0"/>
                                <a:ea typeface="メイリオ" panose="020B0604030504040204" pitchFamily="50" charset="-128"/>
                              </a:rPr>
                              <m:t>−1</m:t>
                            </m:r>
                          </m:sub>
                        </m:sSub>
                      </m:oMath>
                    </m:oMathPara>
                  </a14:m>
                  <a:endParaRPr kumimoji="1" lang="en-US" altLang="ja-JP" sz="1400" b="0" dirty="0">
                    <a:latin typeface="メイリオ" panose="020B0604030504040204" pitchFamily="50" charset="-128"/>
                    <a:ea typeface="メイリオ" panose="020B0604030504040204" pitchFamily="50" charset="-128"/>
                  </a:endParaRPr>
                </a:p>
              </p:txBody>
            </p:sp>
          </mc:Choice>
          <mc:Fallback xmlns="">
            <p:sp>
              <p:nvSpPr>
                <p:cNvPr id="76" name="テキスト ボックス 75">
                  <a:extLst>
                    <a:ext uri="{FF2B5EF4-FFF2-40B4-BE49-F238E27FC236}">
                      <a16:creationId xmlns:a16="http://schemas.microsoft.com/office/drawing/2014/main" id="{F29DC457-71F4-4966-8F0B-4F880C629F97}"/>
                    </a:ext>
                  </a:extLst>
                </p:cNvPr>
                <p:cNvSpPr txBox="1">
                  <a:spLocks noRot="1" noChangeAspect="1" noMove="1" noResize="1" noEditPoints="1" noAdjustHandles="1" noChangeArrowheads="1" noChangeShapeType="1" noTextEdit="1"/>
                </p:cNvSpPr>
                <p:nvPr/>
              </p:nvSpPr>
              <p:spPr>
                <a:xfrm>
                  <a:off x="2190179" y="6309182"/>
                  <a:ext cx="297873" cy="307777"/>
                </a:xfrm>
                <a:prstGeom prst="rect">
                  <a:avLst/>
                </a:prstGeom>
                <a:blipFill>
                  <a:blip r:embed="rId9"/>
                  <a:stretch>
                    <a:fillRect l="-36735" r="-6122"/>
                  </a:stretch>
                </a:blipFill>
              </p:spPr>
              <p:txBody>
                <a:bodyPr/>
                <a:lstStyle/>
                <a:p>
                  <a:r>
                    <a:rPr lang="ja-JP" altLang="en-US">
                      <a:noFill/>
                    </a:rPr>
                    <a:t> </a:t>
                  </a:r>
                </a:p>
              </p:txBody>
            </p:sp>
          </mc:Fallback>
        </mc:AlternateContent>
      </p:grpSp>
      <p:sp>
        <p:nvSpPr>
          <p:cNvPr id="36" name="テキスト ボックス 35">
            <a:extLst>
              <a:ext uri="{FF2B5EF4-FFF2-40B4-BE49-F238E27FC236}">
                <a16:creationId xmlns:a16="http://schemas.microsoft.com/office/drawing/2014/main" id="{FF27E084-47C4-4D6C-8E3D-F0EB3567B08E}"/>
              </a:ext>
            </a:extLst>
          </p:cNvPr>
          <p:cNvSpPr txBox="1"/>
          <p:nvPr/>
        </p:nvSpPr>
        <p:spPr>
          <a:xfrm>
            <a:off x="12981" y="5250641"/>
            <a:ext cx="1125694" cy="261610"/>
          </a:xfrm>
          <a:prstGeom prst="rect">
            <a:avLst/>
          </a:prstGeom>
          <a:noFill/>
          <a:ln w="12700">
            <a:noFill/>
          </a:ln>
        </p:spPr>
        <p:txBody>
          <a:bodyPr wrap="square" rtlCol="0">
            <a:spAutoFit/>
          </a:bodyPr>
          <a:lstStyle/>
          <a:p>
            <a:pPr algn="ctr"/>
            <a:r>
              <a:rPr kumimoji="1" lang="en-US" altLang="ja-JP" sz="1100" u="sng" dirty="0">
                <a:latin typeface="メイリオ" panose="020B0604030504040204" pitchFamily="50" charset="-128"/>
                <a:ea typeface="メイリオ" panose="020B0604030504040204" pitchFamily="50" charset="-128"/>
              </a:rPr>
              <a:t>LSTM</a:t>
            </a:r>
            <a:r>
              <a:rPr kumimoji="1" lang="ja-JP" altLang="en-US" sz="1100" u="sng" dirty="0">
                <a:latin typeface="メイリオ" panose="020B0604030504040204" pitchFamily="50" charset="-128"/>
                <a:ea typeface="メイリオ" panose="020B0604030504040204" pitchFamily="50" charset="-128"/>
              </a:rPr>
              <a:t>の</a:t>
            </a:r>
            <a:r>
              <a:rPr lang="ja-JP" altLang="en-US" sz="1100" u="sng" dirty="0">
                <a:latin typeface="メイリオ" panose="020B0604030504040204" pitchFamily="50" charset="-128"/>
                <a:ea typeface="メイリオ" panose="020B0604030504040204" pitchFamily="50" charset="-128"/>
              </a:rPr>
              <a:t>構造</a:t>
            </a:r>
            <a:endParaRPr kumimoji="1" lang="ja-JP" altLang="en-US" sz="1100" u="sng" dirty="0">
              <a:latin typeface="メイリオ" panose="020B0604030504040204" pitchFamily="50" charset="-128"/>
              <a:ea typeface="メイリオ" panose="020B0604030504040204" pitchFamily="50" charset="-128"/>
            </a:endParaRPr>
          </a:p>
        </p:txBody>
      </p:sp>
      <p:sp>
        <p:nvSpPr>
          <p:cNvPr id="37" name="テキスト ボックス 36">
            <a:extLst>
              <a:ext uri="{FF2B5EF4-FFF2-40B4-BE49-F238E27FC236}">
                <a16:creationId xmlns:a16="http://schemas.microsoft.com/office/drawing/2014/main" id="{58436160-1DDB-4C6A-9E41-12ABEFAE1605}"/>
              </a:ext>
            </a:extLst>
          </p:cNvPr>
          <p:cNvSpPr txBox="1"/>
          <p:nvPr/>
        </p:nvSpPr>
        <p:spPr>
          <a:xfrm>
            <a:off x="634431" y="5871911"/>
            <a:ext cx="665224" cy="261610"/>
          </a:xfrm>
          <a:prstGeom prst="rect">
            <a:avLst/>
          </a:prstGeom>
          <a:noFill/>
        </p:spPr>
        <p:txBody>
          <a:bodyPr wrap="square" rtlCol="0">
            <a:spAutoFit/>
          </a:bodyPr>
          <a:lstStyle/>
          <a:p>
            <a:pPr algn="ctr"/>
            <a:r>
              <a:rPr kumimoji="1" lang="ja-JP" altLang="en-US" sz="1100" dirty="0">
                <a:latin typeface="メイリオ" panose="020B0604030504040204" pitchFamily="50" charset="-128"/>
                <a:ea typeface="メイリオ" panose="020B0604030504040204" pitchFamily="50" charset="-128"/>
              </a:rPr>
              <a:t>入力層</a:t>
            </a:r>
          </a:p>
        </p:txBody>
      </p:sp>
      <p:sp>
        <p:nvSpPr>
          <p:cNvPr id="38" name="テキスト ボックス 37">
            <a:extLst>
              <a:ext uri="{FF2B5EF4-FFF2-40B4-BE49-F238E27FC236}">
                <a16:creationId xmlns:a16="http://schemas.microsoft.com/office/drawing/2014/main" id="{3EFAE054-2345-4B89-8CD7-D0B5D1A18DB4}"/>
              </a:ext>
            </a:extLst>
          </p:cNvPr>
          <p:cNvSpPr txBox="1"/>
          <p:nvPr/>
        </p:nvSpPr>
        <p:spPr>
          <a:xfrm>
            <a:off x="2823177" y="5857666"/>
            <a:ext cx="665224" cy="261610"/>
          </a:xfrm>
          <a:prstGeom prst="rect">
            <a:avLst/>
          </a:prstGeom>
          <a:noFill/>
        </p:spPr>
        <p:txBody>
          <a:bodyPr wrap="square" rtlCol="0">
            <a:spAutoFit/>
          </a:bodyPr>
          <a:lstStyle/>
          <a:p>
            <a:pPr algn="ctr"/>
            <a:r>
              <a:rPr kumimoji="1" lang="ja-JP" altLang="en-US" sz="1100" dirty="0">
                <a:latin typeface="メイリオ" panose="020B0604030504040204" pitchFamily="50" charset="-128"/>
                <a:ea typeface="メイリオ" panose="020B0604030504040204" pitchFamily="50" charset="-128"/>
              </a:rPr>
              <a:t>出力層</a:t>
            </a:r>
          </a:p>
        </p:txBody>
      </p:sp>
      <p:cxnSp>
        <p:nvCxnSpPr>
          <p:cNvPr id="55" name="コネクタ: カギ線 54">
            <a:extLst>
              <a:ext uri="{FF2B5EF4-FFF2-40B4-BE49-F238E27FC236}">
                <a16:creationId xmlns:a16="http://schemas.microsoft.com/office/drawing/2014/main" id="{4A262E51-FC4C-4207-BE8A-8C9C4B6783B3}"/>
              </a:ext>
            </a:extLst>
          </p:cNvPr>
          <p:cNvCxnSpPr>
            <a:cxnSpLocks/>
            <a:stCxn id="23" idx="2"/>
            <a:endCxn id="59" idx="0"/>
          </p:cNvCxnSpPr>
          <p:nvPr/>
        </p:nvCxnSpPr>
        <p:spPr>
          <a:xfrm rot="5400000">
            <a:off x="899822" y="4467395"/>
            <a:ext cx="1208807" cy="1004274"/>
          </a:xfrm>
          <a:prstGeom prst="bentConnector3">
            <a:avLst>
              <a:gd name="adj1" fmla="val 24785"/>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562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 name="図 101">
            <a:extLst>
              <a:ext uri="{FF2B5EF4-FFF2-40B4-BE49-F238E27FC236}">
                <a16:creationId xmlns:a16="http://schemas.microsoft.com/office/drawing/2014/main" id="{E0A4B1C9-6E57-469E-948C-692FF18970A1}"/>
              </a:ext>
            </a:extLst>
          </p:cNvPr>
          <p:cNvPicPr>
            <a:picLocks noChangeAspect="1"/>
          </p:cNvPicPr>
          <p:nvPr/>
        </p:nvPicPr>
        <p:blipFill rotWithShape="1">
          <a:blip r:embed="rId3"/>
          <a:srcRect b="6885"/>
          <a:stretch/>
        </p:blipFill>
        <p:spPr>
          <a:xfrm>
            <a:off x="96298" y="1973865"/>
            <a:ext cx="3428808" cy="3343824"/>
          </a:xfrm>
          <a:prstGeom prst="rect">
            <a:avLst/>
          </a:prstGeom>
        </p:spPr>
      </p:pic>
      <p:sp>
        <p:nvSpPr>
          <p:cNvPr id="87" name="吹き出し: 角を丸めた四角形 86">
            <a:extLst>
              <a:ext uri="{FF2B5EF4-FFF2-40B4-BE49-F238E27FC236}">
                <a16:creationId xmlns:a16="http://schemas.microsoft.com/office/drawing/2014/main" id="{8EA1196B-C858-41F3-BF70-34E8D9272A82}"/>
              </a:ext>
            </a:extLst>
          </p:cNvPr>
          <p:cNvSpPr/>
          <p:nvPr/>
        </p:nvSpPr>
        <p:spPr>
          <a:xfrm>
            <a:off x="1949540" y="1299417"/>
            <a:ext cx="953514" cy="1278439"/>
          </a:xfrm>
          <a:prstGeom prst="wedgeRoundRectCallout">
            <a:avLst>
              <a:gd name="adj1" fmla="val -107371"/>
              <a:gd name="adj2" fmla="val 166152"/>
              <a:gd name="adj3" fmla="val 16667"/>
            </a:avLst>
          </a:prstGeom>
          <a:solidFill>
            <a:schemeClr val="bg1">
              <a:alpha val="10000"/>
            </a:schemeClr>
          </a:solidFill>
          <a:ln>
            <a:solidFill>
              <a:schemeClr val="tx1">
                <a:alpha val="50000"/>
              </a:schemeClr>
            </a:solidFill>
          </a:ln>
        </p:spPr>
        <p:style>
          <a:lnRef idx="2">
            <a:schemeClr val="dk1"/>
          </a:lnRef>
          <a:fillRef idx="1">
            <a:schemeClr val="lt1"/>
          </a:fillRef>
          <a:effectRef idx="0">
            <a:schemeClr val="dk1"/>
          </a:effectRef>
          <a:fontRef idx="minor">
            <a:schemeClr val="dk1"/>
          </a:fontRef>
        </p:style>
        <p:txBody>
          <a:bodyPr vert="horz" rtlCol="0" anchor="ctr"/>
          <a:lstStyle/>
          <a:p>
            <a:pPr algn="ctr"/>
            <a:endParaRPr kumimoji="1" lang="ja-JP" altLang="en-US" sz="2800" dirty="0">
              <a:ln w="0"/>
              <a:solidFill>
                <a:schemeClr val="tx1"/>
              </a:solidFill>
            </a:endParaRPr>
          </a:p>
        </p:txBody>
      </p:sp>
      <p:sp>
        <p:nvSpPr>
          <p:cNvPr id="26" name="吹き出し: 角を丸めた四角形 25">
            <a:extLst>
              <a:ext uri="{FF2B5EF4-FFF2-40B4-BE49-F238E27FC236}">
                <a16:creationId xmlns:a16="http://schemas.microsoft.com/office/drawing/2014/main" id="{2EC0C2AC-BFAD-438C-8C29-12B1D4C5C2E4}"/>
              </a:ext>
            </a:extLst>
          </p:cNvPr>
          <p:cNvSpPr/>
          <p:nvPr/>
        </p:nvSpPr>
        <p:spPr>
          <a:xfrm>
            <a:off x="1946646" y="1302546"/>
            <a:ext cx="953514" cy="1278439"/>
          </a:xfrm>
          <a:prstGeom prst="wedgeRoundRectCallout">
            <a:avLst>
              <a:gd name="adj1" fmla="val -105191"/>
              <a:gd name="adj2" fmla="val 73495"/>
              <a:gd name="adj3" fmla="val 16667"/>
            </a:avLst>
          </a:prstGeom>
          <a:solidFill>
            <a:schemeClr val="bg1"/>
          </a:solidFill>
          <a:ln>
            <a:solidFill>
              <a:schemeClr val="tx1">
                <a:alpha val="50000"/>
              </a:schemeClr>
            </a:solidFill>
          </a:ln>
        </p:spPr>
        <p:style>
          <a:lnRef idx="2">
            <a:schemeClr val="dk1"/>
          </a:lnRef>
          <a:fillRef idx="1">
            <a:schemeClr val="lt1"/>
          </a:fillRef>
          <a:effectRef idx="0">
            <a:schemeClr val="dk1"/>
          </a:effectRef>
          <a:fontRef idx="minor">
            <a:schemeClr val="dk1"/>
          </a:fontRef>
        </p:style>
        <p:txBody>
          <a:bodyPr vert="horz" rtlCol="0" anchor="ctr"/>
          <a:lstStyle/>
          <a:p>
            <a:pPr algn="ctr"/>
            <a:endParaRPr kumimoji="1" lang="ja-JP" altLang="en-US" sz="2800" dirty="0">
              <a:ln w="0"/>
              <a:solidFill>
                <a:schemeClr val="tx1"/>
              </a:solidFill>
            </a:endParaRPr>
          </a:p>
        </p:txBody>
      </p:sp>
      <p:sp>
        <p:nvSpPr>
          <p:cNvPr id="12" name="正方形/長方形 11">
            <a:extLst>
              <a:ext uri="{FF2B5EF4-FFF2-40B4-BE49-F238E27FC236}">
                <a16:creationId xmlns:a16="http://schemas.microsoft.com/office/drawing/2014/main" id="{1B2F19BF-FB40-4576-B48C-C1EE26DD54C1}"/>
              </a:ext>
            </a:extLst>
          </p:cNvPr>
          <p:cNvSpPr/>
          <p:nvPr/>
        </p:nvSpPr>
        <p:spPr>
          <a:xfrm>
            <a:off x="11084973" y="6143950"/>
            <a:ext cx="902072" cy="714050"/>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67" b="0" i="0" u="none" strike="noStrike" kern="1200" cap="none" spc="0" normalizeH="0" baseline="0" noProof="0" dirty="0">
              <a:ln w="0"/>
              <a:solidFill>
                <a:srgbClr val="5F5F5F"/>
              </a:solidFill>
              <a:effectLst/>
              <a:uLnTx/>
              <a:uFillTx/>
              <a:latin typeface="Spica Neue P"/>
              <a:cs typeface="+mn-cs"/>
            </a:endParaRPr>
          </a:p>
        </p:txBody>
      </p:sp>
      <p:sp>
        <p:nvSpPr>
          <p:cNvPr id="93" name="正方形/長方形 92">
            <a:extLst>
              <a:ext uri="{FF2B5EF4-FFF2-40B4-BE49-F238E27FC236}">
                <a16:creationId xmlns:a16="http://schemas.microsoft.com/office/drawing/2014/main" id="{665B1987-119F-434B-AC59-54976F873CB6}"/>
              </a:ext>
            </a:extLst>
          </p:cNvPr>
          <p:cNvSpPr/>
          <p:nvPr/>
        </p:nvSpPr>
        <p:spPr>
          <a:xfrm>
            <a:off x="3574934" y="1003084"/>
            <a:ext cx="8500906" cy="5469069"/>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67" b="0" i="0" u="none" strike="noStrike" kern="1200" cap="none" spc="0" normalizeH="0" baseline="0" noProof="0" dirty="0">
              <a:ln w="0"/>
              <a:solidFill>
                <a:srgbClr val="5F5F5F"/>
              </a:solidFill>
              <a:effectLst/>
              <a:uLnTx/>
              <a:uFillTx/>
              <a:latin typeface="Spica Neue P"/>
              <a:cs typeface="+mn-cs"/>
            </a:endParaRPr>
          </a:p>
        </p:txBody>
      </p:sp>
      <p:sp>
        <p:nvSpPr>
          <p:cNvPr id="11" name="吹き出し: 下矢印 10">
            <a:extLst>
              <a:ext uri="{FF2B5EF4-FFF2-40B4-BE49-F238E27FC236}">
                <a16:creationId xmlns:a16="http://schemas.microsoft.com/office/drawing/2014/main" id="{D863697C-1E59-4A18-985F-FC634E336E12}"/>
              </a:ext>
            </a:extLst>
          </p:cNvPr>
          <p:cNvSpPr/>
          <p:nvPr/>
        </p:nvSpPr>
        <p:spPr>
          <a:xfrm rot="10800000">
            <a:off x="5557819" y="4532359"/>
            <a:ext cx="1854045" cy="1755856"/>
          </a:xfrm>
          <a:prstGeom prst="downArrowCallout">
            <a:avLst>
              <a:gd name="adj1" fmla="val 21347"/>
              <a:gd name="adj2" fmla="val 18937"/>
              <a:gd name="adj3" fmla="val 9010"/>
              <a:gd name="adj4" fmla="val 83501"/>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67" b="0" i="0" u="none" strike="noStrike" kern="1200" cap="none" spc="0" normalizeH="0" baseline="0" noProof="0" dirty="0">
              <a:ln w="0"/>
              <a:solidFill>
                <a:srgbClr val="5F5F5F"/>
              </a:solidFill>
              <a:effectLst/>
              <a:uLnTx/>
              <a:uFillTx/>
              <a:latin typeface="Spica Neue P"/>
              <a:cs typeface="+mn-cs"/>
            </a:endParaRPr>
          </a:p>
        </p:txBody>
      </p:sp>
      <p:pic>
        <p:nvPicPr>
          <p:cNvPr id="9" name="図 8">
            <a:extLst>
              <a:ext uri="{FF2B5EF4-FFF2-40B4-BE49-F238E27FC236}">
                <a16:creationId xmlns:a16="http://schemas.microsoft.com/office/drawing/2014/main" id="{B7EFEC36-39C7-49B1-A8F8-5247B386AC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5783" y="1951502"/>
            <a:ext cx="1676739" cy="1550983"/>
          </a:xfrm>
          <a:prstGeom prst="rect">
            <a:avLst/>
          </a:prstGeom>
        </p:spPr>
      </p:pic>
      <p:sp>
        <p:nvSpPr>
          <p:cNvPr id="10" name="正方形/長方形 9">
            <a:extLst>
              <a:ext uri="{FF2B5EF4-FFF2-40B4-BE49-F238E27FC236}">
                <a16:creationId xmlns:a16="http://schemas.microsoft.com/office/drawing/2014/main" id="{9A4949D8-1059-41D8-868E-342948A9173C}"/>
              </a:ext>
            </a:extLst>
          </p:cNvPr>
          <p:cNvSpPr/>
          <p:nvPr/>
        </p:nvSpPr>
        <p:spPr>
          <a:xfrm>
            <a:off x="5694271" y="1595475"/>
            <a:ext cx="776379" cy="1303564"/>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67" b="0" i="0" u="none" strike="noStrike" kern="1200" cap="none" spc="0" normalizeH="0" baseline="0" noProof="0" dirty="0">
              <a:ln w="0"/>
              <a:solidFill>
                <a:srgbClr val="5F5F5F"/>
              </a:solidFill>
              <a:effectLst/>
              <a:uLnTx/>
              <a:uFillTx/>
              <a:latin typeface="Spica Neue P"/>
              <a:cs typeface="+mn-cs"/>
            </a:endParaRPr>
          </a:p>
        </p:txBody>
      </p:sp>
      <p:sp>
        <p:nvSpPr>
          <p:cNvPr id="8" name="思考の吹き出し: 雲形 7">
            <a:extLst>
              <a:ext uri="{FF2B5EF4-FFF2-40B4-BE49-F238E27FC236}">
                <a16:creationId xmlns:a16="http://schemas.microsoft.com/office/drawing/2014/main" id="{BB80C97D-2147-4D26-9783-C8FEAF2E4DF2}"/>
              </a:ext>
            </a:extLst>
          </p:cNvPr>
          <p:cNvSpPr/>
          <p:nvPr/>
        </p:nvSpPr>
        <p:spPr>
          <a:xfrm>
            <a:off x="5506761" y="1062914"/>
            <a:ext cx="769862" cy="2266591"/>
          </a:xfrm>
          <a:prstGeom prst="cloudCallout">
            <a:avLst>
              <a:gd name="adj1" fmla="val 105882"/>
              <a:gd name="adj2" fmla="val 5663"/>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vert="eaVert"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w="0"/>
                <a:solidFill>
                  <a:srgbClr val="5F5F5F"/>
                </a:solidFill>
                <a:effectLst/>
                <a:uLnTx/>
                <a:uFillTx/>
                <a:latin typeface="Spica Neue P"/>
                <a:cs typeface="+mn-cs"/>
              </a:rPr>
              <a:t>数字を見分ける</a:t>
            </a:r>
            <a:r>
              <a:rPr lang="ja-JP" altLang="en-US" sz="1200" dirty="0">
                <a:ln w="0"/>
                <a:solidFill>
                  <a:srgbClr val="5F5F5F"/>
                </a:solidFill>
                <a:latin typeface="Spica Neue P"/>
              </a:rPr>
              <a:t>の</a:t>
            </a:r>
            <a:r>
              <a:rPr kumimoji="1" lang="ja-JP" altLang="en-US" sz="1200" b="0" i="0" u="none" strike="noStrike" kern="1200" cap="none" spc="0" normalizeH="0" baseline="0" noProof="0" dirty="0">
                <a:ln w="0"/>
                <a:solidFill>
                  <a:srgbClr val="5F5F5F"/>
                </a:solidFill>
                <a:effectLst/>
                <a:uLnTx/>
                <a:uFillTx/>
                <a:latin typeface="Spica Neue P"/>
                <a:cs typeface="+mn-cs"/>
              </a:rPr>
              <a:t>に</a:t>
            </a:r>
            <a:br>
              <a:rPr kumimoji="1" lang="en-US" altLang="ja-JP" sz="1200" b="0" i="0" u="none" strike="noStrike" kern="1200" cap="none" spc="0" normalizeH="0" baseline="0" noProof="0" dirty="0">
                <a:ln w="0"/>
                <a:solidFill>
                  <a:srgbClr val="5F5F5F"/>
                </a:solidFill>
                <a:effectLst/>
                <a:uLnTx/>
                <a:uFillTx/>
                <a:latin typeface="Spica Neue P"/>
                <a:cs typeface="+mn-cs"/>
              </a:rPr>
            </a:br>
            <a:r>
              <a:rPr kumimoji="1" lang="ja-JP" altLang="en-US" sz="1200" b="0" i="0" u="none" strike="noStrike" kern="1200" cap="none" spc="0" normalizeH="0" baseline="0" noProof="0" dirty="0">
                <a:ln w="0"/>
                <a:solidFill>
                  <a:srgbClr val="5F5F5F"/>
                </a:solidFill>
                <a:effectLst/>
                <a:uLnTx/>
                <a:uFillTx/>
                <a:latin typeface="Spica Neue P"/>
                <a:cs typeface="+mn-cs"/>
              </a:rPr>
              <a:t>どの特徴が必要？</a:t>
            </a:r>
          </a:p>
        </p:txBody>
      </p:sp>
      <p:cxnSp>
        <p:nvCxnSpPr>
          <p:cNvPr id="56" name="直線矢印コネクタ 55">
            <a:extLst>
              <a:ext uri="{FF2B5EF4-FFF2-40B4-BE49-F238E27FC236}">
                <a16:creationId xmlns:a16="http://schemas.microsoft.com/office/drawing/2014/main" id="{02900C30-C895-4519-9C17-5674095C8CB0}"/>
              </a:ext>
            </a:extLst>
          </p:cNvPr>
          <p:cNvCxnSpPr>
            <a:cxnSpLocks/>
          </p:cNvCxnSpPr>
          <p:nvPr/>
        </p:nvCxnSpPr>
        <p:spPr>
          <a:xfrm flipV="1">
            <a:off x="9202002" y="3853209"/>
            <a:ext cx="0" cy="2099919"/>
          </a:xfrm>
          <a:prstGeom prst="straightConnector1">
            <a:avLst/>
          </a:prstGeom>
          <a:ln w="57150">
            <a:solidFill>
              <a:schemeClr val="tx1">
                <a:lumMod val="40000"/>
                <a:lumOff val="60000"/>
              </a:schemeClr>
            </a:solidFill>
            <a:tailEnd type="triangle"/>
          </a:ln>
        </p:spPr>
        <p:style>
          <a:lnRef idx="3">
            <a:schemeClr val="dk1"/>
          </a:lnRef>
          <a:fillRef idx="0">
            <a:schemeClr val="dk1"/>
          </a:fillRef>
          <a:effectRef idx="2">
            <a:schemeClr val="dk1"/>
          </a:effectRef>
          <a:fontRef idx="minor">
            <a:schemeClr val="tx1"/>
          </a:fontRef>
        </p:style>
      </p:cxnSp>
      <p:cxnSp>
        <p:nvCxnSpPr>
          <p:cNvPr id="62" name="直線矢印コネクタ 61">
            <a:extLst>
              <a:ext uri="{FF2B5EF4-FFF2-40B4-BE49-F238E27FC236}">
                <a16:creationId xmlns:a16="http://schemas.microsoft.com/office/drawing/2014/main" id="{4CA925BE-8D60-40B4-A6CA-965F8126079B}"/>
              </a:ext>
            </a:extLst>
          </p:cNvPr>
          <p:cNvCxnSpPr>
            <a:cxnSpLocks/>
          </p:cNvCxnSpPr>
          <p:nvPr/>
        </p:nvCxnSpPr>
        <p:spPr>
          <a:xfrm flipV="1">
            <a:off x="8107615" y="4932836"/>
            <a:ext cx="2119765" cy="1"/>
          </a:xfrm>
          <a:prstGeom prst="straightConnector1">
            <a:avLst/>
          </a:prstGeom>
          <a:ln w="57150">
            <a:solidFill>
              <a:schemeClr val="tx1">
                <a:lumMod val="40000"/>
                <a:lumOff val="60000"/>
              </a:schemeClr>
            </a:solidFill>
            <a:tailEnd type="triangle"/>
          </a:ln>
        </p:spPr>
        <p:style>
          <a:lnRef idx="3">
            <a:schemeClr val="dk1"/>
          </a:lnRef>
          <a:fillRef idx="0">
            <a:schemeClr val="dk1"/>
          </a:fillRef>
          <a:effectRef idx="2">
            <a:schemeClr val="dk1"/>
          </a:effectRef>
          <a:fontRef idx="minor">
            <a:schemeClr val="tx1"/>
          </a:fontRef>
        </p:style>
      </p:cxnSp>
      <p:cxnSp>
        <p:nvCxnSpPr>
          <p:cNvPr id="67" name="直線矢印コネクタ 66">
            <a:extLst>
              <a:ext uri="{FF2B5EF4-FFF2-40B4-BE49-F238E27FC236}">
                <a16:creationId xmlns:a16="http://schemas.microsoft.com/office/drawing/2014/main" id="{4FD904C9-56F9-4811-8EEB-181956F8A23E}"/>
              </a:ext>
            </a:extLst>
          </p:cNvPr>
          <p:cNvCxnSpPr>
            <a:cxnSpLocks/>
          </p:cNvCxnSpPr>
          <p:nvPr/>
        </p:nvCxnSpPr>
        <p:spPr>
          <a:xfrm flipV="1">
            <a:off x="9166107" y="1110881"/>
            <a:ext cx="0" cy="2288433"/>
          </a:xfrm>
          <a:prstGeom prst="straightConnector1">
            <a:avLst/>
          </a:prstGeom>
          <a:ln w="57150">
            <a:solidFill>
              <a:schemeClr val="tx1">
                <a:lumMod val="40000"/>
                <a:lumOff val="60000"/>
              </a:schemeClr>
            </a:solidFill>
            <a:tailEnd type="triangle"/>
          </a:ln>
        </p:spPr>
        <p:style>
          <a:lnRef idx="3">
            <a:schemeClr val="dk1"/>
          </a:lnRef>
          <a:fillRef idx="0">
            <a:schemeClr val="dk1"/>
          </a:fillRef>
          <a:effectRef idx="2">
            <a:schemeClr val="dk1"/>
          </a:effectRef>
          <a:fontRef idx="minor">
            <a:schemeClr val="tx1"/>
          </a:fontRef>
        </p:style>
      </p:cxnSp>
      <p:cxnSp>
        <p:nvCxnSpPr>
          <p:cNvPr id="68" name="直線矢印コネクタ 67">
            <a:extLst>
              <a:ext uri="{FF2B5EF4-FFF2-40B4-BE49-F238E27FC236}">
                <a16:creationId xmlns:a16="http://schemas.microsoft.com/office/drawing/2014/main" id="{30F63981-D385-415D-97F6-8316B6037D8C}"/>
              </a:ext>
            </a:extLst>
          </p:cNvPr>
          <p:cNvCxnSpPr>
            <a:cxnSpLocks/>
          </p:cNvCxnSpPr>
          <p:nvPr/>
        </p:nvCxnSpPr>
        <p:spPr>
          <a:xfrm flipV="1">
            <a:off x="8128124" y="2324902"/>
            <a:ext cx="2160628" cy="6013"/>
          </a:xfrm>
          <a:prstGeom prst="straightConnector1">
            <a:avLst/>
          </a:prstGeom>
          <a:ln w="57150">
            <a:solidFill>
              <a:schemeClr val="tx1">
                <a:lumMod val="40000"/>
                <a:lumOff val="60000"/>
              </a:schemeClr>
            </a:solidFill>
            <a:tailEnd type="triangle"/>
          </a:ln>
        </p:spPr>
        <p:style>
          <a:lnRef idx="3">
            <a:schemeClr val="dk1"/>
          </a:lnRef>
          <a:fillRef idx="0">
            <a:schemeClr val="dk1"/>
          </a:fillRef>
          <a:effectRef idx="2">
            <a:schemeClr val="dk1"/>
          </a:effectRef>
          <a:fontRef idx="minor">
            <a:schemeClr val="tx1"/>
          </a:fontRef>
        </p:style>
      </p:cxnSp>
      <p:sp>
        <p:nvSpPr>
          <p:cNvPr id="2" name="タイトル 1">
            <a:extLst>
              <a:ext uri="{FF2B5EF4-FFF2-40B4-BE49-F238E27FC236}">
                <a16:creationId xmlns:a16="http://schemas.microsoft.com/office/drawing/2014/main" id="{E6306BA4-2DF7-45C9-B06D-4C9BE2BE4463}"/>
              </a:ext>
            </a:extLst>
          </p:cNvPr>
          <p:cNvSpPr>
            <a:spLocks noGrp="1"/>
          </p:cNvSpPr>
          <p:nvPr>
            <p:ph type="title"/>
          </p:nvPr>
        </p:nvSpPr>
        <p:spPr/>
        <p:txBody>
          <a:bodyPr>
            <a:noAutofit/>
          </a:bodyPr>
          <a:lstStyle/>
          <a:p>
            <a:r>
              <a:rPr lang="ja-JP" altLang="en-US" sz="2400" dirty="0"/>
              <a:t>深層学習モデル</a:t>
            </a:r>
            <a:r>
              <a:rPr lang="en-US" altLang="ja-JP" sz="2400" dirty="0"/>
              <a:t>VAE</a:t>
            </a:r>
            <a:r>
              <a:rPr lang="ja-JP" altLang="en-US" sz="2400" dirty="0"/>
              <a:t>を用いた，分類問題に対する脳の「思考」のモデル化</a:t>
            </a:r>
          </a:p>
        </p:txBody>
      </p:sp>
      <p:sp>
        <p:nvSpPr>
          <p:cNvPr id="28" name="角丸四角形 7">
            <a:extLst>
              <a:ext uri="{FF2B5EF4-FFF2-40B4-BE49-F238E27FC236}">
                <a16:creationId xmlns:a16="http://schemas.microsoft.com/office/drawing/2014/main" id="{3C1285BE-532A-4F22-8A1C-37873BAFDFDE}"/>
              </a:ext>
            </a:extLst>
          </p:cNvPr>
          <p:cNvSpPr/>
          <p:nvPr/>
        </p:nvSpPr>
        <p:spPr>
          <a:xfrm>
            <a:off x="5699568" y="4067344"/>
            <a:ext cx="1547187" cy="427841"/>
          </a:xfrm>
          <a:prstGeom prst="roundRect">
            <a:avLst>
              <a:gd name="adj" fmla="val 0"/>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5F5F5F">
                    <a:lumMod val="50000"/>
                  </a:srgbClr>
                </a:solidFill>
                <a:effectLst/>
                <a:uLnTx/>
                <a:uFillTx/>
                <a:latin typeface="Spica Neue P"/>
                <a:cs typeface="+mn-cs"/>
              </a:rPr>
              <a:t>学習済み</a:t>
            </a:r>
            <a:r>
              <a:rPr kumimoji="1" lang="en-US" altLang="ja-JP" sz="1200" b="0" i="0" u="none" strike="noStrike" kern="1200" cap="none" spc="0" normalizeH="0" baseline="0" noProof="0" dirty="0">
                <a:ln>
                  <a:noFill/>
                </a:ln>
                <a:solidFill>
                  <a:srgbClr val="5F5F5F">
                    <a:lumMod val="50000"/>
                  </a:srgbClr>
                </a:solidFill>
                <a:effectLst/>
                <a:uLnTx/>
                <a:uFillTx/>
                <a:latin typeface="Spica Neue P"/>
                <a:cs typeface="+mn-cs"/>
              </a:rPr>
              <a:t>Encoder</a:t>
            </a:r>
            <a:br>
              <a:rPr kumimoji="1" lang="en-US" altLang="ja-JP" sz="1200" b="0" i="0" u="none" strike="noStrike" kern="1200" cap="none" spc="0" normalizeH="0" baseline="0" noProof="0" dirty="0">
                <a:ln>
                  <a:noFill/>
                </a:ln>
                <a:solidFill>
                  <a:srgbClr val="5F5F5F">
                    <a:lumMod val="50000"/>
                  </a:srgbClr>
                </a:solidFill>
                <a:effectLst/>
                <a:uLnTx/>
                <a:uFillTx/>
                <a:latin typeface="Spica Neue P"/>
                <a:cs typeface="+mn-cs"/>
              </a:rPr>
            </a:br>
            <a:r>
              <a:rPr kumimoji="1" lang="en-US" altLang="ja-JP" sz="1200" b="0" i="0" u="none" strike="noStrike" kern="1200" cap="none" spc="0" normalizeH="0" baseline="0" noProof="0" dirty="0">
                <a:ln>
                  <a:noFill/>
                </a:ln>
                <a:solidFill>
                  <a:srgbClr val="5F5F5F">
                    <a:lumMod val="50000"/>
                  </a:srgbClr>
                </a:solidFill>
                <a:effectLst/>
                <a:uLnTx/>
                <a:uFillTx/>
                <a:latin typeface="Spica Neue P"/>
                <a:cs typeface="+mn-cs"/>
              </a:rPr>
              <a:t>(</a:t>
            </a:r>
            <a:r>
              <a:rPr kumimoji="1" lang="ja-JP" altLang="en-US" sz="1200" b="0" i="0" u="none" strike="noStrike" kern="1200" cap="none" spc="0" normalizeH="0" baseline="0" noProof="0" dirty="0">
                <a:ln>
                  <a:noFill/>
                </a:ln>
                <a:solidFill>
                  <a:srgbClr val="5F5F5F">
                    <a:lumMod val="50000"/>
                  </a:srgbClr>
                </a:solidFill>
                <a:effectLst/>
                <a:uLnTx/>
                <a:uFillTx/>
                <a:latin typeface="Spica Neue P"/>
                <a:cs typeface="+mn-cs"/>
              </a:rPr>
              <a:t>特徴抽出器</a:t>
            </a:r>
            <a:r>
              <a:rPr kumimoji="1" lang="en-US" altLang="ja-JP" sz="1200" b="0" i="0" u="none" strike="noStrike" kern="1200" cap="none" spc="0" normalizeH="0" baseline="0" noProof="0" dirty="0">
                <a:ln>
                  <a:noFill/>
                </a:ln>
                <a:solidFill>
                  <a:srgbClr val="5F5F5F">
                    <a:lumMod val="50000"/>
                  </a:srgbClr>
                </a:solidFill>
                <a:effectLst/>
                <a:uLnTx/>
                <a:uFillTx/>
                <a:latin typeface="Spica Neue P"/>
                <a:cs typeface="+mn-cs"/>
              </a:rPr>
              <a:t>)</a:t>
            </a:r>
            <a:endParaRPr kumimoji="1" lang="ja-JP" altLang="en-US" sz="1200" b="0" i="0" u="none" strike="noStrike" kern="1200" cap="none" spc="0" normalizeH="0" baseline="0" noProof="0" dirty="0">
              <a:ln>
                <a:noFill/>
              </a:ln>
              <a:solidFill>
                <a:srgbClr val="5F5F5F">
                  <a:lumMod val="50000"/>
                </a:srgbClr>
              </a:solidFill>
              <a:effectLst/>
              <a:uLnTx/>
              <a:uFillTx/>
              <a:latin typeface="Spica Neue P"/>
              <a:cs typeface="+mn-cs"/>
            </a:endParaRPr>
          </a:p>
        </p:txBody>
      </p:sp>
      <p:pic>
        <p:nvPicPr>
          <p:cNvPr id="36" name="図 35">
            <a:extLst>
              <a:ext uri="{FF2B5EF4-FFF2-40B4-BE49-F238E27FC236}">
                <a16:creationId xmlns:a16="http://schemas.microsoft.com/office/drawing/2014/main" id="{85B4A2C1-2073-4223-AEEC-A2FCDFBB66A7}"/>
              </a:ext>
            </a:extLst>
          </p:cNvPr>
          <p:cNvPicPr>
            <a:picLocks noChangeAspect="1"/>
          </p:cNvPicPr>
          <p:nvPr/>
        </p:nvPicPr>
        <p:blipFill rotWithShape="1">
          <a:blip r:embed="rId5"/>
          <a:srcRect l="11545" t="4501" r="79735" b="55428"/>
          <a:stretch/>
        </p:blipFill>
        <p:spPr>
          <a:xfrm>
            <a:off x="4410603" y="2269138"/>
            <a:ext cx="486376" cy="474187"/>
          </a:xfrm>
          <a:prstGeom prst="rect">
            <a:avLst/>
          </a:prstGeom>
        </p:spPr>
      </p:pic>
      <p:sp>
        <p:nvSpPr>
          <p:cNvPr id="37" name="矢印: 右 36">
            <a:extLst>
              <a:ext uri="{FF2B5EF4-FFF2-40B4-BE49-F238E27FC236}">
                <a16:creationId xmlns:a16="http://schemas.microsoft.com/office/drawing/2014/main" id="{6243612D-CBA8-4F8C-90A8-D31261844AF9}"/>
              </a:ext>
            </a:extLst>
          </p:cNvPr>
          <p:cNvSpPr/>
          <p:nvPr/>
        </p:nvSpPr>
        <p:spPr>
          <a:xfrm>
            <a:off x="5005640" y="2093674"/>
            <a:ext cx="452642" cy="627601"/>
          </a:xfrm>
          <a:prstGeom prst="right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w="0"/>
              <a:gradFill>
                <a:gsLst>
                  <a:gs pos="21000">
                    <a:srgbClr val="53575C"/>
                  </a:gs>
                  <a:gs pos="88000">
                    <a:srgbClr val="C5C7CA"/>
                  </a:gs>
                </a:gsLst>
                <a:lin ang="5400000"/>
              </a:gradFill>
              <a:effectLst/>
              <a:uLnTx/>
              <a:uFillTx/>
              <a:latin typeface="Spica Neue P"/>
              <a:cs typeface="+mn-cs"/>
            </a:endParaRPr>
          </a:p>
        </p:txBody>
      </p:sp>
      <p:sp>
        <p:nvSpPr>
          <p:cNvPr id="39" name="矢印: 右 38">
            <a:extLst>
              <a:ext uri="{FF2B5EF4-FFF2-40B4-BE49-F238E27FC236}">
                <a16:creationId xmlns:a16="http://schemas.microsoft.com/office/drawing/2014/main" id="{315F1918-E589-4243-8CB7-DED8936D2DDD}"/>
              </a:ext>
            </a:extLst>
          </p:cNvPr>
          <p:cNvSpPr/>
          <p:nvPr/>
        </p:nvSpPr>
        <p:spPr>
          <a:xfrm>
            <a:off x="7494098" y="2093674"/>
            <a:ext cx="452642" cy="627601"/>
          </a:xfrm>
          <a:prstGeom prst="right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w="0"/>
              <a:gradFill>
                <a:gsLst>
                  <a:gs pos="21000">
                    <a:srgbClr val="53575C"/>
                  </a:gs>
                  <a:gs pos="88000">
                    <a:srgbClr val="C5C7CA"/>
                  </a:gs>
                </a:gsLst>
                <a:lin ang="5400000"/>
              </a:gradFill>
              <a:effectLst/>
              <a:uLnTx/>
              <a:uFillTx/>
              <a:latin typeface="Spica Neue P"/>
              <a:cs typeface="+mn-cs"/>
            </a:endParaRPr>
          </a:p>
        </p:txBody>
      </p:sp>
      <p:pic>
        <p:nvPicPr>
          <p:cNvPr id="41" name="図 40">
            <a:extLst>
              <a:ext uri="{FF2B5EF4-FFF2-40B4-BE49-F238E27FC236}">
                <a16:creationId xmlns:a16="http://schemas.microsoft.com/office/drawing/2014/main" id="{AF97F4C1-639E-4B91-9602-4971DE6A453D}"/>
              </a:ext>
            </a:extLst>
          </p:cNvPr>
          <p:cNvPicPr>
            <a:picLocks noChangeAspect="1"/>
          </p:cNvPicPr>
          <p:nvPr/>
        </p:nvPicPr>
        <p:blipFill rotWithShape="1">
          <a:blip r:embed="rId5"/>
          <a:srcRect l="31252" t="5208" r="60028" b="54721"/>
          <a:stretch/>
        </p:blipFill>
        <p:spPr>
          <a:xfrm>
            <a:off x="4259893" y="1748860"/>
            <a:ext cx="486376" cy="474187"/>
          </a:xfrm>
          <a:prstGeom prst="rect">
            <a:avLst/>
          </a:prstGeom>
        </p:spPr>
      </p:pic>
      <p:pic>
        <p:nvPicPr>
          <p:cNvPr id="42" name="図 41">
            <a:extLst>
              <a:ext uri="{FF2B5EF4-FFF2-40B4-BE49-F238E27FC236}">
                <a16:creationId xmlns:a16="http://schemas.microsoft.com/office/drawing/2014/main" id="{B4F97C7D-585B-4F76-B64F-70CCC4556D41}"/>
              </a:ext>
            </a:extLst>
          </p:cNvPr>
          <p:cNvPicPr>
            <a:picLocks noChangeAspect="1"/>
          </p:cNvPicPr>
          <p:nvPr/>
        </p:nvPicPr>
        <p:blipFill rotWithShape="1">
          <a:blip r:embed="rId5"/>
          <a:srcRect l="61110" t="5067" r="30357" b="54862"/>
          <a:stretch/>
        </p:blipFill>
        <p:spPr>
          <a:xfrm>
            <a:off x="3776563" y="2097347"/>
            <a:ext cx="475936" cy="474187"/>
          </a:xfrm>
          <a:prstGeom prst="rect">
            <a:avLst/>
          </a:prstGeom>
        </p:spPr>
      </p:pic>
      <p:sp>
        <p:nvSpPr>
          <p:cNvPr id="44" name="矢印: 右 43">
            <a:extLst>
              <a:ext uri="{FF2B5EF4-FFF2-40B4-BE49-F238E27FC236}">
                <a16:creationId xmlns:a16="http://schemas.microsoft.com/office/drawing/2014/main" id="{F8490720-B538-4CF4-B3CB-0BA8C9AFC080}"/>
              </a:ext>
            </a:extLst>
          </p:cNvPr>
          <p:cNvSpPr/>
          <p:nvPr/>
        </p:nvSpPr>
        <p:spPr>
          <a:xfrm>
            <a:off x="7494098" y="4768046"/>
            <a:ext cx="452642" cy="627601"/>
          </a:xfrm>
          <a:prstGeom prst="right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w="0"/>
              <a:gradFill>
                <a:gsLst>
                  <a:gs pos="21000">
                    <a:srgbClr val="53575C"/>
                  </a:gs>
                  <a:gs pos="88000">
                    <a:srgbClr val="C5C7CA"/>
                  </a:gs>
                </a:gsLst>
                <a:lin ang="5400000"/>
              </a:gradFill>
              <a:effectLst/>
              <a:uLnTx/>
              <a:uFillTx/>
              <a:latin typeface="Spica Neue P"/>
              <a:cs typeface="+mn-cs"/>
            </a:endParaRPr>
          </a:p>
        </p:txBody>
      </p:sp>
      <p:sp>
        <p:nvSpPr>
          <p:cNvPr id="58" name="矢印: 右 57">
            <a:extLst>
              <a:ext uri="{FF2B5EF4-FFF2-40B4-BE49-F238E27FC236}">
                <a16:creationId xmlns:a16="http://schemas.microsoft.com/office/drawing/2014/main" id="{8E580B52-E949-438C-A20A-4BA09FB7A045}"/>
              </a:ext>
            </a:extLst>
          </p:cNvPr>
          <p:cNvSpPr/>
          <p:nvPr/>
        </p:nvSpPr>
        <p:spPr>
          <a:xfrm>
            <a:off x="5029704" y="4757608"/>
            <a:ext cx="452642" cy="627601"/>
          </a:xfrm>
          <a:prstGeom prst="right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w="0"/>
              <a:gradFill>
                <a:gsLst>
                  <a:gs pos="21000">
                    <a:srgbClr val="53575C"/>
                  </a:gs>
                  <a:gs pos="88000">
                    <a:srgbClr val="C5C7CA"/>
                  </a:gs>
                </a:gsLst>
                <a:lin ang="5400000"/>
              </a:gradFill>
              <a:effectLst/>
              <a:uLnTx/>
              <a:uFillTx/>
              <a:latin typeface="Spica Neue P"/>
              <a:cs typeface="+mn-cs"/>
            </a:endParaRPr>
          </a:p>
        </p:txBody>
      </p:sp>
      <p:cxnSp>
        <p:nvCxnSpPr>
          <p:cNvPr id="51" name="直線コネクタ 50">
            <a:extLst>
              <a:ext uri="{FF2B5EF4-FFF2-40B4-BE49-F238E27FC236}">
                <a16:creationId xmlns:a16="http://schemas.microsoft.com/office/drawing/2014/main" id="{ED02E588-4B0D-4948-BC40-F4155FF05735}"/>
              </a:ext>
            </a:extLst>
          </p:cNvPr>
          <p:cNvCxnSpPr>
            <a:cxnSpLocks/>
            <a:stCxn id="93" idx="1"/>
            <a:endCxn id="93" idx="3"/>
          </p:cNvCxnSpPr>
          <p:nvPr/>
        </p:nvCxnSpPr>
        <p:spPr>
          <a:xfrm>
            <a:off x="3574934" y="3737619"/>
            <a:ext cx="8500906" cy="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4" name="楕円 73">
            <a:extLst>
              <a:ext uri="{FF2B5EF4-FFF2-40B4-BE49-F238E27FC236}">
                <a16:creationId xmlns:a16="http://schemas.microsoft.com/office/drawing/2014/main" id="{C6C13B97-715B-4E45-AE54-E4146C960175}"/>
              </a:ext>
            </a:extLst>
          </p:cNvPr>
          <p:cNvSpPr/>
          <p:nvPr/>
        </p:nvSpPr>
        <p:spPr>
          <a:xfrm>
            <a:off x="11097799" y="1137191"/>
            <a:ext cx="902072" cy="2432091"/>
          </a:xfrm>
          <a:prstGeom prst="ellipse">
            <a:avLst/>
          </a:prstGeom>
          <a:ln/>
        </p:spPr>
        <p:style>
          <a:lnRef idx="2">
            <a:schemeClr val="dk1"/>
          </a:lnRef>
          <a:fillRef idx="1">
            <a:schemeClr val="lt1"/>
          </a:fillRef>
          <a:effectRef idx="0">
            <a:schemeClr val="dk1"/>
          </a:effectRef>
          <a:fontRef idx="minor">
            <a:schemeClr val="dk1"/>
          </a:fontRef>
        </p:style>
        <p:txBody>
          <a:bodyPr vert="eaVert"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1" i="0" u="none" strike="noStrike" kern="1200" cap="none" spc="0" normalizeH="0" baseline="0" noProof="0" dirty="0">
                <a:ln w="0"/>
                <a:solidFill>
                  <a:srgbClr val="5F5F5F"/>
                </a:solidFill>
                <a:effectLst/>
                <a:uLnTx/>
                <a:uFillTx/>
                <a:latin typeface="Spica Neue P"/>
                <a:cs typeface="+mn-cs"/>
              </a:rPr>
              <a:t>対象を識別する</a:t>
            </a:r>
            <a:br>
              <a:rPr kumimoji="1" lang="en-US" altLang="ja-JP" sz="1600" b="1" i="0" u="none" strike="noStrike" kern="1200" cap="none" spc="0" normalizeH="0" baseline="0" noProof="0" dirty="0">
                <a:ln w="0"/>
                <a:solidFill>
                  <a:srgbClr val="5F5F5F"/>
                </a:solidFill>
                <a:effectLst/>
                <a:uLnTx/>
                <a:uFillTx/>
                <a:latin typeface="Spica Neue P"/>
                <a:cs typeface="+mn-cs"/>
              </a:rPr>
            </a:br>
            <a:r>
              <a:rPr kumimoji="1" lang="ja-JP" altLang="en-US" sz="1600" b="1" i="0" u="none" strike="noStrike" kern="1200" cap="none" spc="0" normalizeH="0" baseline="0" noProof="0" dirty="0">
                <a:ln w="0"/>
                <a:solidFill>
                  <a:srgbClr val="5F5F5F"/>
                </a:solidFill>
                <a:effectLst/>
                <a:uLnTx/>
                <a:uFillTx/>
                <a:latin typeface="Spica Neue P"/>
                <a:cs typeface="+mn-cs"/>
              </a:rPr>
              <a:t>脳内空間</a:t>
            </a:r>
            <a:endParaRPr kumimoji="1" lang="en-US" altLang="ja-JP" sz="1600" b="1" i="0" u="none" strike="noStrike" kern="1200" cap="none" spc="0" normalizeH="0" baseline="0" noProof="0" dirty="0">
              <a:ln w="0"/>
              <a:solidFill>
                <a:srgbClr val="5F5F5F"/>
              </a:solidFill>
              <a:effectLst/>
              <a:uLnTx/>
              <a:uFillTx/>
              <a:latin typeface="Spica Neue P"/>
              <a:cs typeface="+mn-cs"/>
            </a:endParaRPr>
          </a:p>
        </p:txBody>
      </p:sp>
      <p:pic>
        <p:nvPicPr>
          <p:cNvPr id="57" name="図 56">
            <a:extLst>
              <a:ext uri="{FF2B5EF4-FFF2-40B4-BE49-F238E27FC236}">
                <a16:creationId xmlns:a16="http://schemas.microsoft.com/office/drawing/2014/main" id="{1814F6E3-84A0-4223-BD5D-4C607478581D}"/>
              </a:ext>
            </a:extLst>
          </p:cNvPr>
          <p:cNvPicPr>
            <a:picLocks noChangeAspect="1"/>
          </p:cNvPicPr>
          <p:nvPr/>
        </p:nvPicPr>
        <p:blipFill rotWithShape="1">
          <a:blip r:embed="rId5"/>
          <a:srcRect l="70828" t="6161" r="20452" b="53768"/>
          <a:stretch/>
        </p:blipFill>
        <p:spPr>
          <a:xfrm>
            <a:off x="3904105" y="2645193"/>
            <a:ext cx="486376" cy="474187"/>
          </a:xfrm>
          <a:prstGeom prst="rect">
            <a:avLst/>
          </a:prstGeom>
        </p:spPr>
      </p:pic>
      <p:sp>
        <p:nvSpPr>
          <p:cNvPr id="7" name="吹き出し: 角を丸めた四角形 6">
            <a:extLst>
              <a:ext uri="{FF2B5EF4-FFF2-40B4-BE49-F238E27FC236}">
                <a16:creationId xmlns:a16="http://schemas.microsoft.com/office/drawing/2014/main" id="{FEC562F4-8A6F-45D4-B044-155C1ED89721}"/>
              </a:ext>
            </a:extLst>
          </p:cNvPr>
          <p:cNvSpPr/>
          <p:nvPr/>
        </p:nvSpPr>
        <p:spPr>
          <a:xfrm>
            <a:off x="5620310" y="5953128"/>
            <a:ext cx="1743545" cy="290664"/>
          </a:xfrm>
          <a:prstGeom prst="wedgeRoundRectCallout">
            <a:avLst>
              <a:gd name="adj1" fmla="val -4538"/>
              <a:gd name="adj2" fmla="val 30025"/>
              <a:gd name="adj3" fmla="val 16667"/>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w="0"/>
                <a:solidFill>
                  <a:srgbClr val="5F5F5F"/>
                </a:solidFill>
                <a:effectLst/>
                <a:uLnTx/>
                <a:uFillTx/>
                <a:latin typeface="Spica Neue P"/>
                <a:cs typeface="+mn-cs"/>
              </a:rPr>
              <a:t>特徴を評価し選択</a:t>
            </a:r>
          </a:p>
        </p:txBody>
      </p:sp>
      <p:pic>
        <p:nvPicPr>
          <p:cNvPr id="30" name="図 29">
            <a:extLst>
              <a:ext uri="{FF2B5EF4-FFF2-40B4-BE49-F238E27FC236}">
                <a16:creationId xmlns:a16="http://schemas.microsoft.com/office/drawing/2014/main" id="{5E26D001-531D-BD47-B76B-6DA0DECD2746}"/>
              </a:ext>
            </a:extLst>
          </p:cNvPr>
          <p:cNvPicPr>
            <a:picLocks noChangeAspect="1"/>
          </p:cNvPicPr>
          <p:nvPr/>
        </p:nvPicPr>
        <p:blipFill rotWithShape="1">
          <a:blip r:embed="rId5"/>
          <a:srcRect l="61019" t="52659" r="30448" b="7270"/>
          <a:stretch/>
        </p:blipFill>
        <p:spPr>
          <a:xfrm>
            <a:off x="8254435" y="1474147"/>
            <a:ext cx="475936" cy="474187"/>
          </a:xfrm>
          <a:prstGeom prst="rect">
            <a:avLst/>
          </a:prstGeom>
        </p:spPr>
      </p:pic>
      <p:pic>
        <p:nvPicPr>
          <p:cNvPr id="31" name="図 30">
            <a:extLst>
              <a:ext uri="{FF2B5EF4-FFF2-40B4-BE49-F238E27FC236}">
                <a16:creationId xmlns:a16="http://schemas.microsoft.com/office/drawing/2014/main" id="{B9EDDF8F-45EC-9240-B1B3-C6D68A6B8CB0}"/>
              </a:ext>
            </a:extLst>
          </p:cNvPr>
          <p:cNvPicPr>
            <a:picLocks noChangeAspect="1"/>
          </p:cNvPicPr>
          <p:nvPr/>
        </p:nvPicPr>
        <p:blipFill rotWithShape="1">
          <a:blip r:embed="rId5"/>
          <a:srcRect l="31127" t="52050" r="60153" b="7879"/>
          <a:stretch/>
        </p:blipFill>
        <p:spPr>
          <a:xfrm>
            <a:off x="9683393" y="1625790"/>
            <a:ext cx="486376" cy="474187"/>
          </a:xfrm>
          <a:prstGeom prst="rect">
            <a:avLst/>
          </a:prstGeom>
        </p:spPr>
      </p:pic>
      <p:pic>
        <p:nvPicPr>
          <p:cNvPr id="32" name="図 31">
            <a:extLst>
              <a:ext uri="{FF2B5EF4-FFF2-40B4-BE49-F238E27FC236}">
                <a16:creationId xmlns:a16="http://schemas.microsoft.com/office/drawing/2014/main" id="{38A808A5-CDF1-CD48-9CC2-3D7F51150712}"/>
              </a:ext>
            </a:extLst>
          </p:cNvPr>
          <p:cNvPicPr>
            <a:picLocks noChangeAspect="1"/>
          </p:cNvPicPr>
          <p:nvPr/>
        </p:nvPicPr>
        <p:blipFill rotWithShape="1">
          <a:blip r:embed="rId5"/>
          <a:srcRect l="11683" t="53066" r="79597" b="6863"/>
          <a:stretch/>
        </p:blipFill>
        <p:spPr>
          <a:xfrm>
            <a:off x="8531488" y="2588821"/>
            <a:ext cx="486376" cy="474187"/>
          </a:xfrm>
          <a:prstGeom prst="rect">
            <a:avLst/>
          </a:prstGeom>
        </p:spPr>
      </p:pic>
      <p:pic>
        <p:nvPicPr>
          <p:cNvPr id="33" name="図 32">
            <a:extLst>
              <a:ext uri="{FF2B5EF4-FFF2-40B4-BE49-F238E27FC236}">
                <a16:creationId xmlns:a16="http://schemas.microsoft.com/office/drawing/2014/main" id="{1492BCED-7983-B644-98DF-5290E005441A}"/>
              </a:ext>
            </a:extLst>
          </p:cNvPr>
          <p:cNvPicPr>
            <a:picLocks noChangeAspect="1"/>
          </p:cNvPicPr>
          <p:nvPr/>
        </p:nvPicPr>
        <p:blipFill rotWithShape="1">
          <a:blip r:embed="rId5"/>
          <a:srcRect l="70515" t="52835" r="20765" b="7094"/>
          <a:stretch/>
        </p:blipFill>
        <p:spPr>
          <a:xfrm>
            <a:off x="8879193" y="2839209"/>
            <a:ext cx="486376" cy="474187"/>
          </a:xfrm>
          <a:prstGeom prst="rect">
            <a:avLst/>
          </a:prstGeom>
        </p:spPr>
      </p:pic>
      <p:sp>
        <p:nvSpPr>
          <p:cNvPr id="4" name="次の値と等しい 3">
            <a:extLst>
              <a:ext uri="{FF2B5EF4-FFF2-40B4-BE49-F238E27FC236}">
                <a16:creationId xmlns:a16="http://schemas.microsoft.com/office/drawing/2014/main" id="{5057DAFB-FE74-48F1-BAE2-3B0A5A4D1FE5}"/>
              </a:ext>
            </a:extLst>
          </p:cNvPr>
          <p:cNvSpPr/>
          <p:nvPr/>
        </p:nvSpPr>
        <p:spPr>
          <a:xfrm>
            <a:off x="10359364" y="2014994"/>
            <a:ext cx="648589" cy="616811"/>
          </a:xfrm>
          <a:prstGeom prst="mathEqual">
            <a:avLst>
              <a:gd name="adj1" fmla="val 15980"/>
              <a:gd name="adj2" fmla="val 19300"/>
            </a:avLst>
          </a:prstGeom>
          <a:ln/>
        </p:spPr>
        <p:style>
          <a:lnRef idx="2">
            <a:schemeClr val="dk1">
              <a:shade val="50000"/>
            </a:schemeClr>
          </a:lnRef>
          <a:fillRef idx="1">
            <a:schemeClr val="dk1"/>
          </a:fillRef>
          <a:effectRef idx="0">
            <a:schemeClr val="dk1"/>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67" b="0" i="0" u="none" strike="noStrike" kern="1200" cap="none" spc="0" normalizeH="0" baseline="0" noProof="0" dirty="0">
              <a:ln w="0"/>
              <a:solidFill>
                <a:srgbClr val="5F5F5F"/>
              </a:solidFill>
              <a:effectLst/>
              <a:uLnTx/>
              <a:uFillTx/>
              <a:latin typeface="Spica Neue P"/>
              <a:cs typeface="+mn-cs"/>
            </a:endParaRPr>
          </a:p>
        </p:txBody>
      </p:sp>
      <p:sp>
        <p:nvSpPr>
          <p:cNvPr id="35" name="楕円 34">
            <a:extLst>
              <a:ext uri="{FF2B5EF4-FFF2-40B4-BE49-F238E27FC236}">
                <a16:creationId xmlns:a16="http://schemas.microsoft.com/office/drawing/2014/main" id="{13D051B3-1983-419D-8515-1BF7633451FC}"/>
              </a:ext>
            </a:extLst>
          </p:cNvPr>
          <p:cNvSpPr/>
          <p:nvPr/>
        </p:nvSpPr>
        <p:spPr>
          <a:xfrm>
            <a:off x="8610933" y="4402656"/>
            <a:ext cx="129703" cy="129703"/>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w="0"/>
              <a:gradFill>
                <a:gsLst>
                  <a:gs pos="21000">
                    <a:srgbClr val="53575C"/>
                  </a:gs>
                  <a:gs pos="88000">
                    <a:srgbClr val="C5C7CA"/>
                  </a:gs>
                </a:gsLst>
                <a:lin ang="5400000"/>
              </a:gradFill>
              <a:effectLst/>
              <a:uLnTx/>
              <a:uFillTx/>
              <a:latin typeface="Spica Neue P"/>
              <a:cs typeface="+mn-cs"/>
            </a:endParaRPr>
          </a:p>
        </p:txBody>
      </p:sp>
      <p:sp>
        <p:nvSpPr>
          <p:cNvPr id="40" name="楕円 39">
            <a:extLst>
              <a:ext uri="{FF2B5EF4-FFF2-40B4-BE49-F238E27FC236}">
                <a16:creationId xmlns:a16="http://schemas.microsoft.com/office/drawing/2014/main" id="{8DFFAF54-A464-45CC-AF8B-B80D4D16D157}"/>
              </a:ext>
            </a:extLst>
          </p:cNvPr>
          <p:cNvSpPr/>
          <p:nvPr/>
        </p:nvSpPr>
        <p:spPr>
          <a:xfrm>
            <a:off x="8857366" y="4629636"/>
            <a:ext cx="129703" cy="129703"/>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w="0"/>
              <a:gradFill>
                <a:gsLst>
                  <a:gs pos="21000">
                    <a:srgbClr val="53575C"/>
                  </a:gs>
                  <a:gs pos="88000">
                    <a:srgbClr val="C5C7CA"/>
                  </a:gs>
                </a:gsLst>
                <a:lin ang="5400000"/>
              </a:gradFill>
              <a:effectLst/>
              <a:uLnTx/>
              <a:uFillTx/>
              <a:latin typeface="Spica Neue P"/>
              <a:cs typeface="+mn-cs"/>
            </a:endParaRPr>
          </a:p>
        </p:txBody>
      </p:sp>
      <p:sp>
        <p:nvSpPr>
          <p:cNvPr id="43" name="楕円 42">
            <a:extLst>
              <a:ext uri="{FF2B5EF4-FFF2-40B4-BE49-F238E27FC236}">
                <a16:creationId xmlns:a16="http://schemas.microsoft.com/office/drawing/2014/main" id="{6F642632-EB9D-480E-B941-E341A1F6C785}"/>
              </a:ext>
            </a:extLst>
          </p:cNvPr>
          <p:cNvSpPr/>
          <p:nvPr/>
        </p:nvSpPr>
        <p:spPr>
          <a:xfrm>
            <a:off x="8930864" y="4337805"/>
            <a:ext cx="129703" cy="129703"/>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w="0"/>
              <a:gradFill>
                <a:gsLst>
                  <a:gs pos="21000">
                    <a:srgbClr val="53575C"/>
                  </a:gs>
                  <a:gs pos="88000">
                    <a:srgbClr val="C5C7CA"/>
                  </a:gs>
                </a:gsLst>
                <a:lin ang="5400000"/>
              </a:gradFill>
              <a:effectLst/>
              <a:uLnTx/>
              <a:uFillTx/>
              <a:latin typeface="Spica Neue P"/>
              <a:cs typeface="+mn-cs"/>
            </a:endParaRPr>
          </a:p>
        </p:txBody>
      </p:sp>
      <p:sp>
        <p:nvSpPr>
          <p:cNvPr id="45" name="楕円 44">
            <a:extLst>
              <a:ext uri="{FF2B5EF4-FFF2-40B4-BE49-F238E27FC236}">
                <a16:creationId xmlns:a16="http://schemas.microsoft.com/office/drawing/2014/main" id="{74C18FE2-3BDC-4103-9A69-A6C0CD0BD14D}"/>
              </a:ext>
            </a:extLst>
          </p:cNvPr>
          <p:cNvSpPr/>
          <p:nvPr/>
        </p:nvSpPr>
        <p:spPr>
          <a:xfrm>
            <a:off x="9288009" y="4720099"/>
            <a:ext cx="129703" cy="129703"/>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w="0"/>
              <a:gradFill>
                <a:gsLst>
                  <a:gs pos="21000">
                    <a:srgbClr val="53575C"/>
                  </a:gs>
                  <a:gs pos="88000">
                    <a:srgbClr val="C5C7CA"/>
                  </a:gs>
                </a:gsLst>
                <a:lin ang="5400000"/>
              </a:gradFill>
              <a:effectLst/>
              <a:uLnTx/>
              <a:uFillTx/>
              <a:latin typeface="Spica Neue P"/>
              <a:cs typeface="+mn-cs"/>
            </a:endParaRPr>
          </a:p>
        </p:txBody>
      </p:sp>
      <p:sp>
        <p:nvSpPr>
          <p:cNvPr id="46" name="楕円 45">
            <a:extLst>
              <a:ext uri="{FF2B5EF4-FFF2-40B4-BE49-F238E27FC236}">
                <a16:creationId xmlns:a16="http://schemas.microsoft.com/office/drawing/2014/main" id="{F24090BF-F7DD-4B35-98EB-0E61B6B59358}"/>
              </a:ext>
            </a:extLst>
          </p:cNvPr>
          <p:cNvSpPr/>
          <p:nvPr/>
        </p:nvSpPr>
        <p:spPr>
          <a:xfrm>
            <a:off x="9557881" y="4808034"/>
            <a:ext cx="129703" cy="129703"/>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w="0"/>
              <a:gradFill>
                <a:gsLst>
                  <a:gs pos="21000">
                    <a:srgbClr val="53575C"/>
                  </a:gs>
                  <a:gs pos="88000">
                    <a:srgbClr val="C5C7CA"/>
                  </a:gs>
                </a:gsLst>
                <a:lin ang="5400000"/>
              </a:gradFill>
              <a:effectLst/>
              <a:uLnTx/>
              <a:uFillTx/>
              <a:latin typeface="Spica Neue P"/>
              <a:cs typeface="+mn-cs"/>
            </a:endParaRPr>
          </a:p>
        </p:txBody>
      </p:sp>
      <p:sp>
        <p:nvSpPr>
          <p:cNvPr id="47" name="楕円 46">
            <a:extLst>
              <a:ext uri="{FF2B5EF4-FFF2-40B4-BE49-F238E27FC236}">
                <a16:creationId xmlns:a16="http://schemas.microsoft.com/office/drawing/2014/main" id="{53172C8D-179F-4DFA-BAF2-7F3072C04CEA}"/>
              </a:ext>
            </a:extLst>
          </p:cNvPr>
          <p:cNvSpPr/>
          <p:nvPr/>
        </p:nvSpPr>
        <p:spPr>
          <a:xfrm>
            <a:off x="9536892" y="5025019"/>
            <a:ext cx="129703" cy="129703"/>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w="0"/>
              <a:gradFill>
                <a:gsLst>
                  <a:gs pos="21000">
                    <a:srgbClr val="53575C"/>
                  </a:gs>
                  <a:gs pos="88000">
                    <a:srgbClr val="C5C7CA"/>
                  </a:gs>
                </a:gsLst>
                <a:lin ang="5400000"/>
              </a:gradFill>
              <a:effectLst/>
              <a:uLnTx/>
              <a:uFillTx/>
              <a:latin typeface="Spica Neue P"/>
              <a:cs typeface="+mn-cs"/>
            </a:endParaRPr>
          </a:p>
        </p:txBody>
      </p:sp>
      <p:sp>
        <p:nvSpPr>
          <p:cNvPr id="48" name="楕円 47">
            <a:extLst>
              <a:ext uri="{FF2B5EF4-FFF2-40B4-BE49-F238E27FC236}">
                <a16:creationId xmlns:a16="http://schemas.microsoft.com/office/drawing/2014/main" id="{EE7F426D-691D-465B-A6ED-BA807DB8F25A}"/>
              </a:ext>
            </a:extLst>
          </p:cNvPr>
          <p:cNvSpPr/>
          <p:nvPr/>
        </p:nvSpPr>
        <p:spPr>
          <a:xfrm>
            <a:off x="9724332" y="4607867"/>
            <a:ext cx="129703" cy="129703"/>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w="0"/>
              <a:gradFill>
                <a:gsLst>
                  <a:gs pos="21000">
                    <a:srgbClr val="53575C"/>
                  </a:gs>
                  <a:gs pos="88000">
                    <a:srgbClr val="C5C7CA"/>
                  </a:gs>
                </a:gsLst>
                <a:lin ang="5400000"/>
              </a:gradFill>
              <a:effectLst/>
              <a:uLnTx/>
              <a:uFillTx/>
              <a:latin typeface="Spica Neue P"/>
              <a:cs typeface="+mn-cs"/>
            </a:endParaRPr>
          </a:p>
        </p:txBody>
      </p:sp>
      <p:sp>
        <p:nvSpPr>
          <p:cNvPr id="49" name="楕円 48">
            <a:extLst>
              <a:ext uri="{FF2B5EF4-FFF2-40B4-BE49-F238E27FC236}">
                <a16:creationId xmlns:a16="http://schemas.microsoft.com/office/drawing/2014/main" id="{0DC4B995-F89E-4A92-9A26-088613697971}"/>
              </a:ext>
            </a:extLst>
          </p:cNvPr>
          <p:cNvSpPr/>
          <p:nvPr/>
        </p:nvSpPr>
        <p:spPr>
          <a:xfrm>
            <a:off x="8749490" y="5187985"/>
            <a:ext cx="129703" cy="129703"/>
          </a:xfrm>
          <a:prstGeom prst="ellipse">
            <a:avLst/>
          </a:prstGeom>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w="0"/>
              <a:gradFill>
                <a:gsLst>
                  <a:gs pos="21000">
                    <a:srgbClr val="53575C"/>
                  </a:gs>
                  <a:gs pos="88000">
                    <a:srgbClr val="C5C7CA"/>
                  </a:gs>
                </a:gsLst>
                <a:lin ang="5400000"/>
              </a:gradFill>
              <a:effectLst/>
              <a:uLnTx/>
              <a:uFillTx/>
              <a:latin typeface="Spica Neue P"/>
              <a:cs typeface="+mn-cs"/>
            </a:endParaRPr>
          </a:p>
        </p:txBody>
      </p:sp>
      <p:sp>
        <p:nvSpPr>
          <p:cNvPr id="50" name="楕円 49">
            <a:extLst>
              <a:ext uri="{FF2B5EF4-FFF2-40B4-BE49-F238E27FC236}">
                <a16:creationId xmlns:a16="http://schemas.microsoft.com/office/drawing/2014/main" id="{D4FE442A-0329-4564-A71C-05ECC1E5EA2A}"/>
              </a:ext>
            </a:extLst>
          </p:cNvPr>
          <p:cNvSpPr/>
          <p:nvPr/>
        </p:nvSpPr>
        <p:spPr>
          <a:xfrm>
            <a:off x="8743188" y="4959157"/>
            <a:ext cx="129703" cy="129703"/>
          </a:xfrm>
          <a:prstGeom prst="ellipse">
            <a:avLst/>
          </a:prstGeom>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w="0"/>
              <a:gradFill>
                <a:gsLst>
                  <a:gs pos="21000">
                    <a:srgbClr val="53575C"/>
                  </a:gs>
                  <a:gs pos="88000">
                    <a:srgbClr val="C5C7CA"/>
                  </a:gs>
                </a:gsLst>
                <a:lin ang="5400000"/>
              </a:gradFill>
              <a:effectLst/>
              <a:uLnTx/>
              <a:uFillTx/>
              <a:latin typeface="Spica Neue P"/>
              <a:cs typeface="+mn-cs"/>
            </a:endParaRPr>
          </a:p>
        </p:txBody>
      </p:sp>
      <p:sp>
        <p:nvSpPr>
          <p:cNvPr id="52" name="楕円 51">
            <a:extLst>
              <a:ext uri="{FF2B5EF4-FFF2-40B4-BE49-F238E27FC236}">
                <a16:creationId xmlns:a16="http://schemas.microsoft.com/office/drawing/2014/main" id="{FBF027DA-209B-455E-A9EE-7D42BD566841}"/>
              </a:ext>
            </a:extLst>
          </p:cNvPr>
          <p:cNvSpPr/>
          <p:nvPr/>
        </p:nvSpPr>
        <p:spPr>
          <a:xfrm>
            <a:off x="8709825" y="5399226"/>
            <a:ext cx="129703" cy="129703"/>
          </a:xfrm>
          <a:prstGeom prst="ellipse">
            <a:avLst/>
          </a:prstGeom>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w="0"/>
              <a:gradFill>
                <a:gsLst>
                  <a:gs pos="21000">
                    <a:srgbClr val="53575C"/>
                  </a:gs>
                  <a:gs pos="88000">
                    <a:srgbClr val="C5C7CA"/>
                  </a:gs>
                </a:gsLst>
                <a:lin ang="5400000"/>
              </a:gradFill>
              <a:effectLst/>
              <a:uLnTx/>
              <a:uFillTx/>
              <a:latin typeface="Spica Neue P"/>
              <a:cs typeface="+mn-cs"/>
            </a:endParaRPr>
          </a:p>
        </p:txBody>
      </p:sp>
      <p:sp>
        <p:nvSpPr>
          <p:cNvPr id="53" name="楕円 52">
            <a:extLst>
              <a:ext uri="{FF2B5EF4-FFF2-40B4-BE49-F238E27FC236}">
                <a16:creationId xmlns:a16="http://schemas.microsoft.com/office/drawing/2014/main" id="{E9C015A9-E915-4F21-97B4-12A4C9F1AA00}"/>
              </a:ext>
            </a:extLst>
          </p:cNvPr>
          <p:cNvSpPr/>
          <p:nvPr/>
        </p:nvSpPr>
        <p:spPr>
          <a:xfrm>
            <a:off x="9072299" y="5217025"/>
            <a:ext cx="129703" cy="129703"/>
          </a:xfrm>
          <a:prstGeom prst="ellipse">
            <a:avLst/>
          </a:prstGeom>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w="0"/>
              <a:gradFill>
                <a:gsLst>
                  <a:gs pos="21000">
                    <a:srgbClr val="53575C"/>
                  </a:gs>
                  <a:gs pos="88000">
                    <a:srgbClr val="C5C7CA"/>
                  </a:gs>
                </a:gsLst>
                <a:lin ang="5400000"/>
              </a:gradFill>
              <a:effectLst/>
              <a:uLnTx/>
              <a:uFillTx/>
              <a:latin typeface="Spica Neue P"/>
              <a:cs typeface="+mn-cs"/>
            </a:endParaRPr>
          </a:p>
        </p:txBody>
      </p:sp>
      <p:sp>
        <p:nvSpPr>
          <p:cNvPr id="54" name="楕円 53">
            <a:extLst>
              <a:ext uri="{FF2B5EF4-FFF2-40B4-BE49-F238E27FC236}">
                <a16:creationId xmlns:a16="http://schemas.microsoft.com/office/drawing/2014/main" id="{0A70D865-6CB8-470E-9961-758942515A87}"/>
              </a:ext>
            </a:extLst>
          </p:cNvPr>
          <p:cNvSpPr/>
          <p:nvPr/>
        </p:nvSpPr>
        <p:spPr>
          <a:xfrm>
            <a:off x="9001581" y="4938467"/>
            <a:ext cx="129703" cy="129703"/>
          </a:xfrm>
          <a:prstGeom prst="ellipse">
            <a:avLst/>
          </a:prstGeom>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w="0"/>
              <a:gradFill>
                <a:gsLst>
                  <a:gs pos="21000">
                    <a:srgbClr val="53575C"/>
                  </a:gs>
                  <a:gs pos="88000">
                    <a:srgbClr val="C5C7CA"/>
                  </a:gs>
                </a:gsLst>
                <a:lin ang="5400000"/>
              </a:gradFill>
              <a:effectLst/>
              <a:uLnTx/>
              <a:uFillTx/>
              <a:latin typeface="Spica Neue P"/>
              <a:cs typeface="+mn-cs"/>
            </a:endParaRPr>
          </a:p>
        </p:txBody>
      </p:sp>
      <p:sp>
        <p:nvSpPr>
          <p:cNvPr id="63" name="矢印: 右 62">
            <a:extLst>
              <a:ext uri="{FF2B5EF4-FFF2-40B4-BE49-F238E27FC236}">
                <a16:creationId xmlns:a16="http://schemas.microsoft.com/office/drawing/2014/main" id="{CCF7410F-34F6-4692-89F3-B63329B3F0F5}"/>
              </a:ext>
            </a:extLst>
          </p:cNvPr>
          <p:cNvSpPr/>
          <p:nvPr/>
        </p:nvSpPr>
        <p:spPr>
          <a:xfrm rot="20464335">
            <a:off x="10010129" y="4503179"/>
            <a:ext cx="434503" cy="252916"/>
          </a:xfrm>
          <a:prstGeom prst="rightArrow">
            <a:avLst/>
          </a:prstGeom>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w="0"/>
              <a:gradFill>
                <a:gsLst>
                  <a:gs pos="21000">
                    <a:srgbClr val="53575C"/>
                  </a:gs>
                  <a:gs pos="88000">
                    <a:srgbClr val="C5C7CA"/>
                  </a:gs>
                </a:gsLst>
                <a:lin ang="5400000"/>
              </a:gradFill>
              <a:effectLst/>
              <a:uLnTx/>
              <a:uFillTx/>
              <a:latin typeface="Spica Neue P"/>
              <a:cs typeface="+mn-cs"/>
            </a:endParaRPr>
          </a:p>
        </p:txBody>
      </p:sp>
      <p:sp>
        <p:nvSpPr>
          <p:cNvPr id="64" name="矢印: 右 63">
            <a:extLst>
              <a:ext uri="{FF2B5EF4-FFF2-40B4-BE49-F238E27FC236}">
                <a16:creationId xmlns:a16="http://schemas.microsoft.com/office/drawing/2014/main" id="{1C1B96EA-66F5-47A8-8CF8-3EBBBE80333C}"/>
              </a:ext>
            </a:extLst>
          </p:cNvPr>
          <p:cNvSpPr/>
          <p:nvPr/>
        </p:nvSpPr>
        <p:spPr>
          <a:xfrm rot="14017090">
            <a:off x="8401400" y="3983295"/>
            <a:ext cx="434503" cy="220332"/>
          </a:xfrm>
          <a:prstGeom prst="rightArrow">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w="0"/>
              <a:gradFill>
                <a:gsLst>
                  <a:gs pos="21000">
                    <a:srgbClr val="53575C"/>
                  </a:gs>
                  <a:gs pos="88000">
                    <a:srgbClr val="C5C7CA"/>
                  </a:gs>
                </a:gsLst>
                <a:lin ang="5400000"/>
              </a:gradFill>
              <a:effectLst/>
              <a:uLnTx/>
              <a:uFillTx/>
              <a:latin typeface="Spica Neue P"/>
              <a:cs typeface="+mn-cs"/>
            </a:endParaRPr>
          </a:p>
        </p:txBody>
      </p:sp>
      <p:sp>
        <p:nvSpPr>
          <p:cNvPr id="65" name="矢印: 右 64">
            <a:extLst>
              <a:ext uri="{FF2B5EF4-FFF2-40B4-BE49-F238E27FC236}">
                <a16:creationId xmlns:a16="http://schemas.microsoft.com/office/drawing/2014/main" id="{2A5B44E0-9453-4464-845E-C3943C9BD1EC}"/>
              </a:ext>
            </a:extLst>
          </p:cNvPr>
          <p:cNvSpPr/>
          <p:nvPr/>
        </p:nvSpPr>
        <p:spPr>
          <a:xfrm rot="8250585">
            <a:off x="8285542" y="5604258"/>
            <a:ext cx="434503" cy="244394"/>
          </a:xfrm>
          <a:prstGeom prst="rightArrow">
            <a:avLst/>
          </a:prstGeom>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w="0"/>
              <a:gradFill>
                <a:gsLst>
                  <a:gs pos="21000">
                    <a:srgbClr val="53575C"/>
                  </a:gs>
                  <a:gs pos="88000">
                    <a:srgbClr val="C5C7CA"/>
                  </a:gs>
                </a:gsLst>
                <a:lin ang="5400000"/>
              </a:gradFill>
              <a:effectLst/>
              <a:uLnTx/>
              <a:uFillTx/>
              <a:latin typeface="Spica Neue P"/>
              <a:cs typeface="+mn-cs"/>
            </a:endParaRPr>
          </a:p>
        </p:txBody>
      </p:sp>
      <p:sp>
        <p:nvSpPr>
          <p:cNvPr id="70" name="楕円 69">
            <a:extLst>
              <a:ext uri="{FF2B5EF4-FFF2-40B4-BE49-F238E27FC236}">
                <a16:creationId xmlns:a16="http://schemas.microsoft.com/office/drawing/2014/main" id="{D3B8D570-49E2-4D1D-AA84-5FEEAAFC34AC}"/>
              </a:ext>
            </a:extLst>
          </p:cNvPr>
          <p:cNvSpPr/>
          <p:nvPr/>
        </p:nvSpPr>
        <p:spPr>
          <a:xfrm>
            <a:off x="11097799" y="3859310"/>
            <a:ext cx="902072" cy="2432091"/>
          </a:xfrm>
          <a:prstGeom prst="ellipse">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b="1">
                <a:ln w="0"/>
                <a:solidFill>
                  <a:srgbClr val="5F5F5F"/>
                </a:solidFill>
                <a:latin typeface="Spica Neue P"/>
              </a:rPr>
              <a:t>対象</a:t>
            </a:r>
            <a:r>
              <a:rPr kumimoji="1" lang="ja-JP" altLang="en-US" sz="1600" b="1" i="0" u="none" strike="noStrike" kern="1200" cap="none" spc="0" normalizeH="0" baseline="0" noProof="0">
                <a:ln w="0"/>
                <a:solidFill>
                  <a:srgbClr val="5F5F5F"/>
                </a:solidFill>
                <a:effectLst/>
                <a:uLnTx/>
                <a:uFillTx/>
                <a:latin typeface="Spica Neue P"/>
                <a:cs typeface="+mn-cs"/>
              </a:rPr>
              <a:t>を</a:t>
            </a:r>
            <a:r>
              <a:rPr kumimoji="1" lang="ja-JP" altLang="en-US" sz="1600" b="1" i="0" u="none" strike="noStrike" kern="1200" cap="none" spc="0" normalizeH="0" baseline="0" noProof="0" dirty="0">
                <a:ln w="0"/>
                <a:solidFill>
                  <a:srgbClr val="5F5F5F"/>
                </a:solidFill>
                <a:effectLst/>
                <a:uLnTx/>
                <a:uFillTx/>
                <a:latin typeface="Spica Neue P"/>
                <a:cs typeface="+mn-cs"/>
              </a:rPr>
              <a:t>識別する</a:t>
            </a:r>
            <a:br>
              <a:rPr kumimoji="1" lang="en-US" altLang="ja-JP" sz="1600" b="1" i="0" u="none" strike="noStrike" kern="1200" cap="none" spc="0" normalizeH="0" baseline="0" noProof="0" dirty="0">
                <a:ln w="0"/>
                <a:solidFill>
                  <a:srgbClr val="5F5F5F"/>
                </a:solidFill>
                <a:effectLst/>
                <a:uLnTx/>
                <a:uFillTx/>
                <a:latin typeface="Spica Neue P"/>
                <a:cs typeface="+mn-cs"/>
              </a:rPr>
            </a:br>
            <a:r>
              <a:rPr kumimoji="1" lang="ja-JP" altLang="en-US" sz="1600" b="1" i="0" u="none" strike="noStrike" kern="1200" cap="none" spc="0" normalizeH="0" baseline="0" noProof="0" dirty="0">
                <a:ln w="0"/>
                <a:solidFill>
                  <a:srgbClr val="5F5F5F"/>
                </a:solidFill>
                <a:effectLst/>
                <a:uLnTx/>
                <a:uFillTx/>
                <a:latin typeface="Spica Neue P"/>
                <a:cs typeface="+mn-cs"/>
              </a:rPr>
              <a:t>潜在空間</a:t>
            </a:r>
            <a:endParaRPr kumimoji="1" lang="en-US" altLang="ja-JP" sz="1600" b="1" i="0" u="none" strike="noStrike" kern="1200" cap="none" spc="0" normalizeH="0" baseline="0" noProof="0" dirty="0">
              <a:ln w="0"/>
              <a:solidFill>
                <a:srgbClr val="5F5F5F"/>
              </a:solidFill>
              <a:effectLst/>
              <a:uLnTx/>
              <a:uFillTx/>
              <a:latin typeface="Spica Neue P"/>
              <a:cs typeface="+mn-cs"/>
            </a:endParaRPr>
          </a:p>
        </p:txBody>
      </p:sp>
      <p:sp>
        <p:nvSpPr>
          <p:cNvPr id="71" name="次の値と等しい 70">
            <a:extLst>
              <a:ext uri="{FF2B5EF4-FFF2-40B4-BE49-F238E27FC236}">
                <a16:creationId xmlns:a16="http://schemas.microsoft.com/office/drawing/2014/main" id="{E078C807-B371-4894-A678-39503E5D0CB9}"/>
              </a:ext>
            </a:extLst>
          </p:cNvPr>
          <p:cNvSpPr/>
          <p:nvPr/>
        </p:nvSpPr>
        <p:spPr>
          <a:xfrm>
            <a:off x="10355170" y="4643497"/>
            <a:ext cx="648589" cy="616811"/>
          </a:xfrm>
          <a:prstGeom prst="mathEqual">
            <a:avLst>
              <a:gd name="adj1" fmla="val 15980"/>
              <a:gd name="adj2" fmla="val 19300"/>
            </a:avLst>
          </a:prstGeom>
          <a:ln/>
        </p:spPr>
        <p:style>
          <a:lnRef idx="2">
            <a:schemeClr val="dk1">
              <a:shade val="50000"/>
            </a:schemeClr>
          </a:lnRef>
          <a:fillRef idx="1">
            <a:schemeClr val="dk1"/>
          </a:fillRef>
          <a:effectRef idx="0">
            <a:schemeClr val="dk1"/>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67" b="0" i="0" u="none" strike="noStrike" kern="1200" cap="none" spc="0" normalizeH="0" baseline="0" noProof="0" dirty="0">
              <a:ln w="0"/>
              <a:solidFill>
                <a:srgbClr val="5F5F5F"/>
              </a:solidFill>
              <a:effectLst/>
              <a:uLnTx/>
              <a:uFillTx/>
              <a:latin typeface="Spica Neue P"/>
              <a:cs typeface="+mn-cs"/>
            </a:endParaRPr>
          </a:p>
        </p:txBody>
      </p:sp>
      <p:sp>
        <p:nvSpPr>
          <p:cNvPr id="76" name="テキスト ボックス 75">
            <a:extLst>
              <a:ext uri="{FF2B5EF4-FFF2-40B4-BE49-F238E27FC236}">
                <a16:creationId xmlns:a16="http://schemas.microsoft.com/office/drawing/2014/main" id="{B43FE9BE-C7D9-4788-AEAA-31ED4DF164C9}"/>
              </a:ext>
            </a:extLst>
          </p:cNvPr>
          <p:cNvSpPr txBox="1"/>
          <p:nvPr/>
        </p:nvSpPr>
        <p:spPr>
          <a:xfrm>
            <a:off x="7894803" y="6041266"/>
            <a:ext cx="2672172"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5F5F5F"/>
                </a:solidFill>
                <a:effectLst/>
                <a:uLnTx/>
                <a:uFillTx/>
                <a:latin typeface="Spica Neue P"/>
                <a:cs typeface="+mn-cs"/>
              </a:rPr>
              <a:t>潜在空間上で</a:t>
            </a:r>
            <a:br>
              <a:rPr kumimoji="1" lang="en-US" altLang="ja-JP" sz="1200" b="0" i="0" u="none" strike="noStrike" kern="1200" cap="none" spc="0" normalizeH="0" baseline="0" noProof="0" dirty="0">
                <a:ln>
                  <a:noFill/>
                </a:ln>
                <a:solidFill>
                  <a:srgbClr val="5F5F5F"/>
                </a:solidFill>
                <a:effectLst/>
                <a:uLnTx/>
                <a:uFillTx/>
                <a:latin typeface="Spica Neue P"/>
                <a:cs typeface="+mn-cs"/>
              </a:rPr>
            </a:br>
            <a:r>
              <a:rPr kumimoji="1" lang="ja-JP" altLang="en-US" sz="1200" b="0" i="0" u="none" strike="noStrike" kern="1200" cap="none" spc="0" normalizeH="0" baseline="0" noProof="0" dirty="0">
                <a:ln>
                  <a:noFill/>
                </a:ln>
                <a:solidFill>
                  <a:srgbClr val="5F5F5F"/>
                </a:solidFill>
                <a:effectLst/>
                <a:uLnTx/>
                <a:uFillTx/>
                <a:latin typeface="Spica Neue P"/>
                <a:cs typeface="+mn-cs"/>
              </a:rPr>
              <a:t>クラス間のばらつきを最大化する</a:t>
            </a:r>
            <a:endParaRPr kumimoji="1" lang="en-US" altLang="ja-JP" sz="1200" b="0" i="0" u="none" strike="noStrike" kern="1200" cap="none" spc="0" normalizeH="0" baseline="0" noProof="0" dirty="0">
              <a:ln>
                <a:noFill/>
              </a:ln>
              <a:solidFill>
                <a:srgbClr val="5F5F5F"/>
              </a:solidFill>
              <a:effectLst/>
              <a:uLnTx/>
              <a:uFillTx/>
              <a:latin typeface="Spica Neue P"/>
              <a:cs typeface="+mn-cs"/>
            </a:endParaRPr>
          </a:p>
        </p:txBody>
      </p:sp>
      <p:pic>
        <p:nvPicPr>
          <p:cNvPr id="78" name="図 77" descr="グラフ&#10;&#10;中程度の精度で自動的に生成された説明">
            <a:extLst>
              <a:ext uri="{FF2B5EF4-FFF2-40B4-BE49-F238E27FC236}">
                <a16:creationId xmlns:a16="http://schemas.microsoft.com/office/drawing/2014/main" id="{E5F87313-0410-4917-963E-375A55C99C2C}"/>
              </a:ext>
            </a:extLst>
          </p:cNvPr>
          <p:cNvPicPr>
            <a:picLocks noChangeAspect="1"/>
          </p:cNvPicPr>
          <p:nvPr/>
        </p:nvPicPr>
        <p:blipFill rotWithShape="1">
          <a:blip r:embed="rId6">
            <a:extLst>
              <a:ext uri="{28A0092B-C50C-407E-A947-70E740481C1C}">
                <a14:useLocalDpi xmlns:a14="http://schemas.microsoft.com/office/drawing/2010/main" val="0"/>
              </a:ext>
            </a:extLst>
          </a:blip>
          <a:srcRect l="33499" r="33375"/>
          <a:stretch/>
        </p:blipFill>
        <p:spPr>
          <a:xfrm>
            <a:off x="5891692" y="4856269"/>
            <a:ext cx="1186298" cy="1076372"/>
          </a:xfrm>
          <a:prstGeom prst="rect">
            <a:avLst/>
          </a:prstGeom>
          <a:ln>
            <a:noFill/>
          </a:ln>
          <a:effectLst/>
        </p:spPr>
      </p:pic>
      <p:pic>
        <p:nvPicPr>
          <p:cNvPr id="79" name="図 78">
            <a:extLst>
              <a:ext uri="{FF2B5EF4-FFF2-40B4-BE49-F238E27FC236}">
                <a16:creationId xmlns:a16="http://schemas.microsoft.com/office/drawing/2014/main" id="{483F0604-5623-4BB0-81FC-97E5D74DD30C}"/>
              </a:ext>
            </a:extLst>
          </p:cNvPr>
          <p:cNvPicPr>
            <a:picLocks noChangeAspect="1"/>
          </p:cNvPicPr>
          <p:nvPr/>
        </p:nvPicPr>
        <p:blipFill rotWithShape="1">
          <a:blip r:embed="rId5"/>
          <a:srcRect l="11545" t="4501" r="79735" b="55428"/>
          <a:stretch/>
        </p:blipFill>
        <p:spPr>
          <a:xfrm>
            <a:off x="4419404" y="4911021"/>
            <a:ext cx="486376" cy="474187"/>
          </a:xfrm>
          <a:prstGeom prst="rect">
            <a:avLst/>
          </a:prstGeom>
        </p:spPr>
      </p:pic>
      <p:pic>
        <p:nvPicPr>
          <p:cNvPr id="80" name="図 79">
            <a:extLst>
              <a:ext uri="{FF2B5EF4-FFF2-40B4-BE49-F238E27FC236}">
                <a16:creationId xmlns:a16="http://schemas.microsoft.com/office/drawing/2014/main" id="{CE5EF4C6-B7CF-4F63-8710-CC51F0481D31}"/>
              </a:ext>
            </a:extLst>
          </p:cNvPr>
          <p:cNvPicPr>
            <a:picLocks noChangeAspect="1"/>
          </p:cNvPicPr>
          <p:nvPr/>
        </p:nvPicPr>
        <p:blipFill rotWithShape="1">
          <a:blip r:embed="rId5"/>
          <a:srcRect l="31252" t="5208" r="60028" b="54721"/>
          <a:stretch/>
        </p:blipFill>
        <p:spPr>
          <a:xfrm>
            <a:off x="4268694" y="4390743"/>
            <a:ext cx="486376" cy="474187"/>
          </a:xfrm>
          <a:prstGeom prst="rect">
            <a:avLst/>
          </a:prstGeom>
        </p:spPr>
      </p:pic>
      <p:pic>
        <p:nvPicPr>
          <p:cNvPr id="81" name="図 80">
            <a:extLst>
              <a:ext uri="{FF2B5EF4-FFF2-40B4-BE49-F238E27FC236}">
                <a16:creationId xmlns:a16="http://schemas.microsoft.com/office/drawing/2014/main" id="{84DCC526-6626-4784-9759-0F881C909E53}"/>
              </a:ext>
            </a:extLst>
          </p:cNvPr>
          <p:cNvPicPr>
            <a:picLocks noChangeAspect="1"/>
          </p:cNvPicPr>
          <p:nvPr/>
        </p:nvPicPr>
        <p:blipFill rotWithShape="1">
          <a:blip r:embed="rId5"/>
          <a:srcRect l="61110" t="5067" r="30357" b="54862"/>
          <a:stretch/>
        </p:blipFill>
        <p:spPr>
          <a:xfrm>
            <a:off x="3785364" y="4739231"/>
            <a:ext cx="475936" cy="474187"/>
          </a:xfrm>
          <a:prstGeom prst="rect">
            <a:avLst/>
          </a:prstGeom>
        </p:spPr>
      </p:pic>
      <p:pic>
        <p:nvPicPr>
          <p:cNvPr id="82" name="図 81">
            <a:extLst>
              <a:ext uri="{FF2B5EF4-FFF2-40B4-BE49-F238E27FC236}">
                <a16:creationId xmlns:a16="http://schemas.microsoft.com/office/drawing/2014/main" id="{835CB0E3-04E9-4ED8-8714-A8C19D9B780B}"/>
              </a:ext>
            </a:extLst>
          </p:cNvPr>
          <p:cNvPicPr>
            <a:picLocks noChangeAspect="1"/>
          </p:cNvPicPr>
          <p:nvPr/>
        </p:nvPicPr>
        <p:blipFill rotWithShape="1">
          <a:blip r:embed="rId5"/>
          <a:srcRect l="70828" t="6161" r="20452" b="53768"/>
          <a:stretch/>
        </p:blipFill>
        <p:spPr>
          <a:xfrm>
            <a:off x="3912905" y="5287076"/>
            <a:ext cx="486376" cy="474187"/>
          </a:xfrm>
          <a:prstGeom prst="rect">
            <a:avLst/>
          </a:prstGeom>
        </p:spPr>
      </p:pic>
      <p:sp>
        <p:nvSpPr>
          <p:cNvPr id="23" name="テキスト ボックス 22">
            <a:extLst>
              <a:ext uri="{FF2B5EF4-FFF2-40B4-BE49-F238E27FC236}">
                <a16:creationId xmlns:a16="http://schemas.microsoft.com/office/drawing/2014/main" id="{AEFFFC6E-C046-4482-B782-1E9B39E4AD68}"/>
              </a:ext>
            </a:extLst>
          </p:cNvPr>
          <p:cNvSpPr txBox="1"/>
          <p:nvPr/>
        </p:nvSpPr>
        <p:spPr>
          <a:xfrm>
            <a:off x="6412031" y="1918323"/>
            <a:ext cx="663057"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5F5F5F"/>
                </a:solidFill>
                <a:effectLst/>
                <a:uLnTx/>
                <a:uFillTx/>
                <a:latin typeface="Spica Neue P"/>
                <a:cs typeface="+mn-cs"/>
              </a:rPr>
              <a:t>半円？</a:t>
            </a:r>
          </a:p>
        </p:txBody>
      </p:sp>
      <p:sp>
        <p:nvSpPr>
          <p:cNvPr id="83" name="テキスト ボックス 82">
            <a:extLst>
              <a:ext uri="{FF2B5EF4-FFF2-40B4-BE49-F238E27FC236}">
                <a16:creationId xmlns:a16="http://schemas.microsoft.com/office/drawing/2014/main" id="{A9E1B3C0-1CDB-4A8A-93B2-22E972285001}"/>
              </a:ext>
            </a:extLst>
          </p:cNvPr>
          <p:cNvSpPr txBox="1"/>
          <p:nvPr/>
        </p:nvSpPr>
        <p:spPr>
          <a:xfrm>
            <a:off x="6954230" y="1926316"/>
            <a:ext cx="663057"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5F5F5F"/>
                </a:solidFill>
                <a:effectLst/>
                <a:uLnTx/>
                <a:uFillTx/>
                <a:latin typeface="Spica Neue P"/>
                <a:cs typeface="+mn-cs"/>
              </a:rPr>
              <a:t>縦線？</a:t>
            </a:r>
          </a:p>
        </p:txBody>
      </p:sp>
      <p:sp>
        <p:nvSpPr>
          <p:cNvPr id="103" name="テキスト ボックス 102">
            <a:extLst>
              <a:ext uri="{FF2B5EF4-FFF2-40B4-BE49-F238E27FC236}">
                <a16:creationId xmlns:a16="http://schemas.microsoft.com/office/drawing/2014/main" id="{D084DA59-05D1-4D26-8CF6-07489A3CC9F6}"/>
              </a:ext>
            </a:extLst>
          </p:cNvPr>
          <p:cNvSpPr txBox="1"/>
          <p:nvPr/>
        </p:nvSpPr>
        <p:spPr>
          <a:xfrm>
            <a:off x="7134054" y="6490517"/>
            <a:ext cx="1947122"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5F5F5F"/>
                </a:solidFill>
                <a:effectLst/>
                <a:uLnTx/>
                <a:uFillTx/>
                <a:latin typeface="Spica Neue P"/>
                <a:cs typeface="+mn-cs"/>
              </a:rPr>
              <a:t>図：「思考」のモデル化</a:t>
            </a:r>
          </a:p>
        </p:txBody>
      </p:sp>
      <p:cxnSp>
        <p:nvCxnSpPr>
          <p:cNvPr id="105" name="直線矢印コネクタ 104">
            <a:extLst>
              <a:ext uri="{FF2B5EF4-FFF2-40B4-BE49-F238E27FC236}">
                <a16:creationId xmlns:a16="http://schemas.microsoft.com/office/drawing/2014/main" id="{66A58E13-198C-4F3A-986B-D41F6FC85909}"/>
              </a:ext>
            </a:extLst>
          </p:cNvPr>
          <p:cNvCxnSpPr>
            <a:cxnSpLocks/>
          </p:cNvCxnSpPr>
          <p:nvPr/>
        </p:nvCxnSpPr>
        <p:spPr>
          <a:xfrm flipH="1">
            <a:off x="9430433" y="2183680"/>
            <a:ext cx="358751" cy="635570"/>
          </a:xfrm>
          <a:prstGeom prst="straightConnector1">
            <a:avLst/>
          </a:prstGeom>
          <a:ln w="38100">
            <a:solidFill>
              <a:schemeClr val="tx1"/>
            </a:solidFill>
            <a:headEnd type="triangle"/>
            <a:tailEnd type="triangle"/>
          </a:ln>
        </p:spPr>
        <p:style>
          <a:lnRef idx="3">
            <a:schemeClr val="dk1"/>
          </a:lnRef>
          <a:fillRef idx="0">
            <a:schemeClr val="dk1"/>
          </a:fillRef>
          <a:effectRef idx="2">
            <a:schemeClr val="dk1"/>
          </a:effectRef>
          <a:fontRef idx="minor">
            <a:schemeClr val="tx1"/>
          </a:fontRef>
        </p:style>
      </p:cxnSp>
      <p:sp>
        <p:nvSpPr>
          <p:cNvPr id="107" name="テキスト ボックス 106">
            <a:extLst>
              <a:ext uri="{FF2B5EF4-FFF2-40B4-BE49-F238E27FC236}">
                <a16:creationId xmlns:a16="http://schemas.microsoft.com/office/drawing/2014/main" id="{B52B2B6C-9DD9-4A15-B39D-9F3D9571F013}"/>
              </a:ext>
            </a:extLst>
          </p:cNvPr>
          <p:cNvSpPr txBox="1"/>
          <p:nvPr/>
        </p:nvSpPr>
        <p:spPr>
          <a:xfrm>
            <a:off x="9585117" y="2503762"/>
            <a:ext cx="800357"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5F5F5F"/>
                </a:solidFill>
                <a:effectLst/>
                <a:uLnTx/>
                <a:uFillTx/>
                <a:latin typeface="Spica Neue P"/>
                <a:cs typeface="+mn-cs"/>
              </a:rPr>
              <a:t>似てない</a:t>
            </a:r>
          </a:p>
        </p:txBody>
      </p:sp>
      <p:sp>
        <p:nvSpPr>
          <p:cNvPr id="108" name="テキスト ボックス 107">
            <a:extLst>
              <a:ext uri="{FF2B5EF4-FFF2-40B4-BE49-F238E27FC236}">
                <a16:creationId xmlns:a16="http://schemas.microsoft.com/office/drawing/2014/main" id="{EF97212E-B781-49F9-AD0E-13EB37537FA6}"/>
              </a:ext>
            </a:extLst>
          </p:cNvPr>
          <p:cNvSpPr txBox="1"/>
          <p:nvPr/>
        </p:nvSpPr>
        <p:spPr>
          <a:xfrm>
            <a:off x="0" y="5311711"/>
            <a:ext cx="365632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solidFill>
                  <a:srgbClr val="5F5F5F"/>
                </a:solidFill>
                <a:latin typeface="Spica Neue P"/>
              </a:rPr>
              <a:t>図：</a:t>
            </a:r>
            <a:r>
              <a:rPr lang="en-US" altLang="ja-JP" sz="1200" dirty="0">
                <a:solidFill>
                  <a:srgbClr val="5F5F5F"/>
                </a:solidFill>
                <a:latin typeface="Spica Neue P"/>
              </a:rPr>
              <a:t>VAE</a:t>
            </a:r>
            <a:r>
              <a:rPr lang="ja-JP" altLang="en-US" sz="1200" dirty="0">
                <a:solidFill>
                  <a:srgbClr val="5F5F5F"/>
                </a:solidFill>
                <a:latin typeface="Spica Neue P"/>
              </a:rPr>
              <a:t>の構造</a:t>
            </a:r>
            <a:endParaRPr kumimoji="1" lang="en-US" altLang="ja-JP" sz="1200" b="0" i="0" u="none" strike="noStrike" kern="1200" cap="none" spc="0" normalizeH="0" baseline="0" noProof="0" dirty="0">
              <a:ln>
                <a:noFill/>
              </a:ln>
              <a:solidFill>
                <a:srgbClr val="5F5F5F"/>
              </a:solidFill>
              <a:effectLst/>
              <a:uLnTx/>
              <a:uFillTx/>
              <a:latin typeface="Spica Neue P"/>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5F5F5F"/>
                </a:solidFill>
                <a:effectLst/>
                <a:uLnTx/>
                <a:uFillTx/>
                <a:latin typeface="Spica Neue P"/>
                <a:cs typeface="+mn-cs"/>
              </a:rPr>
              <a:t>(</a:t>
            </a:r>
            <a:r>
              <a:rPr kumimoji="1" lang="ja-JP" altLang="en-US" sz="1200" b="0" i="0" u="none" strike="noStrike" kern="1200" cap="none" spc="0" normalizeH="0" baseline="0" noProof="0" dirty="0">
                <a:ln>
                  <a:noFill/>
                </a:ln>
                <a:solidFill>
                  <a:srgbClr val="5F5F5F"/>
                </a:solidFill>
                <a:effectLst/>
                <a:uLnTx/>
                <a:uFillTx/>
                <a:latin typeface="Spica Neue P"/>
                <a:cs typeface="+mn-cs"/>
              </a:rPr>
              <a:t>教師なし深層学習モデル，特徴抽出と生成が可能</a:t>
            </a:r>
            <a:r>
              <a:rPr kumimoji="1" lang="en-US" altLang="ja-JP" sz="1200" b="0" i="0" u="none" strike="noStrike" kern="1200" cap="none" spc="0" normalizeH="0" baseline="0" noProof="0" dirty="0">
                <a:ln>
                  <a:noFill/>
                </a:ln>
                <a:solidFill>
                  <a:srgbClr val="5F5F5F"/>
                </a:solidFill>
                <a:effectLst/>
                <a:uLnTx/>
                <a:uFillTx/>
                <a:latin typeface="Spica Neue P"/>
                <a:cs typeface="+mn-cs"/>
              </a:rPr>
              <a:t>)</a:t>
            </a:r>
            <a:endParaRPr kumimoji="1" lang="ja-JP" altLang="en-US" sz="1200" b="0" i="0" u="none" strike="noStrike" kern="1200" cap="none" spc="0" normalizeH="0" baseline="0" noProof="0" dirty="0">
              <a:ln>
                <a:noFill/>
              </a:ln>
              <a:solidFill>
                <a:srgbClr val="5F5F5F"/>
              </a:solidFill>
              <a:effectLst/>
              <a:uLnTx/>
              <a:uFillTx/>
              <a:latin typeface="Spica Neue P"/>
              <a:cs typeface="+mn-cs"/>
            </a:endParaRPr>
          </a:p>
        </p:txBody>
      </p:sp>
      <p:pic>
        <p:nvPicPr>
          <p:cNvPr id="1026" name="Picture 2" descr="f:id:nkdkccmbr:20161006215612p:plain">
            <a:extLst>
              <a:ext uri="{FF2B5EF4-FFF2-40B4-BE49-F238E27FC236}">
                <a16:creationId xmlns:a16="http://schemas.microsoft.com/office/drawing/2014/main" id="{94217DE3-5A46-49F4-AEC0-EF4FC03CA2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0800000">
            <a:off x="2050756" y="1330974"/>
            <a:ext cx="745295" cy="1215323"/>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000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85D97-837E-43DC-AA9C-89BD071F8E15}"/>
              </a:ext>
            </a:extLst>
          </p:cNvPr>
          <p:cNvSpPr>
            <a:spLocks noGrp="1"/>
          </p:cNvSpPr>
          <p:nvPr>
            <p:ph type="title"/>
          </p:nvPr>
        </p:nvSpPr>
        <p:spPr>
          <a:xfrm>
            <a:off x="768637" y="758825"/>
            <a:ext cx="3932237" cy="1164483"/>
          </a:xfrm>
        </p:spPr>
        <p:txBody>
          <a:bodyPr>
            <a:normAutofit fontScale="90000"/>
          </a:bodyPr>
          <a:lstStyle/>
          <a:p>
            <a:r>
              <a:rPr kumimoji="1" lang="ja-JP" altLang="en-US" b="1" dirty="0"/>
              <a:t>最大差赤青セットカバー問題</a:t>
            </a:r>
            <a:br>
              <a:rPr kumimoji="1" lang="en-US" altLang="ja-JP" b="1" dirty="0"/>
            </a:br>
            <a:r>
              <a:rPr kumimoji="1" lang="ja-JP" altLang="en-US" sz="2000" b="1" dirty="0"/>
              <a:t>赤</a:t>
            </a:r>
            <a:r>
              <a:rPr kumimoji="1" lang="en-US" altLang="ja-JP" sz="2000" b="1" dirty="0"/>
              <a:t>-</a:t>
            </a:r>
            <a:r>
              <a:rPr kumimoji="1" lang="ja-JP" altLang="en-US" sz="2000" b="1" dirty="0"/>
              <a:t>青の数を最大にするようなカバーリングを求めよ</a:t>
            </a:r>
            <a:endParaRPr kumimoji="1" lang="ja-JP" altLang="en-US" dirty="0"/>
          </a:p>
        </p:txBody>
      </p:sp>
      <p:sp>
        <p:nvSpPr>
          <p:cNvPr id="3" name="Content Placeholder 2">
            <a:extLst>
              <a:ext uri="{FF2B5EF4-FFF2-40B4-BE49-F238E27FC236}">
                <a16:creationId xmlns:a16="http://schemas.microsoft.com/office/drawing/2014/main" id="{DA81C497-1C5B-4513-9DFF-69AD9B2B509F}"/>
              </a:ext>
            </a:extLst>
          </p:cNvPr>
          <p:cNvSpPr>
            <a:spLocks noGrp="1"/>
          </p:cNvSpPr>
          <p:nvPr>
            <p:ph idx="1"/>
          </p:nvPr>
        </p:nvSpPr>
        <p:spPr>
          <a:xfrm>
            <a:off x="5183188" y="987426"/>
            <a:ext cx="6172200" cy="3880552"/>
          </a:xfrm>
        </p:spPr>
        <p:txBody>
          <a:bodyPr>
            <a:normAutofit/>
          </a:bodyPr>
          <a:lstStyle/>
          <a:p>
            <a:r>
              <a:rPr kumimoji="1" lang="ja-JP" altLang="en-US" sz="2400" dirty="0"/>
              <a:t>二次元以上では</a:t>
            </a:r>
            <a:r>
              <a:rPr kumimoji="1" lang="ja-JP" altLang="en-US" sz="2400" u="sng" dirty="0"/>
              <a:t>単一正方形領域に限定したとしても</a:t>
            </a:r>
            <a:r>
              <a:rPr kumimoji="1" lang="ja-JP" altLang="en-US" sz="2400" dirty="0"/>
              <a:t>，</a:t>
            </a:r>
            <a:r>
              <a:rPr lang="ja-JP" altLang="en-US" sz="2400" dirty="0"/>
              <a:t>強</a:t>
            </a:r>
            <a:r>
              <a:rPr lang="en-US" altLang="ja-JP" sz="2400" dirty="0"/>
              <a:t>NP-</a:t>
            </a:r>
            <a:r>
              <a:rPr lang="ja-JP" altLang="en-US" sz="2400" dirty="0"/>
              <a:t>困難であることが分かっている．</a:t>
            </a:r>
            <a:endParaRPr lang="en-US" altLang="ja-JP" sz="2400" dirty="0"/>
          </a:p>
          <a:p>
            <a:endParaRPr kumimoji="1" lang="en-US" altLang="ja-JP" sz="2400" dirty="0"/>
          </a:p>
          <a:p>
            <a:r>
              <a:rPr kumimoji="1" lang="ja-JP" altLang="en-US" sz="2400" dirty="0"/>
              <a:t>インスタンスで与えられる領域に制限を持たせることで，効率的に解くアルゴリズムを構成できないか？</a:t>
            </a:r>
            <a:endParaRPr kumimoji="1" lang="en-US" altLang="ja-JP" sz="2400" dirty="0"/>
          </a:p>
          <a:p>
            <a:pPr lvl="1"/>
            <a:r>
              <a:rPr lang="ja-JP" altLang="en-US" sz="2000" dirty="0"/>
              <a:t>たとえば領域集合を</a:t>
            </a:r>
            <a:r>
              <a:rPr lang="en-US" altLang="ja-JP" sz="2000" dirty="0"/>
              <a:t>L1</a:t>
            </a:r>
            <a:r>
              <a:rPr lang="ja-JP" altLang="en-US" sz="2000" dirty="0"/>
              <a:t>ノルムでの円集合に限定し，各円の中心が同一の直線状に乗るという制約では，効率的に解くアルゴリズムが存在する．</a:t>
            </a:r>
            <a:endParaRPr kumimoji="1" lang="en-US" altLang="ja-JP" sz="2000" dirty="0"/>
          </a:p>
        </p:txBody>
      </p:sp>
      <p:sp>
        <p:nvSpPr>
          <p:cNvPr id="5" name="Title 1">
            <a:extLst>
              <a:ext uri="{FF2B5EF4-FFF2-40B4-BE49-F238E27FC236}">
                <a16:creationId xmlns:a16="http://schemas.microsoft.com/office/drawing/2014/main" id="{5369D217-F413-41C9-94C4-A2CD75072B61}"/>
              </a:ext>
            </a:extLst>
          </p:cNvPr>
          <p:cNvSpPr txBox="1">
            <a:spLocks/>
          </p:cNvSpPr>
          <p:nvPr/>
        </p:nvSpPr>
        <p:spPr>
          <a:xfrm>
            <a:off x="5095877" y="86089"/>
            <a:ext cx="4648200" cy="74222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kumimoji="1" sz="3200" kern="1200">
                <a:solidFill>
                  <a:schemeClr val="tx1"/>
                </a:solidFill>
                <a:latin typeface="+mj-lt"/>
                <a:ea typeface="+mj-ea"/>
                <a:cs typeface="+mj-cs"/>
              </a:defRPr>
            </a:lvl1pPr>
          </a:lstStyle>
          <a:p>
            <a:r>
              <a:rPr lang="ja-JP" altLang="en-US"/>
              <a:t>研究紹介：藤原</a:t>
            </a:r>
            <a:endParaRPr lang="ja-JP" altLang="en-US" dirty="0"/>
          </a:p>
        </p:txBody>
      </p:sp>
      <p:grpSp>
        <p:nvGrpSpPr>
          <p:cNvPr id="60" name="Group 59">
            <a:extLst>
              <a:ext uri="{FF2B5EF4-FFF2-40B4-BE49-F238E27FC236}">
                <a16:creationId xmlns:a16="http://schemas.microsoft.com/office/drawing/2014/main" id="{65A08779-0942-4127-81DC-0111420B640D}"/>
              </a:ext>
            </a:extLst>
          </p:cNvPr>
          <p:cNvGrpSpPr/>
          <p:nvPr/>
        </p:nvGrpSpPr>
        <p:grpSpPr>
          <a:xfrm>
            <a:off x="950052" y="4455482"/>
            <a:ext cx="2829241" cy="1405568"/>
            <a:chOff x="950052" y="3640822"/>
            <a:chExt cx="2829241" cy="1405568"/>
          </a:xfrm>
        </p:grpSpPr>
        <p:sp>
          <p:nvSpPr>
            <p:cNvPr id="36" name="Rectangle 35">
              <a:extLst>
                <a:ext uri="{FF2B5EF4-FFF2-40B4-BE49-F238E27FC236}">
                  <a16:creationId xmlns:a16="http://schemas.microsoft.com/office/drawing/2014/main" id="{6C11A831-BF76-4681-A38A-215A9F163E4C}"/>
                </a:ext>
              </a:extLst>
            </p:cNvPr>
            <p:cNvSpPr/>
            <p:nvPr/>
          </p:nvSpPr>
          <p:spPr>
            <a:xfrm>
              <a:off x="1050720" y="3640822"/>
              <a:ext cx="462889" cy="454439"/>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38" name="Rectangle 37">
              <a:extLst>
                <a:ext uri="{FF2B5EF4-FFF2-40B4-BE49-F238E27FC236}">
                  <a16:creationId xmlns:a16="http://schemas.microsoft.com/office/drawing/2014/main" id="{1131B36B-C04C-41DD-850F-DB67B8F7DF5D}"/>
                </a:ext>
              </a:extLst>
            </p:cNvPr>
            <p:cNvSpPr/>
            <p:nvPr/>
          </p:nvSpPr>
          <p:spPr>
            <a:xfrm>
              <a:off x="950052" y="3987974"/>
              <a:ext cx="503340" cy="516913"/>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40" name="Rectangle 39">
              <a:extLst>
                <a:ext uri="{FF2B5EF4-FFF2-40B4-BE49-F238E27FC236}">
                  <a16:creationId xmlns:a16="http://schemas.microsoft.com/office/drawing/2014/main" id="{11066DE1-9894-4B01-A6B4-487D6221DBF0}"/>
                </a:ext>
              </a:extLst>
            </p:cNvPr>
            <p:cNvSpPr/>
            <p:nvPr/>
          </p:nvSpPr>
          <p:spPr>
            <a:xfrm>
              <a:off x="3052736" y="4024393"/>
              <a:ext cx="462889" cy="454439"/>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41" name="Rectangle 40">
              <a:extLst>
                <a:ext uri="{FF2B5EF4-FFF2-40B4-BE49-F238E27FC236}">
                  <a16:creationId xmlns:a16="http://schemas.microsoft.com/office/drawing/2014/main" id="{D1157DDB-1A91-48CF-8527-340D2A04BA75}"/>
                </a:ext>
              </a:extLst>
            </p:cNvPr>
            <p:cNvSpPr/>
            <p:nvPr/>
          </p:nvSpPr>
          <p:spPr>
            <a:xfrm>
              <a:off x="3316404" y="4308172"/>
              <a:ext cx="462889" cy="454439"/>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42" name="Rectangle 41">
              <a:extLst>
                <a:ext uri="{FF2B5EF4-FFF2-40B4-BE49-F238E27FC236}">
                  <a16:creationId xmlns:a16="http://schemas.microsoft.com/office/drawing/2014/main" id="{78056217-442B-4180-8B5B-0500683FBD6D}"/>
                </a:ext>
              </a:extLst>
            </p:cNvPr>
            <p:cNvSpPr/>
            <p:nvPr/>
          </p:nvSpPr>
          <p:spPr>
            <a:xfrm>
              <a:off x="3052736" y="4591951"/>
              <a:ext cx="462889" cy="454439"/>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43" name="Oval 42">
              <a:extLst>
                <a:ext uri="{FF2B5EF4-FFF2-40B4-BE49-F238E27FC236}">
                  <a16:creationId xmlns:a16="http://schemas.microsoft.com/office/drawing/2014/main" id="{A45C03EE-2350-49EE-874D-CD1FBF2F6249}"/>
                </a:ext>
              </a:extLst>
            </p:cNvPr>
            <p:cNvSpPr/>
            <p:nvPr/>
          </p:nvSpPr>
          <p:spPr>
            <a:xfrm>
              <a:off x="1169871" y="4259486"/>
              <a:ext cx="100668" cy="110322"/>
            </a:xfrm>
            <a:prstGeom prst="ellipse">
              <a:avLst/>
            </a:prstGeom>
            <a:solidFill>
              <a:srgbClr val="FF33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Oval 43">
              <a:extLst>
                <a:ext uri="{FF2B5EF4-FFF2-40B4-BE49-F238E27FC236}">
                  <a16:creationId xmlns:a16="http://schemas.microsoft.com/office/drawing/2014/main" id="{2DA76E70-2087-4D88-B903-CF4B5473B0F6}"/>
                </a:ext>
              </a:extLst>
            </p:cNvPr>
            <p:cNvSpPr/>
            <p:nvPr/>
          </p:nvSpPr>
          <p:spPr>
            <a:xfrm>
              <a:off x="1875570" y="4204325"/>
              <a:ext cx="100668" cy="110322"/>
            </a:xfrm>
            <a:prstGeom prst="ellipse">
              <a:avLst/>
            </a:prstGeom>
            <a:solidFill>
              <a:srgbClr val="FF33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Oval 44">
              <a:extLst>
                <a:ext uri="{FF2B5EF4-FFF2-40B4-BE49-F238E27FC236}">
                  <a16:creationId xmlns:a16="http://schemas.microsoft.com/office/drawing/2014/main" id="{3279AAA0-1752-42E1-B8C9-48BF9F6F6817}"/>
                </a:ext>
              </a:extLst>
            </p:cNvPr>
            <p:cNvSpPr/>
            <p:nvPr/>
          </p:nvSpPr>
          <p:spPr>
            <a:xfrm>
              <a:off x="1359450" y="4244913"/>
              <a:ext cx="100668" cy="110322"/>
            </a:xfrm>
            <a:prstGeom prst="ellipse">
              <a:avLst/>
            </a:prstGeom>
            <a:solidFill>
              <a:srgbClr val="FF33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Oval 45">
              <a:extLst>
                <a:ext uri="{FF2B5EF4-FFF2-40B4-BE49-F238E27FC236}">
                  <a16:creationId xmlns:a16="http://schemas.microsoft.com/office/drawing/2014/main" id="{210944D7-B260-4937-9873-ADB728DD5D3D}"/>
                </a:ext>
              </a:extLst>
            </p:cNvPr>
            <p:cNvSpPr/>
            <p:nvPr/>
          </p:nvSpPr>
          <p:spPr>
            <a:xfrm>
              <a:off x="3025482" y="4368510"/>
              <a:ext cx="100668" cy="110322"/>
            </a:xfrm>
            <a:prstGeom prst="ellipse">
              <a:avLst/>
            </a:prstGeom>
            <a:solidFill>
              <a:srgbClr val="FF33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Oval 46">
              <a:extLst>
                <a:ext uri="{FF2B5EF4-FFF2-40B4-BE49-F238E27FC236}">
                  <a16:creationId xmlns:a16="http://schemas.microsoft.com/office/drawing/2014/main" id="{4B627F1D-2B21-455E-A335-1598A8297828}"/>
                </a:ext>
              </a:extLst>
            </p:cNvPr>
            <p:cNvSpPr/>
            <p:nvPr/>
          </p:nvSpPr>
          <p:spPr>
            <a:xfrm>
              <a:off x="3176756" y="4849503"/>
              <a:ext cx="100668" cy="110322"/>
            </a:xfrm>
            <a:prstGeom prst="ellipse">
              <a:avLst/>
            </a:prstGeom>
            <a:solidFill>
              <a:srgbClr val="FF33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Oval 47">
              <a:extLst>
                <a:ext uri="{FF2B5EF4-FFF2-40B4-BE49-F238E27FC236}">
                  <a16:creationId xmlns:a16="http://schemas.microsoft.com/office/drawing/2014/main" id="{3E6DF5B4-7D45-4346-A351-B58ED3C272BF}"/>
                </a:ext>
              </a:extLst>
            </p:cNvPr>
            <p:cNvSpPr/>
            <p:nvPr/>
          </p:nvSpPr>
          <p:spPr>
            <a:xfrm>
              <a:off x="3595087" y="4495404"/>
              <a:ext cx="100668" cy="110322"/>
            </a:xfrm>
            <a:prstGeom prst="ellipse">
              <a:avLst/>
            </a:prstGeom>
            <a:solidFill>
              <a:srgbClr val="FF33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Oval 48">
              <a:extLst>
                <a:ext uri="{FF2B5EF4-FFF2-40B4-BE49-F238E27FC236}">
                  <a16:creationId xmlns:a16="http://schemas.microsoft.com/office/drawing/2014/main" id="{DDD78EDD-F3BC-4F97-A1F3-B1277BD3E4BC}"/>
                </a:ext>
              </a:extLst>
            </p:cNvPr>
            <p:cNvSpPr/>
            <p:nvPr/>
          </p:nvSpPr>
          <p:spPr>
            <a:xfrm>
              <a:off x="2888547" y="4591951"/>
              <a:ext cx="100668" cy="110322"/>
            </a:xfrm>
            <a:prstGeom prst="ellipse">
              <a:avLst/>
            </a:prstGeom>
            <a:solidFill>
              <a:srgbClr val="FF33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Oval 49">
              <a:extLst>
                <a:ext uri="{FF2B5EF4-FFF2-40B4-BE49-F238E27FC236}">
                  <a16:creationId xmlns:a16="http://schemas.microsoft.com/office/drawing/2014/main" id="{76C82641-7FD5-445B-8172-E8DDDA515878}"/>
                </a:ext>
              </a:extLst>
            </p:cNvPr>
            <p:cNvSpPr/>
            <p:nvPr/>
          </p:nvSpPr>
          <p:spPr>
            <a:xfrm>
              <a:off x="3335667" y="4324829"/>
              <a:ext cx="100668" cy="110322"/>
            </a:xfrm>
            <a:prstGeom prst="ellipse">
              <a:avLst/>
            </a:prstGeom>
            <a:solidFill>
              <a:srgbClr val="FF33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Oval 50">
              <a:extLst>
                <a:ext uri="{FF2B5EF4-FFF2-40B4-BE49-F238E27FC236}">
                  <a16:creationId xmlns:a16="http://schemas.microsoft.com/office/drawing/2014/main" id="{31490A27-577C-46CA-B68F-FD3403A1522F}"/>
                </a:ext>
              </a:extLst>
            </p:cNvPr>
            <p:cNvSpPr/>
            <p:nvPr/>
          </p:nvSpPr>
          <p:spPr>
            <a:xfrm>
              <a:off x="3423148" y="4652289"/>
              <a:ext cx="100668" cy="110322"/>
            </a:xfrm>
            <a:prstGeom prst="ellipse">
              <a:avLst/>
            </a:prstGeom>
            <a:solidFill>
              <a:srgbClr val="FF33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Oval 51">
              <a:extLst>
                <a:ext uri="{FF2B5EF4-FFF2-40B4-BE49-F238E27FC236}">
                  <a16:creationId xmlns:a16="http://schemas.microsoft.com/office/drawing/2014/main" id="{D0753171-BD3A-4AC5-83D5-74D0AE1936A0}"/>
                </a:ext>
              </a:extLst>
            </p:cNvPr>
            <p:cNvSpPr/>
            <p:nvPr/>
          </p:nvSpPr>
          <p:spPr>
            <a:xfrm>
              <a:off x="1143654" y="3975588"/>
              <a:ext cx="100668" cy="110322"/>
            </a:xfrm>
            <a:prstGeom prst="ellipse">
              <a:avLst/>
            </a:prstGeom>
            <a:solidFill>
              <a:srgbClr val="FF33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Oval 53">
              <a:extLst>
                <a:ext uri="{FF2B5EF4-FFF2-40B4-BE49-F238E27FC236}">
                  <a16:creationId xmlns:a16="http://schemas.microsoft.com/office/drawing/2014/main" id="{93F077E7-C512-47C4-8D8F-B83914F0F7F3}"/>
                </a:ext>
              </a:extLst>
            </p:cNvPr>
            <p:cNvSpPr/>
            <p:nvPr/>
          </p:nvSpPr>
          <p:spPr>
            <a:xfrm>
              <a:off x="1344990" y="4009035"/>
              <a:ext cx="100668" cy="110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Oval 54">
              <a:extLst>
                <a:ext uri="{FF2B5EF4-FFF2-40B4-BE49-F238E27FC236}">
                  <a16:creationId xmlns:a16="http://schemas.microsoft.com/office/drawing/2014/main" id="{8BC469F1-A248-4834-B06E-102499978F51}"/>
                </a:ext>
              </a:extLst>
            </p:cNvPr>
            <p:cNvSpPr/>
            <p:nvPr/>
          </p:nvSpPr>
          <p:spPr>
            <a:xfrm>
              <a:off x="1714945" y="4244707"/>
              <a:ext cx="100668" cy="110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Oval 55">
              <a:extLst>
                <a:ext uri="{FF2B5EF4-FFF2-40B4-BE49-F238E27FC236}">
                  <a16:creationId xmlns:a16="http://schemas.microsoft.com/office/drawing/2014/main" id="{3BE996FB-DB07-4A7E-B2C2-4F5CBFAA5B96}"/>
                </a:ext>
              </a:extLst>
            </p:cNvPr>
            <p:cNvSpPr/>
            <p:nvPr/>
          </p:nvSpPr>
          <p:spPr>
            <a:xfrm>
              <a:off x="1362607" y="4377964"/>
              <a:ext cx="100668" cy="110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Oval 56">
              <a:extLst>
                <a:ext uri="{FF2B5EF4-FFF2-40B4-BE49-F238E27FC236}">
                  <a16:creationId xmlns:a16="http://schemas.microsoft.com/office/drawing/2014/main" id="{0D4519C8-4645-4974-B6A6-E203E1E67BF0}"/>
                </a:ext>
              </a:extLst>
            </p:cNvPr>
            <p:cNvSpPr/>
            <p:nvPr/>
          </p:nvSpPr>
          <p:spPr>
            <a:xfrm>
              <a:off x="3083902" y="4585918"/>
              <a:ext cx="100668" cy="110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Oval 57">
              <a:extLst>
                <a:ext uri="{FF2B5EF4-FFF2-40B4-BE49-F238E27FC236}">
                  <a16:creationId xmlns:a16="http://schemas.microsoft.com/office/drawing/2014/main" id="{7458E039-6A0C-4040-A6B8-604223182B9F}"/>
                </a:ext>
              </a:extLst>
            </p:cNvPr>
            <p:cNvSpPr/>
            <p:nvPr/>
          </p:nvSpPr>
          <p:spPr>
            <a:xfrm>
              <a:off x="3312201" y="4630047"/>
              <a:ext cx="100668" cy="110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Oval 58">
              <a:extLst>
                <a:ext uri="{FF2B5EF4-FFF2-40B4-BE49-F238E27FC236}">
                  <a16:creationId xmlns:a16="http://schemas.microsoft.com/office/drawing/2014/main" id="{F0F3ADBC-0723-4757-A2C2-5953016C4AF6}"/>
                </a:ext>
              </a:extLst>
            </p:cNvPr>
            <p:cNvSpPr/>
            <p:nvPr/>
          </p:nvSpPr>
          <p:spPr>
            <a:xfrm>
              <a:off x="3423148" y="4355029"/>
              <a:ext cx="100668" cy="110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TextBox 60">
            <a:extLst>
              <a:ext uri="{FF2B5EF4-FFF2-40B4-BE49-F238E27FC236}">
                <a16:creationId xmlns:a16="http://schemas.microsoft.com/office/drawing/2014/main" id="{0BA270B6-DD88-4A58-AE8B-A06A0D5E0E62}"/>
              </a:ext>
            </a:extLst>
          </p:cNvPr>
          <p:cNvSpPr txBox="1"/>
          <p:nvPr/>
        </p:nvSpPr>
        <p:spPr>
          <a:xfrm>
            <a:off x="478364" y="3414997"/>
            <a:ext cx="4648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dirty="0"/>
              <a:t>一次元：領域は区間（多項式で解ける）</a:t>
            </a:r>
          </a:p>
        </p:txBody>
      </p:sp>
      <p:sp>
        <p:nvSpPr>
          <p:cNvPr id="62" name="TextBox 61">
            <a:extLst>
              <a:ext uri="{FF2B5EF4-FFF2-40B4-BE49-F238E27FC236}">
                <a16:creationId xmlns:a16="http://schemas.microsoft.com/office/drawing/2014/main" id="{FABFC015-4DBB-40DD-89C8-F610C7A82708}"/>
              </a:ext>
            </a:extLst>
          </p:cNvPr>
          <p:cNvSpPr txBox="1"/>
          <p:nvPr/>
        </p:nvSpPr>
        <p:spPr>
          <a:xfrm>
            <a:off x="453696" y="5990120"/>
            <a:ext cx="472949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dirty="0"/>
              <a:t>二次元：領域は任意の平面図形（多項式では解けない）</a:t>
            </a:r>
          </a:p>
        </p:txBody>
      </p:sp>
      <p:sp>
        <p:nvSpPr>
          <p:cNvPr id="63" name="Oval 62">
            <a:extLst>
              <a:ext uri="{FF2B5EF4-FFF2-40B4-BE49-F238E27FC236}">
                <a16:creationId xmlns:a16="http://schemas.microsoft.com/office/drawing/2014/main" id="{AA04C1A7-8AD3-4D58-BB82-4028E9D9391E}"/>
              </a:ext>
            </a:extLst>
          </p:cNvPr>
          <p:cNvSpPr/>
          <p:nvPr/>
        </p:nvSpPr>
        <p:spPr>
          <a:xfrm>
            <a:off x="1303947" y="4407109"/>
            <a:ext cx="787481" cy="1398613"/>
          </a:xfrm>
          <a:prstGeom prst="ellipse">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64" name="Isosceles Triangle 63">
            <a:extLst>
              <a:ext uri="{FF2B5EF4-FFF2-40B4-BE49-F238E27FC236}">
                <a16:creationId xmlns:a16="http://schemas.microsoft.com/office/drawing/2014/main" id="{6D2C1D49-3510-4402-B315-8512ADC052AD}"/>
              </a:ext>
            </a:extLst>
          </p:cNvPr>
          <p:cNvSpPr/>
          <p:nvPr/>
        </p:nvSpPr>
        <p:spPr>
          <a:xfrm>
            <a:off x="2545246" y="4867977"/>
            <a:ext cx="752311" cy="658608"/>
          </a:xfrm>
          <a:prstGeom prst="triangle">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grpSp>
        <p:nvGrpSpPr>
          <p:cNvPr id="133" name="Group 132">
            <a:extLst>
              <a:ext uri="{FF2B5EF4-FFF2-40B4-BE49-F238E27FC236}">
                <a16:creationId xmlns:a16="http://schemas.microsoft.com/office/drawing/2014/main" id="{2A94CEB6-C4FC-42BF-A343-2DC50937A5B4}"/>
              </a:ext>
            </a:extLst>
          </p:cNvPr>
          <p:cNvGrpSpPr/>
          <p:nvPr/>
        </p:nvGrpSpPr>
        <p:grpSpPr>
          <a:xfrm>
            <a:off x="5724271" y="4774398"/>
            <a:ext cx="6421120" cy="1337405"/>
            <a:chOff x="5847127" y="5400577"/>
            <a:chExt cx="6421120" cy="1337405"/>
          </a:xfrm>
        </p:grpSpPr>
        <p:cxnSp>
          <p:nvCxnSpPr>
            <p:cNvPr id="66" name="Straight Arrow Connector 65">
              <a:extLst>
                <a:ext uri="{FF2B5EF4-FFF2-40B4-BE49-F238E27FC236}">
                  <a16:creationId xmlns:a16="http://schemas.microsoft.com/office/drawing/2014/main" id="{17BA7BF5-3E5A-49FC-AD2F-5ABA09198A70}"/>
                </a:ext>
              </a:extLst>
            </p:cNvPr>
            <p:cNvCxnSpPr/>
            <p:nvPr/>
          </p:nvCxnSpPr>
          <p:spPr>
            <a:xfrm>
              <a:off x="5847127" y="6069307"/>
              <a:ext cx="506695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Diamond 66">
              <a:extLst>
                <a:ext uri="{FF2B5EF4-FFF2-40B4-BE49-F238E27FC236}">
                  <a16:creationId xmlns:a16="http://schemas.microsoft.com/office/drawing/2014/main" id="{A4E4FBD1-0682-4D94-9E5A-C5E02A182FE1}"/>
                </a:ext>
              </a:extLst>
            </p:cNvPr>
            <p:cNvSpPr/>
            <p:nvPr/>
          </p:nvSpPr>
          <p:spPr>
            <a:xfrm>
              <a:off x="6400609" y="5572274"/>
              <a:ext cx="940888" cy="991308"/>
            </a:xfrm>
            <a:prstGeom prst="diamond">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68" name="Diamond 67">
              <a:extLst>
                <a:ext uri="{FF2B5EF4-FFF2-40B4-BE49-F238E27FC236}">
                  <a16:creationId xmlns:a16="http://schemas.microsoft.com/office/drawing/2014/main" id="{0FE4CAD8-A8C8-46BB-AA3A-1594CACA4C11}"/>
                </a:ext>
              </a:extLst>
            </p:cNvPr>
            <p:cNvSpPr/>
            <p:nvPr/>
          </p:nvSpPr>
          <p:spPr>
            <a:xfrm>
              <a:off x="6805689" y="5400577"/>
              <a:ext cx="1359658" cy="1337405"/>
            </a:xfrm>
            <a:prstGeom prst="diamond">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69" name="Diamond 68">
              <a:extLst>
                <a:ext uri="{FF2B5EF4-FFF2-40B4-BE49-F238E27FC236}">
                  <a16:creationId xmlns:a16="http://schemas.microsoft.com/office/drawing/2014/main" id="{57FBDEAE-C419-449F-9283-34C4948088F5}"/>
                </a:ext>
              </a:extLst>
            </p:cNvPr>
            <p:cNvSpPr/>
            <p:nvPr/>
          </p:nvSpPr>
          <p:spPr>
            <a:xfrm>
              <a:off x="8231504" y="5680212"/>
              <a:ext cx="796807" cy="775432"/>
            </a:xfrm>
            <a:prstGeom prst="diamond">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70" name="Diamond 69">
              <a:extLst>
                <a:ext uri="{FF2B5EF4-FFF2-40B4-BE49-F238E27FC236}">
                  <a16:creationId xmlns:a16="http://schemas.microsoft.com/office/drawing/2014/main" id="{3D3CE183-15E9-45F2-8572-92EAE9274015}"/>
                </a:ext>
              </a:extLst>
            </p:cNvPr>
            <p:cNvSpPr/>
            <p:nvPr/>
          </p:nvSpPr>
          <p:spPr>
            <a:xfrm>
              <a:off x="8746187" y="5728789"/>
              <a:ext cx="669654" cy="678278"/>
            </a:xfrm>
            <a:prstGeom prst="diamond">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71" name="Diamond 70">
              <a:extLst>
                <a:ext uri="{FF2B5EF4-FFF2-40B4-BE49-F238E27FC236}">
                  <a16:creationId xmlns:a16="http://schemas.microsoft.com/office/drawing/2014/main" id="{E179F55E-97C0-4940-BA03-EFBA01B1D99E}"/>
                </a:ext>
              </a:extLst>
            </p:cNvPr>
            <p:cNvSpPr/>
            <p:nvPr/>
          </p:nvSpPr>
          <p:spPr>
            <a:xfrm>
              <a:off x="8604009" y="5400577"/>
              <a:ext cx="1359658" cy="1337405"/>
            </a:xfrm>
            <a:prstGeom prst="diamond">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74" name="Oval 73">
              <a:extLst>
                <a:ext uri="{FF2B5EF4-FFF2-40B4-BE49-F238E27FC236}">
                  <a16:creationId xmlns:a16="http://schemas.microsoft.com/office/drawing/2014/main" id="{2726FBB2-3613-4D78-A79F-F0D0395C25AE}"/>
                </a:ext>
              </a:extLst>
            </p:cNvPr>
            <p:cNvSpPr/>
            <p:nvPr/>
          </p:nvSpPr>
          <p:spPr>
            <a:xfrm>
              <a:off x="8520093" y="5877110"/>
              <a:ext cx="100668" cy="110322"/>
            </a:xfrm>
            <a:prstGeom prst="ellipse">
              <a:avLst/>
            </a:prstGeom>
            <a:solidFill>
              <a:srgbClr val="FF33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Oval 75">
              <a:extLst>
                <a:ext uri="{FF2B5EF4-FFF2-40B4-BE49-F238E27FC236}">
                  <a16:creationId xmlns:a16="http://schemas.microsoft.com/office/drawing/2014/main" id="{4FB85F34-E735-4AAA-A34B-F2726EBBE55A}"/>
                </a:ext>
              </a:extLst>
            </p:cNvPr>
            <p:cNvSpPr/>
            <p:nvPr/>
          </p:nvSpPr>
          <p:spPr>
            <a:xfrm>
              <a:off x="7007980" y="5893089"/>
              <a:ext cx="100668" cy="110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Oval 76">
              <a:extLst>
                <a:ext uri="{FF2B5EF4-FFF2-40B4-BE49-F238E27FC236}">
                  <a16:creationId xmlns:a16="http://schemas.microsoft.com/office/drawing/2014/main" id="{6DE6A318-28CE-44EA-8FC2-6483A7B02AF5}"/>
                </a:ext>
              </a:extLst>
            </p:cNvPr>
            <p:cNvSpPr/>
            <p:nvPr/>
          </p:nvSpPr>
          <p:spPr>
            <a:xfrm>
              <a:off x="7007980" y="6138606"/>
              <a:ext cx="100668" cy="110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Oval 78">
              <a:extLst>
                <a:ext uri="{FF2B5EF4-FFF2-40B4-BE49-F238E27FC236}">
                  <a16:creationId xmlns:a16="http://schemas.microsoft.com/office/drawing/2014/main" id="{2AA52734-D0DC-4D0C-B740-B39E0C91194A}"/>
                </a:ext>
              </a:extLst>
            </p:cNvPr>
            <p:cNvSpPr/>
            <p:nvPr/>
          </p:nvSpPr>
          <p:spPr>
            <a:xfrm>
              <a:off x="8645519" y="6012767"/>
              <a:ext cx="100668" cy="110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Oval 79">
              <a:extLst>
                <a:ext uri="{FF2B5EF4-FFF2-40B4-BE49-F238E27FC236}">
                  <a16:creationId xmlns:a16="http://schemas.microsoft.com/office/drawing/2014/main" id="{37974DD3-A3DA-467C-A836-8D749397CF46}"/>
                </a:ext>
              </a:extLst>
            </p:cNvPr>
            <p:cNvSpPr/>
            <p:nvPr/>
          </p:nvSpPr>
          <p:spPr>
            <a:xfrm>
              <a:off x="9030680" y="5840538"/>
              <a:ext cx="100668" cy="110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Oval 81">
              <a:extLst>
                <a:ext uri="{FF2B5EF4-FFF2-40B4-BE49-F238E27FC236}">
                  <a16:creationId xmlns:a16="http://schemas.microsoft.com/office/drawing/2014/main" id="{E9AEE564-86AE-44ED-940B-51A45338FDEC}"/>
                </a:ext>
              </a:extLst>
            </p:cNvPr>
            <p:cNvSpPr/>
            <p:nvPr/>
          </p:nvSpPr>
          <p:spPr>
            <a:xfrm>
              <a:off x="8838031" y="6012767"/>
              <a:ext cx="100668" cy="110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Oval 82">
              <a:extLst>
                <a:ext uri="{FF2B5EF4-FFF2-40B4-BE49-F238E27FC236}">
                  <a16:creationId xmlns:a16="http://schemas.microsoft.com/office/drawing/2014/main" id="{1754B46C-E2C5-4D2A-B7B1-CEA2827F1F00}"/>
                </a:ext>
              </a:extLst>
            </p:cNvPr>
            <p:cNvSpPr/>
            <p:nvPr/>
          </p:nvSpPr>
          <p:spPr>
            <a:xfrm>
              <a:off x="7483675" y="6012767"/>
              <a:ext cx="100668" cy="110322"/>
            </a:xfrm>
            <a:prstGeom prst="ellipse">
              <a:avLst/>
            </a:prstGeom>
            <a:solidFill>
              <a:srgbClr val="FF33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Oval 83">
              <a:extLst>
                <a:ext uri="{FF2B5EF4-FFF2-40B4-BE49-F238E27FC236}">
                  <a16:creationId xmlns:a16="http://schemas.microsoft.com/office/drawing/2014/main" id="{B43DB351-4D2A-4DE8-AFE1-CD46D296C4C0}"/>
                </a:ext>
              </a:extLst>
            </p:cNvPr>
            <p:cNvSpPr/>
            <p:nvPr/>
          </p:nvSpPr>
          <p:spPr>
            <a:xfrm>
              <a:off x="7658432" y="5760253"/>
              <a:ext cx="100668" cy="110322"/>
            </a:xfrm>
            <a:prstGeom prst="ellipse">
              <a:avLst/>
            </a:prstGeom>
            <a:solidFill>
              <a:srgbClr val="FF33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Oval 84">
              <a:extLst>
                <a:ext uri="{FF2B5EF4-FFF2-40B4-BE49-F238E27FC236}">
                  <a16:creationId xmlns:a16="http://schemas.microsoft.com/office/drawing/2014/main" id="{2DF90D7F-51B7-483C-BFB4-3DFE6E1F5917}"/>
                </a:ext>
              </a:extLst>
            </p:cNvPr>
            <p:cNvSpPr/>
            <p:nvPr/>
          </p:nvSpPr>
          <p:spPr>
            <a:xfrm>
              <a:off x="6760396" y="5758758"/>
              <a:ext cx="100668" cy="110322"/>
            </a:xfrm>
            <a:prstGeom prst="ellipse">
              <a:avLst/>
            </a:prstGeom>
            <a:solidFill>
              <a:srgbClr val="FF33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Oval 85">
              <a:extLst>
                <a:ext uri="{FF2B5EF4-FFF2-40B4-BE49-F238E27FC236}">
                  <a16:creationId xmlns:a16="http://schemas.microsoft.com/office/drawing/2014/main" id="{B201D4F5-8C27-4295-A5A0-5C3B9D3E1478}"/>
                </a:ext>
              </a:extLst>
            </p:cNvPr>
            <p:cNvSpPr/>
            <p:nvPr/>
          </p:nvSpPr>
          <p:spPr>
            <a:xfrm>
              <a:off x="9247261" y="5638272"/>
              <a:ext cx="100668" cy="110322"/>
            </a:xfrm>
            <a:prstGeom prst="ellipse">
              <a:avLst/>
            </a:prstGeom>
            <a:solidFill>
              <a:srgbClr val="FF33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Oval 86">
              <a:extLst>
                <a:ext uri="{FF2B5EF4-FFF2-40B4-BE49-F238E27FC236}">
                  <a16:creationId xmlns:a16="http://schemas.microsoft.com/office/drawing/2014/main" id="{16A3451F-26BA-4ED0-B52E-2B6ADA58276C}"/>
                </a:ext>
              </a:extLst>
            </p:cNvPr>
            <p:cNvSpPr/>
            <p:nvPr/>
          </p:nvSpPr>
          <p:spPr>
            <a:xfrm>
              <a:off x="9044134" y="6012767"/>
              <a:ext cx="100668" cy="110322"/>
            </a:xfrm>
            <a:prstGeom prst="ellipse">
              <a:avLst/>
            </a:prstGeom>
            <a:solidFill>
              <a:srgbClr val="FF33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Oval 88">
              <a:extLst>
                <a:ext uri="{FF2B5EF4-FFF2-40B4-BE49-F238E27FC236}">
                  <a16:creationId xmlns:a16="http://schemas.microsoft.com/office/drawing/2014/main" id="{0A15033F-0B25-4848-86DC-8EDD93A5B8B8}"/>
                </a:ext>
              </a:extLst>
            </p:cNvPr>
            <p:cNvSpPr/>
            <p:nvPr/>
          </p:nvSpPr>
          <p:spPr>
            <a:xfrm>
              <a:off x="9600471" y="6006192"/>
              <a:ext cx="100668" cy="110322"/>
            </a:xfrm>
            <a:prstGeom prst="ellipse">
              <a:avLst/>
            </a:prstGeom>
            <a:solidFill>
              <a:srgbClr val="FF33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TextBox 89">
              <a:extLst>
                <a:ext uri="{FF2B5EF4-FFF2-40B4-BE49-F238E27FC236}">
                  <a16:creationId xmlns:a16="http://schemas.microsoft.com/office/drawing/2014/main" id="{E3F5B6C0-9959-4B6D-866F-74339A3B17A9}"/>
                </a:ext>
              </a:extLst>
            </p:cNvPr>
            <p:cNvSpPr txBox="1"/>
            <p:nvPr/>
          </p:nvSpPr>
          <p:spPr>
            <a:xfrm>
              <a:off x="9701139" y="6425082"/>
              <a:ext cx="2567108" cy="276999"/>
            </a:xfrm>
            <a:prstGeom prst="rect">
              <a:avLst/>
            </a:prstGeom>
            <a:noFill/>
          </p:spPr>
          <p:txBody>
            <a:bodyPr wrap="square" rtlCol="0">
              <a:spAutoFit/>
            </a:bodyPr>
            <a:lstStyle/>
            <a:p>
              <a:r>
                <a:rPr kumimoji="1" lang="ja-JP" altLang="en-US" sz="1200" dirty="0"/>
                <a:t>二次元だけど効率的に解ける！</a:t>
              </a:r>
            </a:p>
          </p:txBody>
        </p:sp>
      </p:grpSp>
      <p:grpSp>
        <p:nvGrpSpPr>
          <p:cNvPr id="92" name="Group 91">
            <a:extLst>
              <a:ext uri="{FF2B5EF4-FFF2-40B4-BE49-F238E27FC236}">
                <a16:creationId xmlns:a16="http://schemas.microsoft.com/office/drawing/2014/main" id="{7410B604-4BE4-4829-A090-AF892C6C52B0}"/>
              </a:ext>
            </a:extLst>
          </p:cNvPr>
          <p:cNvGrpSpPr/>
          <p:nvPr/>
        </p:nvGrpSpPr>
        <p:grpSpPr>
          <a:xfrm>
            <a:off x="140448" y="2933811"/>
            <a:ext cx="5066950" cy="151809"/>
            <a:chOff x="140448" y="2933811"/>
            <a:chExt cx="5066950" cy="151809"/>
          </a:xfrm>
        </p:grpSpPr>
        <p:sp>
          <p:nvSpPr>
            <p:cNvPr id="13" name="Oval 12">
              <a:extLst>
                <a:ext uri="{FF2B5EF4-FFF2-40B4-BE49-F238E27FC236}">
                  <a16:creationId xmlns:a16="http://schemas.microsoft.com/office/drawing/2014/main" id="{181A4B0B-C714-426F-8AFA-6F4B74D34B37}"/>
                </a:ext>
              </a:extLst>
            </p:cNvPr>
            <p:cNvSpPr/>
            <p:nvPr/>
          </p:nvSpPr>
          <p:spPr>
            <a:xfrm>
              <a:off x="1664611" y="2944298"/>
              <a:ext cx="100668" cy="110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Oval 13">
              <a:extLst>
                <a:ext uri="{FF2B5EF4-FFF2-40B4-BE49-F238E27FC236}">
                  <a16:creationId xmlns:a16="http://schemas.microsoft.com/office/drawing/2014/main" id="{42E37873-00FA-4ED2-99CB-09CE259346F6}"/>
                </a:ext>
              </a:extLst>
            </p:cNvPr>
            <p:cNvSpPr/>
            <p:nvPr/>
          </p:nvSpPr>
          <p:spPr>
            <a:xfrm>
              <a:off x="686655" y="2954197"/>
              <a:ext cx="100668" cy="110322"/>
            </a:xfrm>
            <a:prstGeom prst="ellipse">
              <a:avLst/>
            </a:prstGeom>
            <a:solidFill>
              <a:srgbClr val="FF33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Oval 14">
              <a:extLst>
                <a:ext uri="{FF2B5EF4-FFF2-40B4-BE49-F238E27FC236}">
                  <a16:creationId xmlns:a16="http://schemas.microsoft.com/office/drawing/2014/main" id="{BF6FCAC9-9737-4439-9668-A7D67589071A}"/>
                </a:ext>
              </a:extLst>
            </p:cNvPr>
            <p:cNvSpPr/>
            <p:nvPr/>
          </p:nvSpPr>
          <p:spPr>
            <a:xfrm>
              <a:off x="950052" y="2933812"/>
              <a:ext cx="100668" cy="110322"/>
            </a:xfrm>
            <a:prstGeom prst="ellipse">
              <a:avLst/>
            </a:prstGeom>
            <a:solidFill>
              <a:srgbClr val="FF33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Oval 15">
              <a:extLst>
                <a:ext uri="{FF2B5EF4-FFF2-40B4-BE49-F238E27FC236}">
                  <a16:creationId xmlns:a16="http://schemas.microsoft.com/office/drawing/2014/main" id="{772E457D-3EE1-430D-A5C1-31774AE51113}"/>
                </a:ext>
              </a:extLst>
            </p:cNvPr>
            <p:cNvSpPr/>
            <p:nvPr/>
          </p:nvSpPr>
          <p:spPr>
            <a:xfrm>
              <a:off x="1206615" y="2933812"/>
              <a:ext cx="100668" cy="110322"/>
            </a:xfrm>
            <a:prstGeom prst="ellipse">
              <a:avLst/>
            </a:prstGeom>
            <a:solidFill>
              <a:srgbClr val="FF33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Oval 16">
              <a:extLst>
                <a:ext uri="{FF2B5EF4-FFF2-40B4-BE49-F238E27FC236}">
                  <a16:creationId xmlns:a16="http://schemas.microsoft.com/office/drawing/2014/main" id="{62D01879-941F-4CCC-ACCA-F89243AC53F0}"/>
                </a:ext>
              </a:extLst>
            </p:cNvPr>
            <p:cNvSpPr/>
            <p:nvPr/>
          </p:nvSpPr>
          <p:spPr>
            <a:xfrm>
              <a:off x="1412941" y="2933812"/>
              <a:ext cx="100668" cy="110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Oval 17">
              <a:extLst>
                <a:ext uri="{FF2B5EF4-FFF2-40B4-BE49-F238E27FC236}">
                  <a16:creationId xmlns:a16="http://schemas.microsoft.com/office/drawing/2014/main" id="{931C8EFE-F28B-4555-86D6-B3C80004EAFE}"/>
                </a:ext>
              </a:extLst>
            </p:cNvPr>
            <p:cNvSpPr/>
            <p:nvPr/>
          </p:nvSpPr>
          <p:spPr>
            <a:xfrm>
              <a:off x="1916281" y="2933811"/>
              <a:ext cx="100668" cy="110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Oval 18">
              <a:extLst>
                <a:ext uri="{FF2B5EF4-FFF2-40B4-BE49-F238E27FC236}">
                  <a16:creationId xmlns:a16="http://schemas.microsoft.com/office/drawing/2014/main" id="{0AAE00CD-4F8A-40B5-8E99-94CFB5C884AA}"/>
                </a:ext>
              </a:extLst>
            </p:cNvPr>
            <p:cNvSpPr/>
            <p:nvPr/>
          </p:nvSpPr>
          <p:spPr>
            <a:xfrm>
              <a:off x="2701796" y="2964811"/>
              <a:ext cx="100668" cy="110322"/>
            </a:xfrm>
            <a:prstGeom prst="ellipse">
              <a:avLst/>
            </a:prstGeom>
            <a:solidFill>
              <a:srgbClr val="FF33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Oval 19">
              <a:extLst>
                <a:ext uri="{FF2B5EF4-FFF2-40B4-BE49-F238E27FC236}">
                  <a16:creationId xmlns:a16="http://schemas.microsoft.com/office/drawing/2014/main" id="{D53F27AF-69D5-4AB5-B8E4-0D47CAB4C4DD}"/>
                </a:ext>
              </a:extLst>
            </p:cNvPr>
            <p:cNvSpPr/>
            <p:nvPr/>
          </p:nvSpPr>
          <p:spPr>
            <a:xfrm>
              <a:off x="2952068" y="2975298"/>
              <a:ext cx="100668" cy="110322"/>
            </a:xfrm>
            <a:prstGeom prst="ellipse">
              <a:avLst/>
            </a:prstGeom>
            <a:solidFill>
              <a:srgbClr val="FF33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Oval 20">
              <a:extLst>
                <a:ext uri="{FF2B5EF4-FFF2-40B4-BE49-F238E27FC236}">
                  <a16:creationId xmlns:a16="http://schemas.microsoft.com/office/drawing/2014/main" id="{CE2B929E-5876-4139-BAF6-DF7E5B7E2155}"/>
                </a:ext>
              </a:extLst>
            </p:cNvPr>
            <p:cNvSpPr/>
            <p:nvPr/>
          </p:nvSpPr>
          <p:spPr>
            <a:xfrm>
              <a:off x="3919541" y="2964812"/>
              <a:ext cx="100668" cy="110322"/>
            </a:xfrm>
            <a:prstGeom prst="ellipse">
              <a:avLst/>
            </a:prstGeom>
            <a:solidFill>
              <a:srgbClr val="FF33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Oval 21">
              <a:extLst>
                <a:ext uri="{FF2B5EF4-FFF2-40B4-BE49-F238E27FC236}">
                  <a16:creationId xmlns:a16="http://schemas.microsoft.com/office/drawing/2014/main" id="{FF44AA4D-1807-44C8-A5E3-14642E9CBF5B}"/>
                </a:ext>
              </a:extLst>
            </p:cNvPr>
            <p:cNvSpPr/>
            <p:nvPr/>
          </p:nvSpPr>
          <p:spPr>
            <a:xfrm>
              <a:off x="4174707" y="2964811"/>
              <a:ext cx="100668" cy="110322"/>
            </a:xfrm>
            <a:prstGeom prst="ellipse">
              <a:avLst/>
            </a:prstGeom>
            <a:solidFill>
              <a:srgbClr val="FF33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Oval 22">
              <a:extLst>
                <a:ext uri="{FF2B5EF4-FFF2-40B4-BE49-F238E27FC236}">
                  <a16:creationId xmlns:a16="http://schemas.microsoft.com/office/drawing/2014/main" id="{581A1B1D-626D-403F-8DA6-16CC13C83484}"/>
                </a:ext>
              </a:extLst>
            </p:cNvPr>
            <p:cNvSpPr/>
            <p:nvPr/>
          </p:nvSpPr>
          <p:spPr>
            <a:xfrm>
              <a:off x="3176756" y="2975298"/>
              <a:ext cx="100668" cy="110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Oval 23">
              <a:extLst>
                <a:ext uri="{FF2B5EF4-FFF2-40B4-BE49-F238E27FC236}">
                  <a16:creationId xmlns:a16="http://schemas.microsoft.com/office/drawing/2014/main" id="{D8C90A85-7125-4256-A5F8-7A4936B3195B}"/>
                </a:ext>
              </a:extLst>
            </p:cNvPr>
            <p:cNvSpPr/>
            <p:nvPr/>
          </p:nvSpPr>
          <p:spPr>
            <a:xfrm>
              <a:off x="3437513" y="2973900"/>
              <a:ext cx="100668" cy="110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Oval 24">
              <a:extLst>
                <a:ext uri="{FF2B5EF4-FFF2-40B4-BE49-F238E27FC236}">
                  <a16:creationId xmlns:a16="http://schemas.microsoft.com/office/drawing/2014/main" id="{8C55EED8-EA8C-449C-BC96-BDE7A8E0FB30}"/>
                </a:ext>
              </a:extLst>
            </p:cNvPr>
            <p:cNvSpPr/>
            <p:nvPr/>
          </p:nvSpPr>
          <p:spPr>
            <a:xfrm>
              <a:off x="3688484" y="2973899"/>
              <a:ext cx="100668" cy="110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1" name="Straight Arrow Connector 90">
              <a:extLst>
                <a:ext uri="{FF2B5EF4-FFF2-40B4-BE49-F238E27FC236}">
                  <a16:creationId xmlns:a16="http://schemas.microsoft.com/office/drawing/2014/main" id="{CFDEC840-BFAC-42BF-BACB-2BCC7B9CB62F}"/>
                </a:ext>
              </a:extLst>
            </p:cNvPr>
            <p:cNvCxnSpPr/>
            <p:nvPr/>
          </p:nvCxnSpPr>
          <p:spPr>
            <a:xfrm>
              <a:off x="140448" y="3009358"/>
              <a:ext cx="506695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94" name="Straight Connector 93">
            <a:extLst>
              <a:ext uri="{FF2B5EF4-FFF2-40B4-BE49-F238E27FC236}">
                <a16:creationId xmlns:a16="http://schemas.microsoft.com/office/drawing/2014/main" id="{31270968-4713-4CCD-B1CF-396A51788B19}"/>
              </a:ext>
            </a:extLst>
          </p:cNvPr>
          <p:cNvCxnSpPr>
            <a:cxnSpLocks/>
          </p:cNvCxnSpPr>
          <p:nvPr/>
        </p:nvCxnSpPr>
        <p:spPr>
          <a:xfrm>
            <a:off x="579984" y="2667000"/>
            <a:ext cx="1630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42D178CD-084B-40DA-BE58-A64A2CBEF9B9}"/>
              </a:ext>
            </a:extLst>
          </p:cNvPr>
          <p:cNvCxnSpPr>
            <a:cxnSpLocks/>
          </p:cNvCxnSpPr>
          <p:nvPr/>
        </p:nvCxnSpPr>
        <p:spPr>
          <a:xfrm>
            <a:off x="2544027" y="2667000"/>
            <a:ext cx="10510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A65C04F4-907C-4B35-A4D7-42A9ED1C7FD4}"/>
              </a:ext>
            </a:extLst>
          </p:cNvPr>
          <p:cNvCxnSpPr>
            <a:cxnSpLocks/>
          </p:cNvCxnSpPr>
          <p:nvPr/>
        </p:nvCxnSpPr>
        <p:spPr>
          <a:xfrm>
            <a:off x="3362535" y="2617470"/>
            <a:ext cx="10306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1347E838-DE5A-49A1-92C7-E4D3157B2520}"/>
              </a:ext>
            </a:extLst>
          </p:cNvPr>
          <p:cNvCxnSpPr>
            <a:cxnSpLocks/>
          </p:cNvCxnSpPr>
          <p:nvPr/>
        </p:nvCxnSpPr>
        <p:spPr>
          <a:xfrm flipV="1">
            <a:off x="578898" y="2667002"/>
            <a:ext cx="1086" cy="3360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89DEAEE-8C9D-426C-9A79-3B7017522603}"/>
              </a:ext>
            </a:extLst>
          </p:cNvPr>
          <p:cNvCxnSpPr>
            <a:cxnSpLocks/>
          </p:cNvCxnSpPr>
          <p:nvPr/>
        </p:nvCxnSpPr>
        <p:spPr>
          <a:xfrm flipH="1" flipV="1">
            <a:off x="2210664" y="2667001"/>
            <a:ext cx="3035" cy="3398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27F75EE9-8B59-4937-A5C4-60DFE16BCE33}"/>
              </a:ext>
            </a:extLst>
          </p:cNvPr>
          <p:cNvCxnSpPr>
            <a:cxnSpLocks/>
          </p:cNvCxnSpPr>
          <p:nvPr/>
        </p:nvCxnSpPr>
        <p:spPr>
          <a:xfrm flipV="1">
            <a:off x="2544027" y="2667001"/>
            <a:ext cx="0" cy="3398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21D53A98-E511-4486-8F55-3BD596925E46}"/>
              </a:ext>
            </a:extLst>
          </p:cNvPr>
          <p:cNvCxnSpPr>
            <a:cxnSpLocks/>
          </p:cNvCxnSpPr>
          <p:nvPr/>
        </p:nvCxnSpPr>
        <p:spPr>
          <a:xfrm>
            <a:off x="3595087" y="2667000"/>
            <a:ext cx="260302" cy="3434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150886C3-6D40-48B0-9522-FE67CF2D7992}"/>
              </a:ext>
            </a:extLst>
          </p:cNvPr>
          <p:cNvCxnSpPr>
            <a:cxnSpLocks/>
          </p:cNvCxnSpPr>
          <p:nvPr/>
        </p:nvCxnSpPr>
        <p:spPr>
          <a:xfrm flipH="1">
            <a:off x="3096193" y="2608038"/>
            <a:ext cx="273606" cy="4048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CA3D1A09-F82D-4184-890D-E41B1287E60A}"/>
              </a:ext>
            </a:extLst>
          </p:cNvPr>
          <p:cNvCxnSpPr>
            <a:cxnSpLocks/>
          </p:cNvCxnSpPr>
          <p:nvPr/>
        </p:nvCxnSpPr>
        <p:spPr>
          <a:xfrm>
            <a:off x="4393184" y="2614312"/>
            <a:ext cx="1" cy="4013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7528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91BA7E6-8923-4C11-AACE-5F0673A0D53B}"/>
              </a:ext>
            </a:extLst>
          </p:cNvPr>
          <p:cNvSpPr>
            <a:spLocks noGrp="1"/>
          </p:cNvSpPr>
          <p:nvPr>
            <p:ph type="title"/>
          </p:nvPr>
        </p:nvSpPr>
        <p:spPr>
          <a:xfrm>
            <a:off x="351638" y="309926"/>
            <a:ext cx="8641360" cy="742222"/>
          </a:xfrm>
        </p:spPr>
        <p:txBody>
          <a:bodyPr>
            <a:normAutofit/>
          </a:bodyPr>
          <a:lstStyle/>
          <a:p>
            <a:r>
              <a:rPr lang="ja-JP" altLang="en-US" sz="2800" b="1" dirty="0"/>
              <a:t>深層学習モデル</a:t>
            </a:r>
            <a:r>
              <a:rPr lang="en-US" altLang="ja-JP" sz="2800" b="1" dirty="0"/>
              <a:t>BERT</a:t>
            </a:r>
            <a:r>
              <a:rPr lang="ja-JP" altLang="en-US" sz="2800" b="1" dirty="0"/>
              <a:t>を用いた記述式問題の自動採点</a:t>
            </a:r>
          </a:p>
        </p:txBody>
      </p:sp>
      <p:sp>
        <p:nvSpPr>
          <p:cNvPr id="5" name="コンテンツ プレースホルダー 4">
            <a:extLst>
              <a:ext uri="{FF2B5EF4-FFF2-40B4-BE49-F238E27FC236}">
                <a16:creationId xmlns:a16="http://schemas.microsoft.com/office/drawing/2014/main" id="{48116512-DAC1-4429-9E42-F9D091516CCF}"/>
              </a:ext>
            </a:extLst>
          </p:cNvPr>
          <p:cNvSpPr>
            <a:spLocks noGrp="1"/>
          </p:cNvSpPr>
          <p:nvPr>
            <p:ph idx="1"/>
          </p:nvPr>
        </p:nvSpPr>
        <p:spPr>
          <a:xfrm>
            <a:off x="351638" y="1287179"/>
            <a:ext cx="5856215" cy="1395747"/>
          </a:xfrm>
        </p:spPr>
        <p:txBody>
          <a:bodyPr>
            <a:normAutofit fontScale="92500" lnSpcReduction="20000"/>
          </a:bodyPr>
          <a:lstStyle/>
          <a:p>
            <a:r>
              <a:rPr lang="ja-JP" altLang="en-US" dirty="0"/>
              <a:t>共通テスト</a:t>
            </a:r>
            <a:r>
              <a:rPr lang="en-US" altLang="ja-JP" dirty="0"/>
              <a:t>(</a:t>
            </a:r>
            <a:r>
              <a:rPr lang="ja-JP" altLang="en-US" dirty="0"/>
              <a:t>センター試験</a:t>
            </a:r>
            <a:r>
              <a:rPr lang="en-US" altLang="ja-JP" dirty="0"/>
              <a:t>)</a:t>
            </a:r>
            <a:r>
              <a:rPr lang="ja-JP" altLang="en-US" dirty="0"/>
              <a:t>に国語記述式問題が導入</a:t>
            </a:r>
            <a:endParaRPr lang="en-US" altLang="ja-JP" dirty="0"/>
          </a:p>
          <a:p>
            <a:pPr lvl="1"/>
            <a:r>
              <a:rPr lang="ja-JP" altLang="en-US" dirty="0"/>
              <a:t>約</a:t>
            </a:r>
            <a:r>
              <a:rPr lang="en-US" altLang="ja-JP" dirty="0"/>
              <a:t>60</a:t>
            </a:r>
            <a:r>
              <a:rPr lang="ja-JP" altLang="en-US" dirty="0"/>
              <a:t>万人の解答を短時間で採点しなければならない</a:t>
            </a:r>
            <a:endParaRPr lang="en-US" altLang="ja-JP" dirty="0"/>
          </a:p>
          <a:p>
            <a:pPr lvl="1"/>
            <a:r>
              <a:rPr lang="ja-JP" altLang="en-US" dirty="0"/>
              <a:t>採点者によって点数に偏りが生じてしまう</a:t>
            </a:r>
            <a:endParaRPr lang="en-US" altLang="ja-JP" dirty="0"/>
          </a:p>
        </p:txBody>
      </p:sp>
      <p:sp>
        <p:nvSpPr>
          <p:cNvPr id="6" name="右中かっこ 5">
            <a:extLst>
              <a:ext uri="{FF2B5EF4-FFF2-40B4-BE49-F238E27FC236}">
                <a16:creationId xmlns:a16="http://schemas.microsoft.com/office/drawing/2014/main" id="{6562BF19-87A0-45D3-B839-FB4DC3F5A614}"/>
              </a:ext>
            </a:extLst>
          </p:cNvPr>
          <p:cNvSpPr/>
          <p:nvPr/>
        </p:nvSpPr>
        <p:spPr>
          <a:xfrm>
            <a:off x="5785677" y="1678869"/>
            <a:ext cx="352338" cy="929627"/>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8DEE7B8F-E600-4CCA-8D40-C4EF6E98D8A2}"/>
              </a:ext>
            </a:extLst>
          </p:cNvPr>
          <p:cNvSpPr txBox="1"/>
          <p:nvPr/>
        </p:nvSpPr>
        <p:spPr>
          <a:xfrm>
            <a:off x="6096000" y="1789498"/>
            <a:ext cx="1107347" cy="523220"/>
          </a:xfrm>
          <a:prstGeom prst="rect">
            <a:avLst/>
          </a:prstGeom>
          <a:noFill/>
        </p:spPr>
        <p:txBody>
          <a:bodyPr wrap="square" rtlCol="0">
            <a:spAutoFit/>
          </a:bodyPr>
          <a:lstStyle/>
          <a:p>
            <a:r>
              <a:rPr kumimoji="1" lang="ja-JP" altLang="en-US" sz="2800" b="1" dirty="0">
                <a:solidFill>
                  <a:srgbClr val="FF0000"/>
                </a:solidFill>
              </a:rPr>
              <a:t>問題</a:t>
            </a:r>
          </a:p>
        </p:txBody>
      </p:sp>
      <p:sp>
        <p:nvSpPr>
          <p:cNvPr id="8" name="矢印: 右 7">
            <a:extLst>
              <a:ext uri="{FF2B5EF4-FFF2-40B4-BE49-F238E27FC236}">
                <a16:creationId xmlns:a16="http://schemas.microsoft.com/office/drawing/2014/main" id="{80AFD131-2635-4BB5-ABE4-2AC3FB9215CA}"/>
              </a:ext>
            </a:extLst>
          </p:cNvPr>
          <p:cNvSpPr/>
          <p:nvPr/>
        </p:nvSpPr>
        <p:spPr>
          <a:xfrm>
            <a:off x="7203347" y="1717100"/>
            <a:ext cx="539692" cy="52322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F5C910D-D0F0-461C-A22C-5D2E16267B24}"/>
              </a:ext>
            </a:extLst>
          </p:cNvPr>
          <p:cNvSpPr/>
          <p:nvPr/>
        </p:nvSpPr>
        <p:spPr>
          <a:xfrm>
            <a:off x="8019875" y="1287179"/>
            <a:ext cx="3900881" cy="1263074"/>
          </a:xfrm>
          <a:prstGeom prst="rect">
            <a:avLst/>
          </a:prstGeom>
          <a:ln>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6889E22-EA91-4CA7-853F-81FD6F7D2D48}"/>
              </a:ext>
            </a:extLst>
          </p:cNvPr>
          <p:cNvSpPr txBox="1"/>
          <p:nvPr/>
        </p:nvSpPr>
        <p:spPr>
          <a:xfrm>
            <a:off x="8019874" y="1400289"/>
            <a:ext cx="3900881" cy="1200329"/>
          </a:xfrm>
          <a:prstGeom prst="rect">
            <a:avLst/>
          </a:prstGeom>
          <a:noFill/>
        </p:spPr>
        <p:txBody>
          <a:bodyPr wrap="square" rtlCol="0">
            <a:spAutoFit/>
          </a:bodyPr>
          <a:lstStyle/>
          <a:p>
            <a:pPr algn="ctr"/>
            <a:r>
              <a:rPr kumimoji="1" lang="ja-JP" altLang="en-US" sz="2400" dirty="0"/>
              <a:t>採点を自動化</a:t>
            </a:r>
            <a:endParaRPr kumimoji="1" lang="en-US" altLang="ja-JP" sz="2400" dirty="0"/>
          </a:p>
          <a:p>
            <a:pPr algn="ctr"/>
            <a:endParaRPr kumimoji="1" lang="en-US" altLang="ja-JP" sz="1200" dirty="0"/>
          </a:p>
          <a:p>
            <a:pPr algn="ctr"/>
            <a:r>
              <a:rPr kumimoji="1" lang="ja-JP" altLang="en-US" dirty="0"/>
              <a:t>高速かつ採点に一貫性をもたせる</a:t>
            </a:r>
            <a:endParaRPr kumimoji="1" lang="en-US" altLang="ja-JP" dirty="0"/>
          </a:p>
          <a:p>
            <a:pPr algn="ctr"/>
            <a:endParaRPr kumimoji="1" lang="ja-JP" altLang="en-US" dirty="0"/>
          </a:p>
        </p:txBody>
      </p:sp>
      <p:pic>
        <p:nvPicPr>
          <p:cNvPr id="13" name="図 12" descr="ダイアグラム&#10;&#10;自動的に生成された説明">
            <a:extLst>
              <a:ext uri="{FF2B5EF4-FFF2-40B4-BE49-F238E27FC236}">
                <a16:creationId xmlns:a16="http://schemas.microsoft.com/office/drawing/2014/main" id="{C2B3009F-58AE-456E-87A7-09A986FBBC07}"/>
              </a:ext>
            </a:extLst>
          </p:cNvPr>
          <p:cNvPicPr>
            <a:picLocks noChangeAspect="1"/>
          </p:cNvPicPr>
          <p:nvPr/>
        </p:nvPicPr>
        <p:blipFill rotWithShape="1">
          <a:blip r:embed="rId2">
            <a:extLst>
              <a:ext uri="{28A0092B-C50C-407E-A947-70E740481C1C}">
                <a14:useLocalDpi xmlns:a14="http://schemas.microsoft.com/office/drawing/2010/main" val="0"/>
              </a:ext>
            </a:extLst>
          </a:blip>
          <a:srcRect l="24420" r="869"/>
          <a:stretch/>
        </p:blipFill>
        <p:spPr>
          <a:xfrm>
            <a:off x="285226" y="3185304"/>
            <a:ext cx="3061982" cy="3362770"/>
          </a:xfrm>
          <a:prstGeom prst="rect">
            <a:avLst/>
          </a:prstGeom>
        </p:spPr>
      </p:pic>
      <p:sp>
        <p:nvSpPr>
          <p:cNvPr id="14" name="テキスト ボックス 13">
            <a:extLst>
              <a:ext uri="{FF2B5EF4-FFF2-40B4-BE49-F238E27FC236}">
                <a16:creationId xmlns:a16="http://schemas.microsoft.com/office/drawing/2014/main" id="{0C6C5FE6-0FE3-4C75-9D3A-DFFD7644A117}"/>
              </a:ext>
            </a:extLst>
          </p:cNvPr>
          <p:cNvSpPr txBox="1"/>
          <p:nvPr/>
        </p:nvSpPr>
        <p:spPr>
          <a:xfrm>
            <a:off x="528504" y="2776109"/>
            <a:ext cx="2197917" cy="338554"/>
          </a:xfrm>
          <a:prstGeom prst="rect">
            <a:avLst/>
          </a:prstGeom>
          <a:solidFill>
            <a:schemeClr val="bg1"/>
          </a:solidFill>
          <a:ln>
            <a:solidFill>
              <a:schemeClr val="tx1"/>
            </a:solidFill>
          </a:ln>
        </p:spPr>
        <p:txBody>
          <a:bodyPr wrap="square" rtlCol="0">
            <a:spAutoFit/>
          </a:bodyPr>
          <a:lstStyle/>
          <a:p>
            <a:r>
              <a:rPr lang="ja-JP" altLang="en-US" sz="1600" b="1" dirty="0"/>
              <a:t>深層学習モデル</a:t>
            </a:r>
            <a:r>
              <a:rPr lang="en-US" altLang="ja-JP" sz="1600" b="1" dirty="0"/>
              <a:t>BERT</a:t>
            </a:r>
            <a:endParaRPr kumimoji="1" lang="ja-JP" altLang="en-US" sz="1600" dirty="0"/>
          </a:p>
        </p:txBody>
      </p:sp>
      <p:sp>
        <p:nvSpPr>
          <p:cNvPr id="16" name="テキスト ボックス 15">
            <a:extLst>
              <a:ext uri="{FF2B5EF4-FFF2-40B4-BE49-F238E27FC236}">
                <a16:creationId xmlns:a16="http://schemas.microsoft.com/office/drawing/2014/main" id="{1BD949E0-67BB-443C-AF3C-4013F1086598}"/>
              </a:ext>
            </a:extLst>
          </p:cNvPr>
          <p:cNvSpPr txBox="1"/>
          <p:nvPr/>
        </p:nvSpPr>
        <p:spPr>
          <a:xfrm>
            <a:off x="3573710" y="2788445"/>
            <a:ext cx="4563611" cy="1477328"/>
          </a:xfrm>
          <a:prstGeom prst="rect">
            <a:avLst/>
          </a:prstGeom>
          <a:noFill/>
        </p:spPr>
        <p:txBody>
          <a:bodyPr wrap="square" rtlCol="0">
            <a:spAutoFit/>
          </a:bodyPr>
          <a:lstStyle/>
          <a:p>
            <a:pPr algn="ctr"/>
            <a:r>
              <a:rPr lang="ja-JP" altLang="en-US" sz="1800" dirty="0"/>
              <a:t>＜学生の解答例＞</a:t>
            </a:r>
            <a:endParaRPr lang="en-US" altLang="ja-JP" sz="1800" dirty="0"/>
          </a:p>
          <a:p>
            <a:r>
              <a:rPr lang="ja-JP" altLang="en-US" sz="1800" dirty="0"/>
              <a:t>「</a:t>
            </a:r>
            <a:r>
              <a:rPr lang="ja-JP" altLang="en-US" sz="1800" dirty="0">
                <a:highlight>
                  <a:srgbClr val="00FFFF"/>
                </a:highlight>
              </a:rPr>
              <a:t>他人を自分とは異質な考え方</a:t>
            </a:r>
            <a:r>
              <a:rPr lang="ja-JP" altLang="en-US" sz="1800" dirty="0"/>
              <a:t>をもつ人間と見なす</a:t>
            </a:r>
            <a:r>
              <a:rPr lang="ja-JP" altLang="en-US" sz="1800" dirty="0">
                <a:highlight>
                  <a:srgbClr val="FF0000"/>
                </a:highlight>
              </a:rPr>
              <a:t>西洋では</a:t>
            </a:r>
            <a:r>
              <a:rPr lang="ja-JP" altLang="en-US" sz="1800" dirty="0"/>
              <a:t>、</a:t>
            </a:r>
            <a:r>
              <a:rPr lang="ja-JP" altLang="en-US" sz="1800" dirty="0">
                <a:highlight>
                  <a:srgbClr val="00FF00"/>
                </a:highlight>
              </a:rPr>
              <a:t>自分の意見に同意を得るために</a:t>
            </a:r>
            <a:r>
              <a:rPr lang="ja-JP" altLang="en-US" sz="1800" dirty="0"/>
              <a:t>、言葉を尽くして</a:t>
            </a:r>
            <a:r>
              <a:rPr lang="ja-JP" altLang="en-US" sz="1800" dirty="0">
                <a:highlight>
                  <a:srgbClr val="FFFF00"/>
                </a:highlight>
              </a:rPr>
              <a:t>他人を説得する</a:t>
            </a:r>
            <a:r>
              <a:rPr lang="ja-JP" altLang="en-US" sz="1800" dirty="0"/>
              <a:t>技術が培われたということ。」</a:t>
            </a:r>
            <a:endParaRPr kumimoji="1" lang="ja-JP" altLang="en-US" dirty="0"/>
          </a:p>
        </p:txBody>
      </p:sp>
      <p:sp>
        <p:nvSpPr>
          <p:cNvPr id="17" name="テキスト ボックス 16">
            <a:extLst>
              <a:ext uri="{FF2B5EF4-FFF2-40B4-BE49-F238E27FC236}">
                <a16:creationId xmlns:a16="http://schemas.microsoft.com/office/drawing/2014/main" id="{C2E54814-6B5B-436F-A4DE-D7D136A343E5}"/>
              </a:ext>
            </a:extLst>
          </p:cNvPr>
          <p:cNvSpPr txBox="1"/>
          <p:nvPr/>
        </p:nvSpPr>
        <p:spPr>
          <a:xfrm>
            <a:off x="3783434" y="4371292"/>
            <a:ext cx="1644243" cy="369332"/>
          </a:xfrm>
          <a:prstGeom prst="rect">
            <a:avLst/>
          </a:prstGeom>
          <a:noFill/>
        </p:spPr>
        <p:txBody>
          <a:bodyPr wrap="square" rtlCol="0">
            <a:spAutoFit/>
          </a:bodyPr>
          <a:lstStyle/>
          <a:p>
            <a:r>
              <a:rPr kumimoji="1" lang="ja-JP" altLang="en-US" dirty="0"/>
              <a:t>部分点：真</a:t>
            </a:r>
          </a:p>
        </p:txBody>
      </p:sp>
      <p:sp>
        <p:nvSpPr>
          <p:cNvPr id="18" name="テキスト ボックス 17">
            <a:extLst>
              <a:ext uri="{FF2B5EF4-FFF2-40B4-BE49-F238E27FC236}">
                <a16:creationId xmlns:a16="http://schemas.microsoft.com/office/drawing/2014/main" id="{23E1E502-CE93-450B-B302-3F91B48F614E}"/>
              </a:ext>
            </a:extLst>
          </p:cNvPr>
          <p:cNvSpPr txBox="1"/>
          <p:nvPr/>
        </p:nvSpPr>
        <p:spPr>
          <a:xfrm>
            <a:off x="5679347" y="4361980"/>
            <a:ext cx="2340527" cy="369332"/>
          </a:xfrm>
          <a:prstGeom prst="rect">
            <a:avLst/>
          </a:prstGeom>
          <a:noFill/>
        </p:spPr>
        <p:txBody>
          <a:bodyPr wrap="square" rtlCol="0">
            <a:spAutoFit/>
          </a:bodyPr>
          <a:lstStyle/>
          <a:p>
            <a:r>
              <a:rPr kumimoji="1" lang="ja-JP" altLang="en-US" dirty="0"/>
              <a:t>部分点：モデル予測</a:t>
            </a:r>
          </a:p>
        </p:txBody>
      </p:sp>
      <p:sp>
        <p:nvSpPr>
          <p:cNvPr id="19" name="テキスト ボックス 18">
            <a:extLst>
              <a:ext uri="{FF2B5EF4-FFF2-40B4-BE49-F238E27FC236}">
                <a16:creationId xmlns:a16="http://schemas.microsoft.com/office/drawing/2014/main" id="{22315795-D3AE-48D6-AF99-5ED7745FB95F}"/>
              </a:ext>
            </a:extLst>
          </p:cNvPr>
          <p:cNvSpPr txBox="1"/>
          <p:nvPr/>
        </p:nvSpPr>
        <p:spPr>
          <a:xfrm>
            <a:off x="3900881" y="4740624"/>
            <a:ext cx="1384183" cy="369332"/>
          </a:xfrm>
          <a:prstGeom prst="rect">
            <a:avLst/>
          </a:prstGeom>
          <a:noFill/>
        </p:spPr>
        <p:txBody>
          <a:bodyPr wrap="square" rtlCol="0">
            <a:spAutoFit/>
          </a:bodyPr>
          <a:lstStyle/>
          <a:p>
            <a:r>
              <a:rPr kumimoji="1" lang="en-US" altLang="ja-JP" dirty="0">
                <a:highlight>
                  <a:srgbClr val="FF0000"/>
                </a:highlight>
              </a:rPr>
              <a:t>A</a:t>
            </a:r>
            <a:r>
              <a:rPr kumimoji="1" lang="ja-JP" altLang="en-US" dirty="0"/>
              <a:t>：２点</a:t>
            </a:r>
            <a:endParaRPr kumimoji="1" lang="en-US" altLang="ja-JP" dirty="0"/>
          </a:p>
        </p:txBody>
      </p:sp>
      <p:sp>
        <p:nvSpPr>
          <p:cNvPr id="20" name="テキスト ボックス 19">
            <a:extLst>
              <a:ext uri="{FF2B5EF4-FFF2-40B4-BE49-F238E27FC236}">
                <a16:creationId xmlns:a16="http://schemas.microsoft.com/office/drawing/2014/main" id="{90F32024-29A5-4A9E-BBA0-BD5D84B71465}"/>
              </a:ext>
            </a:extLst>
          </p:cNvPr>
          <p:cNvSpPr txBox="1"/>
          <p:nvPr/>
        </p:nvSpPr>
        <p:spPr>
          <a:xfrm>
            <a:off x="3909971" y="5075475"/>
            <a:ext cx="1375093" cy="369332"/>
          </a:xfrm>
          <a:prstGeom prst="rect">
            <a:avLst/>
          </a:prstGeom>
          <a:noFill/>
        </p:spPr>
        <p:txBody>
          <a:bodyPr wrap="square" rtlCol="0">
            <a:spAutoFit/>
          </a:bodyPr>
          <a:lstStyle/>
          <a:p>
            <a:r>
              <a:rPr kumimoji="1" lang="en-US" altLang="ja-JP" dirty="0">
                <a:highlight>
                  <a:srgbClr val="00FFFF"/>
                </a:highlight>
              </a:rPr>
              <a:t>B</a:t>
            </a:r>
            <a:r>
              <a:rPr kumimoji="1" lang="ja-JP" altLang="en-US" dirty="0"/>
              <a:t>：５点</a:t>
            </a:r>
          </a:p>
        </p:txBody>
      </p:sp>
      <p:sp>
        <p:nvSpPr>
          <p:cNvPr id="21" name="テキスト ボックス 20">
            <a:extLst>
              <a:ext uri="{FF2B5EF4-FFF2-40B4-BE49-F238E27FC236}">
                <a16:creationId xmlns:a16="http://schemas.microsoft.com/office/drawing/2014/main" id="{44FA92D5-9F39-4B8F-BA2A-9DCF2C584560}"/>
              </a:ext>
            </a:extLst>
          </p:cNvPr>
          <p:cNvSpPr txBox="1"/>
          <p:nvPr/>
        </p:nvSpPr>
        <p:spPr>
          <a:xfrm>
            <a:off x="3900881" y="5422402"/>
            <a:ext cx="1384183" cy="369332"/>
          </a:xfrm>
          <a:prstGeom prst="rect">
            <a:avLst/>
          </a:prstGeom>
          <a:noFill/>
        </p:spPr>
        <p:txBody>
          <a:bodyPr wrap="square" rtlCol="0">
            <a:spAutoFit/>
          </a:bodyPr>
          <a:lstStyle/>
          <a:p>
            <a:r>
              <a:rPr kumimoji="1" lang="en-US" altLang="ja-JP" dirty="0">
                <a:highlight>
                  <a:srgbClr val="00FF00"/>
                </a:highlight>
              </a:rPr>
              <a:t>C</a:t>
            </a:r>
            <a:r>
              <a:rPr kumimoji="1" lang="ja-JP" altLang="en-US" dirty="0"/>
              <a:t>：６点</a:t>
            </a:r>
          </a:p>
        </p:txBody>
      </p:sp>
      <p:sp>
        <p:nvSpPr>
          <p:cNvPr id="23" name="テキスト ボックス 22">
            <a:extLst>
              <a:ext uri="{FF2B5EF4-FFF2-40B4-BE49-F238E27FC236}">
                <a16:creationId xmlns:a16="http://schemas.microsoft.com/office/drawing/2014/main" id="{936906E3-6526-4F6F-A365-2A92BC501BB9}"/>
              </a:ext>
            </a:extLst>
          </p:cNvPr>
          <p:cNvSpPr txBox="1"/>
          <p:nvPr/>
        </p:nvSpPr>
        <p:spPr>
          <a:xfrm>
            <a:off x="3909971" y="5748087"/>
            <a:ext cx="1384183" cy="369332"/>
          </a:xfrm>
          <a:prstGeom prst="rect">
            <a:avLst/>
          </a:prstGeom>
          <a:noFill/>
        </p:spPr>
        <p:txBody>
          <a:bodyPr wrap="square" rtlCol="0">
            <a:spAutoFit/>
          </a:bodyPr>
          <a:lstStyle/>
          <a:p>
            <a:r>
              <a:rPr kumimoji="1" lang="en-US" altLang="ja-JP" dirty="0">
                <a:highlight>
                  <a:srgbClr val="FFFF00"/>
                </a:highlight>
              </a:rPr>
              <a:t>D</a:t>
            </a:r>
            <a:r>
              <a:rPr kumimoji="1" lang="ja-JP" altLang="en-US" dirty="0"/>
              <a:t>：３点</a:t>
            </a:r>
          </a:p>
        </p:txBody>
      </p:sp>
      <p:sp>
        <p:nvSpPr>
          <p:cNvPr id="31" name="テキスト ボックス 30">
            <a:extLst>
              <a:ext uri="{FF2B5EF4-FFF2-40B4-BE49-F238E27FC236}">
                <a16:creationId xmlns:a16="http://schemas.microsoft.com/office/drawing/2014/main" id="{6D0E1DB2-927F-455E-90F9-5B1C0C13D79A}"/>
              </a:ext>
            </a:extLst>
          </p:cNvPr>
          <p:cNvSpPr txBox="1"/>
          <p:nvPr/>
        </p:nvSpPr>
        <p:spPr>
          <a:xfrm>
            <a:off x="3850196" y="6134010"/>
            <a:ext cx="1829151" cy="369332"/>
          </a:xfrm>
          <a:prstGeom prst="rect">
            <a:avLst/>
          </a:prstGeom>
          <a:noFill/>
        </p:spPr>
        <p:txBody>
          <a:bodyPr wrap="square" rtlCol="0">
            <a:spAutoFit/>
          </a:bodyPr>
          <a:lstStyle/>
          <a:p>
            <a:r>
              <a:rPr kumimoji="1" lang="ja-JP" altLang="en-US" dirty="0"/>
              <a:t>合計点：１６点</a:t>
            </a:r>
          </a:p>
        </p:txBody>
      </p:sp>
      <p:sp>
        <p:nvSpPr>
          <p:cNvPr id="32" name="テキスト ボックス 31">
            <a:extLst>
              <a:ext uri="{FF2B5EF4-FFF2-40B4-BE49-F238E27FC236}">
                <a16:creationId xmlns:a16="http://schemas.microsoft.com/office/drawing/2014/main" id="{3490B088-330F-473F-97C7-CBE95E69DF15}"/>
              </a:ext>
            </a:extLst>
          </p:cNvPr>
          <p:cNvSpPr txBox="1"/>
          <p:nvPr/>
        </p:nvSpPr>
        <p:spPr>
          <a:xfrm>
            <a:off x="5820563" y="4740624"/>
            <a:ext cx="1384183" cy="369332"/>
          </a:xfrm>
          <a:prstGeom prst="rect">
            <a:avLst/>
          </a:prstGeom>
          <a:noFill/>
        </p:spPr>
        <p:txBody>
          <a:bodyPr wrap="square" rtlCol="0">
            <a:spAutoFit/>
          </a:bodyPr>
          <a:lstStyle/>
          <a:p>
            <a:r>
              <a:rPr kumimoji="1" lang="en-US" altLang="ja-JP" dirty="0">
                <a:highlight>
                  <a:srgbClr val="FF0000"/>
                </a:highlight>
              </a:rPr>
              <a:t>A</a:t>
            </a:r>
            <a:r>
              <a:rPr kumimoji="1" lang="ja-JP" altLang="en-US" dirty="0"/>
              <a:t>：２点</a:t>
            </a:r>
            <a:endParaRPr kumimoji="1" lang="en-US" altLang="ja-JP" dirty="0"/>
          </a:p>
        </p:txBody>
      </p:sp>
      <p:sp>
        <p:nvSpPr>
          <p:cNvPr id="33" name="テキスト ボックス 32">
            <a:extLst>
              <a:ext uri="{FF2B5EF4-FFF2-40B4-BE49-F238E27FC236}">
                <a16:creationId xmlns:a16="http://schemas.microsoft.com/office/drawing/2014/main" id="{5A2B1DCB-1D39-46CB-BA6C-8CC9F8ABDB2E}"/>
              </a:ext>
            </a:extLst>
          </p:cNvPr>
          <p:cNvSpPr txBox="1"/>
          <p:nvPr/>
        </p:nvSpPr>
        <p:spPr>
          <a:xfrm>
            <a:off x="5829653" y="5075475"/>
            <a:ext cx="1375093" cy="369332"/>
          </a:xfrm>
          <a:prstGeom prst="rect">
            <a:avLst/>
          </a:prstGeom>
          <a:noFill/>
        </p:spPr>
        <p:txBody>
          <a:bodyPr wrap="square" rtlCol="0">
            <a:spAutoFit/>
          </a:bodyPr>
          <a:lstStyle/>
          <a:p>
            <a:r>
              <a:rPr kumimoji="1" lang="en-US" altLang="ja-JP" dirty="0">
                <a:highlight>
                  <a:srgbClr val="00FFFF"/>
                </a:highlight>
              </a:rPr>
              <a:t>B</a:t>
            </a:r>
            <a:r>
              <a:rPr kumimoji="1" lang="ja-JP" altLang="en-US" dirty="0"/>
              <a:t>：５点</a:t>
            </a:r>
          </a:p>
        </p:txBody>
      </p:sp>
      <p:sp>
        <p:nvSpPr>
          <p:cNvPr id="34" name="テキスト ボックス 33">
            <a:extLst>
              <a:ext uri="{FF2B5EF4-FFF2-40B4-BE49-F238E27FC236}">
                <a16:creationId xmlns:a16="http://schemas.microsoft.com/office/drawing/2014/main" id="{1EC96649-E91E-497D-8813-29B6A948C398}"/>
              </a:ext>
            </a:extLst>
          </p:cNvPr>
          <p:cNvSpPr txBox="1"/>
          <p:nvPr/>
        </p:nvSpPr>
        <p:spPr>
          <a:xfrm>
            <a:off x="5820563" y="5422402"/>
            <a:ext cx="1384183" cy="369332"/>
          </a:xfrm>
          <a:prstGeom prst="rect">
            <a:avLst/>
          </a:prstGeom>
          <a:noFill/>
        </p:spPr>
        <p:txBody>
          <a:bodyPr wrap="square" rtlCol="0">
            <a:spAutoFit/>
          </a:bodyPr>
          <a:lstStyle/>
          <a:p>
            <a:r>
              <a:rPr kumimoji="1" lang="en-US" altLang="ja-JP" dirty="0">
                <a:highlight>
                  <a:srgbClr val="00FF00"/>
                </a:highlight>
              </a:rPr>
              <a:t>C</a:t>
            </a:r>
            <a:r>
              <a:rPr kumimoji="1" lang="ja-JP" altLang="en-US" dirty="0"/>
              <a:t>：</a:t>
            </a:r>
            <a:r>
              <a:rPr kumimoji="1" lang="ja-JP" altLang="en-US" dirty="0">
                <a:solidFill>
                  <a:srgbClr val="FF0000"/>
                </a:solidFill>
              </a:rPr>
              <a:t>５</a:t>
            </a:r>
            <a:r>
              <a:rPr kumimoji="1" lang="ja-JP" altLang="en-US" dirty="0"/>
              <a:t>点</a:t>
            </a:r>
          </a:p>
        </p:txBody>
      </p:sp>
      <p:sp>
        <p:nvSpPr>
          <p:cNvPr id="35" name="テキスト ボックス 34">
            <a:extLst>
              <a:ext uri="{FF2B5EF4-FFF2-40B4-BE49-F238E27FC236}">
                <a16:creationId xmlns:a16="http://schemas.microsoft.com/office/drawing/2014/main" id="{7E1E4081-D793-46DF-9608-9D783D5A582B}"/>
              </a:ext>
            </a:extLst>
          </p:cNvPr>
          <p:cNvSpPr txBox="1"/>
          <p:nvPr/>
        </p:nvSpPr>
        <p:spPr>
          <a:xfrm>
            <a:off x="5829653" y="5748087"/>
            <a:ext cx="1384183" cy="369332"/>
          </a:xfrm>
          <a:prstGeom prst="rect">
            <a:avLst/>
          </a:prstGeom>
          <a:noFill/>
        </p:spPr>
        <p:txBody>
          <a:bodyPr wrap="square" rtlCol="0">
            <a:spAutoFit/>
          </a:bodyPr>
          <a:lstStyle/>
          <a:p>
            <a:r>
              <a:rPr kumimoji="1" lang="en-US" altLang="ja-JP" dirty="0">
                <a:highlight>
                  <a:srgbClr val="FFFF00"/>
                </a:highlight>
              </a:rPr>
              <a:t>D</a:t>
            </a:r>
            <a:r>
              <a:rPr kumimoji="1" lang="ja-JP" altLang="en-US" dirty="0"/>
              <a:t>：３点</a:t>
            </a:r>
          </a:p>
        </p:txBody>
      </p:sp>
      <p:sp>
        <p:nvSpPr>
          <p:cNvPr id="36" name="テキスト ボックス 35">
            <a:extLst>
              <a:ext uri="{FF2B5EF4-FFF2-40B4-BE49-F238E27FC236}">
                <a16:creationId xmlns:a16="http://schemas.microsoft.com/office/drawing/2014/main" id="{77C81960-6BB8-4BAB-97E0-50E29F48A397}"/>
              </a:ext>
            </a:extLst>
          </p:cNvPr>
          <p:cNvSpPr txBox="1"/>
          <p:nvPr/>
        </p:nvSpPr>
        <p:spPr>
          <a:xfrm>
            <a:off x="5769878" y="6134010"/>
            <a:ext cx="1829151" cy="369332"/>
          </a:xfrm>
          <a:prstGeom prst="rect">
            <a:avLst/>
          </a:prstGeom>
          <a:noFill/>
        </p:spPr>
        <p:txBody>
          <a:bodyPr wrap="square" rtlCol="0">
            <a:spAutoFit/>
          </a:bodyPr>
          <a:lstStyle/>
          <a:p>
            <a:r>
              <a:rPr kumimoji="1" lang="ja-JP" altLang="en-US" dirty="0"/>
              <a:t>合計点：</a:t>
            </a:r>
            <a:r>
              <a:rPr kumimoji="1" lang="ja-JP" altLang="en-US" dirty="0">
                <a:solidFill>
                  <a:srgbClr val="FF0000"/>
                </a:solidFill>
              </a:rPr>
              <a:t>１５</a:t>
            </a:r>
            <a:r>
              <a:rPr kumimoji="1" lang="ja-JP" altLang="en-US" dirty="0"/>
              <a:t>点</a:t>
            </a:r>
          </a:p>
        </p:txBody>
      </p:sp>
      <p:sp>
        <p:nvSpPr>
          <p:cNvPr id="37" name="正方形/長方形 36">
            <a:extLst>
              <a:ext uri="{FF2B5EF4-FFF2-40B4-BE49-F238E27FC236}">
                <a16:creationId xmlns:a16="http://schemas.microsoft.com/office/drawing/2014/main" id="{5A18AB33-4F48-4278-8CB7-2570F161B6DD}"/>
              </a:ext>
            </a:extLst>
          </p:cNvPr>
          <p:cNvSpPr/>
          <p:nvPr/>
        </p:nvSpPr>
        <p:spPr>
          <a:xfrm>
            <a:off x="8716163" y="3384543"/>
            <a:ext cx="3113713" cy="660383"/>
          </a:xfrm>
          <a:prstGeom prst="rect">
            <a:avLst/>
          </a:prstGeom>
          <a:ln>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dirty="0"/>
              <a:t>現状</a:t>
            </a:r>
          </a:p>
        </p:txBody>
      </p:sp>
      <p:sp>
        <p:nvSpPr>
          <p:cNvPr id="38" name="テキスト ボックス 37">
            <a:extLst>
              <a:ext uri="{FF2B5EF4-FFF2-40B4-BE49-F238E27FC236}">
                <a16:creationId xmlns:a16="http://schemas.microsoft.com/office/drawing/2014/main" id="{70998529-23A6-4832-9942-C58152F41C4E}"/>
              </a:ext>
            </a:extLst>
          </p:cNvPr>
          <p:cNvSpPr txBox="1"/>
          <p:nvPr/>
        </p:nvSpPr>
        <p:spPr>
          <a:xfrm>
            <a:off x="8477073" y="4361980"/>
            <a:ext cx="3749880" cy="1477328"/>
          </a:xfrm>
          <a:prstGeom prst="rect">
            <a:avLst/>
          </a:prstGeom>
          <a:noFill/>
        </p:spPr>
        <p:txBody>
          <a:bodyPr wrap="square" rtlCol="0">
            <a:spAutoFit/>
          </a:bodyPr>
          <a:lstStyle/>
          <a:p>
            <a:r>
              <a:rPr kumimoji="1" lang="ja-JP" altLang="en-US" dirty="0"/>
              <a:t>自動採点の精度はそこそこ高いが，文脈を変えたり否定語を導入した場合については採点が難しいことがわかっている（今後）</a:t>
            </a:r>
            <a:endParaRPr kumimoji="1" lang="en-US" altLang="ja-JP" dirty="0"/>
          </a:p>
          <a:p>
            <a:endParaRPr kumimoji="1" lang="en-US" altLang="ja-JP" dirty="0"/>
          </a:p>
        </p:txBody>
      </p:sp>
      <mc:AlternateContent xmlns:mc="http://schemas.openxmlformats.org/markup-compatibility/2006" xmlns:p14="http://schemas.microsoft.com/office/powerpoint/2010/main">
        <mc:Choice Requires="p14">
          <p:contentPart p14:bwMode="auto" r:id="rId3">
            <p14:nvContentPartPr>
              <p14:cNvPr id="39" name="インク 38">
                <a:extLst>
                  <a:ext uri="{FF2B5EF4-FFF2-40B4-BE49-F238E27FC236}">
                    <a16:creationId xmlns:a16="http://schemas.microsoft.com/office/drawing/2014/main" id="{FC27EC78-416C-440D-95C0-AA85DBDB2723}"/>
                  </a:ext>
                </a:extLst>
              </p14:cNvPr>
              <p14:cNvContentPartPr/>
              <p14:nvPr/>
            </p14:nvContentPartPr>
            <p14:xfrm>
              <a:off x="2260502" y="151154"/>
              <a:ext cx="360" cy="360"/>
            </p14:xfrm>
          </p:contentPart>
        </mc:Choice>
        <mc:Fallback xmlns="">
          <p:pic>
            <p:nvPicPr>
              <p:cNvPr id="39" name="インク 38">
                <a:extLst>
                  <a:ext uri="{FF2B5EF4-FFF2-40B4-BE49-F238E27FC236}">
                    <a16:creationId xmlns:a16="http://schemas.microsoft.com/office/drawing/2014/main" id="{FC27EC78-416C-440D-95C0-AA85DBDB2723}"/>
                  </a:ext>
                </a:extLst>
              </p:cNvPr>
              <p:cNvPicPr/>
              <p:nvPr/>
            </p:nvPicPr>
            <p:blipFill>
              <a:blip r:embed="rId4"/>
              <a:stretch>
                <a:fillRect/>
              </a:stretch>
            </p:blipFill>
            <p:spPr>
              <a:xfrm>
                <a:off x="2251502" y="142514"/>
                <a:ext cx="18000" cy="18000"/>
              </a:xfrm>
              <a:prstGeom prst="rect">
                <a:avLst/>
              </a:prstGeom>
            </p:spPr>
          </p:pic>
        </mc:Fallback>
      </mc:AlternateContent>
    </p:spTree>
    <p:extLst>
      <p:ext uri="{BB962C8B-B14F-4D97-AF65-F5344CB8AC3E}">
        <p14:creationId xmlns:p14="http://schemas.microsoft.com/office/powerpoint/2010/main" val="3203762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四角形: 角を丸くする 13">
            <a:extLst>
              <a:ext uri="{FF2B5EF4-FFF2-40B4-BE49-F238E27FC236}">
                <a16:creationId xmlns:a16="http://schemas.microsoft.com/office/drawing/2014/main" id="{21FE92E0-6F7B-4501-9803-2F99BCB76E19}"/>
              </a:ext>
            </a:extLst>
          </p:cNvPr>
          <p:cNvSpPr/>
          <p:nvPr/>
        </p:nvSpPr>
        <p:spPr>
          <a:xfrm>
            <a:off x="512856" y="3288822"/>
            <a:ext cx="10618038" cy="9844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7" name="四角形: 角を丸くする 6">
            <a:extLst>
              <a:ext uri="{FF2B5EF4-FFF2-40B4-BE49-F238E27FC236}">
                <a16:creationId xmlns:a16="http://schemas.microsoft.com/office/drawing/2014/main" id="{4B087D7B-ED1F-4C18-93F1-A5CCBAEDFD90}"/>
              </a:ext>
            </a:extLst>
          </p:cNvPr>
          <p:cNvSpPr/>
          <p:nvPr/>
        </p:nvSpPr>
        <p:spPr>
          <a:xfrm>
            <a:off x="492979" y="1447138"/>
            <a:ext cx="5929641" cy="9780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4D40D87F-830E-4D71-B96D-D94BC91220E4}"/>
              </a:ext>
            </a:extLst>
          </p:cNvPr>
          <p:cNvSpPr>
            <a:spLocks noGrp="1"/>
          </p:cNvSpPr>
          <p:nvPr>
            <p:ph type="title"/>
          </p:nvPr>
        </p:nvSpPr>
        <p:spPr>
          <a:xfrm>
            <a:off x="492980" y="365126"/>
            <a:ext cx="10860820" cy="866476"/>
          </a:xfrm>
        </p:spPr>
        <p:txBody>
          <a:bodyPr>
            <a:normAutofit/>
          </a:bodyPr>
          <a:lstStyle/>
          <a:p>
            <a:pPr algn="l"/>
            <a:r>
              <a:rPr kumimoji="1" lang="ja-JP" altLang="en-US" sz="3200" b="1" dirty="0"/>
              <a:t>マイクロクラスタリングを用いた楽天データの解析</a:t>
            </a:r>
          </a:p>
        </p:txBody>
      </p:sp>
      <p:sp>
        <p:nvSpPr>
          <p:cNvPr id="3" name="コンテンツ プレースホルダー 2">
            <a:extLst>
              <a:ext uri="{FF2B5EF4-FFF2-40B4-BE49-F238E27FC236}">
                <a16:creationId xmlns:a16="http://schemas.microsoft.com/office/drawing/2014/main" id="{740252CC-EFD8-4628-A19E-5F6A39C3E634}"/>
              </a:ext>
            </a:extLst>
          </p:cNvPr>
          <p:cNvSpPr>
            <a:spLocks noGrp="1"/>
          </p:cNvSpPr>
          <p:nvPr>
            <p:ph idx="1"/>
          </p:nvPr>
        </p:nvSpPr>
        <p:spPr>
          <a:xfrm>
            <a:off x="492980" y="1447138"/>
            <a:ext cx="10860819" cy="5118256"/>
          </a:xfrm>
        </p:spPr>
        <p:txBody>
          <a:bodyPr>
            <a:normAutofit/>
          </a:bodyPr>
          <a:lstStyle/>
          <a:p>
            <a:pPr marL="0" indent="0">
              <a:buNone/>
            </a:pPr>
            <a:r>
              <a:rPr kumimoji="1" lang="ja-JP" altLang="en-US" sz="2000" b="1" dirty="0"/>
              <a:t>近年の情報化による問題</a:t>
            </a:r>
            <a:endParaRPr kumimoji="1" lang="en-US" altLang="ja-JP" sz="2000" b="1" dirty="0"/>
          </a:p>
          <a:p>
            <a:pPr marL="0" indent="0">
              <a:buNone/>
            </a:pPr>
            <a:r>
              <a:rPr lang="ja-JP" altLang="en-US" sz="1600" dirty="0"/>
              <a:t>    情報量が膨大となり</a:t>
            </a:r>
            <a:r>
              <a:rPr lang="en-US" altLang="ja-JP" sz="1600" dirty="0"/>
              <a:t>,</a:t>
            </a:r>
            <a:r>
              <a:rPr lang="ja-JP" altLang="en-US" sz="1600" dirty="0"/>
              <a:t>そのデータの構造を理解するのが難しい</a:t>
            </a:r>
            <a:endParaRPr lang="en-US" altLang="ja-JP" sz="1600" dirty="0"/>
          </a:p>
          <a:p>
            <a:pPr marL="0" indent="0">
              <a:buNone/>
            </a:pPr>
            <a:endParaRPr lang="en-US" altLang="ja-JP" sz="1600" dirty="0"/>
          </a:p>
          <a:p>
            <a:pPr marL="0" indent="0">
              <a:buNone/>
            </a:pPr>
            <a:r>
              <a:rPr kumimoji="1" lang="ja-JP" altLang="en-US" sz="1600" dirty="0"/>
              <a:t>　</a:t>
            </a:r>
            <a:r>
              <a:rPr lang="ja-JP" altLang="en-US" dirty="0"/>
              <a:t>　　　</a:t>
            </a:r>
            <a:endParaRPr lang="en-US" altLang="ja-JP" sz="1000" b="1" dirty="0"/>
          </a:p>
          <a:p>
            <a:pPr marL="0" indent="0">
              <a:buNone/>
            </a:pPr>
            <a:r>
              <a:rPr lang="ja-JP" altLang="en-US" sz="2000" b="1" dirty="0"/>
              <a:t>マイクロクラスタリングとは</a:t>
            </a:r>
            <a:endParaRPr lang="en-US" altLang="ja-JP" sz="2000" b="1" dirty="0"/>
          </a:p>
          <a:p>
            <a:pPr marL="0" indent="0">
              <a:buNone/>
            </a:pPr>
            <a:r>
              <a:rPr kumimoji="1" lang="ja-JP" altLang="en-US" sz="1600" dirty="0"/>
              <a:t>　　グラフ研磨</a:t>
            </a:r>
            <a:r>
              <a:rPr kumimoji="1" lang="en-US" altLang="ja-JP" sz="1600" dirty="0"/>
              <a:t>(</a:t>
            </a:r>
            <a:r>
              <a:rPr kumimoji="1" lang="ja-JP" altLang="en-US" sz="1600" dirty="0"/>
              <a:t>各ノードの類似度を用いてグラフを再構成すること</a:t>
            </a:r>
            <a:r>
              <a:rPr lang="en-US" altLang="ja-JP" sz="1600" dirty="0"/>
              <a:t>)</a:t>
            </a:r>
            <a:r>
              <a:rPr kumimoji="1" lang="ja-JP" altLang="en-US" sz="1600" dirty="0"/>
              <a:t>を行い</a:t>
            </a:r>
            <a:r>
              <a:rPr kumimoji="1" lang="en-US" altLang="ja-JP" sz="1600" dirty="0"/>
              <a:t>,</a:t>
            </a:r>
            <a:r>
              <a:rPr kumimoji="1" lang="ja-JP" altLang="en-US" sz="1600" dirty="0"/>
              <a:t>得られたグラフで極大クリーク列挙を行うこと</a:t>
            </a:r>
            <a:endParaRPr kumimoji="1" lang="en-US" altLang="ja-JP" dirty="0"/>
          </a:p>
          <a:p>
            <a:pPr marL="0" indent="0">
              <a:buNone/>
            </a:pPr>
            <a:endParaRPr kumimoji="1" lang="en-US" altLang="ja-JP" sz="2000" dirty="0"/>
          </a:p>
          <a:p>
            <a:pPr marL="0" indent="0">
              <a:buNone/>
            </a:pPr>
            <a:endParaRPr kumimoji="1" lang="en-US" altLang="ja-JP" sz="1600" dirty="0"/>
          </a:p>
          <a:p>
            <a:pPr marL="0" indent="0">
              <a:buNone/>
            </a:pPr>
            <a:endParaRPr kumimoji="1" lang="ja-JP" altLang="en-US" sz="2000" dirty="0"/>
          </a:p>
        </p:txBody>
      </p:sp>
      <p:sp>
        <p:nvSpPr>
          <p:cNvPr id="6" name="矢印: 右 5">
            <a:extLst>
              <a:ext uri="{FF2B5EF4-FFF2-40B4-BE49-F238E27FC236}">
                <a16:creationId xmlns:a16="http://schemas.microsoft.com/office/drawing/2014/main" id="{123551DE-16D5-4767-A903-A3EAA7538B17}"/>
              </a:ext>
            </a:extLst>
          </p:cNvPr>
          <p:cNvSpPr/>
          <p:nvPr/>
        </p:nvSpPr>
        <p:spPr>
          <a:xfrm>
            <a:off x="6915601" y="1671110"/>
            <a:ext cx="681601"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四角形: 角を丸くする 7">
            <a:extLst>
              <a:ext uri="{FF2B5EF4-FFF2-40B4-BE49-F238E27FC236}">
                <a16:creationId xmlns:a16="http://schemas.microsoft.com/office/drawing/2014/main" id="{D5D61574-ECBA-497E-BF29-1076944E70F1}"/>
              </a:ext>
            </a:extLst>
          </p:cNvPr>
          <p:cNvSpPr/>
          <p:nvPr/>
        </p:nvSpPr>
        <p:spPr>
          <a:xfrm>
            <a:off x="7991850" y="1447138"/>
            <a:ext cx="3119167" cy="930302"/>
          </a:xfrm>
          <a:prstGeom prst="round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テキスト ボックス 8">
            <a:extLst>
              <a:ext uri="{FF2B5EF4-FFF2-40B4-BE49-F238E27FC236}">
                <a16:creationId xmlns:a16="http://schemas.microsoft.com/office/drawing/2014/main" id="{3EF6F5CB-084B-4A69-B9F4-BCF694F194E7}"/>
              </a:ext>
            </a:extLst>
          </p:cNvPr>
          <p:cNvSpPr txBox="1"/>
          <p:nvPr/>
        </p:nvSpPr>
        <p:spPr>
          <a:xfrm>
            <a:off x="8364771" y="1590261"/>
            <a:ext cx="2544418" cy="646331"/>
          </a:xfrm>
          <a:prstGeom prst="rect">
            <a:avLst/>
          </a:prstGeom>
          <a:noFill/>
        </p:spPr>
        <p:txBody>
          <a:bodyPr wrap="square" rtlCol="0">
            <a:spAutoFit/>
          </a:bodyPr>
          <a:lstStyle/>
          <a:p>
            <a:r>
              <a:rPr kumimoji="1" lang="ja-JP" altLang="en-US" dirty="0"/>
              <a:t>データがどのような構造になっていればいい？</a:t>
            </a:r>
          </a:p>
        </p:txBody>
      </p:sp>
      <p:sp>
        <p:nvSpPr>
          <p:cNvPr id="10" name="矢印: 右 9">
            <a:extLst>
              <a:ext uri="{FF2B5EF4-FFF2-40B4-BE49-F238E27FC236}">
                <a16:creationId xmlns:a16="http://schemas.microsoft.com/office/drawing/2014/main" id="{019FC9E1-51E4-4613-B2A3-DA44E47D4EF4}"/>
              </a:ext>
            </a:extLst>
          </p:cNvPr>
          <p:cNvSpPr/>
          <p:nvPr/>
        </p:nvSpPr>
        <p:spPr>
          <a:xfrm>
            <a:off x="512856" y="2646737"/>
            <a:ext cx="501329" cy="333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descr="グラフ が含まれている画像&#10;&#10;自動的に生成された説明">
            <a:extLst>
              <a:ext uri="{FF2B5EF4-FFF2-40B4-BE49-F238E27FC236}">
                <a16:creationId xmlns:a16="http://schemas.microsoft.com/office/drawing/2014/main" id="{0618EFD6-81E8-4795-8D02-C3D53A206575}"/>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563" y="4533870"/>
            <a:ext cx="2647327" cy="1997383"/>
          </a:xfrm>
          <a:prstGeom prst="rect">
            <a:avLst/>
          </a:prstGeom>
          <a:solidFill>
            <a:schemeClr val="bg1"/>
          </a:solidFill>
          <a:ln>
            <a:solidFill>
              <a:schemeClr val="tx1"/>
            </a:solidFill>
          </a:ln>
        </p:spPr>
      </p:pic>
      <p:pic>
        <p:nvPicPr>
          <p:cNvPr id="15" name="図 14">
            <a:extLst>
              <a:ext uri="{FF2B5EF4-FFF2-40B4-BE49-F238E27FC236}">
                <a16:creationId xmlns:a16="http://schemas.microsoft.com/office/drawing/2014/main" id="{14C97682-2C6B-4E14-AE75-149FA346EC4B}"/>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098956" y="4533869"/>
            <a:ext cx="2647327" cy="1997384"/>
          </a:xfrm>
          <a:prstGeom prst="rect">
            <a:avLst/>
          </a:prstGeom>
          <a:solidFill>
            <a:schemeClr val="bg1"/>
          </a:solidFill>
          <a:ln>
            <a:solidFill>
              <a:schemeClr val="tx1"/>
            </a:solidFill>
          </a:ln>
        </p:spPr>
      </p:pic>
      <p:sp>
        <p:nvSpPr>
          <p:cNvPr id="29" name="テキスト ボックス 28">
            <a:extLst>
              <a:ext uri="{FF2B5EF4-FFF2-40B4-BE49-F238E27FC236}">
                <a16:creationId xmlns:a16="http://schemas.microsoft.com/office/drawing/2014/main" id="{6B50CC2E-1A3D-4C80-A02B-F8AF7DF907F5}"/>
              </a:ext>
            </a:extLst>
          </p:cNvPr>
          <p:cNvSpPr txBox="1"/>
          <p:nvPr/>
        </p:nvSpPr>
        <p:spPr>
          <a:xfrm>
            <a:off x="8167215" y="4680674"/>
            <a:ext cx="3259437" cy="1477328"/>
          </a:xfrm>
          <a:prstGeom prst="rect">
            <a:avLst/>
          </a:prstGeom>
          <a:solidFill>
            <a:schemeClr val="bg1"/>
          </a:solidFill>
          <a:ln w="12700">
            <a:solidFill>
              <a:schemeClr val="accent6"/>
            </a:solidFill>
          </a:ln>
        </p:spPr>
        <p:txBody>
          <a:bodyPr wrap="square" rtlCol="0">
            <a:spAutoFit/>
          </a:bodyPr>
          <a:lstStyle/>
          <a:p>
            <a:r>
              <a:rPr lang="ja-JP" altLang="en-US" dirty="0"/>
              <a:t>構造を明確にすることによって</a:t>
            </a:r>
            <a:r>
              <a:rPr lang="en-US" altLang="ja-JP" dirty="0"/>
              <a:t>,</a:t>
            </a:r>
          </a:p>
          <a:p>
            <a:r>
              <a:rPr lang="ja-JP" altLang="en-US" dirty="0"/>
              <a:t>あるノードが作成したグラフでは</a:t>
            </a:r>
            <a:endParaRPr lang="en-US" altLang="ja-JP" dirty="0"/>
          </a:p>
          <a:p>
            <a:r>
              <a:rPr lang="ja-JP" altLang="en-US" dirty="0"/>
              <a:t>どのような関係を持ち</a:t>
            </a:r>
            <a:r>
              <a:rPr lang="en-US" altLang="ja-JP" dirty="0"/>
              <a:t>,</a:t>
            </a:r>
          </a:p>
          <a:p>
            <a:r>
              <a:rPr lang="ja-JP" altLang="en-US" dirty="0"/>
              <a:t>どのグループに含まれるのかを</a:t>
            </a:r>
            <a:endParaRPr lang="en-US" altLang="ja-JP" dirty="0"/>
          </a:p>
          <a:p>
            <a:r>
              <a:rPr lang="ja-JP" altLang="en-US" dirty="0"/>
              <a:t>理解しやすくすることができる</a:t>
            </a:r>
            <a:r>
              <a:rPr lang="en-US" altLang="ja-JP" dirty="0"/>
              <a:t>.</a:t>
            </a:r>
          </a:p>
        </p:txBody>
      </p:sp>
      <p:sp>
        <p:nvSpPr>
          <p:cNvPr id="30" name="矢印: 右 29">
            <a:extLst>
              <a:ext uri="{FF2B5EF4-FFF2-40B4-BE49-F238E27FC236}">
                <a16:creationId xmlns:a16="http://schemas.microsoft.com/office/drawing/2014/main" id="{9F7FA380-8B9D-43DD-8B62-055B16B75D4E}"/>
              </a:ext>
            </a:extLst>
          </p:cNvPr>
          <p:cNvSpPr/>
          <p:nvPr/>
        </p:nvSpPr>
        <p:spPr>
          <a:xfrm>
            <a:off x="4017764" y="5599824"/>
            <a:ext cx="638939" cy="4102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94AA32B8-9789-4DFD-8C3A-45C4F56223BD}"/>
              </a:ext>
            </a:extLst>
          </p:cNvPr>
          <p:cNvSpPr txBox="1"/>
          <p:nvPr/>
        </p:nvSpPr>
        <p:spPr>
          <a:xfrm>
            <a:off x="3704064" y="5119535"/>
            <a:ext cx="1486894" cy="369332"/>
          </a:xfrm>
          <a:prstGeom prst="rect">
            <a:avLst/>
          </a:prstGeom>
          <a:noFill/>
        </p:spPr>
        <p:txBody>
          <a:bodyPr wrap="square" rtlCol="0">
            <a:spAutoFit/>
          </a:bodyPr>
          <a:lstStyle/>
          <a:p>
            <a:r>
              <a:rPr kumimoji="1" lang="ja-JP" altLang="en-US" dirty="0"/>
              <a:t>グラフ研磨</a:t>
            </a:r>
          </a:p>
        </p:txBody>
      </p:sp>
      <p:sp>
        <p:nvSpPr>
          <p:cNvPr id="32" name="テキスト ボックス 31">
            <a:extLst>
              <a:ext uri="{FF2B5EF4-FFF2-40B4-BE49-F238E27FC236}">
                <a16:creationId xmlns:a16="http://schemas.microsoft.com/office/drawing/2014/main" id="{368CF642-7EC4-4B09-9C21-285339104F25}"/>
              </a:ext>
            </a:extLst>
          </p:cNvPr>
          <p:cNvSpPr txBox="1"/>
          <p:nvPr/>
        </p:nvSpPr>
        <p:spPr>
          <a:xfrm>
            <a:off x="1185883" y="2646737"/>
            <a:ext cx="7720717" cy="369332"/>
          </a:xfrm>
          <a:prstGeom prst="rect">
            <a:avLst/>
          </a:prstGeom>
          <a:noFill/>
        </p:spPr>
        <p:txBody>
          <a:bodyPr wrap="square" rtlCol="0">
            <a:spAutoFit/>
          </a:bodyPr>
          <a:lstStyle/>
          <a:p>
            <a:r>
              <a:rPr lang="ja-JP" altLang="en-US" sz="1800" b="1" u="sng" dirty="0"/>
              <a:t>グラフ研磨という手法を用いて</a:t>
            </a:r>
            <a:r>
              <a:rPr lang="en-US" altLang="ja-JP" sz="1800" b="1" u="sng" dirty="0"/>
              <a:t>,</a:t>
            </a:r>
            <a:r>
              <a:rPr lang="ja-JP" altLang="en-US" sz="1800" b="1" u="sng" dirty="0"/>
              <a:t>ノイズの少ない明確な構造のグラフへと変換　</a:t>
            </a:r>
            <a:endParaRPr kumimoji="1" lang="ja-JP" altLang="en-US" dirty="0"/>
          </a:p>
        </p:txBody>
      </p:sp>
    </p:spTree>
    <p:extLst>
      <p:ext uri="{BB962C8B-B14F-4D97-AF65-F5344CB8AC3E}">
        <p14:creationId xmlns:p14="http://schemas.microsoft.com/office/powerpoint/2010/main" val="415186799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795</Words>
  <Application>Microsoft Office PowerPoint</Application>
  <PresentationFormat>ワイド画面</PresentationFormat>
  <Paragraphs>122</Paragraphs>
  <Slides>6</Slides>
  <Notes>1</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6</vt:i4>
      </vt:variant>
    </vt:vector>
  </HeadingPairs>
  <TitlesOfParts>
    <vt:vector size="16" baseType="lpstr">
      <vt:lpstr>Spica Neue P</vt:lpstr>
      <vt:lpstr>メイリオ</vt:lpstr>
      <vt:lpstr>メイリオ</vt:lpstr>
      <vt:lpstr>游ゴシック</vt:lpstr>
      <vt:lpstr>游ゴシック Light</vt:lpstr>
      <vt:lpstr>Arial</vt:lpstr>
      <vt:lpstr>Cambria Math</vt:lpstr>
      <vt:lpstr>Times New Roman</vt:lpstr>
      <vt:lpstr>Wingdings</vt:lpstr>
      <vt:lpstr>Office テーマ</vt:lpstr>
      <vt:lpstr>M2 野口（データサイエンス）</vt:lpstr>
      <vt:lpstr>時系列データの最適な簡略化とその応用</vt:lpstr>
      <vt:lpstr>深層学習モデルVAEを用いた，分類問題に対する脳の「思考」のモデル化</vt:lpstr>
      <vt:lpstr>最大差赤青セットカバー問題 赤-青の数を最大にするようなカバーリングを求めよ</vt:lpstr>
      <vt:lpstr>深層学習モデルBERTを用いた記述式問題の自動採点</vt:lpstr>
      <vt:lpstr>マイクロクラスタリングを用いた楽天データの解析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forecasting of Covid-19 using deep learning models: India-USA comparative case study </dc:title>
  <dc:creator>野口　真</dc:creator>
  <cp:lastModifiedBy>野口　真</cp:lastModifiedBy>
  <cp:revision>23</cp:revision>
  <dcterms:created xsi:type="dcterms:W3CDTF">2021-12-12T15:50:15Z</dcterms:created>
  <dcterms:modified xsi:type="dcterms:W3CDTF">2022-11-28T15:18:45Z</dcterms:modified>
</cp:coreProperties>
</file>