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1"/>
  </p:notesMasterIdLst>
  <p:sldIdLst>
    <p:sldId id="262" r:id="rId2"/>
    <p:sldId id="301" r:id="rId3"/>
    <p:sldId id="302" r:id="rId4"/>
    <p:sldId id="257" r:id="rId5"/>
    <p:sldId id="284" r:id="rId6"/>
    <p:sldId id="285" r:id="rId7"/>
    <p:sldId id="286" r:id="rId8"/>
    <p:sldId id="287" r:id="rId9"/>
    <p:sldId id="289" r:id="rId10"/>
    <p:sldId id="290" r:id="rId11"/>
    <p:sldId id="291" r:id="rId12"/>
    <p:sldId id="292" r:id="rId13"/>
    <p:sldId id="293" r:id="rId14"/>
    <p:sldId id="294" r:id="rId15"/>
    <p:sldId id="297" r:id="rId16"/>
    <p:sldId id="295" r:id="rId17"/>
    <p:sldId id="298" r:id="rId18"/>
    <p:sldId id="299" r:id="rId19"/>
    <p:sldId id="30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B0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43"/>
    <p:restoredTop sz="94033"/>
  </p:normalViewPr>
  <p:slideViewPr>
    <p:cSldViewPr snapToGrid="0" snapToObjects="1">
      <p:cViewPr>
        <p:scale>
          <a:sx n="152" d="100"/>
          <a:sy n="152" d="100"/>
        </p:scale>
        <p:origin x="776" y="-1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78697-53F3-8B47-966A-E90253EB86A9}" type="datetimeFigureOut">
              <a:rPr kumimoji="1" lang="ja-JP" altLang="en-US" smtClean="0"/>
              <a:t>2021/10/18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F88A4-2BDE-B24C-BF38-0DE87EE00F62}" type="slidenum">
              <a:rPr kumimoji="1" lang="ja-JP" altLang="en-US" smtClean="0"/>
              <a:t>‹#›</a:t>
            </a:fld>
            <a:endParaRPr kumimoji="1" lang="ja-JP" altLang="en-US"/>
          </a:p>
        </p:txBody>
      </p:sp>
    </p:spTree>
    <p:extLst>
      <p:ext uri="{BB962C8B-B14F-4D97-AF65-F5344CB8AC3E}">
        <p14:creationId xmlns:p14="http://schemas.microsoft.com/office/powerpoint/2010/main" val="4149132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0A640827-6AFC-8A43-8A28-F194FC5D657D}"/>
              </a:ext>
            </a:extLst>
          </p:cNvPr>
          <p:cNvSpPr>
            <a:spLocks noGrp="1"/>
          </p:cNvSpPr>
          <p:nvPr>
            <p:ph type="dt" sz="half" idx="10"/>
          </p:nvPr>
        </p:nvSpPr>
        <p:spPr/>
        <p:txBody>
          <a:bodyPr/>
          <a:lstStyle/>
          <a:p>
            <a:fld id="{722404F7-7288-3B4C-8E40-F379F5FA2DC2}" type="datetime1">
              <a:rPr kumimoji="1" lang="ja-JP" altLang="en-US" smtClean="0"/>
              <a:t>2021/10/18</a:t>
            </a:fld>
            <a:endParaRPr kumimoji="1" lang="ja-JP" altLang="en-US"/>
          </a:p>
        </p:txBody>
      </p:sp>
      <p:sp>
        <p:nvSpPr>
          <p:cNvPr id="5" name="フッター プレースホルダー 4">
            <a:extLst>
              <a:ext uri="{FF2B5EF4-FFF2-40B4-BE49-F238E27FC236}">
                <a16:creationId xmlns:a16="http://schemas.microsoft.com/office/drawing/2014/main" id="{A52E003A-B018-FB49-8111-988CFF46B68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797B52-0063-3849-9591-47785E7E2C22}"/>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15" name="正方形/長方形 14">
            <a:extLst>
              <a:ext uri="{FF2B5EF4-FFF2-40B4-BE49-F238E27FC236}">
                <a16:creationId xmlns:a16="http://schemas.microsoft.com/office/drawing/2014/main" id="{D267FA26-A7FD-444C-B178-C833B169A827}"/>
              </a:ext>
            </a:extLst>
          </p:cNvPr>
          <p:cNvSpPr/>
          <p:nvPr userDrawn="1"/>
        </p:nvSpPr>
        <p:spPr>
          <a:xfrm>
            <a:off x="0" y="6409966"/>
            <a:ext cx="91440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タイトル 1">
            <a:extLst>
              <a:ext uri="{FF2B5EF4-FFF2-40B4-BE49-F238E27FC236}">
                <a16:creationId xmlns:a16="http://schemas.microsoft.com/office/drawing/2014/main" id="{5F9B379C-E4A0-0942-B7C2-3D2F326D4134}"/>
              </a:ext>
            </a:extLst>
          </p:cNvPr>
          <p:cNvSpPr>
            <a:spLocks noGrp="1"/>
          </p:cNvSpPr>
          <p:nvPr>
            <p:ph type="ctrTitle"/>
          </p:nvPr>
        </p:nvSpPr>
        <p:spPr>
          <a:xfrm>
            <a:off x="1143000" y="997149"/>
            <a:ext cx="6858000" cy="2387600"/>
          </a:xfrm>
        </p:spPr>
        <p:txBody>
          <a:bodyPr anchor="b">
            <a:normAutofit/>
          </a:bodyPr>
          <a:lstStyle>
            <a:lvl1pPr algn="ctr">
              <a:defRPr sz="3600">
                <a:solidFill>
                  <a:schemeClr val="tx1"/>
                </a:solidFill>
              </a:defRPr>
            </a:lvl1pPr>
          </a:lstStyle>
          <a:p>
            <a:r>
              <a:rPr kumimoji="1" lang="ja-JP" altLang="en-US"/>
              <a:t>マスター タイトル</a:t>
            </a:r>
            <a:r>
              <a:rPr kumimoji="1" lang="ja-JP" altLang="en-US" dirty="0"/>
              <a:t>の書式設定</a:t>
            </a:r>
          </a:p>
        </p:txBody>
      </p:sp>
      <p:sp>
        <p:nvSpPr>
          <p:cNvPr id="3" name="字幕 2">
            <a:extLst>
              <a:ext uri="{FF2B5EF4-FFF2-40B4-BE49-F238E27FC236}">
                <a16:creationId xmlns:a16="http://schemas.microsoft.com/office/drawing/2014/main" id="{01F229F9-74EB-AE40-BAE9-B9EDFE030555}"/>
              </a:ext>
            </a:extLst>
          </p:cNvPr>
          <p:cNvSpPr>
            <a:spLocks noGrp="1"/>
          </p:cNvSpPr>
          <p:nvPr>
            <p:ph type="subTitle" idx="1"/>
          </p:nvPr>
        </p:nvSpPr>
        <p:spPr>
          <a:xfrm>
            <a:off x="1143000" y="3425506"/>
            <a:ext cx="6858000" cy="1058550"/>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13" name="コンテンツ プレースホルダー 12">
            <a:extLst>
              <a:ext uri="{FF2B5EF4-FFF2-40B4-BE49-F238E27FC236}">
                <a16:creationId xmlns:a16="http://schemas.microsoft.com/office/drawing/2014/main" id="{99A2E5FE-54CB-E240-AD96-51CB85A00F04}"/>
              </a:ext>
            </a:extLst>
          </p:cNvPr>
          <p:cNvSpPr>
            <a:spLocks noGrp="1"/>
          </p:cNvSpPr>
          <p:nvPr>
            <p:ph sz="quarter" idx="13"/>
          </p:nvPr>
        </p:nvSpPr>
        <p:spPr>
          <a:xfrm>
            <a:off x="2286000" y="4872081"/>
            <a:ext cx="6858000" cy="1149859"/>
          </a:xfrm>
        </p:spPr>
        <p:txBody>
          <a:bodyPr>
            <a:normAutofit/>
          </a:bodyPr>
          <a:lstStyle>
            <a:lvl1pPr marL="0" indent="0" algn="r">
              <a:buNone/>
              <a:defRPr sz="15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kumimoji="1" lang="ja-JP" altLang="en-US"/>
              <a:t>マスター テキストの書式設定</a:t>
            </a:r>
          </a:p>
        </p:txBody>
      </p:sp>
      <p:sp>
        <p:nvSpPr>
          <p:cNvPr id="7" name="正方形/長方形 6">
            <a:extLst>
              <a:ext uri="{FF2B5EF4-FFF2-40B4-BE49-F238E27FC236}">
                <a16:creationId xmlns:a16="http://schemas.microsoft.com/office/drawing/2014/main" id="{9BB6FC0E-905A-A641-828A-F09F815FD06E}"/>
              </a:ext>
            </a:extLst>
          </p:cNvPr>
          <p:cNvSpPr/>
          <p:nvPr userDrawn="1"/>
        </p:nvSpPr>
        <p:spPr>
          <a:xfrm>
            <a:off x="441520" y="3400854"/>
            <a:ext cx="826096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A212EE-D11B-1744-B309-D666E7D717D3}"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12" name="Title 1">
            <a:extLst>
              <a:ext uri="{FF2B5EF4-FFF2-40B4-BE49-F238E27FC236}">
                <a16:creationId xmlns:a16="http://schemas.microsoft.com/office/drawing/2014/main" id="{95ECB278-A423-6942-982F-9A9B9061B9BC}"/>
              </a:ext>
            </a:extLst>
          </p:cNvPr>
          <p:cNvSpPr>
            <a:spLocks noGrp="1"/>
          </p:cNvSpPr>
          <p:nvPr>
            <p:ph type="title"/>
          </p:nvPr>
        </p:nvSpPr>
        <p:spPr>
          <a:xfrm>
            <a:off x="405962" y="146152"/>
            <a:ext cx="7886700" cy="798066"/>
          </a:xfrm>
        </p:spPr>
        <p:txBody>
          <a:bodyPr/>
          <a:lstStyle>
            <a:lvl1pPr>
              <a:defRPr>
                <a:solidFill>
                  <a:schemeClr val="tx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14" name="正方形/長方形 13">
            <a:extLst>
              <a:ext uri="{FF2B5EF4-FFF2-40B4-BE49-F238E27FC236}">
                <a16:creationId xmlns:a16="http://schemas.microsoft.com/office/drawing/2014/main" id="{ACFD2C9D-7401-A549-88DB-6ACDD31D8C52}"/>
              </a:ext>
            </a:extLst>
          </p:cNvPr>
          <p:cNvSpPr/>
          <p:nvPr userDrawn="1"/>
        </p:nvSpPr>
        <p:spPr>
          <a:xfrm>
            <a:off x="522143" y="782291"/>
            <a:ext cx="8621857" cy="45719"/>
          </a:xfrm>
          <a:prstGeom prst="rect">
            <a:avLst/>
          </a:prstGeom>
          <a:solidFill>
            <a:srgbClr val="00B0F0">
              <a:alpha val="8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285977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9D5659F-8CF6-6446-AD95-2E67397145CC}"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930207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ABE652DB-BFBF-4431-9D99-CE3B25AE3CD8}"/>
              </a:ext>
            </a:extLst>
          </p:cNvPr>
          <p:cNvSpPr/>
          <p:nvPr userDrawn="1"/>
        </p:nvSpPr>
        <p:spPr>
          <a:xfrm>
            <a:off x="0" y="6409966"/>
            <a:ext cx="91440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ctrTitle"/>
          </p:nvPr>
        </p:nvSpPr>
        <p:spPr>
          <a:xfrm>
            <a:off x="685800" y="2627189"/>
            <a:ext cx="7772400" cy="796524"/>
          </a:xfrm>
        </p:spPr>
        <p:txBody>
          <a:bodyPr anchor="b">
            <a:normAutofit/>
          </a:bodyPr>
          <a:lstStyle>
            <a:lvl1pPr algn="ctr">
              <a:defRPr sz="4000">
                <a:solidFill>
                  <a:schemeClr val="tx1"/>
                </a:solidFill>
              </a:defRPr>
            </a:lvl1pPr>
          </a:lstStyle>
          <a:p>
            <a:r>
              <a:rPr lang="ja-JP" altLang="en-US" dirty="0"/>
              <a:t>マスター タイトルの書式設定</a:t>
            </a:r>
            <a:endParaRPr lang="en-US" dirty="0"/>
          </a:p>
        </p:txBody>
      </p:sp>
      <p:sp>
        <p:nvSpPr>
          <p:cNvPr id="5" name="正方形/長方形 4">
            <a:extLst>
              <a:ext uri="{FF2B5EF4-FFF2-40B4-BE49-F238E27FC236}">
                <a16:creationId xmlns:a16="http://schemas.microsoft.com/office/drawing/2014/main" id="{27EC5D6B-C193-9241-8E93-73C166457D03}"/>
              </a:ext>
            </a:extLst>
          </p:cNvPr>
          <p:cNvSpPr/>
          <p:nvPr userDrawn="1"/>
        </p:nvSpPr>
        <p:spPr>
          <a:xfrm>
            <a:off x="441520" y="3400854"/>
            <a:ext cx="8260960" cy="4571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088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962" y="1228477"/>
            <a:ext cx="8350412" cy="4993420"/>
          </a:xfrm>
        </p:spPr>
        <p:txBody>
          <a:bodyPr>
            <a:normAutofit/>
          </a:bodyPr>
          <a:lstStyle>
            <a:lvl1pPr>
              <a:lnSpc>
                <a:spcPts val="3480"/>
              </a:lnSpc>
              <a:defRPr sz="2000">
                <a:latin typeface="Meiryo" panose="020B0604030504040204" pitchFamily="34" charset="-128"/>
                <a:ea typeface="Meiryo" panose="020B0604030504040204" pitchFamily="34" charset="-128"/>
              </a:defRPr>
            </a:lvl1pPr>
            <a:lvl2pPr>
              <a:lnSpc>
                <a:spcPts val="3480"/>
              </a:lnSpc>
              <a:defRPr sz="1800">
                <a:latin typeface="Meiryo" panose="020B0604030504040204" pitchFamily="34" charset="-128"/>
                <a:ea typeface="Meiryo" panose="020B0604030504040204" pitchFamily="34" charset="-128"/>
              </a:defRPr>
            </a:lvl2pPr>
            <a:lvl3pPr>
              <a:lnSpc>
                <a:spcPts val="3480"/>
              </a:lnSpc>
              <a:defRPr sz="1600">
                <a:latin typeface="Meiryo" panose="020B0604030504040204" pitchFamily="34" charset="-128"/>
                <a:ea typeface="Meiryo" panose="020B0604030504040204" pitchFamily="34" charset="-128"/>
              </a:defRPr>
            </a:lvl3pPr>
            <a:lvl4pPr>
              <a:lnSpc>
                <a:spcPts val="3480"/>
              </a:lnSpc>
              <a:defRPr sz="1400">
                <a:latin typeface="Meiryo" panose="020B0604030504040204" pitchFamily="34" charset="-128"/>
                <a:ea typeface="Meiryo" panose="020B0604030504040204" pitchFamily="34" charset="-128"/>
              </a:defRPr>
            </a:lvl4pPr>
            <a:lvl5pPr>
              <a:lnSpc>
                <a:spcPts val="3480"/>
              </a:lnSpc>
              <a:defRPr sz="1400">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10"/>
          </p:nvPr>
        </p:nvSpPr>
        <p:spPr/>
        <p:txBody>
          <a:bodyPr/>
          <a:lstStyle>
            <a:lvl1pPr>
              <a:defRPr>
                <a:latin typeface="Meiryo" panose="020B0604030504040204" pitchFamily="34" charset="-128"/>
                <a:ea typeface="Meiryo" panose="020B0604030504040204" pitchFamily="34" charset="-128"/>
              </a:defRPr>
            </a:lvl1pPr>
          </a:lstStyle>
          <a:p>
            <a:fld id="{1872A5AD-E1F7-144A-94B8-20512CCF0437}"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lvl1pPr>
              <a:defRPr>
                <a:latin typeface="Meiryo" panose="020B0604030504040204" pitchFamily="34" charset="-128"/>
                <a:ea typeface="Meiryo" panose="020B0604030504040204" pitchFamily="34" charset="-128"/>
              </a:defRPr>
            </a:lvl1pPr>
          </a:lstStyle>
          <a:p>
            <a:endParaRPr kumimoji="1" lang="ja-JP" altLang="en-US"/>
          </a:p>
        </p:txBody>
      </p:sp>
      <p:sp>
        <p:nvSpPr>
          <p:cNvPr id="6" name="Slide Number Placeholder 5"/>
          <p:cNvSpPr>
            <a:spLocks noGrp="1"/>
          </p:cNvSpPr>
          <p:nvPr>
            <p:ph type="sldNum" sz="quarter" idx="12"/>
          </p:nvPr>
        </p:nvSpPr>
        <p:spPr/>
        <p:txBody>
          <a:bodyPr/>
          <a:lstStyle>
            <a:lvl1pPr>
              <a:defRPr>
                <a:latin typeface="Meiryo" panose="020B0604030504040204" pitchFamily="34" charset="-128"/>
                <a:ea typeface="Meiryo" panose="020B0604030504040204" pitchFamily="34" charset="-128"/>
              </a:defRPr>
            </a:lvl1pPr>
          </a:lstStyle>
          <a:p>
            <a:fld id="{0A308975-6624-A64B-9276-C536B2E7A4FC}" type="slidenum">
              <a:rPr kumimoji="1" lang="ja-JP" altLang="en-US" smtClean="0"/>
              <a:pPr/>
              <a:t>‹#›</a:t>
            </a:fld>
            <a:endParaRPr kumimoji="1" lang="ja-JP" altLang="en-US"/>
          </a:p>
        </p:txBody>
      </p:sp>
      <p:sp>
        <p:nvSpPr>
          <p:cNvPr id="2" name="Title 1"/>
          <p:cNvSpPr>
            <a:spLocks noGrp="1"/>
          </p:cNvSpPr>
          <p:nvPr>
            <p:ph type="title"/>
          </p:nvPr>
        </p:nvSpPr>
        <p:spPr>
          <a:xfrm>
            <a:off x="405962" y="146152"/>
            <a:ext cx="7886700" cy="798066"/>
          </a:xfrm>
        </p:spPr>
        <p:txBody>
          <a:bodyPr/>
          <a:lstStyle>
            <a:lvl1pPr>
              <a:defRPr>
                <a:solidFill>
                  <a:schemeClr val="tx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8" name="テキスト ボックス 7">
            <a:extLst>
              <a:ext uri="{FF2B5EF4-FFF2-40B4-BE49-F238E27FC236}">
                <a16:creationId xmlns:a16="http://schemas.microsoft.com/office/drawing/2014/main" id="{F72D9347-7CD1-7D49-B0EA-2EE114811D11}"/>
              </a:ext>
            </a:extLst>
          </p:cNvPr>
          <p:cNvSpPr txBox="1"/>
          <p:nvPr userDrawn="1"/>
        </p:nvSpPr>
        <p:spPr>
          <a:xfrm>
            <a:off x="7828856" y="6550025"/>
            <a:ext cx="503614"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a:t>
            </a:r>
            <a:endParaRPr kumimoji="1" lang="ja-JP" altLang="en-US" sz="1200">
              <a:latin typeface="Meiryo" panose="020B0604030504040204" pitchFamily="34" charset="-128"/>
              <a:ea typeface="Meiryo" panose="020B0604030504040204" pitchFamily="34" charset="-128"/>
            </a:endParaRPr>
          </a:p>
        </p:txBody>
      </p:sp>
      <p:sp>
        <p:nvSpPr>
          <p:cNvPr id="9" name="正方形/長方形 8">
            <a:extLst>
              <a:ext uri="{FF2B5EF4-FFF2-40B4-BE49-F238E27FC236}">
                <a16:creationId xmlns:a16="http://schemas.microsoft.com/office/drawing/2014/main" id="{0D3F6AE0-E96F-9B4F-8B14-FEECC846DA0D}"/>
              </a:ext>
            </a:extLst>
          </p:cNvPr>
          <p:cNvSpPr/>
          <p:nvPr userDrawn="1"/>
        </p:nvSpPr>
        <p:spPr>
          <a:xfrm>
            <a:off x="522143" y="782291"/>
            <a:ext cx="8621857" cy="45719"/>
          </a:xfrm>
          <a:prstGeom prst="rect">
            <a:avLst/>
          </a:prstGeom>
          <a:solidFill>
            <a:srgbClr val="00B0F0">
              <a:alpha val="8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68290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550715"/>
            <a:ext cx="7886700" cy="2852737"/>
          </a:xfrm>
        </p:spPr>
        <p:txBody>
          <a:bodyPr anchor="b">
            <a:normAutofit/>
          </a:bodyPr>
          <a:lstStyle>
            <a:lvl1pPr>
              <a:defRPr sz="4400">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469466"/>
            <a:ext cx="7886700" cy="1500187"/>
          </a:xfrm>
        </p:spPr>
        <p:txBody>
          <a:bodyPr/>
          <a:lstStyle>
            <a:lvl1pPr marL="0" indent="0">
              <a:buNone/>
              <a:defRPr sz="2400">
                <a:solidFill>
                  <a:schemeClr val="tx1"/>
                </a:solidFill>
                <a:latin typeface="Meiryo" panose="020B0604030504040204" pitchFamily="34" charset="-128"/>
                <a:ea typeface="Meiryo" panose="020B0604030504040204" pitchFamily="34"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E9D5E7E-C11E-7341-802B-35FF18BB99DD}" type="datetime1">
              <a:rPr kumimoji="1" lang="ja-JP" altLang="en-US" smtClean="0"/>
              <a:t>2021/10/18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正方形/長方形 6">
            <a:extLst>
              <a:ext uri="{FF2B5EF4-FFF2-40B4-BE49-F238E27FC236}">
                <a16:creationId xmlns:a16="http://schemas.microsoft.com/office/drawing/2014/main" id="{FA57140F-A4A1-4749-830F-DFB483E82A31}"/>
              </a:ext>
            </a:extLst>
          </p:cNvPr>
          <p:cNvSpPr/>
          <p:nvPr userDrawn="1"/>
        </p:nvSpPr>
        <p:spPr>
          <a:xfrm>
            <a:off x="522143" y="4423747"/>
            <a:ext cx="8621857" cy="45719"/>
          </a:xfrm>
          <a:prstGeom prst="rect">
            <a:avLst/>
          </a:prstGeom>
          <a:solidFill>
            <a:srgbClr val="00B0F0">
              <a:alpha val="8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391740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F726D1D-5053-AD4C-AD74-4695E2657838}" type="datetime1">
              <a:rPr kumimoji="1" lang="ja-JP" altLang="en-US" smtClean="0"/>
              <a:t>2021/10/18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3" name="Content Placeholder 2"/>
          <p:cNvSpPr>
            <a:spLocks noGrp="1"/>
          </p:cNvSpPr>
          <p:nvPr>
            <p:ph sz="half" idx="1"/>
          </p:nvPr>
        </p:nvSpPr>
        <p:spPr>
          <a:xfrm>
            <a:off x="405961" y="1267504"/>
            <a:ext cx="4108889" cy="4909459"/>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4629150" y="1267504"/>
            <a:ext cx="4108888" cy="4909459"/>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11" name="Title 1">
            <a:extLst>
              <a:ext uri="{FF2B5EF4-FFF2-40B4-BE49-F238E27FC236}">
                <a16:creationId xmlns:a16="http://schemas.microsoft.com/office/drawing/2014/main" id="{C04FF38E-F3C3-EB42-B561-C0BEDB6DE61C}"/>
              </a:ext>
            </a:extLst>
          </p:cNvPr>
          <p:cNvSpPr>
            <a:spLocks noGrp="1"/>
          </p:cNvSpPr>
          <p:nvPr>
            <p:ph type="title"/>
          </p:nvPr>
        </p:nvSpPr>
        <p:spPr>
          <a:xfrm>
            <a:off x="405962" y="146152"/>
            <a:ext cx="7886700" cy="798066"/>
          </a:xfrm>
        </p:spPr>
        <p:txBody>
          <a:bodyPr/>
          <a:lstStyle>
            <a:lvl1pPr>
              <a:defRPr>
                <a:solidFill>
                  <a:schemeClr val="tx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13" name="正方形/長方形 12">
            <a:extLst>
              <a:ext uri="{FF2B5EF4-FFF2-40B4-BE49-F238E27FC236}">
                <a16:creationId xmlns:a16="http://schemas.microsoft.com/office/drawing/2014/main" id="{8568A3DD-5553-BA4A-A256-CFEA51649D26}"/>
              </a:ext>
            </a:extLst>
          </p:cNvPr>
          <p:cNvSpPr/>
          <p:nvPr userDrawn="1"/>
        </p:nvSpPr>
        <p:spPr>
          <a:xfrm>
            <a:off x="522143" y="782291"/>
            <a:ext cx="8621857" cy="45719"/>
          </a:xfrm>
          <a:prstGeom prst="rect">
            <a:avLst/>
          </a:prstGeom>
          <a:solidFill>
            <a:srgbClr val="00B0F0">
              <a:alpha val="8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340527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5961" y="1399280"/>
            <a:ext cx="4166037" cy="823912"/>
          </a:xfrm>
        </p:spPr>
        <p:txBody>
          <a:bodyPr anchor="b"/>
          <a:lstStyle>
            <a:lvl1pPr marL="0" indent="0">
              <a:buNone/>
              <a:defRPr sz="2400" b="1">
                <a:latin typeface="Meiryo" panose="020B0604030504040204" pitchFamily="34"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405962" y="2223192"/>
            <a:ext cx="4166038" cy="400622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5" name="Text Placeholder 4"/>
          <p:cNvSpPr>
            <a:spLocks noGrp="1"/>
          </p:cNvSpPr>
          <p:nvPr>
            <p:ph type="body" sz="quarter" idx="3"/>
          </p:nvPr>
        </p:nvSpPr>
        <p:spPr>
          <a:xfrm>
            <a:off x="4572000" y="1399280"/>
            <a:ext cx="4166038" cy="823912"/>
          </a:xfrm>
        </p:spPr>
        <p:txBody>
          <a:bodyPr anchor="b"/>
          <a:lstStyle>
            <a:lvl1pPr marL="0" indent="0">
              <a:buNone/>
              <a:defRPr sz="2400" b="1">
                <a:latin typeface="Meiryo" panose="020B0604030504040204" pitchFamily="34"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572000" y="2223192"/>
            <a:ext cx="4166038" cy="400622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7" name="Date Placeholder 6"/>
          <p:cNvSpPr>
            <a:spLocks noGrp="1"/>
          </p:cNvSpPr>
          <p:nvPr>
            <p:ph type="dt" sz="half" idx="10"/>
          </p:nvPr>
        </p:nvSpPr>
        <p:spPr/>
        <p:txBody>
          <a:bodyPr/>
          <a:lstStyle/>
          <a:p>
            <a:fld id="{905023BB-68DD-A440-89BD-C62110761B42}" type="datetime1">
              <a:rPr kumimoji="1" lang="ja-JP" altLang="en-US" smtClean="0"/>
              <a:t>2021/10/18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13" name="Title 1">
            <a:extLst>
              <a:ext uri="{FF2B5EF4-FFF2-40B4-BE49-F238E27FC236}">
                <a16:creationId xmlns:a16="http://schemas.microsoft.com/office/drawing/2014/main" id="{97993208-1105-B04F-B649-AB77A3C9D272}"/>
              </a:ext>
            </a:extLst>
          </p:cNvPr>
          <p:cNvSpPr>
            <a:spLocks noGrp="1"/>
          </p:cNvSpPr>
          <p:nvPr>
            <p:ph type="title"/>
          </p:nvPr>
        </p:nvSpPr>
        <p:spPr>
          <a:xfrm>
            <a:off x="405962" y="146152"/>
            <a:ext cx="7886700" cy="798066"/>
          </a:xfrm>
        </p:spPr>
        <p:txBody>
          <a:bodyPr/>
          <a:lstStyle>
            <a:lvl1pPr>
              <a:defRPr>
                <a:solidFill>
                  <a:schemeClr val="tx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15" name="正方形/長方形 14">
            <a:extLst>
              <a:ext uri="{FF2B5EF4-FFF2-40B4-BE49-F238E27FC236}">
                <a16:creationId xmlns:a16="http://schemas.microsoft.com/office/drawing/2014/main" id="{F2CE6DDA-682C-884B-BD30-14890EBD6F32}"/>
              </a:ext>
            </a:extLst>
          </p:cNvPr>
          <p:cNvSpPr/>
          <p:nvPr userDrawn="1"/>
        </p:nvSpPr>
        <p:spPr>
          <a:xfrm>
            <a:off x="522143" y="782291"/>
            <a:ext cx="8621857" cy="45719"/>
          </a:xfrm>
          <a:prstGeom prst="rect">
            <a:avLst/>
          </a:prstGeom>
          <a:solidFill>
            <a:srgbClr val="00B0F0">
              <a:alpha val="8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138686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F894F46-467B-3241-987E-1B332B6E845F}" type="datetime1">
              <a:rPr kumimoji="1" lang="ja-JP" altLang="en-US" smtClean="0"/>
              <a:t>2021/10/18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9" name="Title 1">
            <a:extLst>
              <a:ext uri="{FF2B5EF4-FFF2-40B4-BE49-F238E27FC236}">
                <a16:creationId xmlns:a16="http://schemas.microsoft.com/office/drawing/2014/main" id="{4EB81783-3215-7C4E-B233-44A5F6D9209D}"/>
              </a:ext>
            </a:extLst>
          </p:cNvPr>
          <p:cNvSpPr>
            <a:spLocks noGrp="1"/>
          </p:cNvSpPr>
          <p:nvPr>
            <p:ph type="title"/>
          </p:nvPr>
        </p:nvSpPr>
        <p:spPr>
          <a:xfrm>
            <a:off x="405962" y="146152"/>
            <a:ext cx="7886700" cy="798066"/>
          </a:xfrm>
        </p:spPr>
        <p:txBody>
          <a:bodyPr/>
          <a:lstStyle>
            <a:lvl1pPr>
              <a:defRPr>
                <a:solidFill>
                  <a:schemeClr val="tx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11" name="正方形/長方形 10">
            <a:extLst>
              <a:ext uri="{FF2B5EF4-FFF2-40B4-BE49-F238E27FC236}">
                <a16:creationId xmlns:a16="http://schemas.microsoft.com/office/drawing/2014/main" id="{B4403A58-48BB-4C40-91C6-5876F6314C33}"/>
              </a:ext>
            </a:extLst>
          </p:cNvPr>
          <p:cNvSpPr/>
          <p:nvPr userDrawn="1"/>
        </p:nvSpPr>
        <p:spPr>
          <a:xfrm>
            <a:off x="522143" y="782291"/>
            <a:ext cx="8621857" cy="45719"/>
          </a:xfrm>
          <a:prstGeom prst="rect">
            <a:avLst/>
          </a:prstGeom>
          <a:solidFill>
            <a:srgbClr val="00B0F0">
              <a:alpha val="8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66551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37DD0-CC5C-9B4D-8CC4-8D19C083C499}" type="datetime1">
              <a:rPr kumimoji="1" lang="ja-JP" altLang="en-US" smtClean="0"/>
              <a:t>2021/10/18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40948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247FC14-BF8E-5B4D-B51B-48A6599CE032}" type="datetime1">
              <a:rPr kumimoji="1" lang="ja-JP" altLang="en-US" smtClean="0"/>
              <a:t>2021/10/18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71006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FDE6D5B-7616-5243-8764-9B6C6986AE47}" type="datetime1">
              <a:rPr kumimoji="1" lang="ja-JP" altLang="en-US" smtClean="0"/>
              <a:t>2021/10/18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41032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8264" y="173586"/>
            <a:ext cx="7886700" cy="790511"/>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38264" y="1468047"/>
            <a:ext cx="8298232" cy="4753849"/>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405962" y="6492875"/>
            <a:ext cx="2057400" cy="365125"/>
          </a:xfrm>
          <a:prstGeom prst="rect">
            <a:avLst/>
          </a:prstGeom>
        </p:spPr>
        <p:txBody>
          <a:bodyPr vert="horz" lIns="91440" tIns="45720" rIns="91440" bIns="45720" rtlCol="0" anchor="ctr"/>
          <a:lstStyle>
            <a:lvl1pPr algn="ctr">
              <a:defRPr sz="1200">
                <a:solidFill>
                  <a:schemeClr val="tx1"/>
                </a:solidFill>
                <a:latin typeface="Meiryo" panose="020B0604030504040204" pitchFamily="34" charset="-128"/>
                <a:ea typeface="Meiryo" panose="020B0604030504040204" pitchFamily="34" charset="-128"/>
              </a:defRPr>
            </a:lvl1pPr>
          </a:lstStyle>
          <a:p>
            <a:fld id="{CA2D4B4C-12B8-1145-AC2D-C571833B5BF9}" type="datetime1">
              <a:rPr lang="ja-JP" altLang="en-US" smtClean="0"/>
              <a:t>2021/10/18</a:t>
            </a:fld>
            <a:endParaRPr lang="ja-JP" altLang="en-US"/>
          </a:p>
        </p:txBody>
      </p:sp>
      <p:sp>
        <p:nvSpPr>
          <p:cNvPr id="5" name="Footer Placeholder 4"/>
          <p:cNvSpPr>
            <a:spLocks noGrp="1"/>
          </p:cNvSpPr>
          <p:nvPr>
            <p:ph type="ftr" sz="quarter" idx="3"/>
          </p:nvPr>
        </p:nvSpPr>
        <p:spPr>
          <a:xfrm>
            <a:off x="3028950" y="6500249"/>
            <a:ext cx="3086100" cy="365125"/>
          </a:xfrm>
          <a:prstGeom prst="rect">
            <a:avLst/>
          </a:prstGeom>
        </p:spPr>
        <p:txBody>
          <a:bodyPr vert="horz" lIns="91440" tIns="45720" rIns="91440" bIns="45720" rtlCol="0" anchor="ctr"/>
          <a:lstStyle>
            <a:lvl1pPr algn="ctr">
              <a:defRPr sz="1200">
                <a:solidFill>
                  <a:schemeClr val="tx1"/>
                </a:solidFill>
                <a:latin typeface="Meiryo" panose="020B0604030504040204" pitchFamily="34" charset="-128"/>
                <a:ea typeface="Meiryo" panose="020B0604030504040204" pitchFamily="34" charset="-128"/>
              </a:defRPr>
            </a:lvl1pPr>
          </a:lstStyle>
          <a:p>
            <a:endParaRPr lang="ja-JP" altLang="en-US"/>
          </a:p>
        </p:txBody>
      </p:sp>
      <p:sp>
        <p:nvSpPr>
          <p:cNvPr id="6" name="Slide Number Placeholder 5"/>
          <p:cNvSpPr>
            <a:spLocks noGrp="1"/>
          </p:cNvSpPr>
          <p:nvPr>
            <p:ph type="sldNum" sz="quarter" idx="4"/>
          </p:nvPr>
        </p:nvSpPr>
        <p:spPr>
          <a:xfrm>
            <a:off x="7486950" y="6500249"/>
            <a:ext cx="444776" cy="365125"/>
          </a:xfrm>
          <a:prstGeom prst="rect">
            <a:avLst/>
          </a:prstGeom>
        </p:spPr>
        <p:txBody>
          <a:bodyPr vert="horz" lIns="91440" tIns="45720" rIns="91440" bIns="45720" rtlCol="0" anchor="ctr"/>
          <a:lstStyle>
            <a:lvl1pPr algn="r">
              <a:defRPr sz="1200">
                <a:solidFill>
                  <a:schemeClr val="tx1"/>
                </a:solidFill>
                <a:latin typeface="Meiryo" panose="020B0604030504040204" pitchFamily="34" charset="-128"/>
                <a:ea typeface="Meiryo" panose="020B0604030504040204" pitchFamily="34" charset="-128"/>
              </a:defRPr>
            </a:lvl1pPr>
          </a:lstStyle>
          <a:p>
            <a:fld id="{0A308975-6624-A64B-9276-C536B2E7A4FC}" type="slidenum">
              <a:rPr lang="ja-JP" altLang="en-US" smtClean="0"/>
              <a:pPr/>
              <a:t>‹#›</a:t>
            </a:fld>
            <a:endParaRPr lang="ja-JP" altLang="en-US"/>
          </a:p>
        </p:txBody>
      </p:sp>
      <p:sp>
        <p:nvSpPr>
          <p:cNvPr id="7" name="正方形/長方形 6">
            <a:extLst>
              <a:ext uri="{FF2B5EF4-FFF2-40B4-BE49-F238E27FC236}">
                <a16:creationId xmlns:a16="http://schemas.microsoft.com/office/drawing/2014/main" id="{B4BCFADC-87F4-3144-AAA4-349470394C39}"/>
              </a:ext>
            </a:extLst>
          </p:cNvPr>
          <p:cNvSpPr/>
          <p:nvPr userDrawn="1"/>
        </p:nvSpPr>
        <p:spPr>
          <a:xfrm>
            <a:off x="0" y="6500248"/>
            <a:ext cx="2869325" cy="365126"/>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8" name="正方形/長方形 7">
            <a:extLst>
              <a:ext uri="{FF2B5EF4-FFF2-40B4-BE49-F238E27FC236}">
                <a16:creationId xmlns:a16="http://schemas.microsoft.com/office/drawing/2014/main" id="{5BA932E5-6B42-9547-A85F-4FDD6821166B}"/>
              </a:ext>
            </a:extLst>
          </p:cNvPr>
          <p:cNvSpPr/>
          <p:nvPr userDrawn="1"/>
        </p:nvSpPr>
        <p:spPr>
          <a:xfrm>
            <a:off x="2869324" y="6500895"/>
            <a:ext cx="3405353" cy="365126"/>
          </a:xfrm>
          <a:prstGeom prst="rect">
            <a:avLst/>
          </a:pr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9" name="正方形/長方形 8">
            <a:extLst>
              <a:ext uri="{FF2B5EF4-FFF2-40B4-BE49-F238E27FC236}">
                <a16:creationId xmlns:a16="http://schemas.microsoft.com/office/drawing/2014/main" id="{7455876C-6E2C-0741-A4EA-45BF7F5EEB99}"/>
              </a:ext>
            </a:extLst>
          </p:cNvPr>
          <p:cNvSpPr/>
          <p:nvPr userDrawn="1"/>
        </p:nvSpPr>
        <p:spPr>
          <a:xfrm>
            <a:off x="6274675" y="6501432"/>
            <a:ext cx="2869325" cy="365126"/>
          </a:xfrm>
          <a:prstGeom prst="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0" name="テキスト ボックス 9">
            <a:extLst>
              <a:ext uri="{FF2B5EF4-FFF2-40B4-BE49-F238E27FC236}">
                <a16:creationId xmlns:a16="http://schemas.microsoft.com/office/drawing/2014/main" id="{603DE47A-D2BA-DD43-9C1D-74DCEB23CABE}"/>
              </a:ext>
            </a:extLst>
          </p:cNvPr>
          <p:cNvSpPr txBox="1"/>
          <p:nvPr userDrawn="1"/>
        </p:nvSpPr>
        <p:spPr>
          <a:xfrm>
            <a:off x="7828856" y="6550025"/>
            <a:ext cx="503614"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a:t>
            </a:r>
            <a:endParaRPr kumimoji="1" lang="ja-JP" altLang="en-US" sz="12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956834636"/>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61" r:id="rId12"/>
  </p:sldLayoutIdLst>
  <p:hf hdr="0"/>
  <p:txStyles>
    <p:titleStyle>
      <a:lvl1pPr algn="l" defTabSz="914400" rtl="0" eaLnBrk="1" latinLnBrk="0" hangingPunct="1">
        <a:lnSpc>
          <a:spcPct val="90000"/>
        </a:lnSpc>
        <a:spcBef>
          <a:spcPct val="0"/>
        </a:spcBef>
        <a:buNone/>
        <a:defRPr kumimoji="1" sz="36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ts val="3500"/>
        </a:lnSpc>
        <a:spcBef>
          <a:spcPts val="1000"/>
        </a:spcBef>
        <a:buFont typeface="Arial" panose="020B0604020202020204" pitchFamily="34" charset="0"/>
        <a:buChar char="•"/>
        <a:defRPr kumimoji="1" sz="20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ts val="35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ts val="3500"/>
        </a:lnSpc>
        <a:spcBef>
          <a:spcPts val="500"/>
        </a:spcBef>
        <a:buFont typeface="Arial" panose="020B0604020202020204" pitchFamily="34" charset="0"/>
        <a:buChar char="•"/>
        <a:defRPr kumimoji="1" sz="16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ts val="3500"/>
        </a:lnSpc>
        <a:spcBef>
          <a:spcPts val="500"/>
        </a:spcBef>
        <a:buFont typeface="Arial" panose="020B0604020202020204" pitchFamily="34" charset="0"/>
        <a:buChar char="•"/>
        <a:defRPr kumimoji="1" sz="14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ts val="3500"/>
        </a:lnSpc>
        <a:spcBef>
          <a:spcPts val="500"/>
        </a:spcBef>
        <a:buFont typeface="Arial" panose="020B0604020202020204" pitchFamily="34" charset="0"/>
        <a:buChar char="•"/>
        <a:defRPr kumimoji="1" sz="14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45ACB5-D8DB-7040-8E9B-6953862DB552}"/>
              </a:ext>
            </a:extLst>
          </p:cNvPr>
          <p:cNvSpPr>
            <a:spLocks noGrp="1"/>
          </p:cNvSpPr>
          <p:nvPr>
            <p:ph type="ctrTitle"/>
          </p:nvPr>
        </p:nvSpPr>
        <p:spPr>
          <a:xfrm>
            <a:off x="1143000" y="1070264"/>
            <a:ext cx="6858000" cy="2387600"/>
          </a:xfrm>
        </p:spPr>
        <p:txBody>
          <a:bodyPr>
            <a:normAutofit/>
          </a:bodyPr>
          <a:lstStyle/>
          <a:p>
            <a:r>
              <a:rPr lang="en" altLang="ja-JP" dirty="0"/>
              <a:t>Consistent Simplification of Polyline Tree Bundles</a:t>
            </a:r>
            <a:endParaRPr kumimoji="1" lang="ja-JP" altLang="en-US" sz="4400"/>
          </a:p>
        </p:txBody>
      </p:sp>
      <p:sp>
        <p:nvSpPr>
          <p:cNvPr id="3" name="字幕 2">
            <a:extLst>
              <a:ext uri="{FF2B5EF4-FFF2-40B4-BE49-F238E27FC236}">
                <a16:creationId xmlns:a16="http://schemas.microsoft.com/office/drawing/2014/main" id="{33A91C25-A044-734B-9963-8B6BFA21D0FC}"/>
              </a:ext>
            </a:extLst>
          </p:cNvPr>
          <p:cNvSpPr>
            <a:spLocks noGrp="1"/>
          </p:cNvSpPr>
          <p:nvPr>
            <p:ph type="subTitle" idx="1"/>
          </p:nvPr>
        </p:nvSpPr>
        <p:spPr>
          <a:xfrm>
            <a:off x="1143000" y="3457864"/>
            <a:ext cx="6858000" cy="673072"/>
          </a:xfrm>
        </p:spPr>
        <p:txBody>
          <a:bodyPr>
            <a:normAutofit/>
          </a:bodyPr>
          <a:lstStyle/>
          <a:p>
            <a:pPr>
              <a:lnSpc>
                <a:spcPct val="100000"/>
              </a:lnSpc>
            </a:pPr>
            <a:r>
              <a:rPr lang="en" altLang="ja-JP" sz="1600" dirty="0"/>
              <a:t>Yannick Bosch, Peter Schäfer. Joachim </a:t>
            </a:r>
            <a:r>
              <a:rPr lang="en" altLang="ja-JP" sz="1600" dirty="0" err="1"/>
              <a:t>Spoerhase</a:t>
            </a:r>
            <a:r>
              <a:rPr lang="en" altLang="ja-JP" sz="1600" dirty="0"/>
              <a:t>, Sabine </a:t>
            </a:r>
            <a:r>
              <a:rPr lang="en" altLang="ja-JP" sz="1600" dirty="0" err="1"/>
              <a:t>Storandt</a:t>
            </a:r>
            <a:r>
              <a:rPr lang="en" altLang="ja-JP" sz="1600" dirty="0"/>
              <a:t>, and Johannes Zink</a:t>
            </a:r>
          </a:p>
        </p:txBody>
      </p:sp>
      <p:sp>
        <p:nvSpPr>
          <p:cNvPr id="4" name="コンテンツ プレースホルダー 3">
            <a:extLst>
              <a:ext uri="{FF2B5EF4-FFF2-40B4-BE49-F238E27FC236}">
                <a16:creationId xmlns:a16="http://schemas.microsoft.com/office/drawing/2014/main" id="{D3D3C33E-8515-9C42-8ACD-FFEE52BC2C3F}"/>
              </a:ext>
            </a:extLst>
          </p:cNvPr>
          <p:cNvSpPr>
            <a:spLocks noGrp="1"/>
          </p:cNvSpPr>
          <p:nvPr>
            <p:ph sz="quarter" idx="13"/>
          </p:nvPr>
        </p:nvSpPr>
        <p:spPr/>
        <p:txBody>
          <a:bodyPr>
            <a:normAutofit/>
          </a:bodyPr>
          <a:lstStyle/>
          <a:p>
            <a:r>
              <a:rPr kumimoji="1" lang="ja-JP" altLang="en-US" sz="1800"/>
              <a:t>関西学院大学</a:t>
            </a:r>
            <a:r>
              <a:rPr lang="ja-JP" altLang="en-US" sz="1800"/>
              <a:t>大学院</a:t>
            </a:r>
            <a:r>
              <a:rPr lang="en-US" altLang="ja-JP" sz="1800" dirty="0"/>
              <a:t> </a:t>
            </a:r>
            <a:r>
              <a:rPr lang="ja-JP" altLang="en-US" sz="1800"/>
              <a:t>理工学研究科</a:t>
            </a:r>
            <a:r>
              <a:rPr lang="en-US" altLang="ja-JP" sz="1800" dirty="0"/>
              <a:t> </a:t>
            </a:r>
            <a:r>
              <a:rPr lang="ja-JP" altLang="en-US" sz="1800"/>
              <a:t>情報科学専攻</a:t>
            </a:r>
            <a:endParaRPr lang="en-US" altLang="ja-JP" sz="1800" dirty="0"/>
          </a:p>
          <a:p>
            <a:r>
              <a:rPr kumimoji="1" lang="ja-JP" altLang="en-US" sz="1800"/>
              <a:t>徳山研究室</a:t>
            </a:r>
            <a:r>
              <a:rPr kumimoji="1" lang="en-US" altLang="ja-JP" sz="1800" dirty="0"/>
              <a:t> 47021715 </a:t>
            </a:r>
            <a:r>
              <a:rPr kumimoji="1" lang="ja-JP" altLang="en-US" sz="1800"/>
              <a:t>野口</a:t>
            </a:r>
            <a:r>
              <a:rPr kumimoji="1" lang="en-US" altLang="ja-JP" sz="1800" dirty="0"/>
              <a:t> </a:t>
            </a:r>
            <a:r>
              <a:rPr kumimoji="1" lang="ja-JP" altLang="en-US" sz="1800"/>
              <a:t>真</a:t>
            </a:r>
            <a:endParaRPr kumimoji="1" lang="en-US" altLang="ja-JP" sz="1800" dirty="0"/>
          </a:p>
        </p:txBody>
      </p:sp>
    </p:spTree>
    <p:extLst>
      <p:ext uri="{BB962C8B-B14F-4D97-AF65-F5344CB8AC3E}">
        <p14:creationId xmlns:p14="http://schemas.microsoft.com/office/powerpoint/2010/main" val="419577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B0446909-5F04-D243-8751-2CDB58B27D30}"/>
                  </a:ext>
                </a:extLst>
              </p:cNvPr>
              <p:cNvSpPr>
                <a:spLocks noGrp="1"/>
              </p:cNvSpPr>
              <p:nvPr>
                <p:ph idx="1"/>
              </p:nvPr>
            </p:nvSpPr>
            <p:spPr/>
            <p:txBody>
              <a:bodyPr/>
              <a:lstStyle/>
              <a:p>
                <a:pPr marL="0" indent="0">
                  <a:buNone/>
                </a:pPr>
                <a:r>
                  <a:rPr kumimoji="1" lang="en-US" altLang="ja-JP" u="sng" dirty="0"/>
                  <a:t>helping value</a:t>
                </a:r>
                <a:r>
                  <a:rPr kumimoji="1" lang="ja-JP" altLang="en-US" u="sng"/>
                  <a:t>（赤）を最初に割り当てた後の木グラフ</a:t>
                </a:r>
                <a:endParaRPr kumimoji="1" lang="en-US" altLang="ja-JP" u="sng" dirty="0"/>
              </a:p>
              <a:p>
                <a:r>
                  <a:rPr lang="en-US" altLang="ja-JP" dirty="0"/>
                  <a:t>helping function</a:t>
                </a:r>
                <a:r>
                  <a:rPr lang="ja-JP" altLang="en-US"/>
                  <a:t>：</a:t>
                </a:r>
                <a14:m>
                  <m:oMath xmlns:m="http://schemas.openxmlformats.org/officeDocument/2006/math">
                    <m:r>
                      <a:rPr lang="en-US" altLang="ja-JP" b="0" i="1" smtClean="0">
                        <a:latin typeface="Cambria Math" panose="02040503050406030204" pitchFamily="18" charset="0"/>
                      </a:rPr>
                      <m:t>h</m:t>
                    </m:r>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ℕ</m:t>
                    </m:r>
                  </m:oMath>
                </a14:m>
                <a:endParaRPr lang="en-US" altLang="ja-JP" dirty="0"/>
              </a:p>
              <a:p>
                <a:pPr lvl="1"/>
                <a:r>
                  <a:rPr kumimoji="1" lang="ja-JP" altLang="en-US"/>
                  <a:t>初期状態：</a:t>
                </a:r>
                <a:r>
                  <a:rPr kumimoji="1" lang="en-US" altLang="ja-JP" dirty="0"/>
                  <a:t>if </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e>
                    </m:d>
                    <m:r>
                      <a:rPr kumimoji="1" lang="en-US" altLang="ja-JP" b="0" i="1" smtClean="0">
                        <a:latin typeface="Cambria Math" panose="02040503050406030204" pitchFamily="18" charset="0"/>
                        <a:ea typeface="Cambria Math" panose="02040503050406030204" pitchFamily="18" charset="0"/>
                      </a:rPr>
                      <m:t>∈</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𝐸</m:t>
                        </m:r>
                      </m:e>
                      <m:sub>
                        <m:r>
                          <a:rPr kumimoji="1" lang="en-US" altLang="ja-JP" b="0" i="1" smtClean="0">
                            <a:latin typeface="Cambria Math" panose="02040503050406030204" pitchFamily="18" charset="0"/>
                            <a:ea typeface="Cambria Math" panose="02040503050406030204" pitchFamily="18" charset="0"/>
                          </a:rPr>
                          <m:t>𝑠</m:t>
                        </m:r>
                      </m:sub>
                    </m:sSub>
                    <m:r>
                      <a:rPr kumimoji="1" lang="ja-JP" altLang="en-US" b="0" i="0" smtClean="0">
                        <a:latin typeface="Cambria Math" panose="02040503050406030204" pitchFamily="18" charset="0"/>
                        <a:ea typeface="Cambria Math" panose="02040503050406030204" pitchFamily="18" charset="0"/>
                      </a:rPr>
                      <m:t>　</m:t>
                    </m:r>
                    <m:r>
                      <a:rPr kumimoji="1" lang="en-US" altLang="ja-JP" b="0" i="1" dirty="0" smtClean="0">
                        <a:latin typeface="Cambria Math" panose="02040503050406030204" pitchFamily="18" charset="0"/>
                      </a:rPr>
                      <m:t>h</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𝑤</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𝑠</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𝑤</m:t>
                        </m:r>
                      </m:e>
                    </m:d>
                    <m:r>
                      <a:rPr kumimoji="1" lang="en-US" altLang="ja-JP" b="0" i="0" dirty="0" smtClean="0">
                        <a:latin typeface="Cambria Math" panose="02040503050406030204" pitchFamily="18" charset="0"/>
                      </a:rPr>
                      <m:t>,  </m:t>
                    </m:r>
                  </m:oMath>
                </a14:m>
                <a:r>
                  <a:rPr lang="en-US" altLang="ja-JP" dirty="0"/>
                  <a:t>else </a:t>
                </a:r>
                <a14:m>
                  <m:oMath xmlns:m="http://schemas.openxmlformats.org/officeDocument/2006/math">
                    <m:r>
                      <a:rPr lang="en-US" altLang="ja-JP" b="0" i="1" smtClean="0">
                        <a:latin typeface="Cambria Math" panose="02040503050406030204" pitchFamily="18" charset="0"/>
                      </a:rPr>
                      <m:t>h</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𝑤</m:t>
                        </m:r>
                      </m:e>
                    </m:d>
                    <m:r>
                      <a:rPr lang="en-US" altLang="ja-JP" b="0" i="1" smtClean="0">
                        <a:latin typeface="Cambria Math" panose="02040503050406030204" pitchFamily="18" charset="0"/>
                      </a:rPr>
                      <m:t>=</m:t>
                    </m:r>
                    <m:r>
                      <a:rPr lang="ja-JP" altLang="en-US" i="1">
                        <a:latin typeface="Cambria Math" panose="02040503050406030204" pitchFamily="18" charset="0"/>
                      </a:rPr>
                      <m:t>∞</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𝑆𝑢𝑏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oMath>
                </a14:m>
                <a:r>
                  <a:rPr kumimoji="1" lang="ja-JP" altLang="en-US"/>
                  <a:t>の</a:t>
                </a:r>
                <a:r>
                  <a:rPr kumimoji="1" lang="en-US" altLang="ja-JP" dirty="0"/>
                  <a:t>post-order</a:t>
                </a:r>
                <a:r>
                  <a:rPr lang="ja-JP" altLang="en-US"/>
                  <a:t>の横断において、</a:t>
                </a:r>
                <a:endParaRPr lang="en-US" altLang="ja-JP" dirty="0"/>
              </a:p>
              <a:p>
                <a:pPr marL="457200" lvl="1" indent="0">
                  <a:buNone/>
                </a:pPr>
                <a:r>
                  <a:rPr kumimoji="1" lang="ja-JP" altLang="en-US" b="0" dirty="0"/>
                  <a:t>　</a:t>
                </a:r>
                <a14:m>
                  <m:oMath xmlns:m="http://schemas.openxmlformats.org/officeDocument/2006/math">
                    <m:r>
                      <a:rPr kumimoji="1" lang="en-US" altLang="ja-JP" b="0" i="1" smtClean="0">
                        <a:latin typeface="Cambria Math" panose="02040503050406030204" pitchFamily="18" charset="0"/>
                      </a:rPr>
                      <m:t>h</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𝑤</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𝑚𝑖𝑛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𝑤</m:t>
                        </m:r>
                      </m:e>
                    </m:d>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𝑁</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𝑤</m:t>
                        </m:r>
                        <m:r>
                          <a:rPr kumimoji="1" lang="en-US" altLang="ja-JP" b="0" i="1" smtClean="0">
                            <a:latin typeface="Cambria Math" panose="02040503050406030204" pitchFamily="18" charset="0"/>
                            <a:ea typeface="Cambria Math" panose="02040503050406030204" pitchFamily="18" charset="0"/>
                          </a:rPr>
                          <m:t>)</m:t>
                        </m:r>
                      </m:sub>
                      <m:sup/>
                      <m:e>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e>
                    </m:nary>
                    <m:r>
                      <a:rPr kumimoji="1" lang="en-US" altLang="ja-JP" b="0" i="1" smtClean="0">
                        <a:latin typeface="Cambria Math" panose="02040503050406030204" pitchFamily="18" charset="0"/>
                      </a:rPr>
                      <m:t>}</m:t>
                    </m:r>
                  </m:oMath>
                </a14:m>
                <a:r>
                  <a:rPr kumimoji="1" lang="ja-JP" altLang="en-US" dirty="0"/>
                  <a:t>（</a:t>
                </a:r>
                <a14:m>
                  <m:oMath xmlns:m="http://schemas.openxmlformats.org/officeDocument/2006/math">
                    <m:r>
                      <a:rPr kumimoji="1" lang="en-US" altLang="ja-JP" b="0" i="1" dirty="0" smtClean="0">
                        <a:latin typeface="Cambria Math" panose="02040503050406030204" pitchFamily="18" charset="0"/>
                      </a:rPr>
                      <m:t>𝑁</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𝑤</m:t>
                    </m:r>
                    <m:r>
                      <a:rPr kumimoji="1" lang="en-US" altLang="ja-JP" b="0" i="1" dirty="0" smtClean="0">
                        <a:latin typeface="Cambria Math" panose="02040503050406030204" pitchFamily="18" charset="0"/>
                      </a:rPr>
                      <m:t>)</m:t>
                    </m:r>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𝑤</m:t>
                    </m:r>
                  </m:oMath>
                </a14:m>
                <a:r>
                  <a:rPr kumimoji="1" lang="ja-JP" altLang="en-US"/>
                  <a:t>の子の集合）</a:t>
                </a:r>
                <a:endParaRPr kumimoji="1" lang="en-US" altLang="ja-JP" dirty="0"/>
              </a:p>
              <a:p>
                <a:endParaRPr kumimoji="1" lang="en-US" altLang="ja-JP" dirty="0"/>
              </a:p>
            </p:txBody>
          </p:sp>
        </mc:Choice>
        <mc:Fallback>
          <p:sp>
            <p:nvSpPr>
              <p:cNvPr id="2" name="コンテンツ プレースホルダー 1">
                <a:extLst>
                  <a:ext uri="{FF2B5EF4-FFF2-40B4-BE49-F238E27FC236}">
                    <a16:creationId xmlns:a16="http://schemas.microsoft.com/office/drawing/2014/main" id="{B0446909-5F04-D243-8751-2CDB58B27D30}"/>
                  </a:ext>
                </a:extLst>
              </p:cNvPr>
              <p:cNvSpPr>
                <a:spLocks noGrp="1" noRot="1" noChangeAspect="1" noMove="1" noResize="1" noEditPoints="1" noAdjustHandles="1" noChangeArrowheads="1" noChangeShapeType="1" noTextEdit="1"/>
              </p:cNvSpPr>
              <p:nvPr>
                <p:ph idx="1"/>
              </p:nvPr>
            </p:nvSpPr>
            <p:spPr>
              <a:blipFill>
                <a:blip r:embed="rId2"/>
                <a:stretch>
                  <a:fillRect l="-912"/>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B0735D46-6F59-AA4C-9270-F82AF511E903}"/>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AEEC78AE-FA32-EC44-B4A0-CD661E64425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C2EDE8-EB22-B54C-AF5F-8786BF53BED5}"/>
              </a:ext>
            </a:extLst>
          </p:cNvPr>
          <p:cNvSpPr>
            <a:spLocks noGrp="1"/>
          </p:cNvSpPr>
          <p:nvPr>
            <p:ph type="sldNum" sz="quarter" idx="12"/>
          </p:nvPr>
        </p:nvSpPr>
        <p:spPr/>
        <p:txBody>
          <a:bodyPr/>
          <a:lstStyle/>
          <a:p>
            <a:fld id="{0A308975-6624-A64B-9276-C536B2E7A4FC}" type="slidenum">
              <a:rPr kumimoji="1" lang="ja-JP" altLang="en-US" smtClean="0"/>
              <a:pPr/>
              <a:t>10</a:t>
            </a:fld>
            <a:endParaRPr kumimoji="1" lang="ja-JP" altLang="en-US"/>
          </a:p>
        </p:txBody>
      </p:sp>
      <p:sp>
        <p:nvSpPr>
          <p:cNvPr id="6" name="タイトル 5">
            <a:extLst>
              <a:ext uri="{FF2B5EF4-FFF2-40B4-BE49-F238E27FC236}">
                <a16:creationId xmlns:a16="http://schemas.microsoft.com/office/drawing/2014/main" id="{22F69EDF-6847-E544-BE81-D0F75D7EA04F}"/>
              </a:ext>
            </a:extLst>
          </p:cNvPr>
          <p:cNvSpPr>
            <a:spLocks noGrp="1"/>
          </p:cNvSpPr>
          <p:nvPr>
            <p:ph type="title"/>
          </p:nvPr>
        </p:nvSpPr>
        <p:spPr/>
        <p:txBody>
          <a:bodyPr/>
          <a:lstStyle/>
          <a:p>
            <a:r>
              <a:rPr kumimoji="1" lang="en-US" altLang="ja-JP" dirty="0"/>
              <a:t>Polyline Tree Bundle Simplification</a:t>
            </a:r>
            <a:endParaRPr kumimoji="1" lang="ja-JP" altLang="en-US"/>
          </a:p>
        </p:txBody>
      </p:sp>
      <p:pic>
        <p:nvPicPr>
          <p:cNvPr id="8" name="図 7" descr="グラフ, レーダー チャート&#10;&#10;自動的に生成された説明">
            <a:extLst>
              <a:ext uri="{FF2B5EF4-FFF2-40B4-BE49-F238E27FC236}">
                <a16:creationId xmlns:a16="http://schemas.microsoft.com/office/drawing/2014/main" id="{07A19755-EF21-734F-8331-F0EEA294F863}"/>
              </a:ext>
            </a:extLst>
          </p:cNvPr>
          <p:cNvPicPr>
            <a:picLocks noChangeAspect="1"/>
          </p:cNvPicPr>
          <p:nvPr/>
        </p:nvPicPr>
        <p:blipFill rotWithShape="1">
          <a:blip r:embed="rId3"/>
          <a:srcRect l="32668" r="34762"/>
          <a:stretch/>
        </p:blipFill>
        <p:spPr>
          <a:xfrm>
            <a:off x="5098306" y="3917260"/>
            <a:ext cx="3164665" cy="2575615"/>
          </a:xfrm>
          <a:prstGeom prst="rect">
            <a:avLst/>
          </a:prstGeom>
        </p:spPr>
      </p:pic>
      <p:pic>
        <p:nvPicPr>
          <p:cNvPr id="20" name="図 19" descr="グラフ, レーダー チャート&#10;&#10;自動的に生成された説明">
            <a:extLst>
              <a:ext uri="{FF2B5EF4-FFF2-40B4-BE49-F238E27FC236}">
                <a16:creationId xmlns:a16="http://schemas.microsoft.com/office/drawing/2014/main" id="{13BEE07E-C1DA-6149-93A5-DD55247BB8BB}"/>
              </a:ext>
            </a:extLst>
          </p:cNvPr>
          <p:cNvPicPr>
            <a:picLocks noChangeAspect="1"/>
          </p:cNvPicPr>
          <p:nvPr/>
        </p:nvPicPr>
        <p:blipFill rotWithShape="1">
          <a:blip r:embed="rId3"/>
          <a:srcRect t="4487" r="68468" b="339"/>
          <a:stretch/>
        </p:blipFill>
        <p:spPr>
          <a:xfrm>
            <a:off x="881029" y="3964486"/>
            <a:ext cx="3164666" cy="2532076"/>
          </a:xfrm>
          <a:prstGeom prst="rect">
            <a:avLst/>
          </a:prstGeom>
        </p:spPr>
      </p:pic>
      <p:sp>
        <p:nvSpPr>
          <p:cNvPr id="21" name="右矢印 20">
            <a:extLst>
              <a:ext uri="{FF2B5EF4-FFF2-40B4-BE49-F238E27FC236}">
                <a16:creationId xmlns:a16="http://schemas.microsoft.com/office/drawing/2014/main" id="{8F7EFA9E-0ED5-CA4C-9677-29D1E40814B8}"/>
              </a:ext>
            </a:extLst>
          </p:cNvPr>
          <p:cNvSpPr/>
          <p:nvPr/>
        </p:nvSpPr>
        <p:spPr>
          <a:xfrm>
            <a:off x="4218800" y="4980623"/>
            <a:ext cx="706400" cy="4488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69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B0446909-5F04-D243-8751-2CDB58B27D30}"/>
                  </a:ext>
                </a:extLst>
              </p:cNvPr>
              <p:cNvSpPr>
                <a:spLocks noGrp="1"/>
              </p:cNvSpPr>
              <p:nvPr>
                <p:ph idx="1"/>
              </p:nvPr>
            </p:nvSpPr>
            <p:spPr/>
            <p:txBody>
              <a:bodyPr/>
              <a:lstStyle/>
              <a:p>
                <a:pPr marL="0" indent="0">
                  <a:buNone/>
                </a:pPr>
                <a:r>
                  <a:rPr kumimoji="1" lang="ja-JP" altLang="en-US" u="sng"/>
                  <a:t>伝播後</a:t>
                </a:r>
                <a:r>
                  <a:rPr kumimoji="1" lang="en-US" altLang="ja-JP" u="sng" dirty="0"/>
                  <a:t>(</a:t>
                </a:r>
                <a:r>
                  <a:rPr kumimoji="1" lang="ja-JP" altLang="en-US" u="sng"/>
                  <a:t>計算後のバックトラックにより決定</a:t>
                </a:r>
                <a:r>
                  <a:rPr kumimoji="1" lang="en-US" altLang="ja-JP" u="sng" dirty="0"/>
                  <a:t>)</a:t>
                </a:r>
              </a:p>
              <a:p>
                <a:r>
                  <a:rPr kumimoji="1" lang="ja-JP" altLang="en-US"/>
                  <a:t>最終的な</a:t>
                </a:r>
                <a:r>
                  <a:rPr kumimoji="1" lang="en-US" altLang="ja-JP" dirty="0"/>
                  <a:t>helping value(</a:t>
                </a:r>
                <a:r>
                  <a:rPr kumimoji="1" lang="ja-JP" altLang="en-US"/>
                  <a:t>緑</a:t>
                </a:r>
                <a:r>
                  <a:rPr kumimoji="1" lang="en-US" altLang="ja-JP" dirty="0"/>
                  <a:t>)</a:t>
                </a:r>
              </a:p>
              <a:p>
                <a:r>
                  <a:rPr kumimoji="1" lang="ja-JP" altLang="en-US"/>
                  <a:t>木の最適な簡略化サイズ</a:t>
                </a:r>
                <a:r>
                  <a:rPr kumimoji="1" lang="en-US" altLang="ja-JP" dirty="0"/>
                  <a:t>(</a:t>
                </a:r>
                <a:r>
                  <a:rPr kumimoji="1" lang="ja-JP" altLang="en-US"/>
                  <a:t>黒、根に割り当てられた</a:t>
                </a:r>
                <a:r>
                  <a:rPr kumimoji="1" lang="en-US" altLang="ja-JP" dirty="0"/>
                  <a:t>)</a:t>
                </a:r>
              </a:p>
              <a:p>
                <a:pPr lvl="1"/>
                <a14:m>
                  <m:oMath xmlns:m="http://schemas.openxmlformats.org/officeDocument/2006/math">
                    <m:r>
                      <a:rPr kumimoji="1" lang="en-US" altLang="ja-JP" b="0" i="1" smtClean="0">
                        <a:latin typeface="Cambria Math" panose="02040503050406030204" pitchFamily="18" charset="0"/>
                      </a:rPr>
                      <m:t>𝑆𝑢𝑏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oMath>
                </a14:m>
                <a:r>
                  <a:rPr kumimoji="1" lang="ja-JP" altLang="en-US"/>
                  <a:t>の最適サイズ</a:t>
                </a:r>
                <a14:m>
                  <m:oMath xmlns:m="http://schemas.openxmlformats.org/officeDocument/2006/math">
                    <m:r>
                      <a:rPr kumimoji="1" lang="en-US" altLang="ja-JP" b="0" i="1" smtClean="0">
                        <a:latin typeface="Cambria Math" panose="02040503050406030204" pitchFamily="18" charset="0"/>
                      </a:rPr>
                      <m:t>𝑠</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lang="ja-JP" altLang="en-US" i="1">
                        <a:latin typeface="Cambria Math" panose="02040503050406030204" pitchFamily="18" charset="0"/>
                      </a:rPr>
                      <m:t>は</m:t>
                    </m:r>
                    <m:r>
                      <a:rPr kumimoji="1" lang="en-US" altLang="ja-JP" b="0" i="1" smtClean="0">
                        <a:latin typeface="Cambria Math" panose="02040503050406030204" pitchFamily="18" charset="0"/>
                      </a:rPr>
                      <m:t>h</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r>
                      <a:rPr kumimoji="1" lang="en-US" altLang="ja-JP" b="0" i="1" smtClean="0">
                        <a:latin typeface="Cambria Math" panose="02040503050406030204" pitchFamily="18" charset="0"/>
                      </a:rPr>
                      <m:t>+1</m:t>
                    </m:r>
                  </m:oMath>
                </a14:m>
                <a:endParaRPr kumimoji="1" lang="en-US" altLang="ja-JP" dirty="0"/>
              </a:p>
              <a:p>
                <a:r>
                  <a:rPr lang="ja-JP" altLang="en-US"/>
                  <a:t>最適な簡略化に含まれるノード</a:t>
                </a:r>
                <a:r>
                  <a:rPr lang="en-US" altLang="ja-JP" dirty="0"/>
                  <a:t>(</a:t>
                </a:r>
                <a:r>
                  <a:rPr lang="ja-JP" altLang="en-US"/>
                  <a:t>青</a:t>
                </a:r>
                <a:r>
                  <a:rPr lang="en-US" altLang="ja-JP" dirty="0"/>
                  <a:t>)</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B0446909-5F04-D243-8751-2CDB58B27D30}"/>
                  </a:ext>
                </a:extLst>
              </p:cNvPr>
              <p:cNvSpPr>
                <a:spLocks noGrp="1" noRot="1" noChangeAspect="1" noMove="1" noResize="1" noEditPoints="1" noAdjustHandles="1" noChangeArrowheads="1" noChangeShapeType="1" noTextEdit="1"/>
              </p:cNvSpPr>
              <p:nvPr>
                <p:ph idx="1"/>
              </p:nvPr>
            </p:nvSpPr>
            <p:spPr>
              <a:blipFill>
                <a:blip r:embed="rId2"/>
                <a:stretch>
                  <a:fillRect l="-912"/>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B0735D46-6F59-AA4C-9270-F82AF511E903}"/>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AEEC78AE-FA32-EC44-B4A0-CD661E64425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C2EDE8-EB22-B54C-AF5F-8786BF53BED5}"/>
              </a:ext>
            </a:extLst>
          </p:cNvPr>
          <p:cNvSpPr>
            <a:spLocks noGrp="1"/>
          </p:cNvSpPr>
          <p:nvPr>
            <p:ph type="sldNum" sz="quarter" idx="12"/>
          </p:nvPr>
        </p:nvSpPr>
        <p:spPr/>
        <p:txBody>
          <a:bodyPr/>
          <a:lstStyle/>
          <a:p>
            <a:fld id="{0A308975-6624-A64B-9276-C536B2E7A4FC}" type="slidenum">
              <a:rPr kumimoji="1" lang="ja-JP" altLang="en-US" smtClean="0"/>
              <a:pPr/>
              <a:t>11</a:t>
            </a:fld>
            <a:endParaRPr kumimoji="1" lang="ja-JP" altLang="en-US"/>
          </a:p>
        </p:txBody>
      </p:sp>
      <p:sp>
        <p:nvSpPr>
          <p:cNvPr id="6" name="タイトル 5">
            <a:extLst>
              <a:ext uri="{FF2B5EF4-FFF2-40B4-BE49-F238E27FC236}">
                <a16:creationId xmlns:a16="http://schemas.microsoft.com/office/drawing/2014/main" id="{22F69EDF-6847-E544-BE81-D0F75D7EA04F}"/>
              </a:ext>
            </a:extLst>
          </p:cNvPr>
          <p:cNvSpPr>
            <a:spLocks noGrp="1"/>
          </p:cNvSpPr>
          <p:nvPr>
            <p:ph type="title"/>
          </p:nvPr>
        </p:nvSpPr>
        <p:spPr/>
        <p:txBody>
          <a:bodyPr/>
          <a:lstStyle/>
          <a:p>
            <a:r>
              <a:rPr kumimoji="1" lang="en-US" altLang="ja-JP"/>
              <a:t>Polyline Tree Bundle Simplification</a:t>
            </a:r>
            <a:endParaRPr kumimoji="1" lang="ja-JP" altLang="en-US"/>
          </a:p>
        </p:txBody>
      </p:sp>
      <p:pic>
        <p:nvPicPr>
          <p:cNvPr id="13" name="図 12" descr="グラフ, レーダー チャート&#10;&#10;自動的に生成された説明">
            <a:extLst>
              <a:ext uri="{FF2B5EF4-FFF2-40B4-BE49-F238E27FC236}">
                <a16:creationId xmlns:a16="http://schemas.microsoft.com/office/drawing/2014/main" id="{CADC2E01-1C81-314B-9AD3-2B5C3DF09A13}"/>
              </a:ext>
            </a:extLst>
          </p:cNvPr>
          <p:cNvPicPr>
            <a:picLocks noChangeAspect="1"/>
          </p:cNvPicPr>
          <p:nvPr/>
        </p:nvPicPr>
        <p:blipFill rotWithShape="1">
          <a:blip r:embed="rId3"/>
          <a:srcRect l="32668" r="34762"/>
          <a:stretch/>
        </p:blipFill>
        <p:spPr>
          <a:xfrm>
            <a:off x="881029" y="3917260"/>
            <a:ext cx="3164665" cy="2575615"/>
          </a:xfrm>
          <a:prstGeom prst="rect">
            <a:avLst/>
          </a:prstGeom>
        </p:spPr>
      </p:pic>
      <p:pic>
        <p:nvPicPr>
          <p:cNvPr id="9" name="図 8" descr="グラフ, レーダー チャート&#10;&#10;自動的に生成された説明">
            <a:extLst>
              <a:ext uri="{FF2B5EF4-FFF2-40B4-BE49-F238E27FC236}">
                <a16:creationId xmlns:a16="http://schemas.microsoft.com/office/drawing/2014/main" id="{62309EA5-B4AB-F948-B757-B0141DB29B52}"/>
              </a:ext>
            </a:extLst>
          </p:cNvPr>
          <p:cNvPicPr>
            <a:picLocks noChangeAspect="1"/>
          </p:cNvPicPr>
          <p:nvPr/>
        </p:nvPicPr>
        <p:blipFill rotWithShape="1">
          <a:blip r:embed="rId3"/>
          <a:srcRect l="66767" t="3301" r="327"/>
          <a:stretch/>
        </p:blipFill>
        <p:spPr>
          <a:xfrm>
            <a:off x="5098308" y="4152318"/>
            <a:ext cx="3004690" cy="2340557"/>
          </a:xfrm>
          <a:prstGeom prst="rect">
            <a:avLst/>
          </a:prstGeom>
        </p:spPr>
      </p:pic>
      <p:sp>
        <p:nvSpPr>
          <p:cNvPr id="16" name="右矢印 15">
            <a:extLst>
              <a:ext uri="{FF2B5EF4-FFF2-40B4-BE49-F238E27FC236}">
                <a16:creationId xmlns:a16="http://schemas.microsoft.com/office/drawing/2014/main" id="{09F75A77-A6A2-C543-9859-AD87BE5A34BD}"/>
              </a:ext>
            </a:extLst>
          </p:cNvPr>
          <p:cNvSpPr/>
          <p:nvPr/>
        </p:nvSpPr>
        <p:spPr>
          <a:xfrm>
            <a:off x="4218800" y="4980623"/>
            <a:ext cx="706400" cy="4488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060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B0446909-5F04-D243-8751-2CDB58B27D30}"/>
                  </a:ext>
                </a:extLst>
              </p:cNvPr>
              <p:cNvSpPr>
                <a:spLocks noGrp="1"/>
              </p:cNvSpPr>
              <p:nvPr>
                <p:ph idx="1"/>
              </p:nvPr>
            </p:nvSpPr>
            <p:spPr/>
            <p:txBody>
              <a:bodyPr/>
              <a:lstStyle/>
              <a:p>
                <a:pPr marL="0" indent="0">
                  <a:buNone/>
                </a:pPr>
                <a:r>
                  <a:rPr kumimoji="1" lang="ja-JP" altLang="en-US" u="sng"/>
                  <a:t>計算の効率化</a:t>
                </a:r>
                <a:endParaRPr kumimoji="1" lang="en-US" altLang="ja-JP" u="sng" dirty="0"/>
              </a:p>
              <a:p>
                <a14:m>
                  <m:oMath xmlns:m="http://schemas.openxmlformats.org/officeDocument/2006/math">
                    <m:r>
                      <a:rPr kumimoji="1" lang="en-US" altLang="ja-JP" b="0" i="1" smtClean="0">
                        <a:latin typeface="Cambria Math" panose="02040503050406030204" pitchFamily="18" charset="0"/>
                      </a:rPr>
                      <m:t>𝑣</m:t>
                    </m:r>
                  </m:oMath>
                </a14:m>
                <a:r>
                  <a:rPr kumimoji="1" lang="ja-JP" altLang="en-US" dirty="0"/>
                  <a:t>→</a:t>
                </a:r>
                <a14:m>
                  <m:oMath xmlns:m="http://schemas.openxmlformats.org/officeDocument/2006/math">
                    <m:r>
                      <a:rPr kumimoji="1" lang="en-US" altLang="ja-JP" b="0" i="1" dirty="0" smtClean="0">
                        <a:latin typeface="Cambria Math" panose="02040503050406030204" pitchFamily="18" charset="0"/>
                      </a:rPr>
                      <m:t>𝑤</m:t>
                    </m:r>
                  </m:oMath>
                </a14:m>
                <a:r>
                  <a:rPr kumimoji="1" lang="ja-JP" altLang="en-US"/>
                  <a:t>のパス上にあるノードの</a:t>
                </a:r>
                <a:r>
                  <a:rPr kumimoji="1" lang="en-US" altLang="ja-JP" dirty="0"/>
                  <a:t>h</a:t>
                </a:r>
                <a:r>
                  <a:rPr kumimoji="1" lang="ja-JP" altLang="en-US"/>
                  <a:t>値のみを計算</a:t>
                </a:r>
                <a:endParaRPr kumimoji="1" lang="en-US" altLang="ja-JP" dirty="0"/>
              </a:p>
              <a:p>
                <a:pPr lvl="1"/>
                <a14:m>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𝑠</m:t>
                        </m:r>
                      </m:sub>
                    </m:sSub>
                  </m:oMath>
                </a14:m>
                <a:r>
                  <a:rPr lang="ja-JP" altLang="en-US" b="0"/>
                  <a:t>となるノード</a:t>
                </a:r>
                <a14:m>
                  <m:oMath xmlns:m="http://schemas.openxmlformats.org/officeDocument/2006/math">
                    <m:r>
                      <a:rPr lang="en-US" altLang="ja-JP" b="0" i="1" smtClean="0">
                        <a:latin typeface="Cambria Math" panose="02040503050406030204" pitchFamily="18" charset="0"/>
                      </a:rPr>
                      <m:t>𝑤</m:t>
                    </m:r>
                  </m:oMath>
                </a14:m>
                <a:endParaRPr lang="en-US" altLang="ja-JP" dirty="0"/>
              </a:p>
              <a:p>
                <a:r>
                  <a:rPr kumimoji="1" lang="ja-JP" altLang="en-US"/>
                  <a:t>これらのノードは</a:t>
                </a:r>
                <a14:m>
                  <m:oMath xmlns:m="http://schemas.openxmlformats.org/officeDocument/2006/math">
                    <m:r>
                      <a:rPr kumimoji="1" lang="en-US" altLang="ja-JP" b="0" i="1" smtClean="0">
                        <a:latin typeface="Cambria Math" panose="02040503050406030204" pitchFamily="18" charset="0"/>
                      </a:rPr>
                      <m:t>𝑤</m:t>
                    </m:r>
                    <m:r>
                      <a:rPr lang="ja-JP" altLang="en-US" i="1">
                        <a:latin typeface="Cambria Math" panose="02040503050406030204" pitchFamily="18" charset="0"/>
                      </a:rPr>
                      <m:t>→</m:t>
                    </m:r>
                    <m:r>
                      <a:rPr lang="en-US" altLang="ja-JP" b="0" i="1" smtClean="0">
                        <a:latin typeface="Cambria Math" panose="02040503050406030204" pitchFamily="18" charset="0"/>
                      </a:rPr>
                      <m:t>𝑣</m:t>
                    </m:r>
                  </m:oMath>
                </a14:m>
                <a:r>
                  <a:rPr kumimoji="1" lang="ja-JP" altLang="en-US" dirty="0"/>
                  <a:t>と</a:t>
                </a:r>
                <a:r>
                  <a:rPr kumimoji="1" lang="ja-JP" altLang="en-US"/>
                  <a:t>逆方向のパスを計算する際に、途中の全ノードをマークすることで識別可能</a:t>
                </a:r>
                <a:r>
                  <a:rPr lang="ja-JP" altLang="en-US"/>
                  <a:t>（来訪済か否か）</a:t>
                </a:r>
                <a:endParaRPr lang="en-US" altLang="ja-JP" dirty="0"/>
              </a:p>
              <a:p>
                <a:r>
                  <a:rPr kumimoji="1" lang="ja-JP" altLang="en-US"/>
                  <a:t>マーク済のノード</a:t>
                </a:r>
                <a14:m>
                  <m:oMath xmlns:m="http://schemas.openxmlformats.org/officeDocument/2006/math">
                    <m:r>
                      <a:rPr kumimoji="1" lang="en-US" altLang="ja-JP" b="0" i="1" smtClean="0">
                        <a:latin typeface="Cambria Math" panose="02040503050406030204" pitchFamily="18" charset="0"/>
                      </a:rPr>
                      <m:t>𝑤</m:t>
                    </m:r>
                  </m:oMath>
                </a14:m>
                <a:r>
                  <a:rPr kumimoji="1" lang="ja-JP" altLang="en-US"/>
                  <a:t>の隣人で未マークのものは、</a:t>
                </a:r>
                <a14:m>
                  <m:oMath xmlns:m="http://schemas.openxmlformats.org/officeDocument/2006/math">
                    <m:nary>
                      <m:naryPr>
                        <m:chr m:val="∑"/>
                        <m:supHide m:val="on"/>
                        <m:ctrlPr>
                          <a:rPr kumimoji="1" lang="ja-JP" altLang="en-US" i="1" smtClean="0">
                            <a:latin typeface="Cambria Math" panose="02040503050406030204" pitchFamily="18" charset="0"/>
                          </a:rPr>
                        </m:ctrlPr>
                      </m:naryPr>
                      <m:sub>
                        <m:r>
                          <m:rPr>
                            <m:brk m:alnAt="7"/>
                          </m:rP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sub>
                      <m:sup/>
                      <m:e>
                        <m:r>
                          <a:rPr kumimoji="1" lang="en-US" altLang="ja-JP" b="0" i="1" smtClean="0">
                            <a:latin typeface="Cambria Math" panose="02040503050406030204" pitchFamily="18" charset="0"/>
                          </a:rPr>
                          <m:t>h</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e>
                    </m:nary>
                    <m:r>
                      <a:rPr kumimoji="1" lang="en-US" altLang="ja-JP" b="0" i="1" smtClean="0">
                        <a:latin typeface="Cambria Math" panose="02040503050406030204" pitchFamily="18" charset="0"/>
                      </a:rPr>
                      <m:t> </m:t>
                    </m:r>
                    <m:r>
                      <a:rPr lang="ja-JP" altLang="en-US" i="1">
                        <a:latin typeface="Cambria Math" panose="02040503050406030204" pitchFamily="18" charset="0"/>
                      </a:rPr>
                      <m:t>→</m:t>
                    </m:r>
                    <m:r>
                      <a:rPr kumimoji="1" lang="en-US" altLang="ja-JP" b="0" i="1" smtClean="0">
                        <a:latin typeface="Cambria Math" panose="02040503050406030204" pitchFamily="18" charset="0"/>
                      </a:rPr>
                      <m:t> </m:t>
                    </m:r>
                    <m:r>
                      <a:rPr lang="ja-JP" altLang="en-US" i="1">
                        <a:latin typeface="Cambria Math" panose="02040503050406030204" pitchFamily="18" charset="0"/>
                      </a:rPr>
                      <m:t>∞</m:t>
                    </m:r>
                  </m:oMath>
                </a14:m>
                <a:r>
                  <a:rPr kumimoji="1" lang="ja-JP" altLang="en-US" dirty="0"/>
                  <a:t>と</a:t>
                </a:r>
                <a:r>
                  <a:rPr kumimoji="1" lang="ja-JP" altLang="en-US"/>
                  <a:t>設定することで、正当性を維持する</a:t>
                </a:r>
                <a:endParaRPr kumimoji="1" lang="en-US" altLang="ja-JP" dirty="0"/>
              </a:p>
              <a:p>
                <a:endParaRPr lang="en-US" altLang="ja-JP" dirty="0"/>
              </a:p>
              <a:p>
                <a:r>
                  <a:rPr lang="ja-JP" altLang="en-US"/>
                  <a:t>以上により、</a:t>
                </a:r>
                <a:r>
                  <a:rPr lang="en-US" altLang="ja-JP" dirty="0"/>
                  <a:t>DP</a:t>
                </a:r>
                <a:r>
                  <a:rPr lang="ja-JP" altLang="en-US"/>
                  <a:t>の実行時間を大幅に短縮することを可能にする</a:t>
                </a:r>
                <a:endParaRPr lang="en-US" altLang="ja-JP" dirty="0"/>
              </a:p>
            </p:txBody>
          </p:sp>
        </mc:Choice>
        <mc:Fallback xmlns="">
          <p:sp>
            <p:nvSpPr>
              <p:cNvPr id="2" name="コンテンツ プレースホルダー 1">
                <a:extLst>
                  <a:ext uri="{FF2B5EF4-FFF2-40B4-BE49-F238E27FC236}">
                    <a16:creationId xmlns:a16="http://schemas.microsoft.com/office/drawing/2014/main" id="{B0446909-5F04-D243-8751-2CDB58B27D30}"/>
                  </a:ext>
                </a:extLst>
              </p:cNvPr>
              <p:cNvSpPr>
                <a:spLocks noGrp="1" noRot="1" noChangeAspect="1" noMove="1" noResize="1" noEditPoints="1" noAdjustHandles="1" noChangeArrowheads="1" noChangeShapeType="1" noTextEdit="1"/>
              </p:cNvSpPr>
              <p:nvPr>
                <p:ph idx="1"/>
              </p:nvPr>
            </p:nvSpPr>
            <p:spPr>
              <a:blipFill>
                <a:blip r:embed="rId2"/>
                <a:stretch>
                  <a:fillRect l="-912" r="-608"/>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B0735D46-6F59-AA4C-9270-F82AF511E903}"/>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AEEC78AE-FA32-EC44-B4A0-CD661E64425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C2EDE8-EB22-B54C-AF5F-8786BF53BED5}"/>
              </a:ext>
            </a:extLst>
          </p:cNvPr>
          <p:cNvSpPr>
            <a:spLocks noGrp="1"/>
          </p:cNvSpPr>
          <p:nvPr>
            <p:ph type="sldNum" sz="quarter" idx="12"/>
          </p:nvPr>
        </p:nvSpPr>
        <p:spPr/>
        <p:txBody>
          <a:bodyPr/>
          <a:lstStyle/>
          <a:p>
            <a:fld id="{0A308975-6624-A64B-9276-C536B2E7A4FC}" type="slidenum">
              <a:rPr kumimoji="1" lang="ja-JP" altLang="en-US" smtClean="0"/>
              <a:pPr/>
              <a:t>12</a:t>
            </a:fld>
            <a:endParaRPr kumimoji="1" lang="ja-JP" altLang="en-US"/>
          </a:p>
        </p:txBody>
      </p:sp>
      <p:sp>
        <p:nvSpPr>
          <p:cNvPr id="6" name="タイトル 5">
            <a:extLst>
              <a:ext uri="{FF2B5EF4-FFF2-40B4-BE49-F238E27FC236}">
                <a16:creationId xmlns:a16="http://schemas.microsoft.com/office/drawing/2014/main" id="{22F69EDF-6847-E544-BE81-D0F75D7EA04F}"/>
              </a:ext>
            </a:extLst>
          </p:cNvPr>
          <p:cNvSpPr>
            <a:spLocks noGrp="1"/>
          </p:cNvSpPr>
          <p:nvPr>
            <p:ph type="title"/>
          </p:nvPr>
        </p:nvSpPr>
        <p:spPr/>
        <p:txBody>
          <a:bodyPr/>
          <a:lstStyle/>
          <a:p>
            <a:r>
              <a:rPr kumimoji="1" lang="en-US" altLang="ja-JP"/>
              <a:t>Polyline Tree Bundle Simplification</a:t>
            </a:r>
            <a:endParaRPr kumimoji="1" lang="ja-JP" altLang="en-US"/>
          </a:p>
        </p:txBody>
      </p:sp>
    </p:spTree>
    <p:extLst>
      <p:ext uri="{BB962C8B-B14F-4D97-AF65-F5344CB8AC3E}">
        <p14:creationId xmlns:p14="http://schemas.microsoft.com/office/powerpoint/2010/main" val="68737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a:extLst>
              <a:ext uri="{FF2B5EF4-FFF2-40B4-BE49-F238E27FC236}">
                <a16:creationId xmlns:a16="http://schemas.microsoft.com/office/drawing/2014/main" id="{60D4117E-4712-3043-93DC-1939AFB38BBA}"/>
              </a:ext>
            </a:extLst>
          </p:cNvPr>
          <p:cNvSpPr/>
          <p:nvPr/>
        </p:nvSpPr>
        <p:spPr>
          <a:xfrm>
            <a:off x="405962" y="1228477"/>
            <a:ext cx="8350412" cy="545894"/>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7D3D441-4C67-B047-9152-BD568EB973F3}"/>
                  </a:ext>
                </a:extLst>
              </p:cNvPr>
              <p:cNvSpPr>
                <a:spLocks noGrp="1"/>
              </p:cNvSpPr>
              <p:nvPr>
                <p:ph idx="1"/>
              </p:nvPr>
            </p:nvSpPr>
            <p:spPr/>
            <p:txBody>
              <a:bodyPr/>
              <a:lstStyle/>
              <a:p>
                <a:pPr marL="0" indent="0">
                  <a:buNone/>
                </a:pPr>
                <a:r>
                  <a:rPr kumimoji="1" lang="ja-JP" altLang="en-US" u="sng"/>
                  <a:t>補題</a:t>
                </a:r>
                <a:r>
                  <a:rPr lang="ja-JP" altLang="en-US" u="sng"/>
                  <a:t>１</a:t>
                </a:r>
                <a:r>
                  <a:rPr lang="en-US" altLang="ja-JP" u="sng" dirty="0"/>
                  <a:t>.</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𝐺</m:t>
                        </m:r>
                      </m:e>
                      <m:sub>
                        <m:r>
                          <a:rPr lang="en-US" altLang="ja-JP" b="0" i="1" u="sng" smtClean="0">
                            <a:latin typeface="Cambria Math" panose="02040503050406030204" pitchFamily="18" charset="0"/>
                          </a:rPr>
                          <m:t>𝑡</m:t>
                        </m:r>
                      </m:sub>
                    </m:sSub>
                  </m:oMath>
                </a14:m>
                <a:r>
                  <a:rPr lang="ja-JP" altLang="en-US" b="0" u="sng"/>
                  <a:t>はサイズ</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𝑛</m:t>
                    </m:r>
                    <m:r>
                      <a:rPr lang="en-US" altLang="ja-JP" b="0" i="1" u="sng" smtClean="0">
                        <a:latin typeface="Cambria Math" panose="02040503050406030204" pitchFamily="18" charset="0"/>
                      </a:rPr>
                      <m:t>)</m:t>
                    </m:r>
                  </m:oMath>
                </a14:m>
                <a:r>
                  <a:rPr lang="ja-JP" altLang="en-US" b="0" u="sng"/>
                  <a:t>であり</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2</m:t>
                        </m:r>
                      </m:sup>
                    </m:sSup>
                    <m:r>
                      <a:rPr lang="en-US" altLang="ja-JP" b="0" i="1" u="sng" smtClean="0">
                        <a:latin typeface="Cambria Math" panose="02040503050406030204" pitchFamily="18" charset="0"/>
                      </a:rPr>
                      <m:t>)</m:t>
                    </m:r>
                  </m:oMath>
                </a14:m>
                <a:r>
                  <a:rPr lang="ja-JP" altLang="en-US" b="0" u="sng" dirty="0"/>
                  <a:t>で構築される</a:t>
                </a:r>
                <a:endParaRPr lang="en-US" altLang="ja-JP" b="0" u="sng" dirty="0"/>
              </a:p>
              <a:p>
                <a14:m>
                  <m:oMath xmlns:m="http://schemas.openxmlformats.org/officeDocument/2006/math">
                    <m:r>
                      <a:rPr kumimoji="1" lang="en-US" altLang="ja-JP" b="0" i="1" smtClean="0">
                        <a:latin typeface="Cambria Math" panose="02040503050406030204" pitchFamily="18" charset="0"/>
                      </a:rPr>
                      <m:t>𝑛</m:t>
                    </m:r>
                  </m:oMath>
                </a14:m>
                <a:r>
                  <a:rPr kumimoji="1" lang="ja-JP" altLang="en-US"/>
                  <a:t>点に関する</a:t>
                </a:r>
                <a:r>
                  <a:rPr kumimoji="1" lang="en-US" altLang="ja-JP" dirty="0"/>
                  <a:t>PTB</a:t>
                </a:r>
                <a:r>
                  <a:rPr kumimoji="1" lang="ja-JP" altLang="en-US"/>
                  <a:t>では、折線が最大</a:t>
                </a:r>
                <a14:m>
                  <m:oMath xmlns:m="http://schemas.openxmlformats.org/officeDocument/2006/math">
                    <m:r>
                      <a:rPr kumimoji="1" lang="en-US" altLang="ja-JP" b="0" i="1" smtClean="0">
                        <a:latin typeface="Cambria Math" panose="02040503050406030204" pitchFamily="18" charset="0"/>
                      </a:rPr>
                      <m:t>𝑛</m:t>
                    </m:r>
                  </m:oMath>
                </a14:m>
                <a:r>
                  <a:rPr lang="ja-JP" altLang="en-US" b="0"/>
                  <a:t>個、セグメントが最大で</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b="0" dirty="0"/>
                  <a:t>個</a:t>
                </a:r>
                <a:endParaRPr lang="en-US" altLang="ja-JP" b="0" dirty="0"/>
              </a:p>
              <a:p>
                <a:r>
                  <a:rPr lang="ja-JP" altLang="en-US"/>
                  <a:t>任意の折線について終点からスタートし、根または他の折線の終点ノードに到達するまで、それぞれの辺を逆方向に追加する</a:t>
                </a:r>
                <a:endParaRPr lang="en-US" altLang="ja-JP" dirty="0"/>
              </a:p>
              <a:p>
                <a:pPr marL="0" indent="0">
                  <a:buNone/>
                </a:pPr>
                <a:r>
                  <a:rPr lang="ja-JP" altLang="en-US" b="0"/>
                  <a:t>　→この処理には最大セグメント数の</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b="0" dirty="0"/>
                  <a:t>かかる</a:t>
                </a:r>
                <a:endParaRPr lang="en-US" altLang="ja-JP" b="0" dirty="0"/>
              </a:p>
            </p:txBody>
          </p:sp>
        </mc:Choice>
        <mc:Fallback xmlns="">
          <p:sp>
            <p:nvSpPr>
              <p:cNvPr id="2" name="コンテンツ プレースホルダー 1">
                <a:extLst>
                  <a:ext uri="{FF2B5EF4-FFF2-40B4-BE49-F238E27FC236}">
                    <a16:creationId xmlns:a16="http://schemas.microsoft.com/office/drawing/2014/main" id="{27D3D441-4C67-B047-9152-BD568EB973F3}"/>
                  </a:ext>
                </a:extLst>
              </p:cNvPr>
              <p:cNvSpPr>
                <a:spLocks noGrp="1" noRot="1" noChangeAspect="1" noMove="1" noResize="1" noEditPoints="1" noAdjustHandles="1" noChangeArrowheads="1" noChangeShapeType="1" noTextEdit="1"/>
              </p:cNvSpPr>
              <p:nvPr>
                <p:ph idx="1"/>
              </p:nvPr>
            </p:nvSpPr>
            <p:spPr>
              <a:blipFill>
                <a:blip r:embed="rId2"/>
                <a:stretch>
                  <a:fillRect l="-912"/>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17FF17B6-A0C3-5B4F-8F27-42079270EFA9}"/>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EB870196-82D5-0E46-9DD2-ECC8A52E9C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81A66F-DF8D-8E4A-8825-8DDAFC4C3939}"/>
              </a:ext>
            </a:extLst>
          </p:cNvPr>
          <p:cNvSpPr>
            <a:spLocks noGrp="1"/>
          </p:cNvSpPr>
          <p:nvPr>
            <p:ph type="sldNum" sz="quarter" idx="12"/>
          </p:nvPr>
        </p:nvSpPr>
        <p:spPr/>
        <p:txBody>
          <a:bodyPr/>
          <a:lstStyle/>
          <a:p>
            <a:fld id="{0A308975-6624-A64B-9276-C536B2E7A4FC}" type="slidenum">
              <a:rPr kumimoji="1" lang="ja-JP" altLang="en-US" smtClean="0"/>
              <a:pPr/>
              <a:t>13</a:t>
            </a:fld>
            <a:endParaRPr kumimoji="1" lang="ja-JP" altLang="en-US"/>
          </a:p>
        </p:txBody>
      </p:sp>
      <p:sp>
        <p:nvSpPr>
          <p:cNvPr id="6" name="タイトル 5">
            <a:extLst>
              <a:ext uri="{FF2B5EF4-FFF2-40B4-BE49-F238E27FC236}">
                <a16:creationId xmlns:a16="http://schemas.microsoft.com/office/drawing/2014/main" id="{AA3A4545-3EE2-5B4B-964E-45F1F4E08426}"/>
              </a:ext>
            </a:extLst>
          </p:cNvPr>
          <p:cNvSpPr>
            <a:spLocks noGrp="1"/>
          </p:cNvSpPr>
          <p:nvPr>
            <p:ph type="title"/>
          </p:nvPr>
        </p:nvSpPr>
        <p:spPr/>
        <p:txBody>
          <a:bodyPr/>
          <a:lstStyle/>
          <a:p>
            <a:r>
              <a:rPr kumimoji="1" lang="en-US" altLang="ja-JP" dirty="0"/>
              <a:t>Exact Algorithm for PTSB</a:t>
            </a:r>
            <a:endParaRPr kumimoji="1" lang="ja-JP" altLang="en-US"/>
          </a:p>
        </p:txBody>
      </p:sp>
    </p:spTree>
    <p:extLst>
      <p:ext uri="{BB962C8B-B14F-4D97-AF65-F5344CB8AC3E}">
        <p14:creationId xmlns:p14="http://schemas.microsoft.com/office/powerpoint/2010/main" val="329623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a:extLst>
              <a:ext uri="{FF2B5EF4-FFF2-40B4-BE49-F238E27FC236}">
                <a16:creationId xmlns:a16="http://schemas.microsoft.com/office/drawing/2014/main" id="{181AAFD8-1799-F64B-B2D2-F018CF97E84C}"/>
              </a:ext>
            </a:extLst>
          </p:cNvPr>
          <p:cNvSpPr/>
          <p:nvPr/>
        </p:nvSpPr>
        <p:spPr>
          <a:xfrm>
            <a:off x="405961" y="1222571"/>
            <a:ext cx="8433239" cy="92191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7D3D441-4C67-B047-9152-BD568EB973F3}"/>
                  </a:ext>
                </a:extLst>
              </p:cNvPr>
              <p:cNvSpPr>
                <a:spLocks noGrp="1"/>
              </p:cNvSpPr>
              <p:nvPr>
                <p:ph idx="1"/>
              </p:nvPr>
            </p:nvSpPr>
            <p:spPr>
              <a:xfrm>
                <a:off x="405961" y="1228477"/>
                <a:ext cx="8640067" cy="4993420"/>
              </a:xfrm>
            </p:spPr>
            <p:txBody>
              <a:bodyPr/>
              <a:lstStyle/>
              <a:p>
                <a:pPr marL="0" indent="0">
                  <a:buNone/>
                </a:pPr>
                <a:r>
                  <a:rPr lang="ja-JP" altLang="en-US" b="0" u="sng" dirty="0"/>
                  <a:t>定理２</a:t>
                </a:r>
                <a:r>
                  <a:rPr lang="en-US" altLang="ja-JP" b="0" u="sng" dirty="0"/>
                  <a:t>.</a:t>
                </a:r>
                <a:r>
                  <a:rPr lang="ja-JP" altLang="en-US" b="0" u="sng" dirty="0"/>
                  <a:t>サイズ</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2</m:t>
                        </m:r>
                      </m:sup>
                    </m:sSup>
                    <m:r>
                      <a:rPr lang="en-US" altLang="ja-JP" b="0" i="1" u="sng" smtClean="0">
                        <a:latin typeface="Cambria Math" panose="02040503050406030204" pitchFamily="18" charset="0"/>
                      </a:rPr>
                      <m:t>)</m:t>
                    </m:r>
                  </m:oMath>
                </a14:m>
                <a:r>
                  <a:rPr lang="ja-JP" altLang="en-US" b="0" u="sng" dirty="0"/>
                  <a:t>の</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𝐺</m:t>
                        </m:r>
                      </m:e>
                      <m:sub>
                        <m:r>
                          <a:rPr lang="en-US" altLang="ja-JP" b="0" i="1" u="sng" smtClean="0">
                            <a:latin typeface="Cambria Math" panose="02040503050406030204" pitchFamily="18" charset="0"/>
                          </a:rPr>
                          <m:t>𝑠</m:t>
                        </m:r>
                      </m:sub>
                    </m:sSub>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𝑉</m:t>
                    </m:r>
                    <m:r>
                      <a:rPr lang="en-US" altLang="ja-JP" b="0" i="1" u="sng" smtClean="0">
                        <a:latin typeface="Cambria Math" panose="02040503050406030204" pitchFamily="18" charset="0"/>
                      </a:rPr>
                      <m:t>,</m:t>
                    </m:r>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𝐸</m:t>
                        </m:r>
                      </m:e>
                      <m:sub>
                        <m:r>
                          <a:rPr lang="en-US" altLang="ja-JP" b="0" i="1" u="sng" smtClean="0">
                            <a:latin typeface="Cambria Math" panose="02040503050406030204" pitchFamily="18" charset="0"/>
                          </a:rPr>
                          <m:t>𝑠</m:t>
                        </m:r>
                      </m:sub>
                    </m:sSub>
                    <m:r>
                      <a:rPr lang="en-US" altLang="ja-JP" b="0" i="1" u="sng" smtClean="0">
                        <a:latin typeface="Cambria Math" panose="02040503050406030204" pitchFamily="18" charset="0"/>
                      </a:rPr>
                      <m:t>)</m:t>
                    </m:r>
                  </m:oMath>
                </a14:m>
                <a:r>
                  <a:rPr lang="ja-JP" altLang="en-US" b="0" u="sng" dirty="0"/>
                  <a:t>はフレシェ距離では</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3</m:t>
                        </m:r>
                      </m:sup>
                    </m:sSup>
                    <m:r>
                      <a:rPr lang="en-US" altLang="ja-JP" b="0" i="1" u="sng" smtClean="0">
                        <a:latin typeface="Cambria Math" panose="02040503050406030204" pitchFamily="18" charset="0"/>
                      </a:rPr>
                      <m:t>)</m:t>
                    </m:r>
                  </m:oMath>
                </a14:m>
                <a:r>
                  <a:rPr lang="ja-JP" altLang="en-US" b="0" u="sng" dirty="0"/>
                  <a:t>、ハウスドルフ距離では</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2</m:t>
                        </m:r>
                      </m:sup>
                    </m:sSup>
                    <m:r>
                      <a:rPr lang="en-US" altLang="ja-JP" b="0" i="1" u="sng" smtClean="0">
                        <a:latin typeface="Cambria Math" panose="02040503050406030204" pitchFamily="18" charset="0"/>
                      </a:rPr>
                      <m:t>)</m:t>
                    </m:r>
                  </m:oMath>
                </a14:m>
                <a:r>
                  <a:rPr lang="ja-JP" altLang="en-US" b="0" u="sng" dirty="0"/>
                  <a:t>で構築可能である</a:t>
                </a:r>
                <a:r>
                  <a:rPr lang="en-US" altLang="ja-JP" b="0" u="sng" dirty="0"/>
                  <a:t>.</a:t>
                </a:r>
              </a:p>
              <a:p>
                <a:r>
                  <a:rPr lang="ja-JP" altLang="en-US" dirty="0"/>
                  <a:t>折線を任意の順序で考慮し、各頂点ペア間のショートカットを計算する</a:t>
                </a:r>
                <a:endParaRPr lang="en-US" altLang="ja-JP" dirty="0"/>
              </a:p>
              <a:p>
                <a:pPr lvl="1"/>
                <a:r>
                  <a:rPr lang="ja-JP" altLang="en-US" dirty="0"/>
                  <a:t>ショートカットの総数は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b="0" dirty="0"/>
                  <a:t>となる</a:t>
                </a:r>
                <a:endParaRPr lang="en-US" altLang="ja-JP" b="0" dirty="0"/>
              </a:p>
              <a:p>
                <a:pPr marL="0" indent="0">
                  <a:buNone/>
                </a:pPr>
                <a:r>
                  <a:rPr lang="ja-JP" altLang="en-US" b="0" dirty="0"/>
                  <a:t>　→有効性の確認時間が</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𝐹</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𝐻</m:t>
                        </m:r>
                      </m:sub>
                    </m:sSub>
                  </m:oMath>
                </a14:m>
                <a:r>
                  <a:rPr lang="ja-JP" altLang="en-US" dirty="0"/>
                  <a:t>共に</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𝑛</m:t>
                    </m:r>
                    <m:r>
                      <a:rPr lang="en-US" altLang="ja-JP" b="0" i="1" smtClean="0">
                        <a:latin typeface="Cambria Math" panose="02040503050406030204" pitchFamily="18" charset="0"/>
                      </a:rPr>
                      <m:t>)</m:t>
                    </m:r>
                  </m:oMath>
                </a14:m>
                <a:r>
                  <a:rPr lang="ja-JP" altLang="en-US" b="0" dirty="0"/>
                  <a:t>であるため、総じて</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oMath>
                </a14:m>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𝑑</m:t>
                        </m:r>
                      </m:e>
                      <m:sub>
                        <m:r>
                          <a:rPr lang="en-US" altLang="ja-JP" b="0" i="1" smtClean="0">
                            <a:latin typeface="Cambria Math" panose="02040503050406030204" pitchFamily="18" charset="0"/>
                          </a:rPr>
                          <m:t>𝐻</m:t>
                        </m:r>
                      </m:sub>
                    </m:sSub>
                  </m:oMath>
                </a14:m>
                <a:r>
                  <a:rPr lang="ja-JP" altLang="en-US" dirty="0"/>
                  <a:t>については</a:t>
                </a:r>
                <a:r>
                  <a:rPr lang="en-US" altLang="ja-JP" dirty="0" err="1"/>
                  <a:t>Chan&amp;Chin</a:t>
                </a:r>
                <a:r>
                  <a:rPr lang="ja-JP" altLang="en-US" dirty="0"/>
                  <a:t>の</a:t>
                </a:r>
                <a:r>
                  <a:rPr lang="en-US" altLang="ja-JP" dirty="0"/>
                  <a:t>sweep</a:t>
                </a:r>
                <a:r>
                  <a:rPr lang="ja-JP" altLang="en-US" dirty="0"/>
                  <a:t>法</a:t>
                </a:r>
                <a:r>
                  <a:rPr lang="en-US" altLang="ja-JP" dirty="0"/>
                  <a:t>[3]</a:t>
                </a:r>
                <a:r>
                  <a:rPr lang="ja-JP" altLang="en-US" dirty="0"/>
                  <a:t>により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b="0" dirty="0"/>
                  <a:t>で計算可能</a:t>
                </a:r>
                <a:endParaRPr lang="en-US" altLang="ja-JP" b="0" dirty="0"/>
              </a:p>
              <a:p>
                <a:pPr lvl="1"/>
                <a:r>
                  <a:rPr lang="en-US" altLang="ja-JP" dirty="0" err="1"/>
                  <a:t>Imai&amp;Iri</a:t>
                </a:r>
                <a:r>
                  <a:rPr lang="ja-JP" altLang="en-US" dirty="0"/>
                  <a:t> </a:t>
                </a:r>
                <a:r>
                  <a:rPr lang="en-US" altLang="ja-JP" dirty="0" err="1"/>
                  <a:t>algotrithm</a:t>
                </a:r>
                <a:r>
                  <a:rPr lang="ja-JP" altLang="en-US" dirty="0"/>
                  <a:t>の計算時間を改善</a:t>
                </a:r>
                <a:r>
                  <a:rPr lang="en-US" altLang="ja-JP" dirty="0"/>
                  <a:t>(</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log</m:t>
                        </m:r>
                      </m:fName>
                      <m:e>
                        <m:r>
                          <a:rPr lang="en-US" altLang="ja-JP" b="0" i="1" smtClean="0">
                            <a:latin typeface="Cambria Math" panose="02040503050406030204" pitchFamily="18" charset="0"/>
                          </a:rPr>
                          <m:t>𝑛</m:t>
                        </m:r>
                      </m:e>
                    </m:func>
                    <m:r>
                      <a:rPr lang="en-US" altLang="ja-JP" b="0" i="1" smtClean="0">
                        <a:latin typeface="Cambria Math" panose="02040503050406030204" pitchFamily="18" charset="0"/>
                      </a:rPr>
                      <m:t>)</m:t>
                    </m:r>
                    <m:r>
                      <a:rPr lang="ja-JP" altLang="en-US" i="1">
                        <a:latin typeface="Cambria Math" panose="02040503050406030204" pitchFamily="18" charset="0"/>
                      </a:rPr>
                      <m:t>→</m:t>
                    </m:r>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𝑛</m:t>
                        </m:r>
                      </m:e>
                      <m:sup>
                        <m:r>
                          <a:rPr lang="en-US" altLang="ja-JP" i="1">
                            <a:latin typeface="Cambria Math" panose="02040503050406030204" pitchFamily="18" charset="0"/>
                          </a:rPr>
                          <m:t>2</m:t>
                        </m:r>
                      </m:sup>
                    </m:sSup>
                    <m:r>
                      <a:rPr lang="en-US" altLang="ja-JP" b="0" i="1" smtClean="0">
                        <a:latin typeface="Cambria Math" panose="02040503050406030204" pitchFamily="18" charset="0"/>
                      </a:rPr>
                      <m:t>)</m:t>
                    </m:r>
                  </m:oMath>
                </a14:m>
                <a:r>
                  <a:rPr lang="en-US" altLang="ja-JP" dirty="0"/>
                  <a:t>)</a:t>
                </a:r>
                <a:endParaRPr lang="en-US" altLang="ja-JP" b="0" dirty="0"/>
              </a:p>
              <a:p>
                <a:pPr marL="0" indent="0">
                  <a:buNone/>
                </a:pPr>
                <a:r>
                  <a:rPr lang="ja-JP" altLang="en-US" b="0" dirty="0"/>
                  <a:t>　→単一の折線に有効</a:t>
                </a:r>
                <a:r>
                  <a:rPr lang="ja-JP" altLang="en-US" dirty="0"/>
                  <a:t>なので総じて</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oMath>
                </a14:m>
                <a:r>
                  <a:rPr lang="ja-JP" altLang="en-US" b="0" dirty="0"/>
                  <a:t>→共有部分の冗長的な計算を避ける必要がある</a:t>
                </a:r>
                <a:endParaRPr lang="en-US" altLang="ja-JP" b="0" dirty="0"/>
              </a:p>
              <a:p>
                <a:pPr marL="0" indent="0">
                  <a:buNone/>
                </a:pPr>
                <a:endParaRPr lang="en-US" altLang="ja-JP" b="0" dirty="0"/>
              </a:p>
            </p:txBody>
          </p:sp>
        </mc:Choice>
        <mc:Fallback xmlns="">
          <p:sp>
            <p:nvSpPr>
              <p:cNvPr id="2" name="コンテンツ プレースホルダー 1">
                <a:extLst>
                  <a:ext uri="{FF2B5EF4-FFF2-40B4-BE49-F238E27FC236}">
                    <a16:creationId xmlns:a16="http://schemas.microsoft.com/office/drawing/2014/main" id="{27D3D441-4C67-B047-9152-BD568EB973F3}"/>
                  </a:ext>
                </a:extLst>
              </p:cNvPr>
              <p:cNvSpPr>
                <a:spLocks noGrp="1" noRot="1" noChangeAspect="1" noMove="1" noResize="1" noEditPoints="1" noAdjustHandles="1" noChangeArrowheads="1" noChangeShapeType="1" noTextEdit="1"/>
              </p:cNvSpPr>
              <p:nvPr>
                <p:ph idx="1"/>
              </p:nvPr>
            </p:nvSpPr>
            <p:spPr>
              <a:xfrm>
                <a:off x="405961" y="1228477"/>
                <a:ext cx="8640067" cy="4993420"/>
              </a:xfrm>
              <a:blipFill>
                <a:blip r:embed="rId2"/>
                <a:stretch>
                  <a:fillRect l="-776"/>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17FF17B6-A0C3-5B4F-8F27-42079270EFA9}"/>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EB870196-82D5-0E46-9DD2-ECC8A52E9C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81A66F-DF8D-8E4A-8825-8DDAFC4C3939}"/>
              </a:ext>
            </a:extLst>
          </p:cNvPr>
          <p:cNvSpPr>
            <a:spLocks noGrp="1"/>
          </p:cNvSpPr>
          <p:nvPr>
            <p:ph type="sldNum" sz="quarter" idx="12"/>
          </p:nvPr>
        </p:nvSpPr>
        <p:spPr/>
        <p:txBody>
          <a:bodyPr/>
          <a:lstStyle/>
          <a:p>
            <a:fld id="{0A308975-6624-A64B-9276-C536B2E7A4FC}" type="slidenum">
              <a:rPr kumimoji="1" lang="ja-JP" altLang="en-US" smtClean="0"/>
              <a:pPr/>
              <a:t>14</a:t>
            </a:fld>
            <a:endParaRPr kumimoji="1" lang="ja-JP" altLang="en-US"/>
          </a:p>
        </p:txBody>
      </p:sp>
      <p:sp>
        <p:nvSpPr>
          <p:cNvPr id="6" name="タイトル 5">
            <a:extLst>
              <a:ext uri="{FF2B5EF4-FFF2-40B4-BE49-F238E27FC236}">
                <a16:creationId xmlns:a16="http://schemas.microsoft.com/office/drawing/2014/main" id="{AA3A4545-3EE2-5B4B-964E-45F1F4E08426}"/>
              </a:ext>
            </a:extLst>
          </p:cNvPr>
          <p:cNvSpPr>
            <a:spLocks noGrp="1"/>
          </p:cNvSpPr>
          <p:nvPr>
            <p:ph type="title"/>
          </p:nvPr>
        </p:nvSpPr>
        <p:spPr/>
        <p:txBody>
          <a:bodyPr/>
          <a:lstStyle/>
          <a:p>
            <a:r>
              <a:rPr kumimoji="1" lang="en-US" altLang="ja-JP" dirty="0"/>
              <a:t>Exact Algorithm for PTSB</a:t>
            </a:r>
            <a:endParaRPr kumimoji="1" lang="ja-JP" altLang="en-US"/>
          </a:p>
        </p:txBody>
      </p:sp>
      <p:sp>
        <p:nvSpPr>
          <p:cNvPr id="8" name="正方形/長方形 7">
            <a:extLst>
              <a:ext uri="{FF2B5EF4-FFF2-40B4-BE49-F238E27FC236}">
                <a16:creationId xmlns:a16="http://schemas.microsoft.com/office/drawing/2014/main" id="{AFD31146-885B-2740-A703-0BB8F6EDC833}"/>
              </a:ext>
            </a:extLst>
          </p:cNvPr>
          <p:cNvSpPr/>
          <p:nvPr/>
        </p:nvSpPr>
        <p:spPr>
          <a:xfrm>
            <a:off x="97972" y="5960287"/>
            <a:ext cx="9087000" cy="523220"/>
          </a:xfrm>
          <a:prstGeom prst="rect">
            <a:avLst/>
          </a:prstGeom>
        </p:spPr>
        <p:txBody>
          <a:bodyPr wrap="square">
            <a:spAutoFit/>
          </a:bodyPr>
          <a:lstStyle/>
          <a:p>
            <a:r>
              <a:rPr lang="en" altLang="ja-JP" sz="1400" dirty="0">
                <a:latin typeface="CMR9"/>
              </a:rPr>
              <a:t>[3]Chan, W.S., Chin, F.: Approximation of polygonal curves with minimum number of line segments or minimum error. Int. J. of Computational Geometry and Applications </a:t>
            </a:r>
            <a:r>
              <a:rPr lang="en" altLang="ja-JP" sz="1400" dirty="0">
                <a:latin typeface="CMBX9"/>
              </a:rPr>
              <a:t>6</a:t>
            </a:r>
            <a:r>
              <a:rPr lang="en" altLang="ja-JP" sz="1400" dirty="0">
                <a:latin typeface="CMR9"/>
              </a:rPr>
              <a:t>(1), 59–77 (1996). </a:t>
            </a:r>
          </a:p>
        </p:txBody>
      </p:sp>
    </p:spTree>
    <p:extLst>
      <p:ext uri="{BB962C8B-B14F-4D97-AF65-F5344CB8AC3E}">
        <p14:creationId xmlns:p14="http://schemas.microsoft.com/office/powerpoint/2010/main" val="273020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a:extLst>
              <a:ext uri="{FF2B5EF4-FFF2-40B4-BE49-F238E27FC236}">
                <a16:creationId xmlns:a16="http://schemas.microsoft.com/office/drawing/2014/main" id="{181AAFD8-1799-F64B-B2D2-F018CF97E84C}"/>
              </a:ext>
            </a:extLst>
          </p:cNvPr>
          <p:cNvSpPr/>
          <p:nvPr/>
        </p:nvSpPr>
        <p:spPr>
          <a:xfrm>
            <a:off x="405961" y="1222571"/>
            <a:ext cx="8433239" cy="92191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7D3D441-4C67-B047-9152-BD568EB973F3}"/>
                  </a:ext>
                </a:extLst>
              </p:cNvPr>
              <p:cNvSpPr>
                <a:spLocks noGrp="1"/>
              </p:cNvSpPr>
              <p:nvPr>
                <p:ph idx="1"/>
              </p:nvPr>
            </p:nvSpPr>
            <p:spPr>
              <a:xfrm>
                <a:off x="405961" y="1228477"/>
                <a:ext cx="8640067" cy="4993420"/>
              </a:xfrm>
            </p:spPr>
            <p:txBody>
              <a:bodyPr>
                <a:noAutofit/>
              </a:bodyPr>
              <a:lstStyle/>
              <a:p>
                <a:pPr marL="0" indent="0">
                  <a:buNone/>
                </a:pPr>
                <a:r>
                  <a:rPr lang="ja-JP" altLang="en-US" b="0" u="sng" dirty="0"/>
                  <a:t>定理２</a:t>
                </a:r>
                <a:r>
                  <a:rPr lang="en-US" altLang="ja-JP" b="0" u="sng" dirty="0"/>
                  <a:t>.</a:t>
                </a:r>
                <a:r>
                  <a:rPr lang="ja-JP" altLang="en-US" b="0" u="sng" dirty="0"/>
                  <a:t>サイズ</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2</m:t>
                        </m:r>
                      </m:sup>
                    </m:sSup>
                    <m:r>
                      <a:rPr lang="en-US" altLang="ja-JP" b="0" i="1" u="sng" smtClean="0">
                        <a:latin typeface="Cambria Math" panose="02040503050406030204" pitchFamily="18" charset="0"/>
                      </a:rPr>
                      <m:t>)</m:t>
                    </m:r>
                  </m:oMath>
                </a14:m>
                <a:r>
                  <a:rPr lang="ja-JP" altLang="en-US" b="0" u="sng" dirty="0"/>
                  <a:t>の</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𝐺</m:t>
                        </m:r>
                      </m:e>
                      <m:sub>
                        <m:r>
                          <a:rPr lang="en-US" altLang="ja-JP" b="0" i="1" u="sng" smtClean="0">
                            <a:latin typeface="Cambria Math" panose="02040503050406030204" pitchFamily="18" charset="0"/>
                          </a:rPr>
                          <m:t>𝑠</m:t>
                        </m:r>
                      </m:sub>
                    </m:sSub>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𝑉</m:t>
                    </m:r>
                    <m:r>
                      <a:rPr lang="en-US" altLang="ja-JP" b="0" i="1" u="sng" smtClean="0">
                        <a:latin typeface="Cambria Math" panose="02040503050406030204" pitchFamily="18" charset="0"/>
                      </a:rPr>
                      <m:t>,</m:t>
                    </m:r>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𝐸</m:t>
                        </m:r>
                      </m:e>
                      <m:sub>
                        <m:r>
                          <a:rPr lang="en-US" altLang="ja-JP" b="0" i="1" u="sng" smtClean="0">
                            <a:latin typeface="Cambria Math" panose="02040503050406030204" pitchFamily="18" charset="0"/>
                          </a:rPr>
                          <m:t>𝑠</m:t>
                        </m:r>
                      </m:sub>
                    </m:sSub>
                    <m:r>
                      <a:rPr lang="en-US" altLang="ja-JP" b="0" i="1" u="sng" smtClean="0">
                        <a:latin typeface="Cambria Math" panose="02040503050406030204" pitchFamily="18" charset="0"/>
                      </a:rPr>
                      <m:t>)</m:t>
                    </m:r>
                  </m:oMath>
                </a14:m>
                <a:r>
                  <a:rPr lang="ja-JP" altLang="en-US" b="0" u="sng" dirty="0"/>
                  <a:t>はフレシェ距離では</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3</m:t>
                        </m:r>
                      </m:sup>
                    </m:sSup>
                    <m:r>
                      <a:rPr lang="en-US" altLang="ja-JP" b="0" i="1" u="sng" smtClean="0">
                        <a:latin typeface="Cambria Math" panose="02040503050406030204" pitchFamily="18" charset="0"/>
                      </a:rPr>
                      <m:t>)</m:t>
                    </m:r>
                  </m:oMath>
                </a14:m>
                <a:r>
                  <a:rPr lang="ja-JP" altLang="en-US" b="0" u="sng" dirty="0"/>
                  <a:t>、ハウスドルフ距離では</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2</m:t>
                        </m:r>
                      </m:sup>
                    </m:sSup>
                    <m:r>
                      <a:rPr lang="en-US" altLang="ja-JP" b="0" i="1" u="sng" smtClean="0">
                        <a:latin typeface="Cambria Math" panose="02040503050406030204" pitchFamily="18" charset="0"/>
                      </a:rPr>
                      <m:t>)</m:t>
                    </m:r>
                  </m:oMath>
                </a14:m>
                <a:r>
                  <a:rPr lang="ja-JP" altLang="en-US" b="0" u="sng" dirty="0"/>
                  <a:t>で構築可能である</a:t>
                </a:r>
                <a:r>
                  <a:rPr lang="en-US" altLang="ja-JP" b="0" u="sng" dirty="0"/>
                  <a:t>.</a:t>
                </a:r>
              </a:p>
              <a:p>
                <a:r>
                  <a:rPr lang="en-US" altLang="ja-JP" b="0" dirty="0"/>
                  <a:t>Tree bundle</a:t>
                </a:r>
                <a:r>
                  <a:rPr lang="ja-JP" altLang="en-US" b="0" dirty="0"/>
                  <a:t>のルート点へ向かうショートカットに</a:t>
                </a:r>
                <a:r>
                  <a:rPr lang="en-US" altLang="ja-JP" b="0" dirty="0"/>
                  <a:t>sweep algo</a:t>
                </a:r>
                <a:r>
                  <a:rPr lang="ja-JP" altLang="en-US" b="0" dirty="0"/>
                  <a:t>を適用</a:t>
                </a:r>
                <a:endParaRPr lang="en-US" altLang="ja-JP" b="0" dirty="0"/>
              </a:p>
              <a:p>
                <a:pPr lvl="1"/>
                <a:r>
                  <a:rPr lang="ja-JP" altLang="en-US" dirty="0"/>
                  <a:t>最大</a:t>
                </a:r>
                <a14:m>
                  <m:oMath xmlns:m="http://schemas.openxmlformats.org/officeDocument/2006/math">
                    <m:r>
                      <a:rPr lang="en-US" altLang="ja-JP" b="0" i="1" smtClean="0">
                        <a:latin typeface="Cambria Math" panose="02040503050406030204" pitchFamily="18" charset="0"/>
                      </a:rPr>
                      <m:t>𝑛</m:t>
                    </m:r>
                  </m:oMath>
                </a14:m>
                <a:r>
                  <a:rPr lang="ja-JP" altLang="en-US" dirty="0"/>
                  <a:t>個の出発点を考慮し、各点からルートまでのパス上に最大</a:t>
                </a:r>
                <a14:m>
                  <m:oMath xmlns:m="http://schemas.openxmlformats.org/officeDocument/2006/math">
                    <m:r>
                      <a:rPr lang="en-US" altLang="ja-JP" b="0" i="1" smtClean="0">
                        <a:latin typeface="Cambria Math" panose="02040503050406030204" pitchFamily="18" charset="0"/>
                      </a:rPr>
                      <m:t>𝑛</m:t>
                    </m:r>
                  </m:oMath>
                </a14:m>
                <a:r>
                  <a:rPr lang="ja-JP" altLang="en-US" dirty="0"/>
                  <a:t>個の点</a:t>
                </a:r>
                <a:endParaRPr lang="en-US" altLang="ja-JP" dirty="0"/>
              </a:p>
              <a:p>
                <a:pPr marL="0" indent="0">
                  <a:buNone/>
                </a:pPr>
                <a:r>
                  <a:rPr lang="ja-JP" altLang="en-US" b="0" dirty="0"/>
                  <a:t>　→</a:t>
                </a:r>
                <a:r>
                  <a:rPr lang="ja-JP" altLang="en-US" dirty="0"/>
                  <a:t>全ての近道は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b="0" dirty="0"/>
                  <a:t>で計算ができる</a:t>
                </a:r>
                <a:endParaRPr lang="en-US" altLang="ja-JP" b="0"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ja-JP" altLang="en-US" dirty="0"/>
                  <a:t>のサブツリーを利用する</a:t>
                </a:r>
                <a:endParaRPr lang="en-US" altLang="ja-JP" dirty="0"/>
              </a:p>
              <a:p>
                <a:pPr lvl="1"/>
                <a:r>
                  <a:rPr lang="ja-JP" altLang="en-US" b="0" dirty="0"/>
                  <a:t>各点</a:t>
                </a:r>
                <a14:m>
                  <m:oMath xmlns:m="http://schemas.openxmlformats.org/officeDocument/2006/math">
                    <m:r>
                      <a:rPr lang="en-US" altLang="ja-JP" b="0" i="1" smtClean="0">
                        <a:latin typeface="Cambria Math" panose="02040503050406030204" pitchFamily="18" charset="0"/>
                      </a:rPr>
                      <m:t>𝑝</m:t>
                    </m:r>
                  </m:oMath>
                </a14:m>
                <a:r>
                  <a:rPr lang="ja-JP" altLang="en-US" b="0" dirty="0"/>
                  <a:t>に対し、</a:t>
                </a:r>
                <a14:m>
                  <m:oMath xmlns:m="http://schemas.openxmlformats.org/officeDocument/2006/math">
                    <m:r>
                      <a:rPr lang="en-US" altLang="ja-JP" b="0" i="1" smtClean="0">
                        <a:latin typeface="Cambria Math" panose="02040503050406030204" pitchFamily="18" charset="0"/>
                      </a:rPr>
                      <m:t>𝑆𝑢𝑏</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oMath>
                </a14:m>
                <a:r>
                  <a:rPr lang="ja-JP" altLang="en-US" dirty="0"/>
                  <a:t>に</a:t>
                </a:r>
                <a:r>
                  <a:rPr lang="en-US" altLang="ja-JP" dirty="0"/>
                  <a:t>DFS</a:t>
                </a:r>
                <a:r>
                  <a:rPr lang="ja-JP" altLang="en-US" dirty="0"/>
                  <a:t>を用いて</a:t>
                </a:r>
                <a14:m>
                  <m:oMath xmlns:m="http://schemas.openxmlformats.org/officeDocument/2006/math">
                    <m:r>
                      <a:rPr lang="en-US" altLang="ja-JP" b="0" i="1" smtClean="0">
                        <a:latin typeface="Cambria Math" panose="02040503050406030204" pitchFamily="18" charset="0"/>
                      </a:rPr>
                      <m:t>𝑝</m:t>
                    </m:r>
                  </m:oMath>
                </a14:m>
                <a:r>
                  <a:rPr lang="ja-JP" altLang="en-US" dirty="0"/>
                  <a:t>からのショートカットを計算</a:t>
                </a:r>
                <a:endParaRPr lang="en-US" altLang="ja-JP" dirty="0"/>
              </a:p>
              <a:p>
                <a:pPr lvl="1"/>
                <a:r>
                  <a:rPr lang="ja-JP" altLang="en-US" b="0" u="sng" dirty="0">
                    <a:solidFill>
                      <a:srgbClr val="FF0000"/>
                    </a:solidFill>
                  </a:rPr>
                  <a:t>木の分岐点では、ショートカットの端点</a:t>
                </a:r>
                <a:r>
                  <a:rPr lang="ja-JP" altLang="en-US" u="sng" dirty="0">
                    <a:solidFill>
                      <a:srgbClr val="FF0000"/>
                    </a:solidFill>
                  </a:rPr>
                  <a:t>集合を</a:t>
                </a:r>
                <a:r>
                  <a:rPr lang="en-US" altLang="ja-JP" u="sng" dirty="0">
                    <a:solidFill>
                      <a:srgbClr val="FF0000"/>
                    </a:solidFill>
                  </a:rPr>
                  <a:t>describe</a:t>
                </a:r>
                <a:r>
                  <a:rPr lang="ja-JP" altLang="en-US" u="sng" dirty="0">
                    <a:solidFill>
                      <a:srgbClr val="FF0000"/>
                    </a:solidFill>
                  </a:rPr>
                  <a:t>した</a:t>
                </a:r>
                <a:r>
                  <a:rPr lang="en-US" altLang="ja-JP" u="sng" dirty="0">
                    <a:solidFill>
                      <a:srgbClr val="FF0000"/>
                    </a:solidFill>
                  </a:rPr>
                  <a:t>cone</a:t>
                </a:r>
                <a:r>
                  <a:rPr lang="ja-JP" altLang="en-US" u="sng" dirty="0">
                    <a:solidFill>
                      <a:srgbClr val="FF0000"/>
                    </a:solidFill>
                  </a:rPr>
                  <a:t>のコピーを作成し、各サブ木でこれを操作する</a:t>
                </a:r>
                <a:endParaRPr lang="en-US" altLang="ja-JP" u="sng" dirty="0">
                  <a:solidFill>
                    <a:srgbClr val="FF0000"/>
                  </a:solidFill>
                </a:endParaRPr>
              </a:p>
            </p:txBody>
          </p:sp>
        </mc:Choice>
        <mc:Fallback xmlns="">
          <p:sp>
            <p:nvSpPr>
              <p:cNvPr id="2" name="コンテンツ プレースホルダー 1">
                <a:extLst>
                  <a:ext uri="{FF2B5EF4-FFF2-40B4-BE49-F238E27FC236}">
                    <a16:creationId xmlns:a16="http://schemas.microsoft.com/office/drawing/2014/main" id="{27D3D441-4C67-B047-9152-BD568EB973F3}"/>
                  </a:ext>
                </a:extLst>
              </p:cNvPr>
              <p:cNvSpPr>
                <a:spLocks noGrp="1" noRot="1" noChangeAspect="1" noMove="1" noResize="1" noEditPoints="1" noAdjustHandles="1" noChangeArrowheads="1" noChangeShapeType="1" noTextEdit="1"/>
              </p:cNvSpPr>
              <p:nvPr>
                <p:ph idx="1"/>
              </p:nvPr>
            </p:nvSpPr>
            <p:spPr>
              <a:xfrm>
                <a:off x="405961" y="1228477"/>
                <a:ext cx="8640067" cy="4993420"/>
              </a:xfrm>
              <a:blipFill>
                <a:blip r:embed="rId2"/>
                <a:stretch>
                  <a:fillRect l="-776"/>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17FF17B6-A0C3-5B4F-8F27-42079270EFA9}"/>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EB870196-82D5-0E46-9DD2-ECC8A52E9C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81A66F-DF8D-8E4A-8825-8DDAFC4C3939}"/>
              </a:ext>
            </a:extLst>
          </p:cNvPr>
          <p:cNvSpPr>
            <a:spLocks noGrp="1"/>
          </p:cNvSpPr>
          <p:nvPr>
            <p:ph type="sldNum" sz="quarter" idx="12"/>
          </p:nvPr>
        </p:nvSpPr>
        <p:spPr/>
        <p:txBody>
          <a:bodyPr/>
          <a:lstStyle/>
          <a:p>
            <a:fld id="{0A308975-6624-A64B-9276-C536B2E7A4FC}" type="slidenum">
              <a:rPr kumimoji="1" lang="ja-JP" altLang="en-US" smtClean="0"/>
              <a:pPr/>
              <a:t>15</a:t>
            </a:fld>
            <a:endParaRPr kumimoji="1" lang="ja-JP" altLang="en-US"/>
          </a:p>
        </p:txBody>
      </p:sp>
      <p:sp>
        <p:nvSpPr>
          <p:cNvPr id="6" name="タイトル 5">
            <a:extLst>
              <a:ext uri="{FF2B5EF4-FFF2-40B4-BE49-F238E27FC236}">
                <a16:creationId xmlns:a16="http://schemas.microsoft.com/office/drawing/2014/main" id="{AA3A4545-3EE2-5B4B-964E-45F1F4E08426}"/>
              </a:ext>
            </a:extLst>
          </p:cNvPr>
          <p:cNvSpPr>
            <a:spLocks noGrp="1"/>
          </p:cNvSpPr>
          <p:nvPr>
            <p:ph type="title"/>
          </p:nvPr>
        </p:nvSpPr>
        <p:spPr/>
        <p:txBody>
          <a:bodyPr/>
          <a:lstStyle/>
          <a:p>
            <a:r>
              <a:rPr kumimoji="1" lang="en-US" altLang="ja-JP" dirty="0"/>
              <a:t>Exact Algorithm for PTSB</a:t>
            </a:r>
            <a:endParaRPr kumimoji="1" lang="ja-JP" altLang="en-US"/>
          </a:p>
        </p:txBody>
      </p:sp>
    </p:spTree>
    <p:extLst>
      <p:ext uri="{BB962C8B-B14F-4D97-AF65-F5344CB8AC3E}">
        <p14:creationId xmlns:p14="http://schemas.microsoft.com/office/powerpoint/2010/main" val="92636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a:extLst>
              <a:ext uri="{FF2B5EF4-FFF2-40B4-BE49-F238E27FC236}">
                <a16:creationId xmlns:a16="http://schemas.microsoft.com/office/drawing/2014/main" id="{181AAFD8-1799-F64B-B2D2-F018CF97E84C}"/>
              </a:ext>
            </a:extLst>
          </p:cNvPr>
          <p:cNvSpPr/>
          <p:nvPr/>
        </p:nvSpPr>
        <p:spPr>
          <a:xfrm>
            <a:off x="405961" y="1222571"/>
            <a:ext cx="8433239" cy="921916"/>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7D3D441-4C67-B047-9152-BD568EB973F3}"/>
                  </a:ext>
                </a:extLst>
              </p:cNvPr>
              <p:cNvSpPr>
                <a:spLocks noGrp="1"/>
              </p:cNvSpPr>
              <p:nvPr>
                <p:ph idx="1"/>
              </p:nvPr>
            </p:nvSpPr>
            <p:spPr>
              <a:xfrm>
                <a:off x="405961" y="1228477"/>
                <a:ext cx="8640067" cy="4993420"/>
              </a:xfrm>
            </p:spPr>
            <p:txBody>
              <a:bodyPr>
                <a:noAutofit/>
              </a:bodyPr>
              <a:lstStyle/>
              <a:p>
                <a:pPr marL="0" indent="0">
                  <a:buNone/>
                </a:pPr>
                <a:r>
                  <a:rPr lang="ja-JP" altLang="en-US" b="0" u="sng" dirty="0"/>
                  <a:t>定理２</a:t>
                </a:r>
                <a:r>
                  <a:rPr lang="en-US" altLang="ja-JP" b="0" u="sng" dirty="0"/>
                  <a:t>.</a:t>
                </a:r>
                <a:r>
                  <a:rPr lang="ja-JP" altLang="en-US" b="0" u="sng" dirty="0"/>
                  <a:t>サイズ</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2</m:t>
                        </m:r>
                      </m:sup>
                    </m:sSup>
                    <m:r>
                      <a:rPr lang="en-US" altLang="ja-JP" b="0" i="1" u="sng" smtClean="0">
                        <a:latin typeface="Cambria Math" panose="02040503050406030204" pitchFamily="18" charset="0"/>
                      </a:rPr>
                      <m:t>)</m:t>
                    </m:r>
                  </m:oMath>
                </a14:m>
                <a:r>
                  <a:rPr lang="ja-JP" altLang="en-US" b="0" u="sng" dirty="0"/>
                  <a:t>の</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𝐺</m:t>
                        </m:r>
                      </m:e>
                      <m:sub>
                        <m:r>
                          <a:rPr lang="en-US" altLang="ja-JP" b="0" i="1" u="sng" smtClean="0">
                            <a:latin typeface="Cambria Math" panose="02040503050406030204" pitchFamily="18" charset="0"/>
                          </a:rPr>
                          <m:t>𝑠</m:t>
                        </m:r>
                      </m:sub>
                    </m:sSub>
                    <m:r>
                      <a:rPr lang="en-US" altLang="ja-JP" b="0" i="1" u="sng" smtClean="0">
                        <a:latin typeface="Cambria Math" panose="02040503050406030204" pitchFamily="18" charset="0"/>
                      </a:rPr>
                      <m:t>=(</m:t>
                    </m:r>
                    <m:r>
                      <a:rPr lang="en-US" altLang="ja-JP" b="0" i="1" u="sng" smtClean="0">
                        <a:latin typeface="Cambria Math" panose="02040503050406030204" pitchFamily="18" charset="0"/>
                      </a:rPr>
                      <m:t>𝑉</m:t>
                    </m:r>
                    <m:r>
                      <a:rPr lang="en-US" altLang="ja-JP" b="0" i="1" u="sng" smtClean="0">
                        <a:latin typeface="Cambria Math" panose="02040503050406030204" pitchFamily="18" charset="0"/>
                      </a:rPr>
                      <m:t>,</m:t>
                    </m:r>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𝐸</m:t>
                        </m:r>
                      </m:e>
                      <m:sub>
                        <m:r>
                          <a:rPr lang="en-US" altLang="ja-JP" b="0" i="1" u="sng" smtClean="0">
                            <a:latin typeface="Cambria Math" panose="02040503050406030204" pitchFamily="18" charset="0"/>
                          </a:rPr>
                          <m:t>𝑠</m:t>
                        </m:r>
                      </m:sub>
                    </m:sSub>
                    <m:r>
                      <a:rPr lang="en-US" altLang="ja-JP" b="0" i="1" u="sng" smtClean="0">
                        <a:latin typeface="Cambria Math" panose="02040503050406030204" pitchFamily="18" charset="0"/>
                      </a:rPr>
                      <m:t>)</m:t>
                    </m:r>
                  </m:oMath>
                </a14:m>
                <a:r>
                  <a:rPr lang="ja-JP" altLang="en-US" b="0" u="sng" dirty="0"/>
                  <a:t>はフレシェ距離では</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3</m:t>
                        </m:r>
                      </m:sup>
                    </m:sSup>
                    <m:r>
                      <a:rPr lang="en-US" altLang="ja-JP" b="0" i="1" u="sng" smtClean="0">
                        <a:latin typeface="Cambria Math" panose="02040503050406030204" pitchFamily="18" charset="0"/>
                      </a:rPr>
                      <m:t>)</m:t>
                    </m:r>
                  </m:oMath>
                </a14:m>
                <a:r>
                  <a:rPr lang="ja-JP" altLang="en-US" b="0" u="sng" dirty="0"/>
                  <a:t>、ハウスドルフ距離では</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2</m:t>
                        </m:r>
                      </m:sup>
                    </m:sSup>
                    <m:r>
                      <a:rPr lang="en-US" altLang="ja-JP" b="0" i="1" u="sng" smtClean="0">
                        <a:latin typeface="Cambria Math" panose="02040503050406030204" pitchFamily="18" charset="0"/>
                      </a:rPr>
                      <m:t>)</m:t>
                    </m:r>
                  </m:oMath>
                </a14:m>
                <a:r>
                  <a:rPr lang="ja-JP" altLang="en-US" b="0" u="sng" dirty="0"/>
                  <a:t>で構築可能である</a:t>
                </a:r>
                <a:r>
                  <a:rPr lang="en-US" altLang="ja-JP" b="0" u="sng" dirty="0"/>
                  <a:t>.</a:t>
                </a:r>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ja-JP" altLang="en-US" dirty="0"/>
                  <a:t>のサブツリーを利用する</a:t>
                </a:r>
                <a:endParaRPr lang="en-US" altLang="ja-JP" dirty="0"/>
              </a:p>
              <a:p>
                <a:pPr lvl="1"/>
                <a:r>
                  <a:rPr lang="ja-JP" altLang="en-US" b="0" dirty="0"/>
                  <a:t>各点</a:t>
                </a:r>
                <a14:m>
                  <m:oMath xmlns:m="http://schemas.openxmlformats.org/officeDocument/2006/math">
                    <m:r>
                      <a:rPr lang="en-US" altLang="ja-JP" b="0" i="1" smtClean="0">
                        <a:latin typeface="Cambria Math" panose="02040503050406030204" pitchFamily="18" charset="0"/>
                      </a:rPr>
                      <m:t>𝑝</m:t>
                    </m:r>
                  </m:oMath>
                </a14:m>
                <a:r>
                  <a:rPr lang="ja-JP" altLang="en-US" b="0" dirty="0"/>
                  <a:t>に対し、</a:t>
                </a:r>
                <a14:m>
                  <m:oMath xmlns:m="http://schemas.openxmlformats.org/officeDocument/2006/math">
                    <m:r>
                      <a:rPr lang="en-US" altLang="ja-JP" b="0" i="1" smtClean="0">
                        <a:latin typeface="Cambria Math" panose="02040503050406030204" pitchFamily="18" charset="0"/>
                      </a:rPr>
                      <m:t>𝑆𝑢𝑏</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𝑣</m:t>
                        </m:r>
                      </m:e>
                      <m:sub>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oMath>
                </a14:m>
                <a:r>
                  <a:rPr lang="ja-JP" altLang="en-US" dirty="0"/>
                  <a:t>に</a:t>
                </a:r>
                <a:r>
                  <a:rPr lang="en-US" altLang="ja-JP" dirty="0"/>
                  <a:t>DFS</a:t>
                </a:r>
                <a:r>
                  <a:rPr lang="ja-JP" altLang="en-US" dirty="0"/>
                  <a:t>を用いて</a:t>
                </a:r>
                <a14:m>
                  <m:oMath xmlns:m="http://schemas.openxmlformats.org/officeDocument/2006/math">
                    <m:r>
                      <a:rPr lang="en-US" altLang="ja-JP" b="0" i="1" smtClean="0">
                        <a:latin typeface="Cambria Math" panose="02040503050406030204" pitchFamily="18" charset="0"/>
                      </a:rPr>
                      <m:t>𝑝</m:t>
                    </m:r>
                  </m:oMath>
                </a14:m>
                <a:r>
                  <a:rPr lang="ja-JP" altLang="en-US" dirty="0"/>
                  <a:t>からのショートカットを計算</a:t>
                </a:r>
                <a:endParaRPr lang="en-US" altLang="ja-JP" dirty="0"/>
              </a:p>
              <a:p>
                <a:pPr lvl="1"/>
                <a:r>
                  <a:rPr lang="ja-JP" altLang="en-US" b="0" dirty="0"/>
                  <a:t>木の分岐点では、</a:t>
                </a:r>
                <a:r>
                  <a:rPr lang="ja-JP" altLang="en-US" b="0" u="sng" dirty="0">
                    <a:solidFill>
                      <a:srgbClr val="FF0000"/>
                    </a:solidFill>
                  </a:rPr>
                  <a:t>木の分岐点では、ショートカットの端点</a:t>
                </a:r>
                <a:r>
                  <a:rPr lang="ja-JP" altLang="en-US" u="sng" dirty="0">
                    <a:solidFill>
                      <a:srgbClr val="FF0000"/>
                    </a:solidFill>
                  </a:rPr>
                  <a:t>集合を</a:t>
                </a:r>
                <a:r>
                  <a:rPr lang="en-US" altLang="ja-JP" u="sng" dirty="0">
                    <a:solidFill>
                      <a:srgbClr val="FF0000"/>
                    </a:solidFill>
                  </a:rPr>
                  <a:t>describe</a:t>
                </a:r>
                <a:r>
                  <a:rPr lang="ja-JP" altLang="en-US" u="sng" dirty="0">
                    <a:solidFill>
                      <a:srgbClr val="FF0000"/>
                    </a:solidFill>
                  </a:rPr>
                  <a:t>した</a:t>
                </a:r>
                <a:r>
                  <a:rPr lang="en-US" altLang="ja-JP" u="sng" dirty="0">
                    <a:solidFill>
                      <a:srgbClr val="FF0000"/>
                    </a:solidFill>
                  </a:rPr>
                  <a:t>cone</a:t>
                </a:r>
                <a:r>
                  <a:rPr lang="ja-JP" altLang="en-US" u="sng" dirty="0">
                    <a:solidFill>
                      <a:srgbClr val="FF0000"/>
                    </a:solidFill>
                  </a:rPr>
                  <a:t>のコピーを作成し、各サブツリーでこれを操作する</a:t>
                </a:r>
                <a:endParaRPr lang="en-US" altLang="ja-JP" u="sng" dirty="0">
                  <a:solidFill>
                    <a:srgbClr val="FF0000"/>
                  </a:solidFill>
                </a:endParaRPr>
              </a:p>
              <a:p>
                <a:pPr lvl="1"/>
                <a:r>
                  <a:rPr lang="ja-JP" altLang="en-US" b="0" dirty="0"/>
                  <a:t>各サブツリーには最大で</a:t>
                </a:r>
                <a14:m>
                  <m:oMath xmlns:m="http://schemas.openxmlformats.org/officeDocument/2006/math">
                    <m:r>
                      <a:rPr lang="en-US" altLang="ja-JP" b="0" i="1" smtClean="0">
                        <a:latin typeface="Cambria Math" panose="02040503050406030204" pitchFamily="18" charset="0"/>
                      </a:rPr>
                      <m:t>𝑛</m:t>
                    </m:r>
                  </m:oMath>
                </a14:m>
                <a:r>
                  <a:rPr lang="ja-JP" altLang="en-US" b="0" dirty="0"/>
                  <a:t>個のノード、</a:t>
                </a:r>
                <a14:m>
                  <m:oMath xmlns:m="http://schemas.openxmlformats.org/officeDocument/2006/math">
                    <m:r>
                      <a:rPr lang="en-US" altLang="ja-JP" b="0" i="1" smtClean="0">
                        <a:latin typeface="Cambria Math" panose="02040503050406030204" pitchFamily="18" charset="0"/>
                      </a:rPr>
                      <m:t>𝑝</m:t>
                    </m:r>
                  </m:oMath>
                </a14:m>
                <a:r>
                  <a:rPr lang="ja-JP" altLang="en-US" b="0" dirty="0"/>
                  <a:t>を始点とする全ての近道を点の総数に線形な時間で計算できる（？）</a:t>
                </a:r>
                <a:endParaRPr lang="en-US" altLang="ja-JP" b="0" dirty="0"/>
              </a:p>
              <a:p>
                <a:pPr marL="0" indent="0">
                  <a:buNone/>
                </a:pPr>
                <a:r>
                  <a:rPr lang="ja-JP" altLang="en-US" b="0" dirty="0"/>
                  <a:t>　→根から離れていく方向のショートカット集合も</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b="0" dirty="0"/>
                  <a:t>で計算可能</a:t>
                </a:r>
                <a:endParaRPr lang="en-US" altLang="ja-JP" b="0" dirty="0"/>
              </a:p>
            </p:txBody>
          </p:sp>
        </mc:Choice>
        <mc:Fallback xmlns="">
          <p:sp>
            <p:nvSpPr>
              <p:cNvPr id="2" name="コンテンツ プレースホルダー 1">
                <a:extLst>
                  <a:ext uri="{FF2B5EF4-FFF2-40B4-BE49-F238E27FC236}">
                    <a16:creationId xmlns:a16="http://schemas.microsoft.com/office/drawing/2014/main" id="{27D3D441-4C67-B047-9152-BD568EB973F3}"/>
                  </a:ext>
                </a:extLst>
              </p:cNvPr>
              <p:cNvSpPr>
                <a:spLocks noGrp="1" noRot="1" noChangeAspect="1" noMove="1" noResize="1" noEditPoints="1" noAdjustHandles="1" noChangeArrowheads="1" noChangeShapeType="1" noTextEdit="1"/>
              </p:cNvSpPr>
              <p:nvPr>
                <p:ph idx="1"/>
              </p:nvPr>
            </p:nvSpPr>
            <p:spPr>
              <a:xfrm>
                <a:off x="405961" y="1228477"/>
                <a:ext cx="8640067" cy="4993420"/>
              </a:xfrm>
              <a:blipFill>
                <a:blip r:embed="rId2"/>
                <a:stretch>
                  <a:fillRect l="-776"/>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17FF17B6-A0C3-5B4F-8F27-42079270EFA9}"/>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EB870196-82D5-0E46-9DD2-ECC8A52E9C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81A66F-DF8D-8E4A-8825-8DDAFC4C3939}"/>
              </a:ext>
            </a:extLst>
          </p:cNvPr>
          <p:cNvSpPr>
            <a:spLocks noGrp="1"/>
          </p:cNvSpPr>
          <p:nvPr>
            <p:ph type="sldNum" sz="quarter" idx="12"/>
          </p:nvPr>
        </p:nvSpPr>
        <p:spPr/>
        <p:txBody>
          <a:bodyPr/>
          <a:lstStyle/>
          <a:p>
            <a:fld id="{0A308975-6624-A64B-9276-C536B2E7A4FC}" type="slidenum">
              <a:rPr kumimoji="1" lang="ja-JP" altLang="en-US" smtClean="0"/>
              <a:pPr/>
              <a:t>16</a:t>
            </a:fld>
            <a:endParaRPr kumimoji="1" lang="ja-JP" altLang="en-US"/>
          </a:p>
        </p:txBody>
      </p:sp>
      <p:sp>
        <p:nvSpPr>
          <p:cNvPr id="6" name="タイトル 5">
            <a:extLst>
              <a:ext uri="{FF2B5EF4-FFF2-40B4-BE49-F238E27FC236}">
                <a16:creationId xmlns:a16="http://schemas.microsoft.com/office/drawing/2014/main" id="{AA3A4545-3EE2-5B4B-964E-45F1F4E08426}"/>
              </a:ext>
            </a:extLst>
          </p:cNvPr>
          <p:cNvSpPr>
            <a:spLocks noGrp="1"/>
          </p:cNvSpPr>
          <p:nvPr>
            <p:ph type="title"/>
          </p:nvPr>
        </p:nvSpPr>
        <p:spPr/>
        <p:txBody>
          <a:bodyPr/>
          <a:lstStyle/>
          <a:p>
            <a:r>
              <a:rPr kumimoji="1" lang="en-US" altLang="ja-JP" dirty="0"/>
              <a:t>Exact Algorithm for PTSB</a:t>
            </a:r>
            <a:endParaRPr kumimoji="1" lang="ja-JP" altLang="en-US"/>
          </a:p>
        </p:txBody>
      </p:sp>
    </p:spTree>
    <p:extLst>
      <p:ext uri="{BB962C8B-B14F-4D97-AF65-F5344CB8AC3E}">
        <p14:creationId xmlns:p14="http://schemas.microsoft.com/office/powerpoint/2010/main" val="3555336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a:extLst>
              <a:ext uri="{FF2B5EF4-FFF2-40B4-BE49-F238E27FC236}">
                <a16:creationId xmlns:a16="http://schemas.microsoft.com/office/drawing/2014/main" id="{181AAFD8-1799-F64B-B2D2-F018CF97E84C}"/>
              </a:ext>
            </a:extLst>
          </p:cNvPr>
          <p:cNvSpPr/>
          <p:nvPr/>
        </p:nvSpPr>
        <p:spPr>
          <a:xfrm>
            <a:off x="405961" y="1222571"/>
            <a:ext cx="8433239" cy="54091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7D3D441-4C67-B047-9152-BD568EB973F3}"/>
                  </a:ext>
                </a:extLst>
              </p:cNvPr>
              <p:cNvSpPr>
                <a:spLocks noGrp="1"/>
              </p:cNvSpPr>
              <p:nvPr>
                <p:ph idx="1"/>
              </p:nvPr>
            </p:nvSpPr>
            <p:spPr>
              <a:xfrm>
                <a:off x="405961" y="1228477"/>
                <a:ext cx="8640067" cy="4993420"/>
              </a:xfrm>
            </p:spPr>
            <p:txBody>
              <a:bodyPr>
                <a:noAutofit/>
              </a:bodyPr>
              <a:lstStyle/>
              <a:p>
                <a:pPr marL="0" indent="0">
                  <a:buNone/>
                </a:pPr>
                <a:r>
                  <a:rPr lang="ja-JP" altLang="en-US" b="0" u="sng"/>
                  <a:t>定理</a:t>
                </a:r>
                <a:r>
                  <a:rPr lang="ja-JP" altLang="en-US" u="sng"/>
                  <a:t>３</a:t>
                </a:r>
                <a:r>
                  <a:rPr lang="en-US" altLang="ja-JP" b="0" u="sng" dirty="0"/>
                  <a:t>.PTBS</a:t>
                </a:r>
                <a:r>
                  <a:rPr lang="ja-JP" altLang="en-US" b="0" u="sng"/>
                  <a:t>の最適解は</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2</m:t>
                        </m:r>
                      </m:sup>
                    </m:sSup>
                    <m:r>
                      <a:rPr lang="en-US" altLang="ja-JP" b="0" i="1" u="sng" smtClean="0">
                        <a:latin typeface="Cambria Math" panose="02040503050406030204" pitchFamily="18" charset="0"/>
                      </a:rPr>
                      <m:t>)</m:t>
                    </m:r>
                  </m:oMath>
                </a14:m>
                <a:r>
                  <a:rPr lang="ja-JP" altLang="en-US" b="0" u="sng"/>
                  <a:t>で計算可能</a:t>
                </a:r>
                <a:endParaRPr lang="en-US" altLang="ja-JP" b="0" u="sng"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𝑂𝑃𝑇</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𝑣</m:t>
                        </m:r>
                      </m:e>
                    </m:d>
                    <m:r>
                      <a:rPr lang="en-US" altLang="ja-JP" b="0" i="1" smtClean="0">
                        <a:latin typeface="Cambria Math" panose="02040503050406030204" pitchFamily="18" charset="0"/>
                      </a:rPr>
                      <m:t>=1+</m:t>
                    </m:r>
                    <m:nary>
                      <m:naryPr>
                        <m:chr m:val="∑"/>
                        <m:supHide m:val="on"/>
                        <m:ctrlPr>
                          <a:rPr lang="en-US" altLang="ja-JP" b="0" i="1" smtClean="0">
                            <a:latin typeface="Cambria Math" panose="02040503050406030204" pitchFamily="18" charset="0"/>
                          </a:rPr>
                        </m:ctrlPr>
                      </m:naryPr>
                      <m:sub>
                        <m:d>
                          <m:dPr>
                            <m:ctrlPr>
                              <a:rPr lang="en-US" altLang="ja-JP" b="0" i="1" smtClean="0">
                                <a:latin typeface="Cambria Math" panose="02040503050406030204" pitchFamily="18" charset="0"/>
                              </a:rPr>
                            </m:ctrlPr>
                          </m:dPr>
                          <m:e>
                            <m:r>
                              <m:rPr>
                                <m:brk m:alnAt="7"/>
                              </m:rP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e>
                        </m:d>
                        <m:r>
                          <m:rPr>
                            <m:brk m:alnAt="7"/>
                          </m:rP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𝐶</m:t>
                        </m:r>
                      </m:sub>
                      <m:sup/>
                      <m:e>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e>
                    </m:nary>
                  </m:oMath>
                </a14:m>
                <a:r>
                  <a:rPr lang="en-US" altLang="ja-JP" b="0" dirty="0"/>
                  <a:t> </a:t>
                </a:r>
                <a:r>
                  <a:rPr lang="ja-JP" altLang="en-US" b="0" dirty="0"/>
                  <a:t>これ</a:t>
                </a:r>
                <a:r>
                  <a:rPr lang="en-US" altLang="ja-JP" b="0" dirty="0"/>
                  <a:t>f</a:t>
                </a:r>
                <a:r>
                  <a:rPr lang="ja-JP" altLang="en-US" b="0"/>
                  <a:t>がサブツリーの最適な簡略化サイズとして割り当てられると仮定し、帰納的に証明する</a:t>
                </a:r>
                <a:endParaRPr lang="en-US" altLang="ja-JP" b="0" dirty="0"/>
              </a:p>
              <a:p>
                <a:r>
                  <a:rPr lang="ja-JP" altLang="en-US" b="0"/>
                  <a:t>葉ノードについては１が割り当てられる（自明）</a:t>
                </a:r>
                <a:endParaRPr lang="en-US" altLang="ja-JP" b="0" dirty="0"/>
              </a:p>
              <a:p>
                <a:r>
                  <a:rPr lang="ja-JP" altLang="en-US"/>
                  <a:t>葉ではないノード</a:t>
                </a:r>
                <a:r>
                  <a:rPr lang="en-US" altLang="ja-JP" dirty="0"/>
                  <a:t>v</a:t>
                </a:r>
                <a:r>
                  <a:rPr lang="ja-JP" altLang="en-US"/>
                  <a:t>について、</a:t>
                </a:r>
                <a:r>
                  <a:rPr lang="en-US" altLang="ja-JP" dirty="0"/>
                  <a:t>w</a:t>
                </a:r>
                <a:r>
                  <a:rPr lang="ja-JP" altLang="en-US"/>
                  <a:t>に正しい値が割り当てられているとして考える。→</a:t>
                </a:r>
                <a:r>
                  <a:rPr lang="en-US" altLang="ja-JP" dirty="0"/>
                  <a:t>s(w)=</a:t>
                </a:r>
                <a:r>
                  <a:rPr lang="en-US" altLang="ja-JP" dirty="0" err="1"/>
                  <a:t>s_opt</a:t>
                </a:r>
                <a:r>
                  <a:rPr lang="en-US" altLang="ja-JP" dirty="0"/>
                  <a:t>(w)</a:t>
                </a:r>
              </a:p>
              <a:p>
                <a14:m>
                  <m:oMath xmlns:m="http://schemas.openxmlformats.org/officeDocument/2006/math">
                    <m:r>
                      <a:rPr lang="en-US" altLang="ja-JP" i="1">
                        <a:latin typeface="Cambria Math" panose="02040503050406030204" pitchFamily="18" charset="0"/>
                      </a:rPr>
                      <m:t>𝐶</m:t>
                    </m:r>
                    <m:r>
                      <a:rPr lang="ja-JP" altLang="en-US" i="1">
                        <a:latin typeface="Cambria Math" panose="02040503050406030204" pitchFamily="18" charset="0"/>
                      </a:rPr>
                      <m:t>は</m:t>
                    </m:r>
                    <m:r>
                      <a:rPr lang="en-US" altLang="ja-JP" i="1" dirty="0">
                        <a:latin typeface="Cambria Math" panose="02040503050406030204" pitchFamily="18" charset="0"/>
                      </a:rPr>
                      <m:t>𝑆𝑢𝑏</m:t>
                    </m:r>
                    <m:r>
                      <a:rPr lang="en-US" altLang="ja-JP" i="1" dirty="0">
                        <a:latin typeface="Cambria Math" panose="02040503050406030204" pitchFamily="18" charset="0"/>
                      </a:rPr>
                      <m:t>(</m:t>
                    </m:r>
                    <m:r>
                      <a:rPr lang="en-US" altLang="ja-JP" i="1" dirty="0">
                        <a:latin typeface="Cambria Math" panose="02040503050406030204" pitchFamily="18" charset="0"/>
                      </a:rPr>
                      <m:t>𝑣</m:t>
                    </m:r>
                    <m:r>
                      <a:rPr lang="en-US" altLang="ja-JP" i="1" dirty="0">
                        <a:latin typeface="Cambria Math" panose="02040503050406030204" pitchFamily="18" charset="0"/>
                      </a:rPr>
                      <m:t>)</m:t>
                    </m:r>
                  </m:oMath>
                </a14:m>
                <a:r>
                  <a:rPr lang="ja-JP" altLang="en-US" dirty="0"/>
                  <a:t>の最適</a:t>
                </a:r>
                <a:r>
                  <a:rPr lang="ja-JP" altLang="en-US"/>
                  <a:t>な簡略化における</a:t>
                </a:r>
                <a14:m>
                  <m:oMath xmlns:m="http://schemas.openxmlformats.org/officeDocument/2006/math">
                    <m:r>
                      <a:rPr lang="en-US" altLang="ja-JP" i="1">
                        <a:latin typeface="Cambria Math" panose="02040503050406030204" pitchFamily="18" charset="0"/>
                      </a:rPr>
                      <m:t>𝑣</m:t>
                    </m:r>
                  </m:oMath>
                </a14:m>
                <a:r>
                  <a:rPr lang="ja-JP" altLang="en-US" dirty="0"/>
                  <a:t>を始点</a:t>
                </a:r>
                <a:r>
                  <a:rPr lang="ja-JP" altLang="en-US"/>
                  <a:t>とするショートカット辺集合</a:t>
                </a:r>
                <a:endParaRPr lang="en-US" altLang="ja-JP" dirty="0"/>
              </a:p>
              <a:p>
                <a:r>
                  <a:rPr lang="ja-JP" altLang="en-US" b="0"/>
                  <a:t>誘導される簡略化サイズは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𝑠</m:t>
                        </m:r>
                      </m:e>
                      <m:sub>
                        <m:r>
                          <a:rPr lang="en-US" altLang="ja-JP" i="1">
                            <a:latin typeface="Cambria Math" panose="02040503050406030204" pitchFamily="18" charset="0"/>
                          </a:rPr>
                          <m:t>𝑂𝑃𝑇</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𝑣</m:t>
                        </m:r>
                      </m:e>
                    </m:d>
                    <m:r>
                      <a:rPr lang="en-US" altLang="ja-JP" i="1">
                        <a:latin typeface="Cambria Math" panose="02040503050406030204" pitchFamily="18" charset="0"/>
                      </a:rPr>
                      <m:t>=1+</m:t>
                    </m:r>
                    <m:nary>
                      <m:naryPr>
                        <m:chr m:val="∑"/>
                        <m:supHide m:val="on"/>
                        <m:ctrlPr>
                          <a:rPr lang="en-US" altLang="ja-JP" i="1">
                            <a:latin typeface="Cambria Math" panose="02040503050406030204" pitchFamily="18" charset="0"/>
                          </a:rPr>
                        </m:ctrlPr>
                      </m:naryPr>
                      <m:sub>
                        <m:d>
                          <m:dPr>
                            <m:ctrlPr>
                              <a:rPr lang="en-US" altLang="ja-JP" i="1">
                                <a:latin typeface="Cambria Math" panose="02040503050406030204" pitchFamily="18" charset="0"/>
                              </a:rPr>
                            </m:ctrlPr>
                          </m:dPr>
                          <m:e>
                            <m:r>
                              <m:rPr>
                                <m:brk m:alnAt="7"/>
                              </m:rPr>
                              <a:rPr lang="en-US" altLang="ja-JP" i="1">
                                <a:latin typeface="Cambria Math" panose="02040503050406030204" pitchFamily="18" charset="0"/>
                              </a:rPr>
                              <m:t>𝑣</m:t>
                            </m:r>
                            <m:r>
                              <a:rPr lang="en-US" altLang="ja-JP" i="1">
                                <a:latin typeface="Cambria Math" panose="02040503050406030204" pitchFamily="18" charset="0"/>
                              </a:rPr>
                              <m:t>,</m:t>
                            </m:r>
                            <m:r>
                              <a:rPr lang="en-US" altLang="ja-JP" i="1">
                                <a:latin typeface="Cambria Math" panose="02040503050406030204" pitchFamily="18" charset="0"/>
                              </a:rPr>
                              <m:t>𝑤</m:t>
                            </m:r>
                          </m:e>
                        </m:d>
                        <m:r>
                          <m:rPr>
                            <m:brk m:alnAt="7"/>
                          </m:rP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𝐶</m:t>
                        </m:r>
                      </m:sub>
                      <m:sup/>
                      <m:e>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m:t>
                        </m:r>
                      </m:e>
                    </m:nary>
                  </m:oMath>
                </a14:m>
                <a:r>
                  <a:rPr lang="en-US" altLang="ja-JP" dirty="0"/>
                  <a:t> </a:t>
                </a:r>
                <a:r>
                  <a:rPr lang="ja-JP" altLang="en-US"/>
                  <a:t>（</a:t>
                </a:r>
                <a:r>
                  <a:rPr lang="en-US" altLang="ja-JP" dirty="0"/>
                  <a:t>v</a:t>
                </a:r>
                <a:r>
                  <a:rPr lang="ja-JP" altLang="en-US"/>
                  <a:t>から出るショートカット辺の端点</a:t>
                </a:r>
                <a:r>
                  <a:rPr lang="en-US" altLang="ja-JP" dirty="0"/>
                  <a:t>w</a:t>
                </a:r>
                <a:r>
                  <a:rPr lang="ja-JP" altLang="en-US"/>
                  <a:t>が持つソリューションサイズ）</a:t>
                </a:r>
                <a:endParaRPr lang="en-US" altLang="ja-JP" b="0" dirty="0"/>
              </a:p>
            </p:txBody>
          </p:sp>
        </mc:Choice>
        <mc:Fallback xmlns="">
          <p:sp>
            <p:nvSpPr>
              <p:cNvPr id="2" name="コンテンツ プレースホルダー 1">
                <a:extLst>
                  <a:ext uri="{FF2B5EF4-FFF2-40B4-BE49-F238E27FC236}">
                    <a16:creationId xmlns:a16="http://schemas.microsoft.com/office/drawing/2014/main" id="{27D3D441-4C67-B047-9152-BD568EB973F3}"/>
                  </a:ext>
                </a:extLst>
              </p:cNvPr>
              <p:cNvSpPr>
                <a:spLocks noGrp="1" noRot="1" noChangeAspect="1" noMove="1" noResize="1" noEditPoints="1" noAdjustHandles="1" noChangeArrowheads="1" noChangeShapeType="1" noTextEdit="1"/>
              </p:cNvSpPr>
              <p:nvPr>
                <p:ph idx="1"/>
              </p:nvPr>
            </p:nvSpPr>
            <p:spPr>
              <a:xfrm>
                <a:off x="405961" y="1228477"/>
                <a:ext cx="8640067" cy="4993420"/>
              </a:xfrm>
              <a:blipFill>
                <a:blip r:embed="rId2"/>
                <a:stretch>
                  <a:fillRect l="-881" r="-294"/>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17FF17B6-A0C3-5B4F-8F27-42079270EFA9}"/>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EB870196-82D5-0E46-9DD2-ECC8A52E9C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81A66F-DF8D-8E4A-8825-8DDAFC4C3939}"/>
              </a:ext>
            </a:extLst>
          </p:cNvPr>
          <p:cNvSpPr>
            <a:spLocks noGrp="1"/>
          </p:cNvSpPr>
          <p:nvPr>
            <p:ph type="sldNum" sz="quarter" idx="12"/>
          </p:nvPr>
        </p:nvSpPr>
        <p:spPr/>
        <p:txBody>
          <a:bodyPr/>
          <a:lstStyle/>
          <a:p>
            <a:fld id="{0A308975-6624-A64B-9276-C536B2E7A4FC}" type="slidenum">
              <a:rPr kumimoji="1" lang="ja-JP" altLang="en-US" smtClean="0"/>
              <a:pPr/>
              <a:t>17</a:t>
            </a:fld>
            <a:endParaRPr kumimoji="1" lang="ja-JP" altLang="en-US"/>
          </a:p>
        </p:txBody>
      </p:sp>
      <p:sp>
        <p:nvSpPr>
          <p:cNvPr id="6" name="タイトル 5">
            <a:extLst>
              <a:ext uri="{FF2B5EF4-FFF2-40B4-BE49-F238E27FC236}">
                <a16:creationId xmlns:a16="http://schemas.microsoft.com/office/drawing/2014/main" id="{AA3A4545-3EE2-5B4B-964E-45F1F4E08426}"/>
              </a:ext>
            </a:extLst>
          </p:cNvPr>
          <p:cNvSpPr>
            <a:spLocks noGrp="1"/>
          </p:cNvSpPr>
          <p:nvPr>
            <p:ph type="title"/>
          </p:nvPr>
        </p:nvSpPr>
        <p:spPr/>
        <p:txBody>
          <a:bodyPr/>
          <a:lstStyle/>
          <a:p>
            <a:r>
              <a:rPr kumimoji="1" lang="en-US" altLang="ja-JP" dirty="0"/>
              <a:t>Exact Algorithm for PTSB</a:t>
            </a:r>
            <a:endParaRPr kumimoji="1" lang="ja-JP" altLang="en-US"/>
          </a:p>
        </p:txBody>
      </p:sp>
    </p:spTree>
    <p:extLst>
      <p:ext uri="{BB962C8B-B14F-4D97-AF65-F5344CB8AC3E}">
        <p14:creationId xmlns:p14="http://schemas.microsoft.com/office/powerpoint/2010/main" val="3110261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a:extLst>
              <a:ext uri="{FF2B5EF4-FFF2-40B4-BE49-F238E27FC236}">
                <a16:creationId xmlns:a16="http://schemas.microsoft.com/office/drawing/2014/main" id="{181AAFD8-1799-F64B-B2D2-F018CF97E84C}"/>
              </a:ext>
            </a:extLst>
          </p:cNvPr>
          <p:cNvSpPr/>
          <p:nvPr/>
        </p:nvSpPr>
        <p:spPr>
          <a:xfrm>
            <a:off x="405961" y="1222571"/>
            <a:ext cx="8433239" cy="54091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7D3D441-4C67-B047-9152-BD568EB973F3}"/>
                  </a:ext>
                </a:extLst>
              </p:cNvPr>
              <p:cNvSpPr>
                <a:spLocks noGrp="1"/>
              </p:cNvSpPr>
              <p:nvPr>
                <p:ph idx="1"/>
              </p:nvPr>
            </p:nvSpPr>
            <p:spPr>
              <a:xfrm>
                <a:off x="405961" y="1228477"/>
                <a:ext cx="8640067" cy="4993420"/>
              </a:xfrm>
            </p:spPr>
            <p:txBody>
              <a:bodyPr>
                <a:noAutofit/>
              </a:bodyPr>
              <a:lstStyle/>
              <a:p>
                <a:pPr marL="0" indent="0">
                  <a:buNone/>
                </a:pPr>
                <a:r>
                  <a:rPr lang="ja-JP" altLang="en-US" b="0" u="sng"/>
                  <a:t>定理</a:t>
                </a:r>
                <a:r>
                  <a:rPr lang="ja-JP" altLang="en-US" u="sng"/>
                  <a:t>３</a:t>
                </a:r>
                <a:r>
                  <a:rPr lang="en-US" altLang="ja-JP" b="0" u="sng" dirty="0"/>
                  <a:t>.PTBS</a:t>
                </a:r>
                <a:r>
                  <a:rPr lang="ja-JP" altLang="en-US" b="0" u="sng"/>
                  <a:t>の最適解は</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2</m:t>
                        </m:r>
                      </m:sup>
                    </m:sSup>
                    <m:r>
                      <a:rPr lang="en-US" altLang="ja-JP" b="0" i="1" u="sng" smtClean="0">
                        <a:latin typeface="Cambria Math" panose="02040503050406030204" pitchFamily="18" charset="0"/>
                      </a:rPr>
                      <m:t>)</m:t>
                    </m:r>
                  </m:oMath>
                </a14:m>
                <a:r>
                  <a:rPr lang="ja-JP" altLang="en-US" b="0" u="sng"/>
                  <a:t>で計算可能</a:t>
                </a:r>
                <a:endParaRPr lang="en-US" altLang="ja-JP" b="0" u="sng" dirty="0"/>
              </a:p>
              <a:p>
                <a:r>
                  <a:rPr lang="en-US" altLang="ja-JP" dirty="0"/>
                  <a:t>DP</a:t>
                </a:r>
                <a:r>
                  <a:rPr lang="ja-JP" altLang="en-US"/>
                  <a:t>では</a:t>
                </a:r>
                <a:r>
                  <a:rPr lang="en" altLang="ja-JP" dirty="0"/>
                  <a:t>(v, w) ∈ C ⊆ Es </a:t>
                </a:r>
                <a:r>
                  <a:rPr lang="ja-JP" altLang="en-US"/>
                  <a:t>の各ノード</a:t>
                </a:r>
                <a:r>
                  <a:rPr lang="en-US" altLang="ja-JP" dirty="0"/>
                  <a:t>w</a:t>
                </a:r>
                <a:r>
                  <a:rPr lang="ja-JP" altLang="en-US"/>
                  <a:t>には、</a:t>
                </a:r>
                <a:r>
                  <a:rPr lang="en-US" altLang="ja-JP" dirty="0"/>
                  <a:t>v</a:t>
                </a:r>
                <a:r>
                  <a:rPr lang="ja-JP" altLang="en-US"/>
                  <a:t>の処理時に</a:t>
                </a:r>
                <a:r>
                  <a:rPr lang="en-US" altLang="ja-JP" dirty="0"/>
                  <a:t>h(w)=s(w)</a:t>
                </a:r>
                <a:r>
                  <a:rPr lang="ja-JP" altLang="en-US"/>
                  <a:t>が割り当てられる。</a:t>
                </a:r>
                <a:endParaRPr lang="en-US" altLang="ja-JP" dirty="0"/>
              </a:p>
              <a:p>
                <a:r>
                  <a:rPr lang="ja-JP" altLang="en-US"/>
                  <a:t>伝播は根ノードに向かうため、</a:t>
                </a:r>
                <a:r>
                  <a:rPr lang="en-US" altLang="ja-JP" i="1" dirty="0">
                    <a:latin typeface="Cambria Math" panose="02040503050406030204" pitchFamily="18" charset="0"/>
                    <a:ea typeface="Cambria Math" panose="02040503050406030204" pitchFamily="18" charset="0"/>
                  </a:rPr>
                  <a:t>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h</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i="1">
                            <a:latin typeface="Cambria Math" panose="02040503050406030204" pitchFamily="18" charset="0"/>
                          </a:rPr>
                        </m:ctrlPr>
                      </m:naryPr>
                      <m:sub>
                        <m:d>
                          <m:dPr>
                            <m:ctrlPr>
                              <a:rPr lang="en-US" altLang="ja-JP" i="1">
                                <a:latin typeface="Cambria Math" panose="02040503050406030204" pitchFamily="18" charset="0"/>
                              </a:rPr>
                            </m:ctrlPr>
                          </m:dPr>
                          <m:e>
                            <m:r>
                              <m:rPr>
                                <m:brk m:alnAt="7"/>
                              </m:rPr>
                              <a:rPr lang="en-US" altLang="ja-JP" i="1">
                                <a:latin typeface="Cambria Math" panose="02040503050406030204" pitchFamily="18" charset="0"/>
                              </a:rPr>
                              <m:t>𝑣</m:t>
                            </m:r>
                            <m:r>
                              <a:rPr lang="en-US" altLang="ja-JP" i="1">
                                <a:latin typeface="Cambria Math" panose="02040503050406030204" pitchFamily="18" charset="0"/>
                              </a:rPr>
                              <m:t>,</m:t>
                            </m:r>
                            <m:r>
                              <a:rPr lang="en-US" altLang="ja-JP" i="1">
                                <a:latin typeface="Cambria Math" panose="02040503050406030204" pitchFamily="18" charset="0"/>
                              </a:rPr>
                              <m:t>𝑤</m:t>
                            </m:r>
                          </m:e>
                        </m:d>
                        <m:r>
                          <m:rPr>
                            <m:brk m:alnAt="7"/>
                          </m:rP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𝐶</m:t>
                        </m:r>
                      </m:sub>
                      <m:sup/>
                      <m:e>
                        <m:r>
                          <a:rPr lang="en-US" altLang="ja-JP" i="1">
                            <a:latin typeface="Cambria Math" panose="02040503050406030204" pitchFamily="18" charset="0"/>
                          </a:rPr>
                          <m:t>𝑠</m:t>
                        </m:r>
                        <m:r>
                          <a:rPr lang="en-US" altLang="ja-JP" i="1">
                            <a:latin typeface="Cambria Math" panose="02040503050406030204" pitchFamily="18" charset="0"/>
                          </a:rPr>
                          <m:t>(</m:t>
                        </m:r>
                        <m:r>
                          <a:rPr lang="en-US" altLang="ja-JP" i="1">
                            <a:latin typeface="Cambria Math" panose="02040503050406030204" pitchFamily="18" charset="0"/>
                          </a:rPr>
                          <m:t>𝑤</m:t>
                        </m:r>
                        <m:r>
                          <a:rPr lang="en-US" altLang="ja-JP" i="1">
                            <a:latin typeface="Cambria Math" panose="02040503050406030204" pitchFamily="18" charset="0"/>
                          </a:rPr>
                          <m:t>)</m:t>
                        </m:r>
                      </m:e>
                    </m:nary>
                  </m:oMath>
                </a14:m>
                <a:r>
                  <a:rPr lang="en-US" altLang="ja-JP" i="1" dirty="0"/>
                  <a:t> </a:t>
                </a:r>
                <a:r>
                  <a:rPr lang="ja-JP" altLang="en-US" i="1" dirty="0"/>
                  <a:t>で</a:t>
                </a:r>
                <a:r>
                  <a:rPr lang="ja-JP" altLang="en-US" i="1"/>
                  <a:t>あり、更に、</a:t>
                </a:r>
                <a14:m>
                  <m:oMath xmlns:m="http://schemas.openxmlformats.org/officeDocument/2006/math">
                    <m:r>
                      <m:rPr>
                        <m:sty m:val="p"/>
                      </m:rPr>
                      <a:rPr lang="en-US" altLang="ja-JP" i="1" smtClean="0">
                        <a:latin typeface="Cambria Math" panose="02040503050406030204" pitchFamily="18" charset="0"/>
                        <a:ea typeface="Cambria Math" panose="02040503050406030204" pitchFamily="18" charset="0"/>
                      </a:rPr>
                      <m:t>s</m:t>
                    </m:r>
                    <m:d>
                      <m:dPr>
                        <m:ctrlPr>
                          <a:rPr lang="en-US" altLang="ja-JP"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𝑣</m:t>
                        </m:r>
                      </m:e>
                    </m:d>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nary>
                      <m:naryPr>
                        <m:chr m:val="∑"/>
                        <m:supHide m:val="on"/>
                        <m:ctrlPr>
                          <a:rPr lang="en-US" altLang="ja-JP" i="1">
                            <a:latin typeface="Cambria Math" panose="02040503050406030204" pitchFamily="18" charset="0"/>
                          </a:rPr>
                        </m:ctrlPr>
                      </m:naryPr>
                      <m:sub>
                        <m:d>
                          <m:dPr>
                            <m:ctrlPr>
                              <a:rPr lang="en-US" altLang="ja-JP" i="1">
                                <a:latin typeface="Cambria Math" panose="02040503050406030204" pitchFamily="18" charset="0"/>
                              </a:rPr>
                            </m:ctrlPr>
                          </m:dPr>
                          <m:e>
                            <m:r>
                              <m:rPr>
                                <m:brk m:alnAt="7"/>
                              </m:rPr>
                              <a:rPr lang="en-US" altLang="ja-JP" i="1">
                                <a:latin typeface="Cambria Math" panose="02040503050406030204" pitchFamily="18" charset="0"/>
                              </a:rPr>
                              <m:t>𝑣</m:t>
                            </m:r>
                            <m:r>
                              <a:rPr lang="en-US" altLang="ja-JP" i="1">
                                <a:latin typeface="Cambria Math" panose="02040503050406030204" pitchFamily="18" charset="0"/>
                              </a:rPr>
                              <m:t>,</m:t>
                            </m:r>
                            <m:r>
                              <a:rPr lang="en-US" altLang="ja-JP" i="1">
                                <a:latin typeface="Cambria Math" panose="02040503050406030204" pitchFamily="18" charset="0"/>
                              </a:rPr>
                              <m:t>𝑤</m:t>
                            </m:r>
                          </m:e>
                        </m:d>
                        <m:r>
                          <m:rPr>
                            <m:brk m:alnAt="7"/>
                          </m:rP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𝐶</m:t>
                        </m:r>
                      </m:sub>
                      <m:sup/>
                      <m:e>
                        <m:r>
                          <a:rPr lang="en-US" altLang="ja-JP" i="1">
                            <a:latin typeface="Cambria Math" panose="02040503050406030204" pitchFamily="18" charset="0"/>
                          </a:rPr>
                          <m:t>𝑠</m:t>
                        </m:r>
                        <m:d>
                          <m:dPr>
                            <m:ctrlPr>
                              <a:rPr lang="en-US" altLang="ja-JP" i="1">
                                <a:latin typeface="Cambria Math" panose="02040503050406030204" pitchFamily="18" charset="0"/>
                              </a:rPr>
                            </m:ctrlPr>
                          </m:dPr>
                          <m:e>
                            <m:r>
                              <a:rPr lang="en-US" altLang="ja-JP" i="1">
                                <a:latin typeface="Cambria Math" panose="02040503050406030204" pitchFamily="18" charset="0"/>
                              </a:rPr>
                              <m:t>𝑤</m:t>
                            </m:r>
                          </m:e>
                        </m:d>
                      </m:e>
                    </m:nary>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𝑂𝑃𝑇</m:t>
                        </m:r>
                      </m:sub>
                    </m:sSub>
                  </m:oMath>
                </a14:m>
                <a:r>
                  <a:rPr lang="ja-JP" altLang="en-US" i="1" dirty="0"/>
                  <a:t>である</a:t>
                </a:r>
                <a:endParaRPr lang="en" altLang="ja-JP" i="1" dirty="0"/>
              </a:p>
              <a:p>
                <a:r>
                  <a:rPr lang="en-US" altLang="ja-JP" b="0" dirty="0"/>
                  <a:t>v</a:t>
                </a:r>
                <a:r>
                  <a:rPr lang="ja-JP" altLang="en-US" b="0"/>
                  <a:t>に割り当てられた値は常に</a:t>
                </a:r>
                <a:r>
                  <a:rPr lang="en-US" altLang="ja-JP" b="0" dirty="0"/>
                  <a:t>Sub(v)</a:t>
                </a:r>
                <a:r>
                  <a:rPr lang="ja-JP" altLang="en-US" b="0"/>
                  <a:t>の有効な簡略化を表すので、</a:t>
                </a:r>
                <a:r>
                  <a:rPr lang="en-US" altLang="ja-JP" b="0" dirty="0"/>
                  <a:t>s(v)&lt;</a:t>
                </a:r>
                <a:r>
                  <a:rPr lang="en-US" altLang="ja-JP" b="0" dirty="0" err="1"/>
                  <a:t>s_opt</a:t>
                </a:r>
                <a:r>
                  <a:rPr lang="en-US" altLang="ja-JP" b="0" dirty="0"/>
                  <a:t>(v)</a:t>
                </a:r>
                <a:r>
                  <a:rPr lang="ja-JP" altLang="en-US" b="0"/>
                  <a:t>にはならない。</a:t>
                </a:r>
                <a:endParaRPr lang="en-US" altLang="ja-JP" b="0" dirty="0"/>
              </a:p>
              <a:p>
                <a:r>
                  <a:rPr lang="ja-JP" altLang="en-US"/>
                  <a:t>以上より</a:t>
                </a:r>
                <a:r>
                  <a:rPr lang="en-US" altLang="ja-JP" dirty="0"/>
                  <a:t>s(v)=</a:t>
                </a:r>
                <a:r>
                  <a:rPr lang="en-US" altLang="ja-JP" dirty="0" err="1"/>
                  <a:t>s_opt</a:t>
                </a:r>
                <a:r>
                  <a:rPr lang="en-US" altLang="ja-JP" dirty="0"/>
                  <a:t>(v)</a:t>
                </a:r>
                <a:r>
                  <a:rPr lang="ja-JP" altLang="en-US"/>
                  <a:t>が成り立つ</a:t>
                </a:r>
                <a:endParaRPr lang="en-US" altLang="ja-JP" b="0" dirty="0"/>
              </a:p>
            </p:txBody>
          </p:sp>
        </mc:Choice>
        <mc:Fallback xmlns="">
          <p:sp>
            <p:nvSpPr>
              <p:cNvPr id="2" name="コンテンツ プレースホルダー 1">
                <a:extLst>
                  <a:ext uri="{FF2B5EF4-FFF2-40B4-BE49-F238E27FC236}">
                    <a16:creationId xmlns:a16="http://schemas.microsoft.com/office/drawing/2014/main" id="{27D3D441-4C67-B047-9152-BD568EB973F3}"/>
                  </a:ext>
                </a:extLst>
              </p:cNvPr>
              <p:cNvSpPr>
                <a:spLocks noGrp="1" noRot="1" noChangeAspect="1" noMove="1" noResize="1" noEditPoints="1" noAdjustHandles="1" noChangeArrowheads="1" noChangeShapeType="1" noTextEdit="1"/>
              </p:cNvSpPr>
              <p:nvPr>
                <p:ph idx="1"/>
              </p:nvPr>
            </p:nvSpPr>
            <p:spPr>
              <a:xfrm>
                <a:off x="405961" y="1228477"/>
                <a:ext cx="8640067" cy="4993420"/>
              </a:xfrm>
              <a:blipFill>
                <a:blip r:embed="rId2"/>
                <a:stretch>
                  <a:fillRect l="-881"/>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17FF17B6-A0C3-5B4F-8F27-42079270EFA9}"/>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EB870196-82D5-0E46-9DD2-ECC8A52E9C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81A66F-DF8D-8E4A-8825-8DDAFC4C3939}"/>
              </a:ext>
            </a:extLst>
          </p:cNvPr>
          <p:cNvSpPr>
            <a:spLocks noGrp="1"/>
          </p:cNvSpPr>
          <p:nvPr>
            <p:ph type="sldNum" sz="quarter" idx="12"/>
          </p:nvPr>
        </p:nvSpPr>
        <p:spPr/>
        <p:txBody>
          <a:bodyPr/>
          <a:lstStyle/>
          <a:p>
            <a:fld id="{0A308975-6624-A64B-9276-C536B2E7A4FC}" type="slidenum">
              <a:rPr kumimoji="1" lang="ja-JP" altLang="en-US" smtClean="0"/>
              <a:pPr/>
              <a:t>18</a:t>
            </a:fld>
            <a:endParaRPr kumimoji="1" lang="ja-JP" altLang="en-US"/>
          </a:p>
        </p:txBody>
      </p:sp>
      <p:sp>
        <p:nvSpPr>
          <p:cNvPr id="6" name="タイトル 5">
            <a:extLst>
              <a:ext uri="{FF2B5EF4-FFF2-40B4-BE49-F238E27FC236}">
                <a16:creationId xmlns:a16="http://schemas.microsoft.com/office/drawing/2014/main" id="{AA3A4545-3EE2-5B4B-964E-45F1F4E08426}"/>
              </a:ext>
            </a:extLst>
          </p:cNvPr>
          <p:cNvSpPr>
            <a:spLocks noGrp="1"/>
          </p:cNvSpPr>
          <p:nvPr>
            <p:ph type="title"/>
          </p:nvPr>
        </p:nvSpPr>
        <p:spPr/>
        <p:txBody>
          <a:bodyPr/>
          <a:lstStyle/>
          <a:p>
            <a:r>
              <a:rPr kumimoji="1" lang="en-US" altLang="ja-JP" dirty="0"/>
              <a:t>Exact Algorithm for PTSB</a:t>
            </a:r>
            <a:endParaRPr kumimoji="1" lang="ja-JP" altLang="en-US"/>
          </a:p>
        </p:txBody>
      </p:sp>
    </p:spTree>
    <p:extLst>
      <p:ext uri="{BB962C8B-B14F-4D97-AF65-F5344CB8AC3E}">
        <p14:creationId xmlns:p14="http://schemas.microsoft.com/office/powerpoint/2010/main" val="235438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a:extLst>
              <a:ext uri="{FF2B5EF4-FFF2-40B4-BE49-F238E27FC236}">
                <a16:creationId xmlns:a16="http://schemas.microsoft.com/office/drawing/2014/main" id="{181AAFD8-1799-F64B-B2D2-F018CF97E84C}"/>
              </a:ext>
            </a:extLst>
          </p:cNvPr>
          <p:cNvSpPr/>
          <p:nvPr/>
        </p:nvSpPr>
        <p:spPr>
          <a:xfrm>
            <a:off x="405961" y="1222571"/>
            <a:ext cx="8433239" cy="54091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7D3D441-4C67-B047-9152-BD568EB973F3}"/>
                  </a:ext>
                </a:extLst>
              </p:cNvPr>
              <p:cNvSpPr>
                <a:spLocks noGrp="1"/>
              </p:cNvSpPr>
              <p:nvPr>
                <p:ph idx="1"/>
              </p:nvPr>
            </p:nvSpPr>
            <p:spPr>
              <a:xfrm>
                <a:off x="405961" y="1228477"/>
                <a:ext cx="8640067" cy="4993420"/>
              </a:xfrm>
            </p:spPr>
            <p:txBody>
              <a:bodyPr>
                <a:noAutofit/>
              </a:bodyPr>
              <a:lstStyle/>
              <a:p>
                <a:pPr marL="0" indent="0">
                  <a:buNone/>
                </a:pPr>
                <a:r>
                  <a:rPr lang="ja-JP" altLang="en-US" b="0" u="sng"/>
                  <a:t>定理</a:t>
                </a:r>
                <a:r>
                  <a:rPr lang="ja-JP" altLang="en-US" u="sng"/>
                  <a:t>３</a:t>
                </a:r>
                <a:r>
                  <a:rPr lang="en-US" altLang="ja-JP" b="0" u="sng" dirty="0"/>
                  <a:t>.PTBS</a:t>
                </a:r>
                <a:r>
                  <a:rPr lang="ja-JP" altLang="en-US" b="0" u="sng"/>
                  <a:t>の最適解は</a:t>
                </a:r>
                <a14:m>
                  <m:oMath xmlns:m="http://schemas.openxmlformats.org/officeDocument/2006/math">
                    <m:r>
                      <a:rPr lang="en-US" altLang="ja-JP" b="0" i="1" u="sng" smtClean="0">
                        <a:latin typeface="Cambria Math" panose="02040503050406030204" pitchFamily="18" charset="0"/>
                      </a:rPr>
                      <m:t>𝑂</m:t>
                    </m:r>
                    <m:r>
                      <a:rPr lang="en-US" altLang="ja-JP" b="0" i="1" u="sng" smtClean="0">
                        <a:latin typeface="Cambria Math" panose="02040503050406030204" pitchFamily="18" charset="0"/>
                      </a:rPr>
                      <m:t>(</m:t>
                    </m:r>
                    <m:sSup>
                      <m:sSupPr>
                        <m:ctrlPr>
                          <a:rPr lang="en-US" altLang="ja-JP" b="0" i="1" u="sng" smtClean="0">
                            <a:latin typeface="Cambria Math" panose="02040503050406030204" pitchFamily="18" charset="0"/>
                          </a:rPr>
                        </m:ctrlPr>
                      </m:sSupPr>
                      <m:e>
                        <m:r>
                          <a:rPr lang="en-US" altLang="ja-JP" b="0" i="1" u="sng" smtClean="0">
                            <a:latin typeface="Cambria Math" panose="02040503050406030204" pitchFamily="18" charset="0"/>
                          </a:rPr>
                          <m:t>𝑛</m:t>
                        </m:r>
                      </m:e>
                      <m:sup>
                        <m:r>
                          <a:rPr lang="en-US" altLang="ja-JP" b="0" i="1" u="sng" smtClean="0">
                            <a:latin typeface="Cambria Math" panose="02040503050406030204" pitchFamily="18" charset="0"/>
                          </a:rPr>
                          <m:t>2</m:t>
                        </m:r>
                      </m:sup>
                    </m:sSup>
                    <m:r>
                      <a:rPr lang="en-US" altLang="ja-JP" b="0" i="1" u="sng" smtClean="0">
                        <a:latin typeface="Cambria Math" panose="02040503050406030204" pitchFamily="18" charset="0"/>
                      </a:rPr>
                      <m:t>)</m:t>
                    </m:r>
                  </m:oMath>
                </a14:m>
                <a:r>
                  <a:rPr lang="ja-JP" altLang="en-US" b="0" u="sng"/>
                  <a:t>で計算可能</a:t>
                </a:r>
                <a:endParaRPr lang="en-US" altLang="ja-JP" b="0" u="sng" dirty="0"/>
              </a:p>
              <a:p>
                <a:r>
                  <a:rPr lang="en-US" altLang="ja-JP" b="0" dirty="0"/>
                  <a:t>v</a:t>
                </a:r>
                <a:r>
                  <a:rPr lang="ja-JP" altLang="en-US" b="0"/>
                  <a:t>を根とするサブツリーのの全てのノードを</a:t>
                </a:r>
                <a:r>
                  <a:rPr lang="en-US" altLang="ja-JP" b="0" dirty="0"/>
                  <a:t>post-order</a:t>
                </a:r>
                <a:r>
                  <a:rPr lang="ja-JP" altLang="en-US" b="0"/>
                  <a:t>で横断する必要があり、</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𝑠</m:t>
                        </m:r>
                      </m:sub>
                    </m:sSub>
                  </m:oMath>
                </a14:m>
                <a:r>
                  <a:rPr lang="ja-JP" altLang="en-US" b="0"/>
                  <a:t>におけ</a:t>
                </a:r>
                <a:r>
                  <a:rPr lang="ja-JP" altLang="en-US"/>
                  <a:t>る全ての子をチェックする必要があるため、</a:t>
                </a:r>
                <a:r>
                  <a:rPr lang="en-US" altLang="ja-JP" dirty="0"/>
                  <a:t>s(v)</a:t>
                </a:r>
                <a:r>
                  <a:rPr lang="ja-JP" altLang="en-US"/>
                  <a:t>の計算には、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𝑆𝑢𝑏</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𝑣</m:t>
                            </m:r>
                          </m:e>
                        </m:d>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e>
                    </m:d>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ea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𝐸</m:t>
                        </m:r>
                      </m:e>
                      <m:sub>
                        <m:r>
                          <a:rPr lang="en-US" altLang="ja-JP" b="0" i="1" smtClean="0">
                            <a:latin typeface="Cambria Math" panose="02040503050406030204" pitchFamily="18" charset="0"/>
                            <a:ea typeface="Cambria Math" panose="02040503050406030204" pitchFamily="18" charset="0"/>
                          </a:rPr>
                          <m:t>𝑠</m:t>
                        </m:r>
                      </m:sub>
                    </m:sSub>
                    <m:r>
                      <a:rPr lang="en-US" altLang="ja-JP" b="0" i="1" smtClean="0">
                        <a:latin typeface="Cambria Math" panose="02040503050406030204" pitchFamily="18" charset="0"/>
                      </a:rPr>
                      <m:t>})</m:t>
                    </m:r>
                  </m:oMath>
                </a14:m>
                <a:r>
                  <a:rPr lang="ja-JP" altLang="en-US" b="0"/>
                  <a:t>を要する。</a:t>
                </a:r>
                <a:endParaRPr lang="en-US" altLang="ja-JP" b="0" dirty="0"/>
              </a:p>
              <a:p>
                <a:r>
                  <a:rPr lang="en-US" altLang="ja-JP" dirty="0"/>
                  <a:t>post-order</a:t>
                </a:r>
                <a:r>
                  <a:rPr lang="ja-JP" altLang="en-US"/>
                  <a:t>は</a:t>
                </a:r>
                <a:r>
                  <a:rPr lang="en-US" altLang="ja-JP" dirty="0"/>
                  <a:t>DFS</a:t>
                </a:r>
                <a:r>
                  <a:rPr lang="ja-JP" altLang="en-US"/>
                  <a:t>により</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r>
                      <a:rPr lang="en-US" altLang="ja-JP" b="0" i="1" smtClean="0">
                        <a:latin typeface="Cambria Math" panose="02040503050406030204" pitchFamily="18" charset="0"/>
                      </a:rPr>
                      <m:t>𝑆𝑢𝑏</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oMath>
                </a14:m>
                <a:r>
                  <a:rPr lang="ja-JP" altLang="en-US" b="0" dirty="0"/>
                  <a:t>で決定</a:t>
                </a:r>
                <a:r>
                  <a:rPr lang="ja-JP" altLang="en-US" b="0"/>
                  <a:t>できる。</a:t>
                </a:r>
                <a:endParaRPr lang="en-US" altLang="ja-JP" b="0" dirty="0"/>
              </a:p>
              <a:p>
                <a:r>
                  <a:rPr lang="ja-JP" altLang="en-US"/>
                  <a:t>従って、計算時間は各</a:t>
                </a:r>
                <a:r>
                  <a:rPr lang="en-US" altLang="ja-JP" dirty="0"/>
                  <a:t>v</a:t>
                </a:r>
                <a:r>
                  <a:rPr lang="ja-JP" altLang="en-US"/>
                  <a:t>について</a:t>
                </a:r>
                <a:r>
                  <a:rPr lang="en-US" altLang="ja-JP" dirty="0"/>
                  <a:t>O(n)</a:t>
                </a:r>
                <a:r>
                  <a:rPr lang="ja-JP" altLang="en-US"/>
                  <a:t>であり、全てのノード</a:t>
                </a:r>
                <a14:m>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𝑉</m:t>
                    </m:r>
                  </m:oMath>
                </a14:m>
                <a:r>
                  <a:rPr lang="ja-JP" altLang="en-US" b="0" dirty="0"/>
                  <a:t>を</a:t>
                </a:r>
                <a:r>
                  <a:rPr lang="ja-JP" altLang="en-US" b="0"/>
                  <a:t>合わせると</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b="0"/>
                  <a:t>となることがわかる。</a:t>
                </a:r>
                <a:endParaRPr lang="en-US" altLang="ja-JP" b="0" dirty="0"/>
              </a:p>
              <a:p>
                <a:r>
                  <a:rPr lang="ja-JP" altLang="en-US"/>
                  <a:t>ノードの処理順を決定する</a:t>
                </a:r>
                <a:r>
                  <a:rPr lang="en-US" altLang="ja-JP" dirty="0"/>
                  <a:t>post-order</a:t>
                </a:r>
                <a:r>
                  <a:rPr lang="ja-JP" altLang="en-US"/>
                  <a:t>の横断には</a:t>
                </a:r>
                <a:r>
                  <a:rPr lang="en-US" altLang="ja-JP" dirty="0"/>
                  <a:t>DFS</a:t>
                </a:r>
                <a:r>
                  <a:rPr lang="ja-JP" altLang="en-US"/>
                  <a:t>で</a:t>
                </a:r>
                <a:r>
                  <a:rPr lang="en-US" altLang="ja-JP" dirty="0"/>
                  <a:t>O(n)</a:t>
                </a:r>
              </a:p>
              <a:p>
                <a:r>
                  <a:rPr lang="ja-JP" altLang="en-US" b="0"/>
                  <a:t>従って、総じて</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US" b="0" dirty="0"/>
                  <a:t>での実行が</a:t>
                </a:r>
                <a:r>
                  <a:rPr lang="ja-JP" altLang="en-US" b="0"/>
                  <a:t>可能になる。</a:t>
                </a:r>
                <a:endParaRPr lang="en-US" altLang="ja-JP" b="0" dirty="0"/>
              </a:p>
              <a:p>
                <a:endParaRPr lang="en-US" altLang="ja-JP" b="0" dirty="0"/>
              </a:p>
            </p:txBody>
          </p:sp>
        </mc:Choice>
        <mc:Fallback xmlns="">
          <p:sp>
            <p:nvSpPr>
              <p:cNvPr id="2" name="コンテンツ プレースホルダー 1">
                <a:extLst>
                  <a:ext uri="{FF2B5EF4-FFF2-40B4-BE49-F238E27FC236}">
                    <a16:creationId xmlns:a16="http://schemas.microsoft.com/office/drawing/2014/main" id="{27D3D441-4C67-B047-9152-BD568EB973F3}"/>
                  </a:ext>
                </a:extLst>
              </p:cNvPr>
              <p:cNvSpPr>
                <a:spLocks noGrp="1" noRot="1" noChangeAspect="1" noMove="1" noResize="1" noEditPoints="1" noAdjustHandles="1" noChangeArrowheads="1" noChangeShapeType="1" noTextEdit="1"/>
              </p:cNvSpPr>
              <p:nvPr>
                <p:ph idx="1"/>
              </p:nvPr>
            </p:nvSpPr>
            <p:spPr>
              <a:xfrm>
                <a:off x="405961" y="1228477"/>
                <a:ext cx="8640067" cy="4993420"/>
              </a:xfrm>
              <a:blipFill>
                <a:blip r:embed="rId2"/>
                <a:stretch>
                  <a:fillRect l="-881" r="-294"/>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17FF17B6-A0C3-5B4F-8F27-42079270EFA9}"/>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EB870196-82D5-0E46-9DD2-ECC8A52E9C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81A66F-DF8D-8E4A-8825-8DDAFC4C3939}"/>
              </a:ext>
            </a:extLst>
          </p:cNvPr>
          <p:cNvSpPr>
            <a:spLocks noGrp="1"/>
          </p:cNvSpPr>
          <p:nvPr>
            <p:ph type="sldNum" sz="quarter" idx="12"/>
          </p:nvPr>
        </p:nvSpPr>
        <p:spPr/>
        <p:txBody>
          <a:bodyPr/>
          <a:lstStyle/>
          <a:p>
            <a:fld id="{0A308975-6624-A64B-9276-C536B2E7A4FC}" type="slidenum">
              <a:rPr kumimoji="1" lang="ja-JP" altLang="en-US" smtClean="0"/>
              <a:pPr/>
              <a:t>19</a:t>
            </a:fld>
            <a:endParaRPr kumimoji="1" lang="ja-JP" altLang="en-US"/>
          </a:p>
        </p:txBody>
      </p:sp>
      <p:sp>
        <p:nvSpPr>
          <p:cNvPr id="6" name="タイトル 5">
            <a:extLst>
              <a:ext uri="{FF2B5EF4-FFF2-40B4-BE49-F238E27FC236}">
                <a16:creationId xmlns:a16="http://schemas.microsoft.com/office/drawing/2014/main" id="{AA3A4545-3EE2-5B4B-964E-45F1F4E08426}"/>
              </a:ext>
            </a:extLst>
          </p:cNvPr>
          <p:cNvSpPr>
            <a:spLocks noGrp="1"/>
          </p:cNvSpPr>
          <p:nvPr>
            <p:ph type="title"/>
          </p:nvPr>
        </p:nvSpPr>
        <p:spPr/>
        <p:txBody>
          <a:bodyPr/>
          <a:lstStyle/>
          <a:p>
            <a:r>
              <a:rPr kumimoji="1" lang="en-US" altLang="ja-JP" dirty="0"/>
              <a:t>Exact Algorithm for PTSB</a:t>
            </a:r>
            <a:endParaRPr kumimoji="1" lang="ja-JP" altLang="en-US"/>
          </a:p>
        </p:txBody>
      </p:sp>
    </p:spTree>
    <p:extLst>
      <p:ext uri="{BB962C8B-B14F-4D97-AF65-F5344CB8AC3E}">
        <p14:creationId xmlns:p14="http://schemas.microsoft.com/office/powerpoint/2010/main" val="259669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C09F175-C5A0-8A43-9949-71D527AF0F2B}"/>
              </a:ext>
            </a:extLst>
          </p:cNvPr>
          <p:cNvSpPr>
            <a:spLocks noGrp="1"/>
          </p:cNvSpPr>
          <p:nvPr>
            <p:ph idx="1"/>
          </p:nvPr>
        </p:nvSpPr>
        <p:spPr/>
        <p:txBody>
          <a:bodyPr/>
          <a:lstStyle/>
          <a:p>
            <a:r>
              <a:rPr lang="en" altLang="ja-JP" dirty="0"/>
              <a:t>Introduction</a:t>
            </a:r>
          </a:p>
          <a:p>
            <a:r>
              <a:rPr lang="en" altLang="ja-JP" dirty="0"/>
              <a:t>Preliminaries</a:t>
            </a:r>
          </a:p>
          <a:p>
            <a:r>
              <a:rPr lang="en" altLang="ja-JP" dirty="0"/>
              <a:t>Hardness of Approximating Planar Polyline Bundle Simplification</a:t>
            </a:r>
          </a:p>
          <a:p>
            <a:r>
              <a:rPr lang="en" altLang="ja-JP" dirty="0"/>
              <a:t>Simplification of Polyline Tree Bundles</a:t>
            </a:r>
          </a:p>
          <a:p>
            <a:r>
              <a:rPr lang="en" altLang="ja-JP" dirty="0"/>
              <a:t>Tree Bundle Decompositions</a:t>
            </a:r>
          </a:p>
          <a:p>
            <a:r>
              <a:rPr lang="en" altLang="ja-JP" dirty="0"/>
              <a:t>Experimental Evaluation</a:t>
            </a:r>
          </a:p>
          <a:p>
            <a:r>
              <a:rPr lang="en" altLang="ja-JP" dirty="0"/>
              <a:t>Future Work</a:t>
            </a:r>
          </a:p>
        </p:txBody>
      </p:sp>
      <p:sp>
        <p:nvSpPr>
          <p:cNvPr id="3" name="日付プレースホルダー 2">
            <a:extLst>
              <a:ext uri="{FF2B5EF4-FFF2-40B4-BE49-F238E27FC236}">
                <a16:creationId xmlns:a16="http://schemas.microsoft.com/office/drawing/2014/main" id="{5C742EAD-6FFD-8A42-9D7E-0ED9EC9CC961}"/>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9154474F-4A56-1C40-BEC8-0634387424C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207A730-DB3A-7242-A733-9EDD7643A484}"/>
              </a:ext>
            </a:extLst>
          </p:cNvPr>
          <p:cNvSpPr>
            <a:spLocks noGrp="1"/>
          </p:cNvSpPr>
          <p:nvPr>
            <p:ph type="sldNum" sz="quarter" idx="12"/>
          </p:nvPr>
        </p:nvSpPr>
        <p:spPr/>
        <p:txBody>
          <a:bodyPr/>
          <a:lstStyle/>
          <a:p>
            <a:fld id="{0A308975-6624-A64B-9276-C536B2E7A4FC}" type="slidenum">
              <a:rPr kumimoji="1" lang="ja-JP" altLang="en-US" smtClean="0"/>
              <a:pPr/>
              <a:t>2</a:t>
            </a:fld>
            <a:endParaRPr kumimoji="1" lang="ja-JP" altLang="en-US"/>
          </a:p>
        </p:txBody>
      </p:sp>
      <p:sp>
        <p:nvSpPr>
          <p:cNvPr id="6" name="タイトル 5">
            <a:extLst>
              <a:ext uri="{FF2B5EF4-FFF2-40B4-BE49-F238E27FC236}">
                <a16:creationId xmlns:a16="http://schemas.microsoft.com/office/drawing/2014/main" id="{EE905177-5ABC-BB40-A5ED-CE2CA47FB231}"/>
              </a:ext>
            </a:extLst>
          </p:cNvPr>
          <p:cNvSpPr>
            <a:spLocks noGrp="1"/>
          </p:cNvSpPr>
          <p:nvPr>
            <p:ph type="title"/>
          </p:nvPr>
        </p:nvSpPr>
        <p:spPr/>
        <p:txBody>
          <a:bodyPr/>
          <a:lstStyle/>
          <a:p>
            <a:r>
              <a:rPr kumimoji="1" lang="ja-JP" altLang="en-US"/>
              <a:t>目次</a:t>
            </a:r>
          </a:p>
        </p:txBody>
      </p:sp>
    </p:spTree>
    <p:extLst>
      <p:ext uri="{BB962C8B-B14F-4D97-AF65-F5344CB8AC3E}">
        <p14:creationId xmlns:p14="http://schemas.microsoft.com/office/powerpoint/2010/main" val="3890647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CEA8D4-2E61-0849-82D8-240467FFD210}"/>
              </a:ext>
            </a:extLst>
          </p:cNvPr>
          <p:cNvSpPr>
            <a:spLocks noGrp="1"/>
          </p:cNvSpPr>
          <p:nvPr>
            <p:ph idx="1"/>
          </p:nvPr>
        </p:nvSpPr>
        <p:spPr/>
        <p:txBody>
          <a:bodyPr/>
          <a:lstStyle/>
          <a:p>
            <a:pPr marL="0" indent="0">
              <a:buNone/>
            </a:pPr>
            <a:r>
              <a:rPr lang="ja-JP" altLang="en-US" u="sng"/>
              <a:t>本論文で示されている内容</a:t>
            </a:r>
          </a:p>
          <a:p>
            <a:r>
              <a:rPr lang="en" altLang="ja-JP" dirty="0"/>
              <a:t>PBS</a:t>
            </a:r>
            <a:r>
              <a:rPr lang="ja-JP" altLang="en-US"/>
              <a:t>の近似の</a:t>
            </a:r>
            <a:r>
              <a:rPr lang="en" altLang="ja-JP" dirty="0"/>
              <a:t>NP-hard</a:t>
            </a:r>
            <a:r>
              <a:rPr lang="ja-JP" altLang="en-US"/>
              <a:t>についての証明（</a:t>
            </a:r>
            <a:r>
              <a:rPr lang="en" altLang="ja-JP" dirty="0"/>
              <a:t>Sec3</a:t>
            </a:r>
            <a:r>
              <a:rPr lang="ja-JP" altLang="en-US"/>
              <a:t>）</a:t>
            </a:r>
          </a:p>
          <a:p>
            <a:r>
              <a:rPr lang="ja-JP" altLang="en-US"/>
              <a:t>ポリラインが根付き木を形成する特殊な場合における多項式時間単純化アルゴリズム</a:t>
            </a:r>
          </a:p>
          <a:p>
            <a:pPr lvl="1"/>
            <a:r>
              <a:rPr lang="en" altLang="ja-JP" u="sng" dirty="0"/>
              <a:t>Imai-</a:t>
            </a:r>
            <a:r>
              <a:rPr lang="en" altLang="ja-JP" u="sng" dirty="0" err="1"/>
              <a:t>Iri</a:t>
            </a:r>
            <a:r>
              <a:rPr lang="en" altLang="ja-JP" u="sng" dirty="0"/>
              <a:t> Algo </a:t>
            </a:r>
            <a:r>
              <a:rPr lang="ja-JP" altLang="en-US" u="sng"/>
              <a:t>と同様に任意の閾値以下のショートカットの集合を事前に計算して、グラフ問題に変換する。本研究では、木構造を処理するためにより複雑な</a:t>
            </a:r>
            <a:r>
              <a:rPr lang="en" altLang="ja-JP" u="sng" dirty="0"/>
              <a:t>DP</a:t>
            </a:r>
            <a:r>
              <a:rPr lang="ja-JP" altLang="en-US" u="sng"/>
              <a:t>を要する（</a:t>
            </a:r>
            <a:r>
              <a:rPr lang="en" altLang="ja-JP" u="sng" dirty="0"/>
              <a:t>Sec4</a:t>
            </a:r>
            <a:r>
              <a:rPr lang="ja-JP" altLang="en" u="sng"/>
              <a:t>）</a:t>
            </a:r>
          </a:p>
          <a:p>
            <a:pPr lvl="1"/>
            <a:r>
              <a:rPr lang="ja-JP" altLang="en-US"/>
              <a:t>ポリラインの束を木の束に分解する</a:t>
            </a:r>
            <a:r>
              <a:rPr lang="en" altLang="ja-JP" dirty="0"/>
              <a:t>Greedy heuristic</a:t>
            </a:r>
            <a:r>
              <a:rPr lang="ja-JP" altLang="en-US"/>
              <a:t>を提案（</a:t>
            </a:r>
            <a:r>
              <a:rPr lang="en" altLang="ja-JP" dirty="0"/>
              <a:t>Sec5</a:t>
            </a:r>
            <a:r>
              <a:rPr lang="ja-JP" altLang="en"/>
              <a:t>）</a:t>
            </a:r>
          </a:p>
          <a:p>
            <a:pPr lvl="1"/>
            <a:r>
              <a:rPr lang="en" altLang="ja-JP" dirty="0"/>
              <a:t>[11]</a:t>
            </a:r>
            <a:r>
              <a:rPr lang="ja-JP" altLang="en-US"/>
              <a:t>の近似アルゴリズムと比較して評価する（</a:t>
            </a:r>
            <a:r>
              <a:rPr lang="en" altLang="ja-JP" dirty="0"/>
              <a:t>Sec6</a:t>
            </a:r>
            <a:r>
              <a:rPr lang="ja-JP" altLang="en"/>
              <a:t>）</a:t>
            </a:r>
          </a:p>
          <a:p>
            <a:endParaRPr kumimoji="1" lang="ja-JP" altLang="en-US"/>
          </a:p>
        </p:txBody>
      </p:sp>
      <p:sp>
        <p:nvSpPr>
          <p:cNvPr id="3" name="日付プレースホルダー 2">
            <a:extLst>
              <a:ext uri="{FF2B5EF4-FFF2-40B4-BE49-F238E27FC236}">
                <a16:creationId xmlns:a16="http://schemas.microsoft.com/office/drawing/2014/main" id="{FADA8944-AC85-ED4A-8B47-CEAC12CA6861}"/>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5B38CEE6-9668-EB4E-A7F3-A4C734BE556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A084502-312E-1D44-8D7C-4035F69839CA}"/>
              </a:ext>
            </a:extLst>
          </p:cNvPr>
          <p:cNvSpPr>
            <a:spLocks noGrp="1"/>
          </p:cNvSpPr>
          <p:nvPr>
            <p:ph type="sldNum" sz="quarter" idx="12"/>
          </p:nvPr>
        </p:nvSpPr>
        <p:spPr/>
        <p:txBody>
          <a:bodyPr/>
          <a:lstStyle/>
          <a:p>
            <a:fld id="{0A308975-6624-A64B-9276-C536B2E7A4FC}" type="slidenum">
              <a:rPr kumimoji="1" lang="ja-JP" altLang="en-US" smtClean="0"/>
              <a:pPr/>
              <a:t>3</a:t>
            </a:fld>
            <a:endParaRPr kumimoji="1" lang="ja-JP" altLang="en-US"/>
          </a:p>
        </p:txBody>
      </p:sp>
      <p:sp>
        <p:nvSpPr>
          <p:cNvPr id="6" name="タイトル 5">
            <a:extLst>
              <a:ext uri="{FF2B5EF4-FFF2-40B4-BE49-F238E27FC236}">
                <a16:creationId xmlns:a16="http://schemas.microsoft.com/office/drawing/2014/main" id="{15EE40B2-0F42-E64B-8ACF-DA1F0222F97F}"/>
              </a:ext>
            </a:extLst>
          </p:cNvPr>
          <p:cNvSpPr>
            <a:spLocks noGrp="1"/>
          </p:cNvSpPr>
          <p:nvPr>
            <p:ph type="title"/>
          </p:nvPr>
        </p:nvSpPr>
        <p:spPr/>
        <p:txBody>
          <a:bodyPr/>
          <a:lstStyle/>
          <a:p>
            <a:r>
              <a:rPr lang="en-US" altLang="ja-JP" dirty="0"/>
              <a:t>Introduction</a:t>
            </a:r>
            <a:endParaRPr kumimoji="1" lang="ja-JP" altLang="en-US"/>
          </a:p>
        </p:txBody>
      </p:sp>
    </p:spTree>
    <p:extLst>
      <p:ext uri="{BB962C8B-B14F-4D97-AF65-F5344CB8AC3E}">
        <p14:creationId xmlns:p14="http://schemas.microsoft.com/office/powerpoint/2010/main" val="225433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1B43B7-D2DB-F14E-9B30-06D3223251D8}"/>
              </a:ext>
            </a:extLst>
          </p:cNvPr>
          <p:cNvSpPr>
            <a:spLocks noGrp="1"/>
          </p:cNvSpPr>
          <p:nvPr>
            <p:ph type="title"/>
          </p:nvPr>
        </p:nvSpPr>
        <p:spPr/>
        <p:txBody>
          <a:bodyPr/>
          <a:lstStyle/>
          <a:p>
            <a:r>
              <a:rPr kumimoji="1" lang="ja-JP" altLang="en-US"/>
              <a:t>概要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E8794AA-55FE-EA41-8F05-0A6211BB2DAE}"/>
                  </a:ext>
                </a:extLst>
              </p:cNvPr>
              <p:cNvSpPr>
                <a:spLocks noGrp="1"/>
              </p:cNvSpPr>
              <p:nvPr>
                <p:ph idx="1"/>
              </p:nvPr>
            </p:nvSpPr>
            <p:spPr/>
            <p:txBody>
              <a:bodyPr>
                <a:normAutofit/>
              </a:bodyPr>
              <a:lstStyle/>
              <a:p>
                <a:r>
                  <a:rPr lang="ja-JP" altLang="en-US" dirty="0"/>
                  <a:t>折線単純化問題の古典的な問題の一種</a:t>
                </a:r>
                <a:r>
                  <a:rPr lang="en" altLang="ja-JP" dirty="0"/>
                  <a:t>PBS</a:t>
                </a:r>
                <a:r>
                  <a:rPr lang="ja-JP" altLang="en-US" dirty="0"/>
                  <a:t>について</a:t>
                </a:r>
              </a:p>
              <a:p>
                <a:pPr lvl="1"/>
                <a:r>
                  <a:rPr lang="ja-JP" altLang="en-US" dirty="0"/>
                  <a:t>任意の閾値に関して、折線の最小の一貫した単純化を計算する問題</a:t>
                </a:r>
              </a:p>
              <a:p>
                <a:r>
                  <a:rPr lang="ja-JP" altLang="en-US" dirty="0"/>
                  <a:t>本論文では、</a:t>
                </a:r>
                <a:r>
                  <a:rPr lang="ja-JP" altLang="en-US" u="sng" dirty="0">
                    <a:solidFill>
                      <a:srgbClr val="FF0000"/>
                    </a:solidFill>
                  </a:rPr>
                  <a:t>折線が根付き木を形成する特殊なケース</a:t>
                </a:r>
                <a:r>
                  <a:rPr lang="en-US" altLang="ja-JP" u="sng" dirty="0">
                    <a:solidFill>
                      <a:srgbClr val="FF0000"/>
                    </a:solidFill>
                  </a:rPr>
                  <a:t>(</a:t>
                </a:r>
                <a:r>
                  <a:rPr lang="en" altLang="ja-JP" u="sng" dirty="0">
                    <a:solidFill>
                      <a:srgbClr val="FF0000"/>
                    </a:solidFill>
                  </a:rPr>
                  <a:t>PTBS)</a:t>
                </a:r>
                <a:r>
                  <a:rPr lang="ja-JP" altLang="en-US" dirty="0"/>
                  <a:t>を考察</a:t>
                </a:r>
              </a:p>
              <a:p>
                <a:pPr lvl="1"/>
                <a:r>
                  <a:rPr lang="ja-JP" altLang="en-US" dirty="0"/>
                  <a:t>実用的なアルゴリズムを設計及び評価する</a:t>
                </a:r>
              </a:p>
              <a:p>
                <a:pPr lvl="1"/>
                <a:r>
                  <a:rPr lang="ja-JP" altLang="en-US" dirty="0"/>
                  <a:t>フレシェ距離では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m:t>
                    </m:r>
                  </m:oMath>
                </a14:m>
                <a:r>
                  <a:rPr lang="ja-JP" altLang="en" dirty="0"/>
                  <a:t>、</a:t>
                </a:r>
                <a:r>
                  <a:rPr lang="ja-JP" altLang="en-US" dirty="0"/>
                  <a:t>ハウスドルフ距離では</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oMath>
                </a14:m>
                <a:r>
                  <a:rPr lang="ja-JP" altLang="en-US" dirty="0"/>
                  <a:t>で計算される</a:t>
                </a:r>
              </a:p>
            </p:txBody>
          </p:sp>
        </mc:Choice>
        <mc:Fallback xmlns="">
          <p:sp>
            <p:nvSpPr>
              <p:cNvPr id="3" name="コンテンツ プレースホルダー 2">
                <a:extLst>
                  <a:ext uri="{FF2B5EF4-FFF2-40B4-BE49-F238E27FC236}">
                    <a16:creationId xmlns:a16="http://schemas.microsoft.com/office/drawing/2014/main" id="{FE8794AA-55FE-EA41-8F05-0A6211BB2DAE}"/>
                  </a:ext>
                </a:extLst>
              </p:cNvPr>
              <p:cNvSpPr>
                <a:spLocks noGrp="1" noRot="1" noChangeAspect="1" noMove="1" noResize="1" noEditPoints="1" noAdjustHandles="1" noChangeArrowheads="1" noChangeShapeType="1" noTextEdit="1"/>
              </p:cNvSpPr>
              <p:nvPr>
                <p:ph idx="1"/>
              </p:nvPr>
            </p:nvSpPr>
            <p:spPr>
              <a:blipFill>
                <a:blip r:embed="rId2"/>
                <a:stretch>
                  <a:fillRect l="-657"/>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C372011-3FFB-5D4F-AFC4-01A28241040A}"/>
              </a:ext>
            </a:extLst>
          </p:cNvPr>
          <p:cNvSpPr>
            <a:spLocks noGrp="1"/>
          </p:cNvSpPr>
          <p:nvPr>
            <p:ph type="dt" sz="half" idx="10"/>
          </p:nvPr>
        </p:nvSpPr>
        <p:spPr/>
        <p:txBody>
          <a:bodyPr/>
          <a:lstStyle/>
          <a:p>
            <a:fld id="{79FDDBDF-8F81-1A4A-8A33-28A6F0EA72CF}" type="datetime1">
              <a:rPr kumimoji="1" lang="ja-JP" altLang="en-US" smtClean="0"/>
              <a:t>2021/10/18</a:t>
            </a:fld>
            <a:endParaRPr kumimoji="1" lang="ja-JP" altLang="en-US"/>
          </a:p>
        </p:txBody>
      </p:sp>
      <p:sp>
        <p:nvSpPr>
          <p:cNvPr id="5" name="フッター プレースホルダー 4">
            <a:extLst>
              <a:ext uri="{FF2B5EF4-FFF2-40B4-BE49-F238E27FC236}">
                <a16:creationId xmlns:a16="http://schemas.microsoft.com/office/drawing/2014/main" id="{A2EE78D9-2785-CA43-8449-A0F6AFC10F9E}"/>
              </a:ext>
            </a:extLst>
          </p:cNvPr>
          <p:cNvSpPr>
            <a:spLocks noGrp="1"/>
          </p:cNvSpPr>
          <p:nvPr>
            <p:ph type="ftr" sz="quarter" idx="11"/>
          </p:nvPr>
        </p:nvSpPr>
        <p:spPr/>
        <p:txBody>
          <a:bodyPr/>
          <a:lstStyle/>
          <a:p>
            <a:endParaRPr kumimoji="1" lang="ja-JP" altLang="en-US"/>
          </a:p>
        </p:txBody>
      </p:sp>
      <p:pic>
        <p:nvPicPr>
          <p:cNvPr id="7" name="図 6">
            <a:extLst>
              <a:ext uri="{FF2B5EF4-FFF2-40B4-BE49-F238E27FC236}">
                <a16:creationId xmlns:a16="http://schemas.microsoft.com/office/drawing/2014/main" id="{A2E8DC47-D609-2149-9C08-FEDFD26BFED5}"/>
              </a:ext>
            </a:extLst>
          </p:cNvPr>
          <p:cNvPicPr>
            <a:picLocks noChangeAspect="1"/>
          </p:cNvPicPr>
          <p:nvPr/>
        </p:nvPicPr>
        <p:blipFill>
          <a:blip r:embed="rId3"/>
          <a:stretch>
            <a:fillRect/>
          </a:stretch>
        </p:blipFill>
        <p:spPr>
          <a:xfrm>
            <a:off x="2945546" y="3813155"/>
            <a:ext cx="3271244" cy="2687094"/>
          </a:xfrm>
          <a:prstGeom prst="rect">
            <a:avLst/>
          </a:prstGeom>
        </p:spPr>
      </p:pic>
      <p:sp>
        <p:nvSpPr>
          <p:cNvPr id="8" name="スライド番号プレースホルダー 7">
            <a:extLst>
              <a:ext uri="{FF2B5EF4-FFF2-40B4-BE49-F238E27FC236}">
                <a16:creationId xmlns:a16="http://schemas.microsoft.com/office/drawing/2014/main" id="{AD9B0C44-3B90-F140-9739-AA5210340413}"/>
              </a:ext>
            </a:extLst>
          </p:cNvPr>
          <p:cNvSpPr>
            <a:spLocks noGrp="1"/>
          </p:cNvSpPr>
          <p:nvPr>
            <p:ph type="sldNum" sz="quarter" idx="12"/>
          </p:nvPr>
        </p:nvSpPr>
        <p:spPr/>
        <p:txBody>
          <a:bodyPr/>
          <a:lstStyle/>
          <a:p>
            <a:fld id="{0A308975-6624-A64B-9276-C536B2E7A4FC}" type="slidenum">
              <a:rPr kumimoji="1" lang="ja-JP" altLang="en-US" smtClean="0"/>
              <a:pPr/>
              <a:t>4</a:t>
            </a:fld>
            <a:endParaRPr kumimoji="1" lang="ja-JP" altLang="en-US"/>
          </a:p>
        </p:txBody>
      </p:sp>
    </p:spTree>
    <p:extLst>
      <p:ext uri="{BB962C8B-B14F-4D97-AF65-F5344CB8AC3E}">
        <p14:creationId xmlns:p14="http://schemas.microsoft.com/office/powerpoint/2010/main" val="245575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0F05E7FA-8998-0B40-BFEB-1BE7A37A15E1}"/>
                  </a:ext>
                </a:extLst>
              </p:cNvPr>
              <p:cNvSpPr>
                <a:spLocks noGrp="1"/>
              </p:cNvSpPr>
              <p:nvPr>
                <p:ph idx="1"/>
              </p:nvPr>
            </p:nvSpPr>
            <p:spPr/>
            <p:txBody>
              <a:bodyPr/>
              <a:lstStyle/>
              <a:p>
                <a:r>
                  <a:rPr lang="en" altLang="ja-JP" dirty="0"/>
                  <a:t>Polyline Bundle Simplification problem</a:t>
                </a:r>
                <a:r>
                  <a:rPr lang="ja-JP" altLang="en"/>
                  <a:t>（</a:t>
                </a:r>
                <a:r>
                  <a:rPr lang="en" altLang="ja-JP" dirty="0"/>
                  <a:t>PBS</a:t>
                </a:r>
                <a:r>
                  <a:rPr lang="ja-JP" altLang="en"/>
                  <a:t>）</a:t>
                </a:r>
              </a:p>
              <a:p>
                <a:r>
                  <a:rPr lang="ja-JP" altLang="en-US"/>
                  <a:t>曲線の集合に対して、任意の距離閾値に関して最小の簡略化を行う</a:t>
                </a:r>
              </a:p>
              <a:p>
                <a14:m>
                  <m:oMath xmlns:m="http://schemas.openxmlformats.org/officeDocument/2006/math">
                    <m:r>
                      <a:rPr lang="en-US" altLang="ja-JP" b="0" i="1" smtClean="0">
                        <a:latin typeface="Cambria Math" panose="02040503050406030204" pitchFamily="18" charset="0"/>
                      </a:rPr>
                      <m:t>𝜀</m:t>
                    </m:r>
                    <m:r>
                      <a:rPr lang="en-US" altLang="ja-JP" b="0" i="1" smtClean="0">
                        <a:latin typeface="Cambria Math" panose="02040503050406030204" pitchFamily="18" charset="0"/>
                      </a:rPr>
                      <m:t>&gt;0</m:t>
                    </m:r>
                  </m:oMath>
                </a14:m>
                <a:r>
                  <a:rPr lang="ja-JP" altLang="en-US"/>
                  <a:t>に対して</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𝑛</m:t>
                        </m:r>
                      </m:e>
                      <m:sup>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3</m:t>
                            </m:r>
                          </m:den>
                        </m:f>
                      </m:sup>
                    </m:sSup>
                  </m:oMath>
                </a14:m>
                <a:r>
                  <a:rPr lang="ja-JP" altLang="en-US"/>
                  <a:t>より小さい近似では</a:t>
                </a:r>
                <a:r>
                  <a:rPr lang="en" altLang="ja-JP" dirty="0"/>
                  <a:t>NP-hard</a:t>
                </a:r>
                <a:r>
                  <a:rPr lang="ja-JP" altLang="en-US"/>
                  <a:t>である</a:t>
                </a:r>
              </a:p>
            </p:txBody>
          </p:sp>
        </mc:Choice>
        <mc:Fallback xmlns="">
          <p:sp>
            <p:nvSpPr>
              <p:cNvPr id="2" name="コンテンツ プレースホルダー 1">
                <a:extLst>
                  <a:ext uri="{FF2B5EF4-FFF2-40B4-BE49-F238E27FC236}">
                    <a16:creationId xmlns:a16="http://schemas.microsoft.com/office/drawing/2014/main" id="{0F05E7FA-8998-0B40-BFEB-1BE7A37A15E1}"/>
                  </a:ext>
                </a:extLst>
              </p:cNvPr>
              <p:cNvSpPr>
                <a:spLocks noGrp="1" noRot="1" noChangeAspect="1" noMove="1" noResize="1" noEditPoints="1" noAdjustHandles="1" noChangeArrowheads="1" noChangeShapeType="1" noTextEdit="1"/>
              </p:cNvSpPr>
              <p:nvPr>
                <p:ph idx="1"/>
              </p:nvPr>
            </p:nvSpPr>
            <p:spPr>
              <a:blipFill>
                <a:blip r:embed="rId2"/>
                <a:stretch>
                  <a:fillRect l="-760"/>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4E871B98-1607-EF46-9C7E-FA71C6364FFB}"/>
              </a:ext>
            </a:extLst>
          </p:cNvPr>
          <p:cNvSpPr>
            <a:spLocks noGrp="1"/>
          </p:cNvSpPr>
          <p:nvPr>
            <p:ph type="dt" sz="half" idx="10"/>
          </p:nvPr>
        </p:nvSpPr>
        <p:spPr/>
        <p:txBody>
          <a:bodyPr/>
          <a:lstStyle/>
          <a:p>
            <a:fld id="{AAD2963A-56C3-C84A-B280-988EBBE54C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3ACCECE7-01FE-8449-BD56-F36353C7C9F1}"/>
              </a:ext>
            </a:extLst>
          </p:cNvPr>
          <p:cNvSpPr>
            <a:spLocks noGrp="1"/>
          </p:cNvSpPr>
          <p:nvPr>
            <p:ph type="ftr"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7303F4DB-6DA1-1A4C-A7FB-CB201CAEA5FF}"/>
              </a:ext>
            </a:extLst>
          </p:cNvPr>
          <p:cNvSpPr>
            <a:spLocks noGrp="1"/>
          </p:cNvSpPr>
          <p:nvPr>
            <p:ph type="title"/>
          </p:nvPr>
        </p:nvSpPr>
        <p:spPr>
          <a:xfrm>
            <a:off x="405962" y="146152"/>
            <a:ext cx="8738038" cy="798066"/>
          </a:xfrm>
        </p:spPr>
        <p:txBody>
          <a:bodyPr>
            <a:noAutofit/>
          </a:bodyPr>
          <a:lstStyle/>
          <a:p>
            <a:r>
              <a:rPr kumimoji="1" lang="en-US" altLang="ja-JP" dirty="0"/>
              <a:t>Simplification of Polyline </a:t>
            </a:r>
            <a:r>
              <a:rPr lang="en-US" altLang="ja-JP" dirty="0"/>
              <a:t>Bundle</a:t>
            </a:r>
            <a:endParaRPr kumimoji="1" lang="ja-JP" altLang="en-US"/>
          </a:p>
        </p:txBody>
      </p:sp>
      <p:pic>
        <p:nvPicPr>
          <p:cNvPr id="6" name="図 5">
            <a:extLst>
              <a:ext uri="{FF2B5EF4-FFF2-40B4-BE49-F238E27FC236}">
                <a16:creationId xmlns:a16="http://schemas.microsoft.com/office/drawing/2014/main" id="{BA8093C9-8EEA-F445-994A-1EC01CB1E861}"/>
              </a:ext>
            </a:extLst>
          </p:cNvPr>
          <p:cNvPicPr>
            <a:picLocks noChangeAspect="1"/>
          </p:cNvPicPr>
          <p:nvPr/>
        </p:nvPicPr>
        <p:blipFill>
          <a:blip r:embed="rId3"/>
          <a:stretch>
            <a:fillRect/>
          </a:stretch>
        </p:blipFill>
        <p:spPr>
          <a:xfrm>
            <a:off x="1155652" y="3321054"/>
            <a:ext cx="6832696" cy="2308469"/>
          </a:xfrm>
          <a:prstGeom prst="rect">
            <a:avLst/>
          </a:prstGeom>
        </p:spPr>
      </p:pic>
      <p:sp>
        <p:nvSpPr>
          <p:cNvPr id="7" name="正方形/長方形 6">
            <a:extLst>
              <a:ext uri="{FF2B5EF4-FFF2-40B4-BE49-F238E27FC236}">
                <a16:creationId xmlns:a16="http://schemas.microsoft.com/office/drawing/2014/main" id="{E2DCE6A5-60A5-C64D-AF0C-449F8148F53F}"/>
              </a:ext>
            </a:extLst>
          </p:cNvPr>
          <p:cNvSpPr/>
          <p:nvPr/>
        </p:nvSpPr>
        <p:spPr>
          <a:xfrm>
            <a:off x="267351" y="5660620"/>
            <a:ext cx="8627633" cy="261610"/>
          </a:xfrm>
          <a:prstGeom prst="rect">
            <a:avLst/>
          </a:prstGeom>
        </p:spPr>
        <p:txBody>
          <a:bodyPr wrap="square">
            <a:spAutoFit/>
          </a:bodyPr>
          <a:lstStyle/>
          <a:p>
            <a:pPr algn="ctr"/>
            <a:r>
              <a:rPr lang="en" altLang="ja-JP" sz="1100" dirty="0" err="1">
                <a:solidFill>
                  <a:srgbClr val="1A1A1A"/>
                </a:solidFill>
                <a:latin typeface="Arial" panose="020B0604020202020204" pitchFamily="34" charset="0"/>
              </a:rPr>
              <a:t>Spoerhase</a:t>
            </a:r>
            <a:r>
              <a:rPr lang="en" altLang="ja-JP" sz="1100" dirty="0">
                <a:solidFill>
                  <a:srgbClr val="1A1A1A"/>
                </a:solidFill>
                <a:latin typeface="Arial" panose="020B0604020202020204" pitchFamily="34" charset="0"/>
              </a:rPr>
              <a:t>, Joachim, Sabine </a:t>
            </a:r>
            <a:r>
              <a:rPr lang="en" altLang="ja-JP" sz="1100" dirty="0" err="1">
                <a:solidFill>
                  <a:srgbClr val="1A1A1A"/>
                </a:solidFill>
                <a:latin typeface="Arial" panose="020B0604020202020204" pitchFamily="34" charset="0"/>
              </a:rPr>
              <a:t>Storandt</a:t>
            </a:r>
            <a:r>
              <a:rPr lang="en" altLang="ja-JP" sz="1100" dirty="0">
                <a:solidFill>
                  <a:srgbClr val="1A1A1A"/>
                </a:solidFill>
                <a:latin typeface="Arial" panose="020B0604020202020204" pitchFamily="34" charset="0"/>
              </a:rPr>
              <a:t>, and Johannes Zink. "Simplification of polyline bundles." </a:t>
            </a:r>
            <a:r>
              <a:rPr lang="en" altLang="ja-JP" sz="1100" i="1" dirty="0" err="1">
                <a:solidFill>
                  <a:srgbClr val="1A1A1A"/>
                </a:solidFill>
                <a:latin typeface="Arial" panose="020B0604020202020204" pitchFamily="34" charset="0"/>
              </a:rPr>
              <a:t>arXiv</a:t>
            </a:r>
            <a:r>
              <a:rPr lang="en" altLang="ja-JP" sz="1100" i="1" dirty="0">
                <a:solidFill>
                  <a:srgbClr val="1A1A1A"/>
                </a:solidFill>
                <a:latin typeface="Arial" panose="020B0604020202020204" pitchFamily="34" charset="0"/>
              </a:rPr>
              <a:t> preprint arXiv:1907.05296</a:t>
            </a:r>
            <a:r>
              <a:rPr lang="en" altLang="ja-JP" sz="1100" dirty="0">
                <a:solidFill>
                  <a:srgbClr val="1A1A1A"/>
                </a:solidFill>
                <a:latin typeface="Arial" panose="020B0604020202020204" pitchFamily="34" charset="0"/>
              </a:rPr>
              <a:t> (2019).</a:t>
            </a:r>
            <a:endParaRPr lang="en" altLang="ja-JP" sz="1100" dirty="0">
              <a:solidFill>
                <a:srgbClr val="1A1A1A"/>
              </a:solidFill>
              <a:effectLst/>
              <a:latin typeface="Arial" panose="020B0604020202020204" pitchFamily="34" charset="0"/>
            </a:endParaRPr>
          </a:p>
        </p:txBody>
      </p:sp>
      <p:sp>
        <p:nvSpPr>
          <p:cNvPr id="8" name="スライド番号プレースホルダー 7">
            <a:extLst>
              <a:ext uri="{FF2B5EF4-FFF2-40B4-BE49-F238E27FC236}">
                <a16:creationId xmlns:a16="http://schemas.microsoft.com/office/drawing/2014/main" id="{CC4F46B6-B188-E84C-8246-6075C08C6E1D}"/>
              </a:ext>
            </a:extLst>
          </p:cNvPr>
          <p:cNvSpPr>
            <a:spLocks noGrp="1"/>
          </p:cNvSpPr>
          <p:nvPr>
            <p:ph type="sldNum" sz="quarter" idx="12"/>
          </p:nvPr>
        </p:nvSpPr>
        <p:spPr/>
        <p:txBody>
          <a:bodyPr/>
          <a:lstStyle/>
          <a:p>
            <a:fld id="{0A308975-6624-A64B-9276-C536B2E7A4FC}" type="slidenum">
              <a:rPr kumimoji="1" lang="ja-JP" altLang="en-US" smtClean="0"/>
              <a:pPr/>
              <a:t>5</a:t>
            </a:fld>
            <a:endParaRPr kumimoji="1" lang="ja-JP" altLang="en-US"/>
          </a:p>
        </p:txBody>
      </p:sp>
    </p:spTree>
    <p:extLst>
      <p:ext uri="{BB962C8B-B14F-4D97-AF65-F5344CB8AC3E}">
        <p14:creationId xmlns:p14="http://schemas.microsoft.com/office/powerpoint/2010/main" val="271676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97FF935D-6393-5743-8AF0-C68E2DC9F32C}"/>
                  </a:ext>
                </a:extLst>
              </p:cNvPr>
              <p:cNvSpPr>
                <a:spLocks noGrp="1"/>
              </p:cNvSpPr>
              <p:nvPr>
                <p:ph idx="1"/>
              </p:nvPr>
            </p:nvSpPr>
            <p:spPr/>
            <p:txBody>
              <a:bodyPr/>
              <a:lstStyle/>
              <a:p>
                <a:pPr marL="0" indent="0">
                  <a:buNone/>
                </a:pPr>
                <a:r>
                  <a:rPr lang="ja-JP" altLang="en-US" u="sng"/>
                  <a:t>問題の変換</a:t>
                </a:r>
                <a:endParaRPr lang="ja-JP" altLang="en-US"/>
              </a:p>
              <a:p>
                <a:r>
                  <a:rPr lang="ja-JP" altLang="en-US"/>
                  <a:t>入力データ</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𝑃</m:t>
                    </m:r>
                    <m:r>
                      <a:rPr lang="en-US" altLang="ja-JP" b="0" i="1" smtClean="0">
                        <a:latin typeface="Cambria Math" panose="02040503050406030204" pitchFamily="18" charset="0"/>
                      </a:rPr>
                      <m:t>,</m:t>
                    </m:r>
                    <m:r>
                      <a:rPr lang="en-US" altLang="ja-JP" b="0" i="1" smtClean="0">
                        <a:latin typeface="Cambria Math" panose="02040503050406030204" pitchFamily="18" charset="0"/>
                      </a:rPr>
                      <m:t>𝐿</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𝛿</m:t>
                    </m:r>
                    <m:r>
                      <a:rPr lang="en-US" altLang="ja-JP" b="0" i="1" smtClean="0">
                        <a:latin typeface="Cambria Math" panose="02040503050406030204" pitchFamily="18" charset="0"/>
                      </a:rPr>
                      <m:t>)</m:t>
                    </m:r>
                  </m:oMath>
                </a14:m>
                <a:r>
                  <a:rPr lang="ja-JP" altLang="en-US"/>
                  <a:t>を、木グラフ</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oMath>
                </a14:m>
                <a:r>
                  <a:rPr lang="ja-JP" altLang="en-US"/>
                  <a:t>とショートカットグラフ</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𝑠</m:t>
                        </m:r>
                      </m:sub>
                    </m:sSub>
                  </m:oMath>
                </a14:m>
                <a:r>
                  <a:rPr lang="ja-JP" altLang="en-US"/>
                  <a:t>に変換</a:t>
                </a:r>
                <a:endParaRPr lang="en-US" altLang="ja-JP" dirty="0"/>
              </a:p>
              <a:p>
                <a:pPr lvl="1"/>
                <a14:m>
                  <m:oMath xmlns:m="http://schemas.openxmlformats.org/officeDocument/2006/math">
                    <m:r>
                      <a:rPr lang="en-US" altLang="ja-JP" b="0" i="1" smtClean="0">
                        <a:latin typeface="Cambria Math" panose="02040503050406030204" pitchFamily="18" charset="0"/>
                      </a:rPr>
                      <m:t>𝑃</m:t>
                    </m:r>
                  </m:oMath>
                </a14:m>
                <a:r>
                  <a:rPr lang="ja-JP" altLang="en-US" dirty="0"/>
                  <a:t>：</a:t>
                </a:r>
                <a:r>
                  <a:rPr lang="ja-JP" altLang="en-US"/>
                  <a:t>点集合、</a:t>
                </a:r>
                <a14:m>
                  <m:oMath xmlns:m="http://schemas.openxmlformats.org/officeDocument/2006/math">
                    <m:r>
                      <a:rPr lang="en-US" altLang="ja-JP" b="0" i="1" smtClean="0">
                        <a:latin typeface="Cambria Math" panose="02040503050406030204" pitchFamily="18" charset="0"/>
                      </a:rPr>
                      <m:t>𝐿</m:t>
                    </m:r>
                  </m:oMath>
                </a14:m>
                <a:r>
                  <a:rPr lang="ja-JP" altLang="en-US" dirty="0"/>
                  <a:t>：</a:t>
                </a:r>
                <a:r>
                  <a:rPr lang="ja-JP" altLang="en-US"/>
                  <a:t>単純折線</a:t>
                </a:r>
                <a14:m>
                  <m:oMath xmlns:m="http://schemas.openxmlformats.org/officeDocument/2006/math">
                    <m:r>
                      <a:rPr lang="en-US" altLang="ja-JP" b="0" i="1" smtClean="0">
                        <a:latin typeface="Cambria Math" panose="02040503050406030204" pitchFamily="18" charset="0"/>
                      </a:rPr>
                      <m:t>𝑙</m:t>
                    </m:r>
                  </m:oMath>
                </a14:m>
                <a:r>
                  <a:rPr lang="ja-JP" altLang="en-US"/>
                  <a:t>の集合、</a:t>
                </a:r>
                <a14:m>
                  <m:oMath xmlns:m="http://schemas.openxmlformats.org/officeDocument/2006/math">
                    <m:r>
                      <a:rPr lang="ja-JP" altLang="en-US" i="1" smtClean="0">
                        <a:latin typeface="Cambria Math" panose="02040503050406030204" pitchFamily="18" charset="0"/>
                      </a:rPr>
                      <m:t>𝛿</m:t>
                    </m:r>
                  </m:oMath>
                </a14:m>
                <a:r>
                  <a:rPr lang="ja-JP" altLang="en-US"/>
                  <a:t>：距離パラメータ</a:t>
                </a:r>
                <a:endParaRPr lang="en-US" altLang="ja-JP"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𝑠</m:t>
                        </m:r>
                      </m:sub>
                    </m:sSub>
                  </m:oMath>
                </a14:m>
                <a:r>
                  <a:rPr lang="ja-JP" altLang="en-US" b="0"/>
                  <a:t>の構築はフレシェ距離で</a:t>
                </a:r>
                <a14:m>
                  <m:oMath xmlns:m="http://schemas.openxmlformats.org/officeDocument/2006/math">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e>
                    </m:d>
                  </m:oMath>
                </a14:m>
                <a:r>
                  <a:rPr lang="ja-JP" altLang="en-US" b="0" dirty="0"/>
                  <a:t>、ハウスドルフ</a:t>
                </a:r>
                <a:r>
                  <a:rPr lang="ja-JP" altLang="en-US" b="0"/>
                  <a:t>距離で</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oMath>
                </a14:m>
                <a:endParaRPr lang="en-US" altLang="ja-JP" b="0" dirty="0"/>
              </a:p>
              <a:p>
                <a:endParaRPr lang="ja-JP" altLang="en-US"/>
              </a:p>
              <a:p>
                <a:endParaRPr kumimoji="1" lang="ja-JP" altLang="en-US"/>
              </a:p>
            </p:txBody>
          </p:sp>
        </mc:Choice>
        <mc:Fallback xmlns="">
          <p:sp>
            <p:nvSpPr>
              <p:cNvPr id="2" name="コンテンツ プレースホルダー 1">
                <a:extLst>
                  <a:ext uri="{FF2B5EF4-FFF2-40B4-BE49-F238E27FC236}">
                    <a16:creationId xmlns:a16="http://schemas.microsoft.com/office/drawing/2014/main" id="{97FF935D-6393-5743-8AF0-C68E2DC9F32C}"/>
                  </a:ext>
                </a:extLst>
              </p:cNvPr>
              <p:cNvSpPr>
                <a:spLocks noGrp="1" noRot="1" noChangeAspect="1" noMove="1" noResize="1" noEditPoints="1" noAdjustHandles="1" noChangeArrowheads="1" noChangeShapeType="1" noTextEdit="1"/>
              </p:cNvSpPr>
              <p:nvPr>
                <p:ph idx="1"/>
              </p:nvPr>
            </p:nvSpPr>
            <p:spPr>
              <a:blipFill>
                <a:blip r:embed="rId2"/>
                <a:stretch>
                  <a:fillRect l="-912"/>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AE988A48-D025-4D45-8D58-22C026617761}"/>
              </a:ext>
            </a:extLst>
          </p:cNvPr>
          <p:cNvSpPr>
            <a:spLocks noGrp="1"/>
          </p:cNvSpPr>
          <p:nvPr>
            <p:ph type="dt" sz="half" idx="10"/>
          </p:nvPr>
        </p:nvSpPr>
        <p:spPr/>
        <p:txBody>
          <a:bodyPr/>
          <a:lstStyle/>
          <a:p>
            <a:fld id="{5C12229F-A1A6-B049-910D-018EE5E11E15}"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1B62F5CD-3792-7B41-AF6E-F2F0004AD19F}"/>
              </a:ext>
            </a:extLst>
          </p:cNvPr>
          <p:cNvSpPr>
            <a:spLocks noGrp="1"/>
          </p:cNvSpPr>
          <p:nvPr>
            <p:ph type="ftr"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4D971B1D-B270-5143-A9CF-B3699460D369}"/>
              </a:ext>
            </a:extLst>
          </p:cNvPr>
          <p:cNvSpPr>
            <a:spLocks noGrp="1"/>
          </p:cNvSpPr>
          <p:nvPr>
            <p:ph type="title"/>
          </p:nvPr>
        </p:nvSpPr>
        <p:spPr>
          <a:xfrm>
            <a:off x="405962" y="146152"/>
            <a:ext cx="8253944" cy="798066"/>
          </a:xfrm>
        </p:spPr>
        <p:txBody>
          <a:bodyPr>
            <a:normAutofit/>
          </a:bodyPr>
          <a:lstStyle/>
          <a:p>
            <a:r>
              <a:rPr lang="en" altLang="ja-JP" dirty="0"/>
              <a:t>Polyline Tree Bundle Simplification</a:t>
            </a:r>
            <a:endParaRPr kumimoji="1" lang="ja-JP" altLang="en-US"/>
          </a:p>
        </p:txBody>
      </p:sp>
      <p:sp>
        <p:nvSpPr>
          <p:cNvPr id="6" name="スライド番号プレースホルダー 5">
            <a:extLst>
              <a:ext uri="{FF2B5EF4-FFF2-40B4-BE49-F238E27FC236}">
                <a16:creationId xmlns:a16="http://schemas.microsoft.com/office/drawing/2014/main" id="{2A2E954A-7E63-3743-9F54-B2130F1D6495}"/>
              </a:ext>
            </a:extLst>
          </p:cNvPr>
          <p:cNvSpPr>
            <a:spLocks noGrp="1"/>
          </p:cNvSpPr>
          <p:nvPr>
            <p:ph type="sldNum" sz="quarter" idx="12"/>
          </p:nvPr>
        </p:nvSpPr>
        <p:spPr/>
        <p:txBody>
          <a:bodyPr/>
          <a:lstStyle/>
          <a:p>
            <a:fld id="{0A308975-6624-A64B-9276-C536B2E7A4FC}" type="slidenum">
              <a:rPr kumimoji="1" lang="ja-JP" altLang="en-US" smtClean="0"/>
              <a:pPr/>
              <a:t>6</a:t>
            </a:fld>
            <a:endParaRPr kumimoji="1" lang="ja-JP" altLang="en-US"/>
          </a:p>
        </p:txBody>
      </p:sp>
      <p:pic>
        <p:nvPicPr>
          <p:cNvPr id="8" name="図 7" descr="テキスト&#10;&#10;低い精度で自動的に生成された説明">
            <a:extLst>
              <a:ext uri="{FF2B5EF4-FFF2-40B4-BE49-F238E27FC236}">
                <a16:creationId xmlns:a16="http://schemas.microsoft.com/office/drawing/2014/main" id="{2700227C-7E5F-0C4C-9996-5DC88A4267E5}"/>
              </a:ext>
            </a:extLst>
          </p:cNvPr>
          <p:cNvPicPr>
            <a:picLocks noChangeAspect="1"/>
          </p:cNvPicPr>
          <p:nvPr/>
        </p:nvPicPr>
        <p:blipFill>
          <a:blip r:embed="rId3"/>
          <a:stretch>
            <a:fillRect/>
          </a:stretch>
        </p:blipFill>
        <p:spPr>
          <a:xfrm>
            <a:off x="771168" y="3661299"/>
            <a:ext cx="7620000" cy="2692400"/>
          </a:xfrm>
          <a:prstGeom prst="rect">
            <a:avLst/>
          </a:prstGeom>
        </p:spPr>
      </p:pic>
    </p:spTree>
    <p:extLst>
      <p:ext uri="{BB962C8B-B14F-4D97-AF65-F5344CB8AC3E}">
        <p14:creationId xmlns:p14="http://schemas.microsoft.com/office/powerpoint/2010/main" val="152331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1AC4E70-97B2-2D4B-940F-FFAE797D15ED}"/>
                  </a:ext>
                </a:extLst>
              </p:cNvPr>
              <p:cNvSpPr>
                <a:spLocks noGrp="1"/>
              </p:cNvSpPr>
              <p:nvPr>
                <p:ph idx="1"/>
              </p:nvPr>
            </p:nvSpPr>
            <p:spPr/>
            <p:txBody>
              <a:bodyPr/>
              <a:lstStyle/>
              <a:p>
                <a:pPr marL="0" indent="0">
                  <a:buNone/>
                </a:pPr>
                <a14:m>
                  <m:oMath xmlns:m="http://schemas.openxmlformats.org/officeDocument/2006/math">
                    <m:sSub>
                      <m:sSubPr>
                        <m:ctrlPr>
                          <a:rPr kumimoji="1" lang="en-US" altLang="ja-JP" b="0" i="1" u="sng" smtClean="0">
                            <a:latin typeface="Cambria Math" panose="02040503050406030204" pitchFamily="18" charset="0"/>
                          </a:rPr>
                        </m:ctrlPr>
                      </m:sSubPr>
                      <m:e>
                        <m:r>
                          <a:rPr kumimoji="1" lang="en-US" altLang="ja-JP" b="0" i="1" u="sng" smtClean="0">
                            <a:latin typeface="Cambria Math" panose="02040503050406030204" pitchFamily="18" charset="0"/>
                          </a:rPr>
                          <m:t>𝐺</m:t>
                        </m:r>
                      </m:e>
                      <m:sub>
                        <m:r>
                          <a:rPr kumimoji="1" lang="en-US" altLang="ja-JP" b="0" i="1" u="sng" smtClean="0">
                            <a:latin typeface="Cambria Math" panose="02040503050406030204" pitchFamily="18" charset="0"/>
                          </a:rPr>
                          <m:t>𝑡</m:t>
                        </m:r>
                      </m:sub>
                    </m:sSub>
                  </m:oMath>
                </a14:m>
                <a:r>
                  <a:rPr lang="ja-JP" altLang="en-US" b="0" u="sng"/>
                  <a:t>と</a:t>
                </a:r>
                <a14:m>
                  <m:oMath xmlns:m="http://schemas.openxmlformats.org/officeDocument/2006/math">
                    <m:sSub>
                      <m:sSubPr>
                        <m:ctrlPr>
                          <a:rPr lang="en-US" altLang="ja-JP" b="0" i="1" u="sng" smtClean="0">
                            <a:latin typeface="Cambria Math" panose="02040503050406030204" pitchFamily="18" charset="0"/>
                          </a:rPr>
                        </m:ctrlPr>
                      </m:sSubPr>
                      <m:e>
                        <m:r>
                          <a:rPr lang="en-US" altLang="ja-JP" b="0" i="1" u="sng" smtClean="0">
                            <a:latin typeface="Cambria Math" panose="02040503050406030204" pitchFamily="18" charset="0"/>
                          </a:rPr>
                          <m:t>𝐺</m:t>
                        </m:r>
                      </m:e>
                      <m:sub>
                        <m:r>
                          <a:rPr lang="en-US" altLang="ja-JP" b="0" i="1" u="sng" smtClean="0">
                            <a:latin typeface="Cambria Math" panose="02040503050406030204" pitchFamily="18" charset="0"/>
                          </a:rPr>
                          <m:t>𝑠</m:t>
                        </m:r>
                      </m:sub>
                    </m:sSub>
                  </m:oMath>
                </a14:m>
                <a:r>
                  <a:rPr lang="ja-JP" altLang="en-US" b="0" u="sng"/>
                  <a:t>の構築</a:t>
                </a:r>
                <a:endParaRPr lang="en-US" altLang="ja-JP" b="0" u="sng"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rPr>
                      <m:t>)</m:t>
                    </m:r>
                  </m:oMath>
                </a14:m>
                <a:r>
                  <a:rPr lang="ja-JP" altLang="en-US" dirty="0"/>
                  <a:t>：</a:t>
                </a:r>
                <a:r>
                  <a:rPr lang="ja-JP" altLang="en-US"/>
                  <a:t>折線をルート点を始点とする有向パスと見なす</a:t>
                </a:r>
                <a:endParaRPr lang="en-US" altLang="ja-JP"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𝑉</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𝑠</m:t>
                        </m:r>
                      </m:sub>
                    </m:sSub>
                    <m:r>
                      <a:rPr lang="en-US" altLang="ja-JP" b="0" i="0" smtClean="0">
                        <a:latin typeface="Cambria Math" panose="02040503050406030204" pitchFamily="18" charset="0"/>
                      </a:rPr>
                      <m:t>)</m:t>
                    </m:r>
                  </m:oMath>
                </a14:m>
                <a:r>
                  <a:rPr lang="ja-JP" altLang="en-US" b="0"/>
                  <a:t>：</a:t>
                </a:r>
                <a14:m>
                  <m:oMath xmlns:m="http://schemas.openxmlformats.org/officeDocument/2006/math">
                    <m:r>
                      <a:rPr lang="en-US" altLang="ja-JP" b="0" i="1" smtClean="0">
                        <a:latin typeface="Cambria Math" panose="02040503050406030204" pitchFamily="18" charset="0"/>
                      </a:rPr>
                      <m:t>𝑑</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𝐿</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𝛿</m:t>
                    </m:r>
                  </m:oMath>
                </a14:m>
                <a:r>
                  <a:rPr lang="ja-JP" altLang="en-US" b="0"/>
                  <a:t>を満たす辺 </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oMath>
                </a14:m>
                <a:r>
                  <a:rPr lang="ja-JP" altLang="en-US" b="0"/>
                  <a:t>を有向辺とする</a:t>
                </a:r>
                <a:endParaRPr lang="en-US" altLang="ja-JP" dirty="0"/>
              </a:p>
              <a:p>
                <a:pPr lvl="1"/>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𝑤</m:t>
                    </m:r>
                    <m:r>
                      <a:rPr lang="en-US" altLang="ja-JP" b="0" i="1" smtClean="0">
                        <a:latin typeface="Cambria Math" panose="02040503050406030204" pitchFamily="18" charset="0"/>
                      </a:rPr>
                      <m:t>)∈</m:t>
                    </m:r>
                    <m:d>
                      <m:dPr>
                        <m:ctrlPr>
                          <a:rPr lang="en-US" altLang="ja-JP" b="0" i="1" smtClean="0">
                            <a:latin typeface="Cambria Math" panose="02040503050406030204" pitchFamily="18" charset="0"/>
                            <a:ea typeface="Cambria Math" panose="02040503050406030204" pitchFamily="18" charset="0"/>
                          </a:rPr>
                        </m:ctrlPr>
                      </m:dPr>
                      <m:e>
                        <m:f>
                          <m:fPr>
                            <m:type m:val="noBar"/>
                            <m:ctrlPr>
                              <a:rPr lang="en-US" altLang="ja-JP" b="0"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𝑉</m:t>
                            </m:r>
                          </m:num>
                          <m:den>
                            <m:r>
                              <a:rPr lang="en-US" altLang="ja-JP" b="0" i="1" smtClean="0">
                                <a:latin typeface="Cambria Math" panose="02040503050406030204" pitchFamily="18" charset="0"/>
                                <a:ea typeface="Cambria Math" panose="02040503050406030204" pitchFamily="18" charset="0"/>
                              </a:rPr>
                              <m:t>2</m:t>
                            </m:r>
                          </m:den>
                        </m:f>
                      </m:e>
                    </m:d>
                  </m:oMath>
                </a14:m>
                <a:r>
                  <a:rPr lang="ja-JP" altLang="en-US" b="0" dirty="0"/>
                  <a:t>で</a:t>
                </a:r>
                <a:r>
                  <a:rPr lang="ja-JP" altLang="en-US" b="0"/>
                  <a:t>あり、</a:t>
                </a:r>
                <a14:m>
                  <m:oMath xmlns:m="http://schemas.openxmlformats.org/officeDocument/2006/math">
                    <m:r>
                      <a:rPr lang="en-US" altLang="ja-JP" b="0" i="1" smtClean="0">
                        <a:latin typeface="Cambria Math" panose="02040503050406030204" pitchFamily="18" charset="0"/>
                      </a:rPr>
                      <m:t>𝑉</m:t>
                    </m:r>
                  </m:oMath>
                </a14:m>
                <a:r>
                  <a:rPr lang="ja-JP" altLang="en-US" b="0"/>
                  <a:t>は点集合</a:t>
                </a:r>
                <a14:m>
                  <m:oMath xmlns:m="http://schemas.openxmlformats.org/officeDocument/2006/math">
                    <m:r>
                      <a:rPr lang="en-US" altLang="ja-JP" b="0" i="1" smtClean="0">
                        <a:latin typeface="Cambria Math" panose="02040503050406030204" pitchFamily="18" charset="0"/>
                      </a:rPr>
                      <m:t>𝑃</m:t>
                    </m:r>
                  </m:oMath>
                </a14:m>
                <a:r>
                  <a:rPr lang="ja-JP" altLang="en-US" b="0" dirty="0"/>
                  <a:t>に対応する</a:t>
                </a:r>
                <a:endParaRPr lang="en-US" altLang="ja-JP" b="0" dirty="0"/>
              </a:p>
              <a:p>
                <a:r>
                  <a:rPr lang="ja-JP" altLang="en-US" b="0"/>
                  <a:t>距離関数</a:t>
                </a:r>
                <a14:m>
                  <m:oMath xmlns:m="http://schemas.openxmlformats.org/officeDocument/2006/math">
                    <m:r>
                      <a:rPr lang="en-US" altLang="ja-JP" b="0" i="1" smtClean="0">
                        <a:latin typeface="Cambria Math" panose="02040503050406030204" pitchFamily="18" charset="0"/>
                      </a:rPr>
                      <m:t>𝑑</m:t>
                    </m:r>
                  </m:oMath>
                </a14:m>
                <a:r>
                  <a:rPr lang="ja-JP" altLang="en-US" b="0" dirty="0"/>
                  <a:t>や</a:t>
                </a:r>
                <a14:m>
                  <m:oMath xmlns:m="http://schemas.openxmlformats.org/officeDocument/2006/math">
                    <m:r>
                      <a:rPr lang="ja-JP" altLang="en-US" b="0" i="1" dirty="0" smtClean="0">
                        <a:latin typeface="Cambria Math" panose="02040503050406030204" pitchFamily="18" charset="0"/>
                      </a:rPr>
                      <m:t>𝛿</m:t>
                    </m:r>
                  </m:oMath>
                </a14:m>
                <a:r>
                  <a:rPr lang="ja-JP" altLang="en-US" b="0"/>
                  <a:t>に関わらず、</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𝑡</m:t>
                        </m:r>
                      </m:sub>
                    </m:sSub>
                    <m:r>
                      <a:rPr lang="en-US" altLang="ja-JP" b="0" i="1" smtClean="0">
                        <a:latin typeface="Cambria Math" panose="02040503050406030204" pitchFamily="18" charset="0"/>
                        <a:ea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𝐸</m:t>
                        </m:r>
                      </m:e>
                      <m:sub>
                        <m:r>
                          <a:rPr lang="en-US" altLang="ja-JP" b="0" i="1" smtClean="0">
                            <a:latin typeface="Cambria Math" panose="02040503050406030204" pitchFamily="18" charset="0"/>
                          </a:rPr>
                          <m:t>𝑠</m:t>
                        </m:r>
                      </m:sub>
                    </m:sSub>
                  </m:oMath>
                </a14:m>
                <a:endParaRPr lang="en-US" altLang="ja-JP" b="0" dirty="0"/>
              </a:p>
              <a:p>
                <a:endParaRPr kumimoji="1" lang="en-US" altLang="ja-JP" b="0" dirty="0"/>
              </a:p>
            </p:txBody>
          </p:sp>
        </mc:Choice>
        <mc:Fallback xmlns="">
          <p:sp>
            <p:nvSpPr>
              <p:cNvPr id="2" name="コンテンツ プレースホルダー 1">
                <a:extLst>
                  <a:ext uri="{FF2B5EF4-FFF2-40B4-BE49-F238E27FC236}">
                    <a16:creationId xmlns:a16="http://schemas.microsoft.com/office/drawing/2014/main" id="{21AC4E70-97B2-2D4B-940F-FFAE797D15ED}"/>
                  </a:ext>
                </a:extLst>
              </p:cNvPr>
              <p:cNvSpPr>
                <a:spLocks noGrp="1" noRot="1" noChangeAspect="1" noMove="1" noResize="1" noEditPoints="1" noAdjustHandles="1" noChangeArrowheads="1" noChangeShapeType="1" noTextEdit="1"/>
              </p:cNvSpPr>
              <p:nvPr>
                <p:ph idx="1"/>
              </p:nvPr>
            </p:nvSpPr>
            <p:spPr>
              <a:blipFill>
                <a:blip r:embed="rId2"/>
                <a:stretch>
                  <a:fillRect l="-760"/>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DD21525C-E987-4F47-985A-4185402C75DD}"/>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4C30A776-2554-DF47-9D9F-2C473BC1E53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B22057-4649-FA4A-A113-09F0016758CE}"/>
              </a:ext>
            </a:extLst>
          </p:cNvPr>
          <p:cNvSpPr>
            <a:spLocks noGrp="1"/>
          </p:cNvSpPr>
          <p:nvPr>
            <p:ph type="sldNum" sz="quarter" idx="12"/>
          </p:nvPr>
        </p:nvSpPr>
        <p:spPr/>
        <p:txBody>
          <a:bodyPr/>
          <a:lstStyle/>
          <a:p>
            <a:fld id="{0A308975-6624-A64B-9276-C536B2E7A4FC}" type="slidenum">
              <a:rPr kumimoji="1" lang="ja-JP" altLang="en-US" smtClean="0"/>
              <a:pPr/>
              <a:t>7</a:t>
            </a:fld>
            <a:endParaRPr kumimoji="1" lang="ja-JP" altLang="en-US"/>
          </a:p>
        </p:txBody>
      </p:sp>
      <p:sp>
        <p:nvSpPr>
          <p:cNvPr id="6" name="タイトル 5">
            <a:extLst>
              <a:ext uri="{FF2B5EF4-FFF2-40B4-BE49-F238E27FC236}">
                <a16:creationId xmlns:a16="http://schemas.microsoft.com/office/drawing/2014/main" id="{9ECAEFEF-35D3-CF46-8465-ED8478E5759B}"/>
              </a:ext>
            </a:extLst>
          </p:cNvPr>
          <p:cNvSpPr>
            <a:spLocks noGrp="1"/>
          </p:cNvSpPr>
          <p:nvPr>
            <p:ph type="title"/>
          </p:nvPr>
        </p:nvSpPr>
        <p:spPr/>
        <p:txBody>
          <a:bodyPr/>
          <a:lstStyle/>
          <a:p>
            <a:r>
              <a:rPr kumimoji="1" lang="en-US" altLang="ja-JP" dirty="0"/>
              <a:t>Polyline Tree Bundle Simplification</a:t>
            </a:r>
            <a:endParaRPr kumimoji="1" lang="ja-JP" altLang="en-US"/>
          </a:p>
        </p:txBody>
      </p:sp>
      <p:pic>
        <p:nvPicPr>
          <p:cNvPr id="7" name="図 6" descr="テキスト&#10;&#10;低い精度で自動的に生成された説明">
            <a:extLst>
              <a:ext uri="{FF2B5EF4-FFF2-40B4-BE49-F238E27FC236}">
                <a16:creationId xmlns:a16="http://schemas.microsoft.com/office/drawing/2014/main" id="{ADB96B4D-D856-B74F-8BFD-7B3EC3B97741}"/>
              </a:ext>
            </a:extLst>
          </p:cNvPr>
          <p:cNvPicPr>
            <a:picLocks noChangeAspect="1"/>
          </p:cNvPicPr>
          <p:nvPr/>
        </p:nvPicPr>
        <p:blipFill rotWithShape="1">
          <a:blip r:embed="rId3"/>
          <a:srcRect b="43379"/>
          <a:stretch/>
        </p:blipFill>
        <p:spPr>
          <a:xfrm>
            <a:off x="771168" y="4105047"/>
            <a:ext cx="7620000" cy="1524476"/>
          </a:xfrm>
          <a:prstGeom prst="rect">
            <a:avLst/>
          </a:prstGeom>
        </p:spPr>
      </p:pic>
      <p:sp>
        <p:nvSpPr>
          <p:cNvPr id="8" name="テキスト ボックス 7">
            <a:extLst>
              <a:ext uri="{FF2B5EF4-FFF2-40B4-BE49-F238E27FC236}">
                <a16:creationId xmlns:a16="http://schemas.microsoft.com/office/drawing/2014/main" id="{5E521C79-3344-D24A-AC12-DD34336AAD27}"/>
              </a:ext>
            </a:extLst>
          </p:cNvPr>
          <p:cNvSpPr txBox="1"/>
          <p:nvPr/>
        </p:nvSpPr>
        <p:spPr>
          <a:xfrm>
            <a:off x="928923" y="5892034"/>
            <a:ext cx="3068877" cy="307777"/>
          </a:xfrm>
          <a:prstGeom prst="rect">
            <a:avLst/>
          </a:prstGeom>
          <a:noFill/>
        </p:spPr>
        <p:txBody>
          <a:bodyPr wrap="square" rtlCol="0">
            <a:spAutoFit/>
          </a:bodyPr>
          <a:lstStyle/>
          <a:p>
            <a:pPr algn="ctr"/>
            <a:r>
              <a:rPr kumimoji="1" lang="ja-JP" altLang="en-US" sz="1400">
                <a:latin typeface="Meiryo" panose="020B0604030504040204" pitchFamily="34" charset="-128"/>
                <a:ea typeface="Meiryo" panose="020B0604030504040204" pitchFamily="34" charset="-128"/>
              </a:rPr>
              <a:t>左</a:t>
            </a:r>
            <a:r>
              <a:rPr kumimoji="1" lang="en-US" altLang="ja-JP" sz="1400" dirty="0">
                <a:latin typeface="Meiryo" panose="020B0604030504040204" pitchFamily="34" charset="-128"/>
                <a:ea typeface="Meiryo" panose="020B0604030504040204" pitchFamily="34" charset="-128"/>
              </a:rPr>
              <a:t>:PBS</a:t>
            </a:r>
            <a:r>
              <a:rPr kumimoji="1" lang="ja-JP" altLang="en-US" sz="1400">
                <a:latin typeface="Meiryo" panose="020B0604030504040204" pitchFamily="34" charset="-128"/>
                <a:ea typeface="Meiryo" panose="020B0604030504040204" pitchFamily="34" charset="-128"/>
              </a:rPr>
              <a:t>インスタンスの例</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DDF0A0B-4A91-F745-AE2B-F44AAC0196DE}"/>
                  </a:ext>
                </a:extLst>
              </p:cNvPr>
              <p:cNvSpPr txBox="1"/>
              <p:nvPr/>
            </p:nvSpPr>
            <p:spPr>
              <a:xfrm>
                <a:off x="4581168" y="5716004"/>
                <a:ext cx="3997800" cy="523220"/>
              </a:xfrm>
              <a:prstGeom prst="rect">
                <a:avLst/>
              </a:prstGeom>
              <a:noFill/>
            </p:spPr>
            <p:txBody>
              <a:bodyPr wrap="square" rtlCol="0">
                <a:spAutoFit/>
              </a:bodyPr>
              <a:lstStyle/>
              <a:p>
                <a:pPr algn="ctr"/>
                <a:r>
                  <a:rPr kumimoji="1" lang="ja-JP" altLang="en-US" sz="1400">
                    <a:latin typeface="Meiryo" panose="020B0604030504040204" pitchFamily="34" charset="-128"/>
                    <a:ea typeface="Meiryo" panose="020B0604030504040204" pitchFamily="34" charset="-128"/>
                  </a:rPr>
                  <a:t>右</a:t>
                </a:r>
                <a:r>
                  <a:rPr kumimoji="1" lang="en-US" altLang="ja-JP" sz="1400" dirty="0">
                    <a:latin typeface="Meiryo" panose="020B0604030504040204" pitchFamily="34" charset="-128"/>
                    <a:ea typeface="Meiryo" panose="020B0604030504040204" pitchFamily="34" charset="-128"/>
                  </a:rPr>
                  <a:t>:</a:t>
                </a:r>
                <a:r>
                  <a:rPr kumimoji="1" lang="ja-JP" altLang="en-US" sz="1400">
                    <a:latin typeface="Meiryo" panose="020B0604030504040204" pitchFamily="34" charset="-128"/>
                    <a:ea typeface="Meiryo" panose="020B0604030504040204" pitchFamily="34" charset="-128"/>
                  </a:rPr>
                  <a:t>青辺が</a:t>
                </a:r>
                <a14:m>
                  <m:oMath xmlns:m="http://schemas.openxmlformats.org/officeDocument/2006/math">
                    <m:sSub>
                      <m:sSubPr>
                        <m:ctrlPr>
                          <a:rPr kumimoji="1" lang="en-US" altLang="ja-JP" sz="1400" b="0" i="1" smtClean="0">
                            <a:latin typeface="Cambria Math" panose="02040503050406030204" pitchFamily="18" charset="0"/>
                            <a:ea typeface="Meiryo" panose="020B0604030504040204" pitchFamily="34" charset="-128"/>
                          </a:rPr>
                        </m:ctrlPr>
                      </m:sSubPr>
                      <m:e>
                        <m:r>
                          <a:rPr kumimoji="1" lang="en-US" altLang="ja-JP" sz="1400" b="0" i="1" smtClean="0">
                            <a:latin typeface="Cambria Math" panose="02040503050406030204" pitchFamily="18" charset="0"/>
                            <a:ea typeface="Meiryo" panose="020B0604030504040204" pitchFamily="34" charset="-128"/>
                          </a:rPr>
                          <m:t>𝐺</m:t>
                        </m:r>
                      </m:e>
                      <m:sub>
                        <m:r>
                          <a:rPr kumimoji="1" lang="en-US" altLang="ja-JP" sz="1400" b="0" i="1" smtClean="0">
                            <a:latin typeface="Cambria Math" panose="02040503050406030204" pitchFamily="18" charset="0"/>
                            <a:ea typeface="Meiryo" panose="020B0604030504040204" pitchFamily="34" charset="-128"/>
                          </a:rPr>
                          <m:t>𝑡</m:t>
                        </m:r>
                      </m:sub>
                    </m:sSub>
                  </m:oMath>
                </a14:m>
                <a:r>
                  <a:rPr kumimoji="1" lang="ja-JP" altLang="en-US" sz="1400" b="0">
                    <a:latin typeface="Meiryo" panose="020B0604030504040204" pitchFamily="34" charset="-128"/>
                    <a:ea typeface="Meiryo" panose="020B0604030504040204" pitchFamily="34" charset="-128"/>
                  </a:rPr>
                  <a:t>、青と緑辺を組み合わせた青いチューブが</a:t>
                </a:r>
                <a14:m>
                  <m:oMath xmlns:m="http://schemas.openxmlformats.org/officeDocument/2006/math">
                    <m:sSub>
                      <m:sSubPr>
                        <m:ctrlPr>
                          <a:rPr kumimoji="1" lang="en-US" altLang="ja-JP" sz="1400" b="0" i="1" smtClean="0">
                            <a:latin typeface="Cambria Math" panose="02040503050406030204" pitchFamily="18" charset="0"/>
                            <a:ea typeface="Meiryo" panose="020B0604030504040204" pitchFamily="34" charset="-128"/>
                          </a:rPr>
                        </m:ctrlPr>
                      </m:sSubPr>
                      <m:e>
                        <m:r>
                          <a:rPr kumimoji="1" lang="en-US" altLang="ja-JP" sz="1400" b="0" i="1" smtClean="0">
                            <a:latin typeface="Cambria Math" panose="02040503050406030204" pitchFamily="18" charset="0"/>
                            <a:ea typeface="Meiryo" panose="020B0604030504040204" pitchFamily="34" charset="-128"/>
                          </a:rPr>
                          <m:t>𝐺</m:t>
                        </m:r>
                      </m:e>
                      <m:sub>
                        <m:r>
                          <a:rPr kumimoji="1" lang="en-US" altLang="ja-JP" sz="1400" b="0" i="1" smtClean="0">
                            <a:latin typeface="Cambria Math" panose="02040503050406030204" pitchFamily="18" charset="0"/>
                            <a:ea typeface="Meiryo" panose="020B0604030504040204" pitchFamily="34" charset="-128"/>
                          </a:rPr>
                          <m:t>𝑠</m:t>
                        </m:r>
                      </m:sub>
                    </m:sSub>
                  </m:oMath>
                </a14:m>
                <a:r>
                  <a:rPr kumimoji="1" lang="ja-JP" altLang="en-US" sz="1400">
                    <a:latin typeface="Meiryo" panose="020B0604030504040204" pitchFamily="34" charset="-128"/>
                    <a:ea typeface="Meiryo" panose="020B0604030504040204" pitchFamily="34" charset="-128"/>
                  </a:rPr>
                  <a:t>、赤辺は無効なショートカット辺</a:t>
                </a:r>
                <a:endParaRPr kumimoji="1" lang="en-US" altLang="ja-JP" sz="1400" dirty="0">
                  <a:latin typeface="Meiryo" panose="020B0604030504040204" pitchFamily="34" charset="-128"/>
                  <a:ea typeface="Meiryo" panose="020B0604030504040204" pitchFamily="34" charset="-128"/>
                </a:endParaRPr>
              </a:p>
            </p:txBody>
          </p:sp>
        </mc:Choice>
        <mc:Fallback xmlns="">
          <p:sp>
            <p:nvSpPr>
              <p:cNvPr id="9" name="テキスト ボックス 8">
                <a:extLst>
                  <a:ext uri="{FF2B5EF4-FFF2-40B4-BE49-F238E27FC236}">
                    <a16:creationId xmlns:a16="http://schemas.microsoft.com/office/drawing/2014/main" id="{ADDF0A0B-4A91-F745-AE2B-F44AAC0196DE}"/>
                  </a:ext>
                </a:extLst>
              </p:cNvPr>
              <p:cNvSpPr txBox="1">
                <a:spLocks noRot="1" noChangeAspect="1" noMove="1" noResize="1" noEditPoints="1" noAdjustHandles="1" noChangeArrowheads="1" noChangeShapeType="1" noTextEdit="1"/>
              </p:cNvSpPr>
              <p:nvPr/>
            </p:nvSpPr>
            <p:spPr>
              <a:xfrm>
                <a:off x="4581168" y="5716004"/>
                <a:ext cx="3997800" cy="523220"/>
              </a:xfrm>
              <a:prstGeom prst="rect">
                <a:avLst/>
              </a:prstGeom>
              <a:blipFill>
                <a:blip r:embed="rId4"/>
                <a:stretch>
                  <a:fillRect t="-2381" b="-119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6576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2A3518B3-B8D5-714C-AB85-2DA1976D1372}"/>
                  </a:ext>
                </a:extLst>
              </p:cNvPr>
              <p:cNvSpPr>
                <a:spLocks noGrp="1"/>
              </p:cNvSpPr>
              <p:nvPr>
                <p:ph idx="1"/>
              </p:nvPr>
            </p:nvSpPr>
            <p:spPr/>
            <p:txBody>
              <a:bodyPr/>
              <a:lstStyle/>
              <a:p>
                <a:pPr marL="0" indent="0">
                  <a:buNone/>
                </a:pPr>
                <a:r>
                  <a:rPr kumimoji="1" lang="en-US" altLang="ja-JP" u="sng" dirty="0"/>
                  <a:t>PTBS</a:t>
                </a:r>
                <a:r>
                  <a:rPr lang="ja-JP" altLang="en-US" u="sng"/>
                  <a:t>の目的</a:t>
                </a:r>
                <a:endParaRPr kumimoji="1" lang="en-US" altLang="ja-JP" u="sng" dirty="0"/>
              </a:p>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𝐺</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 </m:t>
                    </m:r>
                  </m:oMath>
                </a14:m>
                <a:r>
                  <a:rPr lang="ja-JP" altLang="en-US" b="0"/>
                  <a:t>と</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 </m:t>
                    </m:r>
                  </m:oMath>
                </a14:m>
                <a:r>
                  <a:rPr lang="ja-JP" altLang="en-US"/>
                  <a:t>に対し、以下を満たす最小のノード部分集合</a:t>
                </a:r>
                <a14:m>
                  <m:oMath xmlns:m="http://schemas.openxmlformats.org/officeDocument/2006/math">
                    <m:r>
                      <a:rPr lang="en-US" altLang="ja-JP" i="1">
                        <a:latin typeface="Cambria Math" panose="02040503050406030204" pitchFamily="18" charset="0"/>
                      </a:rPr>
                      <m:t>𝑆</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rPr>
                      <m:t>𝑉</m:t>
                    </m:r>
                  </m:oMath>
                </a14:m>
                <a:r>
                  <a:rPr lang="ja-JP" altLang="en-US"/>
                  <a:t>を見つける</a:t>
                </a:r>
                <a:endParaRPr lang="en-US" altLang="ja-JP" dirty="0"/>
              </a:p>
              <a:p>
                <a:pPr lvl="1"/>
                <a:r>
                  <a:rPr lang="ja-JP" altLang="en-US" b="0"/>
                  <a:t>木グラフの根ノードと全ての葉ノードが部分集合</a:t>
                </a:r>
                <a14:m>
                  <m:oMath xmlns:m="http://schemas.openxmlformats.org/officeDocument/2006/math">
                    <m:r>
                      <a:rPr lang="en-US" altLang="ja-JP" b="0" i="1" smtClean="0">
                        <a:latin typeface="Cambria Math" panose="02040503050406030204" pitchFamily="18" charset="0"/>
                      </a:rPr>
                      <m:t>𝑆</m:t>
                    </m:r>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rPr>
                      <m:t>𝑉</m:t>
                    </m:r>
                  </m:oMath>
                </a14:m>
                <a:r>
                  <a:rPr lang="ja-JP" altLang="en-US" b="0"/>
                  <a:t>に含まれる</a:t>
                </a:r>
                <a:endParaRPr lang="en-US" altLang="ja-JP" b="0" dirty="0"/>
              </a:p>
              <a:p>
                <a:pPr lvl="1"/>
                <a:r>
                  <a:rPr lang="ja-JP" altLang="en-US" b="0"/>
                  <a:t>誘導部分グラフ</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𝐺</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𝑆</m:t>
                    </m:r>
                    <m:r>
                      <a:rPr lang="en-US" altLang="ja-JP" b="0" i="1" smtClean="0">
                        <a:latin typeface="Cambria Math" panose="02040503050406030204" pitchFamily="18" charset="0"/>
                      </a:rPr>
                      <m:t>]</m:t>
                    </m:r>
                  </m:oMath>
                </a14:m>
                <a:r>
                  <a:rPr lang="ja-JP" altLang="en-US" b="0" dirty="0"/>
                  <a:t>が連結である</a:t>
                </a:r>
                <a:endParaRPr lang="en-US" altLang="ja-JP" b="0" dirty="0"/>
              </a:p>
              <a:p>
                <a:endParaRPr lang="en-US" altLang="ja-JP" b="0" dirty="0"/>
              </a:p>
              <a:p>
                <a:pPr marL="0" indent="0">
                  <a:buNone/>
                </a:pPr>
                <a:r>
                  <a:rPr lang="ja-JP" altLang="en-US" b="0" u="sng"/>
                  <a:t>厳密な多項式アルゴリズムの概要</a:t>
                </a:r>
                <a:endParaRPr lang="en-US" altLang="ja-JP" b="0" u="sng"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𝑡</m:t>
                        </m:r>
                      </m:sub>
                    </m:sSub>
                    <m:r>
                      <a:rPr lang="en-US" altLang="ja-JP" i="1">
                        <a:latin typeface="Cambria Math" panose="02040503050406030204" pitchFamily="18" charset="0"/>
                      </a:rPr>
                      <m:t> </m:t>
                    </m:r>
                  </m:oMath>
                </a14:m>
                <a:r>
                  <a:rPr lang="ja-JP" altLang="en-US"/>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𝑠</m:t>
                        </m:r>
                      </m:sub>
                    </m:sSub>
                  </m:oMath>
                </a14:m>
                <a:r>
                  <a:rPr lang="ja-JP" altLang="en-US" b="0"/>
                  <a:t>のみを操作し、</a:t>
                </a:r>
                <a:r>
                  <a:rPr lang="en-US" altLang="ja-JP" b="0" dirty="0"/>
                  <a:t>DP</a:t>
                </a:r>
                <a:r>
                  <a:rPr lang="ja-JP" altLang="en-US" b="0"/>
                  <a:t>を用いて</a:t>
                </a:r>
                <a14:m>
                  <m:oMath xmlns:m="http://schemas.openxmlformats.org/officeDocument/2006/math">
                    <m:r>
                      <a:rPr lang="en-US" altLang="ja-JP" b="0" i="1" smtClean="0">
                        <a:latin typeface="Cambria Math" panose="02040503050406030204" pitchFamily="18" charset="0"/>
                      </a:rPr>
                      <m:t>𝑂</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𝑛</m:t>
                        </m:r>
                      </m:e>
                      <m:sup>
                        <m:r>
                          <a:rPr lang="en-US" altLang="ja-JP" b="0" i="1" smtClean="0">
                            <a:latin typeface="Cambria Math" panose="02040503050406030204" pitchFamily="18" charset="0"/>
                          </a:rPr>
                          <m:t>2</m:t>
                        </m:r>
                      </m:sup>
                    </m:sSup>
                  </m:oMath>
                </a14:m>
                <a:r>
                  <a:rPr lang="en-US" altLang="ja-JP" dirty="0"/>
                  <a:t>)</a:t>
                </a:r>
                <a:r>
                  <a:rPr lang="ja-JP" altLang="en-US"/>
                  <a:t>で</a:t>
                </a:r>
                <a:r>
                  <a:rPr lang="en-US" altLang="ja-JP" dirty="0"/>
                  <a:t>PTBS</a:t>
                </a:r>
                <a:r>
                  <a:rPr lang="ja-JP" altLang="en-US"/>
                  <a:t>の最適解を求める</a:t>
                </a:r>
                <a:endParaRPr lang="en-US" altLang="ja-JP" dirty="0"/>
              </a:p>
              <a:p>
                <a:r>
                  <a:rPr lang="ja-JP" altLang="en-US"/>
                  <a:t>最適解を再帰的に分解することで効率的に計算を行う</a:t>
                </a:r>
                <a:endParaRPr lang="en-US" altLang="ja-JP" dirty="0"/>
              </a:p>
            </p:txBody>
          </p:sp>
        </mc:Choice>
        <mc:Fallback xmlns="">
          <p:sp>
            <p:nvSpPr>
              <p:cNvPr id="2" name="コンテンツ プレースホルダー 1">
                <a:extLst>
                  <a:ext uri="{FF2B5EF4-FFF2-40B4-BE49-F238E27FC236}">
                    <a16:creationId xmlns:a16="http://schemas.microsoft.com/office/drawing/2014/main" id="{2A3518B3-B8D5-714C-AB85-2DA1976D1372}"/>
                  </a:ext>
                </a:extLst>
              </p:cNvPr>
              <p:cNvSpPr>
                <a:spLocks noGrp="1" noRot="1" noChangeAspect="1" noMove="1" noResize="1" noEditPoints="1" noAdjustHandles="1" noChangeArrowheads="1" noChangeShapeType="1" noTextEdit="1"/>
              </p:cNvSpPr>
              <p:nvPr>
                <p:ph idx="1"/>
              </p:nvPr>
            </p:nvSpPr>
            <p:spPr>
              <a:blipFill>
                <a:blip r:embed="rId2"/>
                <a:stretch>
                  <a:fillRect l="-912"/>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873BD695-11C7-4D45-97AD-15241AD87C9B}"/>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60397127-90C1-DA4E-A205-C146E13E258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B895DBA-944E-FC4B-934B-A18E9B7C44BE}"/>
              </a:ext>
            </a:extLst>
          </p:cNvPr>
          <p:cNvSpPr>
            <a:spLocks noGrp="1"/>
          </p:cNvSpPr>
          <p:nvPr>
            <p:ph type="sldNum" sz="quarter" idx="12"/>
          </p:nvPr>
        </p:nvSpPr>
        <p:spPr/>
        <p:txBody>
          <a:bodyPr/>
          <a:lstStyle/>
          <a:p>
            <a:fld id="{0A308975-6624-A64B-9276-C536B2E7A4FC}" type="slidenum">
              <a:rPr kumimoji="1" lang="ja-JP" altLang="en-US" smtClean="0"/>
              <a:pPr/>
              <a:t>8</a:t>
            </a:fld>
            <a:endParaRPr kumimoji="1" lang="ja-JP" altLang="en-US"/>
          </a:p>
        </p:txBody>
      </p:sp>
      <p:sp>
        <p:nvSpPr>
          <p:cNvPr id="6" name="タイトル 5">
            <a:extLst>
              <a:ext uri="{FF2B5EF4-FFF2-40B4-BE49-F238E27FC236}">
                <a16:creationId xmlns:a16="http://schemas.microsoft.com/office/drawing/2014/main" id="{97D49EA4-D819-274B-990E-823B22073A28}"/>
              </a:ext>
            </a:extLst>
          </p:cNvPr>
          <p:cNvSpPr>
            <a:spLocks noGrp="1"/>
          </p:cNvSpPr>
          <p:nvPr>
            <p:ph type="title"/>
          </p:nvPr>
        </p:nvSpPr>
        <p:spPr/>
        <p:txBody>
          <a:bodyPr/>
          <a:lstStyle/>
          <a:p>
            <a:r>
              <a:rPr kumimoji="1" lang="en-US" altLang="ja-JP" dirty="0"/>
              <a:t>Polyline Tree Bundle Simplification</a:t>
            </a:r>
            <a:endParaRPr kumimoji="1" lang="ja-JP" altLang="en-US"/>
          </a:p>
        </p:txBody>
      </p:sp>
    </p:spTree>
    <p:extLst>
      <p:ext uri="{BB962C8B-B14F-4D97-AF65-F5344CB8AC3E}">
        <p14:creationId xmlns:p14="http://schemas.microsoft.com/office/powerpoint/2010/main" val="166375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B0446909-5F04-D243-8751-2CDB58B27D30}"/>
                  </a:ext>
                </a:extLst>
              </p:cNvPr>
              <p:cNvSpPr>
                <a:spLocks noGrp="1"/>
              </p:cNvSpPr>
              <p:nvPr>
                <p:ph idx="1"/>
              </p:nvPr>
            </p:nvSpPr>
            <p:spPr/>
            <p:txBody>
              <a:bodyPr/>
              <a:lstStyle/>
              <a:p>
                <a:r>
                  <a:rPr kumimoji="1" lang="ja-JP" altLang="en-US"/>
                  <a:t>最適なサブツリーの簡略化サイズ</a:t>
                </a:r>
                <a:r>
                  <a:rPr kumimoji="1" lang="en-US" altLang="ja-JP" dirty="0"/>
                  <a:t>(</a:t>
                </a:r>
                <a:r>
                  <a:rPr kumimoji="1" lang="ja-JP" altLang="en-US"/>
                  <a:t>黒数字</a:t>
                </a:r>
                <a:r>
                  <a:rPr kumimoji="1" lang="en-US" altLang="ja-JP" dirty="0"/>
                  <a:t>)</a:t>
                </a:r>
              </a:p>
              <a:p>
                <a:r>
                  <a:rPr lang="ja-JP" altLang="en-US"/>
                  <a:t>根からの有効なショートカット辺</a:t>
                </a:r>
                <a:r>
                  <a:rPr lang="en-US" altLang="ja-JP" dirty="0"/>
                  <a:t>(</a:t>
                </a:r>
                <a:r>
                  <a:rPr lang="ja-JP" altLang="en-US"/>
                  <a:t>紫</a:t>
                </a:r>
                <a:r>
                  <a:rPr lang="en-US" altLang="ja-JP" dirty="0"/>
                  <a:t>)</a:t>
                </a:r>
              </a:p>
              <a:p>
                <a14:m>
                  <m:oMath xmlns:m="http://schemas.openxmlformats.org/officeDocument/2006/math">
                    <m:r>
                      <a:rPr lang="en-US" altLang="ja-JP" i="1">
                        <a:latin typeface="Cambria Math" panose="02040503050406030204" pitchFamily="18" charset="0"/>
                      </a:rPr>
                      <m:t>𝑣</m:t>
                    </m:r>
                    <m:r>
                      <a:rPr lang="ja-JP" altLang="en-US" i="1">
                        <a:latin typeface="Cambria Math" panose="02040503050406030204" pitchFamily="18" charset="0"/>
                      </a:rPr>
                      <m:t>を根とするサブツリー</m:t>
                    </m:r>
                    <m:r>
                      <a:rPr lang="en-US" altLang="ja-JP" i="1">
                        <a:latin typeface="Cambria Math" panose="02040503050406030204" pitchFamily="18" charset="0"/>
                      </a:rPr>
                      <m:t>𝑆𝑢𝑏</m:t>
                    </m:r>
                    <m:d>
                      <m:dPr>
                        <m:ctrlPr>
                          <a:rPr lang="en-US" altLang="ja-JP" i="1">
                            <a:latin typeface="Cambria Math" panose="02040503050406030204" pitchFamily="18" charset="0"/>
                          </a:rPr>
                        </m:ctrlPr>
                      </m:dPr>
                      <m:e>
                        <m:r>
                          <a:rPr lang="en-US" altLang="ja-JP" i="1">
                            <a:latin typeface="Cambria Math" panose="02040503050406030204" pitchFamily="18" charset="0"/>
                          </a:rPr>
                          <m:t>𝑣</m:t>
                        </m:r>
                      </m:e>
                    </m:d>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𝐺</m:t>
                        </m:r>
                      </m:e>
                      <m:sub>
                        <m:r>
                          <a:rPr lang="en-US" altLang="ja-JP" i="1">
                            <a:latin typeface="Cambria Math" panose="02040503050406030204" pitchFamily="18" charset="0"/>
                            <a:ea typeface="Cambria Math" panose="02040503050406030204" pitchFamily="18" charset="0"/>
                          </a:rPr>
                          <m:t>𝑡</m:t>
                        </m:r>
                      </m:sub>
                    </m:sSub>
                  </m:oMath>
                </a14:m>
                <a:r>
                  <a:rPr lang="ja-JP" altLang="en-US" dirty="0"/>
                  <a:t>を定義する</a:t>
                </a:r>
                <a:endParaRPr lang="en-US" altLang="ja-JP" dirty="0"/>
              </a:p>
              <a:p>
                <a14:m>
                  <m:oMath xmlns:m="http://schemas.openxmlformats.org/officeDocument/2006/math">
                    <m:r>
                      <a:rPr lang="en-US" altLang="ja-JP" i="1">
                        <a:latin typeface="Cambria Math" panose="02040503050406030204" pitchFamily="18" charset="0"/>
                      </a:rPr>
                      <m:t>𝑣</m:t>
                    </m:r>
                  </m:oMath>
                </a14:m>
                <a:r>
                  <a:rPr lang="ja-JP" altLang="en-US"/>
                  <a:t>が最適解の一部</a:t>
                </a:r>
                <a:r>
                  <a:rPr lang="en-US" altLang="ja-JP" dirty="0"/>
                  <a:t> </a:t>
                </a:r>
                <a:r>
                  <a:rPr lang="ja-JP" altLang="en-US"/>
                  <a:t>→</a:t>
                </a:r>
                <a:r>
                  <a:rPr lang="en-US" altLang="ja-JP" dirty="0"/>
                  <a:t> </a:t>
                </a:r>
                <a14:m>
                  <m:oMath xmlns:m="http://schemas.openxmlformats.org/officeDocument/2006/math">
                    <m:r>
                      <a:rPr lang="en-US" altLang="ja-JP" i="1">
                        <a:latin typeface="Cambria Math" panose="02040503050406030204" pitchFamily="18" charset="0"/>
                      </a:rPr>
                      <m:t>𝑣</m:t>
                    </m:r>
                  </m:oMath>
                </a14:m>
                <a:r>
                  <a:rPr lang="ja-JP" altLang="en-US"/>
                  <a:t>は迂回されない</a:t>
                </a:r>
                <a:endParaRPr lang="en-US" altLang="ja-JP" dirty="0"/>
              </a:p>
              <a:p>
                <a:pPr marL="0" indent="0">
                  <a:buNone/>
                </a:pPr>
                <a:r>
                  <a:rPr lang="ja-JP" altLang="en-US"/>
                  <a:t>　→</a:t>
                </a:r>
                <a:r>
                  <a:rPr lang="en-US" altLang="ja-JP" dirty="0"/>
                  <a:t> </a:t>
                </a:r>
                <a:r>
                  <a:rPr lang="ja-JP" altLang="en-US"/>
                  <a:t>解</a:t>
                </a:r>
                <a14:m>
                  <m:oMath xmlns:m="http://schemas.openxmlformats.org/officeDocument/2006/math">
                    <m:r>
                      <a:rPr lang="en-US" altLang="ja-JP" i="1">
                        <a:latin typeface="Cambria Math" panose="02040503050406030204" pitchFamily="18" charset="0"/>
                      </a:rPr>
                      <m:t>𝑆</m:t>
                    </m:r>
                  </m:oMath>
                </a14:m>
                <a:r>
                  <a:rPr lang="ja-JP" altLang="en-US"/>
                  <a:t>を</a:t>
                </a:r>
                <a14:m>
                  <m:oMath xmlns:m="http://schemas.openxmlformats.org/officeDocument/2006/math">
                    <m:r>
                      <a:rPr lang="en-US" altLang="ja-JP" i="1">
                        <a:latin typeface="Cambria Math" panose="02040503050406030204" pitchFamily="18" charset="0"/>
                      </a:rPr>
                      <m:t>𝑆𝑢𝑏</m:t>
                    </m:r>
                    <m:r>
                      <a:rPr lang="en-US" altLang="ja-JP" i="1">
                        <a:latin typeface="Cambria Math" panose="02040503050406030204" pitchFamily="18" charset="0"/>
                      </a:rPr>
                      <m:t>(</m:t>
                    </m:r>
                    <m:r>
                      <a:rPr lang="en-US" altLang="ja-JP" i="1">
                        <a:latin typeface="Cambria Math" panose="02040503050406030204" pitchFamily="18" charset="0"/>
                      </a:rPr>
                      <m:t>𝑣</m:t>
                    </m:r>
                    <m:r>
                      <a:rPr lang="en-US" altLang="ja-JP" i="1">
                        <a:latin typeface="Cambria Math" panose="02040503050406030204" pitchFamily="18" charset="0"/>
                      </a:rPr>
                      <m:t>)</m:t>
                    </m:r>
                  </m:oMath>
                </a14:m>
                <a:r>
                  <a:rPr lang="ja-JP" altLang="en-US"/>
                  <a:t>と</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𝐺</m:t>
                        </m:r>
                      </m:e>
                      <m:sub>
                        <m:r>
                          <a:rPr lang="en-US" altLang="ja-JP" i="1">
                            <a:latin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𝑆𝑢𝑏</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𝑣</m:t>
                    </m:r>
                    <m:r>
                      <a:rPr lang="en-US" altLang="ja-JP" i="1">
                        <a:latin typeface="Cambria Math" panose="02040503050406030204" pitchFamily="18" charset="0"/>
                        <a:ea typeface="Cambria Math" panose="02040503050406030204" pitchFamily="18" charset="0"/>
                      </a:rPr>
                      <m:t>)</m:t>
                    </m:r>
                  </m:oMath>
                </a14:m>
                <a:r>
                  <a:rPr lang="ja-JP" altLang="en-US"/>
                  <a:t>に分割できる</a:t>
                </a:r>
                <a:endParaRPr lang="en-US" altLang="ja-JP" dirty="0"/>
              </a:p>
              <a:p>
                <a:endParaRPr lang="en-US" altLang="ja-JP" dirty="0"/>
              </a:p>
              <a:p>
                <a:endParaRPr kumimoji="1" lang="ja-JP" altLang="en-US"/>
              </a:p>
            </p:txBody>
          </p:sp>
        </mc:Choice>
        <mc:Fallback xmlns="">
          <p:sp>
            <p:nvSpPr>
              <p:cNvPr id="2" name="コンテンツ プレースホルダー 1">
                <a:extLst>
                  <a:ext uri="{FF2B5EF4-FFF2-40B4-BE49-F238E27FC236}">
                    <a16:creationId xmlns:a16="http://schemas.microsoft.com/office/drawing/2014/main" id="{B0446909-5F04-D243-8751-2CDB58B27D30}"/>
                  </a:ext>
                </a:extLst>
              </p:cNvPr>
              <p:cNvSpPr>
                <a:spLocks noGrp="1" noRot="1" noChangeAspect="1" noMove="1" noResize="1" noEditPoints="1" noAdjustHandles="1" noChangeArrowheads="1" noChangeShapeType="1" noTextEdit="1"/>
              </p:cNvSpPr>
              <p:nvPr>
                <p:ph idx="1"/>
              </p:nvPr>
            </p:nvSpPr>
            <p:spPr>
              <a:blipFill>
                <a:blip r:embed="rId2"/>
                <a:stretch>
                  <a:fillRect l="-760"/>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B0735D46-6F59-AA4C-9270-F82AF511E903}"/>
              </a:ext>
            </a:extLst>
          </p:cNvPr>
          <p:cNvSpPr>
            <a:spLocks noGrp="1"/>
          </p:cNvSpPr>
          <p:nvPr>
            <p:ph type="dt" sz="half" idx="10"/>
          </p:nvPr>
        </p:nvSpPr>
        <p:spPr/>
        <p:txBody>
          <a:bodyPr/>
          <a:lstStyle/>
          <a:p>
            <a:fld id="{1872A5AD-E1F7-144A-94B8-20512CCF0437}" type="datetime1">
              <a:rPr kumimoji="1" lang="ja-JP" altLang="en-US" smtClean="0"/>
              <a:t>2021/10/18</a:t>
            </a:fld>
            <a:endParaRPr kumimoji="1" lang="ja-JP" altLang="en-US"/>
          </a:p>
        </p:txBody>
      </p:sp>
      <p:sp>
        <p:nvSpPr>
          <p:cNvPr id="4" name="フッター プレースホルダー 3">
            <a:extLst>
              <a:ext uri="{FF2B5EF4-FFF2-40B4-BE49-F238E27FC236}">
                <a16:creationId xmlns:a16="http://schemas.microsoft.com/office/drawing/2014/main" id="{AEEC78AE-FA32-EC44-B4A0-CD661E64425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C2EDE8-EB22-B54C-AF5F-8786BF53BED5}"/>
              </a:ext>
            </a:extLst>
          </p:cNvPr>
          <p:cNvSpPr>
            <a:spLocks noGrp="1"/>
          </p:cNvSpPr>
          <p:nvPr>
            <p:ph type="sldNum" sz="quarter" idx="12"/>
          </p:nvPr>
        </p:nvSpPr>
        <p:spPr/>
        <p:txBody>
          <a:bodyPr/>
          <a:lstStyle/>
          <a:p>
            <a:fld id="{0A308975-6624-A64B-9276-C536B2E7A4FC}" type="slidenum">
              <a:rPr kumimoji="1" lang="ja-JP" altLang="en-US" smtClean="0"/>
              <a:pPr/>
              <a:t>9</a:t>
            </a:fld>
            <a:endParaRPr kumimoji="1" lang="ja-JP" altLang="en-US"/>
          </a:p>
        </p:txBody>
      </p:sp>
      <p:sp>
        <p:nvSpPr>
          <p:cNvPr id="6" name="タイトル 5">
            <a:extLst>
              <a:ext uri="{FF2B5EF4-FFF2-40B4-BE49-F238E27FC236}">
                <a16:creationId xmlns:a16="http://schemas.microsoft.com/office/drawing/2014/main" id="{22F69EDF-6847-E544-BE81-D0F75D7EA04F}"/>
              </a:ext>
            </a:extLst>
          </p:cNvPr>
          <p:cNvSpPr>
            <a:spLocks noGrp="1"/>
          </p:cNvSpPr>
          <p:nvPr>
            <p:ph type="title"/>
          </p:nvPr>
        </p:nvSpPr>
        <p:spPr/>
        <p:txBody>
          <a:bodyPr/>
          <a:lstStyle/>
          <a:p>
            <a:r>
              <a:rPr kumimoji="1" lang="en-US" altLang="ja-JP" dirty="0"/>
              <a:t>Polyline Tree Bundle Simplification</a:t>
            </a:r>
            <a:endParaRPr kumimoji="1" lang="ja-JP" altLang="en-US"/>
          </a:p>
        </p:txBody>
      </p:sp>
      <p:grpSp>
        <p:nvGrpSpPr>
          <p:cNvPr id="30" name="グループ化 29">
            <a:extLst>
              <a:ext uri="{FF2B5EF4-FFF2-40B4-BE49-F238E27FC236}">
                <a16:creationId xmlns:a16="http://schemas.microsoft.com/office/drawing/2014/main" id="{35F124FB-8504-E44F-8BD4-2E9ED4B8667E}"/>
              </a:ext>
            </a:extLst>
          </p:cNvPr>
          <p:cNvGrpSpPr/>
          <p:nvPr/>
        </p:nvGrpSpPr>
        <p:grpSpPr>
          <a:xfrm>
            <a:off x="5211722" y="4184428"/>
            <a:ext cx="3466805" cy="1631892"/>
            <a:chOff x="5025841" y="2986032"/>
            <a:chExt cx="3466805" cy="1631892"/>
          </a:xfrm>
        </p:grpSpPr>
        <p:pic>
          <p:nvPicPr>
            <p:cNvPr id="10" name="図 9" descr="グラフ, レーダー チャート&#10;&#10;自動的に生成された説明">
              <a:extLst>
                <a:ext uri="{FF2B5EF4-FFF2-40B4-BE49-F238E27FC236}">
                  <a16:creationId xmlns:a16="http://schemas.microsoft.com/office/drawing/2014/main" id="{27D054BD-BEBD-6046-9785-299EE6741F28}"/>
                </a:ext>
              </a:extLst>
            </p:cNvPr>
            <p:cNvPicPr>
              <a:picLocks noChangeAspect="1"/>
            </p:cNvPicPr>
            <p:nvPr/>
          </p:nvPicPr>
          <p:blipFill rotWithShape="1">
            <a:blip r:embed="rId3"/>
            <a:srcRect t="-1" r="68468" b="44008"/>
            <a:stretch/>
          </p:blipFill>
          <p:spPr>
            <a:xfrm>
              <a:off x="5025841" y="2986032"/>
              <a:ext cx="3466805" cy="1631892"/>
            </a:xfrm>
            <a:prstGeom prst="rect">
              <a:avLst/>
            </a:prstGeom>
          </p:spPr>
        </p:pic>
        <p:cxnSp>
          <p:nvCxnSpPr>
            <p:cNvPr id="13" name="直線コネクタ 12">
              <a:extLst>
                <a:ext uri="{FF2B5EF4-FFF2-40B4-BE49-F238E27FC236}">
                  <a16:creationId xmlns:a16="http://schemas.microsoft.com/office/drawing/2014/main" id="{7AD043E3-7AD4-A14E-B2AD-33259925856D}"/>
                </a:ext>
              </a:extLst>
            </p:cNvPr>
            <p:cNvCxnSpPr>
              <a:cxnSpLocks/>
            </p:cNvCxnSpPr>
            <p:nvPr/>
          </p:nvCxnSpPr>
          <p:spPr>
            <a:xfrm>
              <a:off x="5419725" y="3390900"/>
              <a:ext cx="976313" cy="114776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1189B9A-B3B5-8843-957A-C756EEACFE68}"/>
                </a:ext>
              </a:extLst>
            </p:cNvPr>
            <p:cNvCxnSpPr>
              <a:cxnSpLocks/>
            </p:cNvCxnSpPr>
            <p:nvPr/>
          </p:nvCxnSpPr>
          <p:spPr>
            <a:xfrm>
              <a:off x="6115050" y="3390900"/>
              <a:ext cx="319088" cy="114776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2BC00F2-7CB3-CE42-8354-24DFA1F266DD}"/>
                </a:ext>
              </a:extLst>
            </p:cNvPr>
            <p:cNvCxnSpPr>
              <a:cxnSpLocks/>
            </p:cNvCxnSpPr>
            <p:nvPr/>
          </p:nvCxnSpPr>
          <p:spPr>
            <a:xfrm flipH="1">
              <a:off x="6434138" y="3862388"/>
              <a:ext cx="657226" cy="67627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0E642033-27FD-0D4F-AF48-96A4B92128B6}"/>
                </a:ext>
              </a:extLst>
            </p:cNvPr>
            <p:cNvCxnSpPr>
              <a:cxnSpLocks/>
            </p:cNvCxnSpPr>
            <p:nvPr/>
          </p:nvCxnSpPr>
          <p:spPr>
            <a:xfrm flipH="1">
              <a:off x="6453188" y="3614738"/>
              <a:ext cx="1319212" cy="923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1942D923-798D-0E47-91BF-13F717CAEB8F}"/>
                </a:ext>
              </a:extLst>
            </p:cNvPr>
            <p:cNvCxnSpPr>
              <a:cxnSpLocks/>
            </p:cNvCxnSpPr>
            <p:nvPr/>
          </p:nvCxnSpPr>
          <p:spPr>
            <a:xfrm flipH="1">
              <a:off x="6453188" y="4348163"/>
              <a:ext cx="1322702" cy="190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2" name="グループ化 31">
            <a:extLst>
              <a:ext uri="{FF2B5EF4-FFF2-40B4-BE49-F238E27FC236}">
                <a16:creationId xmlns:a16="http://schemas.microsoft.com/office/drawing/2014/main" id="{77449024-E327-584F-9AE3-1B903040D761}"/>
              </a:ext>
            </a:extLst>
          </p:cNvPr>
          <p:cNvGrpSpPr/>
          <p:nvPr/>
        </p:nvGrpSpPr>
        <p:grpSpPr>
          <a:xfrm>
            <a:off x="1135748" y="4123947"/>
            <a:ext cx="2774604" cy="2362341"/>
            <a:chOff x="534653" y="2909454"/>
            <a:chExt cx="3466805" cy="2991047"/>
          </a:xfrm>
        </p:grpSpPr>
        <p:pic>
          <p:nvPicPr>
            <p:cNvPr id="11" name="図 10" descr="グラフ, レーダー チャート&#10;&#10;自動的に生成された説明">
              <a:extLst>
                <a:ext uri="{FF2B5EF4-FFF2-40B4-BE49-F238E27FC236}">
                  <a16:creationId xmlns:a16="http://schemas.microsoft.com/office/drawing/2014/main" id="{C9D5F008-584B-1847-871D-EE44E956237E}"/>
                </a:ext>
              </a:extLst>
            </p:cNvPr>
            <p:cNvPicPr>
              <a:picLocks noChangeAspect="1"/>
            </p:cNvPicPr>
            <p:nvPr/>
          </p:nvPicPr>
          <p:blipFill rotWithShape="1">
            <a:blip r:embed="rId3"/>
            <a:srcRect r="68468"/>
            <a:stretch/>
          </p:blipFill>
          <p:spPr>
            <a:xfrm>
              <a:off x="534653" y="2986031"/>
              <a:ext cx="3466805" cy="2914470"/>
            </a:xfrm>
            <a:prstGeom prst="rect">
              <a:avLst/>
            </a:prstGeom>
          </p:spPr>
        </p:pic>
        <p:sp>
          <p:nvSpPr>
            <p:cNvPr id="29" name="角丸四角形 28">
              <a:extLst>
                <a:ext uri="{FF2B5EF4-FFF2-40B4-BE49-F238E27FC236}">
                  <a16:creationId xmlns:a16="http://schemas.microsoft.com/office/drawing/2014/main" id="{E71B0D18-3403-CD47-B505-50A8F4C6C5BD}"/>
                </a:ext>
              </a:extLst>
            </p:cNvPr>
            <p:cNvSpPr/>
            <p:nvPr/>
          </p:nvSpPr>
          <p:spPr>
            <a:xfrm>
              <a:off x="590204" y="2909454"/>
              <a:ext cx="3175462" cy="1708469"/>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 name="右矢印 30">
            <a:extLst>
              <a:ext uri="{FF2B5EF4-FFF2-40B4-BE49-F238E27FC236}">
                <a16:creationId xmlns:a16="http://schemas.microsoft.com/office/drawing/2014/main" id="{ACCD5088-7CB3-2849-BE39-C398FF4DF6D4}"/>
              </a:ext>
            </a:extLst>
          </p:cNvPr>
          <p:cNvSpPr/>
          <p:nvPr/>
        </p:nvSpPr>
        <p:spPr>
          <a:xfrm>
            <a:off x="4127986" y="4671709"/>
            <a:ext cx="706400" cy="4488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4606629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15766</TotalTime>
  <Words>1922</Words>
  <Application>Microsoft Macintosh PowerPoint</Application>
  <PresentationFormat>画面に合わせる (4:3)</PresentationFormat>
  <Paragraphs>163</Paragraphs>
  <Slides>19</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CMBX9</vt:lpstr>
      <vt:lpstr>CMR9</vt:lpstr>
      <vt:lpstr>Meiryo</vt:lpstr>
      <vt:lpstr>游ゴシック</vt:lpstr>
      <vt:lpstr>Arial</vt:lpstr>
      <vt:lpstr>Calibri</vt:lpstr>
      <vt:lpstr>Cambria Math</vt:lpstr>
      <vt:lpstr>Office テーマ</vt:lpstr>
      <vt:lpstr>Consistent Simplification of Polyline Tree Bundles</vt:lpstr>
      <vt:lpstr>目次</vt:lpstr>
      <vt:lpstr>Introduction</vt:lpstr>
      <vt:lpstr>概要</vt:lpstr>
      <vt:lpstr>Simplification of Polyline Bundle</vt:lpstr>
      <vt:lpstr>Polyline Tree Bundle Simplification</vt:lpstr>
      <vt:lpstr>Polyline Tree Bundle Simplification</vt:lpstr>
      <vt:lpstr>Polyline Tree Bundle Simplification</vt:lpstr>
      <vt:lpstr>Polyline Tree Bundle Simplification</vt:lpstr>
      <vt:lpstr>Polyline Tree Bundle Simplification</vt:lpstr>
      <vt:lpstr>Polyline Tree Bundle Simplification</vt:lpstr>
      <vt:lpstr>Polyline Tree Bundle Simplification</vt:lpstr>
      <vt:lpstr>Exact Algorithm for PTSB</vt:lpstr>
      <vt:lpstr>Exact Algorithm for PTSB</vt:lpstr>
      <vt:lpstr>Exact Algorithm for PTSB</vt:lpstr>
      <vt:lpstr>Exact Algorithm for PTSB</vt:lpstr>
      <vt:lpstr>Exact Algorithm for PTSB</vt:lpstr>
      <vt:lpstr>Exact Algorithm for PTSB</vt:lpstr>
      <vt:lpstr>Exact Algorithm for PTSB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大学院セミナー</dc:title>
  <dc:creator>野口　真</dc:creator>
  <cp:lastModifiedBy>野口　真</cp:lastModifiedBy>
  <cp:revision>166</cp:revision>
  <dcterms:created xsi:type="dcterms:W3CDTF">2021-04-16T05:41:49Z</dcterms:created>
  <dcterms:modified xsi:type="dcterms:W3CDTF">2021-10-19T05:09:17Z</dcterms:modified>
</cp:coreProperties>
</file>