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sldIdLst>
    <p:sldId id="258" r:id="rId2"/>
    <p:sldId id="264" r:id="rId3"/>
    <p:sldId id="271" r:id="rId4"/>
    <p:sldId id="265" r:id="rId5"/>
    <p:sldId id="266" r:id="rId6"/>
    <p:sldId id="268" r:id="rId7"/>
    <p:sldId id="269" r:id="rId8"/>
    <p:sldId id="270" r:id="rId9"/>
    <p:sldId id="283" r:id="rId10"/>
    <p:sldId id="262" r:id="rId11"/>
    <p:sldId id="263" r:id="rId12"/>
    <p:sldId id="261" r:id="rId13"/>
    <p:sldId id="279" r:id="rId14"/>
    <p:sldId id="281" r:id="rId15"/>
    <p:sldId id="282" r:id="rId16"/>
    <p:sldId id="284" r:id="rId17"/>
    <p:sldId id="285" r:id="rId18"/>
    <p:sldId id="272" r:id="rId19"/>
    <p:sldId id="277" r:id="rId20"/>
    <p:sldId id="275" r:id="rId21"/>
    <p:sldId id="278"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18"/>
    <p:restoredTop sz="93959"/>
  </p:normalViewPr>
  <p:slideViewPr>
    <p:cSldViewPr snapToGrid="0" snapToObjects="1">
      <p:cViewPr>
        <p:scale>
          <a:sx n="86" d="100"/>
          <a:sy n="86" d="100"/>
        </p:scale>
        <p:origin x="1072"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78697-53F3-8B47-966A-E90253EB86A9}" type="datetimeFigureOut">
              <a:rPr kumimoji="1" lang="ja-JP" altLang="en-US" smtClean="0"/>
              <a:t>2021/4/27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F88A4-2BDE-B24C-BF38-0DE87EE00F62}" type="slidenum">
              <a:rPr kumimoji="1" lang="ja-JP" altLang="en-US" smtClean="0"/>
              <a:t>‹#›</a:t>
            </a:fld>
            <a:endParaRPr kumimoji="1" lang="ja-JP" altLang="en-US"/>
          </a:p>
        </p:txBody>
      </p:sp>
    </p:spTree>
    <p:extLst>
      <p:ext uri="{BB962C8B-B14F-4D97-AF65-F5344CB8AC3E}">
        <p14:creationId xmlns:p14="http://schemas.microsoft.com/office/powerpoint/2010/main" val="4149132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0A640827-6AFC-8A43-8A28-F194FC5D657D}"/>
              </a:ext>
            </a:extLst>
          </p:cNvPr>
          <p:cNvSpPr>
            <a:spLocks noGrp="1"/>
          </p:cNvSpPr>
          <p:nvPr>
            <p:ph type="dt" sz="half" idx="10"/>
          </p:nvPr>
        </p:nvSpPr>
        <p:spPr/>
        <p:txBody>
          <a:bodyPr/>
          <a:lstStyle/>
          <a:p>
            <a:fld id="{E52E0980-0654-1A45-9555-1D2727CCB540}" type="datetime1">
              <a:rPr kumimoji="1" lang="ja-JP" altLang="en-US" smtClean="0"/>
              <a:t>2021/4/27</a:t>
            </a:fld>
            <a:endParaRPr kumimoji="1" lang="ja-JP" altLang="en-US"/>
          </a:p>
        </p:txBody>
      </p:sp>
      <p:sp>
        <p:nvSpPr>
          <p:cNvPr id="5" name="フッター プレースホルダー 4">
            <a:extLst>
              <a:ext uri="{FF2B5EF4-FFF2-40B4-BE49-F238E27FC236}">
                <a16:creationId xmlns:a16="http://schemas.microsoft.com/office/drawing/2014/main" id="{A52E003A-B018-FB49-8111-988CFF46B685}"/>
              </a:ext>
            </a:extLst>
          </p:cNvPr>
          <p:cNvSpPr>
            <a:spLocks noGrp="1"/>
          </p:cNvSpPr>
          <p:nvPr>
            <p:ph type="ftr" sz="quarter" idx="11"/>
          </p:nvPr>
        </p:nvSpPr>
        <p:spPr/>
        <p:txBody>
          <a:bodyPr/>
          <a:lstStyle/>
          <a:p>
            <a:r>
              <a:rPr kumimoji="1" lang="ja-JP" altLang="en-US"/>
              <a:t>大学院セミナー</a:t>
            </a:r>
          </a:p>
        </p:txBody>
      </p:sp>
      <p:sp>
        <p:nvSpPr>
          <p:cNvPr id="6" name="スライド番号プレースホルダー 5">
            <a:extLst>
              <a:ext uri="{FF2B5EF4-FFF2-40B4-BE49-F238E27FC236}">
                <a16:creationId xmlns:a16="http://schemas.microsoft.com/office/drawing/2014/main" id="{EC797B52-0063-3849-9591-47785E7E2C22}"/>
              </a:ext>
            </a:extLst>
          </p:cNvPr>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
        <p:nvSpPr>
          <p:cNvPr id="15" name="正方形/長方形 14">
            <a:extLst>
              <a:ext uri="{FF2B5EF4-FFF2-40B4-BE49-F238E27FC236}">
                <a16:creationId xmlns:a16="http://schemas.microsoft.com/office/drawing/2014/main" id="{D267FA26-A7FD-444C-B178-C833B169A827}"/>
              </a:ext>
            </a:extLst>
          </p:cNvPr>
          <p:cNvSpPr/>
          <p:nvPr userDrawn="1"/>
        </p:nvSpPr>
        <p:spPr>
          <a:xfrm>
            <a:off x="0" y="6409966"/>
            <a:ext cx="12192000" cy="45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対角する 2 つの角を切り取った四角形 13">
            <a:extLst>
              <a:ext uri="{FF2B5EF4-FFF2-40B4-BE49-F238E27FC236}">
                <a16:creationId xmlns:a16="http://schemas.microsoft.com/office/drawing/2014/main" id="{DD3974B6-0431-3240-9BFD-D2D1C30FE32C}"/>
              </a:ext>
            </a:extLst>
          </p:cNvPr>
          <p:cNvSpPr/>
          <p:nvPr userDrawn="1"/>
        </p:nvSpPr>
        <p:spPr>
          <a:xfrm flipH="1">
            <a:off x="-13854" y="-22726"/>
            <a:ext cx="12205854" cy="6880726"/>
          </a:xfrm>
          <a:prstGeom prst="snip2Diag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5F9B379C-E4A0-0942-B7C2-3D2F326D4134}"/>
              </a:ext>
            </a:extLst>
          </p:cNvPr>
          <p:cNvSpPr>
            <a:spLocks noGrp="1"/>
          </p:cNvSpPr>
          <p:nvPr>
            <p:ph type="ctrTitle"/>
          </p:nvPr>
        </p:nvSpPr>
        <p:spPr>
          <a:xfrm>
            <a:off x="1524000" y="908579"/>
            <a:ext cx="9144000" cy="2387600"/>
          </a:xfrm>
        </p:spPr>
        <p:txBody>
          <a:bodyPr anchor="b">
            <a:normAutofit/>
          </a:bodyPr>
          <a:lstStyle>
            <a:lvl1pPr algn="ctr">
              <a:defRPr sz="4800">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01F229F9-74EB-AE40-BAE9-B9EDFE030555}"/>
              </a:ext>
            </a:extLst>
          </p:cNvPr>
          <p:cNvSpPr>
            <a:spLocks noGrp="1"/>
          </p:cNvSpPr>
          <p:nvPr>
            <p:ph type="subTitle" idx="1"/>
          </p:nvPr>
        </p:nvSpPr>
        <p:spPr>
          <a:xfrm>
            <a:off x="1524000" y="3425506"/>
            <a:ext cx="9144000" cy="1058550"/>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13" name="コンテンツ プレースホルダー 12">
            <a:extLst>
              <a:ext uri="{FF2B5EF4-FFF2-40B4-BE49-F238E27FC236}">
                <a16:creationId xmlns:a16="http://schemas.microsoft.com/office/drawing/2014/main" id="{99A2E5FE-54CB-E240-AD96-51CB85A00F04}"/>
              </a:ext>
            </a:extLst>
          </p:cNvPr>
          <p:cNvSpPr>
            <a:spLocks noGrp="1"/>
          </p:cNvSpPr>
          <p:nvPr>
            <p:ph sz="quarter" idx="13"/>
          </p:nvPr>
        </p:nvSpPr>
        <p:spPr>
          <a:xfrm>
            <a:off x="3048000" y="4637876"/>
            <a:ext cx="9144000" cy="1149859"/>
          </a:xfrm>
        </p:spPr>
        <p:txBody>
          <a:bodyPr>
            <a:normAutofit/>
          </a:bodyPr>
          <a:lstStyle>
            <a:lvl1pPr marL="0" indent="0" algn="r">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kumimoji="1" lang="ja-JP" altLang="en-US"/>
              <a:t>マスター テキストの書式設定</a:t>
            </a:r>
          </a:p>
        </p:txBody>
      </p:sp>
    </p:spTree>
    <p:extLst>
      <p:ext uri="{BB962C8B-B14F-4D97-AF65-F5344CB8AC3E}">
        <p14:creationId xmlns:p14="http://schemas.microsoft.com/office/powerpoint/2010/main" val="1541945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57B4E289-022E-E04B-B843-875E263D12BE}"/>
              </a:ext>
            </a:extLst>
          </p:cNvPr>
          <p:cNvSpPr/>
          <p:nvPr userDrawn="1"/>
        </p:nvSpPr>
        <p:spPr>
          <a:xfrm>
            <a:off x="0" y="0"/>
            <a:ext cx="12192000" cy="1343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D5D86AEC-8F6D-BF45-8DBA-8A227AF9D1D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A68F2B2-D888-E549-A4F3-31A86DC644E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A314CA-362D-AF43-89D7-3DC0461FB6B6}"/>
              </a:ext>
            </a:extLst>
          </p:cNvPr>
          <p:cNvSpPr>
            <a:spLocks noGrp="1"/>
          </p:cNvSpPr>
          <p:nvPr>
            <p:ph type="dt" sz="half" idx="10"/>
          </p:nvPr>
        </p:nvSpPr>
        <p:spPr/>
        <p:txBody>
          <a:bodyPr/>
          <a:lstStyle/>
          <a:p>
            <a:fld id="{2C6EADFB-92AE-4D4F-A4B2-12CBAE07B1EA}" type="datetime1">
              <a:rPr kumimoji="1" lang="ja-JP" altLang="en-US" smtClean="0"/>
              <a:t>2021/4/27</a:t>
            </a:fld>
            <a:endParaRPr kumimoji="1" lang="ja-JP" altLang="en-US"/>
          </a:p>
        </p:txBody>
      </p:sp>
      <p:sp>
        <p:nvSpPr>
          <p:cNvPr id="5" name="フッター プレースホルダー 4">
            <a:extLst>
              <a:ext uri="{FF2B5EF4-FFF2-40B4-BE49-F238E27FC236}">
                <a16:creationId xmlns:a16="http://schemas.microsoft.com/office/drawing/2014/main" id="{3DEE6B91-D776-1C49-8823-77B487440CB4}"/>
              </a:ext>
            </a:extLst>
          </p:cNvPr>
          <p:cNvSpPr>
            <a:spLocks noGrp="1"/>
          </p:cNvSpPr>
          <p:nvPr>
            <p:ph type="ftr" sz="quarter" idx="11"/>
          </p:nvPr>
        </p:nvSpPr>
        <p:spPr/>
        <p:txBody>
          <a:bodyPr/>
          <a:lstStyle/>
          <a:p>
            <a:r>
              <a:rPr kumimoji="1" lang="ja-JP" altLang="en-US"/>
              <a:t>大学院セミナー</a:t>
            </a:r>
          </a:p>
        </p:txBody>
      </p:sp>
      <p:sp>
        <p:nvSpPr>
          <p:cNvPr id="6" name="スライド番号プレースホルダー 5">
            <a:extLst>
              <a:ext uri="{FF2B5EF4-FFF2-40B4-BE49-F238E27FC236}">
                <a16:creationId xmlns:a16="http://schemas.microsoft.com/office/drawing/2014/main" id="{D378C5B1-0EDE-0146-BEB4-34605ED79EA7}"/>
              </a:ext>
            </a:extLst>
          </p:cNvPr>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Tree>
    <p:extLst>
      <p:ext uri="{BB962C8B-B14F-4D97-AF65-F5344CB8AC3E}">
        <p14:creationId xmlns:p14="http://schemas.microsoft.com/office/powerpoint/2010/main" val="4060196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431BCEA-3BB8-5043-B739-B0C83B99564C}"/>
              </a:ext>
            </a:extLst>
          </p:cNvPr>
          <p:cNvSpPr>
            <a:spLocks noGrp="1"/>
          </p:cNvSpPr>
          <p:nvPr>
            <p:ph type="title" orient="vert"/>
          </p:nvPr>
        </p:nvSpPr>
        <p:spPr>
          <a:xfrm>
            <a:off x="8724900" y="365125"/>
            <a:ext cx="2628900" cy="5811838"/>
          </a:xfrm>
        </p:spPr>
        <p:txBody>
          <a:bodyPr vert="eaVert"/>
          <a:lstStyle>
            <a:lvl1pPr>
              <a:defRPr>
                <a:solidFill>
                  <a:schemeClr val="tx1"/>
                </a:solidFill>
              </a:defRPr>
            </a:lvl1p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A342FBE-03B4-E549-9770-B8ECFD1F731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0E67662-4908-874A-8348-F12C7EBAE06E}"/>
              </a:ext>
            </a:extLst>
          </p:cNvPr>
          <p:cNvSpPr>
            <a:spLocks noGrp="1"/>
          </p:cNvSpPr>
          <p:nvPr>
            <p:ph type="dt" sz="half" idx="10"/>
          </p:nvPr>
        </p:nvSpPr>
        <p:spPr/>
        <p:txBody>
          <a:bodyPr/>
          <a:lstStyle/>
          <a:p>
            <a:fld id="{1F4DDF4F-1926-2E4F-945D-0ABDF8A0D3BD}" type="datetime1">
              <a:rPr kumimoji="1" lang="ja-JP" altLang="en-US" smtClean="0"/>
              <a:t>2021/4/27</a:t>
            </a:fld>
            <a:endParaRPr kumimoji="1" lang="ja-JP" altLang="en-US"/>
          </a:p>
        </p:txBody>
      </p:sp>
      <p:sp>
        <p:nvSpPr>
          <p:cNvPr id="5" name="フッター プレースホルダー 4">
            <a:extLst>
              <a:ext uri="{FF2B5EF4-FFF2-40B4-BE49-F238E27FC236}">
                <a16:creationId xmlns:a16="http://schemas.microsoft.com/office/drawing/2014/main" id="{46C98179-D3A8-4E4E-9C71-894395347824}"/>
              </a:ext>
            </a:extLst>
          </p:cNvPr>
          <p:cNvSpPr>
            <a:spLocks noGrp="1"/>
          </p:cNvSpPr>
          <p:nvPr>
            <p:ph type="ftr" sz="quarter" idx="11"/>
          </p:nvPr>
        </p:nvSpPr>
        <p:spPr/>
        <p:txBody>
          <a:bodyPr/>
          <a:lstStyle/>
          <a:p>
            <a:r>
              <a:rPr kumimoji="1" lang="ja-JP" altLang="en-US"/>
              <a:t>大学院セミナー</a:t>
            </a:r>
          </a:p>
        </p:txBody>
      </p:sp>
      <p:sp>
        <p:nvSpPr>
          <p:cNvPr id="6" name="スライド番号プレースホルダー 5">
            <a:extLst>
              <a:ext uri="{FF2B5EF4-FFF2-40B4-BE49-F238E27FC236}">
                <a16:creationId xmlns:a16="http://schemas.microsoft.com/office/drawing/2014/main" id="{C9E58A44-0305-3D45-A98E-B358678D6E20}"/>
              </a:ext>
            </a:extLst>
          </p:cNvPr>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Tree>
    <p:extLst>
      <p:ext uri="{BB962C8B-B14F-4D97-AF65-F5344CB8AC3E}">
        <p14:creationId xmlns:p14="http://schemas.microsoft.com/office/powerpoint/2010/main" val="1646742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3D51FA2D-BFF6-144B-8C78-12D73F7CBB04}"/>
              </a:ext>
            </a:extLst>
          </p:cNvPr>
          <p:cNvSpPr/>
          <p:nvPr userDrawn="1"/>
        </p:nvSpPr>
        <p:spPr>
          <a:xfrm>
            <a:off x="0" y="-10633"/>
            <a:ext cx="12192000" cy="1343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81E6236-4262-854B-986B-3F6DF11B362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B5CD750-12B1-2D48-B11C-59496A5A6733}"/>
              </a:ext>
            </a:extLst>
          </p:cNvPr>
          <p:cNvSpPr>
            <a:spLocks noGrp="1"/>
          </p:cNvSpPr>
          <p:nvPr>
            <p:ph idx="1"/>
          </p:nvPr>
        </p:nvSpPr>
        <p:spPr>
          <a:xfrm>
            <a:off x="838200" y="1825625"/>
            <a:ext cx="11353800" cy="4351338"/>
          </a:xfrm>
        </p:spPr>
        <p:txBody>
          <a:bodyPr>
            <a:normAutofit/>
          </a:bodyPr>
          <a:lstStyle>
            <a:lvl1pPr>
              <a:lnSpc>
                <a:spcPts val="3080"/>
              </a:lnSpc>
              <a:defRPr sz="2000"/>
            </a:lvl1pPr>
            <a:lvl2pPr>
              <a:lnSpc>
                <a:spcPts val="3080"/>
              </a:lnSpc>
              <a:defRPr sz="1800"/>
            </a:lvl2pPr>
            <a:lvl3pPr>
              <a:lnSpc>
                <a:spcPts val="3080"/>
              </a:lnSpc>
              <a:defRPr sz="1600"/>
            </a:lvl3pPr>
            <a:lvl4pPr>
              <a:lnSpc>
                <a:spcPts val="3080"/>
              </a:lnSpc>
              <a:defRPr sz="1400"/>
            </a:lvl4pPr>
            <a:lvl5pPr>
              <a:lnSpc>
                <a:spcPts val="3080"/>
              </a:lnSpc>
              <a:defRPr sz="1400"/>
            </a:lvl5p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40F8311D-EABB-CC45-A053-1BCB920423E3}"/>
              </a:ext>
            </a:extLst>
          </p:cNvPr>
          <p:cNvSpPr>
            <a:spLocks noGrp="1"/>
          </p:cNvSpPr>
          <p:nvPr>
            <p:ph type="dt" sz="half" idx="10"/>
          </p:nvPr>
        </p:nvSpPr>
        <p:spPr/>
        <p:txBody>
          <a:bodyPr/>
          <a:lstStyle/>
          <a:p>
            <a:fld id="{7FA19160-9772-894A-AD42-F46DA699FB09}" type="datetime1">
              <a:rPr kumimoji="1" lang="ja-JP" altLang="en-US" smtClean="0"/>
              <a:t>2021/4/27</a:t>
            </a:fld>
            <a:endParaRPr kumimoji="1" lang="ja-JP" altLang="en-US"/>
          </a:p>
        </p:txBody>
      </p:sp>
      <p:sp>
        <p:nvSpPr>
          <p:cNvPr id="5" name="フッター プレースホルダー 4">
            <a:extLst>
              <a:ext uri="{FF2B5EF4-FFF2-40B4-BE49-F238E27FC236}">
                <a16:creationId xmlns:a16="http://schemas.microsoft.com/office/drawing/2014/main" id="{C0B2A5CB-58BB-354B-8BE0-07654224DB97}"/>
              </a:ext>
            </a:extLst>
          </p:cNvPr>
          <p:cNvSpPr>
            <a:spLocks noGrp="1"/>
          </p:cNvSpPr>
          <p:nvPr>
            <p:ph type="ftr" sz="quarter" idx="11"/>
          </p:nvPr>
        </p:nvSpPr>
        <p:spPr/>
        <p:txBody>
          <a:bodyPr/>
          <a:lstStyle/>
          <a:p>
            <a:r>
              <a:rPr kumimoji="1" lang="ja-JP" altLang="en-US"/>
              <a:t>大学院セミナー</a:t>
            </a:r>
          </a:p>
        </p:txBody>
      </p:sp>
      <p:sp>
        <p:nvSpPr>
          <p:cNvPr id="6" name="スライド番号プレースホルダー 5">
            <a:extLst>
              <a:ext uri="{FF2B5EF4-FFF2-40B4-BE49-F238E27FC236}">
                <a16:creationId xmlns:a16="http://schemas.microsoft.com/office/drawing/2014/main" id="{864EED1C-C413-D64F-968D-0E1F0924EF9F}"/>
              </a:ext>
            </a:extLst>
          </p:cNvPr>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Tree>
    <p:extLst>
      <p:ext uri="{BB962C8B-B14F-4D97-AF65-F5344CB8AC3E}">
        <p14:creationId xmlns:p14="http://schemas.microsoft.com/office/powerpoint/2010/main" val="2322079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865AC9-EAB0-9245-AED1-A2ECC7D53A8D}"/>
              </a:ext>
            </a:extLst>
          </p:cNvPr>
          <p:cNvSpPr>
            <a:spLocks noGrp="1"/>
          </p:cNvSpPr>
          <p:nvPr>
            <p:ph type="title"/>
          </p:nvPr>
        </p:nvSpPr>
        <p:spPr>
          <a:xfrm>
            <a:off x="831850" y="1529601"/>
            <a:ext cx="10515600" cy="2852737"/>
          </a:xfrm>
        </p:spPr>
        <p:txBody>
          <a:bodyPr anchor="b">
            <a:normAutofit/>
          </a:bodyPr>
          <a:lstStyle>
            <a:lvl1pPr>
              <a:defRPr sz="4800">
                <a:solidFill>
                  <a:schemeClr val="tx1"/>
                </a:solidFill>
              </a:defRPr>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2E6952D-7FE7-E649-AAE0-56305691E299}"/>
              </a:ext>
            </a:extLst>
          </p:cNvPr>
          <p:cNvSpPr>
            <a:spLocks noGrp="1"/>
          </p:cNvSpPr>
          <p:nvPr>
            <p:ph type="body" idx="1"/>
          </p:nvPr>
        </p:nvSpPr>
        <p:spPr>
          <a:xfrm>
            <a:off x="831850" y="4750904"/>
            <a:ext cx="10515600" cy="133874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9B64C4E-A6A2-4346-90B5-2A83C31DA7D2}"/>
              </a:ext>
            </a:extLst>
          </p:cNvPr>
          <p:cNvSpPr>
            <a:spLocks noGrp="1"/>
          </p:cNvSpPr>
          <p:nvPr>
            <p:ph type="dt" sz="half" idx="10"/>
          </p:nvPr>
        </p:nvSpPr>
        <p:spPr/>
        <p:txBody>
          <a:bodyPr/>
          <a:lstStyle/>
          <a:p>
            <a:fld id="{3B09264D-C582-834F-AA7B-C3717457A35F}" type="datetime1">
              <a:rPr kumimoji="1" lang="ja-JP" altLang="en-US" smtClean="0"/>
              <a:t>2021/4/27</a:t>
            </a:fld>
            <a:endParaRPr kumimoji="1" lang="ja-JP" altLang="en-US"/>
          </a:p>
        </p:txBody>
      </p:sp>
      <p:sp>
        <p:nvSpPr>
          <p:cNvPr id="5" name="フッター プレースホルダー 4">
            <a:extLst>
              <a:ext uri="{FF2B5EF4-FFF2-40B4-BE49-F238E27FC236}">
                <a16:creationId xmlns:a16="http://schemas.microsoft.com/office/drawing/2014/main" id="{F67130BA-F7D1-274A-AC14-D6F3C8F87009}"/>
              </a:ext>
            </a:extLst>
          </p:cNvPr>
          <p:cNvSpPr>
            <a:spLocks noGrp="1"/>
          </p:cNvSpPr>
          <p:nvPr>
            <p:ph type="ftr" sz="quarter" idx="11"/>
          </p:nvPr>
        </p:nvSpPr>
        <p:spPr/>
        <p:txBody>
          <a:bodyPr/>
          <a:lstStyle/>
          <a:p>
            <a:r>
              <a:rPr kumimoji="1" lang="ja-JP" altLang="en-US"/>
              <a:t>大学院セミナー</a:t>
            </a:r>
          </a:p>
        </p:txBody>
      </p:sp>
      <p:sp>
        <p:nvSpPr>
          <p:cNvPr id="6" name="スライド番号プレースホルダー 5">
            <a:extLst>
              <a:ext uri="{FF2B5EF4-FFF2-40B4-BE49-F238E27FC236}">
                <a16:creationId xmlns:a16="http://schemas.microsoft.com/office/drawing/2014/main" id="{E7F41B15-BC7D-B24F-AEAE-160B9E16A3A4}"/>
              </a:ext>
            </a:extLst>
          </p:cNvPr>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9864BFAB-21C6-274B-9F20-9F8457AA28CC}"/>
              </a:ext>
            </a:extLst>
          </p:cNvPr>
          <p:cNvSpPr/>
          <p:nvPr userDrawn="1"/>
        </p:nvSpPr>
        <p:spPr>
          <a:xfrm>
            <a:off x="696191" y="4382338"/>
            <a:ext cx="11495809" cy="248516"/>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28115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C415B3F7-90FA-E54B-830D-1F3C3B38A7F4}"/>
              </a:ext>
            </a:extLst>
          </p:cNvPr>
          <p:cNvSpPr/>
          <p:nvPr userDrawn="1"/>
        </p:nvSpPr>
        <p:spPr>
          <a:xfrm>
            <a:off x="0" y="0"/>
            <a:ext cx="12192000" cy="1343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91E0160-4D8D-5F46-9D46-E787E1FF953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986BE8-0E97-124A-8FBE-7EC7D6B7FED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コンテンツ プレースホルダー 3">
            <a:extLst>
              <a:ext uri="{FF2B5EF4-FFF2-40B4-BE49-F238E27FC236}">
                <a16:creationId xmlns:a16="http://schemas.microsoft.com/office/drawing/2014/main" id="{BBA8AEDE-A04B-1041-8004-700E67FE139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5452F66-1782-6443-AC99-01468383B946}"/>
              </a:ext>
            </a:extLst>
          </p:cNvPr>
          <p:cNvSpPr>
            <a:spLocks noGrp="1"/>
          </p:cNvSpPr>
          <p:nvPr>
            <p:ph type="dt" sz="half" idx="10"/>
          </p:nvPr>
        </p:nvSpPr>
        <p:spPr/>
        <p:txBody>
          <a:bodyPr/>
          <a:lstStyle/>
          <a:p>
            <a:fld id="{70C6F60C-345A-1D4C-B20C-0CA2988E5E27}" type="datetime1">
              <a:rPr kumimoji="1" lang="ja-JP" altLang="en-US" smtClean="0"/>
              <a:t>2021/4/27</a:t>
            </a:fld>
            <a:endParaRPr kumimoji="1" lang="ja-JP" altLang="en-US"/>
          </a:p>
        </p:txBody>
      </p:sp>
      <p:sp>
        <p:nvSpPr>
          <p:cNvPr id="6" name="フッター プレースホルダー 5">
            <a:extLst>
              <a:ext uri="{FF2B5EF4-FFF2-40B4-BE49-F238E27FC236}">
                <a16:creationId xmlns:a16="http://schemas.microsoft.com/office/drawing/2014/main" id="{78D9B4FA-6AC7-B749-97DA-FF88CF6FD6EF}"/>
              </a:ext>
            </a:extLst>
          </p:cNvPr>
          <p:cNvSpPr>
            <a:spLocks noGrp="1"/>
          </p:cNvSpPr>
          <p:nvPr>
            <p:ph type="ftr" sz="quarter" idx="11"/>
          </p:nvPr>
        </p:nvSpPr>
        <p:spPr/>
        <p:txBody>
          <a:bodyPr/>
          <a:lstStyle/>
          <a:p>
            <a:r>
              <a:rPr kumimoji="1" lang="ja-JP" altLang="en-US"/>
              <a:t>大学院セミナー</a:t>
            </a:r>
          </a:p>
        </p:txBody>
      </p:sp>
      <p:sp>
        <p:nvSpPr>
          <p:cNvPr id="7" name="スライド番号プレースホルダー 6">
            <a:extLst>
              <a:ext uri="{FF2B5EF4-FFF2-40B4-BE49-F238E27FC236}">
                <a16:creationId xmlns:a16="http://schemas.microsoft.com/office/drawing/2014/main" id="{4A7C9EE2-1DA7-624B-83CA-7D45640EDD0D}"/>
              </a:ext>
            </a:extLst>
          </p:cNvPr>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Tree>
    <p:extLst>
      <p:ext uri="{BB962C8B-B14F-4D97-AF65-F5344CB8AC3E}">
        <p14:creationId xmlns:p14="http://schemas.microsoft.com/office/powerpoint/2010/main" val="2349915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25063E46-E3EF-394A-BE51-EE36C76C2C68}"/>
              </a:ext>
            </a:extLst>
          </p:cNvPr>
          <p:cNvSpPr/>
          <p:nvPr userDrawn="1"/>
        </p:nvSpPr>
        <p:spPr>
          <a:xfrm>
            <a:off x="0" y="0"/>
            <a:ext cx="12192000" cy="1343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EAC7FAE-35AD-6F46-81BD-EFC7E5E94861}"/>
              </a:ext>
            </a:extLst>
          </p:cNvPr>
          <p:cNvSpPr>
            <a:spLocks noGrp="1"/>
          </p:cNvSpPr>
          <p:nvPr>
            <p:ph type="title"/>
          </p:nvPr>
        </p:nvSpPr>
        <p:spPr>
          <a:xfrm>
            <a:off x="839788" y="18287"/>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95A5A9-0FD7-644C-AA1A-98C3D2B839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2557803-FD05-D540-B95A-4CBF37360E6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A6F1D75-2D16-8145-BCA8-2920BD7BD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8F995FC-B465-6345-957A-EB66A2F7C8F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7B69B97-EE71-AF44-BBBE-E9FE5AEA94FC}"/>
              </a:ext>
            </a:extLst>
          </p:cNvPr>
          <p:cNvSpPr>
            <a:spLocks noGrp="1"/>
          </p:cNvSpPr>
          <p:nvPr>
            <p:ph type="dt" sz="half" idx="10"/>
          </p:nvPr>
        </p:nvSpPr>
        <p:spPr/>
        <p:txBody>
          <a:bodyPr/>
          <a:lstStyle/>
          <a:p>
            <a:fld id="{8C656179-20B9-FF4E-966A-E82117B84E21}" type="datetime1">
              <a:rPr kumimoji="1" lang="ja-JP" altLang="en-US" smtClean="0"/>
              <a:t>2021/4/27</a:t>
            </a:fld>
            <a:endParaRPr kumimoji="1" lang="ja-JP" altLang="en-US"/>
          </a:p>
        </p:txBody>
      </p:sp>
      <p:sp>
        <p:nvSpPr>
          <p:cNvPr id="8" name="フッター プレースホルダー 7">
            <a:extLst>
              <a:ext uri="{FF2B5EF4-FFF2-40B4-BE49-F238E27FC236}">
                <a16:creationId xmlns:a16="http://schemas.microsoft.com/office/drawing/2014/main" id="{B7D69C15-376F-CA4F-9B91-D2B591B3BB59}"/>
              </a:ext>
            </a:extLst>
          </p:cNvPr>
          <p:cNvSpPr>
            <a:spLocks noGrp="1"/>
          </p:cNvSpPr>
          <p:nvPr>
            <p:ph type="ftr" sz="quarter" idx="11"/>
          </p:nvPr>
        </p:nvSpPr>
        <p:spPr/>
        <p:txBody>
          <a:bodyPr/>
          <a:lstStyle/>
          <a:p>
            <a:r>
              <a:rPr kumimoji="1" lang="ja-JP" altLang="en-US"/>
              <a:t>大学院セミナー</a:t>
            </a:r>
          </a:p>
        </p:txBody>
      </p:sp>
      <p:sp>
        <p:nvSpPr>
          <p:cNvPr id="9" name="スライド番号プレースホルダー 8">
            <a:extLst>
              <a:ext uri="{FF2B5EF4-FFF2-40B4-BE49-F238E27FC236}">
                <a16:creationId xmlns:a16="http://schemas.microsoft.com/office/drawing/2014/main" id="{0E846EA5-498B-EE4D-BE89-67FFBC587362}"/>
              </a:ext>
            </a:extLst>
          </p:cNvPr>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Tree>
    <p:extLst>
      <p:ext uri="{BB962C8B-B14F-4D97-AF65-F5344CB8AC3E}">
        <p14:creationId xmlns:p14="http://schemas.microsoft.com/office/powerpoint/2010/main" val="139825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44F63AA2-B84A-1440-84D6-B7E4490E0D5C}"/>
              </a:ext>
            </a:extLst>
          </p:cNvPr>
          <p:cNvSpPr/>
          <p:nvPr userDrawn="1"/>
        </p:nvSpPr>
        <p:spPr>
          <a:xfrm>
            <a:off x="0" y="0"/>
            <a:ext cx="12192000" cy="1343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B6F0350A-B423-0E4F-89FA-2566149B204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FED1A47-1A0D-BD46-B07E-8F4445551E94}"/>
              </a:ext>
            </a:extLst>
          </p:cNvPr>
          <p:cNvSpPr>
            <a:spLocks noGrp="1"/>
          </p:cNvSpPr>
          <p:nvPr>
            <p:ph type="dt" sz="half" idx="10"/>
          </p:nvPr>
        </p:nvSpPr>
        <p:spPr/>
        <p:txBody>
          <a:bodyPr/>
          <a:lstStyle/>
          <a:p>
            <a:fld id="{BE7BAA78-2055-0C48-A1D9-46388D7C7CE5}" type="datetime1">
              <a:rPr kumimoji="1" lang="ja-JP" altLang="en-US" smtClean="0"/>
              <a:t>2021/4/27</a:t>
            </a:fld>
            <a:endParaRPr kumimoji="1" lang="ja-JP" altLang="en-US"/>
          </a:p>
        </p:txBody>
      </p:sp>
      <p:sp>
        <p:nvSpPr>
          <p:cNvPr id="4" name="フッター プレースホルダー 3">
            <a:extLst>
              <a:ext uri="{FF2B5EF4-FFF2-40B4-BE49-F238E27FC236}">
                <a16:creationId xmlns:a16="http://schemas.microsoft.com/office/drawing/2014/main" id="{526AAC72-D0D5-774E-82DF-B03C01AC533C}"/>
              </a:ext>
            </a:extLst>
          </p:cNvPr>
          <p:cNvSpPr>
            <a:spLocks noGrp="1"/>
          </p:cNvSpPr>
          <p:nvPr>
            <p:ph type="ftr" sz="quarter" idx="11"/>
          </p:nvPr>
        </p:nvSpPr>
        <p:spPr/>
        <p:txBody>
          <a:bodyPr/>
          <a:lstStyle/>
          <a:p>
            <a:r>
              <a:rPr kumimoji="1" lang="ja-JP" altLang="en-US"/>
              <a:t>大学院セミナー</a:t>
            </a:r>
          </a:p>
        </p:txBody>
      </p:sp>
      <p:sp>
        <p:nvSpPr>
          <p:cNvPr id="5" name="スライド番号プレースホルダー 4">
            <a:extLst>
              <a:ext uri="{FF2B5EF4-FFF2-40B4-BE49-F238E27FC236}">
                <a16:creationId xmlns:a16="http://schemas.microsoft.com/office/drawing/2014/main" id="{CFA7C017-8F57-C441-93AB-C125F645A28A}"/>
              </a:ext>
            </a:extLst>
          </p:cNvPr>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Tree>
    <p:extLst>
      <p:ext uri="{BB962C8B-B14F-4D97-AF65-F5344CB8AC3E}">
        <p14:creationId xmlns:p14="http://schemas.microsoft.com/office/powerpoint/2010/main" val="3990272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FC75085-FF02-2E48-8132-2815C004C71E}"/>
              </a:ext>
            </a:extLst>
          </p:cNvPr>
          <p:cNvSpPr>
            <a:spLocks noGrp="1"/>
          </p:cNvSpPr>
          <p:nvPr>
            <p:ph type="dt" sz="half" idx="10"/>
          </p:nvPr>
        </p:nvSpPr>
        <p:spPr/>
        <p:txBody>
          <a:bodyPr/>
          <a:lstStyle/>
          <a:p>
            <a:fld id="{520FAB2F-E976-7E48-A056-E5B122452077}" type="datetime1">
              <a:rPr kumimoji="1" lang="ja-JP" altLang="en-US" smtClean="0"/>
              <a:t>2021/4/27</a:t>
            </a:fld>
            <a:endParaRPr kumimoji="1" lang="ja-JP" altLang="en-US"/>
          </a:p>
        </p:txBody>
      </p:sp>
      <p:sp>
        <p:nvSpPr>
          <p:cNvPr id="3" name="フッター プレースホルダー 2">
            <a:extLst>
              <a:ext uri="{FF2B5EF4-FFF2-40B4-BE49-F238E27FC236}">
                <a16:creationId xmlns:a16="http://schemas.microsoft.com/office/drawing/2014/main" id="{112F0B7F-DBEE-ED45-AA4C-3F1F5A59E39B}"/>
              </a:ext>
            </a:extLst>
          </p:cNvPr>
          <p:cNvSpPr>
            <a:spLocks noGrp="1"/>
          </p:cNvSpPr>
          <p:nvPr>
            <p:ph type="ftr" sz="quarter" idx="11"/>
          </p:nvPr>
        </p:nvSpPr>
        <p:spPr/>
        <p:txBody>
          <a:bodyPr/>
          <a:lstStyle/>
          <a:p>
            <a:r>
              <a:rPr kumimoji="1" lang="ja-JP" altLang="en-US"/>
              <a:t>大学院セミナー</a:t>
            </a:r>
          </a:p>
        </p:txBody>
      </p:sp>
      <p:sp>
        <p:nvSpPr>
          <p:cNvPr id="4" name="スライド番号プレースホルダー 3">
            <a:extLst>
              <a:ext uri="{FF2B5EF4-FFF2-40B4-BE49-F238E27FC236}">
                <a16:creationId xmlns:a16="http://schemas.microsoft.com/office/drawing/2014/main" id="{5D5118A8-DAEA-E448-9E39-9EA98FA07E0E}"/>
              </a:ext>
            </a:extLst>
          </p:cNvPr>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Tree>
    <p:extLst>
      <p:ext uri="{BB962C8B-B14F-4D97-AF65-F5344CB8AC3E}">
        <p14:creationId xmlns:p14="http://schemas.microsoft.com/office/powerpoint/2010/main" val="1246707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00AD4A-AEEF-8D4F-991F-95DD8ED56607}"/>
              </a:ext>
            </a:extLst>
          </p:cNvPr>
          <p:cNvSpPr>
            <a:spLocks noGrp="1"/>
          </p:cNvSpPr>
          <p:nvPr>
            <p:ph type="title"/>
          </p:nvPr>
        </p:nvSpPr>
        <p:spPr>
          <a:xfrm>
            <a:off x="839788" y="457200"/>
            <a:ext cx="3932237" cy="1600200"/>
          </a:xfrm>
        </p:spPr>
        <p:txBody>
          <a:bodyPr anchor="b"/>
          <a:lstStyle>
            <a:lvl1pPr>
              <a:defRPr sz="3200">
                <a:solidFill>
                  <a:schemeClr val="tx1"/>
                </a:solidFill>
              </a:defRPr>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142FCD7-30D1-684F-A51F-997179283C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47130AA-5975-B84D-9F17-E2CEF548F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F05D6B-8104-A84E-A178-09E0FB35154F}"/>
              </a:ext>
            </a:extLst>
          </p:cNvPr>
          <p:cNvSpPr>
            <a:spLocks noGrp="1"/>
          </p:cNvSpPr>
          <p:nvPr>
            <p:ph type="dt" sz="half" idx="10"/>
          </p:nvPr>
        </p:nvSpPr>
        <p:spPr/>
        <p:txBody>
          <a:bodyPr/>
          <a:lstStyle/>
          <a:p>
            <a:fld id="{AD09C333-E19F-7A48-963C-C65990C064CE}" type="datetime1">
              <a:rPr kumimoji="1" lang="ja-JP" altLang="en-US" smtClean="0"/>
              <a:t>2021/4/27</a:t>
            </a:fld>
            <a:endParaRPr kumimoji="1" lang="ja-JP" altLang="en-US"/>
          </a:p>
        </p:txBody>
      </p:sp>
      <p:sp>
        <p:nvSpPr>
          <p:cNvPr id="6" name="フッター プレースホルダー 5">
            <a:extLst>
              <a:ext uri="{FF2B5EF4-FFF2-40B4-BE49-F238E27FC236}">
                <a16:creationId xmlns:a16="http://schemas.microsoft.com/office/drawing/2014/main" id="{F1129A14-7052-2E4C-AD77-9355AF4AF68A}"/>
              </a:ext>
            </a:extLst>
          </p:cNvPr>
          <p:cNvSpPr>
            <a:spLocks noGrp="1"/>
          </p:cNvSpPr>
          <p:nvPr>
            <p:ph type="ftr" sz="quarter" idx="11"/>
          </p:nvPr>
        </p:nvSpPr>
        <p:spPr/>
        <p:txBody>
          <a:bodyPr/>
          <a:lstStyle/>
          <a:p>
            <a:r>
              <a:rPr kumimoji="1" lang="ja-JP" altLang="en-US"/>
              <a:t>大学院セミナー</a:t>
            </a:r>
          </a:p>
        </p:txBody>
      </p:sp>
      <p:sp>
        <p:nvSpPr>
          <p:cNvPr id="7" name="スライド番号プレースホルダー 6">
            <a:extLst>
              <a:ext uri="{FF2B5EF4-FFF2-40B4-BE49-F238E27FC236}">
                <a16:creationId xmlns:a16="http://schemas.microsoft.com/office/drawing/2014/main" id="{9F226040-C864-5C47-8881-64065FFD3E88}"/>
              </a:ext>
            </a:extLst>
          </p:cNvPr>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Tree>
    <p:extLst>
      <p:ext uri="{BB962C8B-B14F-4D97-AF65-F5344CB8AC3E}">
        <p14:creationId xmlns:p14="http://schemas.microsoft.com/office/powerpoint/2010/main" val="586226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C2044E-3B09-4B42-A2C6-B142260448E3}"/>
              </a:ext>
            </a:extLst>
          </p:cNvPr>
          <p:cNvSpPr>
            <a:spLocks noGrp="1"/>
          </p:cNvSpPr>
          <p:nvPr>
            <p:ph type="title"/>
          </p:nvPr>
        </p:nvSpPr>
        <p:spPr>
          <a:xfrm>
            <a:off x="839788" y="457200"/>
            <a:ext cx="3932237" cy="1600200"/>
          </a:xfrm>
        </p:spPr>
        <p:txBody>
          <a:bodyPr anchor="b"/>
          <a:lstStyle>
            <a:lvl1pPr>
              <a:defRPr sz="3200">
                <a:solidFill>
                  <a:schemeClr val="tx1"/>
                </a:solidFill>
              </a:defRPr>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B629387-3FB9-7B47-A4EC-9F906F0826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D52AB43-E5BA-3944-8F63-4D537018B3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19A7A35-8B22-B04E-9FA0-740B74877B8B}"/>
              </a:ext>
            </a:extLst>
          </p:cNvPr>
          <p:cNvSpPr>
            <a:spLocks noGrp="1"/>
          </p:cNvSpPr>
          <p:nvPr>
            <p:ph type="dt" sz="half" idx="10"/>
          </p:nvPr>
        </p:nvSpPr>
        <p:spPr/>
        <p:txBody>
          <a:bodyPr/>
          <a:lstStyle/>
          <a:p>
            <a:fld id="{76E39BDA-50A7-584F-B97E-D55AE7BD942A}" type="datetime1">
              <a:rPr kumimoji="1" lang="ja-JP" altLang="en-US" smtClean="0"/>
              <a:t>2021/4/27</a:t>
            </a:fld>
            <a:endParaRPr kumimoji="1" lang="ja-JP" altLang="en-US"/>
          </a:p>
        </p:txBody>
      </p:sp>
      <p:sp>
        <p:nvSpPr>
          <p:cNvPr id="6" name="フッター プレースホルダー 5">
            <a:extLst>
              <a:ext uri="{FF2B5EF4-FFF2-40B4-BE49-F238E27FC236}">
                <a16:creationId xmlns:a16="http://schemas.microsoft.com/office/drawing/2014/main" id="{CBCFC946-5B72-1440-8394-D7B02CED57D1}"/>
              </a:ext>
            </a:extLst>
          </p:cNvPr>
          <p:cNvSpPr>
            <a:spLocks noGrp="1"/>
          </p:cNvSpPr>
          <p:nvPr>
            <p:ph type="ftr" sz="quarter" idx="11"/>
          </p:nvPr>
        </p:nvSpPr>
        <p:spPr/>
        <p:txBody>
          <a:bodyPr/>
          <a:lstStyle/>
          <a:p>
            <a:r>
              <a:rPr kumimoji="1" lang="ja-JP" altLang="en-US"/>
              <a:t>大学院セミナー</a:t>
            </a:r>
          </a:p>
        </p:txBody>
      </p:sp>
      <p:sp>
        <p:nvSpPr>
          <p:cNvPr id="7" name="スライド番号プレースホルダー 6">
            <a:extLst>
              <a:ext uri="{FF2B5EF4-FFF2-40B4-BE49-F238E27FC236}">
                <a16:creationId xmlns:a16="http://schemas.microsoft.com/office/drawing/2014/main" id="{B973C710-BECF-AC46-AE60-C95B702F6A65}"/>
              </a:ext>
            </a:extLst>
          </p:cNvPr>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Tree>
    <p:extLst>
      <p:ext uri="{BB962C8B-B14F-4D97-AF65-F5344CB8AC3E}">
        <p14:creationId xmlns:p14="http://schemas.microsoft.com/office/powerpoint/2010/main" val="2181280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687FC0F2-375E-9C45-8D00-0BA7350B8440}"/>
              </a:ext>
            </a:extLst>
          </p:cNvPr>
          <p:cNvSpPr/>
          <p:nvPr userDrawn="1"/>
        </p:nvSpPr>
        <p:spPr>
          <a:xfrm>
            <a:off x="0" y="6500248"/>
            <a:ext cx="3825766" cy="365126"/>
          </a:xfrm>
          <a:prstGeom prst="rect">
            <a:avLst/>
          </a:prstGeom>
          <a:solidFill>
            <a:srgbClr val="00B0F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984136D-8AC4-CC47-9C65-3CAA321E01EA}"/>
              </a:ext>
            </a:extLst>
          </p:cNvPr>
          <p:cNvSpPr/>
          <p:nvPr userDrawn="1"/>
        </p:nvSpPr>
        <p:spPr>
          <a:xfrm>
            <a:off x="3825766" y="6500895"/>
            <a:ext cx="4540470" cy="365126"/>
          </a:xfrm>
          <a:prstGeom prst="rect">
            <a:avLst/>
          </a:pr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6FD7F848-0086-2948-847C-8731901F87AC}"/>
              </a:ext>
            </a:extLst>
          </p:cNvPr>
          <p:cNvSpPr/>
          <p:nvPr userDrawn="1"/>
        </p:nvSpPr>
        <p:spPr>
          <a:xfrm>
            <a:off x="8366234" y="6501432"/>
            <a:ext cx="3825766" cy="365126"/>
          </a:xfrm>
          <a:prstGeom prst="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a:extLst>
              <a:ext uri="{FF2B5EF4-FFF2-40B4-BE49-F238E27FC236}">
                <a16:creationId xmlns:a16="http://schemas.microsoft.com/office/drawing/2014/main" id="{B6DFE587-371A-3346-85DB-9E3775542F76}"/>
              </a:ext>
            </a:extLst>
          </p:cNvPr>
          <p:cNvSpPr>
            <a:spLocks noGrp="1"/>
          </p:cNvSpPr>
          <p:nvPr>
            <p:ph type="title"/>
          </p:nvPr>
        </p:nvSpPr>
        <p:spPr>
          <a:xfrm>
            <a:off x="838200" y="1825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071B419-6726-6E43-B0C8-D24A6839A1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4" name="日付プレースホルダー 3">
            <a:extLst>
              <a:ext uri="{FF2B5EF4-FFF2-40B4-BE49-F238E27FC236}">
                <a16:creationId xmlns:a16="http://schemas.microsoft.com/office/drawing/2014/main" id="{856432A6-DD50-F843-B318-DA06FFE65BCB}"/>
              </a:ext>
            </a:extLst>
          </p:cNvPr>
          <p:cNvSpPr>
            <a:spLocks noGrp="1"/>
          </p:cNvSpPr>
          <p:nvPr>
            <p:ph type="dt" sz="half" idx="2"/>
          </p:nvPr>
        </p:nvSpPr>
        <p:spPr>
          <a:xfrm>
            <a:off x="541283" y="6512432"/>
            <a:ext cx="2743200" cy="365125"/>
          </a:xfrm>
          <a:prstGeom prst="rect">
            <a:avLst/>
          </a:prstGeom>
        </p:spPr>
        <p:txBody>
          <a:bodyPr vert="horz" lIns="91440" tIns="45720" rIns="91440" bIns="45720" rtlCol="0" anchor="ctr"/>
          <a:lstStyle>
            <a:lvl1pPr algn="ctr">
              <a:defRPr sz="1400">
                <a:solidFill>
                  <a:schemeClr val="tx1"/>
                </a:solidFill>
                <a:latin typeface="Meiryo" panose="020B0604030504040204" pitchFamily="34" charset="-128"/>
                <a:ea typeface="Meiryo" panose="020B0604030504040204" pitchFamily="34" charset="-128"/>
              </a:defRPr>
            </a:lvl1pPr>
          </a:lstStyle>
          <a:p>
            <a:fld id="{7DB4DC03-B925-9D42-86B2-EEB0EEA95CD4}" type="datetime1">
              <a:rPr lang="ja-JP" altLang="en-US" smtClean="0"/>
              <a:t>2021/4/27</a:t>
            </a:fld>
            <a:endParaRPr lang="ja-JP" altLang="en-US"/>
          </a:p>
        </p:txBody>
      </p:sp>
      <p:sp>
        <p:nvSpPr>
          <p:cNvPr id="5" name="フッター プレースホルダー 4">
            <a:extLst>
              <a:ext uri="{FF2B5EF4-FFF2-40B4-BE49-F238E27FC236}">
                <a16:creationId xmlns:a16="http://schemas.microsoft.com/office/drawing/2014/main" id="{26DEA25D-87DD-0D4A-AD6B-A4FA85AF572C}"/>
              </a:ext>
            </a:extLst>
          </p:cNvPr>
          <p:cNvSpPr>
            <a:spLocks noGrp="1"/>
          </p:cNvSpPr>
          <p:nvPr>
            <p:ph type="ftr" sz="quarter" idx="3"/>
          </p:nvPr>
        </p:nvSpPr>
        <p:spPr>
          <a:xfrm>
            <a:off x="4038600" y="6492984"/>
            <a:ext cx="4114800" cy="365125"/>
          </a:xfrm>
          <a:prstGeom prst="rect">
            <a:avLst/>
          </a:prstGeom>
        </p:spPr>
        <p:txBody>
          <a:bodyPr vert="horz" lIns="91440" tIns="45720" rIns="91440" bIns="45720" rtlCol="0" anchor="ctr"/>
          <a:lstStyle>
            <a:lvl1pPr algn="ctr">
              <a:defRPr sz="1400">
                <a:solidFill>
                  <a:schemeClr val="tx1"/>
                </a:solidFill>
                <a:latin typeface="Meiryo" panose="020B0604030504040204" pitchFamily="34" charset="-128"/>
                <a:ea typeface="Meiryo" panose="020B0604030504040204" pitchFamily="34" charset="-128"/>
              </a:defRPr>
            </a:lvl1pPr>
          </a:lstStyle>
          <a:p>
            <a:r>
              <a:rPr lang="ja-JP" altLang="en-US"/>
              <a:t>大学院セミナー</a:t>
            </a:r>
          </a:p>
        </p:txBody>
      </p:sp>
      <p:sp>
        <p:nvSpPr>
          <p:cNvPr id="6" name="スライド番号プレースホルダー 5">
            <a:extLst>
              <a:ext uri="{FF2B5EF4-FFF2-40B4-BE49-F238E27FC236}">
                <a16:creationId xmlns:a16="http://schemas.microsoft.com/office/drawing/2014/main" id="{0895DF64-80D7-0F45-9E33-34448D2B214D}"/>
              </a:ext>
            </a:extLst>
          </p:cNvPr>
          <p:cNvSpPr>
            <a:spLocks noGrp="1"/>
          </p:cNvSpPr>
          <p:nvPr>
            <p:ph type="sldNum" sz="quarter" idx="4"/>
          </p:nvPr>
        </p:nvSpPr>
        <p:spPr>
          <a:xfrm>
            <a:off x="8907517" y="6502041"/>
            <a:ext cx="2743200" cy="365125"/>
          </a:xfrm>
          <a:prstGeom prst="rect">
            <a:avLst/>
          </a:prstGeom>
        </p:spPr>
        <p:txBody>
          <a:bodyPr vert="horz" lIns="91440" tIns="45720" rIns="91440" bIns="45720" rtlCol="0" anchor="ctr"/>
          <a:lstStyle>
            <a:lvl1pPr algn="ctr">
              <a:defRPr sz="1400">
                <a:solidFill>
                  <a:schemeClr val="tx1"/>
                </a:solidFill>
                <a:latin typeface="Meiryo" panose="020B0604030504040204" pitchFamily="34" charset="-128"/>
                <a:ea typeface="Meiryo" panose="020B0604030504040204" pitchFamily="34" charset="-128"/>
              </a:defRPr>
            </a:lvl1pPr>
          </a:lstStyle>
          <a:p>
            <a:fld id="{0A308975-6624-A64B-9276-C536B2E7A4FC}" type="slidenum">
              <a:rPr lang="ja-JP" altLang="en-US" smtClean="0"/>
              <a:pPr/>
              <a:t>‹#›</a:t>
            </a:fld>
            <a:endParaRPr lang="ja-JP" altLang="en-US"/>
          </a:p>
        </p:txBody>
      </p:sp>
    </p:spTree>
    <p:extLst>
      <p:ext uri="{BB962C8B-B14F-4D97-AF65-F5344CB8AC3E}">
        <p14:creationId xmlns:p14="http://schemas.microsoft.com/office/powerpoint/2010/main" val="3947134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kumimoji="1" sz="4000" kern="1200">
          <a:solidFill>
            <a:schemeClr val="bg1"/>
          </a:solidFill>
          <a:latin typeface="Meiryo" panose="020B0604030504040204" pitchFamily="34" charset="-128"/>
          <a:ea typeface="Meiryo" panose="020B0604030504040204" pitchFamily="34" charset="-128"/>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kumimoji="1" sz="2400" kern="1200">
          <a:solidFill>
            <a:schemeClr val="tx1"/>
          </a:solidFill>
          <a:latin typeface="Meiryo" panose="020B0604030504040204" pitchFamily="34" charset="-128"/>
          <a:ea typeface="Meiryo" panose="020B0604030504040204" pitchFamily="34" charset="-128"/>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sz="2000" kern="1200">
          <a:solidFill>
            <a:schemeClr val="tx1"/>
          </a:solidFill>
          <a:latin typeface="Meiryo" panose="020B0604030504040204" pitchFamily="34" charset="-128"/>
          <a:ea typeface="Meiryo" panose="020B0604030504040204" pitchFamily="34" charset="-128"/>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sz="1800" kern="1200">
          <a:solidFill>
            <a:schemeClr val="tx1"/>
          </a:solidFill>
          <a:latin typeface="Meiryo" panose="020B0604030504040204" pitchFamily="34" charset="-128"/>
          <a:ea typeface="Meiryo" panose="020B0604030504040204" pitchFamily="34" charset="-128"/>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sz="1600" kern="1200">
          <a:solidFill>
            <a:schemeClr val="tx1"/>
          </a:solidFill>
          <a:latin typeface="Meiryo" panose="020B0604030504040204" pitchFamily="34" charset="-128"/>
          <a:ea typeface="Meiryo" panose="020B0604030504040204" pitchFamily="34" charset="-128"/>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sz="1600" kern="1200">
          <a:solidFill>
            <a:schemeClr val="tx1"/>
          </a:solidFill>
          <a:latin typeface="Meiryo" panose="020B0604030504040204" pitchFamily="34" charset="-128"/>
          <a:ea typeface="Meiryo"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506B9-BE98-BB44-8946-4EAC2B331AC5}"/>
              </a:ext>
            </a:extLst>
          </p:cNvPr>
          <p:cNvSpPr>
            <a:spLocks noGrp="1"/>
          </p:cNvSpPr>
          <p:nvPr>
            <p:ph type="ctrTitle"/>
          </p:nvPr>
        </p:nvSpPr>
        <p:spPr/>
        <p:txBody>
          <a:bodyPr/>
          <a:lstStyle/>
          <a:p>
            <a:r>
              <a:rPr lang="en-US" altLang="ja-JP" dirty="0"/>
              <a:t>Contrastive Predictive Coding</a:t>
            </a:r>
            <a:br>
              <a:rPr lang="en-US" altLang="ja-JP" dirty="0"/>
            </a:br>
            <a:r>
              <a:rPr lang="en-US" altLang="ja-JP" sz="3600" dirty="0"/>
              <a:t>~Contrastive s</a:t>
            </a:r>
            <a:r>
              <a:rPr kumimoji="1" lang="en-US" altLang="ja-JP" sz="3600" dirty="0"/>
              <a:t>elf-supervised </a:t>
            </a:r>
            <a:r>
              <a:rPr lang="en-US" altLang="ja-JP" sz="3600" dirty="0"/>
              <a:t>learning</a:t>
            </a:r>
            <a:r>
              <a:rPr kumimoji="1" lang="en-US" altLang="ja-JP" sz="3600" dirty="0"/>
              <a:t>~</a:t>
            </a:r>
            <a:endParaRPr kumimoji="1" lang="ja-JP" altLang="en-US" dirty="0"/>
          </a:p>
        </p:txBody>
      </p:sp>
      <p:sp>
        <p:nvSpPr>
          <p:cNvPr id="3" name="字幕 2">
            <a:extLst>
              <a:ext uri="{FF2B5EF4-FFF2-40B4-BE49-F238E27FC236}">
                <a16:creationId xmlns:a16="http://schemas.microsoft.com/office/drawing/2014/main" id="{46A7F3AD-17E0-FA45-87A5-2672D956D794}"/>
              </a:ext>
            </a:extLst>
          </p:cNvPr>
          <p:cNvSpPr>
            <a:spLocks noGrp="1"/>
          </p:cNvSpPr>
          <p:nvPr>
            <p:ph type="subTitle" idx="1"/>
          </p:nvPr>
        </p:nvSpPr>
        <p:spPr/>
        <p:txBody>
          <a:bodyPr/>
          <a:lstStyle/>
          <a:p>
            <a:r>
              <a:rPr kumimoji="1" lang="ja-JP" altLang="en-US"/>
              <a:t>大学院セミナー</a:t>
            </a:r>
          </a:p>
        </p:txBody>
      </p:sp>
      <p:sp>
        <p:nvSpPr>
          <p:cNvPr id="4" name="コンテンツ プレースホルダー 3">
            <a:extLst>
              <a:ext uri="{FF2B5EF4-FFF2-40B4-BE49-F238E27FC236}">
                <a16:creationId xmlns:a16="http://schemas.microsoft.com/office/drawing/2014/main" id="{3BA1FDAC-4150-A64C-AFF4-8A004482710C}"/>
              </a:ext>
            </a:extLst>
          </p:cNvPr>
          <p:cNvSpPr>
            <a:spLocks noGrp="1"/>
          </p:cNvSpPr>
          <p:nvPr>
            <p:ph sz="quarter" idx="13"/>
          </p:nvPr>
        </p:nvSpPr>
        <p:spPr/>
        <p:txBody>
          <a:bodyPr>
            <a:normAutofit fontScale="70000" lnSpcReduction="20000"/>
          </a:bodyPr>
          <a:lstStyle/>
          <a:p>
            <a:r>
              <a:rPr kumimoji="1" lang="ja-JP" altLang="en-US"/>
              <a:t>関西学院大学大学院</a:t>
            </a:r>
            <a:r>
              <a:rPr kumimoji="1" lang="en-US" altLang="ja-JP" dirty="0"/>
              <a:t> </a:t>
            </a:r>
            <a:r>
              <a:rPr kumimoji="1" lang="ja-JP" altLang="en-US"/>
              <a:t>理工学研究科</a:t>
            </a:r>
            <a:r>
              <a:rPr kumimoji="1" lang="en-US" altLang="ja-JP" dirty="0"/>
              <a:t> </a:t>
            </a:r>
            <a:r>
              <a:rPr kumimoji="1" lang="ja-JP" altLang="en-US"/>
              <a:t>情報科学専攻</a:t>
            </a:r>
            <a:endParaRPr kumimoji="1" lang="en-US" altLang="ja-JP" dirty="0"/>
          </a:p>
          <a:p>
            <a:r>
              <a:rPr lang="ja-JP" altLang="en-US"/>
              <a:t>徳山研究室</a:t>
            </a:r>
            <a:r>
              <a:rPr lang="en-US" altLang="ja-JP" dirty="0"/>
              <a:t> 47021715 </a:t>
            </a:r>
            <a:r>
              <a:rPr lang="ja-JP" altLang="en-US"/>
              <a:t>野口</a:t>
            </a:r>
            <a:r>
              <a:rPr lang="en-US" altLang="ja-JP" dirty="0"/>
              <a:t> </a:t>
            </a:r>
            <a:r>
              <a:rPr lang="ja-JP" altLang="en-US"/>
              <a:t>真</a:t>
            </a:r>
            <a:endParaRPr lang="en-US" altLang="ja-JP" dirty="0"/>
          </a:p>
          <a:p>
            <a:r>
              <a:rPr kumimoji="1" lang="en-US" altLang="ja-JP" dirty="0"/>
              <a:t>gqw15551@kwansei.ac.jp</a:t>
            </a:r>
            <a:endParaRPr kumimoji="1" lang="ja-JP" altLang="en-US"/>
          </a:p>
        </p:txBody>
      </p:sp>
    </p:spTree>
    <p:extLst>
      <p:ext uri="{BB962C8B-B14F-4D97-AF65-F5344CB8AC3E}">
        <p14:creationId xmlns:p14="http://schemas.microsoft.com/office/powerpoint/2010/main" val="2449221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92000"/>
          </a:schemeClr>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814891-20AC-514D-8793-A412980371B3}"/>
              </a:ext>
            </a:extLst>
          </p:cNvPr>
          <p:cNvSpPr>
            <a:spLocks noGrp="1"/>
          </p:cNvSpPr>
          <p:nvPr>
            <p:ph type="title"/>
          </p:nvPr>
        </p:nvSpPr>
        <p:spPr/>
        <p:txBody>
          <a:bodyPr/>
          <a:lstStyle/>
          <a:p>
            <a:r>
              <a:rPr kumimoji="1" lang="en-US" altLang="ja-JP" dirty="0"/>
              <a:t>CPC(1/7)</a:t>
            </a:r>
            <a:r>
              <a:rPr kumimoji="1" lang="ja-JP" altLang="en-US"/>
              <a:t>：</a:t>
            </a:r>
            <a:r>
              <a:rPr kumimoji="1" lang="en-US" altLang="ja-JP" dirty="0"/>
              <a:t>Gated Recurrent Unit</a:t>
            </a:r>
            <a:r>
              <a:rPr kumimoji="1" lang="ja-JP" altLang="en-US"/>
              <a:t>（</a:t>
            </a:r>
            <a:r>
              <a:rPr kumimoji="1" lang="en-US" altLang="ja-JP" dirty="0"/>
              <a:t>GRU</a:t>
            </a:r>
            <a:r>
              <a:rPr kumimoji="1" lang="ja-JP" altLang="en-US"/>
              <a:t>）</a:t>
            </a:r>
          </a:p>
        </p:txBody>
      </p:sp>
      <p:sp>
        <p:nvSpPr>
          <p:cNvPr id="3" name="コンテンツ プレースホルダー 2">
            <a:extLst>
              <a:ext uri="{FF2B5EF4-FFF2-40B4-BE49-F238E27FC236}">
                <a16:creationId xmlns:a16="http://schemas.microsoft.com/office/drawing/2014/main" id="{F0FFC87C-A199-E649-B44B-C2F17E11A989}"/>
              </a:ext>
            </a:extLst>
          </p:cNvPr>
          <p:cNvSpPr>
            <a:spLocks noGrp="1"/>
          </p:cNvSpPr>
          <p:nvPr>
            <p:ph idx="1"/>
          </p:nvPr>
        </p:nvSpPr>
        <p:spPr/>
        <p:txBody>
          <a:bodyPr>
            <a:noAutofit/>
          </a:bodyPr>
          <a:lstStyle/>
          <a:p>
            <a:r>
              <a:rPr kumimoji="1" lang="en-US" altLang="ja-JP" dirty="0"/>
              <a:t>RNN </a:t>
            </a:r>
            <a:r>
              <a:rPr kumimoji="1" lang="ja-JP" altLang="en-US"/>
              <a:t>→</a:t>
            </a:r>
            <a:r>
              <a:rPr kumimoji="1" lang="en-US" altLang="ja-JP" dirty="0"/>
              <a:t> LSTM </a:t>
            </a:r>
            <a:r>
              <a:rPr kumimoji="1" lang="ja-JP" altLang="en-US"/>
              <a:t>→</a:t>
            </a:r>
            <a:r>
              <a:rPr kumimoji="1" lang="en-US" altLang="ja-JP" dirty="0"/>
              <a:t> GRU</a:t>
            </a:r>
            <a:r>
              <a:rPr lang="en-US" altLang="ja-JP" dirty="0"/>
              <a:t> </a:t>
            </a:r>
            <a:r>
              <a:rPr lang="ja-JP" altLang="en-US"/>
              <a:t>の流れを抑えておく必要がある</a:t>
            </a:r>
            <a:endParaRPr lang="en-US" altLang="ja-JP" dirty="0"/>
          </a:p>
          <a:p>
            <a:endParaRPr kumimoji="1" lang="en-US" altLang="ja-JP" dirty="0"/>
          </a:p>
          <a:p>
            <a:r>
              <a:rPr lang="en-US" altLang="ja-JP" dirty="0"/>
              <a:t>RNN</a:t>
            </a:r>
            <a:r>
              <a:rPr lang="ja-JP" altLang="en-US"/>
              <a:t>：前時刻の入力情報を次のネットワークに渡して学習</a:t>
            </a:r>
            <a:endParaRPr lang="en-US" altLang="ja-JP" dirty="0"/>
          </a:p>
          <a:p>
            <a:pPr lvl="1"/>
            <a:r>
              <a:rPr lang="ja-JP" altLang="en-US"/>
              <a:t>問題点：長期的な依存関係を学習し難い</a:t>
            </a:r>
            <a:r>
              <a:rPr lang="en-US" altLang="ja-JP" dirty="0"/>
              <a:t> </a:t>
            </a:r>
            <a:r>
              <a:rPr lang="ja-JP" altLang="en-US"/>
              <a:t>→</a:t>
            </a:r>
            <a:r>
              <a:rPr lang="en-US" altLang="ja-JP" dirty="0"/>
              <a:t> </a:t>
            </a:r>
            <a:r>
              <a:rPr lang="ja-JP" altLang="en-US"/>
              <a:t>勾配消失などの問題</a:t>
            </a:r>
            <a:endParaRPr lang="en-US" altLang="ja-JP" dirty="0"/>
          </a:p>
          <a:p>
            <a:pPr lvl="1"/>
            <a:endParaRPr lang="en-US" altLang="ja-JP" dirty="0"/>
          </a:p>
          <a:p>
            <a:r>
              <a:rPr lang="en-US" altLang="ja-JP" dirty="0"/>
              <a:t>LSTM</a:t>
            </a:r>
            <a:r>
              <a:rPr lang="ja-JP" altLang="en-US"/>
              <a:t>：忘却、入力、出力ゲートを加えて勾配を維持</a:t>
            </a:r>
            <a:endParaRPr lang="en-US" altLang="ja-JP" dirty="0"/>
          </a:p>
          <a:p>
            <a:pPr lvl="1"/>
            <a:r>
              <a:rPr lang="ja-JP" altLang="en-US"/>
              <a:t>問題点：ゲートの増加による構造の複雑化と計算コストの増大</a:t>
            </a:r>
            <a:endParaRPr lang="en-US" altLang="ja-JP" dirty="0"/>
          </a:p>
          <a:p>
            <a:pPr lvl="1"/>
            <a:endParaRPr lang="en-US" altLang="ja-JP" dirty="0"/>
          </a:p>
          <a:p>
            <a:r>
              <a:rPr lang="en-US" altLang="ja-JP" dirty="0"/>
              <a:t>GRU</a:t>
            </a:r>
            <a:r>
              <a:rPr lang="ja-JP" altLang="en-US"/>
              <a:t>：ゲート数を減らし、勾配を維持したまま計算コストを軽減</a:t>
            </a:r>
            <a:endParaRPr lang="en-US" altLang="ja-JP" dirty="0"/>
          </a:p>
          <a:p>
            <a:pPr lvl="1"/>
            <a:endParaRPr lang="en-US" altLang="ja-JP" dirty="0"/>
          </a:p>
        </p:txBody>
      </p:sp>
      <p:sp>
        <p:nvSpPr>
          <p:cNvPr id="4" name="日付プレースホルダー 3">
            <a:extLst>
              <a:ext uri="{FF2B5EF4-FFF2-40B4-BE49-F238E27FC236}">
                <a16:creationId xmlns:a16="http://schemas.microsoft.com/office/drawing/2014/main" id="{5C6EC1E6-B56B-534C-8C3A-98A5E202942F}"/>
              </a:ext>
            </a:extLst>
          </p:cNvPr>
          <p:cNvSpPr>
            <a:spLocks noGrp="1"/>
          </p:cNvSpPr>
          <p:nvPr>
            <p:ph type="dt" sz="half" idx="10"/>
          </p:nvPr>
        </p:nvSpPr>
        <p:spPr/>
        <p:txBody>
          <a:bodyPr/>
          <a:lstStyle/>
          <a:p>
            <a:fld id="{7FA19160-9772-894A-AD42-F46DA699FB09}" type="datetime1">
              <a:rPr kumimoji="1" lang="ja-JP" altLang="en-US" smtClean="0"/>
              <a:t>2021/4/27</a:t>
            </a:fld>
            <a:endParaRPr kumimoji="1" lang="ja-JP" altLang="en-US"/>
          </a:p>
        </p:txBody>
      </p:sp>
      <p:sp>
        <p:nvSpPr>
          <p:cNvPr id="5" name="フッター プレースホルダー 4">
            <a:extLst>
              <a:ext uri="{FF2B5EF4-FFF2-40B4-BE49-F238E27FC236}">
                <a16:creationId xmlns:a16="http://schemas.microsoft.com/office/drawing/2014/main" id="{B0E5BBEC-15EF-674D-99DB-A981AC6C9361}"/>
              </a:ext>
            </a:extLst>
          </p:cNvPr>
          <p:cNvSpPr>
            <a:spLocks noGrp="1"/>
          </p:cNvSpPr>
          <p:nvPr>
            <p:ph type="ftr" sz="quarter" idx="11"/>
          </p:nvPr>
        </p:nvSpPr>
        <p:spPr/>
        <p:txBody>
          <a:bodyPr/>
          <a:lstStyle/>
          <a:p>
            <a:r>
              <a:rPr kumimoji="1" lang="ja-JP" altLang="en-US"/>
              <a:t>大学院セミナー</a:t>
            </a:r>
          </a:p>
        </p:txBody>
      </p:sp>
      <p:sp>
        <p:nvSpPr>
          <p:cNvPr id="6" name="スライド番号プレースホルダー 5">
            <a:extLst>
              <a:ext uri="{FF2B5EF4-FFF2-40B4-BE49-F238E27FC236}">
                <a16:creationId xmlns:a16="http://schemas.microsoft.com/office/drawing/2014/main" id="{EDD31738-F90A-D742-8350-78EB0BF1CD8F}"/>
              </a:ext>
            </a:extLst>
          </p:cNvPr>
          <p:cNvSpPr>
            <a:spLocks noGrp="1"/>
          </p:cNvSpPr>
          <p:nvPr>
            <p:ph type="sldNum" sz="quarter" idx="12"/>
          </p:nvPr>
        </p:nvSpPr>
        <p:spPr/>
        <p:txBody>
          <a:bodyPr/>
          <a:lstStyle/>
          <a:p>
            <a:fld id="{0A308975-6624-A64B-9276-C536B2E7A4FC}" type="slidenum">
              <a:rPr kumimoji="1" lang="ja-JP" altLang="en-US" smtClean="0"/>
              <a:t>10</a:t>
            </a:fld>
            <a:endParaRPr kumimoji="1" lang="ja-JP" altLang="en-US"/>
          </a:p>
        </p:txBody>
      </p:sp>
      <p:grpSp>
        <p:nvGrpSpPr>
          <p:cNvPr id="37" name="グループ化 36">
            <a:extLst>
              <a:ext uri="{FF2B5EF4-FFF2-40B4-BE49-F238E27FC236}">
                <a16:creationId xmlns:a16="http://schemas.microsoft.com/office/drawing/2014/main" id="{364A6EDC-AD7E-E043-BBAB-EA92E9366A08}"/>
              </a:ext>
            </a:extLst>
          </p:cNvPr>
          <p:cNvGrpSpPr/>
          <p:nvPr/>
        </p:nvGrpSpPr>
        <p:grpSpPr>
          <a:xfrm>
            <a:off x="9879067" y="2059095"/>
            <a:ext cx="800099" cy="1908104"/>
            <a:chOff x="10500014" y="2051265"/>
            <a:chExt cx="800099" cy="1908104"/>
          </a:xfrm>
        </p:grpSpPr>
        <mc:AlternateContent xmlns:mc="http://schemas.openxmlformats.org/markup-compatibility/2006" xmlns:a14="http://schemas.microsoft.com/office/drawing/2010/main">
          <mc:Choice Requires="a14">
            <p:sp>
              <p:nvSpPr>
                <p:cNvPr id="7" name="円/楕円 6">
                  <a:extLst>
                    <a:ext uri="{FF2B5EF4-FFF2-40B4-BE49-F238E27FC236}">
                      <a16:creationId xmlns:a16="http://schemas.microsoft.com/office/drawing/2014/main" id="{14BD5A8C-997E-F84E-99C3-913B52BA1B25}"/>
                    </a:ext>
                  </a:extLst>
                </p:cNvPr>
                <p:cNvSpPr/>
                <p:nvPr/>
              </p:nvSpPr>
              <p:spPr>
                <a:xfrm>
                  <a:off x="10692244" y="2051265"/>
                  <a:ext cx="426028" cy="398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h</m:t>
                            </m:r>
                          </m:e>
                          <m:sub>
                            <m:r>
                              <a:rPr kumimoji="1" lang="en-US" altLang="ja-JP" b="0" i="1" smtClean="0">
                                <a:latin typeface="Cambria Math" panose="02040503050406030204" pitchFamily="18" charset="0"/>
                              </a:rPr>
                              <m:t>𝑡</m:t>
                            </m:r>
                          </m:sub>
                        </m:sSub>
                      </m:oMath>
                    </m:oMathPara>
                  </a14:m>
                  <a:endParaRPr kumimoji="1" lang="ja-JP" altLang="en-US"/>
                </a:p>
              </p:txBody>
            </p:sp>
          </mc:Choice>
          <mc:Fallback xmlns="">
            <p:sp>
              <p:nvSpPr>
                <p:cNvPr id="7" name="円/楕円 6">
                  <a:extLst>
                    <a:ext uri="{FF2B5EF4-FFF2-40B4-BE49-F238E27FC236}">
                      <a16:creationId xmlns:a16="http://schemas.microsoft.com/office/drawing/2014/main" id="{14BD5A8C-997E-F84E-99C3-913B52BA1B25}"/>
                    </a:ext>
                  </a:extLst>
                </p:cNvPr>
                <p:cNvSpPr>
                  <a:spLocks noRot="1" noChangeAspect="1" noMove="1" noResize="1" noEditPoints="1" noAdjustHandles="1" noChangeArrowheads="1" noChangeShapeType="1" noTextEdit="1"/>
                </p:cNvSpPr>
                <p:nvPr/>
              </p:nvSpPr>
              <p:spPr>
                <a:xfrm>
                  <a:off x="10692244" y="2051265"/>
                  <a:ext cx="426028" cy="398030"/>
                </a:xfrm>
                <a:prstGeom prst="ellipse">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a:extLst>
                    <a:ext uri="{FF2B5EF4-FFF2-40B4-BE49-F238E27FC236}">
                      <a16:creationId xmlns:a16="http://schemas.microsoft.com/office/drawing/2014/main" id="{9B333EFB-941E-8E43-B3CA-87C9ABE60F14}"/>
                    </a:ext>
                  </a:extLst>
                </p:cNvPr>
                <p:cNvSpPr/>
                <p:nvPr/>
              </p:nvSpPr>
              <p:spPr>
                <a:xfrm>
                  <a:off x="10692244" y="3561339"/>
                  <a:ext cx="426028" cy="3980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𝑋</m:t>
                            </m:r>
                          </m:e>
                          <m:sub>
                            <m:r>
                              <a:rPr kumimoji="1" lang="en-US" altLang="ja-JP" b="0" i="1" smtClean="0">
                                <a:latin typeface="Cambria Math" panose="02040503050406030204" pitchFamily="18" charset="0"/>
                              </a:rPr>
                              <m:t>𝑡</m:t>
                            </m:r>
                          </m:sub>
                        </m:sSub>
                      </m:oMath>
                    </m:oMathPara>
                  </a14:m>
                  <a:endParaRPr kumimoji="1" lang="ja-JP" altLang="en-US"/>
                </a:p>
              </p:txBody>
            </p:sp>
          </mc:Choice>
          <mc:Fallback xmlns="">
            <p:sp>
              <p:nvSpPr>
                <p:cNvPr id="8" name="円/楕円 7">
                  <a:extLst>
                    <a:ext uri="{FF2B5EF4-FFF2-40B4-BE49-F238E27FC236}">
                      <a16:creationId xmlns:a16="http://schemas.microsoft.com/office/drawing/2014/main" id="{9B333EFB-941E-8E43-B3CA-87C9ABE60F14}"/>
                    </a:ext>
                  </a:extLst>
                </p:cNvPr>
                <p:cNvSpPr>
                  <a:spLocks noRot="1" noChangeAspect="1" noMove="1" noResize="1" noEditPoints="1" noAdjustHandles="1" noChangeArrowheads="1" noChangeShapeType="1" noTextEdit="1"/>
                </p:cNvSpPr>
                <p:nvPr/>
              </p:nvSpPr>
              <p:spPr>
                <a:xfrm>
                  <a:off x="10692244" y="3561339"/>
                  <a:ext cx="426028" cy="398030"/>
                </a:xfrm>
                <a:prstGeom prst="ellipse">
                  <a:avLst/>
                </a:prstGeom>
                <a:blipFill>
                  <a:blip r:embed="rId3"/>
                  <a:stretch>
                    <a:fillRect/>
                  </a:stretch>
                </a:blipFill>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EC563687-1EC5-E146-B0D7-20E4A32699AE}"/>
                </a:ext>
              </a:extLst>
            </p:cNvPr>
            <p:cNvSpPr/>
            <p:nvPr/>
          </p:nvSpPr>
          <p:spPr>
            <a:xfrm>
              <a:off x="10500014" y="2803035"/>
              <a:ext cx="800099" cy="398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a:p>
          </p:txBody>
        </p:sp>
        <p:cxnSp>
          <p:nvCxnSpPr>
            <p:cNvPr id="12" name="直線矢印コネクタ 11">
              <a:extLst>
                <a:ext uri="{FF2B5EF4-FFF2-40B4-BE49-F238E27FC236}">
                  <a16:creationId xmlns:a16="http://schemas.microsoft.com/office/drawing/2014/main" id="{4F667ACF-3F9C-9E49-B57A-50173B39ACE1}"/>
                </a:ext>
              </a:extLst>
            </p:cNvPr>
            <p:cNvCxnSpPr>
              <a:cxnSpLocks/>
              <a:stCxn id="8" idx="0"/>
              <a:endCxn id="9" idx="2"/>
            </p:cNvCxnSpPr>
            <p:nvPr/>
          </p:nvCxnSpPr>
          <p:spPr>
            <a:xfrm flipH="1" flipV="1">
              <a:off x="10900064" y="3201066"/>
              <a:ext cx="5194" cy="36027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7A7C1750-C466-3D47-A106-423356D221F3}"/>
                </a:ext>
              </a:extLst>
            </p:cNvPr>
            <p:cNvCxnSpPr>
              <a:cxnSpLocks/>
              <a:stCxn id="9" idx="0"/>
              <a:endCxn id="7" idx="4"/>
            </p:cNvCxnSpPr>
            <p:nvPr/>
          </p:nvCxnSpPr>
          <p:spPr>
            <a:xfrm flipV="1">
              <a:off x="10900064" y="2449295"/>
              <a:ext cx="5194" cy="35374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曲線コネクタ 17">
              <a:extLst>
                <a:ext uri="{FF2B5EF4-FFF2-40B4-BE49-F238E27FC236}">
                  <a16:creationId xmlns:a16="http://schemas.microsoft.com/office/drawing/2014/main" id="{951D0C6E-73EA-EF42-9185-B5E4FB7CA632}"/>
                </a:ext>
              </a:extLst>
            </p:cNvPr>
            <p:cNvCxnSpPr>
              <a:cxnSpLocks/>
              <a:stCxn id="9" idx="3"/>
              <a:endCxn id="9" idx="1"/>
            </p:cNvCxnSpPr>
            <p:nvPr/>
          </p:nvCxnSpPr>
          <p:spPr>
            <a:xfrm flipH="1">
              <a:off x="10500014" y="3002051"/>
              <a:ext cx="800099" cy="12700"/>
            </a:xfrm>
            <a:prstGeom prst="curvedConnector5">
              <a:avLst>
                <a:gd name="adj1" fmla="val -28571"/>
                <a:gd name="adj2" fmla="val -2687488"/>
                <a:gd name="adj3" fmla="val 128571"/>
              </a:avLst>
            </a:prstGeom>
            <a:ln w="38100">
              <a:tailEnd type="triangle"/>
            </a:ln>
          </p:spPr>
          <p:style>
            <a:lnRef idx="1">
              <a:schemeClr val="dk1"/>
            </a:lnRef>
            <a:fillRef idx="0">
              <a:schemeClr val="dk1"/>
            </a:fillRef>
            <a:effectRef idx="0">
              <a:schemeClr val="dk1"/>
            </a:effectRef>
            <a:fontRef idx="minor">
              <a:schemeClr val="tx1"/>
            </a:fontRef>
          </p:style>
        </p:cxnSp>
      </p:grpSp>
      <p:sp>
        <p:nvSpPr>
          <p:cNvPr id="38" name="テキスト ボックス 37">
            <a:extLst>
              <a:ext uri="{FF2B5EF4-FFF2-40B4-BE49-F238E27FC236}">
                <a16:creationId xmlns:a16="http://schemas.microsoft.com/office/drawing/2014/main" id="{AF97E60A-E915-2546-8670-FAF0EEB5F2F4}"/>
              </a:ext>
            </a:extLst>
          </p:cNvPr>
          <p:cNvSpPr txBox="1"/>
          <p:nvPr/>
        </p:nvSpPr>
        <p:spPr>
          <a:xfrm>
            <a:off x="10679166" y="3690703"/>
            <a:ext cx="1236519" cy="307777"/>
          </a:xfrm>
          <a:prstGeom prst="rect">
            <a:avLst/>
          </a:prstGeom>
          <a:noFill/>
        </p:spPr>
        <p:txBody>
          <a:bodyPr wrap="square" rtlCol="0">
            <a:spAutoFit/>
          </a:bodyPr>
          <a:lstStyle/>
          <a:p>
            <a:r>
              <a:rPr lang="en-US" altLang="ja-JP" sz="1400" dirty="0">
                <a:latin typeface="Meiryo" panose="020B0604030504040204" pitchFamily="34" charset="-128"/>
                <a:ea typeface="Meiryo" panose="020B0604030504040204" pitchFamily="34" charset="-128"/>
              </a:rPr>
              <a:t>RNN</a:t>
            </a:r>
            <a:r>
              <a:rPr lang="ja-JP" altLang="en-US" sz="1400">
                <a:latin typeface="Meiryo" panose="020B0604030504040204" pitchFamily="34" charset="-128"/>
                <a:ea typeface="Meiryo" panose="020B0604030504040204" pitchFamily="34" charset="-128"/>
              </a:rPr>
              <a:t>の概要</a:t>
            </a:r>
            <a:endParaRPr kumimoji="1" lang="ja-JP" altLang="en-US" sz="14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19621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23DF7-B532-3D45-8BBF-145E155594F2}"/>
              </a:ext>
            </a:extLst>
          </p:cNvPr>
          <p:cNvSpPr>
            <a:spLocks noGrp="1"/>
          </p:cNvSpPr>
          <p:nvPr>
            <p:ph type="title"/>
          </p:nvPr>
        </p:nvSpPr>
        <p:spPr/>
        <p:txBody>
          <a:bodyPr/>
          <a:lstStyle/>
          <a:p>
            <a:r>
              <a:rPr kumimoji="1" lang="en-US" altLang="ja-JP" dirty="0"/>
              <a:t>CPC(2/7)</a:t>
            </a:r>
            <a:r>
              <a:rPr kumimoji="1" lang="ja-JP" altLang="en-US"/>
              <a:t>：</a:t>
            </a:r>
            <a:r>
              <a:rPr kumimoji="1" lang="en-US" altLang="ja-JP" dirty="0"/>
              <a:t>Mutual Information</a:t>
            </a:r>
            <a:r>
              <a:rPr kumimoji="1" lang="ja-JP" altLang="en-US"/>
              <a:t>（</a:t>
            </a:r>
            <a:r>
              <a:rPr kumimoji="1" lang="en-US" altLang="ja-JP" dirty="0"/>
              <a:t>MI</a:t>
            </a:r>
            <a:r>
              <a:rPr kumimoji="1" lang="ja-JP" altLang="en-US"/>
              <a:t>）</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F0E1A70-5155-6D49-A128-573E1CB64460}"/>
                  </a:ext>
                </a:extLst>
              </p:cNvPr>
              <p:cNvSpPr>
                <a:spLocks noGrp="1"/>
              </p:cNvSpPr>
              <p:nvPr>
                <p:ph idx="1"/>
              </p:nvPr>
            </p:nvSpPr>
            <p:spPr/>
            <p:txBody>
              <a:bodyPr>
                <a:noAutofit/>
              </a:bodyPr>
              <a:lstStyle/>
              <a:p>
                <a:pPr marL="0" indent="0">
                  <a:buNone/>
                </a:pPr>
                <a:r>
                  <a:rPr lang="en-US" altLang="ja-JP" u="sng" dirty="0"/>
                  <a:t>Mutual Information</a:t>
                </a:r>
                <a:r>
                  <a:rPr lang="ja-JP" altLang="en-US" u="sng"/>
                  <a:t>（</a:t>
                </a:r>
                <a:r>
                  <a:rPr lang="en-US" altLang="ja-JP" u="sng" dirty="0"/>
                  <a:t>MI</a:t>
                </a:r>
                <a:r>
                  <a:rPr lang="ja-JP" altLang="en-US" u="sng"/>
                  <a:t>）</a:t>
                </a:r>
                <a:endParaRPr lang="en-US" altLang="ja-JP" u="sng" dirty="0"/>
              </a:p>
              <a:p>
                <a:pPr marL="0" indent="0">
                  <a:buNone/>
                </a:pPr>
                <a:endParaRPr kumimoji="1" lang="en-US" altLang="ja-JP"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𝐼</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𝑌</m:t>
                          </m:r>
                        </m:e>
                      </m:d>
                      <m:r>
                        <a:rPr kumimoji="1" lang="en-US" altLang="ja-JP" b="0" i="1" smtClean="0">
                          <a:latin typeface="Cambria Math" panose="02040503050406030204" pitchFamily="18" charset="0"/>
                        </a:rPr>
                        <m:t>=</m:t>
                      </m:r>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𝑌</m:t>
                          </m:r>
                        </m:sub>
                        <m:sup/>
                        <m:e>
                          <m:nary>
                            <m:naryPr>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𝑋</m:t>
                              </m:r>
                            </m:sub>
                            <m:sup/>
                            <m:e>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num>
                                    <m:den>
                                      <m:r>
                                        <a:rPr kumimoji="1" lang="en-US" altLang="ja-JP" b="0" i="1" smtClean="0">
                                          <a:latin typeface="Cambria Math" panose="02040503050406030204" pitchFamily="18" charset="0"/>
                                        </a:rPr>
                                        <m:t>𝑝</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den>
                                  </m:f>
                                </m:e>
                              </m:func>
                              <m:r>
                                <a:rPr kumimoji="1" lang="en-US" altLang="ja-JP" b="0" i="1" smtClean="0">
                                  <a:latin typeface="Cambria Math" panose="02040503050406030204" pitchFamily="18" charset="0"/>
                                </a:rPr>
                                <m:t>𝑑𝑥</m:t>
                              </m:r>
                            </m:e>
                          </m:nary>
                          <m:r>
                            <a:rPr kumimoji="1" lang="en-US" altLang="ja-JP" b="0" i="1" smtClean="0">
                              <a:latin typeface="Cambria Math" panose="02040503050406030204" pitchFamily="18" charset="0"/>
                            </a:rPr>
                            <m:t>𝑑𝑦</m:t>
                          </m:r>
                        </m:e>
                      </m:nary>
                      <m:r>
                        <a:rPr kumimoji="1" lang="ja-JP" altLang="en-US" b="0" i="1" smtClean="0">
                          <a:latin typeface="Cambria Math" panose="02040503050406030204" pitchFamily="18" charset="0"/>
                        </a:rPr>
                        <m:t>　</m:t>
                      </m:r>
                      <m:r>
                        <a:rPr kumimoji="1" lang="en-US" altLang="ja-JP" b="0" i="1" smtClean="0">
                          <a:latin typeface="Cambria Math" panose="02040503050406030204" pitchFamily="18" charset="0"/>
                        </a:rPr>
                        <m:t>   (2)</m:t>
                      </m:r>
                    </m:oMath>
                  </m:oMathPara>
                </a14:m>
                <a:endParaRPr kumimoji="1" lang="en-US" altLang="ja-JP" dirty="0"/>
              </a:p>
              <a:p>
                <a:pPr marL="0" indent="0">
                  <a:buNone/>
                </a:pPr>
                <a:endParaRPr lang="en-US" altLang="ja-JP" dirty="0"/>
              </a:p>
              <a:p>
                <a:r>
                  <a:rPr kumimoji="1" lang="en-US" altLang="ja-JP" dirty="0"/>
                  <a:t>2</a:t>
                </a:r>
                <a:r>
                  <a:rPr kumimoji="1" lang="ja-JP" altLang="en-US"/>
                  <a:t>つの確率変数がお互いに依存している尺度を示すもん</a:t>
                </a:r>
                <a:endParaRPr kumimoji="1" lang="en-US" altLang="ja-JP" dirty="0"/>
              </a:p>
              <a:p>
                <a:r>
                  <a:rPr lang="ja-JP" altLang="en-US"/>
                  <a:t>性質</a:t>
                </a:r>
                <a:endParaRPr lang="en-US" altLang="ja-JP" dirty="0"/>
              </a:p>
              <a:p>
                <a:pPr lvl="1"/>
                <a14:m>
                  <m:oMath xmlns:m="http://schemas.openxmlformats.org/officeDocument/2006/math">
                    <m:r>
                      <a:rPr kumimoji="1" lang="en-US" altLang="ja-JP" b="0" i="1" smtClean="0">
                        <a:latin typeface="Cambria Math" panose="02040503050406030204" pitchFamily="18" charset="0"/>
                      </a:rPr>
                      <m:t>𝐼</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𝑌</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𝐻</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𝑋</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𝐻</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𝑌</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𝐻</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𝑋</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𝑌</m:t>
                    </m:r>
                    <m:r>
                      <a:rPr kumimoji="1" lang="en-US" altLang="ja-JP" b="0" i="1" smtClean="0">
                        <a:latin typeface="Cambria Math" panose="02040503050406030204" pitchFamily="18" charset="0"/>
                      </a:rPr>
                      <m:t>)</m:t>
                    </m:r>
                  </m:oMath>
                </a14:m>
                <a:r>
                  <a:rPr kumimoji="1" lang="ja-JP" altLang="en-US" dirty="0"/>
                  <a:t>　情報理論で習った</a:t>
                </a:r>
                <a:r>
                  <a:rPr kumimoji="1" lang="ja-JP" altLang="en-US"/>
                  <a:t>ね！（僕は覚えてませんでした）</a:t>
                </a:r>
                <a:endParaRPr lang="en-US" altLang="ja-JP" dirty="0"/>
              </a:p>
            </p:txBody>
          </p:sp>
        </mc:Choice>
        <mc:Fallback xmlns="">
          <p:sp>
            <p:nvSpPr>
              <p:cNvPr id="3" name="コンテンツ プレースホルダー 2">
                <a:extLst>
                  <a:ext uri="{FF2B5EF4-FFF2-40B4-BE49-F238E27FC236}">
                    <a16:creationId xmlns:a16="http://schemas.microsoft.com/office/drawing/2014/main" id="{AF0E1A70-5155-6D49-A128-573E1CB64460}"/>
                  </a:ext>
                </a:extLst>
              </p:cNvPr>
              <p:cNvSpPr>
                <a:spLocks noGrp="1" noRot="1" noChangeAspect="1" noMove="1" noResize="1" noEditPoints="1" noAdjustHandles="1" noChangeArrowheads="1" noChangeShapeType="1" noTextEdit="1"/>
              </p:cNvSpPr>
              <p:nvPr>
                <p:ph idx="1"/>
              </p:nvPr>
            </p:nvSpPr>
            <p:spPr>
              <a:blipFill>
                <a:blip r:embed="rId2"/>
                <a:stretch>
                  <a:fillRect l="-670" t="-11628"/>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AA87212A-FCC6-D749-A6E2-542BA9A72983}"/>
              </a:ext>
            </a:extLst>
          </p:cNvPr>
          <p:cNvSpPr>
            <a:spLocks noGrp="1"/>
          </p:cNvSpPr>
          <p:nvPr>
            <p:ph type="dt" sz="half" idx="10"/>
          </p:nvPr>
        </p:nvSpPr>
        <p:spPr/>
        <p:txBody>
          <a:bodyPr/>
          <a:lstStyle/>
          <a:p>
            <a:fld id="{7FA19160-9772-894A-AD42-F46DA699FB09}" type="datetime1">
              <a:rPr kumimoji="1" lang="ja-JP" altLang="en-US" smtClean="0"/>
              <a:t>2021/4/27</a:t>
            </a:fld>
            <a:endParaRPr kumimoji="1" lang="ja-JP" altLang="en-US"/>
          </a:p>
        </p:txBody>
      </p:sp>
      <p:sp>
        <p:nvSpPr>
          <p:cNvPr id="5" name="フッター プレースホルダー 4">
            <a:extLst>
              <a:ext uri="{FF2B5EF4-FFF2-40B4-BE49-F238E27FC236}">
                <a16:creationId xmlns:a16="http://schemas.microsoft.com/office/drawing/2014/main" id="{0A6D85BB-458F-1548-833E-5BBCF9C911B1}"/>
              </a:ext>
            </a:extLst>
          </p:cNvPr>
          <p:cNvSpPr>
            <a:spLocks noGrp="1"/>
          </p:cNvSpPr>
          <p:nvPr>
            <p:ph type="ftr" sz="quarter" idx="11"/>
          </p:nvPr>
        </p:nvSpPr>
        <p:spPr/>
        <p:txBody>
          <a:bodyPr/>
          <a:lstStyle/>
          <a:p>
            <a:r>
              <a:rPr kumimoji="1" lang="ja-JP" altLang="en-US"/>
              <a:t>大学院セミナー</a:t>
            </a:r>
          </a:p>
        </p:txBody>
      </p:sp>
      <p:sp>
        <p:nvSpPr>
          <p:cNvPr id="6" name="スライド番号プレースホルダー 5">
            <a:extLst>
              <a:ext uri="{FF2B5EF4-FFF2-40B4-BE49-F238E27FC236}">
                <a16:creationId xmlns:a16="http://schemas.microsoft.com/office/drawing/2014/main" id="{576CD364-C127-B347-A9F2-515E77C74B3D}"/>
              </a:ext>
            </a:extLst>
          </p:cNvPr>
          <p:cNvSpPr>
            <a:spLocks noGrp="1"/>
          </p:cNvSpPr>
          <p:nvPr>
            <p:ph type="sldNum" sz="quarter" idx="12"/>
          </p:nvPr>
        </p:nvSpPr>
        <p:spPr/>
        <p:txBody>
          <a:bodyPr/>
          <a:lstStyle/>
          <a:p>
            <a:fld id="{0A308975-6624-A64B-9276-C536B2E7A4FC}" type="slidenum">
              <a:rPr kumimoji="1" lang="ja-JP" altLang="en-US" smtClean="0"/>
              <a:t>11</a:t>
            </a:fld>
            <a:endParaRPr kumimoji="1" lang="ja-JP" altLang="en-US"/>
          </a:p>
        </p:txBody>
      </p:sp>
    </p:spTree>
    <p:extLst>
      <p:ext uri="{BB962C8B-B14F-4D97-AF65-F5344CB8AC3E}">
        <p14:creationId xmlns:p14="http://schemas.microsoft.com/office/powerpoint/2010/main" val="3124332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F97AA8-7351-E04B-80C2-C7B633448F4A}"/>
              </a:ext>
            </a:extLst>
          </p:cNvPr>
          <p:cNvSpPr>
            <a:spLocks noGrp="1"/>
          </p:cNvSpPr>
          <p:nvPr>
            <p:ph type="title"/>
          </p:nvPr>
        </p:nvSpPr>
        <p:spPr/>
        <p:txBody>
          <a:bodyPr>
            <a:normAutofit/>
          </a:bodyPr>
          <a:lstStyle/>
          <a:p>
            <a:r>
              <a:rPr kumimoji="1" lang="en-US" altLang="ja-JP" dirty="0"/>
              <a:t>CPC</a:t>
            </a:r>
            <a:r>
              <a:rPr lang="en-US" altLang="ja-JP" dirty="0"/>
              <a:t>(3/7)</a:t>
            </a:r>
            <a:r>
              <a:rPr lang="ja-JP" altLang="en-US"/>
              <a:t>：</a:t>
            </a:r>
            <a:r>
              <a:rPr lang="en-US" altLang="ja-JP" dirty="0"/>
              <a:t>CPC</a:t>
            </a:r>
            <a:r>
              <a:rPr lang="ja-JP" altLang="en-US"/>
              <a:t>の概要</a:t>
            </a:r>
            <a:endParaRPr kumimoji="1" lang="ja-JP" altLang="en-US"/>
          </a:p>
        </p:txBody>
      </p:sp>
      <p:sp>
        <p:nvSpPr>
          <p:cNvPr id="4" name="日付プレースホルダー 3">
            <a:extLst>
              <a:ext uri="{FF2B5EF4-FFF2-40B4-BE49-F238E27FC236}">
                <a16:creationId xmlns:a16="http://schemas.microsoft.com/office/drawing/2014/main" id="{3D83A701-4A8C-6A43-8EE7-483CDDC0E67B}"/>
              </a:ext>
            </a:extLst>
          </p:cNvPr>
          <p:cNvSpPr>
            <a:spLocks noGrp="1"/>
          </p:cNvSpPr>
          <p:nvPr>
            <p:ph type="dt" sz="half" idx="10"/>
          </p:nvPr>
        </p:nvSpPr>
        <p:spPr/>
        <p:txBody>
          <a:bodyPr/>
          <a:lstStyle/>
          <a:p>
            <a:fld id="{4A13AF07-A5D5-6F40-83C7-153BBBE3ACB4}" type="datetime1">
              <a:rPr kumimoji="1" lang="ja-JP" altLang="en-US" smtClean="0"/>
              <a:t>2021/4/27</a:t>
            </a:fld>
            <a:endParaRPr kumimoji="1" lang="ja-JP" altLang="en-US"/>
          </a:p>
        </p:txBody>
      </p:sp>
      <p:sp>
        <p:nvSpPr>
          <p:cNvPr id="5" name="フッター プレースホルダー 4">
            <a:extLst>
              <a:ext uri="{FF2B5EF4-FFF2-40B4-BE49-F238E27FC236}">
                <a16:creationId xmlns:a16="http://schemas.microsoft.com/office/drawing/2014/main" id="{28F9CE98-A899-264B-9958-473C3A60FE70}"/>
              </a:ext>
            </a:extLst>
          </p:cNvPr>
          <p:cNvSpPr>
            <a:spLocks noGrp="1"/>
          </p:cNvSpPr>
          <p:nvPr>
            <p:ph type="ftr" sz="quarter" idx="11"/>
          </p:nvPr>
        </p:nvSpPr>
        <p:spPr/>
        <p:txBody>
          <a:bodyPr/>
          <a:lstStyle/>
          <a:p>
            <a:r>
              <a:rPr kumimoji="1" lang="ja-JP" altLang="en-US"/>
              <a:t>大学院セミナー</a:t>
            </a:r>
          </a:p>
        </p:txBody>
      </p:sp>
      <p:sp>
        <p:nvSpPr>
          <p:cNvPr id="6" name="スライド番号プレースホルダー 5">
            <a:extLst>
              <a:ext uri="{FF2B5EF4-FFF2-40B4-BE49-F238E27FC236}">
                <a16:creationId xmlns:a16="http://schemas.microsoft.com/office/drawing/2014/main" id="{278AD09A-46B2-6F4A-B967-67C2C2A466E6}"/>
              </a:ext>
            </a:extLst>
          </p:cNvPr>
          <p:cNvSpPr>
            <a:spLocks noGrp="1"/>
          </p:cNvSpPr>
          <p:nvPr>
            <p:ph type="sldNum" sz="quarter" idx="12"/>
          </p:nvPr>
        </p:nvSpPr>
        <p:spPr/>
        <p:txBody>
          <a:bodyPr/>
          <a:lstStyle/>
          <a:p>
            <a:fld id="{0A308975-6624-A64B-9276-C536B2E7A4FC}" type="slidenum">
              <a:rPr kumimoji="1" lang="ja-JP" altLang="en-US" smtClean="0"/>
              <a:t>12</a:t>
            </a:fld>
            <a:endParaRPr kumimoji="1" lang="ja-JP" altLang="en-US"/>
          </a:p>
        </p:txBody>
      </p:sp>
      <p:grpSp>
        <p:nvGrpSpPr>
          <p:cNvPr id="23" name="グループ化 22">
            <a:extLst>
              <a:ext uri="{FF2B5EF4-FFF2-40B4-BE49-F238E27FC236}">
                <a16:creationId xmlns:a16="http://schemas.microsoft.com/office/drawing/2014/main" id="{007CF3F7-3942-8D43-A4C5-49AFB5BAF9C2}"/>
              </a:ext>
            </a:extLst>
          </p:cNvPr>
          <p:cNvGrpSpPr/>
          <p:nvPr/>
        </p:nvGrpSpPr>
        <p:grpSpPr>
          <a:xfrm>
            <a:off x="454589" y="3710407"/>
            <a:ext cx="6891482" cy="2791634"/>
            <a:chOff x="5226627" y="3710407"/>
            <a:chExt cx="6891482" cy="2791634"/>
          </a:xfrm>
        </p:grpSpPr>
        <p:pic>
          <p:nvPicPr>
            <p:cNvPr id="11" name="図 10" descr="ダイアグラム&#10;&#10;自動的に生成された説明">
              <a:extLst>
                <a:ext uri="{FF2B5EF4-FFF2-40B4-BE49-F238E27FC236}">
                  <a16:creationId xmlns:a16="http://schemas.microsoft.com/office/drawing/2014/main" id="{407E44F5-F845-874D-8648-8D6AB7CBAD58}"/>
                </a:ext>
              </a:extLst>
            </p:cNvPr>
            <p:cNvPicPr>
              <a:picLocks noChangeAspect="1"/>
            </p:cNvPicPr>
            <p:nvPr/>
          </p:nvPicPr>
          <p:blipFill>
            <a:blip r:embed="rId2"/>
            <a:stretch>
              <a:fillRect/>
            </a:stretch>
          </p:blipFill>
          <p:spPr>
            <a:xfrm>
              <a:off x="5226627" y="3710407"/>
              <a:ext cx="6891482" cy="2791634"/>
            </a:xfrm>
            <a:prstGeom prst="rect">
              <a:avLst/>
            </a:prstGeom>
          </p:spPr>
        </p:pic>
        <p:sp>
          <p:nvSpPr>
            <p:cNvPr id="15" name="正方形/長方形 14">
              <a:extLst>
                <a:ext uri="{FF2B5EF4-FFF2-40B4-BE49-F238E27FC236}">
                  <a16:creationId xmlns:a16="http://schemas.microsoft.com/office/drawing/2014/main" id="{99E68AFA-E612-234E-A02F-38ED823C5D2D}"/>
                </a:ext>
              </a:extLst>
            </p:cNvPr>
            <p:cNvSpPr/>
            <p:nvPr/>
          </p:nvSpPr>
          <p:spPr>
            <a:xfrm>
              <a:off x="5882746" y="4032754"/>
              <a:ext cx="2836144" cy="1157789"/>
            </a:xfrm>
            <a:prstGeom prst="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1ABA4EF9-1757-7A46-A3C1-2A49BE60731C}"/>
                </a:ext>
              </a:extLst>
            </p:cNvPr>
            <p:cNvSpPr/>
            <p:nvPr/>
          </p:nvSpPr>
          <p:spPr>
            <a:xfrm>
              <a:off x="9342345" y="3775754"/>
              <a:ext cx="1055003" cy="3596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 name="直線矢印コネクタ 16">
            <a:extLst>
              <a:ext uri="{FF2B5EF4-FFF2-40B4-BE49-F238E27FC236}">
                <a16:creationId xmlns:a16="http://schemas.microsoft.com/office/drawing/2014/main" id="{6EF73F69-BA74-4F43-9CE1-84CEC0218E2D}"/>
              </a:ext>
            </a:extLst>
          </p:cNvPr>
          <p:cNvCxnSpPr>
            <a:cxnSpLocks/>
          </p:cNvCxnSpPr>
          <p:nvPr/>
        </p:nvCxnSpPr>
        <p:spPr>
          <a:xfrm flipH="1">
            <a:off x="3041374" y="2912165"/>
            <a:ext cx="3120514" cy="104343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AF8DA988-8CB9-EA4F-87B3-A1735D774D7C}"/>
              </a:ext>
            </a:extLst>
          </p:cNvPr>
          <p:cNvSpPr txBox="1"/>
          <p:nvPr/>
        </p:nvSpPr>
        <p:spPr>
          <a:xfrm>
            <a:off x="7207310" y="5774042"/>
            <a:ext cx="1475509" cy="523220"/>
          </a:xfrm>
          <a:prstGeom prst="rect">
            <a:avLst/>
          </a:prstGeom>
          <a:noFill/>
        </p:spPr>
        <p:txBody>
          <a:bodyPr wrap="square" rtlCol="0">
            <a:spAutoFit/>
          </a:bodyPr>
          <a:lstStyle/>
          <a:p>
            <a:r>
              <a:rPr lang="en-US" altLang="ja-JP" sz="1400" dirty="0">
                <a:latin typeface="Meiryo" panose="020B0604030504040204" pitchFamily="34" charset="-128"/>
                <a:ea typeface="Meiryo" panose="020B0604030504040204" pitchFamily="34" charset="-128"/>
              </a:rPr>
              <a:t>Audio</a:t>
            </a:r>
            <a:r>
              <a:rPr kumimoji="1" lang="ja-JP" altLang="en-US" sz="1400">
                <a:latin typeface="Meiryo" panose="020B0604030504040204" pitchFamily="34" charset="-128"/>
                <a:ea typeface="Meiryo" panose="020B0604030504040204" pitchFamily="34" charset="-128"/>
              </a:rPr>
              <a:t>での例</a:t>
            </a:r>
            <a:endParaRPr kumimoji="1" lang="en-US" altLang="ja-JP" sz="1400" dirty="0">
              <a:latin typeface="Meiryo" panose="020B0604030504040204" pitchFamily="34" charset="-128"/>
              <a:ea typeface="Meiryo" panose="020B0604030504040204" pitchFamily="34" charset="-128"/>
            </a:endParaRPr>
          </a:p>
          <a:p>
            <a:r>
              <a:rPr kumimoji="1" lang="en-US" altLang="ja-JP" sz="1400" dirty="0">
                <a:latin typeface="Meiryo" panose="020B0604030504040204" pitchFamily="34" charset="-128"/>
                <a:ea typeface="Meiryo" panose="020B0604030504040204" pitchFamily="34" charset="-128"/>
              </a:rPr>
              <a:t>[2]</a:t>
            </a:r>
            <a:r>
              <a:rPr kumimoji="1" lang="ja-JP" altLang="en-US" sz="1400">
                <a:latin typeface="Meiryo" panose="020B0604030504040204" pitchFamily="34" charset="-128"/>
                <a:ea typeface="Meiryo" panose="020B0604030504040204" pitchFamily="34" charset="-128"/>
              </a:rPr>
              <a:t>より引用</a:t>
            </a:r>
          </a:p>
        </p:txBody>
      </p:sp>
      <p:sp>
        <p:nvSpPr>
          <p:cNvPr id="3" name="コンテンツ プレースホルダー 2">
            <a:extLst>
              <a:ext uri="{FF2B5EF4-FFF2-40B4-BE49-F238E27FC236}">
                <a16:creationId xmlns:a16="http://schemas.microsoft.com/office/drawing/2014/main" id="{77CFD1AB-E230-9140-9504-02E526958F2B}"/>
              </a:ext>
            </a:extLst>
          </p:cNvPr>
          <p:cNvSpPr>
            <a:spLocks noGrp="1"/>
          </p:cNvSpPr>
          <p:nvPr>
            <p:ph idx="1"/>
          </p:nvPr>
        </p:nvSpPr>
        <p:spPr>
          <a:xfrm>
            <a:off x="838200" y="1825625"/>
            <a:ext cx="10515600" cy="4351338"/>
          </a:xfrm>
        </p:spPr>
        <p:txBody>
          <a:bodyPr/>
          <a:lstStyle/>
          <a:p>
            <a:pPr marL="0" indent="0">
              <a:lnSpc>
                <a:spcPts val="3580"/>
              </a:lnSpc>
              <a:buNone/>
            </a:pPr>
            <a:r>
              <a:rPr lang="ja-JP" altLang="en-US" u="sng" dirty="0"/>
              <a:t>ざっくりと</a:t>
            </a:r>
            <a:endParaRPr kumimoji="1" lang="en-US" altLang="ja-JP" u="sng" dirty="0"/>
          </a:p>
          <a:p>
            <a:pPr>
              <a:lnSpc>
                <a:spcPts val="3580"/>
              </a:lnSpc>
            </a:pPr>
            <a:r>
              <a:rPr kumimoji="1" lang="ja-JP" altLang="en-US" dirty="0"/>
              <a:t>入力情報が系列である場合に、</a:t>
            </a:r>
            <a:r>
              <a:rPr kumimoji="1" lang="en-US" altLang="ja-JP" dirty="0"/>
              <a:t>Encoder</a:t>
            </a:r>
            <a:r>
              <a:rPr kumimoji="1" lang="ja-JP" altLang="en-US" dirty="0"/>
              <a:t>と</a:t>
            </a:r>
            <a:r>
              <a:rPr kumimoji="1" lang="ja-JP" altLang="en-US" dirty="0">
                <a:solidFill>
                  <a:srgbClr val="FF0000"/>
                </a:solidFill>
              </a:rPr>
              <a:t>自己回帰モデル</a:t>
            </a:r>
            <a:r>
              <a:rPr kumimoji="1" lang="en-US" altLang="ja-JP" dirty="0">
                <a:solidFill>
                  <a:srgbClr val="FF0000"/>
                </a:solidFill>
              </a:rPr>
              <a:t>(GRU)</a:t>
            </a:r>
            <a:r>
              <a:rPr kumimoji="1" lang="ja-JP" altLang="en-US" dirty="0"/>
              <a:t>を用いて</a:t>
            </a:r>
            <a:r>
              <a:rPr lang="en-US" altLang="ja-JP" dirty="0"/>
              <a:t>context</a:t>
            </a:r>
            <a:r>
              <a:rPr lang="ja-JP" altLang="en-US" dirty="0"/>
              <a:t>の表現ベクトルを生成し</a:t>
            </a:r>
            <a:r>
              <a:rPr kumimoji="1" lang="ja-JP" altLang="en-US" dirty="0"/>
              <a:t>、それと紐づく予測ベクトルとの相互情報量を最大化することで良い特徴表現を獲得する</a:t>
            </a:r>
          </a:p>
        </p:txBody>
      </p:sp>
      <p:grpSp>
        <p:nvGrpSpPr>
          <p:cNvPr id="27" name="グループ化 26">
            <a:extLst>
              <a:ext uri="{FF2B5EF4-FFF2-40B4-BE49-F238E27FC236}">
                <a16:creationId xmlns:a16="http://schemas.microsoft.com/office/drawing/2014/main" id="{97CE89F5-BFD0-DA43-A05F-EA5059E46217}"/>
              </a:ext>
            </a:extLst>
          </p:cNvPr>
          <p:cNvGrpSpPr/>
          <p:nvPr/>
        </p:nvGrpSpPr>
        <p:grpSpPr>
          <a:xfrm>
            <a:off x="9332702" y="4619149"/>
            <a:ext cx="1082651" cy="1557814"/>
            <a:chOff x="9233311" y="4765621"/>
            <a:chExt cx="1082651" cy="1557814"/>
          </a:xfrm>
        </p:grpSpPr>
        <p:grpSp>
          <p:nvGrpSpPr>
            <p:cNvPr id="22" name="グループ化 21">
              <a:extLst>
                <a:ext uri="{FF2B5EF4-FFF2-40B4-BE49-F238E27FC236}">
                  <a16:creationId xmlns:a16="http://schemas.microsoft.com/office/drawing/2014/main" id="{0ACEE0A6-F00B-0843-8501-5F7512D27D95}"/>
                </a:ext>
              </a:extLst>
            </p:cNvPr>
            <p:cNvGrpSpPr/>
            <p:nvPr/>
          </p:nvGrpSpPr>
          <p:grpSpPr>
            <a:xfrm>
              <a:off x="9233311" y="4765621"/>
              <a:ext cx="1082651" cy="1046235"/>
              <a:chOff x="2108332" y="4917862"/>
              <a:chExt cx="1082651" cy="1046235"/>
            </a:xfrm>
          </p:grpSpPr>
          <p:sp>
            <p:nvSpPr>
              <p:cNvPr id="9" name="台形 8">
                <a:extLst>
                  <a:ext uri="{FF2B5EF4-FFF2-40B4-BE49-F238E27FC236}">
                    <a16:creationId xmlns:a16="http://schemas.microsoft.com/office/drawing/2014/main" id="{107910EF-8743-7C44-B161-64FDCF5609B3}"/>
                  </a:ext>
                </a:extLst>
              </p:cNvPr>
              <p:cNvSpPr/>
              <p:nvPr/>
            </p:nvSpPr>
            <p:spPr>
              <a:xfrm>
                <a:off x="2108332" y="5380354"/>
                <a:ext cx="1082651" cy="583743"/>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tx1"/>
                    </a:solidFill>
                    <a:latin typeface="Meiryo" panose="020B0604030504040204" pitchFamily="34" charset="-128"/>
                    <a:ea typeface="Meiryo" panose="020B0604030504040204" pitchFamily="34" charset="-128"/>
                  </a:rPr>
                  <a:t>Encoder</a:t>
                </a:r>
              </a:p>
            </p:txBody>
          </p:sp>
          <p:sp>
            <p:nvSpPr>
              <p:cNvPr id="18" name="正方形/長方形 17">
                <a:extLst>
                  <a:ext uri="{FF2B5EF4-FFF2-40B4-BE49-F238E27FC236}">
                    <a16:creationId xmlns:a16="http://schemas.microsoft.com/office/drawing/2014/main" id="{2AE8DA1F-47D4-EC49-8D34-23B5A2C251DF}"/>
                  </a:ext>
                </a:extLst>
              </p:cNvPr>
              <p:cNvSpPr/>
              <p:nvPr/>
            </p:nvSpPr>
            <p:spPr>
              <a:xfrm>
                <a:off x="2588065" y="4917862"/>
                <a:ext cx="123184" cy="1464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02CDABE0-37FA-E042-BC29-1B9499F782ED}"/>
                  </a:ext>
                </a:extLst>
              </p:cNvPr>
              <p:cNvCxnSpPr>
                <a:stCxn id="9" idx="0"/>
                <a:endCxn id="18" idx="2"/>
              </p:cNvCxnSpPr>
              <p:nvPr/>
            </p:nvCxnSpPr>
            <p:spPr>
              <a:xfrm flipH="1" flipV="1">
                <a:off x="2649657" y="5064334"/>
                <a:ext cx="1" cy="31602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pic>
          <p:nvPicPr>
            <p:cNvPr id="26" name="図 25" descr="ダイアグラム&#10;&#10;自動的に生成された説明">
              <a:extLst>
                <a:ext uri="{FF2B5EF4-FFF2-40B4-BE49-F238E27FC236}">
                  <a16:creationId xmlns:a16="http://schemas.microsoft.com/office/drawing/2014/main" id="{77DE3C5B-6C44-CE46-82A1-3F2EEF08FD1E}"/>
                </a:ext>
              </a:extLst>
            </p:cNvPr>
            <p:cNvPicPr>
              <a:picLocks noChangeAspect="1"/>
            </p:cNvPicPr>
            <p:nvPr/>
          </p:nvPicPr>
          <p:blipFill rotWithShape="1">
            <a:blip r:embed="rId2"/>
            <a:srcRect l="8411" t="81258" r="81344" b="2691"/>
            <a:stretch/>
          </p:blipFill>
          <p:spPr>
            <a:xfrm>
              <a:off x="9233311" y="5875324"/>
              <a:ext cx="1082651" cy="448111"/>
            </a:xfrm>
            <a:prstGeom prst="rect">
              <a:avLst/>
            </a:prstGeom>
          </p:spPr>
        </p:pic>
      </p:gr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1B68B79B-8CFF-F349-9638-B4EDF7AD4AFE}"/>
                  </a:ext>
                </a:extLst>
              </p:cNvPr>
              <p:cNvSpPr txBox="1"/>
              <p:nvPr/>
            </p:nvSpPr>
            <p:spPr>
              <a:xfrm>
                <a:off x="7729682" y="3922553"/>
                <a:ext cx="4146632" cy="534057"/>
              </a:xfrm>
              <a:prstGeom prst="rect">
                <a:avLst/>
              </a:prstGeom>
              <a:noFill/>
            </p:spPr>
            <p:txBody>
              <a:bodyPr wrap="square" rtlCol="0">
                <a:spAutoFit/>
              </a:bodyPr>
              <a:lstStyle/>
              <a:p>
                <a:r>
                  <a:rPr kumimoji="1" lang="ja-JP" altLang="en-US" sz="1600">
                    <a:latin typeface="Meiryo" panose="020B0604030504040204" pitchFamily="34" charset="-128"/>
                    <a:ea typeface="Meiryo" panose="020B0604030504040204" pitchFamily="34" charset="-128"/>
                  </a:rPr>
                  <a:t>密度比</a:t>
                </a:r>
                <a:r>
                  <a:rPr lang="en-US" altLang="ja-JP" sz="1600" dirty="0">
                    <a:latin typeface="Meiryo" panose="020B0604030504040204" pitchFamily="34" charset="-128"/>
                    <a:ea typeface="Meiryo" panose="020B0604030504040204" pitchFamily="34" charset="-128"/>
                  </a:rPr>
                  <a:t>   </a:t>
                </a:r>
                <a:r>
                  <a:rPr kumimoji="1" lang="en-US" altLang="ja-JP" dirty="0">
                    <a:latin typeface="Meiryo" panose="020B0604030504040204" pitchFamily="34" charset="-128"/>
                    <a:ea typeface="Meiryo" panose="020B0604030504040204" pitchFamily="34" charset="-128"/>
                  </a:rPr>
                  <a:t> </a:t>
                </a:r>
                <a14:m>
                  <m:oMath xmlns:m="http://schemas.openxmlformats.org/officeDocument/2006/math">
                    <m:sSub>
                      <m:sSubPr>
                        <m:ctrlPr>
                          <a:rPr kumimoji="1" lang="en-US" altLang="ja-JP" i="1" smtClean="0">
                            <a:latin typeface="Cambria Math" panose="02040503050406030204" pitchFamily="18" charset="0"/>
                            <a:ea typeface="Meiryo" panose="020B0604030504040204" pitchFamily="34" charset="-128"/>
                          </a:rPr>
                        </m:ctrlPr>
                      </m:sSubPr>
                      <m:e>
                        <m:r>
                          <a:rPr kumimoji="1" lang="en-US" altLang="ja-JP" b="0" i="1" smtClean="0">
                            <a:latin typeface="Cambria Math" panose="02040503050406030204" pitchFamily="18" charset="0"/>
                            <a:ea typeface="Meiryo" panose="020B0604030504040204" pitchFamily="34" charset="-128"/>
                          </a:rPr>
                          <m:t>𝑓</m:t>
                        </m:r>
                      </m:e>
                      <m:sub>
                        <m:r>
                          <a:rPr kumimoji="1" lang="en-US" altLang="ja-JP" b="0" i="1" smtClean="0">
                            <a:latin typeface="Cambria Math" panose="02040503050406030204" pitchFamily="18" charset="0"/>
                            <a:ea typeface="Meiryo" panose="020B0604030504040204" pitchFamily="34" charset="-128"/>
                          </a:rPr>
                          <m:t>𝑘</m:t>
                        </m:r>
                      </m:sub>
                    </m:sSub>
                    <m:r>
                      <a:rPr kumimoji="1" lang="en-US" altLang="ja-JP" b="0" i="1" smtClean="0">
                        <a:latin typeface="Cambria Math" panose="02040503050406030204" pitchFamily="18" charset="0"/>
                        <a:ea typeface="Meiryo" panose="020B0604030504040204" pitchFamily="34" charset="-128"/>
                      </a:rPr>
                      <m:t>(</m:t>
                    </m:r>
                    <m:sSub>
                      <m:sSubPr>
                        <m:ctrlPr>
                          <a:rPr kumimoji="1" lang="en-US" altLang="ja-JP" b="0" i="1" smtClean="0">
                            <a:latin typeface="Cambria Math" panose="02040503050406030204" pitchFamily="18" charset="0"/>
                            <a:ea typeface="Meiryo" panose="020B0604030504040204" pitchFamily="34" charset="-128"/>
                          </a:rPr>
                        </m:ctrlPr>
                      </m:sSubPr>
                      <m:e>
                        <m:r>
                          <a:rPr kumimoji="1" lang="en-US" altLang="ja-JP" b="0" i="1" smtClean="0">
                            <a:latin typeface="Cambria Math" panose="02040503050406030204" pitchFamily="18" charset="0"/>
                            <a:ea typeface="Meiryo" panose="020B0604030504040204" pitchFamily="34" charset="-128"/>
                          </a:rPr>
                          <m:t>𝑥</m:t>
                        </m:r>
                      </m:e>
                      <m:sub>
                        <m:r>
                          <a:rPr kumimoji="1" lang="en-US" altLang="ja-JP" b="0" i="1" smtClean="0">
                            <a:latin typeface="Cambria Math" panose="02040503050406030204" pitchFamily="18" charset="0"/>
                            <a:ea typeface="Meiryo" panose="020B0604030504040204" pitchFamily="34" charset="-128"/>
                          </a:rPr>
                          <m:t>𝑡</m:t>
                        </m:r>
                        <m:r>
                          <a:rPr kumimoji="1" lang="en-US" altLang="ja-JP" b="0" i="1" smtClean="0">
                            <a:latin typeface="Cambria Math" panose="02040503050406030204" pitchFamily="18" charset="0"/>
                            <a:ea typeface="Meiryo" panose="020B0604030504040204" pitchFamily="34" charset="-128"/>
                          </a:rPr>
                          <m:t>+</m:t>
                        </m:r>
                        <m:r>
                          <a:rPr kumimoji="1" lang="en-US" altLang="ja-JP" b="0" i="1" smtClean="0">
                            <a:latin typeface="Cambria Math" panose="02040503050406030204" pitchFamily="18" charset="0"/>
                            <a:ea typeface="Meiryo" panose="020B0604030504040204" pitchFamily="34" charset="-128"/>
                          </a:rPr>
                          <m:t>𝑘</m:t>
                        </m:r>
                      </m:sub>
                    </m:sSub>
                    <m:r>
                      <a:rPr kumimoji="1" lang="en-US" altLang="ja-JP" b="0" i="1" smtClean="0">
                        <a:latin typeface="Cambria Math" panose="02040503050406030204" pitchFamily="18" charset="0"/>
                        <a:ea typeface="Meiryo" panose="020B0604030504040204" pitchFamily="34" charset="-128"/>
                      </a:rPr>
                      <m:t>,</m:t>
                    </m:r>
                    <m:sSub>
                      <m:sSubPr>
                        <m:ctrlPr>
                          <a:rPr kumimoji="1" lang="en-US" altLang="ja-JP" b="0" i="1" smtClean="0">
                            <a:latin typeface="Cambria Math" panose="02040503050406030204" pitchFamily="18" charset="0"/>
                            <a:ea typeface="Meiryo" panose="020B0604030504040204" pitchFamily="34" charset="-128"/>
                          </a:rPr>
                        </m:ctrlPr>
                      </m:sSubPr>
                      <m:e>
                        <m:r>
                          <a:rPr kumimoji="1" lang="en-US" altLang="ja-JP" b="0" i="1" smtClean="0">
                            <a:latin typeface="Cambria Math" panose="02040503050406030204" pitchFamily="18" charset="0"/>
                            <a:ea typeface="Meiryo" panose="020B0604030504040204" pitchFamily="34" charset="-128"/>
                          </a:rPr>
                          <m:t>𝑐</m:t>
                        </m:r>
                      </m:e>
                      <m:sub>
                        <m:r>
                          <a:rPr kumimoji="1" lang="en-US" altLang="ja-JP" b="0" i="1" smtClean="0">
                            <a:latin typeface="Cambria Math" panose="02040503050406030204" pitchFamily="18" charset="0"/>
                            <a:ea typeface="Meiryo" panose="020B0604030504040204" pitchFamily="34" charset="-128"/>
                          </a:rPr>
                          <m:t>𝑡</m:t>
                        </m:r>
                      </m:sub>
                    </m:sSub>
                    <m:r>
                      <a:rPr kumimoji="1" lang="en-US" altLang="ja-JP" b="0" i="1" smtClean="0">
                        <a:latin typeface="Cambria Math" panose="02040503050406030204" pitchFamily="18" charset="0"/>
                        <a:ea typeface="Meiryo" panose="020B0604030504040204" pitchFamily="34" charset="-128"/>
                      </a:rPr>
                      <m:t>)</m:t>
                    </m:r>
                    <m:r>
                      <a:rPr kumimoji="1" lang="en-US" altLang="ja-JP" b="0" i="1" smtClean="0">
                        <a:latin typeface="Cambria Math" panose="02040503050406030204" pitchFamily="18" charset="0"/>
                        <a:ea typeface="Cambria Math" panose="02040503050406030204" pitchFamily="18" charset="0"/>
                      </a:rPr>
                      <m:t>∝</m:t>
                    </m:r>
                    <m:f>
                      <m:fPr>
                        <m:ctrlPr>
                          <a:rPr kumimoji="1" lang="en-US" altLang="ja-JP" i="1" smtClean="0">
                            <a:latin typeface="Cambria Math" panose="02040503050406030204" pitchFamily="18" charset="0"/>
                            <a:ea typeface="Meiryo" panose="020B0604030504040204" pitchFamily="34" charset="-128"/>
                          </a:rPr>
                        </m:ctrlPr>
                      </m:fPr>
                      <m:num>
                        <m:r>
                          <a:rPr kumimoji="1" lang="en-US" altLang="ja-JP" b="0" i="1" smtClean="0">
                            <a:latin typeface="Cambria Math" panose="02040503050406030204" pitchFamily="18" charset="0"/>
                            <a:ea typeface="Meiryo" panose="020B0604030504040204" pitchFamily="34" charset="-128"/>
                          </a:rPr>
                          <m:t>𝑝</m:t>
                        </m:r>
                        <m:r>
                          <a:rPr kumimoji="1" lang="en-US" altLang="ja-JP" b="0" i="1" smtClean="0">
                            <a:latin typeface="Cambria Math" panose="02040503050406030204" pitchFamily="18" charset="0"/>
                            <a:ea typeface="Meiryo" panose="020B0604030504040204" pitchFamily="34" charset="-128"/>
                          </a:rPr>
                          <m:t>(</m:t>
                        </m:r>
                        <m:sSub>
                          <m:sSubPr>
                            <m:ctrlPr>
                              <a:rPr kumimoji="1" lang="en-US" altLang="ja-JP" b="0" i="1" smtClean="0">
                                <a:latin typeface="Cambria Math" panose="02040503050406030204" pitchFamily="18" charset="0"/>
                                <a:ea typeface="Meiryo" panose="020B0604030504040204" pitchFamily="34" charset="-128"/>
                              </a:rPr>
                            </m:ctrlPr>
                          </m:sSubPr>
                          <m:e>
                            <m:r>
                              <a:rPr kumimoji="1" lang="en-US" altLang="ja-JP" b="0" i="1" smtClean="0">
                                <a:latin typeface="Cambria Math" panose="02040503050406030204" pitchFamily="18" charset="0"/>
                                <a:ea typeface="Meiryo" panose="020B0604030504040204" pitchFamily="34" charset="-128"/>
                              </a:rPr>
                              <m:t>𝑥</m:t>
                            </m:r>
                          </m:e>
                          <m:sub>
                            <m:r>
                              <a:rPr kumimoji="1" lang="en-US" altLang="ja-JP" b="0" i="1" smtClean="0">
                                <a:latin typeface="Cambria Math" panose="02040503050406030204" pitchFamily="18" charset="0"/>
                                <a:ea typeface="Meiryo" panose="020B0604030504040204" pitchFamily="34" charset="-128"/>
                              </a:rPr>
                              <m:t>𝑡</m:t>
                            </m:r>
                            <m:r>
                              <a:rPr kumimoji="1" lang="en-US" altLang="ja-JP" b="0" i="1" smtClean="0">
                                <a:latin typeface="Cambria Math" panose="02040503050406030204" pitchFamily="18" charset="0"/>
                                <a:ea typeface="Meiryo" panose="020B0604030504040204" pitchFamily="34" charset="-128"/>
                              </a:rPr>
                              <m:t>+</m:t>
                            </m:r>
                            <m:r>
                              <a:rPr kumimoji="1" lang="en-US" altLang="ja-JP" b="0" i="1" smtClean="0">
                                <a:latin typeface="Cambria Math" panose="02040503050406030204" pitchFamily="18" charset="0"/>
                                <a:ea typeface="Meiryo" panose="020B0604030504040204" pitchFamily="34" charset="-128"/>
                              </a:rPr>
                              <m:t>𝑘</m:t>
                            </m:r>
                          </m:sub>
                        </m:sSub>
                        <m:r>
                          <a:rPr kumimoji="1" lang="en-US" altLang="ja-JP" b="0" i="1" smtClean="0">
                            <a:latin typeface="Cambria Math" panose="02040503050406030204" pitchFamily="18" charset="0"/>
                            <a:ea typeface="Meiryo" panose="020B0604030504040204" pitchFamily="34" charset="-128"/>
                          </a:rPr>
                          <m:t>|</m:t>
                        </m:r>
                        <m:sSub>
                          <m:sSubPr>
                            <m:ctrlPr>
                              <a:rPr kumimoji="1" lang="en-US" altLang="ja-JP" b="0" i="1" smtClean="0">
                                <a:latin typeface="Cambria Math" panose="02040503050406030204" pitchFamily="18" charset="0"/>
                                <a:ea typeface="Meiryo" panose="020B0604030504040204" pitchFamily="34" charset="-128"/>
                              </a:rPr>
                            </m:ctrlPr>
                          </m:sSubPr>
                          <m:e>
                            <m:r>
                              <a:rPr kumimoji="1" lang="en-US" altLang="ja-JP" b="0" i="1" smtClean="0">
                                <a:latin typeface="Cambria Math" panose="02040503050406030204" pitchFamily="18" charset="0"/>
                                <a:ea typeface="Meiryo" panose="020B0604030504040204" pitchFamily="34" charset="-128"/>
                              </a:rPr>
                              <m:t>𝑐</m:t>
                            </m:r>
                          </m:e>
                          <m:sub>
                            <m:r>
                              <a:rPr kumimoji="1" lang="en-US" altLang="ja-JP" b="0" i="1" smtClean="0">
                                <a:latin typeface="Cambria Math" panose="02040503050406030204" pitchFamily="18" charset="0"/>
                                <a:ea typeface="Meiryo" panose="020B0604030504040204" pitchFamily="34" charset="-128"/>
                              </a:rPr>
                              <m:t>𝑡</m:t>
                            </m:r>
                          </m:sub>
                        </m:sSub>
                        <m:r>
                          <a:rPr kumimoji="1" lang="en-US" altLang="ja-JP" b="0" i="1" smtClean="0">
                            <a:latin typeface="Cambria Math" panose="02040503050406030204" pitchFamily="18" charset="0"/>
                            <a:ea typeface="Meiryo" panose="020B0604030504040204" pitchFamily="34" charset="-128"/>
                          </a:rPr>
                          <m:t>)</m:t>
                        </m:r>
                      </m:num>
                      <m:den>
                        <m:r>
                          <a:rPr kumimoji="1" lang="en-US" altLang="ja-JP" b="0" i="1" smtClean="0">
                            <a:latin typeface="Cambria Math" panose="02040503050406030204" pitchFamily="18" charset="0"/>
                            <a:ea typeface="Meiryo" panose="020B0604030504040204" pitchFamily="34" charset="-128"/>
                          </a:rPr>
                          <m:t>𝑝</m:t>
                        </m:r>
                        <m:r>
                          <a:rPr kumimoji="1" lang="en-US" altLang="ja-JP" b="0" i="1" smtClean="0">
                            <a:latin typeface="Cambria Math" panose="02040503050406030204" pitchFamily="18" charset="0"/>
                            <a:ea typeface="Meiryo" panose="020B0604030504040204" pitchFamily="34" charset="-128"/>
                          </a:rPr>
                          <m:t>(</m:t>
                        </m:r>
                        <m:sSub>
                          <m:sSubPr>
                            <m:ctrlPr>
                              <a:rPr kumimoji="1" lang="en-US" altLang="ja-JP" b="0" i="1" smtClean="0">
                                <a:latin typeface="Cambria Math" panose="02040503050406030204" pitchFamily="18" charset="0"/>
                                <a:ea typeface="Meiryo" panose="020B0604030504040204" pitchFamily="34" charset="-128"/>
                              </a:rPr>
                            </m:ctrlPr>
                          </m:sSubPr>
                          <m:e>
                            <m:r>
                              <a:rPr kumimoji="1" lang="en-US" altLang="ja-JP" b="0" i="1" smtClean="0">
                                <a:latin typeface="Cambria Math" panose="02040503050406030204" pitchFamily="18" charset="0"/>
                                <a:ea typeface="Meiryo" panose="020B0604030504040204" pitchFamily="34" charset="-128"/>
                              </a:rPr>
                              <m:t>𝑥</m:t>
                            </m:r>
                          </m:e>
                          <m:sub>
                            <m:r>
                              <a:rPr kumimoji="1" lang="en-US" altLang="ja-JP" b="0" i="1" smtClean="0">
                                <a:latin typeface="Cambria Math" panose="02040503050406030204" pitchFamily="18" charset="0"/>
                                <a:ea typeface="Meiryo" panose="020B0604030504040204" pitchFamily="34" charset="-128"/>
                              </a:rPr>
                              <m:t>𝑡</m:t>
                            </m:r>
                            <m:r>
                              <a:rPr kumimoji="1" lang="en-US" altLang="ja-JP" b="0" i="1" smtClean="0">
                                <a:latin typeface="Cambria Math" panose="02040503050406030204" pitchFamily="18" charset="0"/>
                                <a:ea typeface="Meiryo" panose="020B0604030504040204" pitchFamily="34" charset="-128"/>
                              </a:rPr>
                              <m:t>+</m:t>
                            </m:r>
                            <m:r>
                              <a:rPr kumimoji="1" lang="en-US" altLang="ja-JP" b="0" i="1" smtClean="0">
                                <a:latin typeface="Cambria Math" panose="02040503050406030204" pitchFamily="18" charset="0"/>
                                <a:ea typeface="Meiryo" panose="020B0604030504040204" pitchFamily="34" charset="-128"/>
                              </a:rPr>
                              <m:t>𝑘</m:t>
                            </m:r>
                          </m:sub>
                        </m:sSub>
                        <m:r>
                          <a:rPr kumimoji="1" lang="en-US" altLang="ja-JP" b="0" i="1" smtClean="0">
                            <a:latin typeface="Cambria Math" panose="02040503050406030204" pitchFamily="18" charset="0"/>
                            <a:ea typeface="Meiryo" panose="020B0604030504040204" pitchFamily="34" charset="-128"/>
                          </a:rPr>
                          <m:t>)</m:t>
                        </m:r>
                      </m:den>
                    </m:f>
                  </m:oMath>
                </a14:m>
                <a:r>
                  <a:rPr kumimoji="1" lang="ja-JP" altLang="en-US" dirty="0">
                    <a:latin typeface="Meiryo" panose="020B0604030504040204" pitchFamily="34" charset="-128"/>
                    <a:ea typeface="Meiryo" panose="020B0604030504040204" pitchFamily="34" charset="-128"/>
                  </a:rPr>
                  <a:t>　　</a:t>
                </a:r>
                <a:r>
                  <a:rPr kumimoji="1" lang="en-US" altLang="ja-JP" dirty="0">
                    <a:latin typeface="Meiryo" panose="020B0604030504040204" pitchFamily="34" charset="-128"/>
                    <a:ea typeface="Meiryo" panose="020B0604030504040204" pitchFamily="34" charset="-128"/>
                  </a:rPr>
                  <a:t>(3)</a:t>
                </a:r>
              </a:p>
            </p:txBody>
          </p:sp>
        </mc:Choice>
        <mc:Fallback xmlns="">
          <p:sp>
            <p:nvSpPr>
              <p:cNvPr id="28" name="テキスト ボックス 27">
                <a:extLst>
                  <a:ext uri="{FF2B5EF4-FFF2-40B4-BE49-F238E27FC236}">
                    <a16:creationId xmlns:a16="http://schemas.microsoft.com/office/drawing/2014/main" id="{1B68B79B-8CFF-F349-9638-B4EDF7AD4AFE}"/>
                  </a:ext>
                </a:extLst>
              </p:cNvPr>
              <p:cNvSpPr txBox="1">
                <a:spLocks noRot="1" noChangeAspect="1" noMove="1" noResize="1" noEditPoints="1" noAdjustHandles="1" noChangeArrowheads="1" noChangeShapeType="1" noTextEdit="1"/>
              </p:cNvSpPr>
              <p:nvPr/>
            </p:nvSpPr>
            <p:spPr>
              <a:xfrm>
                <a:off x="7729682" y="3922553"/>
                <a:ext cx="4146632" cy="534057"/>
              </a:xfrm>
              <a:prstGeom prst="rect">
                <a:avLst/>
              </a:prstGeom>
              <a:blipFill>
                <a:blip r:embed="rId3"/>
                <a:stretch>
                  <a:fillRect l="-610" b="-4651"/>
                </a:stretch>
              </a:blipFill>
            </p:spPr>
            <p:txBody>
              <a:bodyPr/>
              <a:lstStyle/>
              <a:p>
                <a:r>
                  <a:rPr lang="ja-JP" altLang="en-US">
                    <a:noFill/>
                  </a:rPr>
                  <a:t> </a:t>
                </a:r>
              </a:p>
            </p:txBody>
          </p:sp>
        </mc:Fallback>
      </mc:AlternateContent>
      <p:sp>
        <p:nvSpPr>
          <p:cNvPr id="29" name="正方形/長方形 28">
            <a:extLst>
              <a:ext uri="{FF2B5EF4-FFF2-40B4-BE49-F238E27FC236}">
                <a16:creationId xmlns:a16="http://schemas.microsoft.com/office/drawing/2014/main" id="{B062FC3C-33CE-0645-86B6-68D512710FA0}"/>
              </a:ext>
            </a:extLst>
          </p:cNvPr>
          <p:cNvSpPr/>
          <p:nvPr/>
        </p:nvSpPr>
        <p:spPr>
          <a:xfrm>
            <a:off x="10088217" y="3941164"/>
            <a:ext cx="815009" cy="2217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D233F1DD-FB47-DF42-A998-56B38965383E}"/>
              </a:ext>
            </a:extLst>
          </p:cNvPr>
          <p:cNvSpPr/>
          <p:nvPr/>
        </p:nvSpPr>
        <p:spPr>
          <a:xfrm>
            <a:off x="10088217" y="4221895"/>
            <a:ext cx="815009" cy="221761"/>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56ADBB71-E523-F84B-BC46-59D5BC9B77DA}"/>
              </a:ext>
            </a:extLst>
          </p:cNvPr>
          <p:cNvSpPr/>
          <p:nvPr/>
        </p:nvSpPr>
        <p:spPr>
          <a:xfrm>
            <a:off x="10752033" y="3621138"/>
            <a:ext cx="902811" cy="307777"/>
          </a:xfrm>
          <a:prstGeom prst="rect">
            <a:avLst/>
          </a:prstGeom>
        </p:spPr>
        <p:txBody>
          <a:bodyPr wrap="none">
            <a:spAutoFit/>
          </a:bodyPr>
          <a:lstStyle/>
          <a:p>
            <a:r>
              <a:rPr lang="ja-JP" altLang="en-US" sz="1400">
                <a:solidFill>
                  <a:srgbClr val="FF0000"/>
                </a:solidFill>
                <a:latin typeface="Meiryo" panose="020B0604030504040204" pitchFamily="34" charset="-128"/>
                <a:ea typeface="Meiryo" panose="020B0604030504040204" pitchFamily="34" charset="-128"/>
              </a:rPr>
              <a:t>正例１つ</a:t>
            </a:r>
          </a:p>
        </p:txBody>
      </p:sp>
      <p:sp>
        <p:nvSpPr>
          <p:cNvPr id="32" name="正方形/長方形 31">
            <a:extLst>
              <a:ext uri="{FF2B5EF4-FFF2-40B4-BE49-F238E27FC236}">
                <a16:creationId xmlns:a16="http://schemas.microsoft.com/office/drawing/2014/main" id="{9CE54938-5859-A544-8D96-BB57AAC111C0}"/>
              </a:ext>
            </a:extLst>
          </p:cNvPr>
          <p:cNvSpPr/>
          <p:nvPr/>
        </p:nvSpPr>
        <p:spPr>
          <a:xfrm>
            <a:off x="10751712" y="4484721"/>
            <a:ext cx="1204176" cy="307777"/>
          </a:xfrm>
          <a:prstGeom prst="rect">
            <a:avLst/>
          </a:prstGeom>
        </p:spPr>
        <p:txBody>
          <a:bodyPr wrap="none">
            <a:spAutoFit/>
          </a:bodyPr>
          <a:lstStyle/>
          <a:p>
            <a:r>
              <a:rPr lang="ja-JP" altLang="en-US" sz="1400">
                <a:solidFill>
                  <a:srgbClr val="0070C0"/>
                </a:solidFill>
                <a:latin typeface="Meiryo" panose="020B0604030504040204" pitchFamily="34" charset="-128"/>
                <a:ea typeface="Meiryo" panose="020B0604030504040204" pitchFamily="34" charset="-128"/>
              </a:rPr>
              <a:t>負例</a:t>
            </a:r>
            <a:r>
              <a:rPr lang="en-US" altLang="ja-JP" sz="1400" dirty="0">
                <a:solidFill>
                  <a:srgbClr val="0070C0"/>
                </a:solidFill>
                <a:latin typeface="Meiryo" panose="020B0604030504040204" pitchFamily="34" charset="-128"/>
                <a:ea typeface="Meiryo" panose="020B0604030504040204" pitchFamily="34" charset="-128"/>
              </a:rPr>
              <a:t>(N-1)</a:t>
            </a:r>
            <a:r>
              <a:rPr lang="ja-JP" altLang="en-US" sz="1400">
                <a:solidFill>
                  <a:srgbClr val="0070C0"/>
                </a:solidFill>
                <a:latin typeface="Meiryo" panose="020B0604030504040204" pitchFamily="34" charset="-128"/>
                <a:ea typeface="Meiryo" panose="020B0604030504040204" pitchFamily="34" charset="-128"/>
              </a:rPr>
              <a:t>つ</a:t>
            </a:r>
          </a:p>
        </p:txBody>
      </p:sp>
    </p:spTree>
    <p:extLst>
      <p:ext uri="{BB962C8B-B14F-4D97-AF65-F5344CB8AC3E}">
        <p14:creationId xmlns:p14="http://schemas.microsoft.com/office/powerpoint/2010/main" val="2873765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1C9748-0EF8-3F42-8E09-F836773CF3B4}"/>
              </a:ext>
            </a:extLst>
          </p:cNvPr>
          <p:cNvSpPr>
            <a:spLocks noGrp="1"/>
          </p:cNvSpPr>
          <p:nvPr>
            <p:ph type="title"/>
          </p:nvPr>
        </p:nvSpPr>
        <p:spPr/>
        <p:txBody>
          <a:bodyPr/>
          <a:lstStyle/>
          <a:p>
            <a:r>
              <a:rPr kumimoji="1" lang="en-US" altLang="ja-JP" dirty="0"/>
              <a:t>CPC(4/7)</a:t>
            </a:r>
            <a:r>
              <a:rPr kumimoji="1" lang="ja-JP" altLang="en-US"/>
              <a:t>：</a:t>
            </a:r>
            <a:r>
              <a:rPr kumimoji="1" lang="en-US" altLang="ja-JP" dirty="0"/>
              <a:t>CPC</a:t>
            </a:r>
            <a:r>
              <a:rPr kumimoji="1" lang="ja-JP" altLang="en-US"/>
              <a:t>の基本的なアイデア</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33DF980-DF91-774C-88E7-D0A8B266734D}"/>
                  </a:ext>
                </a:extLst>
              </p:cNvPr>
              <p:cNvSpPr>
                <a:spLocks noGrp="1"/>
              </p:cNvSpPr>
              <p:nvPr>
                <p:ph idx="1"/>
              </p:nvPr>
            </p:nvSpPr>
            <p:spPr/>
            <p:txBody>
              <a:bodyPr/>
              <a:lstStyle/>
              <a:p>
                <a:pPr marL="0" indent="0">
                  <a:buNone/>
                </a:pPr>
                <a:r>
                  <a:rPr kumimoji="1" lang="en-US" altLang="ja-JP" u="sng" dirty="0"/>
                  <a:t>Audio</a:t>
                </a:r>
                <a:r>
                  <a:rPr kumimoji="1" lang="ja-JP" altLang="en-US" u="sng"/>
                  <a:t>での例</a:t>
                </a:r>
                <a:endParaRPr kumimoji="1" lang="en-US" altLang="ja-JP" u="sng" dirty="0"/>
              </a:p>
              <a:p>
                <a:r>
                  <a:rPr lang="en-US" altLang="ja-JP" dirty="0"/>
                  <a:t>RNN-base</a:t>
                </a:r>
                <a:r>
                  <a:rPr lang="ja-JP" altLang="en-US"/>
                  <a:t>の</a:t>
                </a:r>
                <a:r>
                  <a:rPr lang="en-US" altLang="ja-JP" dirty="0"/>
                  <a:t>Encoder</a:t>
                </a:r>
                <a:r>
                  <a:rPr lang="ja-JP" altLang="en-US"/>
                  <a:t>（</a:t>
                </a:r>
                <a:r>
                  <a:rPr lang="en-US" altLang="ja-JP" dirty="0"/>
                  <a:t>GRU</a:t>
                </a:r>
                <a:r>
                  <a:rPr lang="ja-JP" altLang="en-US"/>
                  <a:t>）を用いて</a:t>
                </a:r>
                <a:r>
                  <a:rPr lang="en-US" altLang="ja-JP" dirty="0"/>
                  <a:t>Context</a:t>
                </a:r>
                <a:r>
                  <a:rPr lang="ja-JP" altLang="en-US" dirty="0"/>
                  <a:t>推論を行い、</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𝑡</m:t>
                        </m:r>
                      </m:sub>
                    </m:sSub>
                  </m:oMath>
                </a14:m>
                <a:r>
                  <a:rPr kumimoji="1" lang="ja-JP" altLang="en-US" dirty="0"/>
                  <a:t>を</a:t>
                </a:r>
                <a:r>
                  <a:rPr kumimoji="1" lang="ja-JP" altLang="en-US"/>
                  <a:t>生成</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𝑐</m:t>
                        </m:r>
                      </m:e>
                      <m:sub>
                        <m:r>
                          <a:rPr lang="en-US" altLang="ja-JP" i="1">
                            <a:latin typeface="Cambria Math" panose="02040503050406030204" pitchFamily="18" charset="0"/>
                          </a:rPr>
                          <m:t>𝑡</m:t>
                        </m:r>
                      </m:sub>
                    </m:sSub>
                  </m:oMath>
                </a14:m>
                <a:r>
                  <a:rPr kumimoji="1" lang="ja-JP" altLang="en-US"/>
                  <a:t>に紐づく正例の表現ベクトルとそれ以外の負例の表現ベクトルを生成し</a:t>
                </a:r>
                <a:r>
                  <a:rPr kumimoji="1" lang="en-US" altLang="ja-JP" dirty="0"/>
                  <a:t>MI</a:t>
                </a:r>
                <a:r>
                  <a:rPr kumimoji="1" lang="ja-JP" altLang="en-US"/>
                  <a:t>を最大化する</a:t>
                </a:r>
                <a:endParaRPr kumimoji="1" lang="en-US" altLang="ja-JP" dirty="0"/>
              </a:p>
              <a:p>
                <a:pPr lvl="1"/>
                <a:r>
                  <a:rPr lang="ja-JP" altLang="en-US" u="sng"/>
                  <a:t>式</a:t>
                </a:r>
                <a:r>
                  <a:rPr lang="en-US" altLang="ja-JP" u="sng" dirty="0"/>
                  <a:t>(1)</a:t>
                </a:r>
                <a:r>
                  <a:rPr lang="ja-JP" altLang="en-US" u="sng"/>
                  <a:t>の</a:t>
                </a:r>
                <a:r>
                  <a:rPr lang="en-US" altLang="ja-JP" u="sng" dirty="0"/>
                  <a:t>NCE</a:t>
                </a:r>
                <a:r>
                  <a:rPr lang="ja-JP" altLang="en-US" u="sng"/>
                  <a:t>に基づく</a:t>
                </a:r>
                <a:r>
                  <a:rPr lang="en-US" altLang="ja-JP" u="sng" dirty="0"/>
                  <a:t>loss</a:t>
                </a:r>
                <a:r>
                  <a:rPr lang="ja-JP" altLang="en-US" u="sng"/>
                  <a:t>（</a:t>
                </a:r>
                <a:r>
                  <a:rPr lang="en-US" altLang="ja-JP" u="sng" dirty="0" err="1"/>
                  <a:t>infoNCE</a:t>
                </a:r>
                <a:r>
                  <a:rPr lang="ja-JP" altLang="en-US" u="sng"/>
                  <a:t>）を最適化することで</a:t>
                </a:r>
                <a:r>
                  <a:rPr lang="en-US" altLang="ja-JP" u="sng" dirty="0"/>
                  <a:t>MI</a:t>
                </a:r>
                <a:r>
                  <a:rPr lang="ja-JP" altLang="en-US" u="sng"/>
                  <a:t>を最大化する（論文</a:t>
                </a:r>
                <a:r>
                  <a:rPr lang="en-US" altLang="ja-JP" u="sng" dirty="0"/>
                  <a:t>Appendix</a:t>
                </a:r>
                <a:r>
                  <a:rPr lang="ja-JP" altLang="en-US" u="sng"/>
                  <a:t>で証明）</a:t>
                </a:r>
                <a:endParaRPr lang="en-US" altLang="ja-JP" u="sng" dirty="0"/>
              </a:p>
              <a:p>
                <a:pPr lvl="1">
                  <a:lnSpc>
                    <a:spcPct val="100000"/>
                  </a:lnSpc>
                </a:pPr>
                <a:r>
                  <a:rPr lang="en-US" altLang="ja-JP" dirty="0" err="1">
                    <a:ea typeface="Cambria Math" panose="02040503050406030204" pitchFamily="18" charset="0"/>
                  </a:rPr>
                  <a:t>InfoNCE</a:t>
                </a:r>
                <a:r>
                  <a:rPr lang="ja-JP" altLang="en-US">
                    <a:ea typeface="Cambria Math" panose="02040503050406030204" pitchFamily="18" charset="0"/>
                  </a:rPr>
                  <a:t>：</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ℒ</m:t>
                        </m:r>
                      </m:e>
                      <m:sub>
                        <m:r>
                          <a:rPr lang="en-US" altLang="ja-JP" i="1">
                            <a:latin typeface="Cambria Math" panose="02040503050406030204" pitchFamily="18" charset="0"/>
                            <a:ea typeface="Cambria Math" panose="02040503050406030204" pitchFamily="18" charset="0"/>
                          </a:rPr>
                          <m:t>𝑁</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𝔼</m:t>
                        </m:r>
                      </m:e>
                      <m:sub>
                        <m:r>
                          <a:rPr lang="en-US" altLang="ja-JP" i="1">
                            <a:latin typeface="Cambria Math" panose="02040503050406030204" pitchFamily="18" charset="0"/>
                            <a:ea typeface="Cambria Math" panose="02040503050406030204" pitchFamily="18" charset="0"/>
                          </a:rPr>
                          <m:t>𝑋</m:t>
                        </m:r>
                      </m:sub>
                    </m:sSub>
                    <m:d>
                      <m:dPr>
                        <m:begChr m:val="["/>
                        <m:endChr m:val="]"/>
                        <m:ctrlPr>
                          <a:rPr lang="en-US" altLang="ja-JP" i="1">
                            <a:latin typeface="Cambria Math" panose="02040503050406030204" pitchFamily="18" charset="0"/>
                            <a:ea typeface="Cambria Math" panose="02040503050406030204" pitchFamily="18" charset="0"/>
                          </a:rPr>
                        </m:ctrlPr>
                      </m:dPr>
                      <m:e>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log</m:t>
                            </m:r>
                          </m:fName>
                          <m:e>
                            <m:f>
                              <m:fPr>
                                <m:ctrlPr>
                                  <a:rPr lang="en-US" altLang="ja-JP" i="1">
                                    <a:latin typeface="Cambria Math" panose="02040503050406030204" pitchFamily="18" charset="0"/>
                                    <a:ea typeface="Cambria Math" panose="02040503050406030204" pitchFamily="18" charset="0"/>
                                  </a:rPr>
                                </m:ctrlPr>
                              </m:fPr>
                              <m:num>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i="1">
                                        <a:latin typeface="Cambria Math" panose="02040503050406030204" pitchFamily="18" charset="0"/>
                                        <a:ea typeface="Cambria Math" panose="02040503050406030204" pitchFamily="18" charset="0"/>
                                      </a:rPr>
                                      <m:t>𝑘</m:t>
                                    </m:r>
                                  </m:sub>
                                </m:sSub>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𝑐</m:t>
                                        </m:r>
                                      </m:e>
                                      <m:sub>
                                        <m:r>
                                          <a:rPr lang="en-US" altLang="ja-JP" i="1">
                                            <a:latin typeface="Cambria Math" panose="02040503050406030204" pitchFamily="18" charset="0"/>
                                            <a:ea typeface="Cambria Math" panose="02040503050406030204" pitchFamily="18" charset="0"/>
                                          </a:rPr>
                                          <m:t>𝑡</m:t>
                                        </m:r>
                                      </m:sub>
                                    </m:sSub>
                                  </m:e>
                                </m:d>
                              </m:num>
                              <m:den>
                                <m:nary>
                                  <m:naryPr>
                                    <m:chr m:val="∑"/>
                                    <m:limLoc m:val="subSup"/>
                                    <m:supHide m:val="on"/>
                                    <m:ctrlPr>
                                      <a:rPr lang="en-US" altLang="ja-JP" i="1">
                                        <a:latin typeface="Cambria Math" panose="02040503050406030204" pitchFamily="18" charset="0"/>
                                        <a:ea typeface="Cambria Math" panose="02040503050406030204" pitchFamily="18" charset="0"/>
                                      </a:rPr>
                                    </m:ctrlPr>
                                  </m:naryPr>
                                  <m:sub>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𝑗</m:t>
                                        </m:r>
                                      </m:sub>
                                    </m:sSub>
                                    <m:r>
                                      <m:rPr>
                                        <m:brk m:alnAt="9"/>
                                      </m:rP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𝑋</m:t>
                                    </m:r>
                                  </m:sub>
                                  <m:sup/>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i="1">
                                            <a:latin typeface="Cambria Math" panose="02040503050406030204" pitchFamily="18" charset="0"/>
                                            <a:ea typeface="Cambria Math" panose="02040503050406030204" pitchFamily="18" charset="0"/>
                                          </a:rPr>
                                          <m:t>𝑘</m:t>
                                        </m:r>
                                      </m:sub>
                                    </m:sSub>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𝑗</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𝑐</m:t>
                                            </m:r>
                                          </m:e>
                                          <m:sub>
                                            <m:r>
                                              <a:rPr lang="en-US" altLang="ja-JP" i="1">
                                                <a:latin typeface="Cambria Math" panose="02040503050406030204" pitchFamily="18" charset="0"/>
                                                <a:ea typeface="Cambria Math" panose="02040503050406030204" pitchFamily="18" charset="0"/>
                                              </a:rPr>
                                              <m:t>𝑡</m:t>
                                            </m:r>
                                          </m:sub>
                                        </m:sSub>
                                      </m:e>
                                    </m:d>
                                  </m:e>
                                </m:nary>
                              </m:den>
                            </m:f>
                          </m:e>
                        </m:func>
                      </m:e>
                    </m:d>
                    <m:r>
                      <a:rPr lang="ja-JP" altLang="en-US">
                        <a:latin typeface="Cambria Math" panose="02040503050406030204" pitchFamily="18" charset="0"/>
                        <a:ea typeface="Cambria Math" panose="02040503050406030204" pitchFamily="18" charset="0"/>
                      </a:rPr>
                      <m:t>　</m:t>
                    </m:r>
                  </m:oMath>
                </a14:m>
                <a:r>
                  <a:rPr kumimoji="1" lang="ja-JP" altLang="en-US" dirty="0"/>
                  <a:t>　</a:t>
                </a:r>
                <a:r>
                  <a:rPr kumimoji="1" lang="en-US" altLang="ja-JP" dirty="0"/>
                  <a:t>(4)</a:t>
                </a:r>
              </a:p>
              <a:p>
                <a:endParaRPr kumimoji="1" lang="en-US" altLang="ja-JP" dirty="0"/>
              </a:p>
              <a:p>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ℒ</m:t>
                        </m:r>
                      </m:e>
                      <m:sub>
                        <m:r>
                          <a:rPr lang="en-US" altLang="ja-JP" i="1">
                            <a:latin typeface="Cambria Math" panose="02040503050406030204" pitchFamily="18" charset="0"/>
                            <a:ea typeface="Cambria Math" panose="02040503050406030204" pitchFamily="18" charset="0"/>
                          </a:rPr>
                          <m:t>𝑁</m:t>
                        </m:r>
                      </m:sub>
                    </m:sSub>
                  </m:oMath>
                </a14:m>
                <a:r>
                  <a:rPr kumimoji="1" lang="ja-JP" altLang="en-US"/>
                  <a:t>を最適化するとき、</a:t>
                </a:r>
                <a14:m>
                  <m:oMath xmlns:m="http://schemas.openxmlformats.org/officeDocument/2006/math">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𝑓</m:t>
                        </m:r>
                      </m:e>
                      <m:sub>
                        <m:r>
                          <a:rPr lang="en-US" altLang="ja-JP" i="1">
                            <a:latin typeface="Cambria Math" panose="02040503050406030204" pitchFamily="18" charset="0"/>
                            <a:ea typeface="Cambria Math" panose="02040503050406030204" pitchFamily="18" charset="0"/>
                          </a:rPr>
                          <m:t>𝑘</m:t>
                        </m:r>
                      </m:sub>
                    </m:sSub>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𝑡</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𝑘</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𝑐</m:t>
                            </m:r>
                          </m:e>
                          <m:sub>
                            <m:r>
                              <a:rPr lang="en-US" altLang="ja-JP" i="1">
                                <a:latin typeface="Cambria Math" panose="02040503050406030204" pitchFamily="18" charset="0"/>
                                <a:ea typeface="Cambria Math" panose="02040503050406030204" pitchFamily="18" charset="0"/>
                              </a:rPr>
                              <m:t>𝑡</m:t>
                            </m:r>
                          </m:sub>
                        </m:sSub>
                      </m:e>
                    </m:d>
                  </m:oMath>
                </a14:m>
                <a:r>
                  <a:rPr kumimoji="1" lang="ja-JP" altLang="en-US"/>
                  <a:t>は</a:t>
                </a:r>
                <a:r>
                  <a:rPr lang="ja-JP" altLang="en-US"/>
                  <a:t>密度比</a:t>
                </a:r>
                <a:r>
                  <a:rPr lang="en-US" altLang="ja-JP" dirty="0"/>
                  <a:t>(3)</a:t>
                </a:r>
                <a:r>
                  <a:rPr lang="ja-JP" altLang="en-US"/>
                  <a:t>の推定となる。</a:t>
                </a:r>
                <a:endParaRPr lang="en-US" altLang="ja-JP" dirty="0"/>
              </a:p>
              <a:p>
                <a:pPr lvl="1"/>
                <a:r>
                  <a:rPr lang="ja-JP" altLang="en-US"/>
                  <a:t>なんじゃそりゃ</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833DF980-DF91-774C-88E7-D0A8B266734D}"/>
                  </a:ext>
                </a:extLst>
              </p:cNvPr>
              <p:cNvSpPr>
                <a:spLocks noGrp="1" noRot="1" noChangeAspect="1" noMove="1" noResize="1" noEditPoints="1" noAdjustHandles="1" noChangeArrowheads="1" noChangeShapeType="1" noTextEdit="1"/>
              </p:cNvSpPr>
              <p:nvPr>
                <p:ph idx="1"/>
              </p:nvPr>
            </p:nvSpPr>
            <p:spPr>
              <a:blipFill>
                <a:blip r:embed="rId2"/>
                <a:stretch>
                  <a:fillRect l="-670"/>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EE0BD037-C6F9-724A-94F2-5BA630B165F5}"/>
              </a:ext>
            </a:extLst>
          </p:cNvPr>
          <p:cNvSpPr>
            <a:spLocks noGrp="1"/>
          </p:cNvSpPr>
          <p:nvPr>
            <p:ph type="dt" sz="half" idx="10"/>
          </p:nvPr>
        </p:nvSpPr>
        <p:spPr/>
        <p:txBody>
          <a:bodyPr/>
          <a:lstStyle/>
          <a:p>
            <a:fld id="{7FA19160-9772-894A-AD42-F46DA699FB09}" type="datetime1">
              <a:rPr kumimoji="1" lang="ja-JP" altLang="en-US" smtClean="0"/>
              <a:t>2021/4/27</a:t>
            </a:fld>
            <a:endParaRPr kumimoji="1" lang="ja-JP" altLang="en-US"/>
          </a:p>
        </p:txBody>
      </p:sp>
      <p:sp>
        <p:nvSpPr>
          <p:cNvPr id="5" name="フッター プレースホルダー 4">
            <a:extLst>
              <a:ext uri="{FF2B5EF4-FFF2-40B4-BE49-F238E27FC236}">
                <a16:creationId xmlns:a16="http://schemas.microsoft.com/office/drawing/2014/main" id="{6A85FFB0-0D90-BD47-9F0B-7B7D38D1B1BC}"/>
              </a:ext>
            </a:extLst>
          </p:cNvPr>
          <p:cNvSpPr>
            <a:spLocks noGrp="1"/>
          </p:cNvSpPr>
          <p:nvPr>
            <p:ph type="ftr" sz="quarter" idx="11"/>
          </p:nvPr>
        </p:nvSpPr>
        <p:spPr/>
        <p:txBody>
          <a:bodyPr/>
          <a:lstStyle/>
          <a:p>
            <a:r>
              <a:rPr kumimoji="1" lang="ja-JP" altLang="en-US"/>
              <a:t>大学院セミナー</a:t>
            </a:r>
          </a:p>
        </p:txBody>
      </p:sp>
      <p:sp>
        <p:nvSpPr>
          <p:cNvPr id="6" name="スライド番号プレースホルダー 5">
            <a:extLst>
              <a:ext uri="{FF2B5EF4-FFF2-40B4-BE49-F238E27FC236}">
                <a16:creationId xmlns:a16="http://schemas.microsoft.com/office/drawing/2014/main" id="{1FD8552A-EA1F-8344-A4D5-BE0CF6BB3B19}"/>
              </a:ext>
            </a:extLst>
          </p:cNvPr>
          <p:cNvSpPr>
            <a:spLocks noGrp="1"/>
          </p:cNvSpPr>
          <p:nvPr>
            <p:ph type="sldNum" sz="quarter" idx="12"/>
          </p:nvPr>
        </p:nvSpPr>
        <p:spPr/>
        <p:txBody>
          <a:bodyPr/>
          <a:lstStyle/>
          <a:p>
            <a:fld id="{0A308975-6624-A64B-9276-C536B2E7A4FC}" type="slidenum">
              <a:rPr kumimoji="1" lang="ja-JP" altLang="en-US" smtClean="0"/>
              <a:t>13</a:t>
            </a:fld>
            <a:endParaRPr kumimoji="1" lang="ja-JP" altLang="en-US"/>
          </a:p>
        </p:txBody>
      </p:sp>
    </p:spTree>
    <p:extLst>
      <p:ext uri="{BB962C8B-B14F-4D97-AF65-F5344CB8AC3E}">
        <p14:creationId xmlns:p14="http://schemas.microsoft.com/office/powerpoint/2010/main" val="1246856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DFE4E1-A313-2E4F-8C82-3281FB0867E6}"/>
              </a:ext>
            </a:extLst>
          </p:cNvPr>
          <p:cNvSpPr>
            <a:spLocks noGrp="1"/>
          </p:cNvSpPr>
          <p:nvPr>
            <p:ph type="title"/>
          </p:nvPr>
        </p:nvSpPr>
        <p:spPr/>
        <p:txBody>
          <a:bodyPr/>
          <a:lstStyle/>
          <a:p>
            <a:r>
              <a:rPr kumimoji="1" lang="en-US" altLang="ja-JP" dirty="0"/>
              <a:t>CPC(5/7)</a:t>
            </a:r>
            <a:r>
              <a:rPr kumimoji="1" lang="ja-JP" altLang="en-US"/>
              <a:t>：</a:t>
            </a:r>
            <a:r>
              <a:rPr lang="ja-JP" altLang="en-US"/>
              <a:t>画像への応用</a:t>
            </a:r>
            <a:endParaRPr kumimoji="1" lang="ja-JP" altLang="en-US"/>
          </a:p>
        </p:txBody>
      </p:sp>
      <p:sp>
        <p:nvSpPr>
          <p:cNvPr id="3" name="コンテンツ プレースホルダー 2">
            <a:extLst>
              <a:ext uri="{FF2B5EF4-FFF2-40B4-BE49-F238E27FC236}">
                <a16:creationId xmlns:a16="http://schemas.microsoft.com/office/drawing/2014/main" id="{9342FED4-4CC4-5D41-A999-C187496CCEA3}"/>
              </a:ext>
            </a:extLst>
          </p:cNvPr>
          <p:cNvSpPr>
            <a:spLocks noGrp="1"/>
          </p:cNvSpPr>
          <p:nvPr>
            <p:ph idx="1"/>
          </p:nvPr>
        </p:nvSpPr>
        <p:spPr/>
        <p:txBody>
          <a:bodyPr/>
          <a:lstStyle/>
          <a:p>
            <a:r>
              <a:rPr lang="ja-JP" altLang="en-US" dirty="0"/>
              <a:t>入力画像に対しても</a:t>
            </a:r>
            <a:r>
              <a:rPr lang="en-US" altLang="ja-JP" dirty="0"/>
              <a:t>CNN</a:t>
            </a:r>
            <a:r>
              <a:rPr lang="ja-JP" altLang="en-US" dirty="0"/>
              <a:t>のアーキテクチャを利用することで系列化が可能</a:t>
            </a:r>
            <a:endParaRPr lang="en-US" altLang="ja-JP" dirty="0"/>
          </a:p>
          <a:p>
            <a:pPr lvl="1"/>
            <a:r>
              <a:rPr kumimoji="1" lang="ja-JP" altLang="en-US" dirty="0"/>
              <a:t>先ほどの音声認識の図に対応している</a:t>
            </a:r>
          </a:p>
        </p:txBody>
      </p:sp>
      <p:sp>
        <p:nvSpPr>
          <p:cNvPr id="4" name="日付プレースホルダー 3">
            <a:extLst>
              <a:ext uri="{FF2B5EF4-FFF2-40B4-BE49-F238E27FC236}">
                <a16:creationId xmlns:a16="http://schemas.microsoft.com/office/drawing/2014/main" id="{1C47DB0B-5AE8-FA44-BC98-8992D2608574}"/>
              </a:ext>
            </a:extLst>
          </p:cNvPr>
          <p:cNvSpPr>
            <a:spLocks noGrp="1"/>
          </p:cNvSpPr>
          <p:nvPr>
            <p:ph type="dt" sz="half" idx="10"/>
          </p:nvPr>
        </p:nvSpPr>
        <p:spPr/>
        <p:txBody>
          <a:bodyPr/>
          <a:lstStyle/>
          <a:p>
            <a:fld id="{7FA19160-9772-894A-AD42-F46DA699FB09}" type="datetime1">
              <a:rPr kumimoji="1" lang="ja-JP" altLang="en-US" smtClean="0"/>
              <a:t>2021/4/27</a:t>
            </a:fld>
            <a:endParaRPr kumimoji="1" lang="ja-JP" altLang="en-US"/>
          </a:p>
        </p:txBody>
      </p:sp>
      <p:sp>
        <p:nvSpPr>
          <p:cNvPr id="5" name="フッター プレースホルダー 4">
            <a:extLst>
              <a:ext uri="{FF2B5EF4-FFF2-40B4-BE49-F238E27FC236}">
                <a16:creationId xmlns:a16="http://schemas.microsoft.com/office/drawing/2014/main" id="{8AC9725E-F30A-014D-A666-1A56D0BD52D5}"/>
              </a:ext>
            </a:extLst>
          </p:cNvPr>
          <p:cNvSpPr>
            <a:spLocks noGrp="1"/>
          </p:cNvSpPr>
          <p:nvPr>
            <p:ph type="ftr" sz="quarter" idx="11"/>
          </p:nvPr>
        </p:nvSpPr>
        <p:spPr/>
        <p:txBody>
          <a:bodyPr/>
          <a:lstStyle/>
          <a:p>
            <a:r>
              <a:rPr kumimoji="1" lang="ja-JP" altLang="en-US"/>
              <a:t>大学院セミナー</a:t>
            </a:r>
          </a:p>
        </p:txBody>
      </p:sp>
      <p:sp>
        <p:nvSpPr>
          <p:cNvPr id="6" name="スライド番号プレースホルダー 5">
            <a:extLst>
              <a:ext uri="{FF2B5EF4-FFF2-40B4-BE49-F238E27FC236}">
                <a16:creationId xmlns:a16="http://schemas.microsoft.com/office/drawing/2014/main" id="{06FBD913-FC02-814E-8512-106B0EA7A90A}"/>
              </a:ext>
            </a:extLst>
          </p:cNvPr>
          <p:cNvSpPr>
            <a:spLocks noGrp="1"/>
          </p:cNvSpPr>
          <p:nvPr>
            <p:ph type="sldNum" sz="quarter" idx="12"/>
          </p:nvPr>
        </p:nvSpPr>
        <p:spPr/>
        <p:txBody>
          <a:bodyPr/>
          <a:lstStyle/>
          <a:p>
            <a:fld id="{0A308975-6624-A64B-9276-C536B2E7A4FC}" type="slidenum">
              <a:rPr kumimoji="1" lang="ja-JP" altLang="en-US" smtClean="0"/>
              <a:t>14</a:t>
            </a:fld>
            <a:endParaRPr kumimoji="1" lang="ja-JP" altLang="en-US"/>
          </a:p>
        </p:txBody>
      </p:sp>
      <p:pic>
        <p:nvPicPr>
          <p:cNvPr id="9" name="コンテンツ プレースホルダー 7" descr="ダイアグラム&#10;&#10;自動的に生成された説明">
            <a:extLst>
              <a:ext uri="{FF2B5EF4-FFF2-40B4-BE49-F238E27FC236}">
                <a16:creationId xmlns:a16="http://schemas.microsoft.com/office/drawing/2014/main" id="{524CB3D7-709D-824D-A916-CF2732E87512}"/>
              </a:ext>
            </a:extLst>
          </p:cNvPr>
          <p:cNvPicPr>
            <a:picLocks noChangeAspect="1"/>
          </p:cNvPicPr>
          <p:nvPr/>
        </p:nvPicPr>
        <p:blipFill>
          <a:blip r:embed="rId2"/>
          <a:stretch>
            <a:fillRect/>
          </a:stretch>
        </p:blipFill>
        <p:spPr>
          <a:xfrm>
            <a:off x="541283" y="2939961"/>
            <a:ext cx="5785884" cy="2928658"/>
          </a:xfrm>
          <a:prstGeom prst="rect">
            <a:avLst/>
          </a:prstGeom>
        </p:spPr>
      </p:pic>
      <p:pic>
        <p:nvPicPr>
          <p:cNvPr id="11" name="図 10" descr="ゲームのキャラクター&#10;&#10;中程度の精度で自動的に生成された説明">
            <a:extLst>
              <a:ext uri="{FF2B5EF4-FFF2-40B4-BE49-F238E27FC236}">
                <a16:creationId xmlns:a16="http://schemas.microsoft.com/office/drawing/2014/main" id="{EEEB5B81-B2FE-754C-83D9-4A428906F6CF}"/>
              </a:ext>
            </a:extLst>
          </p:cNvPr>
          <p:cNvPicPr>
            <a:picLocks noChangeAspect="1"/>
          </p:cNvPicPr>
          <p:nvPr/>
        </p:nvPicPr>
        <p:blipFill rotWithShape="1">
          <a:blip r:embed="rId3"/>
          <a:srcRect l="24627" t="14728" r="30770" b="57054"/>
          <a:stretch/>
        </p:blipFill>
        <p:spPr>
          <a:xfrm>
            <a:off x="9460409" y="3114778"/>
            <a:ext cx="2639442" cy="2568870"/>
          </a:xfrm>
          <a:prstGeom prst="rect">
            <a:avLst/>
          </a:prstGeom>
          <a:ln>
            <a:solidFill>
              <a:schemeClr val="tx1"/>
            </a:solidFill>
          </a:ln>
        </p:spPr>
      </p:pic>
      <p:pic>
        <p:nvPicPr>
          <p:cNvPr id="12" name="図 11" descr="ゲームのキャラクター&#10;&#10;中程度の精度で自動的に生成された説明">
            <a:extLst>
              <a:ext uri="{FF2B5EF4-FFF2-40B4-BE49-F238E27FC236}">
                <a16:creationId xmlns:a16="http://schemas.microsoft.com/office/drawing/2014/main" id="{461F6244-9537-634E-9239-81DF993AE8B0}"/>
              </a:ext>
            </a:extLst>
          </p:cNvPr>
          <p:cNvPicPr>
            <a:picLocks noChangeAspect="1"/>
          </p:cNvPicPr>
          <p:nvPr/>
        </p:nvPicPr>
        <p:blipFill rotWithShape="1">
          <a:blip r:embed="rId3"/>
          <a:srcRect l="24627" t="14728" r="30770" b="57054"/>
          <a:stretch/>
        </p:blipFill>
        <p:spPr>
          <a:xfrm>
            <a:off x="6445714" y="3114778"/>
            <a:ext cx="2639442" cy="2568870"/>
          </a:xfrm>
          <a:prstGeom prst="rect">
            <a:avLst/>
          </a:prstGeom>
          <a:ln>
            <a:solidFill>
              <a:schemeClr val="tx1"/>
            </a:solidFill>
          </a:ln>
        </p:spPr>
      </p:pic>
      <p:graphicFrame>
        <p:nvGraphicFramePr>
          <p:cNvPr id="13" name="表 13">
            <a:extLst>
              <a:ext uri="{FF2B5EF4-FFF2-40B4-BE49-F238E27FC236}">
                <a16:creationId xmlns:a16="http://schemas.microsoft.com/office/drawing/2014/main" id="{E1A3B50C-BC80-D54B-BF51-D9F633E422C0}"/>
              </a:ext>
            </a:extLst>
          </p:cNvPr>
          <p:cNvGraphicFramePr>
            <a:graphicFrameLocks noGrp="1"/>
          </p:cNvGraphicFramePr>
          <p:nvPr>
            <p:extLst>
              <p:ext uri="{D42A27DB-BD31-4B8C-83A1-F6EECF244321}">
                <p14:modId xmlns:p14="http://schemas.microsoft.com/office/powerpoint/2010/main" val="784732955"/>
              </p:ext>
            </p:extLst>
          </p:nvPr>
        </p:nvGraphicFramePr>
        <p:xfrm>
          <a:off x="6445714" y="3119854"/>
          <a:ext cx="2639441" cy="2563792"/>
        </p:xfrm>
        <a:graphic>
          <a:graphicData uri="http://schemas.openxmlformats.org/drawingml/2006/table">
            <a:tbl>
              <a:tblPr firstRow="1" bandRow="1">
                <a:tableStyleId>{5C22544A-7EE6-4342-B048-85BDC9FD1C3A}</a:tableStyleId>
              </a:tblPr>
              <a:tblGrid>
                <a:gridCol w="377063">
                  <a:extLst>
                    <a:ext uri="{9D8B030D-6E8A-4147-A177-3AD203B41FA5}">
                      <a16:colId xmlns:a16="http://schemas.microsoft.com/office/drawing/2014/main" val="3812334853"/>
                    </a:ext>
                  </a:extLst>
                </a:gridCol>
                <a:gridCol w="377063">
                  <a:extLst>
                    <a:ext uri="{9D8B030D-6E8A-4147-A177-3AD203B41FA5}">
                      <a16:colId xmlns:a16="http://schemas.microsoft.com/office/drawing/2014/main" val="4071376454"/>
                    </a:ext>
                  </a:extLst>
                </a:gridCol>
                <a:gridCol w="377063">
                  <a:extLst>
                    <a:ext uri="{9D8B030D-6E8A-4147-A177-3AD203B41FA5}">
                      <a16:colId xmlns:a16="http://schemas.microsoft.com/office/drawing/2014/main" val="3251269179"/>
                    </a:ext>
                  </a:extLst>
                </a:gridCol>
                <a:gridCol w="377063">
                  <a:extLst>
                    <a:ext uri="{9D8B030D-6E8A-4147-A177-3AD203B41FA5}">
                      <a16:colId xmlns:a16="http://schemas.microsoft.com/office/drawing/2014/main" val="1655859079"/>
                    </a:ext>
                  </a:extLst>
                </a:gridCol>
                <a:gridCol w="377063">
                  <a:extLst>
                    <a:ext uri="{9D8B030D-6E8A-4147-A177-3AD203B41FA5}">
                      <a16:colId xmlns:a16="http://schemas.microsoft.com/office/drawing/2014/main" val="4073518974"/>
                    </a:ext>
                  </a:extLst>
                </a:gridCol>
                <a:gridCol w="377063">
                  <a:extLst>
                    <a:ext uri="{9D8B030D-6E8A-4147-A177-3AD203B41FA5}">
                      <a16:colId xmlns:a16="http://schemas.microsoft.com/office/drawing/2014/main" val="902175442"/>
                    </a:ext>
                  </a:extLst>
                </a:gridCol>
                <a:gridCol w="377063">
                  <a:extLst>
                    <a:ext uri="{9D8B030D-6E8A-4147-A177-3AD203B41FA5}">
                      <a16:colId xmlns:a16="http://schemas.microsoft.com/office/drawing/2014/main" val="2118925961"/>
                    </a:ext>
                  </a:extLst>
                </a:gridCol>
              </a:tblGrid>
              <a:tr h="366256">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1925764"/>
                  </a:ext>
                </a:extLst>
              </a:tr>
              <a:tr h="366256">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7785984"/>
                  </a:ext>
                </a:extLst>
              </a:tr>
              <a:tr h="366256">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5950586"/>
                  </a:ext>
                </a:extLst>
              </a:tr>
              <a:tr h="366256">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7020059"/>
                  </a:ext>
                </a:extLst>
              </a:tr>
              <a:tr h="366256">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624047"/>
                  </a:ext>
                </a:extLst>
              </a:tr>
              <a:tr h="366256">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1974258"/>
                  </a:ext>
                </a:extLst>
              </a:tr>
              <a:tr h="366256">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40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171788"/>
                  </a:ext>
                </a:extLst>
              </a:tr>
            </a:tbl>
          </a:graphicData>
        </a:graphic>
      </p:graphicFrame>
      <p:sp>
        <p:nvSpPr>
          <p:cNvPr id="14" name="右矢印 13">
            <a:extLst>
              <a:ext uri="{FF2B5EF4-FFF2-40B4-BE49-F238E27FC236}">
                <a16:creationId xmlns:a16="http://schemas.microsoft.com/office/drawing/2014/main" id="{981F34CE-F121-8849-A55F-2393BD866E7C}"/>
              </a:ext>
            </a:extLst>
          </p:cNvPr>
          <p:cNvSpPr/>
          <p:nvPr/>
        </p:nvSpPr>
        <p:spPr>
          <a:xfrm rot="10800000">
            <a:off x="9154541" y="4142602"/>
            <a:ext cx="210084" cy="51322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16" name="直線矢印コネクタ 15">
            <a:extLst>
              <a:ext uri="{FF2B5EF4-FFF2-40B4-BE49-F238E27FC236}">
                <a16:creationId xmlns:a16="http://schemas.microsoft.com/office/drawing/2014/main" id="{662E0C23-92F4-BC4C-8A63-99C48D3DB673}"/>
              </a:ext>
            </a:extLst>
          </p:cNvPr>
          <p:cNvCxnSpPr/>
          <p:nvPr/>
        </p:nvCxnSpPr>
        <p:spPr>
          <a:xfrm>
            <a:off x="6624084" y="3306725"/>
            <a:ext cx="228343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5ABD684C-DA87-204F-BCC8-239107792D24}"/>
              </a:ext>
            </a:extLst>
          </p:cNvPr>
          <p:cNvCxnSpPr/>
          <p:nvPr/>
        </p:nvCxnSpPr>
        <p:spPr>
          <a:xfrm>
            <a:off x="6623718" y="3618613"/>
            <a:ext cx="228343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8C2A4B0E-BA3D-C34C-9D8A-7CFACE43C5A7}"/>
              </a:ext>
            </a:extLst>
          </p:cNvPr>
          <p:cNvCxnSpPr>
            <a:cxnSpLocks/>
          </p:cNvCxnSpPr>
          <p:nvPr/>
        </p:nvCxnSpPr>
        <p:spPr>
          <a:xfrm flipH="1">
            <a:off x="6623718" y="3330480"/>
            <a:ext cx="2184616" cy="2538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D8B3D3A-E386-8A48-B52F-E165E2AAD697}"/>
              </a:ext>
            </a:extLst>
          </p:cNvPr>
          <p:cNvCxnSpPr/>
          <p:nvPr/>
        </p:nvCxnSpPr>
        <p:spPr>
          <a:xfrm>
            <a:off x="6623718" y="3942882"/>
            <a:ext cx="228343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CCEC18D-7EA0-504E-B409-85B3140AD3D8}"/>
              </a:ext>
            </a:extLst>
          </p:cNvPr>
          <p:cNvCxnSpPr>
            <a:cxnSpLocks/>
          </p:cNvCxnSpPr>
          <p:nvPr/>
        </p:nvCxnSpPr>
        <p:spPr>
          <a:xfrm flipH="1">
            <a:off x="6623718" y="3654749"/>
            <a:ext cx="2184616" cy="2538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右矢印 24">
            <a:extLst>
              <a:ext uri="{FF2B5EF4-FFF2-40B4-BE49-F238E27FC236}">
                <a16:creationId xmlns:a16="http://schemas.microsoft.com/office/drawing/2014/main" id="{20659E45-2380-8845-8D05-E177FBC6893C}"/>
              </a:ext>
            </a:extLst>
          </p:cNvPr>
          <p:cNvSpPr/>
          <p:nvPr/>
        </p:nvSpPr>
        <p:spPr>
          <a:xfrm rot="11658938">
            <a:off x="5955959" y="3451113"/>
            <a:ext cx="451946" cy="442767"/>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27" name="正方形/長方形 26">
            <a:extLst>
              <a:ext uri="{FF2B5EF4-FFF2-40B4-BE49-F238E27FC236}">
                <a16:creationId xmlns:a16="http://schemas.microsoft.com/office/drawing/2014/main" id="{CD684D15-32E4-2342-AD44-807A542DDB41}"/>
              </a:ext>
            </a:extLst>
          </p:cNvPr>
          <p:cNvSpPr/>
          <p:nvPr/>
        </p:nvSpPr>
        <p:spPr>
          <a:xfrm>
            <a:off x="6445712" y="3114778"/>
            <a:ext cx="2639441" cy="11115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42000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34619-E229-C749-A94E-D02973D0677B}"/>
              </a:ext>
            </a:extLst>
          </p:cNvPr>
          <p:cNvSpPr>
            <a:spLocks noGrp="1"/>
          </p:cNvSpPr>
          <p:nvPr>
            <p:ph type="title"/>
          </p:nvPr>
        </p:nvSpPr>
        <p:spPr/>
        <p:txBody>
          <a:bodyPr/>
          <a:lstStyle/>
          <a:p>
            <a:r>
              <a:rPr lang="en-US" altLang="ja-JP" dirty="0"/>
              <a:t>CPC(6/7)</a:t>
            </a:r>
            <a:r>
              <a:rPr lang="ja-JP" altLang="en-US" dirty="0"/>
              <a:t>：実験結果</a:t>
            </a:r>
            <a:endParaRPr kumimoji="1" lang="ja-JP" altLang="en-US" dirty="0"/>
          </a:p>
        </p:txBody>
      </p:sp>
      <p:pic>
        <p:nvPicPr>
          <p:cNvPr id="8" name="コンテンツ プレースホルダー 7">
            <a:extLst>
              <a:ext uri="{FF2B5EF4-FFF2-40B4-BE49-F238E27FC236}">
                <a16:creationId xmlns:a16="http://schemas.microsoft.com/office/drawing/2014/main" id="{210B5477-A949-49B0-A651-5FE6D5EA2842}"/>
              </a:ext>
            </a:extLst>
          </p:cNvPr>
          <p:cNvPicPr>
            <a:picLocks noGrp="1" noChangeAspect="1"/>
          </p:cNvPicPr>
          <p:nvPr>
            <p:ph idx="1"/>
          </p:nvPr>
        </p:nvPicPr>
        <p:blipFill rotWithShape="1">
          <a:blip r:embed="rId2"/>
          <a:srcRect r="49612" b="32020"/>
          <a:stretch/>
        </p:blipFill>
        <p:spPr>
          <a:xfrm>
            <a:off x="277853" y="4122474"/>
            <a:ext cx="2851068" cy="2345125"/>
          </a:xfrm>
        </p:spPr>
      </p:pic>
      <p:sp>
        <p:nvSpPr>
          <p:cNvPr id="4" name="日付プレースホルダー 3">
            <a:extLst>
              <a:ext uri="{FF2B5EF4-FFF2-40B4-BE49-F238E27FC236}">
                <a16:creationId xmlns:a16="http://schemas.microsoft.com/office/drawing/2014/main" id="{B46C6DDA-AD9A-F146-914C-1A7F4857DA2C}"/>
              </a:ext>
            </a:extLst>
          </p:cNvPr>
          <p:cNvSpPr>
            <a:spLocks noGrp="1"/>
          </p:cNvSpPr>
          <p:nvPr>
            <p:ph type="dt" sz="half" idx="10"/>
          </p:nvPr>
        </p:nvSpPr>
        <p:spPr/>
        <p:txBody>
          <a:bodyPr/>
          <a:lstStyle/>
          <a:p>
            <a:fld id="{7FA19160-9772-894A-AD42-F46DA699FB09}" type="datetime1">
              <a:rPr kumimoji="1" lang="ja-JP" altLang="en-US" smtClean="0"/>
              <a:t>2021/4/27</a:t>
            </a:fld>
            <a:endParaRPr kumimoji="1" lang="ja-JP" altLang="en-US"/>
          </a:p>
        </p:txBody>
      </p:sp>
      <p:sp>
        <p:nvSpPr>
          <p:cNvPr id="5" name="フッター プレースホルダー 4">
            <a:extLst>
              <a:ext uri="{FF2B5EF4-FFF2-40B4-BE49-F238E27FC236}">
                <a16:creationId xmlns:a16="http://schemas.microsoft.com/office/drawing/2014/main" id="{551D268D-35D1-5A47-903B-A1654D4E8BA9}"/>
              </a:ext>
            </a:extLst>
          </p:cNvPr>
          <p:cNvSpPr>
            <a:spLocks noGrp="1"/>
          </p:cNvSpPr>
          <p:nvPr>
            <p:ph type="ftr" sz="quarter" idx="11"/>
          </p:nvPr>
        </p:nvSpPr>
        <p:spPr/>
        <p:txBody>
          <a:bodyPr/>
          <a:lstStyle/>
          <a:p>
            <a:r>
              <a:rPr kumimoji="1" lang="ja-JP" altLang="en-US"/>
              <a:t>大学院セミナー</a:t>
            </a:r>
          </a:p>
        </p:txBody>
      </p:sp>
      <p:sp>
        <p:nvSpPr>
          <p:cNvPr id="6" name="スライド番号プレースホルダー 5">
            <a:extLst>
              <a:ext uri="{FF2B5EF4-FFF2-40B4-BE49-F238E27FC236}">
                <a16:creationId xmlns:a16="http://schemas.microsoft.com/office/drawing/2014/main" id="{399AC569-27D6-364E-98F3-8805A41E126D}"/>
              </a:ext>
            </a:extLst>
          </p:cNvPr>
          <p:cNvSpPr>
            <a:spLocks noGrp="1"/>
          </p:cNvSpPr>
          <p:nvPr>
            <p:ph type="sldNum" sz="quarter" idx="12"/>
          </p:nvPr>
        </p:nvSpPr>
        <p:spPr/>
        <p:txBody>
          <a:bodyPr/>
          <a:lstStyle/>
          <a:p>
            <a:fld id="{0A308975-6624-A64B-9276-C536B2E7A4FC}" type="slidenum">
              <a:rPr kumimoji="1" lang="ja-JP" altLang="en-US" smtClean="0"/>
              <a:t>15</a:t>
            </a:fld>
            <a:endParaRPr kumimoji="1" lang="ja-JP" altLang="en-US"/>
          </a:p>
        </p:txBody>
      </p:sp>
      <p:pic>
        <p:nvPicPr>
          <p:cNvPr id="15" name="図 14">
            <a:extLst>
              <a:ext uri="{FF2B5EF4-FFF2-40B4-BE49-F238E27FC236}">
                <a16:creationId xmlns:a16="http://schemas.microsoft.com/office/drawing/2014/main" id="{F58B165E-FA11-47C6-9FBD-0C07F3B2638A}"/>
              </a:ext>
            </a:extLst>
          </p:cNvPr>
          <p:cNvPicPr>
            <a:picLocks noChangeAspect="1"/>
          </p:cNvPicPr>
          <p:nvPr/>
        </p:nvPicPr>
        <p:blipFill rotWithShape="1">
          <a:blip r:embed="rId3"/>
          <a:srcRect t="9987" r="49934" b="32364"/>
          <a:stretch/>
        </p:blipFill>
        <p:spPr>
          <a:xfrm>
            <a:off x="73234" y="1343818"/>
            <a:ext cx="3480462" cy="1914411"/>
          </a:xfrm>
          <a:prstGeom prst="rect">
            <a:avLst/>
          </a:prstGeom>
        </p:spPr>
      </p:pic>
      <p:pic>
        <p:nvPicPr>
          <p:cNvPr id="17" name="図 16">
            <a:extLst>
              <a:ext uri="{FF2B5EF4-FFF2-40B4-BE49-F238E27FC236}">
                <a16:creationId xmlns:a16="http://schemas.microsoft.com/office/drawing/2014/main" id="{948B339A-CBC9-4083-9670-DED405572A3E}"/>
              </a:ext>
            </a:extLst>
          </p:cNvPr>
          <p:cNvPicPr>
            <a:picLocks noChangeAspect="1"/>
          </p:cNvPicPr>
          <p:nvPr/>
        </p:nvPicPr>
        <p:blipFill rotWithShape="1">
          <a:blip r:embed="rId2"/>
          <a:srcRect l="51287" t="5522" r="3414" b="20762"/>
          <a:stretch/>
        </p:blipFill>
        <p:spPr>
          <a:xfrm>
            <a:off x="6469312" y="4077642"/>
            <a:ext cx="2593769" cy="2434790"/>
          </a:xfrm>
          <a:prstGeom prst="rect">
            <a:avLst/>
          </a:prstGeom>
        </p:spPr>
      </p:pic>
      <p:pic>
        <p:nvPicPr>
          <p:cNvPr id="18" name="図 17">
            <a:extLst>
              <a:ext uri="{FF2B5EF4-FFF2-40B4-BE49-F238E27FC236}">
                <a16:creationId xmlns:a16="http://schemas.microsoft.com/office/drawing/2014/main" id="{E84E791C-79B6-4D07-A4EC-0312E220E547}"/>
              </a:ext>
            </a:extLst>
          </p:cNvPr>
          <p:cNvPicPr>
            <a:picLocks noChangeAspect="1"/>
          </p:cNvPicPr>
          <p:nvPr/>
        </p:nvPicPr>
        <p:blipFill rotWithShape="1">
          <a:blip r:embed="rId3"/>
          <a:srcRect l="51686" t="4045" b="38304"/>
          <a:stretch/>
        </p:blipFill>
        <p:spPr>
          <a:xfrm>
            <a:off x="6165301" y="1343653"/>
            <a:ext cx="3667468" cy="1914411"/>
          </a:xfrm>
          <a:prstGeom prst="rect">
            <a:avLst/>
          </a:prstGeom>
        </p:spPr>
      </p:pic>
      <p:sp>
        <p:nvSpPr>
          <p:cNvPr id="19" name="テキスト ボックス 18">
            <a:extLst>
              <a:ext uri="{FF2B5EF4-FFF2-40B4-BE49-F238E27FC236}">
                <a16:creationId xmlns:a16="http://schemas.microsoft.com/office/drawing/2014/main" id="{1B8336C2-3570-44B9-BAF9-264FAFB6C05D}"/>
              </a:ext>
            </a:extLst>
          </p:cNvPr>
          <p:cNvSpPr txBox="1"/>
          <p:nvPr/>
        </p:nvSpPr>
        <p:spPr>
          <a:xfrm>
            <a:off x="219464" y="3242839"/>
            <a:ext cx="5807236" cy="553998"/>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a:latin typeface="メイリオ" panose="020B0604030504040204" pitchFamily="50" charset="-128"/>
                <a:ea typeface="メイリオ" panose="020B0604030504040204" pitchFamily="50" charset="-128"/>
              </a:rPr>
              <a:t>251</a:t>
            </a:r>
            <a:r>
              <a:rPr lang="ja-JP" altLang="en-US" sz="1600" dirty="0">
                <a:latin typeface="メイリオ" panose="020B0604030504040204" pitchFamily="50" charset="-128"/>
                <a:ea typeface="メイリオ" panose="020B0604030504040204" pitchFamily="50" charset="-128"/>
              </a:rPr>
              <a:t>人の話者の内</a:t>
            </a:r>
            <a:r>
              <a:rPr lang="en-US" altLang="ja-JP" sz="1600" dirty="0">
                <a:latin typeface="メイリオ" panose="020B0604030504040204" pitchFamily="50" charset="-128"/>
                <a:ea typeface="メイリオ" panose="020B0604030504040204" pitchFamily="50" charset="-128"/>
              </a:rPr>
              <a:t>10</a:t>
            </a:r>
            <a:r>
              <a:rPr lang="ja-JP" altLang="en-US" sz="1600" dirty="0">
                <a:latin typeface="メイリオ" panose="020B0604030504040204" pitchFamily="50" charset="-128"/>
                <a:ea typeface="メイリオ" panose="020B0604030504040204" pitchFamily="50" charset="-128"/>
              </a:rPr>
              <a:t>人の話者の音声表現を</a:t>
            </a:r>
            <a:r>
              <a:rPr lang="en-US" altLang="ja-JP" sz="1600" dirty="0">
                <a:latin typeface="メイリオ" panose="020B0604030504040204" pitchFamily="50" charset="-128"/>
                <a:ea typeface="メイリオ" panose="020B0604030504040204" pitchFamily="50" charset="-128"/>
              </a:rPr>
              <a:t>t-SNE</a:t>
            </a:r>
            <a:r>
              <a:rPr lang="ja-JP" altLang="en-US" sz="1600" dirty="0">
                <a:latin typeface="メイリオ" panose="020B0604030504040204" pitchFamily="50" charset="-128"/>
                <a:ea typeface="メイリオ" panose="020B0604030504040204" pitchFamily="50" charset="-128"/>
              </a:rPr>
              <a:t>で視覚化</a:t>
            </a:r>
            <a:endParaRPr lang="en-US" altLang="ja-JP" sz="1600" dirty="0">
              <a:latin typeface="メイリオ" panose="020B0604030504040204" pitchFamily="50" charset="-128"/>
              <a:ea typeface="メイリオ" panose="020B0604030504040204" pitchFamily="50" charset="-128"/>
            </a:endParaRPr>
          </a:p>
          <a:p>
            <a:pPr marL="628650" lvl="1" indent="-171450">
              <a:buFont typeface="Arial" panose="020B0604020202020204" pitchFamily="34" charset="0"/>
              <a:buChar char="•"/>
            </a:pPr>
            <a:r>
              <a:rPr kumimoji="1" lang="ja-JP" altLang="en-US" sz="1400" dirty="0">
                <a:latin typeface="メイリオ" panose="020B0604030504040204" pitchFamily="50" charset="-128"/>
                <a:ea typeface="メイリオ" panose="020B0604030504040204" pitchFamily="50" charset="-128"/>
              </a:rPr>
              <a:t>（</a:t>
            </a:r>
            <a:r>
              <a:rPr kumimoji="1" lang="en-US" altLang="ja-JP" sz="1400" dirty="0">
                <a:latin typeface="メイリオ" panose="020B0604030504040204" pitchFamily="50" charset="-128"/>
                <a:ea typeface="メイリオ" panose="020B0604030504040204" pitchFamily="50" charset="-128"/>
              </a:rPr>
              <a:t>t-SNE</a:t>
            </a:r>
            <a:r>
              <a:rPr kumimoji="1" lang="ja-JP" altLang="en-US" sz="1400" dirty="0">
                <a:latin typeface="メイリオ" panose="020B0604030504040204" pitchFamily="50" charset="-128"/>
                <a:ea typeface="メイリオ" panose="020B0604030504040204" pitchFamily="50" charset="-128"/>
              </a:rPr>
              <a:t>は次元削減アルゴリズム）</a:t>
            </a:r>
          </a:p>
        </p:txBody>
      </p:sp>
      <p:sp>
        <p:nvSpPr>
          <p:cNvPr id="20" name="テキスト ボックス 19">
            <a:extLst>
              <a:ext uri="{FF2B5EF4-FFF2-40B4-BE49-F238E27FC236}">
                <a16:creationId xmlns:a16="http://schemas.microsoft.com/office/drawing/2014/main" id="{AD62C059-8BFF-4934-9771-8A343845AD96}"/>
              </a:ext>
            </a:extLst>
          </p:cNvPr>
          <p:cNvSpPr txBox="1"/>
          <p:nvPr/>
        </p:nvSpPr>
        <p:spPr>
          <a:xfrm>
            <a:off x="9201680" y="4310863"/>
            <a:ext cx="2863650" cy="16812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ja-JP" altLang="en-US" sz="1400" dirty="0">
                <a:latin typeface="メイリオ" panose="020B0604030504040204" pitchFamily="50" charset="-128"/>
                <a:ea typeface="メイリオ" panose="020B0604030504040204" pitchFamily="50" charset="-128"/>
              </a:rPr>
              <a:t>複数ステップの予測実験</a:t>
            </a:r>
            <a:endParaRPr lang="en-US" altLang="ja-JP" sz="1400" dirty="0">
              <a:latin typeface="メイリオ" panose="020B0604030504040204" pitchFamily="50" charset="-128"/>
              <a:ea typeface="メイリオ" panose="020B0604030504040204" pitchFamily="50" charset="-128"/>
            </a:endParaRPr>
          </a:p>
          <a:p>
            <a:pPr marL="285750" indent="-285750">
              <a:lnSpc>
                <a:spcPct val="150000"/>
              </a:lnSpc>
              <a:buFont typeface="Arial" panose="020B0604020202020204" pitchFamily="34" charset="0"/>
              <a:buChar char="•"/>
            </a:pPr>
            <a:r>
              <a:rPr kumimoji="1" lang="en-US" altLang="ja-JP" sz="1400" dirty="0">
                <a:latin typeface="メイリオ" panose="020B0604030504040204" pitchFamily="50" charset="-128"/>
                <a:ea typeface="メイリオ" panose="020B0604030504040204" pitchFamily="50" charset="-128"/>
              </a:rPr>
              <a:t>12</a:t>
            </a:r>
            <a:r>
              <a:rPr kumimoji="1" lang="ja-JP" altLang="en-US" sz="1400" dirty="0">
                <a:latin typeface="メイリオ" panose="020B0604030504040204" pitchFamily="50" charset="-128"/>
                <a:ea typeface="メイリオ" panose="020B0604030504040204" pitchFamily="50" charset="-128"/>
              </a:rPr>
              <a:t>ステップが最良</a:t>
            </a:r>
            <a:endParaRPr kumimoji="1" lang="en-US" altLang="ja-JP" sz="1400" dirty="0">
              <a:latin typeface="メイリオ" panose="020B0604030504040204" pitchFamily="50" charset="-128"/>
              <a:ea typeface="メイリオ" panose="020B0604030504040204" pitchFamily="50" charset="-128"/>
            </a:endParaRPr>
          </a:p>
          <a:p>
            <a:pPr marL="285750" indent="-285750">
              <a:lnSpc>
                <a:spcPct val="150000"/>
              </a:lnSpc>
              <a:buFont typeface="Arial" panose="020B0604020202020204" pitchFamily="34" charset="0"/>
              <a:buChar char="•"/>
            </a:pPr>
            <a:endParaRPr lang="en-US" altLang="ja-JP" sz="1400" dirty="0">
              <a:latin typeface="メイリオ" panose="020B0604030504040204" pitchFamily="50" charset="-128"/>
              <a:ea typeface="メイリオ" panose="020B0604030504040204" pitchFamily="50" charset="-128"/>
            </a:endParaRPr>
          </a:p>
          <a:p>
            <a:pPr marL="285750" indent="-285750">
              <a:lnSpc>
                <a:spcPct val="150000"/>
              </a:lnSpc>
              <a:buFont typeface="Arial" panose="020B0604020202020204" pitchFamily="34" charset="0"/>
              <a:buChar char="•"/>
            </a:pPr>
            <a:r>
              <a:rPr kumimoji="1" lang="ja-JP" altLang="en-US" sz="1400" dirty="0">
                <a:latin typeface="メイリオ" panose="020B0604030504040204" pitchFamily="50" charset="-128"/>
                <a:ea typeface="メイリオ" panose="020B0604030504040204" pitchFamily="50" charset="-128"/>
              </a:rPr>
              <a:t>負例の</a:t>
            </a:r>
            <a:r>
              <a:rPr lang="ja-JP" altLang="en-US" sz="1400" dirty="0">
                <a:latin typeface="メイリオ" panose="020B0604030504040204" pitchFamily="50" charset="-128"/>
                <a:ea typeface="メイリオ" panose="020B0604030504040204" pitchFamily="50" charset="-128"/>
              </a:rPr>
              <a:t>サンプリング元？</a:t>
            </a:r>
            <a:endParaRPr lang="en-US" altLang="ja-JP" sz="1400" dirty="0">
              <a:latin typeface="メイリオ" panose="020B0604030504040204" pitchFamily="50" charset="-128"/>
              <a:ea typeface="メイリオ" panose="020B0604030504040204" pitchFamily="50" charset="-128"/>
            </a:endParaRPr>
          </a:p>
          <a:p>
            <a:pPr marL="285750" indent="-285750">
              <a:lnSpc>
                <a:spcPct val="150000"/>
              </a:lnSpc>
              <a:buFont typeface="Arial" panose="020B0604020202020204" pitchFamily="34" charset="0"/>
              <a:buChar char="•"/>
            </a:pPr>
            <a:endParaRPr kumimoji="1" lang="ja-JP" altLang="en-US" sz="1400"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05F7F5BD-684A-4B21-9FFA-318B0137C770}"/>
              </a:ext>
            </a:extLst>
          </p:cNvPr>
          <p:cNvSpPr txBox="1"/>
          <p:nvPr/>
        </p:nvSpPr>
        <p:spPr>
          <a:xfrm>
            <a:off x="6165300" y="3240591"/>
            <a:ext cx="6026699" cy="861774"/>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a:latin typeface="メイリオ" panose="020B0604030504040204" pitchFamily="50" charset="-128"/>
                <a:ea typeface="メイリオ" panose="020B0604030504040204" pitchFamily="50" charset="-128"/>
              </a:rPr>
              <a:t>1~20</a:t>
            </a:r>
            <a:r>
              <a:rPr lang="ja-JP" altLang="en-US" sz="1600" dirty="0">
                <a:latin typeface="メイリオ" panose="020B0604030504040204" pitchFamily="50" charset="-128"/>
                <a:ea typeface="メイリオ" panose="020B0604030504040204" pitchFamily="50" charset="-128"/>
              </a:rPr>
              <a:t>のタイムステップで、将来の潜在ベクトルを予測する</a:t>
            </a:r>
            <a:r>
              <a:rPr lang="ja-JP" altLang="en-US" sz="1600">
                <a:latin typeface="メイリオ" panose="020B0604030504040204" pitchFamily="50" charset="-128"/>
                <a:ea typeface="メイリオ" panose="020B0604030504040204" pitchFamily="50" charset="-128"/>
              </a:rPr>
              <a:t>モデルの精度を</a:t>
            </a:r>
            <a:r>
              <a:rPr lang="ja-JP" altLang="en-US" sz="1600" dirty="0">
                <a:latin typeface="メイリオ" panose="020B0604030504040204" pitchFamily="50" charset="-128"/>
                <a:ea typeface="メイリオ" panose="020B0604030504040204" pitchFamily="50" charset="-128"/>
              </a:rPr>
              <a:t>示している</a:t>
            </a:r>
            <a:endParaRPr lang="en-US" altLang="ja-JP" sz="1600"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sz="1600" dirty="0">
                <a:latin typeface="メイリオ" panose="020B0604030504040204" pitchFamily="50" charset="-128"/>
                <a:ea typeface="メイリオ" panose="020B0604030504040204" pitchFamily="50" charset="-128"/>
              </a:rPr>
              <a:t>ターゲットが遠いほど予測が困難になっている</a:t>
            </a:r>
          </a:p>
        </p:txBody>
      </p:sp>
      <p:sp>
        <p:nvSpPr>
          <p:cNvPr id="22" name="テキスト ボックス 21">
            <a:extLst>
              <a:ext uri="{FF2B5EF4-FFF2-40B4-BE49-F238E27FC236}">
                <a16:creationId xmlns:a16="http://schemas.microsoft.com/office/drawing/2014/main" id="{2FD638F3-2EC6-4CA4-B361-9C9293F32864}"/>
              </a:ext>
            </a:extLst>
          </p:cNvPr>
          <p:cNvSpPr txBox="1"/>
          <p:nvPr/>
        </p:nvSpPr>
        <p:spPr>
          <a:xfrm>
            <a:off x="2990320" y="4310863"/>
            <a:ext cx="3036380" cy="16812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ja-JP" altLang="en-US" sz="1400" dirty="0">
                <a:latin typeface="メイリオ" panose="020B0604030504040204" pitchFamily="50" charset="-128"/>
                <a:ea typeface="メイリオ" panose="020B0604030504040204" pitchFamily="50" charset="-128"/>
              </a:rPr>
              <a:t>通話、スピーチの線形分類器</a:t>
            </a:r>
            <a:endParaRPr kumimoji="1" lang="en-US" altLang="ja-JP" sz="1400" dirty="0">
              <a:latin typeface="メイリオ" panose="020B0604030504040204" pitchFamily="50" charset="-128"/>
              <a:ea typeface="メイリオ" panose="020B0604030504040204" pitchFamily="50" charset="-128"/>
            </a:endParaRPr>
          </a:p>
          <a:p>
            <a:pPr marL="285750" indent="-285750">
              <a:lnSpc>
                <a:spcPct val="150000"/>
              </a:lnSpc>
              <a:buFont typeface="Arial" panose="020B0604020202020204" pitchFamily="34" charset="0"/>
              <a:buChar char="•"/>
            </a:pPr>
            <a:r>
              <a:rPr lang="ja-JP" altLang="en-US" sz="1400" dirty="0">
                <a:latin typeface="メイリオ" panose="020B0604030504040204" pitchFamily="50" charset="-128"/>
                <a:ea typeface="メイリオ" panose="020B0604030504040204" pitchFamily="50" charset="-128"/>
              </a:rPr>
              <a:t>ランダムな初期化</a:t>
            </a:r>
            <a:endParaRPr lang="en-US" altLang="ja-JP" sz="1400" dirty="0">
              <a:latin typeface="メイリオ" panose="020B0604030504040204" pitchFamily="50" charset="-128"/>
              <a:ea typeface="メイリオ" panose="020B0604030504040204" pitchFamily="50" charset="-128"/>
            </a:endParaRPr>
          </a:p>
          <a:p>
            <a:pPr marL="285750" indent="-285750">
              <a:lnSpc>
                <a:spcPct val="150000"/>
              </a:lnSpc>
              <a:buFont typeface="Arial" panose="020B0604020202020204" pitchFamily="34" charset="0"/>
              <a:buChar char="•"/>
            </a:pPr>
            <a:r>
              <a:rPr kumimoji="1" lang="en-US" altLang="ja-JP" sz="1400" dirty="0">
                <a:latin typeface="メイリオ" panose="020B0604030504040204" pitchFamily="50" charset="-128"/>
                <a:ea typeface="メイリオ" panose="020B0604030504040204" pitchFamily="50" charset="-128"/>
              </a:rPr>
              <a:t>MFCC</a:t>
            </a:r>
            <a:r>
              <a:rPr kumimoji="1" lang="ja-JP" altLang="en-US" sz="1400" dirty="0">
                <a:latin typeface="メイリオ" panose="020B0604030504040204" pitchFamily="50" charset="-128"/>
                <a:ea typeface="メイリオ" panose="020B0604030504040204" pitchFamily="50" charset="-128"/>
              </a:rPr>
              <a:t>特徴量</a:t>
            </a:r>
            <a:endParaRPr kumimoji="1" lang="en-US" altLang="ja-JP" sz="1400" dirty="0">
              <a:latin typeface="メイリオ" panose="020B0604030504040204" pitchFamily="50" charset="-128"/>
              <a:ea typeface="メイリオ" panose="020B0604030504040204" pitchFamily="50" charset="-128"/>
            </a:endParaRPr>
          </a:p>
          <a:p>
            <a:pPr marL="285750" indent="-285750">
              <a:lnSpc>
                <a:spcPct val="150000"/>
              </a:lnSpc>
              <a:buFont typeface="Arial" panose="020B0604020202020204" pitchFamily="34" charset="0"/>
              <a:buChar char="•"/>
            </a:pPr>
            <a:r>
              <a:rPr lang="en-US" altLang="ja-JP" sz="1400" dirty="0">
                <a:latin typeface="メイリオ" panose="020B0604030504040204" pitchFamily="50" charset="-128"/>
                <a:ea typeface="メイリオ" panose="020B0604030504040204" pitchFamily="50" charset="-128"/>
              </a:rPr>
              <a:t>CPC</a:t>
            </a:r>
            <a:r>
              <a:rPr lang="ja-JP" altLang="en-US" sz="1400" dirty="0">
                <a:latin typeface="メイリオ" panose="020B0604030504040204" pitchFamily="50" charset="-128"/>
                <a:ea typeface="メイリオ" panose="020B0604030504040204" pitchFamily="50" charset="-128"/>
              </a:rPr>
              <a:t>（隠れ層を１つにした）</a:t>
            </a:r>
            <a:endParaRPr lang="en-US" altLang="ja-JP" sz="1400" dirty="0">
              <a:latin typeface="メイリオ" panose="020B0604030504040204" pitchFamily="50" charset="-128"/>
              <a:ea typeface="メイリオ" panose="020B0604030504040204" pitchFamily="50" charset="-128"/>
            </a:endParaRPr>
          </a:p>
          <a:p>
            <a:pPr marL="285750" indent="-285750">
              <a:lnSpc>
                <a:spcPct val="150000"/>
              </a:lnSpc>
              <a:buFont typeface="Arial" panose="020B0604020202020204" pitchFamily="34" charset="0"/>
              <a:buChar char="•"/>
            </a:pPr>
            <a:r>
              <a:rPr kumimoji="1" lang="ja-JP" altLang="en-US" sz="1400" dirty="0">
                <a:latin typeface="メイリオ" panose="020B0604030504040204" pitchFamily="50" charset="-128"/>
                <a:ea typeface="メイリオ" panose="020B0604030504040204" pitchFamily="50" charset="-128"/>
              </a:rPr>
              <a:t>教師ありの</a:t>
            </a:r>
            <a:r>
              <a:rPr kumimoji="1" lang="en-US" altLang="ja-JP" sz="1400" dirty="0">
                <a:latin typeface="メイリオ" panose="020B0604030504040204" pitchFamily="50" charset="-128"/>
                <a:ea typeface="メイリオ" panose="020B0604030504040204" pitchFamily="50" charset="-128"/>
              </a:rPr>
              <a:t>End-to-End</a:t>
            </a:r>
            <a:endParaRPr kumimoji="1" lang="ja-JP" altLang="en-US"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44638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4081E9-15D4-43D2-871D-A58CEC0FEEF7}"/>
              </a:ext>
            </a:extLst>
          </p:cNvPr>
          <p:cNvSpPr>
            <a:spLocks noGrp="1"/>
          </p:cNvSpPr>
          <p:nvPr>
            <p:ph type="title"/>
          </p:nvPr>
        </p:nvSpPr>
        <p:spPr/>
        <p:txBody>
          <a:bodyPr/>
          <a:lstStyle/>
          <a:p>
            <a:r>
              <a:rPr lang="en-US" altLang="ja-JP" dirty="0"/>
              <a:t>CPC(6/7)</a:t>
            </a:r>
            <a:r>
              <a:rPr lang="ja-JP" altLang="en-US" dirty="0"/>
              <a:t>：実験結果</a:t>
            </a:r>
            <a:endParaRPr kumimoji="1" lang="ja-JP" altLang="en-US" dirty="0"/>
          </a:p>
        </p:txBody>
      </p:sp>
      <p:sp>
        <p:nvSpPr>
          <p:cNvPr id="3" name="コンテンツ プレースホルダー 2">
            <a:extLst>
              <a:ext uri="{FF2B5EF4-FFF2-40B4-BE49-F238E27FC236}">
                <a16:creationId xmlns:a16="http://schemas.microsoft.com/office/drawing/2014/main" id="{7C67206B-1F4F-4E35-821C-AC4FCD44E5B2}"/>
              </a:ext>
            </a:extLst>
          </p:cNvPr>
          <p:cNvSpPr>
            <a:spLocks noGrp="1"/>
          </p:cNvSpPr>
          <p:nvPr>
            <p:ph idx="1"/>
          </p:nvPr>
        </p:nvSpPr>
        <p:spPr>
          <a:xfrm>
            <a:off x="5961412" y="1825625"/>
            <a:ext cx="6230587" cy="4351338"/>
          </a:xfrm>
        </p:spPr>
        <p:txBody>
          <a:bodyPr>
            <a:normAutofit/>
          </a:bodyPr>
          <a:lstStyle/>
          <a:p>
            <a:pPr marL="0" indent="0">
              <a:buNone/>
            </a:pPr>
            <a:r>
              <a:rPr lang="ja-JP" altLang="en-US" sz="1800" u="sng" dirty="0"/>
              <a:t>画像認識</a:t>
            </a:r>
            <a:endParaRPr lang="en-US" altLang="ja-JP" sz="1800" u="sng" dirty="0"/>
          </a:p>
          <a:p>
            <a:r>
              <a:rPr lang="en-US" altLang="ja-JP" sz="1800" dirty="0" err="1"/>
              <a:t>AlexNet</a:t>
            </a:r>
            <a:r>
              <a:rPr lang="en-US" altLang="ja-JP" sz="1800" dirty="0"/>
              <a:t> conv5</a:t>
            </a:r>
            <a:r>
              <a:rPr lang="ja-JP" altLang="en-US" sz="1800" dirty="0"/>
              <a:t>と</a:t>
            </a:r>
            <a:r>
              <a:rPr lang="en-US" altLang="ja-JP" sz="1800" dirty="0"/>
              <a:t>ResNet-V2</a:t>
            </a:r>
            <a:r>
              <a:rPr lang="ja-JP" altLang="en-US" sz="1800" dirty="0"/>
              <a:t>を用いたモデルと比較</a:t>
            </a:r>
            <a:endParaRPr lang="en-US" altLang="ja-JP" sz="1800" dirty="0"/>
          </a:p>
          <a:p>
            <a:r>
              <a:rPr lang="ja-JP" altLang="en-US" sz="1800" dirty="0"/>
              <a:t>線形分類器を学習して実験</a:t>
            </a:r>
            <a:endParaRPr lang="en-US" altLang="ja-JP" sz="1800" dirty="0"/>
          </a:p>
          <a:p>
            <a:r>
              <a:rPr lang="en-US" altLang="ja-JP" sz="1800" dirty="0"/>
              <a:t>Top-1</a:t>
            </a:r>
            <a:r>
              <a:rPr lang="ja-JP" altLang="en-US" sz="1800" dirty="0" err="1"/>
              <a:t>、</a:t>
            </a:r>
            <a:r>
              <a:rPr lang="en-US" altLang="ja-JP" sz="1800" dirty="0"/>
              <a:t>Top-5</a:t>
            </a:r>
            <a:r>
              <a:rPr lang="ja-JP" altLang="en-US" sz="1800" dirty="0"/>
              <a:t>精度で共に他の技術を上回った</a:t>
            </a:r>
            <a:endParaRPr lang="en-US" altLang="ja-JP" sz="1800" dirty="0"/>
          </a:p>
          <a:p>
            <a:pPr marL="0" indent="0">
              <a:buNone/>
            </a:pPr>
            <a:r>
              <a:rPr lang="ja-JP" altLang="en-US" sz="1800" u="sng" dirty="0"/>
              <a:t>自然言語</a:t>
            </a:r>
            <a:endParaRPr lang="en-US" altLang="ja-JP" sz="1800" u="sng" dirty="0"/>
          </a:p>
          <a:p>
            <a:r>
              <a:rPr lang="ja-JP" altLang="en-US" sz="1800" dirty="0"/>
              <a:t>ロジスティック回帰分類器を学習して比較</a:t>
            </a:r>
            <a:endParaRPr lang="en-US" altLang="ja-JP" sz="1800" dirty="0"/>
          </a:p>
          <a:p>
            <a:r>
              <a:rPr lang="en-US" altLang="ja-JP" sz="1800" dirty="0"/>
              <a:t>CPC</a:t>
            </a:r>
            <a:r>
              <a:rPr lang="ja-JP" altLang="en-US" sz="1800" dirty="0"/>
              <a:t>は</a:t>
            </a:r>
            <a:r>
              <a:rPr lang="en-US" altLang="ja-JP" sz="1800" dirty="0"/>
              <a:t>LSTM</a:t>
            </a:r>
            <a:r>
              <a:rPr lang="ja-JP" altLang="en-US" sz="1800" dirty="0"/>
              <a:t>を使わないため非常に高速</a:t>
            </a:r>
            <a:endParaRPr lang="en-US" altLang="ja-JP" sz="1800" dirty="0"/>
          </a:p>
          <a:p>
            <a:r>
              <a:rPr lang="en-US" altLang="ja-JP" sz="1800" dirty="0"/>
              <a:t>Skip-thought</a:t>
            </a:r>
            <a:r>
              <a:rPr lang="ja-JP" altLang="en-US" sz="1800" dirty="0" err="1"/>
              <a:t>って</a:t>
            </a:r>
            <a:r>
              <a:rPr lang="ja-JP" altLang="en-US" sz="1800" dirty="0"/>
              <a:t>なんやろかいな</a:t>
            </a:r>
            <a:endParaRPr lang="en-US" altLang="ja-JP" sz="1800" dirty="0"/>
          </a:p>
          <a:p>
            <a:endParaRPr kumimoji="1" lang="ja-JP" altLang="en-US" sz="1800" dirty="0"/>
          </a:p>
        </p:txBody>
      </p:sp>
      <p:sp>
        <p:nvSpPr>
          <p:cNvPr id="4" name="日付プレースホルダー 3">
            <a:extLst>
              <a:ext uri="{FF2B5EF4-FFF2-40B4-BE49-F238E27FC236}">
                <a16:creationId xmlns:a16="http://schemas.microsoft.com/office/drawing/2014/main" id="{AE2F2EC5-6AB9-4127-AFE2-EA336CEC5627}"/>
              </a:ext>
            </a:extLst>
          </p:cNvPr>
          <p:cNvSpPr>
            <a:spLocks noGrp="1"/>
          </p:cNvSpPr>
          <p:nvPr>
            <p:ph type="dt" sz="half" idx="10"/>
          </p:nvPr>
        </p:nvSpPr>
        <p:spPr/>
        <p:txBody>
          <a:bodyPr/>
          <a:lstStyle/>
          <a:p>
            <a:fld id="{7FA19160-9772-894A-AD42-F46DA699FB09}" type="datetime1">
              <a:rPr kumimoji="1" lang="ja-JP" altLang="en-US" smtClean="0"/>
              <a:t>2021/4/27</a:t>
            </a:fld>
            <a:endParaRPr kumimoji="1" lang="ja-JP" altLang="en-US"/>
          </a:p>
        </p:txBody>
      </p:sp>
      <p:sp>
        <p:nvSpPr>
          <p:cNvPr id="5" name="フッター プレースホルダー 4">
            <a:extLst>
              <a:ext uri="{FF2B5EF4-FFF2-40B4-BE49-F238E27FC236}">
                <a16:creationId xmlns:a16="http://schemas.microsoft.com/office/drawing/2014/main" id="{D093A558-3B1B-4A58-B9C2-17BBBC0F29A9}"/>
              </a:ext>
            </a:extLst>
          </p:cNvPr>
          <p:cNvSpPr>
            <a:spLocks noGrp="1"/>
          </p:cNvSpPr>
          <p:nvPr>
            <p:ph type="ftr" sz="quarter" idx="11"/>
          </p:nvPr>
        </p:nvSpPr>
        <p:spPr/>
        <p:txBody>
          <a:bodyPr/>
          <a:lstStyle/>
          <a:p>
            <a:r>
              <a:rPr kumimoji="1" lang="ja-JP" altLang="en-US"/>
              <a:t>大学院セミナー</a:t>
            </a:r>
          </a:p>
        </p:txBody>
      </p:sp>
      <p:sp>
        <p:nvSpPr>
          <p:cNvPr id="6" name="スライド番号プレースホルダー 5">
            <a:extLst>
              <a:ext uri="{FF2B5EF4-FFF2-40B4-BE49-F238E27FC236}">
                <a16:creationId xmlns:a16="http://schemas.microsoft.com/office/drawing/2014/main" id="{4F62C24F-FC1B-4902-A447-B048588DE32D}"/>
              </a:ext>
            </a:extLst>
          </p:cNvPr>
          <p:cNvSpPr>
            <a:spLocks noGrp="1"/>
          </p:cNvSpPr>
          <p:nvPr>
            <p:ph type="sldNum" sz="quarter" idx="12"/>
          </p:nvPr>
        </p:nvSpPr>
        <p:spPr/>
        <p:txBody>
          <a:bodyPr/>
          <a:lstStyle/>
          <a:p>
            <a:fld id="{0A308975-6624-A64B-9276-C536B2E7A4FC}" type="slidenum">
              <a:rPr kumimoji="1" lang="ja-JP" altLang="en-US" smtClean="0"/>
              <a:t>16</a:t>
            </a:fld>
            <a:endParaRPr kumimoji="1" lang="ja-JP" altLang="en-US"/>
          </a:p>
        </p:txBody>
      </p:sp>
      <p:pic>
        <p:nvPicPr>
          <p:cNvPr id="10" name="図 9">
            <a:extLst>
              <a:ext uri="{FF2B5EF4-FFF2-40B4-BE49-F238E27FC236}">
                <a16:creationId xmlns:a16="http://schemas.microsoft.com/office/drawing/2014/main" id="{A7CB9BDC-C082-42E3-B759-53FBB4CDA81C}"/>
              </a:ext>
            </a:extLst>
          </p:cNvPr>
          <p:cNvPicPr>
            <a:picLocks noChangeAspect="1"/>
          </p:cNvPicPr>
          <p:nvPr/>
        </p:nvPicPr>
        <p:blipFill>
          <a:blip r:embed="rId2"/>
          <a:stretch>
            <a:fillRect/>
          </a:stretch>
        </p:blipFill>
        <p:spPr>
          <a:xfrm>
            <a:off x="541283" y="1498923"/>
            <a:ext cx="4926501" cy="4949923"/>
          </a:xfrm>
          <a:prstGeom prst="rect">
            <a:avLst/>
          </a:prstGeom>
        </p:spPr>
      </p:pic>
    </p:spTree>
    <p:extLst>
      <p:ext uri="{BB962C8B-B14F-4D97-AF65-F5344CB8AC3E}">
        <p14:creationId xmlns:p14="http://schemas.microsoft.com/office/powerpoint/2010/main" val="538788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A2E528-021E-4BD0-A46E-E25DF804AA9A}"/>
              </a:ext>
            </a:extLst>
          </p:cNvPr>
          <p:cNvSpPr>
            <a:spLocks noGrp="1"/>
          </p:cNvSpPr>
          <p:nvPr>
            <p:ph type="title"/>
          </p:nvPr>
        </p:nvSpPr>
        <p:spPr/>
        <p:txBody>
          <a:bodyPr/>
          <a:lstStyle/>
          <a:p>
            <a:r>
              <a:rPr lang="en-US" altLang="ja-JP" dirty="0"/>
              <a:t>CPC(6/7)</a:t>
            </a:r>
            <a:r>
              <a:rPr lang="ja-JP" altLang="en-US" dirty="0"/>
              <a:t>：実験結果</a:t>
            </a:r>
            <a:endParaRPr kumimoji="1" lang="ja-JP" altLang="en-US" dirty="0"/>
          </a:p>
        </p:txBody>
      </p:sp>
      <p:sp>
        <p:nvSpPr>
          <p:cNvPr id="3" name="コンテンツ プレースホルダー 2">
            <a:extLst>
              <a:ext uri="{FF2B5EF4-FFF2-40B4-BE49-F238E27FC236}">
                <a16:creationId xmlns:a16="http://schemas.microsoft.com/office/drawing/2014/main" id="{2E60B5A7-428E-47E4-867E-D7660614DA4D}"/>
              </a:ext>
            </a:extLst>
          </p:cNvPr>
          <p:cNvSpPr>
            <a:spLocks noGrp="1"/>
          </p:cNvSpPr>
          <p:nvPr>
            <p:ph idx="1"/>
          </p:nvPr>
        </p:nvSpPr>
        <p:spPr/>
        <p:txBody>
          <a:bodyPr/>
          <a:lstStyle/>
          <a:p>
            <a:pPr marL="0" indent="0">
              <a:buNone/>
            </a:pPr>
            <a:r>
              <a:rPr kumimoji="1" lang="ja-JP" altLang="en-US" u="sng" dirty="0"/>
              <a:t>強化学習</a:t>
            </a:r>
            <a:endParaRPr kumimoji="1" lang="en-US" altLang="ja-JP" u="sng" dirty="0"/>
          </a:p>
          <a:p>
            <a:r>
              <a:rPr kumimoji="1" lang="en-US" altLang="ja-JP" dirty="0"/>
              <a:t>DeepMind</a:t>
            </a:r>
            <a:r>
              <a:rPr kumimoji="1" lang="ja-JP" altLang="en-US" dirty="0"/>
              <a:t> </a:t>
            </a:r>
            <a:r>
              <a:rPr kumimoji="1" lang="en-US" altLang="ja-JP" dirty="0"/>
              <a:t>Lab</a:t>
            </a:r>
            <a:r>
              <a:rPr kumimoji="1" lang="ja-JP" altLang="en-US" dirty="0"/>
              <a:t>の３</a:t>
            </a:r>
            <a:r>
              <a:rPr lang="en-US" altLang="ja-JP" dirty="0"/>
              <a:t>D</a:t>
            </a:r>
            <a:r>
              <a:rPr lang="ja-JP" altLang="en-US" dirty="0"/>
              <a:t>環境での強化学習</a:t>
            </a:r>
            <a:endParaRPr lang="en-US" altLang="ja-JP" dirty="0"/>
          </a:p>
          <a:p>
            <a:pPr lvl="1"/>
            <a:r>
              <a:rPr lang="en-US" altLang="ja-JP" dirty="0" err="1"/>
              <a:t>r</a:t>
            </a:r>
            <a:r>
              <a:rPr kumimoji="1" lang="en-US" altLang="ja-JP" dirty="0" err="1"/>
              <a:t>ooms_watermaze</a:t>
            </a:r>
            <a:endParaRPr kumimoji="1" lang="en-US" altLang="ja-JP" dirty="0"/>
          </a:p>
          <a:p>
            <a:pPr lvl="1"/>
            <a:r>
              <a:rPr lang="en-US" altLang="ja-JP" dirty="0" err="1"/>
              <a:t>explore_goal_locations_small</a:t>
            </a:r>
            <a:endParaRPr lang="en-US" altLang="ja-JP" dirty="0"/>
          </a:p>
          <a:p>
            <a:pPr lvl="1"/>
            <a:r>
              <a:rPr lang="en-US" altLang="ja-JP" dirty="0"/>
              <a:t>seekavoid_arena_01</a:t>
            </a:r>
          </a:p>
          <a:p>
            <a:pPr lvl="1"/>
            <a:r>
              <a:rPr lang="en-US" altLang="ja-JP" dirty="0" err="1"/>
              <a:t>lasertag_three_opponents_small</a:t>
            </a:r>
            <a:endParaRPr lang="en-US" altLang="ja-JP" dirty="0"/>
          </a:p>
          <a:p>
            <a:pPr lvl="1"/>
            <a:r>
              <a:rPr lang="en-US" altLang="ja-JP" dirty="0" err="1"/>
              <a:t>rooms_key_doors_puzzle</a:t>
            </a:r>
            <a:endParaRPr lang="en-US" altLang="ja-JP" dirty="0"/>
          </a:p>
          <a:p>
            <a:r>
              <a:rPr lang="ja-JP" altLang="en-US" dirty="0"/>
              <a:t>強化学習のことはよくわからんが、</a:t>
            </a:r>
            <a:r>
              <a:rPr lang="en-US" altLang="ja-JP" dirty="0"/>
              <a:t>Contrastive-loss</a:t>
            </a:r>
            <a:r>
              <a:rPr lang="ja-JP" altLang="en-US" dirty="0"/>
              <a:t>を用いることでエージェントの性能が大幅に改善されているらしい</a:t>
            </a:r>
            <a:endParaRPr kumimoji="1" lang="en-US" altLang="ja-JP" dirty="0"/>
          </a:p>
          <a:p>
            <a:endParaRPr kumimoji="1" lang="ja-JP" altLang="en-US" dirty="0"/>
          </a:p>
        </p:txBody>
      </p:sp>
      <p:sp>
        <p:nvSpPr>
          <p:cNvPr id="4" name="日付プレースホルダー 3">
            <a:extLst>
              <a:ext uri="{FF2B5EF4-FFF2-40B4-BE49-F238E27FC236}">
                <a16:creationId xmlns:a16="http://schemas.microsoft.com/office/drawing/2014/main" id="{E5B12F54-E974-45D1-AB1C-65F5181B75E5}"/>
              </a:ext>
            </a:extLst>
          </p:cNvPr>
          <p:cNvSpPr>
            <a:spLocks noGrp="1"/>
          </p:cNvSpPr>
          <p:nvPr>
            <p:ph type="dt" sz="half" idx="10"/>
          </p:nvPr>
        </p:nvSpPr>
        <p:spPr/>
        <p:txBody>
          <a:bodyPr/>
          <a:lstStyle/>
          <a:p>
            <a:fld id="{7FA19160-9772-894A-AD42-F46DA699FB09}" type="datetime1">
              <a:rPr kumimoji="1" lang="ja-JP" altLang="en-US" smtClean="0"/>
              <a:t>2021/4/27</a:t>
            </a:fld>
            <a:endParaRPr kumimoji="1" lang="ja-JP" altLang="en-US"/>
          </a:p>
        </p:txBody>
      </p:sp>
      <p:sp>
        <p:nvSpPr>
          <p:cNvPr id="5" name="フッター プレースホルダー 4">
            <a:extLst>
              <a:ext uri="{FF2B5EF4-FFF2-40B4-BE49-F238E27FC236}">
                <a16:creationId xmlns:a16="http://schemas.microsoft.com/office/drawing/2014/main" id="{8434968D-4F38-42AE-9C20-0210E1E9626D}"/>
              </a:ext>
            </a:extLst>
          </p:cNvPr>
          <p:cNvSpPr>
            <a:spLocks noGrp="1"/>
          </p:cNvSpPr>
          <p:nvPr>
            <p:ph type="ftr" sz="quarter" idx="11"/>
          </p:nvPr>
        </p:nvSpPr>
        <p:spPr/>
        <p:txBody>
          <a:bodyPr/>
          <a:lstStyle/>
          <a:p>
            <a:r>
              <a:rPr kumimoji="1" lang="ja-JP" altLang="en-US"/>
              <a:t>大学院セミナー</a:t>
            </a:r>
          </a:p>
        </p:txBody>
      </p:sp>
      <p:sp>
        <p:nvSpPr>
          <p:cNvPr id="6" name="スライド番号プレースホルダー 5">
            <a:extLst>
              <a:ext uri="{FF2B5EF4-FFF2-40B4-BE49-F238E27FC236}">
                <a16:creationId xmlns:a16="http://schemas.microsoft.com/office/drawing/2014/main" id="{AD40C672-670D-4508-8271-6FB4204F8378}"/>
              </a:ext>
            </a:extLst>
          </p:cNvPr>
          <p:cNvSpPr>
            <a:spLocks noGrp="1"/>
          </p:cNvSpPr>
          <p:nvPr>
            <p:ph type="sldNum" sz="quarter" idx="12"/>
          </p:nvPr>
        </p:nvSpPr>
        <p:spPr/>
        <p:txBody>
          <a:bodyPr/>
          <a:lstStyle/>
          <a:p>
            <a:fld id="{0A308975-6624-A64B-9276-C536B2E7A4FC}" type="slidenum">
              <a:rPr kumimoji="1" lang="ja-JP" altLang="en-US" smtClean="0"/>
              <a:t>17</a:t>
            </a:fld>
            <a:endParaRPr kumimoji="1" lang="ja-JP" altLang="en-US"/>
          </a:p>
        </p:txBody>
      </p:sp>
      <p:pic>
        <p:nvPicPr>
          <p:cNvPr id="7" name="図 6">
            <a:extLst>
              <a:ext uri="{FF2B5EF4-FFF2-40B4-BE49-F238E27FC236}">
                <a16:creationId xmlns:a16="http://schemas.microsoft.com/office/drawing/2014/main" id="{5CA041B9-5A6D-4638-A0BF-95E6D65D2746}"/>
              </a:ext>
            </a:extLst>
          </p:cNvPr>
          <p:cNvPicPr>
            <a:picLocks noChangeAspect="1"/>
          </p:cNvPicPr>
          <p:nvPr/>
        </p:nvPicPr>
        <p:blipFill rotWithShape="1">
          <a:blip r:embed="rId2"/>
          <a:srcRect t="8317" r="3756"/>
          <a:stretch/>
        </p:blipFill>
        <p:spPr>
          <a:xfrm>
            <a:off x="5658896" y="1897881"/>
            <a:ext cx="6497242" cy="1963505"/>
          </a:xfrm>
          <a:prstGeom prst="rect">
            <a:avLst/>
          </a:prstGeom>
        </p:spPr>
      </p:pic>
      <p:sp>
        <p:nvSpPr>
          <p:cNvPr id="8" name="テキスト ボックス 7">
            <a:extLst>
              <a:ext uri="{FF2B5EF4-FFF2-40B4-BE49-F238E27FC236}">
                <a16:creationId xmlns:a16="http://schemas.microsoft.com/office/drawing/2014/main" id="{6464BEF9-BE48-4851-9697-F1C068D3BC45}"/>
              </a:ext>
            </a:extLst>
          </p:cNvPr>
          <p:cNvSpPr txBox="1"/>
          <p:nvPr/>
        </p:nvSpPr>
        <p:spPr>
          <a:xfrm>
            <a:off x="6216503" y="3933642"/>
            <a:ext cx="5807236" cy="307777"/>
          </a:xfrm>
          <a:prstGeom prst="rect">
            <a:avLst/>
          </a:prstGeom>
          <a:noFill/>
        </p:spPr>
        <p:txBody>
          <a:bodyPr wrap="square" rtlCol="0">
            <a:spAutoFit/>
          </a:bodyPr>
          <a:lstStyle/>
          <a:p>
            <a:r>
              <a:rPr kumimoji="1" lang="ja-JP" altLang="en-US" sz="1400" dirty="0">
                <a:latin typeface="メイリオ" panose="020B0604030504040204" pitchFamily="50" charset="-128"/>
                <a:ea typeface="メイリオ" panose="020B0604030504040204" pitchFamily="50" charset="-128"/>
              </a:rPr>
              <a:t>赤：バッチ式の</a:t>
            </a:r>
            <a:r>
              <a:rPr kumimoji="1" lang="en-US" altLang="ja-JP" sz="1400" dirty="0">
                <a:latin typeface="メイリオ" panose="020B0604030504040204" pitchFamily="50" charset="-128"/>
                <a:ea typeface="メイリオ" panose="020B0604030504040204" pitchFamily="50" charset="-128"/>
              </a:rPr>
              <a:t>AC2</a:t>
            </a:r>
            <a:r>
              <a:rPr kumimoji="1" lang="ja-JP" altLang="en-US" sz="1400" dirty="0">
                <a:latin typeface="メイリオ" panose="020B0604030504040204" pitchFamily="50" charset="-128"/>
                <a:ea typeface="メイリオ" panose="020B0604030504040204" pitchFamily="50" charset="-128"/>
              </a:rPr>
              <a:t>エージェント、黒：</a:t>
            </a:r>
            <a:r>
              <a:rPr kumimoji="1" lang="en-US" altLang="ja-JP" sz="1400" dirty="0">
                <a:latin typeface="メイリオ" panose="020B0604030504040204" pitchFamily="50" charset="-128"/>
                <a:ea typeface="メイリオ" panose="020B0604030504040204" pitchFamily="50" charset="-128"/>
              </a:rPr>
              <a:t>Contrastive loss</a:t>
            </a:r>
            <a:r>
              <a:rPr kumimoji="1" lang="ja-JP" altLang="en-US" sz="1400" dirty="0">
                <a:latin typeface="メイリオ" panose="020B0604030504040204" pitchFamily="50" charset="-128"/>
                <a:ea typeface="メイリオ" panose="020B0604030504040204" pitchFamily="50" charset="-128"/>
              </a:rPr>
              <a:t>を追加</a:t>
            </a:r>
          </a:p>
        </p:txBody>
      </p:sp>
    </p:spTree>
    <p:extLst>
      <p:ext uri="{BB962C8B-B14F-4D97-AF65-F5344CB8AC3E}">
        <p14:creationId xmlns:p14="http://schemas.microsoft.com/office/powerpoint/2010/main" val="2825857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9057F0-1845-D446-893C-57DC1D8200C2}"/>
              </a:ext>
            </a:extLst>
          </p:cNvPr>
          <p:cNvSpPr>
            <a:spLocks noGrp="1"/>
          </p:cNvSpPr>
          <p:nvPr>
            <p:ph type="title"/>
          </p:nvPr>
        </p:nvSpPr>
        <p:spPr/>
        <p:txBody>
          <a:bodyPr/>
          <a:lstStyle/>
          <a:p>
            <a:r>
              <a:rPr kumimoji="1" lang="en-US" altLang="ja-JP" dirty="0"/>
              <a:t>CPC(7/7)</a:t>
            </a:r>
            <a:r>
              <a:rPr kumimoji="1" lang="ja-JP" altLang="en-US"/>
              <a:t>：</a:t>
            </a:r>
            <a:r>
              <a:rPr kumimoji="1" lang="en-US" altLang="ja-JP" dirty="0"/>
              <a:t>CPC</a:t>
            </a:r>
            <a:r>
              <a:rPr kumimoji="1" lang="ja-JP" altLang="en-US"/>
              <a:t>まとめ</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628DA00-8CFB-594C-8403-F10D1E909251}"/>
                  </a:ext>
                </a:extLst>
              </p:cNvPr>
              <p:cNvSpPr>
                <a:spLocks noGrp="1"/>
              </p:cNvSpPr>
              <p:nvPr>
                <p:ph idx="1"/>
              </p:nvPr>
            </p:nvSpPr>
            <p:spPr/>
            <p:txBody>
              <a:bodyPr>
                <a:normAutofit/>
              </a:bodyPr>
              <a:lstStyle/>
              <a:p>
                <a:r>
                  <a:rPr lang="ja-JP" altLang="en-US" dirty="0"/>
                  <a:t>系列情報におけるコンテキストの表現ベクトルと予測ベクトルの相互情報量を最大化することで良い埋め込み表現を学習するモデル</a:t>
                </a:r>
                <a:endParaRPr lang="en-US" altLang="ja-JP" dirty="0"/>
              </a:p>
              <a:p>
                <a:r>
                  <a:rPr lang="ja-JP" altLang="en-US" dirty="0"/>
                  <a:t>この</a:t>
                </a:r>
                <a:r>
                  <a:rPr lang="en-US" altLang="ja-JP" dirty="0"/>
                  <a:t>RNN</a:t>
                </a:r>
                <a:r>
                  <a:rPr lang="ja-JP" altLang="en-US" dirty="0" err="1"/>
                  <a:t>っぽい</a:t>
                </a:r>
                <a:r>
                  <a:rPr lang="ja-JP" altLang="en-US" dirty="0"/>
                  <a:t>やり方は、</a:t>
                </a:r>
                <a:r>
                  <a:rPr lang="en-US" altLang="ja-JP" dirty="0"/>
                  <a:t>TCN, TCL, Word2Vec</a:t>
                </a:r>
                <a:r>
                  <a:rPr lang="ja-JP" altLang="en-US" dirty="0"/>
                  <a:t>とか色々研究されてきた。</a:t>
                </a:r>
                <a:endParaRPr lang="en-US" altLang="ja-JP" dirty="0"/>
              </a:p>
              <a:p>
                <a:r>
                  <a:rPr lang="ja-JP" altLang="en-US" dirty="0"/>
                  <a:t>これらは特定のタスクに対して強力やけど、</a:t>
                </a:r>
                <a:r>
                  <a:rPr lang="en-US" altLang="ja-JP" dirty="0"/>
                  <a:t>CPC</a:t>
                </a:r>
                <a:r>
                  <a:rPr lang="ja-JP" altLang="en-US" dirty="0"/>
                  <a:t>は他のタスクにも強い。</a:t>
                </a:r>
                <a:endParaRPr lang="en-US" altLang="ja-JP" dirty="0"/>
              </a:p>
              <a:p>
                <a:pPr lvl="1"/>
                <a:r>
                  <a:rPr lang="ja-JP" altLang="en-US" dirty="0"/>
                  <a:t>音声認識、画像認識、自然言語、強化学習</a:t>
                </a:r>
                <a:endParaRPr lang="en-US" altLang="ja-JP" dirty="0"/>
              </a:p>
              <a:p>
                <a:r>
                  <a:rPr lang="en-US" altLang="ja-JP" dirty="0"/>
                  <a:t>CPC</a:t>
                </a:r>
                <a:r>
                  <a:rPr lang="ja-JP" altLang="en-US" dirty="0"/>
                  <a:t>を画像に適用すると、従来の識別系の</a:t>
                </a:r>
                <a:r>
                  <a:rPr lang="en-US" altLang="ja-JP" dirty="0"/>
                  <a:t>pretext-task</a:t>
                </a:r>
                <a:r>
                  <a:rPr lang="ja-JP" altLang="en-US" dirty="0"/>
                  <a:t>を超える精度になった。</a:t>
                </a:r>
                <a:endParaRPr lang="en-US" altLang="ja-JP" dirty="0"/>
              </a:p>
              <a:p>
                <a:r>
                  <a:rPr lang="ja-JP" altLang="en-US" dirty="0"/>
                  <a:t>ちなみに</a:t>
                </a:r>
                <a:r>
                  <a:rPr lang="en-US" altLang="ja-JP" dirty="0"/>
                  <a:t>CPC </a:t>
                </a:r>
                <a14:m>
                  <m:oMath xmlns:m="http://schemas.openxmlformats.org/officeDocument/2006/math">
                    <m:sSup>
                      <m:sSupPr>
                        <m:ctrlPr>
                          <a:rPr lang="en-US" altLang="ja-JP" i="1" smtClean="0">
                            <a:latin typeface="Cambria Math" panose="02040503050406030204" pitchFamily="18" charset="0"/>
                          </a:rPr>
                        </m:ctrlPr>
                      </m:sSupPr>
                      <m:e>
                        <m:r>
                          <m:rPr>
                            <m:nor/>
                          </m:rPr>
                          <a:rPr lang="en-US" altLang="ja-JP" dirty="0"/>
                          <m:t>v</m:t>
                        </m:r>
                        <m:r>
                          <m:rPr>
                            <m:nor/>
                          </m:rPr>
                          <a:rPr lang="en-US" altLang="ja-JP" dirty="0"/>
                          <m:t>2</m:t>
                        </m:r>
                      </m:e>
                      <m:sup>
                        <m:r>
                          <a:rPr lang="en-US" altLang="ja-JP" b="0" i="1" smtClean="0">
                            <a:latin typeface="Cambria Math" panose="02040503050406030204" pitchFamily="18" charset="0"/>
                          </a:rPr>
                          <m:t>[3]</m:t>
                        </m:r>
                      </m:sup>
                    </m:sSup>
                  </m:oMath>
                </a14:m>
                <a:r>
                  <a:rPr lang="ja-JP" altLang="en-US" dirty="0"/>
                  <a:t>という進化</a:t>
                </a:r>
                <a:r>
                  <a:rPr lang="en-US" altLang="ja-JP" dirty="0"/>
                  <a:t>ver.</a:t>
                </a:r>
                <a:r>
                  <a:rPr lang="ja-JP" altLang="en-US" dirty="0"/>
                  <a:t>が発表されて</a:t>
                </a:r>
                <a:r>
                  <a:rPr lang="ja-JP" altLang="en-US"/>
                  <a:t>いる。</a:t>
                </a:r>
                <a:endParaRPr lang="en-US" altLang="ja-JP" dirty="0"/>
              </a:p>
              <a:p>
                <a:r>
                  <a:rPr lang="en-US" altLang="ja-JP" dirty="0"/>
                  <a:t>GitHub</a:t>
                </a:r>
                <a:r>
                  <a:rPr lang="ja-JP" altLang="en-US"/>
                  <a:t>に</a:t>
                </a:r>
                <a:r>
                  <a:rPr lang="en-US" altLang="ja-JP" dirty="0" err="1"/>
                  <a:t>keras</a:t>
                </a:r>
                <a:r>
                  <a:rPr lang="ja-JP" altLang="en-US"/>
                  <a:t>のコードが落ちていた（個人のものでした）</a:t>
                </a:r>
                <a:endParaRPr lang="en-US" altLang="ja-JP" dirty="0"/>
              </a:p>
            </p:txBody>
          </p:sp>
        </mc:Choice>
        <mc:Fallback xmlns="">
          <p:sp>
            <p:nvSpPr>
              <p:cNvPr id="3" name="コンテンツ プレースホルダー 2">
                <a:extLst>
                  <a:ext uri="{FF2B5EF4-FFF2-40B4-BE49-F238E27FC236}">
                    <a16:creationId xmlns:a16="http://schemas.microsoft.com/office/drawing/2014/main" id="{E628DA00-8CFB-594C-8403-F10D1E909251}"/>
                  </a:ext>
                </a:extLst>
              </p:cNvPr>
              <p:cNvSpPr>
                <a:spLocks noGrp="1" noRot="1" noChangeAspect="1" noMove="1" noResize="1" noEditPoints="1" noAdjustHandles="1" noChangeArrowheads="1" noChangeShapeType="1" noTextEdit="1"/>
              </p:cNvSpPr>
              <p:nvPr>
                <p:ph idx="1"/>
              </p:nvPr>
            </p:nvSpPr>
            <p:spPr>
              <a:blipFill>
                <a:blip r:embed="rId2"/>
                <a:stretch>
                  <a:fillRect l="-559" r="-33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542236A6-746E-164C-8994-A94A3FE1CE79}"/>
              </a:ext>
            </a:extLst>
          </p:cNvPr>
          <p:cNvSpPr>
            <a:spLocks noGrp="1"/>
          </p:cNvSpPr>
          <p:nvPr>
            <p:ph type="dt" sz="half" idx="10"/>
          </p:nvPr>
        </p:nvSpPr>
        <p:spPr/>
        <p:txBody>
          <a:bodyPr/>
          <a:lstStyle/>
          <a:p>
            <a:fld id="{7FA19160-9772-894A-AD42-F46DA699FB09}" type="datetime1">
              <a:rPr kumimoji="1" lang="ja-JP" altLang="en-US" smtClean="0"/>
              <a:t>2021/4/27</a:t>
            </a:fld>
            <a:endParaRPr kumimoji="1" lang="ja-JP" altLang="en-US"/>
          </a:p>
        </p:txBody>
      </p:sp>
      <p:sp>
        <p:nvSpPr>
          <p:cNvPr id="5" name="フッター プレースホルダー 4">
            <a:extLst>
              <a:ext uri="{FF2B5EF4-FFF2-40B4-BE49-F238E27FC236}">
                <a16:creationId xmlns:a16="http://schemas.microsoft.com/office/drawing/2014/main" id="{5945B7A1-1F23-AB48-B90E-BB879664AE2B}"/>
              </a:ext>
            </a:extLst>
          </p:cNvPr>
          <p:cNvSpPr>
            <a:spLocks noGrp="1"/>
          </p:cNvSpPr>
          <p:nvPr>
            <p:ph type="ftr" sz="quarter" idx="11"/>
          </p:nvPr>
        </p:nvSpPr>
        <p:spPr/>
        <p:txBody>
          <a:bodyPr/>
          <a:lstStyle/>
          <a:p>
            <a:r>
              <a:rPr kumimoji="1" lang="ja-JP" altLang="en-US"/>
              <a:t>大学院セミナー</a:t>
            </a:r>
          </a:p>
        </p:txBody>
      </p:sp>
      <p:sp>
        <p:nvSpPr>
          <p:cNvPr id="6" name="スライド番号プレースホルダー 5">
            <a:extLst>
              <a:ext uri="{FF2B5EF4-FFF2-40B4-BE49-F238E27FC236}">
                <a16:creationId xmlns:a16="http://schemas.microsoft.com/office/drawing/2014/main" id="{C539E4C8-6702-7145-BCE7-EC536AA370EB}"/>
              </a:ext>
            </a:extLst>
          </p:cNvPr>
          <p:cNvSpPr>
            <a:spLocks noGrp="1"/>
          </p:cNvSpPr>
          <p:nvPr>
            <p:ph type="sldNum" sz="quarter" idx="12"/>
          </p:nvPr>
        </p:nvSpPr>
        <p:spPr/>
        <p:txBody>
          <a:bodyPr/>
          <a:lstStyle/>
          <a:p>
            <a:fld id="{0A308975-6624-A64B-9276-C536B2E7A4FC}" type="slidenum">
              <a:rPr kumimoji="1" lang="ja-JP" altLang="en-US" smtClean="0"/>
              <a:t>18</a:t>
            </a:fld>
            <a:endParaRPr kumimoji="1" lang="ja-JP" altLang="en-US"/>
          </a:p>
        </p:txBody>
      </p:sp>
      <p:sp>
        <p:nvSpPr>
          <p:cNvPr id="7" name="正方形/長方形 6">
            <a:extLst>
              <a:ext uri="{FF2B5EF4-FFF2-40B4-BE49-F238E27FC236}">
                <a16:creationId xmlns:a16="http://schemas.microsoft.com/office/drawing/2014/main" id="{0571C18B-A913-F449-94C1-9012B54CE592}"/>
              </a:ext>
            </a:extLst>
          </p:cNvPr>
          <p:cNvSpPr/>
          <p:nvPr/>
        </p:nvSpPr>
        <p:spPr>
          <a:xfrm>
            <a:off x="968829" y="6067698"/>
            <a:ext cx="11223171" cy="276999"/>
          </a:xfrm>
          <a:prstGeom prst="rect">
            <a:avLst/>
          </a:prstGeom>
        </p:spPr>
        <p:txBody>
          <a:bodyPr wrap="square">
            <a:spAutoFit/>
          </a:bodyPr>
          <a:lstStyle/>
          <a:p>
            <a:r>
              <a:rPr lang="en" altLang="ja-JP" sz="1200" i="1" dirty="0">
                <a:solidFill>
                  <a:srgbClr val="222222"/>
                </a:solidFill>
                <a:latin typeface="Arial" panose="020B0604020202020204" pitchFamily="34" charset="0"/>
              </a:rPr>
              <a:t>[3]</a:t>
            </a:r>
            <a:r>
              <a:rPr lang="en" altLang="ja-JP" sz="1200" i="1" dirty="0" err="1">
                <a:solidFill>
                  <a:srgbClr val="222222"/>
                </a:solidFill>
                <a:latin typeface="Arial" panose="020B0604020202020204" pitchFamily="34" charset="0"/>
              </a:rPr>
              <a:t>Henaff</a:t>
            </a:r>
            <a:r>
              <a:rPr lang="en" altLang="ja-JP" sz="1200" i="1" dirty="0">
                <a:solidFill>
                  <a:srgbClr val="222222"/>
                </a:solidFill>
                <a:latin typeface="Arial" panose="020B0604020202020204" pitchFamily="34" charset="0"/>
              </a:rPr>
              <a:t>, Olivier. "Data-efficient image recognition with contrastive predictive coding." International Conference on Machine Learning. PMLR, 2020.</a:t>
            </a:r>
            <a:endParaRPr lang="ja-JP" altLang="en-US" sz="1200" i="1"/>
          </a:p>
        </p:txBody>
      </p:sp>
    </p:spTree>
    <p:extLst>
      <p:ext uri="{BB962C8B-B14F-4D97-AF65-F5344CB8AC3E}">
        <p14:creationId xmlns:p14="http://schemas.microsoft.com/office/powerpoint/2010/main" val="702191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63D83C-2D8B-E84C-A848-E8EAB1CCE8FC}"/>
              </a:ext>
            </a:extLst>
          </p:cNvPr>
          <p:cNvSpPr>
            <a:spLocks noGrp="1"/>
          </p:cNvSpPr>
          <p:nvPr>
            <p:ph type="title"/>
          </p:nvPr>
        </p:nvSpPr>
        <p:spPr/>
        <p:txBody>
          <a:bodyPr/>
          <a:lstStyle/>
          <a:p>
            <a:r>
              <a:rPr kumimoji="1" lang="en-US" altLang="ja-JP" dirty="0"/>
              <a:t>Appendix</a:t>
            </a:r>
            <a:endParaRPr kumimoji="1" lang="ja-JP" altLang="en-US"/>
          </a:p>
        </p:txBody>
      </p:sp>
      <p:sp>
        <p:nvSpPr>
          <p:cNvPr id="3" name="テキスト プレースホルダー 2">
            <a:extLst>
              <a:ext uri="{FF2B5EF4-FFF2-40B4-BE49-F238E27FC236}">
                <a16:creationId xmlns:a16="http://schemas.microsoft.com/office/drawing/2014/main" id="{8DF0C1B6-1560-5D4A-A78B-D5FC903BCEA0}"/>
              </a:ext>
            </a:extLst>
          </p:cNvPr>
          <p:cNvSpPr>
            <a:spLocks noGrp="1"/>
          </p:cNvSpPr>
          <p:nvPr>
            <p:ph type="body" idx="1"/>
          </p:nvPr>
        </p:nvSpPr>
        <p:spPr/>
        <p:txBody>
          <a:bodyPr/>
          <a:lstStyle/>
          <a:p>
            <a:r>
              <a:rPr kumimoji="1" lang="en-US" altLang="ja-JP" dirty="0"/>
              <a:t>Words and Optimizer</a:t>
            </a:r>
            <a:endParaRPr kumimoji="1" lang="ja-JP" altLang="en-US"/>
          </a:p>
        </p:txBody>
      </p:sp>
      <p:sp>
        <p:nvSpPr>
          <p:cNvPr id="4" name="日付プレースホルダー 3">
            <a:extLst>
              <a:ext uri="{FF2B5EF4-FFF2-40B4-BE49-F238E27FC236}">
                <a16:creationId xmlns:a16="http://schemas.microsoft.com/office/drawing/2014/main" id="{4055D3DE-6871-4344-8884-9FFF8CD25EC0}"/>
              </a:ext>
            </a:extLst>
          </p:cNvPr>
          <p:cNvSpPr>
            <a:spLocks noGrp="1"/>
          </p:cNvSpPr>
          <p:nvPr>
            <p:ph type="dt" sz="half" idx="10"/>
          </p:nvPr>
        </p:nvSpPr>
        <p:spPr/>
        <p:txBody>
          <a:bodyPr/>
          <a:lstStyle/>
          <a:p>
            <a:fld id="{3B09264D-C582-834F-AA7B-C3717457A35F}" type="datetime1">
              <a:rPr kumimoji="1" lang="ja-JP" altLang="en-US" smtClean="0"/>
              <a:t>2021/4/27</a:t>
            </a:fld>
            <a:endParaRPr kumimoji="1" lang="ja-JP" altLang="en-US"/>
          </a:p>
        </p:txBody>
      </p:sp>
      <p:sp>
        <p:nvSpPr>
          <p:cNvPr id="5" name="フッター プレースホルダー 4">
            <a:extLst>
              <a:ext uri="{FF2B5EF4-FFF2-40B4-BE49-F238E27FC236}">
                <a16:creationId xmlns:a16="http://schemas.microsoft.com/office/drawing/2014/main" id="{34E90472-0F8B-4D46-989B-52EDF2B5F47D}"/>
              </a:ext>
            </a:extLst>
          </p:cNvPr>
          <p:cNvSpPr>
            <a:spLocks noGrp="1"/>
          </p:cNvSpPr>
          <p:nvPr>
            <p:ph type="ftr" sz="quarter" idx="11"/>
          </p:nvPr>
        </p:nvSpPr>
        <p:spPr/>
        <p:txBody>
          <a:bodyPr/>
          <a:lstStyle/>
          <a:p>
            <a:r>
              <a:rPr kumimoji="1" lang="ja-JP" altLang="en-US"/>
              <a:t>大学院セミナー</a:t>
            </a:r>
          </a:p>
        </p:txBody>
      </p:sp>
      <p:sp>
        <p:nvSpPr>
          <p:cNvPr id="6" name="スライド番号プレースホルダー 5">
            <a:extLst>
              <a:ext uri="{FF2B5EF4-FFF2-40B4-BE49-F238E27FC236}">
                <a16:creationId xmlns:a16="http://schemas.microsoft.com/office/drawing/2014/main" id="{B82FDE89-3F01-F44A-BF00-FEAD1BF4C430}"/>
              </a:ext>
            </a:extLst>
          </p:cNvPr>
          <p:cNvSpPr>
            <a:spLocks noGrp="1"/>
          </p:cNvSpPr>
          <p:nvPr>
            <p:ph type="sldNum" sz="quarter" idx="12"/>
          </p:nvPr>
        </p:nvSpPr>
        <p:spPr/>
        <p:txBody>
          <a:bodyPr/>
          <a:lstStyle/>
          <a:p>
            <a:fld id="{0A308975-6624-A64B-9276-C536B2E7A4FC}" type="slidenum">
              <a:rPr kumimoji="1" lang="ja-JP" altLang="en-US" smtClean="0"/>
              <a:t>19</a:t>
            </a:fld>
            <a:endParaRPr kumimoji="1" lang="ja-JP" altLang="en-US"/>
          </a:p>
        </p:txBody>
      </p:sp>
    </p:spTree>
    <p:extLst>
      <p:ext uri="{BB962C8B-B14F-4D97-AF65-F5344CB8AC3E}">
        <p14:creationId xmlns:p14="http://schemas.microsoft.com/office/powerpoint/2010/main" val="115619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2D2582-C9D3-6945-9DC7-7CFC2431A8B9}"/>
              </a:ext>
            </a:extLst>
          </p:cNvPr>
          <p:cNvSpPr>
            <a:spLocks noGrp="1"/>
          </p:cNvSpPr>
          <p:nvPr>
            <p:ph type="title"/>
          </p:nvPr>
        </p:nvSpPr>
        <p:spPr/>
        <p:txBody>
          <a:bodyPr/>
          <a:lstStyle/>
          <a:p>
            <a:r>
              <a:rPr kumimoji="1" lang="ja-JP" altLang="en-US"/>
              <a:t>目次</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B6A446B-B853-B946-9F70-CF5BA293C073}"/>
                  </a:ext>
                </a:extLst>
              </p:cNvPr>
              <p:cNvSpPr>
                <a:spLocks noGrp="1"/>
              </p:cNvSpPr>
              <p:nvPr>
                <p:ph idx="1"/>
              </p:nvPr>
            </p:nvSpPr>
            <p:spPr/>
            <p:txBody>
              <a:bodyPr/>
              <a:lstStyle/>
              <a:p>
                <a:r>
                  <a:rPr lang="en-US" altLang="ja-JP" dirty="0"/>
                  <a:t>Contrastive </a:t>
                </a:r>
                <a:r>
                  <a:rPr lang="en-US" altLang="ja-JP" dirty="0" err="1"/>
                  <a:t>Learnin</a:t>
                </a:r>
                <a14:m>
                  <m:oMath xmlns:m="http://schemas.openxmlformats.org/officeDocument/2006/math">
                    <m:sSup>
                      <m:sSupPr>
                        <m:ctrlPr>
                          <a:rPr lang="en-US" altLang="ja-JP" i="1" smtClean="0">
                            <a:latin typeface="Cambria Math" panose="02040503050406030204" pitchFamily="18" charset="0"/>
                          </a:rPr>
                        </m:ctrlPr>
                      </m:sSupPr>
                      <m:e>
                        <m:r>
                          <m:rPr>
                            <m:nor/>
                          </m:rPr>
                          <a:rPr lang="en-US" altLang="ja-JP" dirty="0" smtClean="0"/>
                          <m:t>g</m:t>
                        </m:r>
                      </m:e>
                      <m:sup>
                        <m:r>
                          <a:rPr lang="en-US" altLang="ja-JP" b="0" i="1" smtClean="0">
                            <a:latin typeface="Cambria Math" panose="02040503050406030204" pitchFamily="18" charset="0"/>
                          </a:rPr>
                          <m:t>[1]</m:t>
                        </m:r>
                      </m:sup>
                    </m:sSup>
                  </m:oMath>
                </a14:m>
                <a:endParaRPr lang="en-US" altLang="ja-JP" dirty="0"/>
              </a:p>
              <a:p>
                <a:pPr lvl="1"/>
                <a:r>
                  <a:rPr lang="en-US" altLang="ja-JP" dirty="0"/>
                  <a:t>Context-based Task</a:t>
                </a:r>
              </a:p>
              <a:p>
                <a:r>
                  <a:rPr lang="en-US" altLang="ja-JP" dirty="0"/>
                  <a:t>Representation Learning with Contrastive Predictive Codin</a:t>
                </a:r>
                <a14:m>
                  <m:oMath xmlns:m="http://schemas.openxmlformats.org/officeDocument/2006/math">
                    <m:sSup>
                      <m:sSupPr>
                        <m:ctrlPr>
                          <a:rPr lang="en-US" altLang="ja-JP" i="1" smtClean="0">
                            <a:latin typeface="Cambria Math" panose="02040503050406030204" pitchFamily="18" charset="0"/>
                          </a:rPr>
                        </m:ctrlPr>
                      </m:sSupPr>
                      <m:e>
                        <m:r>
                          <m:rPr>
                            <m:nor/>
                          </m:rPr>
                          <a:rPr lang="en-US" altLang="ja-JP" dirty="0" smtClean="0"/>
                          <m:t>g</m:t>
                        </m:r>
                      </m:e>
                      <m:sup>
                        <m:r>
                          <a:rPr lang="en-US" altLang="ja-JP" b="0" i="1" smtClean="0">
                            <a:latin typeface="Cambria Math" panose="02040503050406030204" pitchFamily="18" charset="0"/>
                          </a:rPr>
                          <m:t>[2]</m:t>
                        </m:r>
                      </m:sup>
                    </m:sSup>
                  </m:oMath>
                </a14:m>
                <a:endParaRPr lang="en-US" altLang="ja-JP" dirty="0"/>
              </a:p>
              <a:p>
                <a:r>
                  <a:rPr lang="ja-JP" altLang="en-US"/>
                  <a:t>まとめ</a:t>
                </a:r>
              </a:p>
              <a:p>
                <a:pPr marL="457200" lvl="1"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2B6A446B-B853-B946-9F70-CF5BA293C073}"/>
                  </a:ext>
                </a:extLst>
              </p:cNvPr>
              <p:cNvSpPr>
                <a:spLocks noGrp="1" noRot="1" noChangeAspect="1" noMove="1" noResize="1" noEditPoints="1" noAdjustHandles="1" noChangeArrowheads="1" noChangeShapeType="1" noTextEdit="1"/>
              </p:cNvSpPr>
              <p:nvPr>
                <p:ph idx="1"/>
              </p:nvPr>
            </p:nvSpPr>
            <p:spPr>
              <a:blipFill>
                <a:blip r:embed="rId2"/>
                <a:stretch>
                  <a:fillRect l="-559"/>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F70D85D0-A3BC-564E-899E-B9B445BB9BDD}"/>
              </a:ext>
            </a:extLst>
          </p:cNvPr>
          <p:cNvSpPr>
            <a:spLocks noGrp="1"/>
          </p:cNvSpPr>
          <p:nvPr>
            <p:ph type="dt" sz="half" idx="10"/>
          </p:nvPr>
        </p:nvSpPr>
        <p:spPr/>
        <p:txBody>
          <a:bodyPr/>
          <a:lstStyle/>
          <a:p>
            <a:fld id="{7FA19160-9772-894A-AD42-F46DA699FB09}" type="datetime1">
              <a:rPr kumimoji="1" lang="ja-JP" altLang="en-US" smtClean="0"/>
              <a:t>2021/4/27</a:t>
            </a:fld>
            <a:endParaRPr kumimoji="1" lang="ja-JP" altLang="en-US"/>
          </a:p>
        </p:txBody>
      </p:sp>
      <p:sp>
        <p:nvSpPr>
          <p:cNvPr id="5" name="フッター プレースホルダー 4">
            <a:extLst>
              <a:ext uri="{FF2B5EF4-FFF2-40B4-BE49-F238E27FC236}">
                <a16:creationId xmlns:a16="http://schemas.microsoft.com/office/drawing/2014/main" id="{B69EB316-A4BA-7743-BD19-62F86966628F}"/>
              </a:ext>
            </a:extLst>
          </p:cNvPr>
          <p:cNvSpPr>
            <a:spLocks noGrp="1"/>
          </p:cNvSpPr>
          <p:nvPr>
            <p:ph type="ftr" sz="quarter" idx="11"/>
          </p:nvPr>
        </p:nvSpPr>
        <p:spPr/>
        <p:txBody>
          <a:bodyPr/>
          <a:lstStyle/>
          <a:p>
            <a:r>
              <a:rPr kumimoji="1" lang="ja-JP" altLang="en-US"/>
              <a:t>大学院セミナー</a:t>
            </a:r>
          </a:p>
        </p:txBody>
      </p:sp>
      <p:sp>
        <p:nvSpPr>
          <p:cNvPr id="6" name="スライド番号プレースホルダー 5">
            <a:extLst>
              <a:ext uri="{FF2B5EF4-FFF2-40B4-BE49-F238E27FC236}">
                <a16:creationId xmlns:a16="http://schemas.microsoft.com/office/drawing/2014/main" id="{8ECEB975-6C6C-1847-9BAF-F4FC5BF7E67B}"/>
              </a:ext>
            </a:extLst>
          </p:cNvPr>
          <p:cNvSpPr>
            <a:spLocks noGrp="1"/>
          </p:cNvSpPr>
          <p:nvPr>
            <p:ph type="sldNum" sz="quarter" idx="12"/>
          </p:nvPr>
        </p:nvSpPr>
        <p:spPr/>
        <p:txBody>
          <a:bodyPr/>
          <a:lstStyle/>
          <a:p>
            <a:fld id="{0A308975-6624-A64B-9276-C536B2E7A4FC}" type="slidenum">
              <a:rPr kumimoji="1" lang="ja-JP" altLang="en-US" smtClean="0"/>
              <a:t>2</a:t>
            </a:fld>
            <a:endParaRPr kumimoji="1" lang="ja-JP" altLang="en-US"/>
          </a:p>
        </p:txBody>
      </p:sp>
      <p:sp>
        <p:nvSpPr>
          <p:cNvPr id="8" name="テキスト ボックス 7">
            <a:extLst>
              <a:ext uri="{FF2B5EF4-FFF2-40B4-BE49-F238E27FC236}">
                <a16:creationId xmlns:a16="http://schemas.microsoft.com/office/drawing/2014/main" id="{ADDB463C-514D-2545-B8C1-88549BAA9852}"/>
              </a:ext>
            </a:extLst>
          </p:cNvPr>
          <p:cNvSpPr txBox="1"/>
          <p:nvPr/>
        </p:nvSpPr>
        <p:spPr>
          <a:xfrm>
            <a:off x="131618" y="5946130"/>
            <a:ext cx="11928764" cy="461665"/>
          </a:xfrm>
          <a:prstGeom prst="rect">
            <a:avLst/>
          </a:prstGeom>
          <a:noFill/>
        </p:spPr>
        <p:txBody>
          <a:bodyPr wrap="square" rtlCol="0">
            <a:spAutoFit/>
          </a:bodyPr>
          <a:lstStyle/>
          <a:p>
            <a:r>
              <a:rPr kumimoji="1" lang="en-US" altLang="ja-JP" sz="1200" i="1" dirty="0">
                <a:latin typeface="Meiryo" panose="020B0604030504040204" pitchFamily="34" charset="-128"/>
                <a:ea typeface="Meiryo" panose="020B0604030504040204" pitchFamily="34" charset="-128"/>
              </a:rPr>
              <a:t>[</a:t>
            </a:r>
            <a:r>
              <a:rPr lang="en-US" altLang="ja-JP" sz="1200" i="1" dirty="0">
                <a:latin typeface="Meiryo" panose="020B0604030504040204" pitchFamily="34" charset="-128"/>
                <a:ea typeface="Meiryo" panose="020B0604030504040204" pitchFamily="34" charset="-128"/>
              </a:rPr>
              <a:t>1] Oord, Aaron van den, </a:t>
            </a:r>
            <a:r>
              <a:rPr lang="en-US" altLang="ja-JP" sz="1200" i="1" dirty="0" err="1">
                <a:latin typeface="Meiryo" panose="020B0604030504040204" pitchFamily="34" charset="-128"/>
                <a:ea typeface="Meiryo" panose="020B0604030504040204" pitchFamily="34" charset="-128"/>
              </a:rPr>
              <a:t>Yazhe</a:t>
            </a:r>
            <a:r>
              <a:rPr lang="en-US" altLang="ja-JP" sz="1200" i="1" dirty="0">
                <a:latin typeface="Meiryo" panose="020B0604030504040204" pitchFamily="34" charset="-128"/>
                <a:ea typeface="Meiryo" panose="020B0604030504040204" pitchFamily="34" charset="-128"/>
              </a:rPr>
              <a:t> Li, and Oriol </a:t>
            </a:r>
            <a:r>
              <a:rPr lang="en-US" altLang="ja-JP" sz="1200" i="1" dirty="0" err="1">
                <a:latin typeface="Meiryo" panose="020B0604030504040204" pitchFamily="34" charset="-128"/>
                <a:ea typeface="Meiryo" panose="020B0604030504040204" pitchFamily="34" charset="-128"/>
              </a:rPr>
              <a:t>Vinyals</a:t>
            </a:r>
            <a:r>
              <a:rPr lang="en-US" altLang="ja-JP" sz="1200" i="1" dirty="0">
                <a:latin typeface="Meiryo" panose="020B0604030504040204" pitchFamily="34" charset="-128"/>
                <a:ea typeface="Meiryo" panose="020B0604030504040204" pitchFamily="34" charset="-128"/>
              </a:rPr>
              <a:t>. "Representation learning with contrastive predictive coding." </a:t>
            </a:r>
            <a:r>
              <a:rPr lang="en-US" altLang="ja-JP" sz="1200" i="1" dirty="0" err="1">
                <a:latin typeface="Meiryo" panose="020B0604030504040204" pitchFamily="34" charset="-128"/>
                <a:ea typeface="Meiryo" panose="020B0604030504040204" pitchFamily="34" charset="-128"/>
              </a:rPr>
              <a:t>arXiv</a:t>
            </a:r>
            <a:r>
              <a:rPr lang="en-US" altLang="ja-JP" sz="1200" i="1" dirty="0">
                <a:latin typeface="Meiryo" panose="020B0604030504040204" pitchFamily="34" charset="-128"/>
                <a:ea typeface="Meiryo" panose="020B0604030504040204" pitchFamily="34" charset="-128"/>
              </a:rPr>
              <a:t> preprint arXiv:1807.03748 (2018).</a:t>
            </a:r>
          </a:p>
          <a:p>
            <a:r>
              <a:rPr kumimoji="1" lang="en-US" altLang="ja-JP" sz="1200" i="1" dirty="0">
                <a:latin typeface="Meiryo" panose="020B0604030504040204" pitchFamily="34" charset="-128"/>
                <a:ea typeface="Meiryo" panose="020B0604030504040204" pitchFamily="34" charset="-128"/>
              </a:rPr>
              <a:t>[</a:t>
            </a:r>
            <a:r>
              <a:rPr lang="en-US" altLang="ja-JP" sz="1200" i="1" dirty="0">
                <a:latin typeface="Meiryo" panose="020B0604030504040204" pitchFamily="34" charset="-128"/>
                <a:ea typeface="Meiryo" panose="020B0604030504040204" pitchFamily="34" charset="-128"/>
              </a:rPr>
              <a:t>2] Jaiswal, Ashish, et al. "A survey on contrastive self-supervised learning." Technologies 9.1 (2021): 2.</a:t>
            </a:r>
            <a:endParaRPr kumimoji="1" lang="ja-JP" altLang="en-US" sz="1200" i="1">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988124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355CA9-3536-DA4B-A83B-E67F43585130}"/>
              </a:ext>
            </a:extLst>
          </p:cNvPr>
          <p:cNvSpPr>
            <a:spLocks noGrp="1"/>
          </p:cNvSpPr>
          <p:nvPr>
            <p:ph type="title"/>
          </p:nvPr>
        </p:nvSpPr>
        <p:spPr/>
        <p:txBody>
          <a:bodyPr/>
          <a:lstStyle/>
          <a:p>
            <a:r>
              <a:rPr lang="en-US" altLang="ja-JP" dirty="0"/>
              <a:t>Confirmation of words</a:t>
            </a:r>
            <a:endParaRPr kumimoji="1" lang="ja-JP" altLang="en-US"/>
          </a:p>
        </p:txBody>
      </p:sp>
      <p:sp>
        <p:nvSpPr>
          <p:cNvPr id="3" name="コンテンツ プレースホルダー 2">
            <a:extLst>
              <a:ext uri="{FF2B5EF4-FFF2-40B4-BE49-F238E27FC236}">
                <a16:creationId xmlns:a16="http://schemas.microsoft.com/office/drawing/2014/main" id="{71D003F1-4F5E-A54B-BE5A-87BB4BC003D9}"/>
              </a:ext>
            </a:extLst>
          </p:cNvPr>
          <p:cNvSpPr>
            <a:spLocks noGrp="1"/>
          </p:cNvSpPr>
          <p:nvPr>
            <p:ph idx="1"/>
          </p:nvPr>
        </p:nvSpPr>
        <p:spPr>
          <a:xfrm>
            <a:off x="838200" y="1825625"/>
            <a:ext cx="11187223" cy="4351338"/>
          </a:xfrm>
        </p:spPr>
        <p:txBody>
          <a:bodyPr/>
          <a:lstStyle/>
          <a:p>
            <a:r>
              <a:rPr lang="ja-JP" altLang="en-US"/>
              <a:t>補間：「ある既知の数値データ列を基にして、そのデータ列の各区間の範囲内を埋める数値を求めること、またはそのような関数を与えること。」</a:t>
            </a:r>
            <a:r>
              <a:rPr lang="en-US" altLang="ja-JP" dirty="0"/>
              <a:t>(Wikipedia</a:t>
            </a:r>
            <a:r>
              <a:rPr lang="ja-JP" altLang="en-US"/>
              <a:t>より引用</a:t>
            </a:r>
            <a:r>
              <a:rPr lang="en-US" altLang="ja-JP" dirty="0"/>
              <a:t>)</a:t>
            </a:r>
          </a:p>
          <a:p>
            <a:r>
              <a:rPr kumimoji="1" lang="en-US" altLang="ja-JP" dirty="0"/>
              <a:t>Bilinear</a:t>
            </a:r>
            <a:r>
              <a:rPr kumimoji="1" lang="ja-JP" altLang="en-US"/>
              <a:t>（バイリニア）</a:t>
            </a:r>
            <a:r>
              <a:rPr lang="ja-JP" altLang="en-US"/>
              <a:t>：「コンピューターによる画像処理で、画像の回転・拡大・変形を行うときの画素補間法の一。求めたい画素の周辺の</a:t>
            </a:r>
            <a:r>
              <a:rPr lang="en-US" altLang="ja-JP" dirty="0"/>
              <a:t>2×2</a:t>
            </a:r>
            <a:r>
              <a:rPr lang="ja-JP" altLang="en-US"/>
              <a:t>画素（</a:t>
            </a:r>
            <a:r>
              <a:rPr lang="en-US" altLang="ja-JP" dirty="0"/>
              <a:t>4</a:t>
            </a:r>
            <a:r>
              <a:rPr lang="ja-JP" altLang="en-US"/>
              <a:t>画素）の輝度値を参照し、その加重平均値を用いて補間する。」</a:t>
            </a:r>
            <a:r>
              <a:rPr lang="en-US" altLang="ja-JP" dirty="0"/>
              <a:t>(goo</a:t>
            </a:r>
            <a:r>
              <a:rPr lang="ja-JP" altLang="en-US"/>
              <a:t>辞書より引用</a:t>
            </a:r>
            <a:r>
              <a:rPr lang="en-US" altLang="ja-JP" dirty="0"/>
              <a:t>)</a:t>
            </a:r>
            <a:endParaRPr kumimoji="1" lang="ja-JP" altLang="en-US"/>
          </a:p>
        </p:txBody>
      </p:sp>
      <p:sp>
        <p:nvSpPr>
          <p:cNvPr id="4" name="日付プレースホルダー 3">
            <a:extLst>
              <a:ext uri="{FF2B5EF4-FFF2-40B4-BE49-F238E27FC236}">
                <a16:creationId xmlns:a16="http://schemas.microsoft.com/office/drawing/2014/main" id="{021415C6-399E-7241-80E1-C34AAD484547}"/>
              </a:ext>
            </a:extLst>
          </p:cNvPr>
          <p:cNvSpPr>
            <a:spLocks noGrp="1"/>
          </p:cNvSpPr>
          <p:nvPr>
            <p:ph type="dt" sz="half" idx="10"/>
          </p:nvPr>
        </p:nvSpPr>
        <p:spPr/>
        <p:txBody>
          <a:bodyPr/>
          <a:lstStyle/>
          <a:p>
            <a:fld id="{7FA19160-9772-894A-AD42-F46DA699FB09}" type="datetime1">
              <a:rPr kumimoji="1" lang="ja-JP" altLang="en-US" smtClean="0"/>
              <a:t>2021/4/27</a:t>
            </a:fld>
            <a:endParaRPr kumimoji="1" lang="ja-JP" altLang="en-US"/>
          </a:p>
        </p:txBody>
      </p:sp>
      <p:sp>
        <p:nvSpPr>
          <p:cNvPr id="5" name="フッター プレースホルダー 4">
            <a:extLst>
              <a:ext uri="{FF2B5EF4-FFF2-40B4-BE49-F238E27FC236}">
                <a16:creationId xmlns:a16="http://schemas.microsoft.com/office/drawing/2014/main" id="{27058DA4-2338-2343-85BD-5BB8E003FFE6}"/>
              </a:ext>
            </a:extLst>
          </p:cNvPr>
          <p:cNvSpPr>
            <a:spLocks noGrp="1"/>
          </p:cNvSpPr>
          <p:nvPr>
            <p:ph type="ftr" sz="quarter" idx="11"/>
          </p:nvPr>
        </p:nvSpPr>
        <p:spPr/>
        <p:txBody>
          <a:bodyPr/>
          <a:lstStyle/>
          <a:p>
            <a:r>
              <a:rPr kumimoji="1" lang="ja-JP" altLang="en-US"/>
              <a:t>大学院セミナー</a:t>
            </a:r>
          </a:p>
        </p:txBody>
      </p:sp>
      <p:sp>
        <p:nvSpPr>
          <p:cNvPr id="6" name="スライド番号プレースホルダー 5">
            <a:extLst>
              <a:ext uri="{FF2B5EF4-FFF2-40B4-BE49-F238E27FC236}">
                <a16:creationId xmlns:a16="http://schemas.microsoft.com/office/drawing/2014/main" id="{2C9237C1-2F8A-2B4A-90C0-81AB38EEB0EA}"/>
              </a:ext>
            </a:extLst>
          </p:cNvPr>
          <p:cNvSpPr>
            <a:spLocks noGrp="1"/>
          </p:cNvSpPr>
          <p:nvPr>
            <p:ph type="sldNum" sz="quarter" idx="12"/>
          </p:nvPr>
        </p:nvSpPr>
        <p:spPr/>
        <p:txBody>
          <a:bodyPr/>
          <a:lstStyle/>
          <a:p>
            <a:fld id="{0A308975-6624-A64B-9276-C536B2E7A4FC}" type="slidenum">
              <a:rPr kumimoji="1" lang="ja-JP" altLang="en-US" smtClean="0"/>
              <a:t>20</a:t>
            </a:fld>
            <a:endParaRPr kumimoji="1" lang="ja-JP" altLang="en-US"/>
          </a:p>
        </p:txBody>
      </p:sp>
    </p:spTree>
    <p:extLst>
      <p:ext uri="{BB962C8B-B14F-4D97-AF65-F5344CB8AC3E}">
        <p14:creationId xmlns:p14="http://schemas.microsoft.com/office/powerpoint/2010/main" val="1815294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934AEE-19F0-8A4D-8395-2DF6D71874CF}"/>
              </a:ext>
            </a:extLst>
          </p:cNvPr>
          <p:cNvSpPr>
            <a:spLocks noGrp="1"/>
          </p:cNvSpPr>
          <p:nvPr>
            <p:ph type="title"/>
          </p:nvPr>
        </p:nvSpPr>
        <p:spPr/>
        <p:txBody>
          <a:bodyPr/>
          <a:lstStyle/>
          <a:p>
            <a:r>
              <a:rPr kumimoji="1" lang="en-US" altLang="ja-JP" dirty="0"/>
              <a:t>Estimating the Mutual Information </a:t>
            </a:r>
            <a:r>
              <a:rPr lang="en-US" altLang="ja-JP" dirty="0"/>
              <a:t>with </a:t>
            </a:r>
            <a:r>
              <a:rPr lang="en-US" altLang="ja-JP" dirty="0" err="1"/>
              <a:t>InfoNCE</a:t>
            </a:r>
            <a:endParaRPr kumimoji="1" lang="ja-JP" altLang="en-US"/>
          </a:p>
        </p:txBody>
      </p:sp>
      <p:sp>
        <p:nvSpPr>
          <p:cNvPr id="3" name="コンテンツ プレースホルダー 2">
            <a:extLst>
              <a:ext uri="{FF2B5EF4-FFF2-40B4-BE49-F238E27FC236}">
                <a16:creationId xmlns:a16="http://schemas.microsoft.com/office/drawing/2014/main" id="{917C9D50-938F-894B-823E-0CAF3551EC00}"/>
              </a:ext>
            </a:extLst>
          </p:cNvPr>
          <p:cNvSpPr>
            <a:spLocks noGrp="1"/>
          </p:cNvSpPr>
          <p:nvPr>
            <p:ph idx="1"/>
          </p:nvPr>
        </p:nvSpPr>
        <p:spPr/>
        <p:txBody>
          <a:bodyPr/>
          <a:lstStyle/>
          <a:p>
            <a:r>
              <a:rPr kumimoji="1" lang="en-US" altLang="ja-JP" dirty="0"/>
              <a:t>CPC</a:t>
            </a:r>
            <a:r>
              <a:rPr kumimoji="1" lang="ja-JP" altLang="en-US"/>
              <a:t>の</a:t>
            </a:r>
            <a:r>
              <a:rPr kumimoji="1" lang="en-US" altLang="ja-JP" dirty="0"/>
              <a:t>loss</a:t>
            </a:r>
            <a:r>
              <a:rPr kumimoji="1" lang="ja-JP" altLang="en-US"/>
              <a:t>である</a:t>
            </a:r>
            <a:r>
              <a:rPr kumimoji="1" lang="en-US" altLang="ja-JP" dirty="0" err="1"/>
              <a:t>InfoNCE</a:t>
            </a:r>
            <a:r>
              <a:rPr kumimoji="1" lang="ja-JP" altLang="en-US"/>
              <a:t>を最適化　→　</a:t>
            </a:r>
            <a:r>
              <a:rPr kumimoji="1" lang="en-US" altLang="ja-JP" dirty="0"/>
              <a:t>MI</a:t>
            </a:r>
            <a:r>
              <a:rPr kumimoji="1" lang="ja-JP" altLang="en-US"/>
              <a:t>の最大化　の証明</a:t>
            </a:r>
            <a:endParaRPr kumimoji="1" lang="en-US" altLang="ja-JP" dirty="0"/>
          </a:p>
          <a:p>
            <a:endParaRPr kumimoji="1" lang="ja-JP" altLang="en-US"/>
          </a:p>
        </p:txBody>
      </p:sp>
      <p:sp>
        <p:nvSpPr>
          <p:cNvPr id="4" name="日付プレースホルダー 3">
            <a:extLst>
              <a:ext uri="{FF2B5EF4-FFF2-40B4-BE49-F238E27FC236}">
                <a16:creationId xmlns:a16="http://schemas.microsoft.com/office/drawing/2014/main" id="{62ABD1D2-8BAC-2146-953A-DEF2ECC14830}"/>
              </a:ext>
            </a:extLst>
          </p:cNvPr>
          <p:cNvSpPr>
            <a:spLocks noGrp="1"/>
          </p:cNvSpPr>
          <p:nvPr>
            <p:ph type="dt" sz="half" idx="10"/>
          </p:nvPr>
        </p:nvSpPr>
        <p:spPr/>
        <p:txBody>
          <a:bodyPr/>
          <a:lstStyle/>
          <a:p>
            <a:fld id="{7FA19160-9772-894A-AD42-F46DA699FB09}" type="datetime1">
              <a:rPr kumimoji="1" lang="ja-JP" altLang="en-US" smtClean="0"/>
              <a:t>2021/4/27</a:t>
            </a:fld>
            <a:endParaRPr kumimoji="1" lang="ja-JP" altLang="en-US"/>
          </a:p>
        </p:txBody>
      </p:sp>
      <p:sp>
        <p:nvSpPr>
          <p:cNvPr id="5" name="フッター プレースホルダー 4">
            <a:extLst>
              <a:ext uri="{FF2B5EF4-FFF2-40B4-BE49-F238E27FC236}">
                <a16:creationId xmlns:a16="http://schemas.microsoft.com/office/drawing/2014/main" id="{3206202C-CDFE-4042-8940-6DB9EAE5E8E3}"/>
              </a:ext>
            </a:extLst>
          </p:cNvPr>
          <p:cNvSpPr>
            <a:spLocks noGrp="1"/>
          </p:cNvSpPr>
          <p:nvPr>
            <p:ph type="ftr" sz="quarter" idx="11"/>
          </p:nvPr>
        </p:nvSpPr>
        <p:spPr/>
        <p:txBody>
          <a:bodyPr/>
          <a:lstStyle/>
          <a:p>
            <a:r>
              <a:rPr kumimoji="1" lang="ja-JP" altLang="en-US"/>
              <a:t>大学院セミナー</a:t>
            </a:r>
          </a:p>
        </p:txBody>
      </p:sp>
      <p:sp>
        <p:nvSpPr>
          <p:cNvPr id="6" name="スライド番号プレースホルダー 5">
            <a:extLst>
              <a:ext uri="{FF2B5EF4-FFF2-40B4-BE49-F238E27FC236}">
                <a16:creationId xmlns:a16="http://schemas.microsoft.com/office/drawing/2014/main" id="{1DB69CE3-F50A-9B4E-8A31-685C60BC3D9C}"/>
              </a:ext>
            </a:extLst>
          </p:cNvPr>
          <p:cNvSpPr>
            <a:spLocks noGrp="1"/>
          </p:cNvSpPr>
          <p:nvPr>
            <p:ph type="sldNum" sz="quarter" idx="12"/>
          </p:nvPr>
        </p:nvSpPr>
        <p:spPr/>
        <p:txBody>
          <a:bodyPr/>
          <a:lstStyle/>
          <a:p>
            <a:fld id="{0A308975-6624-A64B-9276-C536B2E7A4FC}" type="slidenum">
              <a:rPr kumimoji="1" lang="ja-JP" altLang="en-US" smtClean="0"/>
              <a:t>21</a:t>
            </a:fld>
            <a:endParaRPr kumimoji="1" lang="ja-JP" altLang="en-US"/>
          </a:p>
        </p:txBody>
      </p:sp>
    </p:spTree>
    <p:extLst>
      <p:ext uri="{BB962C8B-B14F-4D97-AF65-F5344CB8AC3E}">
        <p14:creationId xmlns:p14="http://schemas.microsoft.com/office/powerpoint/2010/main" val="3188351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2131DA-60FD-4048-B082-E4B5A9D9101F}"/>
              </a:ext>
            </a:extLst>
          </p:cNvPr>
          <p:cNvSpPr>
            <a:spLocks noGrp="1"/>
          </p:cNvSpPr>
          <p:nvPr>
            <p:ph type="title"/>
          </p:nvPr>
        </p:nvSpPr>
        <p:spPr/>
        <p:txBody>
          <a:bodyPr/>
          <a:lstStyle/>
          <a:p>
            <a:r>
              <a:rPr kumimoji="1" lang="en-US" altLang="ja-JP" dirty="0"/>
              <a:t>Contrastive Learning</a:t>
            </a:r>
            <a:endParaRPr kumimoji="1" lang="ja-JP" altLang="en-US"/>
          </a:p>
        </p:txBody>
      </p:sp>
      <p:sp>
        <p:nvSpPr>
          <p:cNvPr id="4" name="日付プレースホルダー 3">
            <a:extLst>
              <a:ext uri="{FF2B5EF4-FFF2-40B4-BE49-F238E27FC236}">
                <a16:creationId xmlns:a16="http://schemas.microsoft.com/office/drawing/2014/main" id="{F22D008F-C3B4-B749-81E0-F7BB7BDB74AB}"/>
              </a:ext>
            </a:extLst>
          </p:cNvPr>
          <p:cNvSpPr>
            <a:spLocks noGrp="1"/>
          </p:cNvSpPr>
          <p:nvPr>
            <p:ph type="dt" sz="half" idx="10"/>
          </p:nvPr>
        </p:nvSpPr>
        <p:spPr/>
        <p:txBody>
          <a:bodyPr/>
          <a:lstStyle/>
          <a:p>
            <a:fld id="{3B09264D-C582-834F-AA7B-C3717457A35F}" type="datetime1">
              <a:rPr kumimoji="1" lang="ja-JP" altLang="en-US" smtClean="0"/>
              <a:t>2021/4/27</a:t>
            </a:fld>
            <a:endParaRPr kumimoji="1" lang="ja-JP" altLang="en-US"/>
          </a:p>
        </p:txBody>
      </p:sp>
      <p:sp>
        <p:nvSpPr>
          <p:cNvPr id="5" name="フッター プレースホルダー 4">
            <a:extLst>
              <a:ext uri="{FF2B5EF4-FFF2-40B4-BE49-F238E27FC236}">
                <a16:creationId xmlns:a16="http://schemas.microsoft.com/office/drawing/2014/main" id="{7150B1B6-4E13-C341-950B-7425EA2B7ED5}"/>
              </a:ext>
            </a:extLst>
          </p:cNvPr>
          <p:cNvSpPr>
            <a:spLocks noGrp="1"/>
          </p:cNvSpPr>
          <p:nvPr>
            <p:ph type="ftr" sz="quarter" idx="11"/>
          </p:nvPr>
        </p:nvSpPr>
        <p:spPr/>
        <p:txBody>
          <a:bodyPr/>
          <a:lstStyle/>
          <a:p>
            <a:r>
              <a:rPr kumimoji="1" lang="ja-JP" altLang="en-US"/>
              <a:t>大学院セミナー</a:t>
            </a:r>
          </a:p>
        </p:txBody>
      </p:sp>
      <p:sp>
        <p:nvSpPr>
          <p:cNvPr id="6" name="スライド番号プレースホルダー 5">
            <a:extLst>
              <a:ext uri="{FF2B5EF4-FFF2-40B4-BE49-F238E27FC236}">
                <a16:creationId xmlns:a16="http://schemas.microsoft.com/office/drawing/2014/main" id="{52AD0E44-4E7D-C440-9804-D95239C45AA3}"/>
              </a:ext>
            </a:extLst>
          </p:cNvPr>
          <p:cNvSpPr>
            <a:spLocks noGrp="1"/>
          </p:cNvSpPr>
          <p:nvPr>
            <p:ph type="sldNum" sz="quarter" idx="12"/>
          </p:nvPr>
        </p:nvSpPr>
        <p:spPr/>
        <p:txBody>
          <a:bodyPr/>
          <a:lstStyle/>
          <a:p>
            <a:fld id="{0A308975-6624-A64B-9276-C536B2E7A4FC}" type="slidenum">
              <a:rPr kumimoji="1" lang="ja-JP" altLang="en-US" smtClean="0"/>
              <a:t>3</a:t>
            </a:fld>
            <a:endParaRPr kumimoji="1" lang="ja-JP" altLang="en-US"/>
          </a:p>
        </p:txBody>
      </p:sp>
    </p:spTree>
    <p:extLst>
      <p:ext uri="{BB962C8B-B14F-4D97-AF65-F5344CB8AC3E}">
        <p14:creationId xmlns:p14="http://schemas.microsoft.com/office/powerpoint/2010/main" val="32875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C2953F-395F-DE4B-96E5-0DB2952BE40E}"/>
              </a:ext>
            </a:extLst>
          </p:cNvPr>
          <p:cNvSpPr>
            <a:spLocks noGrp="1"/>
          </p:cNvSpPr>
          <p:nvPr>
            <p:ph type="title"/>
          </p:nvPr>
        </p:nvSpPr>
        <p:spPr/>
        <p:txBody>
          <a:bodyPr/>
          <a:lstStyle/>
          <a:p>
            <a:r>
              <a:rPr kumimoji="1" lang="en-US" altLang="ja-JP" dirty="0"/>
              <a:t>Contrastive Learning</a:t>
            </a:r>
            <a:endParaRPr kumimoji="1" lang="ja-JP" altLang="en-US"/>
          </a:p>
        </p:txBody>
      </p:sp>
      <p:sp>
        <p:nvSpPr>
          <p:cNvPr id="3" name="コンテンツ プレースホルダー 2">
            <a:extLst>
              <a:ext uri="{FF2B5EF4-FFF2-40B4-BE49-F238E27FC236}">
                <a16:creationId xmlns:a16="http://schemas.microsoft.com/office/drawing/2014/main" id="{3CD170C8-FBF2-D341-B2B0-983C718C446B}"/>
              </a:ext>
            </a:extLst>
          </p:cNvPr>
          <p:cNvSpPr>
            <a:spLocks noGrp="1"/>
          </p:cNvSpPr>
          <p:nvPr>
            <p:ph idx="1"/>
          </p:nvPr>
        </p:nvSpPr>
        <p:spPr/>
        <p:txBody>
          <a:bodyPr>
            <a:normAutofit/>
          </a:bodyPr>
          <a:lstStyle/>
          <a:p>
            <a:r>
              <a:rPr lang="ja-JP" altLang="en-US" sz="2000"/>
              <a:t>ラベルを用いずに画像の特徴量をうまく抽出できるようなモデルを作るもの</a:t>
            </a:r>
            <a:endParaRPr lang="en-US" altLang="ja-JP" sz="2000" dirty="0"/>
          </a:p>
          <a:p>
            <a:r>
              <a:rPr lang="ja-JP" altLang="en-US" sz="2000" b="1" u="sng"/>
              <a:t>「似ているデータは潜在空間でも似ているベクトル、異なるものは異なるベクトルに</a:t>
            </a:r>
            <a:r>
              <a:rPr lang="ja-JP" altLang="en-US" b="1" u="sng"/>
              <a:t>」</a:t>
            </a:r>
            <a:endParaRPr lang="en-US" altLang="ja-JP" sz="2000" b="1" u="sng" dirty="0"/>
          </a:p>
        </p:txBody>
      </p:sp>
      <p:sp>
        <p:nvSpPr>
          <p:cNvPr id="4" name="日付プレースホルダー 3">
            <a:extLst>
              <a:ext uri="{FF2B5EF4-FFF2-40B4-BE49-F238E27FC236}">
                <a16:creationId xmlns:a16="http://schemas.microsoft.com/office/drawing/2014/main" id="{BB78BC05-96F3-3849-A907-CBB6DF1F6EF7}"/>
              </a:ext>
            </a:extLst>
          </p:cNvPr>
          <p:cNvSpPr>
            <a:spLocks noGrp="1"/>
          </p:cNvSpPr>
          <p:nvPr>
            <p:ph type="dt" sz="half" idx="10"/>
          </p:nvPr>
        </p:nvSpPr>
        <p:spPr/>
        <p:txBody>
          <a:bodyPr/>
          <a:lstStyle/>
          <a:p>
            <a:fld id="{7FA19160-9772-894A-AD42-F46DA699FB09}" type="datetime1">
              <a:rPr kumimoji="1" lang="ja-JP" altLang="en-US" smtClean="0"/>
              <a:t>2021/4/27</a:t>
            </a:fld>
            <a:endParaRPr kumimoji="1" lang="ja-JP" altLang="en-US"/>
          </a:p>
        </p:txBody>
      </p:sp>
      <p:sp>
        <p:nvSpPr>
          <p:cNvPr id="5" name="フッター プレースホルダー 4">
            <a:extLst>
              <a:ext uri="{FF2B5EF4-FFF2-40B4-BE49-F238E27FC236}">
                <a16:creationId xmlns:a16="http://schemas.microsoft.com/office/drawing/2014/main" id="{113104C9-BA52-9842-B675-E7A7BC8EAF0F}"/>
              </a:ext>
            </a:extLst>
          </p:cNvPr>
          <p:cNvSpPr>
            <a:spLocks noGrp="1"/>
          </p:cNvSpPr>
          <p:nvPr>
            <p:ph type="ftr" sz="quarter" idx="11"/>
          </p:nvPr>
        </p:nvSpPr>
        <p:spPr/>
        <p:txBody>
          <a:bodyPr/>
          <a:lstStyle/>
          <a:p>
            <a:r>
              <a:rPr kumimoji="1" lang="ja-JP" altLang="en-US"/>
              <a:t>大学院セミナー</a:t>
            </a:r>
          </a:p>
        </p:txBody>
      </p:sp>
      <p:sp>
        <p:nvSpPr>
          <p:cNvPr id="6" name="スライド番号プレースホルダー 5">
            <a:extLst>
              <a:ext uri="{FF2B5EF4-FFF2-40B4-BE49-F238E27FC236}">
                <a16:creationId xmlns:a16="http://schemas.microsoft.com/office/drawing/2014/main" id="{144DA113-BE95-BF47-BB68-4C4FFD0AA5DA}"/>
              </a:ext>
            </a:extLst>
          </p:cNvPr>
          <p:cNvSpPr>
            <a:spLocks noGrp="1"/>
          </p:cNvSpPr>
          <p:nvPr>
            <p:ph type="sldNum" sz="quarter" idx="12"/>
          </p:nvPr>
        </p:nvSpPr>
        <p:spPr/>
        <p:txBody>
          <a:bodyPr/>
          <a:lstStyle/>
          <a:p>
            <a:fld id="{0A308975-6624-A64B-9276-C536B2E7A4FC}" type="slidenum">
              <a:rPr kumimoji="1" lang="ja-JP" altLang="en-US" smtClean="0"/>
              <a:t>4</a:t>
            </a:fld>
            <a:endParaRPr kumimoji="1" lang="ja-JP" altLang="en-US"/>
          </a:p>
        </p:txBody>
      </p:sp>
      <p:pic>
        <p:nvPicPr>
          <p:cNvPr id="13" name="図 12" descr="ダイアグラム&#10;&#10;自動的に生成された説明">
            <a:extLst>
              <a:ext uri="{FF2B5EF4-FFF2-40B4-BE49-F238E27FC236}">
                <a16:creationId xmlns:a16="http://schemas.microsoft.com/office/drawing/2014/main" id="{FA2E9DB7-A9EC-9247-BBAE-A1909B60D238}"/>
              </a:ext>
            </a:extLst>
          </p:cNvPr>
          <p:cNvPicPr>
            <a:picLocks noChangeAspect="1"/>
          </p:cNvPicPr>
          <p:nvPr/>
        </p:nvPicPr>
        <p:blipFill>
          <a:blip r:embed="rId2"/>
          <a:stretch>
            <a:fillRect/>
          </a:stretch>
        </p:blipFill>
        <p:spPr>
          <a:xfrm>
            <a:off x="2379389" y="2842723"/>
            <a:ext cx="7433222" cy="3650152"/>
          </a:xfrm>
          <a:prstGeom prst="rect">
            <a:avLst/>
          </a:prstGeom>
        </p:spPr>
      </p:pic>
      <p:sp>
        <p:nvSpPr>
          <p:cNvPr id="14" name="左中かっこ 13">
            <a:extLst>
              <a:ext uri="{FF2B5EF4-FFF2-40B4-BE49-F238E27FC236}">
                <a16:creationId xmlns:a16="http://schemas.microsoft.com/office/drawing/2014/main" id="{44F064EB-3943-1346-BABE-A51B42695854}"/>
              </a:ext>
            </a:extLst>
          </p:cNvPr>
          <p:cNvSpPr/>
          <p:nvPr/>
        </p:nvSpPr>
        <p:spPr>
          <a:xfrm rot="10800000">
            <a:off x="8471340" y="3587046"/>
            <a:ext cx="714703" cy="1531883"/>
          </a:xfrm>
          <a:prstGeom prst="leftBrace">
            <a:avLst>
              <a:gd name="adj1" fmla="val 53585"/>
              <a:gd name="adj2" fmla="val 50000"/>
            </a:avLst>
          </a:prstGeom>
          <a:ln w="38100">
            <a:solidFill>
              <a:srgbClr val="232AF4"/>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3BBA86C-C398-EB4C-A22A-26A886D8CEA6}"/>
              </a:ext>
            </a:extLst>
          </p:cNvPr>
          <p:cNvSpPr txBox="1"/>
          <p:nvPr/>
        </p:nvSpPr>
        <p:spPr>
          <a:xfrm>
            <a:off x="9321965" y="4199098"/>
            <a:ext cx="1629814" cy="338554"/>
          </a:xfrm>
          <a:prstGeom prst="rect">
            <a:avLst/>
          </a:prstGeom>
          <a:noFill/>
        </p:spPr>
        <p:txBody>
          <a:bodyPr wrap="square" rtlCol="0">
            <a:spAutoFit/>
          </a:bodyPr>
          <a:lstStyle/>
          <a:p>
            <a:pPr algn="ctr"/>
            <a:r>
              <a:rPr lang="ja-JP" altLang="en-US" sz="1600">
                <a:solidFill>
                  <a:srgbClr val="232AF4"/>
                </a:solidFill>
                <a:latin typeface="Meiryo" panose="020B0604030504040204" pitchFamily="34" charset="-128"/>
                <a:ea typeface="Meiryo" panose="020B0604030504040204" pitchFamily="34" charset="-128"/>
              </a:rPr>
              <a:t>似てない：負例</a:t>
            </a:r>
            <a:endParaRPr kumimoji="1" lang="ja-JP" altLang="en-US" sz="1600">
              <a:solidFill>
                <a:srgbClr val="232AF4"/>
              </a:solidFill>
              <a:latin typeface="Meiryo" panose="020B0604030504040204" pitchFamily="34" charset="-128"/>
              <a:ea typeface="Meiryo" panose="020B0604030504040204" pitchFamily="34" charset="-128"/>
            </a:endParaRPr>
          </a:p>
        </p:txBody>
      </p:sp>
      <p:sp>
        <p:nvSpPr>
          <p:cNvPr id="17" name="左中かっこ 16">
            <a:extLst>
              <a:ext uri="{FF2B5EF4-FFF2-40B4-BE49-F238E27FC236}">
                <a16:creationId xmlns:a16="http://schemas.microsoft.com/office/drawing/2014/main" id="{89B16621-50B0-A647-A64D-7D4AD3333459}"/>
              </a:ext>
            </a:extLst>
          </p:cNvPr>
          <p:cNvSpPr/>
          <p:nvPr/>
        </p:nvSpPr>
        <p:spPr>
          <a:xfrm>
            <a:off x="3005959" y="3587046"/>
            <a:ext cx="714703" cy="1531883"/>
          </a:xfrm>
          <a:prstGeom prst="leftBrace">
            <a:avLst>
              <a:gd name="adj1" fmla="val 53585"/>
              <a:gd name="adj2" fmla="val 50000"/>
            </a:avLst>
          </a:prstGeom>
          <a:ln w="381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46564774-79A6-EE4D-8F40-64C9E65DAAC4}"/>
              </a:ext>
            </a:extLst>
          </p:cNvPr>
          <p:cNvSpPr txBox="1"/>
          <p:nvPr/>
        </p:nvSpPr>
        <p:spPr>
          <a:xfrm>
            <a:off x="1474076" y="4199098"/>
            <a:ext cx="1471448" cy="338554"/>
          </a:xfrm>
          <a:prstGeom prst="rect">
            <a:avLst/>
          </a:prstGeom>
          <a:noFill/>
        </p:spPr>
        <p:txBody>
          <a:bodyPr wrap="square" rtlCol="0">
            <a:spAutoFit/>
          </a:bodyPr>
          <a:lstStyle/>
          <a:p>
            <a:pPr algn="ctr"/>
            <a:r>
              <a:rPr lang="ja-JP" altLang="en-US" sz="1600">
                <a:solidFill>
                  <a:srgbClr val="FF0000"/>
                </a:solidFill>
                <a:latin typeface="Meiryo" panose="020B0604030504040204" pitchFamily="34" charset="-128"/>
                <a:ea typeface="Meiryo" panose="020B0604030504040204" pitchFamily="34" charset="-128"/>
              </a:rPr>
              <a:t>似てる：正例</a:t>
            </a:r>
            <a:endParaRPr kumimoji="1" lang="ja-JP" altLang="en-US" sz="1600">
              <a:solidFill>
                <a:srgbClr val="FF0000"/>
              </a:solidFill>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CB5F7EFE-45FD-4347-AB78-D43927FEA12A}"/>
              </a:ext>
            </a:extLst>
          </p:cNvPr>
          <p:cNvSpPr txBox="1"/>
          <p:nvPr/>
        </p:nvSpPr>
        <p:spPr>
          <a:xfrm>
            <a:off x="9660857" y="6040988"/>
            <a:ext cx="1236519" cy="307777"/>
          </a:xfrm>
          <a:prstGeom prst="rect">
            <a:avLst/>
          </a:prstGeom>
          <a:noFill/>
        </p:spPr>
        <p:txBody>
          <a:bodyPr wrap="square" rtlCol="0">
            <a:spAutoFit/>
          </a:bodyPr>
          <a:lstStyle/>
          <a:p>
            <a:r>
              <a:rPr kumimoji="1" lang="en-US" altLang="ja-JP" sz="1400" dirty="0">
                <a:latin typeface="Meiryo" panose="020B0604030504040204" pitchFamily="34" charset="-128"/>
                <a:ea typeface="Meiryo" panose="020B0604030504040204" pitchFamily="34" charset="-128"/>
              </a:rPr>
              <a:t>[1]</a:t>
            </a:r>
            <a:r>
              <a:rPr kumimoji="1" lang="ja-JP" altLang="en-US" sz="1400">
                <a:latin typeface="Meiryo" panose="020B0604030504040204" pitchFamily="34" charset="-128"/>
                <a:ea typeface="Meiryo" panose="020B0604030504040204" pitchFamily="34" charset="-128"/>
              </a:rPr>
              <a:t>より引用</a:t>
            </a:r>
          </a:p>
        </p:txBody>
      </p:sp>
    </p:spTree>
    <p:extLst>
      <p:ext uri="{BB962C8B-B14F-4D97-AF65-F5344CB8AC3E}">
        <p14:creationId xmlns:p14="http://schemas.microsoft.com/office/powerpoint/2010/main" val="3213704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A4E75A-E321-5A49-B3C9-3DEE2A498DD5}"/>
              </a:ext>
            </a:extLst>
          </p:cNvPr>
          <p:cNvSpPr>
            <a:spLocks noGrp="1"/>
          </p:cNvSpPr>
          <p:nvPr>
            <p:ph type="title"/>
          </p:nvPr>
        </p:nvSpPr>
        <p:spPr/>
        <p:txBody>
          <a:bodyPr/>
          <a:lstStyle/>
          <a:p>
            <a:r>
              <a:rPr kumimoji="1" lang="en-US" altLang="ja-JP" dirty="0"/>
              <a:t>Contrastive Learning</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6E35744-0EF0-5E4B-A822-9CDF2FF0CB6B}"/>
                  </a:ext>
                </a:extLst>
              </p:cNvPr>
              <p:cNvSpPr>
                <a:spLocks noGrp="1"/>
              </p:cNvSpPr>
              <p:nvPr>
                <p:ph idx="1"/>
              </p:nvPr>
            </p:nvSpPr>
            <p:spPr/>
            <p:txBody>
              <a:bodyPr>
                <a:noAutofit/>
              </a:bodyPr>
              <a:lstStyle/>
              <a:p>
                <a:pPr marL="0" indent="0">
                  <a:buNone/>
                </a:pPr>
                <a:r>
                  <a:rPr lang="en-US" altLang="ja-JP" u="sng" dirty="0"/>
                  <a:t>Encoder</a:t>
                </a:r>
                <a:r>
                  <a:rPr lang="ja-JP" altLang="en-US" u="sng"/>
                  <a:t>の学習</a:t>
                </a:r>
                <a:endParaRPr lang="en-US" altLang="ja-JP" u="sng" dirty="0"/>
              </a:p>
              <a:p>
                <a:r>
                  <a:rPr kumimoji="1" lang="ja-JP" altLang="en-US"/>
                  <a:t>類似度の定義：</a:t>
                </a:r>
                <a:r>
                  <a:rPr lang="ja-JP" altLang="en-US"/>
                  <a:t>コサイン類似度</a:t>
                </a:r>
                <a14:m>
                  <m:oMath xmlns:m="http://schemas.openxmlformats.org/officeDocument/2006/math">
                    <m:r>
                      <a:rPr lang="en-US" altLang="ja-JP" i="1">
                        <a:latin typeface="Cambria Math" panose="02040503050406030204" pitchFamily="18" charset="0"/>
                      </a:rPr>
                      <m:t>𝑐𝑜𝑠𝑠𝑖𝑚</m:t>
                    </m:r>
                    <m:d>
                      <m:dPr>
                        <m:ctrlPr>
                          <a:rPr lang="en-US" altLang="ja-JP" i="1">
                            <a:latin typeface="Cambria Math" panose="02040503050406030204" pitchFamily="18" charset="0"/>
                          </a:rPr>
                        </m:ctrlPr>
                      </m:dPr>
                      <m:e>
                        <m:r>
                          <a:rPr lang="en-US" altLang="ja-JP" i="1">
                            <a:latin typeface="Cambria Math" panose="02040503050406030204" pitchFamily="18" charset="0"/>
                          </a:rPr>
                          <m:t>𝐴</m:t>
                        </m:r>
                        <m:r>
                          <a:rPr lang="en-US" altLang="ja-JP" i="1">
                            <a:latin typeface="Cambria Math" panose="02040503050406030204" pitchFamily="18" charset="0"/>
                          </a:rPr>
                          <m:t>,</m:t>
                        </m:r>
                        <m:r>
                          <a:rPr lang="en-US" altLang="ja-JP" i="1">
                            <a:latin typeface="Cambria Math" panose="02040503050406030204" pitchFamily="18" charset="0"/>
                          </a:rPr>
                          <m:t>𝐵</m:t>
                        </m:r>
                      </m:e>
                    </m:d>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𝐴</m:t>
                        </m:r>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𝐵</m:t>
                        </m:r>
                      </m:num>
                      <m:den>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𝐴</m:t>
                            </m:r>
                          </m:e>
                        </m:d>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𝐵</m:t>
                            </m:r>
                          </m:e>
                        </m:d>
                      </m:den>
                    </m:f>
                  </m:oMath>
                </a14:m>
                <a:endParaRPr kumimoji="1" lang="en-US" altLang="ja-JP" dirty="0"/>
              </a:p>
              <a:p>
                <a:r>
                  <a:rPr lang="ja-JP" altLang="en-US"/>
                  <a:t>損失関数：</a:t>
                </a:r>
                <a:r>
                  <a:rPr lang="en-US" altLang="ja-JP" dirty="0"/>
                  <a:t>Noise Contrastive Estimation(</a:t>
                </a:r>
                <a14:m>
                  <m:oMath xmlns:m="http://schemas.openxmlformats.org/officeDocument/2006/math">
                    <m:r>
                      <a:rPr lang="en-US" altLang="ja-JP" i="1">
                        <a:latin typeface="Cambria Math" panose="02040503050406030204" pitchFamily="18" charset="0"/>
                      </a:rPr>
                      <m:t>𝑞</m:t>
                    </m:r>
                  </m:oMath>
                </a14:m>
                <a:r>
                  <a:rPr lang="en-US" altLang="ja-JP" dirty="0"/>
                  <a:t>:</a:t>
                </a:r>
                <a:r>
                  <a:rPr lang="ja-JP" altLang="en-US"/>
                  <a:t>アンカー</a:t>
                </a:r>
                <a:r>
                  <a:rPr lang="en-US" altLang="ja-JP" dirty="0"/>
                  <a:t>,</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𝑘</m:t>
                        </m:r>
                      </m:e>
                      <m:sub>
                        <m:r>
                          <a:rPr lang="en-US" altLang="ja-JP" i="1">
                            <a:latin typeface="Cambria Math" panose="02040503050406030204" pitchFamily="18" charset="0"/>
                          </a:rPr>
                          <m:t>+</m:t>
                        </m:r>
                      </m:sub>
                    </m:sSub>
                  </m:oMath>
                </a14:m>
                <a:r>
                  <a:rPr lang="en-US" altLang="ja-JP" dirty="0"/>
                  <a:t>:</a:t>
                </a:r>
                <a:r>
                  <a:rPr lang="ja-JP" altLang="en-US"/>
                  <a:t>正例</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𝑘</m:t>
                        </m:r>
                      </m:e>
                      <m:sub>
                        <m:r>
                          <a:rPr lang="en-US" altLang="ja-JP" i="1">
                            <a:latin typeface="Cambria Math" panose="02040503050406030204" pitchFamily="18" charset="0"/>
                          </a:rPr>
                          <m:t>−</m:t>
                        </m:r>
                      </m:sub>
                    </m:sSub>
                  </m:oMath>
                </a14:m>
                <a:r>
                  <a:rPr lang="en-US" altLang="ja-JP" dirty="0"/>
                  <a:t>:</a:t>
                </a:r>
                <a:r>
                  <a:rPr lang="ja-JP" altLang="en-US"/>
                  <a:t>負例</a:t>
                </a:r>
                <a:r>
                  <a:rPr lang="en-US" altLang="ja-JP" dirty="0"/>
                  <a:t>,</a:t>
                </a:r>
                <a14:m>
                  <m:oMath xmlns:m="http://schemas.openxmlformats.org/officeDocument/2006/math">
                    <m:r>
                      <m:rPr>
                        <m:sty m:val="p"/>
                      </m:rPr>
                      <a:rPr lang="en-US" altLang="ja-JP" i="1">
                        <a:latin typeface="Cambria Math" panose="02040503050406030204" pitchFamily="18" charset="0"/>
                      </a:rPr>
                      <m:t>τ</m:t>
                    </m:r>
                  </m:oMath>
                </a14:m>
                <a:r>
                  <a:rPr lang="en-US" altLang="ja-JP" dirty="0"/>
                  <a:t>:</a:t>
                </a:r>
                <a:r>
                  <a:rPr lang="ja-JP" altLang="en-US" dirty="0"/>
                  <a:t>温度</a:t>
                </a:r>
                <a:r>
                  <a:rPr lang="en-US" altLang="ja-JP" dirty="0"/>
                  <a:t>)</a:t>
                </a:r>
              </a:p>
              <a:p>
                <a:pPr marL="0" indent="0">
                  <a:lnSpc>
                    <a:spcPct val="130000"/>
                  </a:lnSpc>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i="1">
                              <a:latin typeface="Cambria Math" panose="02040503050406030204" pitchFamily="18" charset="0"/>
                            </a:rPr>
                            <m:t>𝑁𝐶𝐸</m:t>
                          </m:r>
                        </m:sub>
                      </m:sSub>
                      <m:r>
                        <a:rPr lang="en-US" altLang="ja-JP" i="1">
                          <a:latin typeface="Cambria Math" panose="02040503050406030204" pitchFamily="18" charset="0"/>
                        </a:rPr>
                        <m:t>=−</m:t>
                      </m:r>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log</m:t>
                          </m:r>
                        </m:fName>
                        <m:e>
                          <m:f>
                            <m:fPr>
                              <m:ctrlPr>
                                <a:rPr lang="en-US" altLang="ja-JP" i="1">
                                  <a:latin typeface="Cambria Math" panose="02040503050406030204" pitchFamily="18" charset="0"/>
                                </a:rPr>
                              </m:ctrlPr>
                            </m:fPr>
                            <m:num>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exp</m:t>
                                  </m:r>
                                </m:fName>
                                <m:e>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rPr>
                                            <m:t>𝑠𝑖𝑚</m:t>
                                          </m:r>
                                          <m:d>
                                            <m:dPr>
                                              <m:ctrlPr>
                                                <a:rPr lang="en-US" altLang="ja-JP" i="1">
                                                  <a:latin typeface="Cambria Math" panose="02040503050406030204" pitchFamily="18" charset="0"/>
                                                </a:rPr>
                                              </m:ctrlPr>
                                            </m:dPr>
                                            <m:e>
                                              <m:r>
                                                <a:rPr lang="en-US" altLang="ja-JP" i="1">
                                                  <a:latin typeface="Cambria Math" panose="02040503050406030204" pitchFamily="18" charset="0"/>
                                                </a:rPr>
                                                <m:t>𝑞</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𝑘</m:t>
                                                  </m:r>
                                                </m:e>
                                                <m:sub>
                                                  <m:r>
                                                    <a:rPr lang="en-US" altLang="ja-JP" i="1">
                                                      <a:latin typeface="Cambria Math" panose="02040503050406030204" pitchFamily="18" charset="0"/>
                                                    </a:rPr>
                                                    <m:t>+</m:t>
                                                  </m:r>
                                                </m:sub>
                                              </m:sSub>
                                            </m:e>
                                          </m:d>
                                        </m:num>
                                        <m:den>
                                          <m:r>
                                            <m:rPr>
                                              <m:sty m:val="p"/>
                                            </m:rPr>
                                            <a:rPr lang="en-US" altLang="ja-JP" i="1">
                                              <a:latin typeface="Cambria Math" panose="02040503050406030204" pitchFamily="18" charset="0"/>
                                            </a:rPr>
                                            <m:t>τ</m:t>
                                          </m:r>
                                        </m:den>
                                      </m:f>
                                    </m:e>
                                  </m:d>
                                </m:e>
                              </m:func>
                            </m:num>
                            <m:den>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exp</m:t>
                                  </m:r>
                                </m:fName>
                                <m:e>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rPr>
                                            <m:t>𝑠𝑖𝑚</m:t>
                                          </m:r>
                                          <m:d>
                                            <m:dPr>
                                              <m:ctrlPr>
                                                <a:rPr lang="en-US" altLang="ja-JP" i="1">
                                                  <a:latin typeface="Cambria Math" panose="02040503050406030204" pitchFamily="18" charset="0"/>
                                                </a:rPr>
                                              </m:ctrlPr>
                                            </m:dPr>
                                            <m:e>
                                              <m:r>
                                                <a:rPr lang="en-US" altLang="ja-JP" i="1">
                                                  <a:latin typeface="Cambria Math" panose="02040503050406030204" pitchFamily="18" charset="0"/>
                                                </a:rPr>
                                                <m:t>𝑞</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𝑘</m:t>
                                                  </m:r>
                                                </m:e>
                                                <m:sub>
                                                  <m:r>
                                                    <a:rPr lang="en-US" altLang="ja-JP" i="1">
                                                      <a:latin typeface="Cambria Math" panose="02040503050406030204" pitchFamily="18" charset="0"/>
                                                    </a:rPr>
                                                    <m:t>+</m:t>
                                                  </m:r>
                                                </m:sub>
                                              </m:sSub>
                                            </m:e>
                                          </m:d>
                                        </m:num>
                                        <m:den>
                                          <m:r>
                                            <m:rPr>
                                              <m:sty m:val="p"/>
                                            </m:rPr>
                                            <a:rPr lang="en-US" altLang="ja-JP" i="1">
                                              <a:latin typeface="Cambria Math" panose="02040503050406030204" pitchFamily="18" charset="0"/>
                                            </a:rPr>
                                            <m:t>τ</m:t>
                                          </m:r>
                                        </m:den>
                                      </m:f>
                                    </m:e>
                                  </m:d>
                                </m:e>
                              </m:func>
                              <m:r>
                                <a:rPr lang="en-US" altLang="ja-JP" b="0" i="1" smtClean="0">
                                  <a:latin typeface="Cambria Math" panose="02040503050406030204" pitchFamily="18" charset="0"/>
                                </a:rPr>
                                <m:t>+</m:t>
                              </m:r>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exp</m:t>
                                  </m:r>
                                </m:fName>
                                <m:e>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r>
                                            <a:rPr lang="en-US" altLang="ja-JP" i="1">
                                              <a:latin typeface="Cambria Math" panose="02040503050406030204" pitchFamily="18" charset="0"/>
                                            </a:rPr>
                                            <m:t>𝑠𝑖𝑚</m:t>
                                          </m:r>
                                          <m:d>
                                            <m:dPr>
                                              <m:ctrlPr>
                                                <a:rPr lang="en-US" altLang="ja-JP" i="1">
                                                  <a:latin typeface="Cambria Math" panose="02040503050406030204" pitchFamily="18" charset="0"/>
                                                </a:rPr>
                                              </m:ctrlPr>
                                            </m:dPr>
                                            <m:e>
                                              <m:r>
                                                <a:rPr lang="en-US" altLang="ja-JP" i="1">
                                                  <a:latin typeface="Cambria Math" panose="02040503050406030204" pitchFamily="18" charset="0"/>
                                                </a:rPr>
                                                <m:t>𝑞</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𝑘</m:t>
                                                  </m:r>
                                                </m:e>
                                                <m:sub>
                                                  <m:r>
                                                    <a:rPr lang="en-US" altLang="ja-JP" b="0" i="1" smtClean="0">
                                                      <a:latin typeface="Cambria Math" panose="02040503050406030204" pitchFamily="18" charset="0"/>
                                                    </a:rPr>
                                                    <m:t>−</m:t>
                                                  </m:r>
                                                </m:sub>
                                              </m:sSub>
                                            </m:e>
                                          </m:d>
                                        </m:num>
                                        <m:den>
                                          <m:r>
                                            <m:rPr>
                                              <m:sty m:val="p"/>
                                            </m:rPr>
                                            <a:rPr lang="en-US" altLang="ja-JP" i="1">
                                              <a:latin typeface="Cambria Math" panose="02040503050406030204" pitchFamily="18" charset="0"/>
                                            </a:rPr>
                                            <m:t>τ</m:t>
                                          </m:r>
                                        </m:den>
                                      </m:f>
                                    </m:e>
                                  </m:d>
                                </m:e>
                              </m:func>
                            </m:den>
                          </m:f>
                        </m:e>
                      </m:func>
                      <m:r>
                        <a:rPr lang="ja-JP" altLang="en-US" b="0" i="1" smtClean="0">
                          <a:latin typeface="Cambria Math" panose="02040503050406030204" pitchFamily="18" charset="0"/>
                        </a:rPr>
                        <m:t>　　</m:t>
                      </m:r>
                      <m:r>
                        <a:rPr lang="en-US" altLang="ja-JP" b="0" i="1" smtClean="0">
                          <a:latin typeface="Cambria Math" panose="02040503050406030204" pitchFamily="18" charset="0"/>
                        </a:rPr>
                        <m:t>(1)</m:t>
                      </m:r>
                    </m:oMath>
                  </m:oMathPara>
                </a14:m>
                <a:endParaRPr kumimoji="1" lang="en-US" altLang="ja-JP" dirty="0"/>
              </a:p>
              <a:p>
                <a:r>
                  <a:rPr lang="ja-JP" altLang="en-US"/>
                  <a:t>要は、アンカーと正例の類似度が負例との類似度より大きくなれば</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𝐿</m:t>
                        </m:r>
                      </m:e>
                      <m:sub>
                        <m:r>
                          <a:rPr lang="en-US" altLang="ja-JP" i="1">
                            <a:latin typeface="Cambria Math" panose="02040503050406030204" pitchFamily="18" charset="0"/>
                          </a:rPr>
                          <m:t>𝑁𝐶𝐸</m:t>
                        </m:r>
                      </m:sub>
                    </m:sSub>
                    <m:r>
                      <a:rPr lang="en-US" altLang="ja-JP" b="0" i="1" smtClean="0">
                        <a:latin typeface="Cambria Math" panose="02040503050406030204" pitchFamily="18" charset="0"/>
                      </a:rPr>
                      <m:t>=0</m:t>
                    </m:r>
                  </m:oMath>
                </a14:m>
                <a:r>
                  <a:rPr lang="ja-JP" altLang="en-US"/>
                  <a:t>となる関数</a:t>
                </a:r>
                <a:endParaRPr lang="en-US" altLang="ja-JP" dirty="0"/>
              </a:p>
              <a:p>
                <a:pPr lvl="1"/>
                <a14:m>
                  <m:oMath xmlns:m="http://schemas.openxmlformats.org/officeDocument/2006/math">
                    <m:r>
                      <a:rPr lang="en-US" altLang="ja-JP" b="0" i="1" smtClean="0">
                        <a:latin typeface="Cambria Math" panose="02040503050406030204" pitchFamily="18" charset="0"/>
                      </a:rPr>
                      <m:t>𝑠𝑖𝑚</m:t>
                    </m:r>
                    <m:r>
                      <a:rPr lang="en-US" altLang="ja-JP" b="0" i="1" smtClean="0">
                        <a:latin typeface="Cambria Math" panose="02040503050406030204" pitchFamily="18" charset="0"/>
                      </a:rPr>
                      <m:t>(∙,∙)</m:t>
                    </m:r>
                  </m:oMath>
                </a14:m>
                <a:r>
                  <a:rPr lang="ja-JP" altLang="en-US"/>
                  <a:t>は類似度ならなんでもいいが、</a:t>
                </a:r>
                <a:r>
                  <a:rPr lang="en-US" altLang="ja-JP" dirty="0"/>
                  <a:t> </a:t>
                </a:r>
                <a14:m>
                  <m:oMath xmlns:m="http://schemas.openxmlformats.org/officeDocument/2006/math">
                    <m:r>
                      <m:rPr>
                        <m:sty m:val="p"/>
                      </m:rPr>
                      <a:rPr lang="en-US" altLang="ja-JP" b="0" i="0" smtClean="0">
                        <a:latin typeface="Cambria Math" panose="02040503050406030204" pitchFamily="18" charset="0"/>
                      </a:rPr>
                      <m:t>co</m:t>
                    </m:r>
                    <m:r>
                      <a:rPr lang="en-US" altLang="ja-JP" b="0" i="1" smtClean="0">
                        <a:latin typeface="Cambria Math" panose="02040503050406030204" pitchFamily="18" charset="0"/>
                      </a:rPr>
                      <m:t>𝑠</m:t>
                    </m:r>
                    <m:r>
                      <a:rPr lang="en-US" altLang="ja-JP" i="1">
                        <a:latin typeface="Cambria Math" panose="02040503050406030204" pitchFamily="18" charset="0"/>
                      </a:rPr>
                      <m:t>𝑠𝑖𝑚</m:t>
                    </m:r>
                    <m:r>
                      <a:rPr lang="en-US" altLang="ja-JP" i="1">
                        <a:latin typeface="Cambria Math" panose="02040503050406030204" pitchFamily="18" charset="0"/>
                      </a:rPr>
                      <m:t>(∙,∙)</m:t>
                    </m:r>
                  </m:oMath>
                </a14:m>
                <a:r>
                  <a:rPr lang="ja-JP" altLang="en-US"/>
                  <a:t>が多用される</a:t>
                </a:r>
                <a:endParaRPr lang="en-US" altLang="ja-JP" dirty="0"/>
              </a:p>
              <a:p>
                <a:r>
                  <a:rPr lang="en-US" altLang="ja-JP" dirty="0"/>
                  <a:t>CPC</a:t>
                </a:r>
                <a:r>
                  <a:rPr lang="ja-JP" altLang="en-US"/>
                  <a:t>の</a:t>
                </a:r>
                <a:r>
                  <a:rPr lang="en-US" altLang="ja-JP" dirty="0"/>
                  <a:t>loss</a:t>
                </a:r>
                <a:r>
                  <a:rPr lang="ja-JP" altLang="en-US"/>
                  <a:t>は</a:t>
                </a:r>
                <a:r>
                  <a:rPr lang="en-US" altLang="ja-JP" dirty="0"/>
                  <a:t>NCE</a:t>
                </a:r>
                <a:r>
                  <a:rPr lang="ja-JP" altLang="en-US"/>
                  <a:t>に基づいている</a:t>
                </a:r>
                <a:endParaRPr lang="en-US" altLang="ja-JP" dirty="0"/>
              </a:p>
            </p:txBody>
          </p:sp>
        </mc:Choice>
        <mc:Fallback xmlns="">
          <p:sp>
            <p:nvSpPr>
              <p:cNvPr id="3" name="コンテンツ プレースホルダー 2">
                <a:extLst>
                  <a:ext uri="{FF2B5EF4-FFF2-40B4-BE49-F238E27FC236}">
                    <a16:creationId xmlns:a16="http://schemas.microsoft.com/office/drawing/2014/main" id="{76E35744-0EF0-5E4B-A822-9CDF2FF0CB6B}"/>
                  </a:ext>
                </a:extLst>
              </p:cNvPr>
              <p:cNvSpPr>
                <a:spLocks noGrp="1" noRot="1" noChangeAspect="1" noMove="1" noResize="1" noEditPoints="1" noAdjustHandles="1" noChangeArrowheads="1" noChangeShapeType="1" noTextEdit="1"/>
              </p:cNvSpPr>
              <p:nvPr>
                <p:ph idx="1"/>
              </p:nvPr>
            </p:nvSpPr>
            <p:spPr>
              <a:blipFill>
                <a:blip r:embed="rId2"/>
                <a:stretch>
                  <a:fillRect l="-670" b="-6105"/>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FBCA1512-00FF-CF43-B4D0-A7CB3D380955}"/>
              </a:ext>
            </a:extLst>
          </p:cNvPr>
          <p:cNvSpPr>
            <a:spLocks noGrp="1"/>
          </p:cNvSpPr>
          <p:nvPr>
            <p:ph type="dt" sz="half" idx="10"/>
          </p:nvPr>
        </p:nvSpPr>
        <p:spPr/>
        <p:txBody>
          <a:bodyPr/>
          <a:lstStyle/>
          <a:p>
            <a:fld id="{7FA19160-9772-894A-AD42-F46DA699FB09}" type="datetime1">
              <a:rPr kumimoji="1" lang="ja-JP" altLang="en-US" smtClean="0"/>
              <a:t>2021/4/27</a:t>
            </a:fld>
            <a:endParaRPr kumimoji="1" lang="ja-JP" altLang="en-US"/>
          </a:p>
        </p:txBody>
      </p:sp>
      <p:sp>
        <p:nvSpPr>
          <p:cNvPr id="5" name="フッター プレースホルダー 4">
            <a:extLst>
              <a:ext uri="{FF2B5EF4-FFF2-40B4-BE49-F238E27FC236}">
                <a16:creationId xmlns:a16="http://schemas.microsoft.com/office/drawing/2014/main" id="{2989FD3F-D7CA-2143-8133-67D7A7848B95}"/>
              </a:ext>
            </a:extLst>
          </p:cNvPr>
          <p:cNvSpPr>
            <a:spLocks noGrp="1"/>
          </p:cNvSpPr>
          <p:nvPr>
            <p:ph type="ftr" sz="quarter" idx="11"/>
          </p:nvPr>
        </p:nvSpPr>
        <p:spPr/>
        <p:txBody>
          <a:bodyPr/>
          <a:lstStyle/>
          <a:p>
            <a:r>
              <a:rPr kumimoji="1" lang="ja-JP" altLang="en-US"/>
              <a:t>大学院セミナー</a:t>
            </a:r>
          </a:p>
        </p:txBody>
      </p:sp>
      <p:sp>
        <p:nvSpPr>
          <p:cNvPr id="6" name="スライド番号プレースホルダー 5">
            <a:extLst>
              <a:ext uri="{FF2B5EF4-FFF2-40B4-BE49-F238E27FC236}">
                <a16:creationId xmlns:a16="http://schemas.microsoft.com/office/drawing/2014/main" id="{F5A8D805-DD2B-9D4D-8595-D4980A8B095C}"/>
              </a:ext>
            </a:extLst>
          </p:cNvPr>
          <p:cNvSpPr>
            <a:spLocks noGrp="1"/>
          </p:cNvSpPr>
          <p:nvPr>
            <p:ph type="sldNum" sz="quarter" idx="12"/>
          </p:nvPr>
        </p:nvSpPr>
        <p:spPr/>
        <p:txBody>
          <a:bodyPr/>
          <a:lstStyle/>
          <a:p>
            <a:fld id="{0A308975-6624-A64B-9276-C536B2E7A4FC}" type="slidenum">
              <a:rPr kumimoji="1" lang="ja-JP" altLang="en-US" smtClean="0"/>
              <a:t>5</a:t>
            </a:fld>
            <a:endParaRPr kumimoji="1" lang="ja-JP" altLang="en-US"/>
          </a:p>
        </p:txBody>
      </p:sp>
    </p:spTree>
    <p:extLst>
      <p:ext uri="{BB962C8B-B14F-4D97-AF65-F5344CB8AC3E}">
        <p14:creationId xmlns:p14="http://schemas.microsoft.com/office/powerpoint/2010/main" val="1347095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4D56AE-346F-B047-8435-E0904B532DE7}"/>
              </a:ext>
            </a:extLst>
          </p:cNvPr>
          <p:cNvSpPr>
            <a:spLocks noGrp="1"/>
          </p:cNvSpPr>
          <p:nvPr>
            <p:ph type="title"/>
          </p:nvPr>
        </p:nvSpPr>
        <p:spPr/>
        <p:txBody>
          <a:bodyPr/>
          <a:lstStyle/>
          <a:p>
            <a:r>
              <a:rPr kumimoji="1" lang="en-US" altLang="ja-JP" dirty="0"/>
              <a:t>Contrastive Learning</a:t>
            </a:r>
            <a:endParaRPr kumimoji="1" lang="ja-JP" altLang="en-US"/>
          </a:p>
        </p:txBody>
      </p:sp>
      <p:sp>
        <p:nvSpPr>
          <p:cNvPr id="3" name="コンテンツ プレースホルダー 2">
            <a:extLst>
              <a:ext uri="{FF2B5EF4-FFF2-40B4-BE49-F238E27FC236}">
                <a16:creationId xmlns:a16="http://schemas.microsoft.com/office/drawing/2014/main" id="{C16C8807-A833-3E4E-A0A0-0A740D1D98C5}"/>
              </a:ext>
            </a:extLst>
          </p:cNvPr>
          <p:cNvSpPr>
            <a:spLocks noGrp="1"/>
          </p:cNvSpPr>
          <p:nvPr>
            <p:ph idx="1"/>
          </p:nvPr>
        </p:nvSpPr>
        <p:spPr/>
        <p:txBody>
          <a:bodyPr>
            <a:noAutofit/>
          </a:bodyPr>
          <a:lstStyle/>
          <a:p>
            <a:pPr marL="0" indent="0">
              <a:buNone/>
            </a:pPr>
            <a:r>
              <a:rPr kumimoji="1" lang="en-US" altLang="ja-JP" u="sng" dirty="0"/>
              <a:t>Pre-text task</a:t>
            </a:r>
          </a:p>
          <a:p>
            <a:r>
              <a:rPr kumimoji="1" lang="en-US" altLang="ja-JP" dirty="0"/>
              <a:t>Contrastive learning</a:t>
            </a:r>
            <a:r>
              <a:rPr kumimoji="1" lang="ja-JP" altLang="en-US"/>
              <a:t>では</a:t>
            </a:r>
            <a:r>
              <a:rPr lang="ja-JP" altLang="en-US"/>
              <a:t>アンカー、正例、負例の３つを用いた特徴量学習を行う</a:t>
            </a:r>
            <a:endParaRPr lang="en-US" altLang="ja-JP" dirty="0"/>
          </a:p>
          <a:p>
            <a:pPr lvl="1"/>
            <a:r>
              <a:rPr lang="en-US" altLang="ja-JP" dirty="0"/>
              <a:t>Color Transformation</a:t>
            </a:r>
          </a:p>
          <a:p>
            <a:pPr lvl="1"/>
            <a:r>
              <a:rPr lang="en-US" altLang="ja-JP" dirty="0"/>
              <a:t>Geometric Transformation</a:t>
            </a:r>
          </a:p>
          <a:p>
            <a:pPr lvl="1"/>
            <a:r>
              <a:rPr lang="en-US" altLang="ja-JP" dirty="0">
                <a:solidFill>
                  <a:srgbClr val="FF0000"/>
                </a:solidFill>
              </a:rPr>
              <a:t>Context-based Task</a:t>
            </a:r>
          </a:p>
          <a:p>
            <a:pPr lvl="2"/>
            <a:r>
              <a:rPr lang="en-US" altLang="ja-JP" dirty="0"/>
              <a:t>Jigsaw puzzle</a:t>
            </a:r>
          </a:p>
          <a:p>
            <a:pPr lvl="2"/>
            <a:r>
              <a:rPr lang="en-US" altLang="ja-JP" dirty="0"/>
              <a:t>Frame order base</a:t>
            </a:r>
          </a:p>
          <a:p>
            <a:pPr lvl="2"/>
            <a:r>
              <a:rPr lang="en-US" altLang="ja-JP" dirty="0">
                <a:solidFill>
                  <a:srgbClr val="FF0000"/>
                </a:solidFill>
              </a:rPr>
              <a:t>Future prediction</a:t>
            </a:r>
          </a:p>
          <a:p>
            <a:pPr lvl="1"/>
            <a:r>
              <a:rPr lang="en-US" altLang="ja-JP" dirty="0"/>
              <a:t>View Prediction</a:t>
            </a:r>
            <a:r>
              <a:rPr lang="ja-JP" altLang="en-US"/>
              <a:t>（</a:t>
            </a:r>
            <a:r>
              <a:rPr lang="en-US" altLang="ja-JP" dirty="0"/>
              <a:t>Cross-model based</a:t>
            </a:r>
            <a:r>
              <a:rPr lang="ja-JP" altLang="en-US"/>
              <a:t>）</a:t>
            </a:r>
            <a:endParaRPr lang="en-US" altLang="ja-JP" dirty="0"/>
          </a:p>
        </p:txBody>
      </p:sp>
      <p:sp>
        <p:nvSpPr>
          <p:cNvPr id="4" name="日付プレースホルダー 3">
            <a:extLst>
              <a:ext uri="{FF2B5EF4-FFF2-40B4-BE49-F238E27FC236}">
                <a16:creationId xmlns:a16="http://schemas.microsoft.com/office/drawing/2014/main" id="{B5A057BA-84AD-224D-A0D7-DDD73B7B47EC}"/>
              </a:ext>
            </a:extLst>
          </p:cNvPr>
          <p:cNvSpPr>
            <a:spLocks noGrp="1"/>
          </p:cNvSpPr>
          <p:nvPr>
            <p:ph type="dt" sz="half" idx="10"/>
          </p:nvPr>
        </p:nvSpPr>
        <p:spPr/>
        <p:txBody>
          <a:bodyPr/>
          <a:lstStyle/>
          <a:p>
            <a:fld id="{7FA19160-9772-894A-AD42-F46DA699FB09}" type="datetime1">
              <a:rPr kumimoji="1" lang="ja-JP" altLang="en-US" smtClean="0"/>
              <a:t>2021/4/27</a:t>
            </a:fld>
            <a:endParaRPr kumimoji="1" lang="ja-JP" altLang="en-US"/>
          </a:p>
        </p:txBody>
      </p:sp>
      <p:sp>
        <p:nvSpPr>
          <p:cNvPr id="5" name="フッター プレースホルダー 4">
            <a:extLst>
              <a:ext uri="{FF2B5EF4-FFF2-40B4-BE49-F238E27FC236}">
                <a16:creationId xmlns:a16="http://schemas.microsoft.com/office/drawing/2014/main" id="{9CD98E2E-7B2D-994C-ACDE-44AA462091FB}"/>
              </a:ext>
            </a:extLst>
          </p:cNvPr>
          <p:cNvSpPr>
            <a:spLocks noGrp="1"/>
          </p:cNvSpPr>
          <p:nvPr>
            <p:ph type="ftr" sz="quarter" idx="11"/>
          </p:nvPr>
        </p:nvSpPr>
        <p:spPr/>
        <p:txBody>
          <a:bodyPr/>
          <a:lstStyle/>
          <a:p>
            <a:r>
              <a:rPr kumimoji="1" lang="ja-JP" altLang="en-US"/>
              <a:t>大学院セミナー</a:t>
            </a:r>
          </a:p>
        </p:txBody>
      </p:sp>
      <p:sp>
        <p:nvSpPr>
          <p:cNvPr id="6" name="スライド番号プレースホルダー 5">
            <a:extLst>
              <a:ext uri="{FF2B5EF4-FFF2-40B4-BE49-F238E27FC236}">
                <a16:creationId xmlns:a16="http://schemas.microsoft.com/office/drawing/2014/main" id="{A18C4299-84BF-E145-ADEF-1109453DB2C6}"/>
              </a:ext>
            </a:extLst>
          </p:cNvPr>
          <p:cNvSpPr>
            <a:spLocks noGrp="1"/>
          </p:cNvSpPr>
          <p:nvPr>
            <p:ph type="sldNum" sz="quarter" idx="12"/>
          </p:nvPr>
        </p:nvSpPr>
        <p:spPr/>
        <p:txBody>
          <a:bodyPr/>
          <a:lstStyle/>
          <a:p>
            <a:fld id="{0A308975-6624-A64B-9276-C536B2E7A4FC}" type="slidenum">
              <a:rPr kumimoji="1" lang="ja-JP" altLang="en-US" smtClean="0"/>
              <a:t>6</a:t>
            </a:fld>
            <a:endParaRPr kumimoji="1" lang="ja-JP" altLang="en-US"/>
          </a:p>
        </p:txBody>
      </p:sp>
    </p:spTree>
    <p:extLst>
      <p:ext uri="{BB962C8B-B14F-4D97-AF65-F5344CB8AC3E}">
        <p14:creationId xmlns:p14="http://schemas.microsoft.com/office/powerpoint/2010/main" val="520868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C1C6BD-5F77-BF4E-A68E-6C86E5CECDA8}"/>
              </a:ext>
            </a:extLst>
          </p:cNvPr>
          <p:cNvSpPr>
            <a:spLocks noGrp="1"/>
          </p:cNvSpPr>
          <p:nvPr>
            <p:ph type="title"/>
          </p:nvPr>
        </p:nvSpPr>
        <p:spPr/>
        <p:txBody>
          <a:bodyPr/>
          <a:lstStyle/>
          <a:p>
            <a:r>
              <a:rPr kumimoji="1" lang="en-US" altLang="ja-JP" dirty="0"/>
              <a:t>Context based task</a:t>
            </a:r>
            <a:endParaRPr kumimoji="1" lang="ja-JP" altLang="en-US"/>
          </a:p>
        </p:txBody>
      </p:sp>
      <p:sp>
        <p:nvSpPr>
          <p:cNvPr id="3" name="コンテンツ プレースホルダー 2">
            <a:extLst>
              <a:ext uri="{FF2B5EF4-FFF2-40B4-BE49-F238E27FC236}">
                <a16:creationId xmlns:a16="http://schemas.microsoft.com/office/drawing/2014/main" id="{4BBAE8C2-A389-C34E-ACBC-6B64D2770093}"/>
              </a:ext>
            </a:extLst>
          </p:cNvPr>
          <p:cNvSpPr>
            <a:spLocks noGrp="1"/>
          </p:cNvSpPr>
          <p:nvPr>
            <p:ph idx="1"/>
          </p:nvPr>
        </p:nvSpPr>
        <p:spPr/>
        <p:txBody>
          <a:bodyPr/>
          <a:lstStyle/>
          <a:p>
            <a:pPr marL="0" indent="0">
              <a:buNone/>
            </a:pPr>
            <a:r>
              <a:rPr kumimoji="1" lang="en-US" altLang="ja-JP" u="sng" dirty="0"/>
              <a:t>Future prediction</a:t>
            </a:r>
          </a:p>
          <a:p>
            <a:r>
              <a:rPr lang="ja-JP" altLang="en-US"/>
              <a:t>時刻</a:t>
            </a:r>
            <a:r>
              <a:rPr lang="en-US" altLang="ja-JP" dirty="0"/>
              <a:t>T</a:t>
            </a:r>
            <a:r>
              <a:rPr lang="ja-JP" altLang="en-US"/>
              <a:t>までの埋め込み</a:t>
            </a:r>
            <a:r>
              <a:rPr lang="en-US" altLang="ja-JP" dirty="0"/>
              <a:t>c</a:t>
            </a:r>
            <a:r>
              <a:rPr lang="ja-JP" altLang="en-US"/>
              <a:t>の系列から、未来の潜在表現</a:t>
            </a:r>
            <a:r>
              <a:rPr lang="en-US" altLang="ja-JP" dirty="0"/>
              <a:t>z</a:t>
            </a:r>
            <a:r>
              <a:rPr lang="ja-JP" altLang="en-US"/>
              <a:t>を予測する手法</a:t>
            </a:r>
            <a:endParaRPr lang="en-US" altLang="ja-JP" dirty="0"/>
          </a:p>
          <a:p>
            <a:r>
              <a:rPr lang="en-US" altLang="ja-JP" dirty="0"/>
              <a:t>c</a:t>
            </a:r>
            <a:r>
              <a:rPr lang="ja-JP" altLang="en-US"/>
              <a:t>と</a:t>
            </a:r>
            <a:r>
              <a:rPr lang="en-US" altLang="ja-JP" dirty="0"/>
              <a:t>z</a:t>
            </a:r>
            <a:r>
              <a:rPr lang="ja-JP" altLang="en-US"/>
              <a:t>の</a:t>
            </a:r>
            <a:r>
              <a:rPr lang="ja-JP" altLang="en-US" u="sng"/>
              <a:t>相互情報量</a:t>
            </a:r>
            <a:r>
              <a:rPr lang="ja-JP" altLang="en-US"/>
              <a:t>を最大化するような埋め込みを学習し予測</a:t>
            </a:r>
            <a:endParaRPr lang="en-US" altLang="ja-JP" dirty="0"/>
          </a:p>
          <a:p>
            <a:r>
              <a:rPr lang="ja-JP" altLang="en-US"/>
              <a:t>系列は一貫した情報を持っていると仮定</a:t>
            </a:r>
            <a:endParaRPr lang="en-US" altLang="ja-JP" dirty="0"/>
          </a:p>
        </p:txBody>
      </p:sp>
      <p:sp>
        <p:nvSpPr>
          <p:cNvPr id="4" name="日付プレースホルダー 3">
            <a:extLst>
              <a:ext uri="{FF2B5EF4-FFF2-40B4-BE49-F238E27FC236}">
                <a16:creationId xmlns:a16="http://schemas.microsoft.com/office/drawing/2014/main" id="{DBA8368F-1E4D-0D45-A47B-6C93D5945DE7}"/>
              </a:ext>
            </a:extLst>
          </p:cNvPr>
          <p:cNvSpPr>
            <a:spLocks noGrp="1"/>
          </p:cNvSpPr>
          <p:nvPr>
            <p:ph type="dt" sz="half" idx="10"/>
          </p:nvPr>
        </p:nvSpPr>
        <p:spPr/>
        <p:txBody>
          <a:bodyPr/>
          <a:lstStyle/>
          <a:p>
            <a:fld id="{7FA19160-9772-894A-AD42-F46DA699FB09}" type="datetime1">
              <a:rPr kumimoji="1" lang="ja-JP" altLang="en-US" smtClean="0"/>
              <a:t>2021/4/27</a:t>
            </a:fld>
            <a:endParaRPr kumimoji="1" lang="ja-JP" altLang="en-US"/>
          </a:p>
        </p:txBody>
      </p:sp>
      <p:sp>
        <p:nvSpPr>
          <p:cNvPr id="5" name="フッター プレースホルダー 4">
            <a:extLst>
              <a:ext uri="{FF2B5EF4-FFF2-40B4-BE49-F238E27FC236}">
                <a16:creationId xmlns:a16="http://schemas.microsoft.com/office/drawing/2014/main" id="{AC37EBCF-8A2C-7F4F-993F-51E3D2645B1E}"/>
              </a:ext>
            </a:extLst>
          </p:cNvPr>
          <p:cNvSpPr>
            <a:spLocks noGrp="1"/>
          </p:cNvSpPr>
          <p:nvPr>
            <p:ph type="ftr" sz="quarter" idx="11"/>
          </p:nvPr>
        </p:nvSpPr>
        <p:spPr/>
        <p:txBody>
          <a:bodyPr/>
          <a:lstStyle/>
          <a:p>
            <a:r>
              <a:rPr kumimoji="1" lang="ja-JP" altLang="en-US"/>
              <a:t>大学院セミナー</a:t>
            </a:r>
          </a:p>
        </p:txBody>
      </p:sp>
      <p:sp>
        <p:nvSpPr>
          <p:cNvPr id="6" name="スライド番号プレースホルダー 5">
            <a:extLst>
              <a:ext uri="{FF2B5EF4-FFF2-40B4-BE49-F238E27FC236}">
                <a16:creationId xmlns:a16="http://schemas.microsoft.com/office/drawing/2014/main" id="{36DCC858-7852-E649-8E2D-3572F9993C67}"/>
              </a:ext>
            </a:extLst>
          </p:cNvPr>
          <p:cNvSpPr>
            <a:spLocks noGrp="1"/>
          </p:cNvSpPr>
          <p:nvPr>
            <p:ph type="sldNum" sz="quarter" idx="12"/>
          </p:nvPr>
        </p:nvSpPr>
        <p:spPr/>
        <p:txBody>
          <a:bodyPr/>
          <a:lstStyle/>
          <a:p>
            <a:fld id="{0A308975-6624-A64B-9276-C536B2E7A4FC}" type="slidenum">
              <a:rPr kumimoji="1" lang="ja-JP" altLang="en-US" smtClean="0"/>
              <a:t>7</a:t>
            </a:fld>
            <a:endParaRPr kumimoji="1" lang="ja-JP" altLang="en-US"/>
          </a:p>
        </p:txBody>
      </p:sp>
      <p:pic>
        <p:nvPicPr>
          <p:cNvPr id="8" name="図 7" descr="ダイアグラム&#10;&#10;自動的に生成された説明">
            <a:extLst>
              <a:ext uri="{FF2B5EF4-FFF2-40B4-BE49-F238E27FC236}">
                <a16:creationId xmlns:a16="http://schemas.microsoft.com/office/drawing/2014/main" id="{6A838FF6-952A-2D4F-AFD2-E84B05F82FD6}"/>
              </a:ext>
            </a:extLst>
          </p:cNvPr>
          <p:cNvPicPr>
            <a:picLocks noChangeAspect="1"/>
          </p:cNvPicPr>
          <p:nvPr/>
        </p:nvPicPr>
        <p:blipFill>
          <a:blip r:embed="rId2"/>
          <a:stretch>
            <a:fillRect/>
          </a:stretch>
        </p:blipFill>
        <p:spPr>
          <a:xfrm>
            <a:off x="5357307" y="3763343"/>
            <a:ext cx="6760801" cy="2738697"/>
          </a:xfrm>
          <a:prstGeom prst="rect">
            <a:avLst/>
          </a:prstGeom>
        </p:spPr>
      </p:pic>
      <p:sp>
        <p:nvSpPr>
          <p:cNvPr id="10" name="テキスト ボックス 9">
            <a:extLst>
              <a:ext uri="{FF2B5EF4-FFF2-40B4-BE49-F238E27FC236}">
                <a16:creationId xmlns:a16="http://schemas.microsoft.com/office/drawing/2014/main" id="{16437037-7C1B-E74B-93CC-980C297245A5}"/>
              </a:ext>
            </a:extLst>
          </p:cNvPr>
          <p:cNvSpPr txBox="1"/>
          <p:nvPr/>
        </p:nvSpPr>
        <p:spPr>
          <a:xfrm>
            <a:off x="4135582" y="5811754"/>
            <a:ext cx="1475509" cy="523220"/>
          </a:xfrm>
          <a:prstGeom prst="rect">
            <a:avLst/>
          </a:prstGeom>
          <a:noFill/>
        </p:spPr>
        <p:txBody>
          <a:bodyPr wrap="square" rtlCol="0">
            <a:spAutoFit/>
          </a:bodyPr>
          <a:lstStyle/>
          <a:p>
            <a:r>
              <a:rPr kumimoji="1" lang="en-US" altLang="ja-JP" sz="1400" dirty="0">
                <a:latin typeface="Meiryo" panose="020B0604030504040204" pitchFamily="34" charset="-128"/>
                <a:ea typeface="Meiryo" panose="020B0604030504040204" pitchFamily="34" charset="-128"/>
              </a:rPr>
              <a:t>CPC</a:t>
            </a:r>
            <a:r>
              <a:rPr kumimoji="1" lang="ja-JP" altLang="en-US" sz="1400">
                <a:latin typeface="Meiryo" panose="020B0604030504040204" pitchFamily="34" charset="-128"/>
                <a:ea typeface="Meiryo" panose="020B0604030504040204" pitchFamily="34" charset="-128"/>
              </a:rPr>
              <a:t>の例</a:t>
            </a:r>
            <a:endParaRPr kumimoji="1" lang="en-US" altLang="ja-JP" sz="1400" dirty="0">
              <a:latin typeface="Meiryo" panose="020B0604030504040204" pitchFamily="34" charset="-128"/>
              <a:ea typeface="Meiryo" panose="020B0604030504040204" pitchFamily="34" charset="-128"/>
            </a:endParaRPr>
          </a:p>
          <a:p>
            <a:r>
              <a:rPr kumimoji="1" lang="en-US" altLang="ja-JP" sz="1400" dirty="0">
                <a:latin typeface="Meiryo" panose="020B0604030504040204" pitchFamily="34" charset="-128"/>
                <a:ea typeface="Meiryo" panose="020B0604030504040204" pitchFamily="34" charset="-128"/>
              </a:rPr>
              <a:t>[2]</a:t>
            </a:r>
            <a:r>
              <a:rPr kumimoji="1" lang="ja-JP" altLang="en-US" sz="1400">
                <a:latin typeface="Meiryo" panose="020B0604030504040204" pitchFamily="34" charset="-128"/>
                <a:ea typeface="Meiryo" panose="020B0604030504040204" pitchFamily="34" charset="-128"/>
              </a:rPr>
              <a:t>より引用</a:t>
            </a:r>
          </a:p>
        </p:txBody>
      </p:sp>
    </p:spTree>
    <p:extLst>
      <p:ext uri="{BB962C8B-B14F-4D97-AF65-F5344CB8AC3E}">
        <p14:creationId xmlns:p14="http://schemas.microsoft.com/office/powerpoint/2010/main" val="3994081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C9B317-EDB2-9746-A106-92F425AC4447}"/>
              </a:ext>
            </a:extLst>
          </p:cNvPr>
          <p:cNvSpPr>
            <a:spLocks noGrp="1"/>
          </p:cNvSpPr>
          <p:nvPr>
            <p:ph type="title"/>
          </p:nvPr>
        </p:nvSpPr>
        <p:spPr/>
        <p:txBody>
          <a:bodyPr/>
          <a:lstStyle/>
          <a:p>
            <a:r>
              <a:rPr lang="en-US" altLang="ja-JP" dirty="0"/>
              <a:t>Representation Learning with Contrastive Predictive Coding</a:t>
            </a:r>
            <a:endParaRPr kumimoji="1" lang="ja-JP" altLang="en-US"/>
          </a:p>
        </p:txBody>
      </p:sp>
      <p:sp>
        <p:nvSpPr>
          <p:cNvPr id="4" name="日付プレースホルダー 3">
            <a:extLst>
              <a:ext uri="{FF2B5EF4-FFF2-40B4-BE49-F238E27FC236}">
                <a16:creationId xmlns:a16="http://schemas.microsoft.com/office/drawing/2014/main" id="{3BC42B80-C759-934D-A262-C44C1793B4EC}"/>
              </a:ext>
            </a:extLst>
          </p:cNvPr>
          <p:cNvSpPr>
            <a:spLocks noGrp="1"/>
          </p:cNvSpPr>
          <p:nvPr>
            <p:ph type="dt" sz="half" idx="10"/>
          </p:nvPr>
        </p:nvSpPr>
        <p:spPr/>
        <p:txBody>
          <a:bodyPr/>
          <a:lstStyle/>
          <a:p>
            <a:fld id="{3B09264D-C582-834F-AA7B-C3717457A35F}" type="datetime1">
              <a:rPr kumimoji="1" lang="ja-JP" altLang="en-US" smtClean="0"/>
              <a:t>2021/4/27</a:t>
            </a:fld>
            <a:endParaRPr kumimoji="1" lang="ja-JP" altLang="en-US"/>
          </a:p>
        </p:txBody>
      </p:sp>
      <p:sp>
        <p:nvSpPr>
          <p:cNvPr id="5" name="フッター プレースホルダー 4">
            <a:extLst>
              <a:ext uri="{FF2B5EF4-FFF2-40B4-BE49-F238E27FC236}">
                <a16:creationId xmlns:a16="http://schemas.microsoft.com/office/drawing/2014/main" id="{92C14850-ABC4-3349-B821-D1292DE86842}"/>
              </a:ext>
            </a:extLst>
          </p:cNvPr>
          <p:cNvSpPr>
            <a:spLocks noGrp="1"/>
          </p:cNvSpPr>
          <p:nvPr>
            <p:ph type="ftr" sz="quarter" idx="11"/>
          </p:nvPr>
        </p:nvSpPr>
        <p:spPr/>
        <p:txBody>
          <a:bodyPr/>
          <a:lstStyle/>
          <a:p>
            <a:r>
              <a:rPr kumimoji="1" lang="ja-JP" altLang="en-US"/>
              <a:t>大学院セミナー</a:t>
            </a:r>
          </a:p>
        </p:txBody>
      </p:sp>
      <p:sp>
        <p:nvSpPr>
          <p:cNvPr id="6" name="スライド番号プレースホルダー 5">
            <a:extLst>
              <a:ext uri="{FF2B5EF4-FFF2-40B4-BE49-F238E27FC236}">
                <a16:creationId xmlns:a16="http://schemas.microsoft.com/office/drawing/2014/main" id="{6CB65191-CECF-B547-B067-01829ABCBE4D}"/>
              </a:ext>
            </a:extLst>
          </p:cNvPr>
          <p:cNvSpPr>
            <a:spLocks noGrp="1"/>
          </p:cNvSpPr>
          <p:nvPr>
            <p:ph type="sldNum" sz="quarter" idx="12"/>
          </p:nvPr>
        </p:nvSpPr>
        <p:spPr/>
        <p:txBody>
          <a:bodyPr/>
          <a:lstStyle/>
          <a:p>
            <a:fld id="{0A308975-6624-A64B-9276-C536B2E7A4FC}" type="slidenum">
              <a:rPr kumimoji="1" lang="ja-JP" altLang="en-US" smtClean="0"/>
              <a:t>8</a:t>
            </a:fld>
            <a:endParaRPr kumimoji="1" lang="ja-JP" altLang="en-US"/>
          </a:p>
        </p:txBody>
      </p:sp>
    </p:spTree>
    <p:extLst>
      <p:ext uri="{BB962C8B-B14F-4D97-AF65-F5344CB8AC3E}">
        <p14:creationId xmlns:p14="http://schemas.microsoft.com/office/powerpoint/2010/main" val="588832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5D606-49D2-044F-94B4-E434332E9910}"/>
              </a:ext>
            </a:extLst>
          </p:cNvPr>
          <p:cNvSpPr>
            <a:spLocks noGrp="1"/>
          </p:cNvSpPr>
          <p:nvPr>
            <p:ph type="title"/>
          </p:nvPr>
        </p:nvSpPr>
        <p:spPr/>
        <p:txBody>
          <a:bodyPr/>
          <a:lstStyle/>
          <a:p>
            <a:r>
              <a:rPr kumimoji="1" lang="ja-JP" altLang="en-US"/>
              <a:t>そもそも</a:t>
            </a:r>
            <a:r>
              <a:rPr kumimoji="1" lang="en-US" altLang="ja-JP" dirty="0"/>
              <a:t>Predictive coding</a:t>
            </a:r>
            <a:r>
              <a:rPr kumimoji="1" lang="ja-JP" altLang="en-US"/>
              <a:t>って何？</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640E81C-13C3-B64A-93C9-6AEFB62E3685}"/>
                  </a:ext>
                </a:extLst>
              </p:cNvPr>
              <p:cNvSpPr>
                <a:spLocks noGrp="1"/>
              </p:cNvSpPr>
              <p:nvPr>
                <p:ph idx="1"/>
              </p:nvPr>
            </p:nvSpPr>
            <p:spPr/>
            <p:txBody>
              <a:bodyPr/>
              <a:lstStyle/>
              <a:p>
                <a:r>
                  <a:rPr kumimoji="1" lang="ja-JP" altLang="en-US" dirty="0"/>
                  <a:t>予測符号化と言い、古くからある信号処理のデータ圧縮方法らしい</a:t>
                </a:r>
                <a:endParaRPr lang="en-US" altLang="ja-JP" dirty="0"/>
              </a:p>
              <a:p>
                <a:pPr lvl="1"/>
                <a:r>
                  <a:rPr lang="en-US" altLang="ja-JP" dirty="0"/>
                  <a:t>1860</a:t>
                </a:r>
                <a:r>
                  <a:rPr lang="ja-JP" altLang="en-US" dirty="0"/>
                  <a:t>年ぐらいに</a:t>
                </a:r>
                <a:r>
                  <a:rPr lang="en-US" altLang="ja-JP" dirty="0"/>
                  <a:t>theoretical ancestor</a:t>
                </a:r>
                <a:r>
                  <a:rPr lang="ja-JP" altLang="en-US" dirty="0"/>
                  <a:t>である</a:t>
                </a:r>
                <a:r>
                  <a:rPr lang="en-US" altLang="ja-JP" dirty="0" err="1"/>
                  <a:t>undewusster</a:t>
                </a:r>
                <a:r>
                  <a:rPr lang="en-US" altLang="ja-JP" dirty="0"/>
                  <a:t> </a:t>
                </a:r>
                <a:r>
                  <a:rPr lang="en-US" altLang="ja-JP" dirty="0" err="1"/>
                  <a:t>Schluss</a:t>
                </a:r>
                <a:r>
                  <a:rPr lang="ja-JP" altLang="en-US" dirty="0"/>
                  <a:t>（ドイツ語で無意識の推論）</a:t>
                </a:r>
                <a:endParaRPr lang="en-US" altLang="ja-JP" dirty="0"/>
              </a:p>
              <a:p>
                <a:endParaRPr lang="en-US" altLang="ja-JP" dirty="0"/>
              </a:p>
              <a:p>
                <a:r>
                  <a:rPr lang="en-US" altLang="ja-JP" dirty="0"/>
                  <a:t>1999</a:t>
                </a:r>
                <a:r>
                  <a:rPr lang="ja-JP" altLang="en-US" dirty="0"/>
                  <a:t>年に</a:t>
                </a:r>
                <a:r>
                  <a:rPr lang="en-US" altLang="ja-JP" dirty="0"/>
                  <a:t>Rao</a:t>
                </a:r>
                <a:r>
                  <a:rPr lang="ja-JP" altLang="en-US" dirty="0" err="1"/>
                  <a:t>らに</a:t>
                </a:r>
                <a:r>
                  <a:rPr lang="ja-JP" altLang="en-US" dirty="0"/>
                  <a:t>よって視覚の計算モデ</a:t>
                </a:r>
                <a14:m>
                  <m:oMath xmlns:m="http://schemas.openxmlformats.org/officeDocument/2006/math">
                    <m:sSup>
                      <m:sSupPr>
                        <m:ctrlPr>
                          <a:rPr lang="en-US" altLang="ja-JP" i="1" smtClean="0">
                            <a:latin typeface="Cambria Math" panose="02040503050406030204" pitchFamily="18" charset="0"/>
                          </a:rPr>
                        </m:ctrlPr>
                      </m:sSupPr>
                      <m:e>
                        <m:r>
                          <m:rPr>
                            <m:nor/>
                          </m:rPr>
                          <a:rPr lang="ja-JP" altLang="en-US"/>
                          <m:t>ル</m:t>
                        </m:r>
                      </m:e>
                      <m:sup>
                        <m:r>
                          <a:rPr lang="en-US" altLang="ja-JP" b="0" i="1" smtClean="0">
                            <a:latin typeface="Cambria Math" panose="02040503050406030204" pitchFamily="18" charset="0"/>
                          </a:rPr>
                          <m:t>[4]</m:t>
                        </m:r>
                      </m:sup>
                    </m:sSup>
                  </m:oMath>
                </a14:m>
                <a:r>
                  <a:rPr lang="ja-JP" altLang="en-US" dirty="0"/>
                  <a:t>が発表された</a:t>
                </a:r>
                <a:r>
                  <a:rPr lang="ja-JP" altLang="en-US" sz="1400" dirty="0"/>
                  <a:t>（</a:t>
                </a:r>
                <a:r>
                  <a:rPr lang="en-US" altLang="ja-JP" sz="1400" dirty="0"/>
                  <a:t>3765</a:t>
                </a:r>
                <a:r>
                  <a:rPr lang="ja-JP" altLang="en-US" sz="1400" dirty="0"/>
                  <a:t>引用</a:t>
                </a:r>
                <a:r>
                  <a:rPr lang="en-US" altLang="ja-JP" sz="1400" dirty="0"/>
                  <a:t>…</a:t>
                </a:r>
                <a:r>
                  <a:rPr lang="ja-JP" altLang="en-US" sz="1400" dirty="0"/>
                  <a:t>すげえ</a:t>
                </a:r>
                <a:r>
                  <a:rPr lang="en-US" altLang="ja-JP" sz="1400" dirty="0"/>
                  <a:t>(2021/4/18</a:t>
                </a:r>
                <a:r>
                  <a:rPr lang="ja-JP" altLang="en-US" sz="1400" dirty="0"/>
                  <a:t>現在</a:t>
                </a:r>
                <a:r>
                  <a:rPr lang="en-US" altLang="ja-JP" sz="1400" dirty="0"/>
                  <a:t>)</a:t>
                </a:r>
                <a:r>
                  <a:rPr lang="ja-JP" altLang="en-US" sz="1400" dirty="0"/>
                  <a:t>）</a:t>
                </a:r>
                <a:endParaRPr lang="en-US" altLang="ja-JP" sz="1400" dirty="0"/>
              </a:p>
              <a:p>
                <a:pPr lvl="1"/>
                <a:r>
                  <a:rPr kumimoji="1" lang="ja-JP" altLang="en-US" dirty="0"/>
                  <a:t>入力情報</a:t>
                </a:r>
                <a:r>
                  <a:rPr lang="ja-JP" altLang="en-US" dirty="0"/>
                  <a:t>（</a:t>
                </a:r>
                <a:r>
                  <a:rPr kumimoji="1" lang="ja-JP" altLang="en-US" dirty="0"/>
                  <a:t>視覚情報）と上層のネットワークの予測との</a:t>
                </a:r>
                <a:r>
                  <a:rPr kumimoji="1" lang="en-US" altLang="ja-JP" dirty="0"/>
                  <a:t>Error</a:t>
                </a:r>
                <a:r>
                  <a:rPr kumimoji="1" lang="ja-JP" altLang="en-US" dirty="0"/>
                  <a:t>を用いて予測を更新する</a:t>
                </a:r>
              </a:p>
            </p:txBody>
          </p:sp>
        </mc:Choice>
        <mc:Fallback xmlns="">
          <p:sp>
            <p:nvSpPr>
              <p:cNvPr id="3" name="コンテンツ プレースホルダー 2">
                <a:extLst>
                  <a:ext uri="{FF2B5EF4-FFF2-40B4-BE49-F238E27FC236}">
                    <a16:creationId xmlns:a16="http://schemas.microsoft.com/office/drawing/2014/main" id="{C640E81C-13C3-B64A-93C9-6AEFB62E3685}"/>
                  </a:ext>
                </a:extLst>
              </p:cNvPr>
              <p:cNvSpPr>
                <a:spLocks noGrp="1" noRot="1" noChangeAspect="1" noMove="1" noResize="1" noEditPoints="1" noAdjustHandles="1" noChangeArrowheads="1" noChangeShapeType="1" noTextEdit="1"/>
              </p:cNvSpPr>
              <p:nvPr>
                <p:ph idx="1"/>
              </p:nvPr>
            </p:nvSpPr>
            <p:spPr>
              <a:blipFill>
                <a:blip r:embed="rId2"/>
                <a:stretch>
                  <a:fillRect l="-483"/>
                </a:stretch>
              </a:blipFill>
            </p:spPr>
            <p:txBody>
              <a:bodyPr/>
              <a:lstStyle/>
              <a:p>
                <a:r>
                  <a:rPr lang="ja-JP" altLang="en-US">
                    <a:noFill/>
                  </a:rPr>
                  <a:t> </a:t>
                </a:r>
              </a:p>
            </p:txBody>
          </p:sp>
        </mc:Fallback>
      </mc:AlternateContent>
      <p:sp>
        <p:nvSpPr>
          <p:cNvPr id="4" name="日付プレースホルダー 3">
            <a:extLst>
              <a:ext uri="{FF2B5EF4-FFF2-40B4-BE49-F238E27FC236}">
                <a16:creationId xmlns:a16="http://schemas.microsoft.com/office/drawing/2014/main" id="{C80D83D0-BA42-1042-B7BA-7FC56EDED801}"/>
              </a:ext>
            </a:extLst>
          </p:cNvPr>
          <p:cNvSpPr>
            <a:spLocks noGrp="1"/>
          </p:cNvSpPr>
          <p:nvPr>
            <p:ph type="dt" sz="half" idx="10"/>
          </p:nvPr>
        </p:nvSpPr>
        <p:spPr/>
        <p:txBody>
          <a:bodyPr/>
          <a:lstStyle/>
          <a:p>
            <a:fld id="{7FA19160-9772-894A-AD42-F46DA699FB09}" type="datetime1">
              <a:rPr kumimoji="1" lang="ja-JP" altLang="en-US" smtClean="0"/>
              <a:t>2021/4/27</a:t>
            </a:fld>
            <a:endParaRPr kumimoji="1" lang="ja-JP" altLang="en-US"/>
          </a:p>
        </p:txBody>
      </p:sp>
      <p:sp>
        <p:nvSpPr>
          <p:cNvPr id="5" name="フッター プレースホルダー 4">
            <a:extLst>
              <a:ext uri="{FF2B5EF4-FFF2-40B4-BE49-F238E27FC236}">
                <a16:creationId xmlns:a16="http://schemas.microsoft.com/office/drawing/2014/main" id="{151FDB94-CDFD-2C46-9DD4-051A902065D1}"/>
              </a:ext>
            </a:extLst>
          </p:cNvPr>
          <p:cNvSpPr>
            <a:spLocks noGrp="1"/>
          </p:cNvSpPr>
          <p:nvPr>
            <p:ph type="ftr" sz="quarter" idx="11"/>
          </p:nvPr>
        </p:nvSpPr>
        <p:spPr/>
        <p:txBody>
          <a:bodyPr/>
          <a:lstStyle/>
          <a:p>
            <a:r>
              <a:rPr kumimoji="1" lang="ja-JP" altLang="en-US"/>
              <a:t>大学院セミナー</a:t>
            </a:r>
          </a:p>
        </p:txBody>
      </p:sp>
      <p:sp>
        <p:nvSpPr>
          <p:cNvPr id="6" name="スライド番号プレースホルダー 5">
            <a:extLst>
              <a:ext uri="{FF2B5EF4-FFF2-40B4-BE49-F238E27FC236}">
                <a16:creationId xmlns:a16="http://schemas.microsoft.com/office/drawing/2014/main" id="{DA1ED9C6-3703-7F4B-88B5-14835B110550}"/>
              </a:ext>
            </a:extLst>
          </p:cNvPr>
          <p:cNvSpPr>
            <a:spLocks noGrp="1"/>
          </p:cNvSpPr>
          <p:nvPr>
            <p:ph type="sldNum" sz="quarter" idx="12"/>
          </p:nvPr>
        </p:nvSpPr>
        <p:spPr/>
        <p:txBody>
          <a:bodyPr/>
          <a:lstStyle/>
          <a:p>
            <a:fld id="{0A308975-6624-A64B-9276-C536B2E7A4FC}" type="slidenum">
              <a:rPr kumimoji="1" lang="ja-JP" altLang="en-US" smtClean="0"/>
              <a:t>9</a:t>
            </a:fld>
            <a:endParaRPr kumimoji="1" lang="ja-JP" altLang="en-US"/>
          </a:p>
        </p:txBody>
      </p:sp>
      <p:sp>
        <p:nvSpPr>
          <p:cNvPr id="7" name="テキスト ボックス 6">
            <a:extLst>
              <a:ext uri="{FF2B5EF4-FFF2-40B4-BE49-F238E27FC236}">
                <a16:creationId xmlns:a16="http://schemas.microsoft.com/office/drawing/2014/main" id="{9E008741-8DC4-AE4A-90C4-C7E8E8A71EC8}"/>
              </a:ext>
            </a:extLst>
          </p:cNvPr>
          <p:cNvSpPr txBox="1"/>
          <p:nvPr/>
        </p:nvSpPr>
        <p:spPr>
          <a:xfrm>
            <a:off x="131618" y="6020561"/>
            <a:ext cx="11928764" cy="461665"/>
          </a:xfrm>
          <a:prstGeom prst="rect">
            <a:avLst/>
          </a:prstGeom>
          <a:noFill/>
        </p:spPr>
        <p:txBody>
          <a:bodyPr wrap="square" rtlCol="0">
            <a:spAutoFit/>
          </a:bodyPr>
          <a:lstStyle/>
          <a:p>
            <a:r>
              <a:rPr kumimoji="1" lang="en-US" altLang="ja-JP" sz="1200" i="1" dirty="0">
                <a:latin typeface="Meiryo" panose="020B0604030504040204" pitchFamily="34" charset="-128"/>
                <a:ea typeface="Meiryo" panose="020B0604030504040204" pitchFamily="34" charset="-128"/>
              </a:rPr>
              <a:t>[</a:t>
            </a:r>
            <a:r>
              <a:rPr lang="en-US" altLang="ja-JP" sz="1200" i="1" dirty="0">
                <a:latin typeface="Meiryo" panose="020B0604030504040204" pitchFamily="34" charset="-128"/>
                <a:ea typeface="Meiryo" panose="020B0604030504040204" pitchFamily="34" charset="-128"/>
              </a:rPr>
              <a:t>4] Rao R.P., Ballard D.H. Predictive coding in the visual cortex: a functional interpretation of some extra-classical receptive-field effects. Nat. </a:t>
            </a:r>
            <a:r>
              <a:rPr lang="en-US" altLang="ja-JP" sz="1200" i="1" dirty="0" err="1">
                <a:latin typeface="Meiryo" panose="020B0604030504040204" pitchFamily="34" charset="-128"/>
                <a:ea typeface="Meiryo" panose="020B0604030504040204" pitchFamily="34" charset="-128"/>
              </a:rPr>
              <a:t>Neurosci</a:t>
            </a:r>
            <a:r>
              <a:rPr lang="en-US" altLang="ja-JP" sz="1200" i="1" dirty="0">
                <a:latin typeface="Meiryo" panose="020B0604030504040204" pitchFamily="34" charset="-128"/>
                <a:ea typeface="Meiryo" panose="020B0604030504040204" pitchFamily="34" charset="-128"/>
              </a:rPr>
              <a:t>. 1999;2:79–87.</a:t>
            </a:r>
            <a:endParaRPr kumimoji="1" lang="ja-JP" altLang="en-US" sz="1200" i="1">
              <a:latin typeface="Meiryo" panose="020B0604030504040204" pitchFamily="34" charset="-128"/>
              <a:ea typeface="Meiryo" panose="020B0604030504040204" pitchFamily="34" charset="-128"/>
            </a:endParaRPr>
          </a:p>
        </p:txBody>
      </p:sp>
      <p:sp>
        <p:nvSpPr>
          <p:cNvPr id="10" name="円/楕円 9">
            <a:extLst>
              <a:ext uri="{FF2B5EF4-FFF2-40B4-BE49-F238E27FC236}">
                <a16:creationId xmlns:a16="http://schemas.microsoft.com/office/drawing/2014/main" id="{90A7C485-0549-6E40-A5DA-D099EBA285B4}"/>
              </a:ext>
            </a:extLst>
          </p:cNvPr>
          <p:cNvSpPr/>
          <p:nvPr/>
        </p:nvSpPr>
        <p:spPr>
          <a:xfrm>
            <a:off x="4555262" y="4952392"/>
            <a:ext cx="441063" cy="451530"/>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3A0CD452-DDBE-A146-9643-2DA21B35903E}"/>
              </a:ext>
            </a:extLst>
          </p:cNvPr>
          <p:cNvCxnSpPr>
            <a:cxnSpLocks/>
            <a:endCxn id="10" idx="2"/>
          </p:cNvCxnSpPr>
          <p:nvPr/>
        </p:nvCxnSpPr>
        <p:spPr>
          <a:xfrm>
            <a:off x="4003221" y="5178157"/>
            <a:ext cx="55204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正方形/長方形 30">
            <a:extLst>
              <a:ext uri="{FF2B5EF4-FFF2-40B4-BE49-F238E27FC236}">
                <a16:creationId xmlns:a16="http://schemas.microsoft.com/office/drawing/2014/main" id="{D90E86D3-BC5E-F64E-8011-B4A489AB95E1}"/>
              </a:ext>
            </a:extLst>
          </p:cNvPr>
          <p:cNvSpPr/>
          <p:nvPr/>
        </p:nvSpPr>
        <p:spPr>
          <a:xfrm>
            <a:off x="6504932" y="4828930"/>
            <a:ext cx="2089230" cy="693610"/>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ysClr val="windowText" lastClr="000000"/>
                </a:solidFill>
              </a:rPr>
              <a:t>Predictive Estimator</a:t>
            </a:r>
            <a:endParaRPr kumimoji="1" lang="ja-JP" altLang="en-US" sz="1600">
              <a:solidFill>
                <a:sysClr val="windowText" lastClr="000000"/>
              </a:solidFill>
            </a:endParaRPr>
          </a:p>
        </p:txBody>
      </p:sp>
      <p:sp>
        <p:nvSpPr>
          <p:cNvPr id="33" name="テキスト ボックス 32">
            <a:extLst>
              <a:ext uri="{FF2B5EF4-FFF2-40B4-BE49-F238E27FC236}">
                <a16:creationId xmlns:a16="http://schemas.microsoft.com/office/drawing/2014/main" id="{86BA5D67-4028-2941-B960-27EE2820295D}"/>
              </a:ext>
            </a:extLst>
          </p:cNvPr>
          <p:cNvSpPr txBox="1"/>
          <p:nvPr/>
        </p:nvSpPr>
        <p:spPr>
          <a:xfrm>
            <a:off x="3284483" y="5025574"/>
            <a:ext cx="829716" cy="338554"/>
          </a:xfrm>
          <a:prstGeom prst="rect">
            <a:avLst/>
          </a:prstGeom>
          <a:noFill/>
        </p:spPr>
        <p:txBody>
          <a:bodyPr wrap="square" rtlCol="0">
            <a:spAutoFit/>
          </a:bodyPr>
          <a:lstStyle/>
          <a:p>
            <a:r>
              <a:rPr lang="en-US" altLang="ja-JP" sz="1600" dirty="0">
                <a:latin typeface="Meiryo" panose="020B0604030504040204" pitchFamily="34" charset="-128"/>
                <a:ea typeface="Meiryo" panose="020B0604030504040204" pitchFamily="34" charset="-128"/>
              </a:rPr>
              <a:t>input</a:t>
            </a:r>
            <a:endParaRPr kumimoji="1" lang="en-US" altLang="ja-JP" sz="1600" dirty="0">
              <a:latin typeface="Meiryo" panose="020B0604030504040204" pitchFamily="34" charset="-128"/>
              <a:ea typeface="Meiryo" panose="020B0604030504040204" pitchFamily="34" charset="-128"/>
            </a:endParaRPr>
          </a:p>
        </p:txBody>
      </p:sp>
      <p:sp>
        <p:nvSpPr>
          <p:cNvPr id="34" name="テキスト ボックス 33">
            <a:extLst>
              <a:ext uri="{FF2B5EF4-FFF2-40B4-BE49-F238E27FC236}">
                <a16:creationId xmlns:a16="http://schemas.microsoft.com/office/drawing/2014/main" id="{211CF321-324A-994A-BE38-DB8954AF8456}"/>
              </a:ext>
            </a:extLst>
          </p:cNvPr>
          <p:cNvSpPr txBox="1"/>
          <p:nvPr/>
        </p:nvSpPr>
        <p:spPr>
          <a:xfrm>
            <a:off x="5116278" y="4362214"/>
            <a:ext cx="2433269" cy="276999"/>
          </a:xfrm>
          <a:prstGeom prst="rect">
            <a:avLst/>
          </a:prstGeom>
          <a:noFill/>
        </p:spPr>
        <p:txBody>
          <a:bodyPr wrap="square" rtlCol="0">
            <a:spAutoFit/>
          </a:bodyPr>
          <a:lstStyle/>
          <a:p>
            <a:r>
              <a:rPr kumimoji="1" lang="en-US" altLang="ja-JP" sz="1200" dirty="0">
                <a:latin typeface="Meiryo" panose="020B0604030504040204" pitchFamily="34" charset="-128"/>
                <a:ea typeface="Meiryo" panose="020B0604030504040204" pitchFamily="34" charset="-128"/>
              </a:rPr>
              <a:t>Feedforward</a:t>
            </a:r>
            <a:r>
              <a:rPr lang="en-US" altLang="ja-JP" sz="1200" dirty="0">
                <a:latin typeface="Meiryo" panose="020B0604030504040204" pitchFamily="34" charset="-128"/>
                <a:ea typeface="Meiryo" panose="020B0604030504040204" pitchFamily="34" charset="-128"/>
              </a:rPr>
              <a:t> Error Signal</a:t>
            </a:r>
          </a:p>
        </p:txBody>
      </p:sp>
      <p:sp>
        <p:nvSpPr>
          <p:cNvPr id="35" name="正方形/長方形 34">
            <a:extLst>
              <a:ext uri="{FF2B5EF4-FFF2-40B4-BE49-F238E27FC236}">
                <a16:creationId xmlns:a16="http://schemas.microsoft.com/office/drawing/2014/main" id="{4F45B740-8AD5-BD46-B0C5-71C7D321642C}"/>
              </a:ext>
            </a:extLst>
          </p:cNvPr>
          <p:cNvSpPr/>
          <p:nvPr/>
        </p:nvSpPr>
        <p:spPr>
          <a:xfrm>
            <a:off x="5218786" y="5786598"/>
            <a:ext cx="2228251" cy="273600"/>
          </a:xfrm>
          <a:prstGeom prst="rect">
            <a:avLst/>
          </a:prstGeom>
        </p:spPr>
        <p:txBody>
          <a:bodyPr wrap="square">
            <a:spAutoFit/>
          </a:bodyPr>
          <a:lstStyle/>
          <a:p>
            <a:r>
              <a:rPr lang="en-US" altLang="ja-JP" sz="1200" dirty="0">
                <a:latin typeface="Meiryo" panose="020B0604030504040204" pitchFamily="34" charset="-128"/>
                <a:ea typeface="Meiryo" panose="020B0604030504040204" pitchFamily="34" charset="-128"/>
              </a:rPr>
              <a:t>Prediction</a:t>
            </a:r>
            <a:r>
              <a:rPr lang="ja-JP" altLang="en-US" sz="1200">
                <a:latin typeface="Meiryo" panose="020B0604030504040204" pitchFamily="34" charset="-128"/>
                <a:ea typeface="Meiryo" panose="020B0604030504040204" pitchFamily="34" charset="-128"/>
              </a:rPr>
              <a:t>（</a:t>
            </a:r>
            <a:r>
              <a:rPr lang="en-US" altLang="ja-JP" sz="1200" dirty="0">
                <a:latin typeface="Meiryo" panose="020B0604030504040204" pitchFamily="34" charset="-128"/>
                <a:ea typeface="Meiryo" panose="020B0604030504040204" pitchFamily="34" charset="-128"/>
              </a:rPr>
              <a:t>Feedback</a:t>
            </a:r>
            <a:r>
              <a:rPr lang="ja-JP" altLang="en-US" sz="1200">
                <a:latin typeface="Meiryo" panose="020B0604030504040204" pitchFamily="34" charset="-128"/>
                <a:ea typeface="Meiryo" panose="020B0604030504040204" pitchFamily="34" charset="-128"/>
              </a:rPr>
              <a:t>）</a:t>
            </a:r>
            <a:endParaRPr lang="en-US" altLang="ja-JP" sz="1200" dirty="0">
              <a:latin typeface="Meiryo" panose="020B0604030504040204" pitchFamily="34" charset="-128"/>
              <a:ea typeface="Meiryo" panose="020B0604030504040204" pitchFamily="34" charset="-128"/>
            </a:endParaRPr>
          </a:p>
        </p:txBody>
      </p:sp>
      <p:cxnSp>
        <p:nvCxnSpPr>
          <p:cNvPr id="37" name="カギ線コネクタ 36">
            <a:extLst>
              <a:ext uri="{FF2B5EF4-FFF2-40B4-BE49-F238E27FC236}">
                <a16:creationId xmlns:a16="http://schemas.microsoft.com/office/drawing/2014/main" id="{5FD18450-7719-E74B-8E4C-B07E24D78503}"/>
              </a:ext>
            </a:extLst>
          </p:cNvPr>
          <p:cNvCxnSpPr>
            <a:cxnSpLocks/>
            <a:stCxn id="10" idx="0"/>
            <a:endCxn id="31" idx="0"/>
          </p:cNvCxnSpPr>
          <p:nvPr/>
        </p:nvCxnSpPr>
        <p:spPr>
          <a:xfrm rot="5400000" flipH="1" flipV="1">
            <a:off x="6100939" y="3503785"/>
            <a:ext cx="123462" cy="2773753"/>
          </a:xfrm>
          <a:prstGeom prst="bentConnector3">
            <a:avLst>
              <a:gd name="adj1" fmla="val 285158"/>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カギ線コネクタ 39">
            <a:extLst>
              <a:ext uri="{FF2B5EF4-FFF2-40B4-BE49-F238E27FC236}">
                <a16:creationId xmlns:a16="http://schemas.microsoft.com/office/drawing/2014/main" id="{FFB7331D-F345-D740-BF94-E4A6E878DEB7}"/>
              </a:ext>
            </a:extLst>
          </p:cNvPr>
          <p:cNvCxnSpPr>
            <a:cxnSpLocks/>
            <a:stCxn id="31" idx="2"/>
            <a:endCxn id="10" idx="4"/>
          </p:cNvCxnSpPr>
          <p:nvPr/>
        </p:nvCxnSpPr>
        <p:spPr>
          <a:xfrm rot="5400000" flipH="1">
            <a:off x="6103362" y="4076355"/>
            <a:ext cx="118618" cy="2773753"/>
          </a:xfrm>
          <a:prstGeom prst="bentConnector3">
            <a:avLst>
              <a:gd name="adj1" fmla="val -192719"/>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958171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2161</TotalTime>
  <Words>1486</Words>
  <Application>Microsoft Macintosh PowerPoint</Application>
  <PresentationFormat>ワイド画面</PresentationFormat>
  <Paragraphs>208</Paragraphs>
  <Slides>21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Meiryo</vt:lpstr>
      <vt:lpstr>Meiryo</vt:lpstr>
      <vt:lpstr>游ゴシック</vt:lpstr>
      <vt:lpstr>Arial</vt:lpstr>
      <vt:lpstr>Cambria Math</vt:lpstr>
      <vt:lpstr>Office テーマ</vt:lpstr>
      <vt:lpstr>Contrastive Predictive Coding ~Contrastive self-supervised learning~</vt:lpstr>
      <vt:lpstr>目次</vt:lpstr>
      <vt:lpstr>Contrastive Learning</vt:lpstr>
      <vt:lpstr>Contrastive Learning</vt:lpstr>
      <vt:lpstr>Contrastive Learning</vt:lpstr>
      <vt:lpstr>Contrastive Learning</vt:lpstr>
      <vt:lpstr>Context based task</vt:lpstr>
      <vt:lpstr>Representation Learning with Contrastive Predictive Coding</vt:lpstr>
      <vt:lpstr>そもそもPredictive codingって何？</vt:lpstr>
      <vt:lpstr>CPC(1/7)：Gated Recurrent Unit（GRU）</vt:lpstr>
      <vt:lpstr>CPC(2/7)：Mutual Information（MI）</vt:lpstr>
      <vt:lpstr>CPC(3/7)：CPCの概要</vt:lpstr>
      <vt:lpstr>CPC(4/7)：CPCの基本的なアイデア</vt:lpstr>
      <vt:lpstr>CPC(5/7)：画像への応用</vt:lpstr>
      <vt:lpstr>CPC(6/7)：実験結果</vt:lpstr>
      <vt:lpstr>CPC(6/7)：実験結果</vt:lpstr>
      <vt:lpstr>CPC(6/7)：実験結果</vt:lpstr>
      <vt:lpstr>CPC(7/7)：CPCまとめ</vt:lpstr>
      <vt:lpstr>Appendix</vt:lpstr>
      <vt:lpstr>Confirmation of words</vt:lpstr>
      <vt:lpstr>Estimating the Mutual Information with InfoNCE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大学院セミナー</dc:title>
  <dc:creator>野口　真</dc:creator>
  <cp:lastModifiedBy>Microsoft Office User</cp:lastModifiedBy>
  <cp:revision>66</cp:revision>
  <dcterms:created xsi:type="dcterms:W3CDTF">2021-04-16T05:41:49Z</dcterms:created>
  <dcterms:modified xsi:type="dcterms:W3CDTF">2021-04-27T02:38:35Z</dcterms:modified>
</cp:coreProperties>
</file>