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8"/>
  </p:notesMasterIdLst>
  <p:sldIdLst>
    <p:sldId id="262" r:id="rId2"/>
    <p:sldId id="263" r:id="rId3"/>
    <p:sldId id="265" r:id="rId4"/>
    <p:sldId id="264" r:id="rId5"/>
    <p:sldId id="271" r:id="rId6"/>
    <p:sldId id="272" r:id="rId7"/>
    <p:sldId id="273" r:id="rId8"/>
    <p:sldId id="266" r:id="rId9"/>
    <p:sldId id="268" r:id="rId10"/>
    <p:sldId id="270" r:id="rId11"/>
    <p:sldId id="267" r:id="rId12"/>
    <p:sldId id="269"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8"/>
    <p:restoredTop sz="95845"/>
  </p:normalViewPr>
  <p:slideViewPr>
    <p:cSldViewPr snapToGrid="0" snapToObjects="1">
      <p:cViewPr varScale="1">
        <p:scale>
          <a:sx n="118" d="100"/>
          <a:sy n="118" d="100"/>
        </p:scale>
        <p:origin x="15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78697-53F3-8B47-966A-E90253EB86A9}" type="datetimeFigureOut">
              <a:rPr kumimoji="1" lang="ja-JP" altLang="en-US" smtClean="0"/>
              <a:t>2021/5/31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F88A4-2BDE-B24C-BF38-0DE87EE00F62}" type="slidenum">
              <a:rPr kumimoji="1" lang="ja-JP" altLang="en-US" smtClean="0"/>
              <a:t>‹#›</a:t>
            </a:fld>
            <a:endParaRPr kumimoji="1" lang="ja-JP" altLang="en-US"/>
          </a:p>
        </p:txBody>
      </p:sp>
    </p:spTree>
    <p:extLst>
      <p:ext uri="{BB962C8B-B14F-4D97-AF65-F5344CB8AC3E}">
        <p14:creationId xmlns:p14="http://schemas.microsoft.com/office/powerpoint/2010/main" val="4149132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ICA</a:t>
            </a:r>
            <a:r>
              <a:rPr kumimoji="1" lang="ja-JP" altLang="en-US"/>
              <a:t>のアルゴリズムは、前処理として、中心化、白色化、次元削減（圧縮）などを行う。</a:t>
            </a:r>
            <a:endParaRPr kumimoji="1" lang="en-US" altLang="ja-JP" dirty="0"/>
          </a:p>
          <a:p>
            <a:r>
              <a:rPr kumimoji="1" lang="ja-JP" altLang="en-US"/>
              <a:t>白色化と次元削減は主成分分析や特異値分解などによってなされる。</a:t>
            </a:r>
            <a:endParaRPr kumimoji="1" lang="en-US" altLang="ja-JP" dirty="0"/>
          </a:p>
          <a:p>
            <a:r>
              <a:rPr kumimoji="1" lang="en-US" altLang="ja-JP" dirty="0"/>
              <a:t>ICA</a:t>
            </a:r>
            <a:r>
              <a:rPr kumimoji="1" lang="ja-JP" altLang="en-US"/>
              <a:t>のアルゴリズムは、</a:t>
            </a:r>
            <a:r>
              <a:rPr kumimoji="1" lang="en-US" altLang="ja-JP" dirty="0" err="1"/>
              <a:t>FastICA</a:t>
            </a:r>
            <a:r>
              <a:rPr kumimoji="1" lang="ja-JP" altLang="en-US"/>
              <a:t>、</a:t>
            </a:r>
            <a:r>
              <a:rPr kumimoji="1" lang="en-US" altLang="ja-JP" dirty="0"/>
              <a:t>Infomax</a:t>
            </a:r>
            <a:r>
              <a:rPr kumimoji="1" lang="ja-JP" altLang="en-US"/>
              <a:t>、</a:t>
            </a:r>
            <a:r>
              <a:rPr kumimoji="1" lang="en-US" altLang="ja-JP" dirty="0"/>
              <a:t>JADE</a:t>
            </a:r>
            <a:r>
              <a:rPr kumimoji="1" lang="ja-JP" altLang="en-US"/>
              <a:t>などがある。</a:t>
            </a:r>
            <a:endParaRPr kumimoji="1" lang="en-US" altLang="ja-JP" dirty="0"/>
          </a:p>
          <a:p>
            <a:r>
              <a:rPr kumimoji="1" lang="ja-JP" altLang="en-US"/>
              <a:t>統計的観点から考えると、予測される成分の統計的独立性を最大化するように、その独立成分を見つけることに相当する。</a:t>
            </a:r>
            <a:endParaRPr kumimoji="1" lang="en-US" altLang="ja-JP" dirty="0"/>
          </a:p>
          <a:p>
            <a:r>
              <a:rPr kumimoji="1" lang="ja-JP" altLang="en-US"/>
              <a:t>中心極限定理によると、非ガウス性は成分の独立性を図る手法の１つである。これは、尖度やねげエントロピーの近似で測定することが可能であり、相互情報量も信号間の独立性の尺度とすることができる。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031F88A4-2BDE-B24C-BF38-0DE87EE00F62}" type="slidenum">
              <a:rPr kumimoji="1" lang="ja-JP" altLang="en-US" smtClean="0"/>
              <a:t>10</a:t>
            </a:fld>
            <a:endParaRPr kumimoji="1" lang="ja-JP" altLang="en-US"/>
          </a:p>
        </p:txBody>
      </p:sp>
    </p:spTree>
    <p:extLst>
      <p:ext uri="{BB962C8B-B14F-4D97-AF65-F5344CB8AC3E}">
        <p14:creationId xmlns:p14="http://schemas.microsoft.com/office/powerpoint/2010/main" val="3167513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31F88A4-2BDE-B24C-BF38-0DE87EE00F62}" type="slidenum">
              <a:rPr kumimoji="1" lang="ja-JP" altLang="en-US" smtClean="0"/>
              <a:t>20</a:t>
            </a:fld>
            <a:endParaRPr kumimoji="1" lang="ja-JP" altLang="en-US"/>
          </a:p>
        </p:txBody>
      </p:sp>
    </p:spTree>
    <p:extLst>
      <p:ext uri="{BB962C8B-B14F-4D97-AF65-F5344CB8AC3E}">
        <p14:creationId xmlns:p14="http://schemas.microsoft.com/office/powerpoint/2010/main" val="1135832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0A640827-6AFC-8A43-8A28-F194FC5D657D}"/>
              </a:ext>
            </a:extLst>
          </p:cNvPr>
          <p:cNvSpPr>
            <a:spLocks noGrp="1"/>
          </p:cNvSpPr>
          <p:nvPr>
            <p:ph type="dt" sz="half" idx="10"/>
          </p:nvPr>
        </p:nvSpPr>
        <p:spPr/>
        <p:txBody>
          <a:bodyPr/>
          <a:lstStyle/>
          <a:p>
            <a:fld id="{42B4E77F-5B98-8C4F-A67F-613EC8B9384F}"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A52E003A-B018-FB49-8111-988CFF46B685}"/>
              </a:ext>
            </a:extLst>
          </p:cNvPr>
          <p:cNvSpPr>
            <a:spLocks noGrp="1"/>
          </p:cNvSpPr>
          <p:nvPr>
            <p:ph type="ftr" sz="quarter" idx="11"/>
          </p:nvPr>
        </p:nvSpPr>
        <p:spPr/>
        <p:txBody>
          <a:bodyPr/>
          <a:lstStyle/>
          <a:p>
            <a:r>
              <a:rPr kumimoji="1" lang="ja-JP" altLang="en-US"/>
              <a:t>研究室セミナー</a:t>
            </a:r>
          </a:p>
        </p:txBody>
      </p:sp>
      <p:sp>
        <p:nvSpPr>
          <p:cNvPr id="6" name="スライド番号プレースホルダー 5">
            <a:extLst>
              <a:ext uri="{FF2B5EF4-FFF2-40B4-BE49-F238E27FC236}">
                <a16:creationId xmlns:a16="http://schemas.microsoft.com/office/drawing/2014/main" id="{EC797B52-0063-3849-9591-47785E7E2C22}"/>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15" name="正方形/長方形 14">
            <a:extLst>
              <a:ext uri="{FF2B5EF4-FFF2-40B4-BE49-F238E27FC236}">
                <a16:creationId xmlns:a16="http://schemas.microsoft.com/office/drawing/2014/main" id="{D267FA26-A7FD-444C-B178-C833B169A827}"/>
              </a:ext>
            </a:extLst>
          </p:cNvPr>
          <p:cNvSpPr/>
          <p:nvPr userDrawn="1"/>
        </p:nvSpPr>
        <p:spPr>
          <a:xfrm>
            <a:off x="0" y="6409966"/>
            <a:ext cx="9144000"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4" name="対角する 2 つの角を切り取った四角形 13">
            <a:extLst>
              <a:ext uri="{FF2B5EF4-FFF2-40B4-BE49-F238E27FC236}">
                <a16:creationId xmlns:a16="http://schemas.microsoft.com/office/drawing/2014/main" id="{DD3974B6-0431-3240-9BFD-D2D1C30FE32C}"/>
              </a:ext>
            </a:extLst>
          </p:cNvPr>
          <p:cNvSpPr/>
          <p:nvPr userDrawn="1"/>
        </p:nvSpPr>
        <p:spPr>
          <a:xfrm flipH="1">
            <a:off x="-231" y="-2627"/>
            <a:ext cx="9154391" cy="6880726"/>
          </a:xfrm>
          <a:prstGeom prst="snip2Diag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タイトル 1">
            <a:extLst>
              <a:ext uri="{FF2B5EF4-FFF2-40B4-BE49-F238E27FC236}">
                <a16:creationId xmlns:a16="http://schemas.microsoft.com/office/drawing/2014/main" id="{5F9B379C-E4A0-0942-B7C2-3D2F326D4134}"/>
              </a:ext>
            </a:extLst>
          </p:cNvPr>
          <p:cNvSpPr>
            <a:spLocks noGrp="1"/>
          </p:cNvSpPr>
          <p:nvPr>
            <p:ph type="ctrTitle"/>
          </p:nvPr>
        </p:nvSpPr>
        <p:spPr>
          <a:xfrm>
            <a:off x="1143000" y="908579"/>
            <a:ext cx="6858000" cy="2387600"/>
          </a:xfrm>
        </p:spPr>
        <p:txBody>
          <a:bodyPr anchor="b">
            <a:normAutofit/>
          </a:bodyPr>
          <a:lstStyle>
            <a:lvl1pPr algn="ctr">
              <a:defRPr sz="3600">
                <a:solidFill>
                  <a:schemeClr val="bg1"/>
                </a:solidFill>
              </a:defRPr>
            </a:lvl1pPr>
          </a:lstStyle>
          <a:p>
            <a:r>
              <a:rPr kumimoji="1" lang="ja-JP" altLang="en-US"/>
              <a:t>マスター タイトル</a:t>
            </a:r>
            <a:r>
              <a:rPr kumimoji="1" lang="ja-JP" altLang="en-US" dirty="0"/>
              <a:t>の書式設定</a:t>
            </a:r>
          </a:p>
        </p:txBody>
      </p:sp>
      <p:sp>
        <p:nvSpPr>
          <p:cNvPr id="3" name="字幕 2">
            <a:extLst>
              <a:ext uri="{FF2B5EF4-FFF2-40B4-BE49-F238E27FC236}">
                <a16:creationId xmlns:a16="http://schemas.microsoft.com/office/drawing/2014/main" id="{01F229F9-74EB-AE40-BAE9-B9EDFE030555}"/>
              </a:ext>
            </a:extLst>
          </p:cNvPr>
          <p:cNvSpPr>
            <a:spLocks noGrp="1"/>
          </p:cNvSpPr>
          <p:nvPr>
            <p:ph type="subTitle" idx="1"/>
          </p:nvPr>
        </p:nvSpPr>
        <p:spPr>
          <a:xfrm>
            <a:off x="1143000" y="3425506"/>
            <a:ext cx="6858000" cy="1058550"/>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13" name="コンテンツ プレースホルダー 12">
            <a:extLst>
              <a:ext uri="{FF2B5EF4-FFF2-40B4-BE49-F238E27FC236}">
                <a16:creationId xmlns:a16="http://schemas.microsoft.com/office/drawing/2014/main" id="{99A2E5FE-54CB-E240-AD96-51CB85A00F04}"/>
              </a:ext>
            </a:extLst>
          </p:cNvPr>
          <p:cNvSpPr>
            <a:spLocks noGrp="1"/>
          </p:cNvSpPr>
          <p:nvPr>
            <p:ph sz="quarter" idx="13"/>
          </p:nvPr>
        </p:nvSpPr>
        <p:spPr>
          <a:xfrm>
            <a:off x="2286000" y="4637877"/>
            <a:ext cx="6858000" cy="1149859"/>
          </a:xfrm>
        </p:spPr>
        <p:txBody>
          <a:bodyPr>
            <a:normAutofit/>
          </a:bodyPr>
          <a:lstStyle>
            <a:lvl1pPr marL="0" indent="0" algn="r">
              <a:buNone/>
              <a:defRPr sz="15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2103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A9A8896-E630-324E-990A-79B42D646C07}" type="datetime1">
              <a:rPr kumimoji="1" lang="ja-JP" altLang="en-US" smtClean="0"/>
              <a:t>2021/5/31</a:t>
            </a:fld>
            <a:endParaRPr kumimoji="1" lang="ja-JP" altLang="en-US"/>
          </a:p>
        </p:txBody>
      </p:sp>
      <p:sp>
        <p:nvSpPr>
          <p:cNvPr id="5" name="Footer Placeholder 4"/>
          <p:cNvSpPr>
            <a:spLocks noGrp="1"/>
          </p:cNvSpPr>
          <p:nvPr>
            <p:ph type="ftr" sz="quarter" idx="11"/>
          </p:nvPr>
        </p:nvSpPr>
        <p:spPr/>
        <p:txBody>
          <a:bodyPr/>
          <a:lstStyle/>
          <a:p>
            <a:r>
              <a:rPr kumimoji="1" lang="ja-JP" altLang="en-US"/>
              <a:t>研究室セミナー</a:t>
            </a:r>
          </a:p>
        </p:txBody>
      </p:sp>
      <p:sp>
        <p:nvSpPr>
          <p:cNvPr id="6" name="Slide Number Placeholder 5"/>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198D0819-22A9-1F41-AEC9-57EC561DE80F}"/>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285977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09880B3-CB0D-D940-B451-2E9F20633275}" type="datetime1">
              <a:rPr kumimoji="1" lang="ja-JP" altLang="en-US" smtClean="0"/>
              <a:t>2021/5/31</a:t>
            </a:fld>
            <a:endParaRPr kumimoji="1" lang="ja-JP" altLang="en-US"/>
          </a:p>
        </p:txBody>
      </p:sp>
      <p:sp>
        <p:nvSpPr>
          <p:cNvPr id="5" name="Footer Placeholder 4"/>
          <p:cNvSpPr>
            <a:spLocks noGrp="1"/>
          </p:cNvSpPr>
          <p:nvPr>
            <p:ph type="ftr" sz="quarter" idx="11"/>
          </p:nvPr>
        </p:nvSpPr>
        <p:spPr/>
        <p:txBody>
          <a:bodyPr/>
          <a:lstStyle/>
          <a:p>
            <a:r>
              <a:rPr kumimoji="1" lang="ja-JP" altLang="en-US"/>
              <a:t>研究室セミナー</a:t>
            </a:r>
          </a:p>
        </p:txBody>
      </p:sp>
      <p:sp>
        <p:nvSpPr>
          <p:cNvPr id="6" name="Slide Number Placeholder 5"/>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2930207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ABE652DB-BFBF-4431-9D99-CE3B25AE3CD8}"/>
              </a:ext>
            </a:extLst>
          </p:cNvPr>
          <p:cNvSpPr/>
          <p:nvPr userDrawn="1"/>
        </p:nvSpPr>
        <p:spPr>
          <a:xfrm>
            <a:off x="0" y="6409966"/>
            <a:ext cx="9144000"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7" name="対角する 2 つの角を切り取った四角形 6">
            <a:extLst>
              <a:ext uri="{FF2B5EF4-FFF2-40B4-BE49-F238E27FC236}">
                <a16:creationId xmlns:a16="http://schemas.microsoft.com/office/drawing/2014/main" id="{3C0D74B0-6CFD-0541-B5FC-67C22B9F08A0}"/>
              </a:ext>
            </a:extLst>
          </p:cNvPr>
          <p:cNvSpPr/>
          <p:nvPr userDrawn="1"/>
        </p:nvSpPr>
        <p:spPr>
          <a:xfrm flipH="1">
            <a:off x="-233" y="-10160"/>
            <a:ext cx="9154391" cy="6895010"/>
          </a:xfrm>
          <a:prstGeom prst="snip2Diag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ctrTitle"/>
          </p:nvPr>
        </p:nvSpPr>
        <p:spPr>
          <a:xfrm>
            <a:off x="680604" y="3056385"/>
            <a:ext cx="7772400" cy="796524"/>
          </a:xfrm>
        </p:spPr>
        <p:txBody>
          <a:bodyPr anchor="b">
            <a:normAutofit/>
          </a:bodyPr>
          <a:lstStyle>
            <a:lvl1pPr algn="ctr">
              <a:defRPr sz="4000">
                <a:solidFill>
                  <a:schemeClr val="bg1"/>
                </a:solidFill>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31088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35396"/>
            <a:ext cx="7886700" cy="4741568"/>
          </a:xfrm>
        </p:spPr>
        <p:txBody>
          <a:bodyPr>
            <a:normAutofit/>
          </a:bodyPr>
          <a:lstStyle>
            <a:lvl1pPr>
              <a:lnSpc>
                <a:spcPts val="3480"/>
              </a:lnSpc>
              <a:defRPr sz="2000">
                <a:latin typeface="Meiryo" panose="020B0604030504040204" pitchFamily="34" charset="-128"/>
                <a:ea typeface="Meiryo" panose="020B0604030504040204" pitchFamily="34" charset="-128"/>
              </a:defRPr>
            </a:lvl1pPr>
            <a:lvl2pPr marL="685800" indent="-228600">
              <a:lnSpc>
                <a:spcPts val="3480"/>
              </a:lnSpc>
              <a:buFont typeface="Wingdings" panose="05000000000000000000" pitchFamily="2" charset="2"/>
              <a:buChar char="Ø"/>
              <a:defRPr sz="1800">
                <a:latin typeface="Meiryo" panose="020B0604030504040204" pitchFamily="34" charset="-128"/>
                <a:ea typeface="Meiryo" panose="020B0604030504040204" pitchFamily="34" charset="-128"/>
              </a:defRPr>
            </a:lvl2pPr>
            <a:lvl3pPr marL="1143000" indent="-228600">
              <a:lnSpc>
                <a:spcPts val="3480"/>
              </a:lnSpc>
              <a:buFont typeface="Wingdings" panose="05000000000000000000" pitchFamily="2" charset="2"/>
              <a:buChar char="ü"/>
              <a:defRPr sz="1600">
                <a:latin typeface="Meiryo" panose="020B0604030504040204" pitchFamily="34" charset="-128"/>
                <a:ea typeface="Meiryo" panose="020B0604030504040204" pitchFamily="34" charset="-128"/>
              </a:defRPr>
            </a:lvl3pPr>
            <a:lvl4pPr>
              <a:lnSpc>
                <a:spcPts val="3480"/>
              </a:lnSpc>
              <a:defRPr sz="1400">
                <a:latin typeface="Meiryo" panose="020B0604030504040204" pitchFamily="34" charset="-128"/>
                <a:ea typeface="Meiryo" panose="020B0604030504040204" pitchFamily="34" charset="-128"/>
              </a:defRPr>
            </a:lvl4pPr>
            <a:lvl5pPr>
              <a:lnSpc>
                <a:spcPts val="3480"/>
              </a:lnSpc>
              <a:defRPr sz="1400">
                <a:latin typeface="Meiryo" panose="020B0604030504040204" pitchFamily="34"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lvl1pPr>
              <a:defRPr>
                <a:latin typeface="Meiryo" panose="020B0604030504040204" pitchFamily="34" charset="-128"/>
                <a:ea typeface="Meiryo" panose="020B0604030504040204" pitchFamily="34" charset="-128"/>
              </a:defRPr>
            </a:lvl1pPr>
          </a:lstStyle>
          <a:p>
            <a:fld id="{F53C4DBB-2BA1-9346-80BF-5C2D2DCD48D8}" type="datetime1">
              <a:rPr kumimoji="1" lang="ja-JP" altLang="en-US" smtClean="0"/>
              <a:t>2021/5/31</a:t>
            </a:fld>
            <a:endParaRPr kumimoji="1" lang="ja-JP" altLang="en-US"/>
          </a:p>
        </p:txBody>
      </p:sp>
      <p:sp>
        <p:nvSpPr>
          <p:cNvPr id="5" name="Footer Placeholder 4"/>
          <p:cNvSpPr>
            <a:spLocks noGrp="1"/>
          </p:cNvSpPr>
          <p:nvPr>
            <p:ph type="ftr" sz="quarter" idx="11"/>
          </p:nvPr>
        </p:nvSpPr>
        <p:spPr/>
        <p:txBody>
          <a:bodyPr/>
          <a:lstStyle>
            <a:lvl1pPr>
              <a:defRPr>
                <a:latin typeface="Meiryo" panose="020B0604030504040204" pitchFamily="34" charset="-128"/>
                <a:ea typeface="Meiryo" panose="020B0604030504040204" pitchFamily="34" charset="-128"/>
              </a:defRPr>
            </a:lvl1pPr>
          </a:lstStyle>
          <a:p>
            <a:r>
              <a:rPr kumimoji="1" lang="ja-JP" altLang="en-US"/>
              <a:t>研究室セミナー</a:t>
            </a:r>
          </a:p>
        </p:txBody>
      </p:sp>
      <p:sp>
        <p:nvSpPr>
          <p:cNvPr id="6" name="Slide Number Placeholder 5"/>
          <p:cNvSpPr>
            <a:spLocks noGrp="1"/>
          </p:cNvSpPr>
          <p:nvPr>
            <p:ph type="sldNum" sz="quarter" idx="12"/>
          </p:nvPr>
        </p:nvSpPr>
        <p:spPr/>
        <p:txBody>
          <a:bodyPr/>
          <a:lstStyle>
            <a:lvl1pPr>
              <a:defRPr>
                <a:latin typeface="Meiryo" panose="020B0604030504040204" pitchFamily="34" charset="-128"/>
                <a:ea typeface="Meiryo" panose="020B0604030504040204" pitchFamily="34" charset="-128"/>
              </a:defRPr>
            </a:lvl1pPr>
          </a:lstStyle>
          <a:p>
            <a:fld id="{0A308975-6624-A64B-9276-C536B2E7A4FC}"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B271C650-941B-3D43-9536-6F214E1FEFEF}"/>
              </a:ext>
            </a:extLst>
          </p:cNvPr>
          <p:cNvSpPr/>
          <p:nvPr userDrawn="1"/>
        </p:nvSpPr>
        <p:spPr>
          <a:xfrm>
            <a:off x="0" y="9128"/>
            <a:ext cx="9144000" cy="11072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title"/>
          </p:nvPr>
        </p:nvSpPr>
        <p:spPr>
          <a:xfrm>
            <a:off x="628650" y="169266"/>
            <a:ext cx="7886700" cy="947154"/>
          </a:xfrm>
        </p:spPr>
        <p:txBody>
          <a:bodyPr/>
          <a:lstStyle>
            <a:lvl1pPr>
              <a:defRPr>
                <a:solidFill>
                  <a:schemeClr val="bg1"/>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68290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550715"/>
            <a:ext cx="7886700" cy="2852737"/>
          </a:xfrm>
        </p:spPr>
        <p:txBody>
          <a:bodyPr anchor="b">
            <a:normAutofit/>
          </a:bodyPr>
          <a:lstStyle>
            <a:lvl1pPr>
              <a:defRPr sz="4400">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Meiryo" panose="020B0604030504040204" pitchFamily="34" charset="-128"/>
                <a:ea typeface="Meiryo" panose="020B0604030504040204" pitchFamily="34"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80B7D1E-49D5-2F41-9CA1-E07CB842BAA7}" type="datetime1">
              <a:rPr kumimoji="1" lang="ja-JP" altLang="en-US" smtClean="0"/>
              <a:t>2021/5/31</a:t>
            </a:fld>
            <a:endParaRPr kumimoji="1" lang="ja-JP" altLang="en-US"/>
          </a:p>
        </p:txBody>
      </p:sp>
      <p:sp>
        <p:nvSpPr>
          <p:cNvPr id="5" name="Footer Placeholder 4"/>
          <p:cNvSpPr>
            <a:spLocks noGrp="1"/>
          </p:cNvSpPr>
          <p:nvPr>
            <p:ph type="ftr" sz="quarter" idx="11"/>
          </p:nvPr>
        </p:nvSpPr>
        <p:spPr/>
        <p:txBody>
          <a:bodyPr/>
          <a:lstStyle/>
          <a:p>
            <a:r>
              <a:rPr kumimoji="1" lang="ja-JP" altLang="en-US"/>
              <a:t>研究室セミナー</a:t>
            </a:r>
          </a:p>
        </p:txBody>
      </p:sp>
      <p:sp>
        <p:nvSpPr>
          <p:cNvPr id="7" name="正方形/長方形 6">
            <a:extLst>
              <a:ext uri="{FF2B5EF4-FFF2-40B4-BE49-F238E27FC236}">
                <a16:creationId xmlns:a16="http://schemas.microsoft.com/office/drawing/2014/main" id="{FA57140F-A4A1-4749-830F-DFB483E82A31}"/>
              </a:ext>
            </a:extLst>
          </p:cNvPr>
          <p:cNvSpPr/>
          <p:nvPr userDrawn="1"/>
        </p:nvSpPr>
        <p:spPr>
          <a:xfrm>
            <a:off x="522144" y="4382338"/>
            <a:ext cx="8621857" cy="248516"/>
          </a:xfrm>
          <a:prstGeom prst="rect">
            <a:avLst/>
          </a:prstGeom>
          <a:solidFill>
            <a:srgbClr val="00B0F0">
              <a:alpha val="8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391740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000CB4-DFA2-6C41-BC18-C4E5BA57991C}" type="datetime1">
              <a:rPr kumimoji="1" lang="ja-JP" altLang="en-US" smtClean="0"/>
              <a:t>2021/5/31</a:t>
            </a:fld>
            <a:endParaRPr kumimoji="1" lang="ja-JP" altLang="en-US"/>
          </a:p>
        </p:txBody>
      </p:sp>
      <p:sp>
        <p:nvSpPr>
          <p:cNvPr id="6" name="Footer Placeholder 5"/>
          <p:cNvSpPr>
            <a:spLocks noGrp="1"/>
          </p:cNvSpPr>
          <p:nvPr>
            <p:ph type="ftr" sz="quarter" idx="11"/>
          </p:nvPr>
        </p:nvSpPr>
        <p:spPr/>
        <p:txBody>
          <a:bodyPr/>
          <a:lstStyle/>
          <a:p>
            <a:r>
              <a:rPr kumimoji="1" lang="ja-JP" altLang="en-US"/>
              <a:t>研究室セミナー</a:t>
            </a:r>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1ABB2B59-AE17-2C41-B82C-DF790B4729FA}"/>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solidFill>
                <a:schemeClr val="bg1"/>
              </a:solidFill>
            </a:endParaRPr>
          </a:p>
        </p:txBody>
      </p:sp>
      <p:sp>
        <p:nvSpPr>
          <p:cNvPr id="2" name="Title 1"/>
          <p:cNvSpPr>
            <a:spLocks noGrp="1"/>
          </p:cNvSpPr>
          <p:nvPr>
            <p:ph type="title"/>
          </p:nvPr>
        </p:nvSpPr>
        <p:spPr>
          <a:xfrm>
            <a:off x="628650" y="126590"/>
            <a:ext cx="7886700" cy="1325563"/>
          </a:xfrm>
        </p:spPr>
        <p:txBody>
          <a:bodyPr/>
          <a:lstStyle>
            <a:lvl1pPr>
              <a:defRPr>
                <a:solidFill>
                  <a:schemeClr val="bg1"/>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340527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atin typeface="Meiryo" panose="020B0604030504040204" pitchFamily="34"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atin typeface="Meiryo" panose="020B0604030504040204" pitchFamily="34"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002C195-14F1-C844-AB4F-DA177C7B8B84}" type="datetime1">
              <a:rPr kumimoji="1" lang="ja-JP" altLang="en-US" smtClean="0"/>
              <a:t>2021/5/31</a:t>
            </a:fld>
            <a:endParaRPr kumimoji="1" lang="ja-JP" altLang="en-US"/>
          </a:p>
        </p:txBody>
      </p:sp>
      <p:sp>
        <p:nvSpPr>
          <p:cNvPr id="8" name="Footer Placeholder 7"/>
          <p:cNvSpPr>
            <a:spLocks noGrp="1"/>
          </p:cNvSpPr>
          <p:nvPr>
            <p:ph type="ftr" sz="quarter" idx="11"/>
          </p:nvPr>
        </p:nvSpPr>
        <p:spPr/>
        <p:txBody>
          <a:bodyPr/>
          <a:lstStyle/>
          <a:p>
            <a:r>
              <a:rPr kumimoji="1" lang="ja-JP" altLang="en-US"/>
              <a:t>研究室セミナー</a:t>
            </a:r>
          </a:p>
        </p:txBody>
      </p:sp>
      <p:sp>
        <p:nvSpPr>
          <p:cNvPr id="9" name="Slide Number Placeholder 8"/>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10" name="正方形/長方形 9">
            <a:extLst>
              <a:ext uri="{FF2B5EF4-FFF2-40B4-BE49-F238E27FC236}">
                <a16:creationId xmlns:a16="http://schemas.microsoft.com/office/drawing/2014/main" id="{777FAC10-6816-C547-B3AC-0C4340BB26FA}"/>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title"/>
          </p:nvPr>
        </p:nvSpPr>
        <p:spPr>
          <a:xfrm>
            <a:off x="685800" y="169861"/>
            <a:ext cx="7886700" cy="1325563"/>
          </a:xfrm>
        </p:spPr>
        <p:txBody>
          <a:bodyPr/>
          <a:lstStyle>
            <a:lvl1pPr>
              <a:defRPr>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138686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D9CC77-13C1-B047-A4BC-4CE7F852FAD5}" type="datetime1">
              <a:rPr kumimoji="1" lang="ja-JP" altLang="en-US" smtClean="0"/>
              <a:t>2021/5/31</a:t>
            </a:fld>
            <a:endParaRPr kumimoji="1" lang="ja-JP" altLang="en-US"/>
          </a:p>
        </p:txBody>
      </p:sp>
      <p:sp>
        <p:nvSpPr>
          <p:cNvPr id="4" name="Footer Placeholder 3"/>
          <p:cNvSpPr>
            <a:spLocks noGrp="1"/>
          </p:cNvSpPr>
          <p:nvPr>
            <p:ph type="ftr" sz="quarter" idx="11"/>
          </p:nvPr>
        </p:nvSpPr>
        <p:spPr/>
        <p:txBody>
          <a:bodyPr/>
          <a:lstStyle/>
          <a:p>
            <a:r>
              <a:rPr kumimoji="1" lang="ja-JP" altLang="en-US"/>
              <a:t>研究室セミナー</a:t>
            </a:r>
          </a:p>
        </p:txBody>
      </p:sp>
      <p:sp>
        <p:nvSpPr>
          <p:cNvPr id="5" name="Slide Number Placeholder 4"/>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6" name="正方形/長方形 5">
            <a:extLst>
              <a:ext uri="{FF2B5EF4-FFF2-40B4-BE49-F238E27FC236}">
                <a16:creationId xmlns:a16="http://schemas.microsoft.com/office/drawing/2014/main" id="{0948591F-4129-D447-8E89-7FD0047CFBCA}"/>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title"/>
          </p:nvPr>
        </p:nvSpPr>
        <p:spPr>
          <a:xfrm>
            <a:off x="628650" y="196158"/>
            <a:ext cx="7886700" cy="1325563"/>
          </a:xfrm>
        </p:spPr>
        <p:txBody>
          <a:bodyPr/>
          <a:lstStyle>
            <a:lvl1pPr>
              <a:defRPr>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66551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8277D-FB3F-1F47-BA52-10D8E294BD7E}" type="datetime1">
              <a:rPr kumimoji="1" lang="ja-JP" altLang="en-US" smtClean="0"/>
              <a:t>2021/5/31</a:t>
            </a:fld>
            <a:endParaRPr kumimoji="1" lang="ja-JP" altLang="en-US"/>
          </a:p>
        </p:txBody>
      </p:sp>
      <p:sp>
        <p:nvSpPr>
          <p:cNvPr id="3" name="Footer Placeholder 2"/>
          <p:cNvSpPr>
            <a:spLocks noGrp="1"/>
          </p:cNvSpPr>
          <p:nvPr>
            <p:ph type="ftr" sz="quarter" idx="11"/>
          </p:nvPr>
        </p:nvSpPr>
        <p:spPr/>
        <p:txBody>
          <a:bodyPr/>
          <a:lstStyle/>
          <a:p>
            <a:r>
              <a:rPr kumimoji="1" lang="ja-JP" altLang="en-US"/>
              <a:t>研究室セミナー</a:t>
            </a:r>
          </a:p>
        </p:txBody>
      </p:sp>
      <p:sp>
        <p:nvSpPr>
          <p:cNvPr id="4" name="Slide Number Placeholder 3"/>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40948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EBA9358-4112-5C42-AD1F-9858BF4A0C71}" type="datetime1">
              <a:rPr kumimoji="1" lang="ja-JP" altLang="en-US" smtClean="0"/>
              <a:t>2021/5/31</a:t>
            </a:fld>
            <a:endParaRPr kumimoji="1" lang="ja-JP" altLang="en-US"/>
          </a:p>
        </p:txBody>
      </p:sp>
      <p:sp>
        <p:nvSpPr>
          <p:cNvPr id="6" name="Footer Placeholder 5"/>
          <p:cNvSpPr>
            <a:spLocks noGrp="1"/>
          </p:cNvSpPr>
          <p:nvPr>
            <p:ph type="ftr" sz="quarter" idx="11"/>
          </p:nvPr>
        </p:nvSpPr>
        <p:spPr/>
        <p:txBody>
          <a:bodyPr/>
          <a:lstStyle/>
          <a:p>
            <a:r>
              <a:rPr kumimoji="1" lang="ja-JP" altLang="en-US"/>
              <a:t>研究室セミナー</a:t>
            </a:r>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71006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D4B1B18-1095-E049-AD86-E50BD2706573}" type="datetime1">
              <a:rPr kumimoji="1" lang="ja-JP" altLang="en-US" smtClean="0"/>
              <a:t>2021/5/31</a:t>
            </a:fld>
            <a:endParaRPr kumimoji="1" lang="ja-JP" altLang="en-US"/>
          </a:p>
        </p:txBody>
      </p:sp>
      <p:sp>
        <p:nvSpPr>
          <p:cNvPr id="6" name="Footer Placeholder 5"/>
          <p:cNvSpPr>
            <a:spLocks noGrp="1"/>
          </p:cNvSpPr>
          <p:nvPr>
            <p:ph type="ftr" sz="quarter" idx="11"/>
          </p:nvPr>
        </p:nvSpPr>
        <p:spPr/>
        <p:txBody>
          <a:bodyPr/>
          <a:lstStyle/>
          <a:p>
            <a:r>
              <a:rPr kumimoji="1" lang="ja-JP" altLang="en-US"/>
              <a:t>研究室セミナー</a:t>
            </a:r>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241032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4BCFADC-87F4-3144-AAA4-349470394C39}"/>
              </a:ext>
            </a:extLst>
          </p:cNvPr>
          <p:cNvSpPr/>
          <p:nvPr userDrawn="1"/>
        </p:nvSpPr>
        <p:spPr>
          <a:xfrm>
            <a:off x="0" y="6500248"/>
            <a:ext cx="2869325" cy="365126"/>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8" name="正方形/長方形 7">
            <a:extLst>
              <a:ext uri="{FF2B5EF4-FFF2-40B4-BE49-F238E27FC236}">
                <a16:creationId xmlns:a16="http://schemas.microsoft.com/office/drawing/2014/main" id="{5BA932E5-6B42-9547-A85F-4FDD6821166B}"/>
              </a:ext>
            </a:extLst>
          </p:cNvPr>
          <p:cNvSpPr/>
          <p:nvPr userDrawn="1"/>
        </p:nvSpPr>
        <p:spPr>
          <a:xfrm>
            <a:off x="2869324" y="6500895"/>
            <a:ext cx="3405353" cy="365126"/>
          </a:xfrm>
          <a:prstGeom prst="rect">
            <a:avLst/>
          </a:pr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9" name="正方形/長方形 8">
            <a:extLst>
              <a:ext uri="{FF2B5EF4-FFF2-40B4-BE49-F238E27FC236}">
                <a16:creationId xmlns:a16="http://schemas.microsoft.com/office/drawing/2014/main" id="{7455876C-6E2C-0741-A4EA-45BF7F5EEB99}"/>
              </a:ext>
            </a:extLst>
          </p:cNvPr>
          <p:cNvSpPr/>
          <p:nvPr userDrawn="1"/>
        </p:nvSpPr>
        <p:spPr>
          <a:xfrm>
            <a:off x="6274675" y="6501432"/>
            <a:ext cx="2869325" cy="365126"/>
          </a:xfrm>
          <a:prstGeom prst="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Placeholder 1"/>
          <p:cNvSpPr>
            <a:spLocks noGrp="1"/>
          </p:cNvSpPr>
          <p:nvPr>
            <p:ph type="title"/>
          </p:nvPr>
        </p:nvSpPr>
        <p:spPr>
          <a:xfrm>
            <a:off x="628650" y="16364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649896"/>
            <a:ext cx="7886700" cy="452706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405962" y="6492875"/>
            <a:ext cx="2057400" cy="365125"/>
          </a:xfrm>
          <a:prstGeom prst="rect">
            <a:avLst/>
          </a:prstGeom>
        </p:spPr>
        <p:txBody>
          <a:bodyPr vert="horz" lIns="91440" tIns="45720" rIns="91440" bIns="45720" rtlCol="0" anchor="ctr"/>
          <a:lstStyle>
            <a:lvl1pPr algn="ctr">
              <a:defRPr sz="1200">
                <a:solidFill>
                  <a:schemeClr val="tx1"/>
                </a:solidFill>
                <a:latin typeface="Meiryo" panose="020B0604030504040204" pitchFamily="34" charset="-128"/>
                <a:ea typeface="Meiryo" panose="020B0604030504040204" pitchFamily="34" charset="-128"/>
              </a:defRPr>
            </a:lvl1pPr>
          </a:lstStyle>
          <a:p>
            <a:fld id="{7DCCDFB5-D3A2-C64D-BC16-42C9692B3964}" type="datetime1">
              <a:rPr lang="ja-JP" altLang="en-US" smtClean="0"/>
              <a:t>2021/5/31</a:t>
            </a:fld>
            <a:endParaRPr lang="ja-JP" altLang="en-US"/>
          </a:p>
        </p:txBody>
      </p:sp>
      <p:sp>
        <p:nvSpPr>
          <p:cNvPr id="5" name="Footer Placeholder 4"/>
          <p:cNvSpPr>
            <a:spLocks noGrp="1"/>
          </p:cNvSpPr>
          <p:nvPr>
            <p:ph type="ftr" sz="quarter" idx="3"/>
          </p:nvPr>
        </p:nvSpPr>
        <p:spPr>
          <a:xfrm>
            <a:off x="3028950" y="6500249"/>
            <a:ext cx="3086100" cy="365125"/>
          </a:xfrm>
          <a:prstGeom prst="rect">
            <a:avLst/>
          </a:prstGeom>
        </p:spPr>
        <p:txBody>
          <a:bodyPr vert="horz" lIns="91440" tIns="45720" rIns="91440" bIns="45720" rtlCol="0" anchor="ctr"/>
          <a:lstStyle>
            <a:lvl1pPr algn="ctr">
              <a:defRPr sz="1200">
                <a:solidFill>
                  <a:schemeClr val="tx1"/>
                </a:solidFill>
                <a:latin typeface="Meiryo" panose="020B0604030504040204" pitchFamily="34" charset="-128"/>
                <a:ea typeface="Meiryo" panose="020B0604030504040204" pitchFamily="34" charset="-128"/>
              </a:defRPr>
            </a:lvl1pPr>
          </a:lstStyle>
          <a:p>
            <a:r>
              <a:rPr lang="ja-JP" altLang="en-US"/>
              <a:t>研究室セミナー</a:t>
            </a:r>
          </a:p>
        </p:txBody>
      </p:sp>
      <p:sp>
        <p:nvSpPr>
          <p:cNvPr id="6" name="Slide Number Placeholder 5"/>
          <p:cNvSpPr>
            <a:spLocks noGrp="1"/>
          </p:cNvSpPr>
          <p:nvPr>
            <p:ph type="sldNum" sz="quarter" idx="4"/>
          </p:nvPr>
        </p:nvSpPr>
        <p:spPr>
          <a:xfrm>
            <a:off x="7486950" y="6500249"/>
            <a:ext cx="444776" cy="365125"/>
          </a:xfrm>
          <a:prstGeom prst="rect">
            <a:avLst/>
          </a:prstGeom>
        </p:spPr>
        <p:txBody>
          <a:bodyPr vert="horz" lIns="91440" tIns="45720" rIns="91440" bIns="45720" rtlCol="0" anchor="ctr"/>
          <a:lstStyle>
            <a:lvl1pPr algn="r">
              <a:defRPr sz="1200">
                <a:solidFill>
                  <a:schemeClr val="tx1"/>
                </a:solidFill>
                <a:latin typeface="Meiryo" panose="020B0604030504040204" pitchFamily="34" charset="-128"/>
                <a:ea typeface="Meiryo" panose="020B0604030504040204" pitchFamily="34" charset="-128"/>
              </a:defRPr>
            </a:lvl1pPr>
          </a:lstStyle>
          <a:p>
            <a:fld id="{0A308975-6624-A64B-9276-C536B2E7A4FC}" type="slidenum">
              <a:rPr lang="ja-JP" altLang="en-US" smtClean="0"/>
              <a:pPr/>
              <a:t>‹#›</a:t>
            </a:fld>
            <a:endParaRPr lang="ja-JP" altLang="en-US"/>
          </a:p>
        </p:txBody>
      </p:sp>
    </p:spTree>
    <p:extLst>
      <p:ext uri="{BB962C8B-B14F-4D97-AF65-F5344CB8AC3E}">
        <p14:creationId xmlns:p14="http://schemas.microsoft.com/office/powerpoint/2010/main" val="956834636"/>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61" r:id="rId12"/>
  </p:sldLayoutIdLst>
  <p:hf hdr="0"/>
  <p:txStyles>
    <p:titleStyle>
      <a:lvl1pPr algn="l" defTabSz="914400" rtl="0" eaLnBrk="1" latinLnBrk="0" hangingPunct="1">
        <a:lnSpc>
          <a:spcPct val="90000"/>
        </a:lnSpc>
        <a:spcBef>
          <a:spcPct val="0"/>
        </a:spcBef>
        <a:buNone/>
        <a:defRPr kumimoji="1" sz="3600" kern="1200">
          <a:solidFill>
            <a:schemeClr val="tx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ts val="3500"/>
        </a:lnSpc>
        <a:spcBef>
          <a:spcPts val="1000"/>
        </a:spcBef>
        <a:buFont typeface="Arial" panose="020B0604020202020204" pitchFamily="34" charset="0"/>
        <a:buChar char="•"/>
        <a:defRPr kumimoji="1" sz="20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ts val="35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ts val="3500"/>
        </a:lnSpc>
        <a:spcBef>
          <a:spcPts val="500"/>
        </a:spcBef>
        <a:buFont typeface="Arial" panose="020B0604020202020204" pitchFamily="34" charset="0"/>
        <a:buChar char="•"/>
        <a:defRPr kumimoji="1" sz="16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ts val="3500"/>
        </a:lnSpc>
        <a:spcBef>
          <a:spcPts val="500"/>
        </a:spcBef>
        <a:buFont typeface="Arial" panose="020B0604020202020204" pitchFamily="34" charset="0"/>
        <a:buChar char="•"/>
        <a:defRPr kumimoji="1" sz="14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ts val="3500"/>
        </a:lnSpc>
        <a:spcBef>
          <a:spcPts val="500"/>
        </a:spcBef>
        <a:buFont typeface="Arial" panose="020B0604020202020204" pitchFamily="34" charset="0"/>
        <a:buChar char="•"/>
        <a:defRPr kumimoji="1" sz="14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dvgodoy/dl-visua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ecl.ntt.co.jp/icl/signal/sawada/mypaper/subspace2010rev.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www.kecl.ntt.co.jp/icl/signal/sawada/mypaper/subspace2010rev.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45ACB5-D8DB-7040-8E9B-6953862DB552}"/>
              </a:ext>
            </a:extLst>
          </p:cNvPr>
          <p:cNvSpPr>
            <a:spLocks noGrp="1"/>
          </p:cNvSpPr>
          <p:nvPr>
            <p:ph type="ctrTitle"/>
          </p:nvPr>
        </p:nvSpPr>
        <p:spPr>
          <a:xfrm>
            <a:off x="1143000" y="1070264"/>
            <a:ext cx="6858000" cy="2387600"/>
          </a:xfrm>
        </p:spPr>
        <p:txBody>
          <a:bodyPr>
            <a:normAutofit/>
          </a:bodyPr>
          <a:lstStyle/>
          <a:p>
            <a:r>
              <a:rPr kumimoji="1" lang="ja-JP" altLang="en-US" sz="4400"/>
              <a:t>大学院セミナー</a:t>
            </a:r>
          </a:p>
        </p:txBody>
      </p:sp>
      <p:sp>
        <p:nvSpPr>
          <p:cNvPr id="4" name="コンテンツ プレースホルダー 3">
            <a:extLst>
              <a:ext uri="{FF2B5EF4-FFF2-40B4-BE49-F238E27FC236}">
                <a16:creationId xmlns:a16="http://schemas.microsoft.com/office/drawing/2014/main" id="{D3D3C33E-8515-9C42-8ACD-FFEE52BC2C3F}"/>
              </a:ext>
            </a:extLst>
          </p:cNvPr>
          <p:cNvSpPr>
            <a:spLocks noGrp="1"/>
          </p:cNvSpPr>
          <p:nvPr>
            <p:ph sz="quarter" idx="13"/>
          </p:nvPr>
        </p:nvSpPr>
        <p:spPr/>
        <p:txBody>
          <a:bodyPr>
            <a:normAutofit/>
          </a:bodyPr>
          <a:lstStyle/>
          <a:p>
            <a:pPr>
              <a:lnSpc>
                <a:spcPct val="100000"/>
              </a:lnSpc>
            </a:pPr>
            <a:r>
              <a:rPr kumimoji="1" lang="ja-JP" altLang="en-US" sz="1800"/>
              <a:t>関西学院大学大学院</a:t>
            </a:r>
            <a:r>
              <a:rPr lang="en-US" altLang="ja-JP" sz="1800" dirty="0"/>
              <a:t> </a:t>
            </a:r>
            <a:r>
              <a:rPr lang="ja-JP" altLang="en-US" sz="1800"/>
              <a:t>理工学研究科</a:t>
            </a:r>
            <a:r>
              <a:rPr lang="en-US" altLang="ja-JP" sz="1800" dirty="0"/>
              <a:t> </a:t>
            </a:r>
            <a:r>
              <a:rPr lang="ja-JP" altLang="en-US" sz="1800"/>
              <a:t>情報科学専攻</a:t>
            </a:r>
            <a:endParaRPr lang="en-US" altLang="ja-JP" sz="1800" dirty="0"/>
          </a:p>
          <a:p>
            <a:pPr>
              <a:lnSpc>
                <a:spcPct val="100000"/>
              </a:lnSpc>
            </a:pPr>
            <a:r>
              <a:rPr kumimoji="1" lang="ja-JP" altLang="en-US" sz="1800"/>
              <a:t>徳山研究室</a:t>
            </a:r>
            <a:r>
              <a:rPr kumimoji="1" lang="en-US" altLang="ja-JP" sz="1800" dirty="0"/>
              <a:t> 47021715 </a:t>
            </a:r>
            <a:r>
              <a:rPr kumimoji="1" lang="ja-JP" altLang="en-US" sz="1800"/>
              <a:t>野口</a:t>
            </a:r>
            <a:r>
              <a:rPr kumimoji="1" lang="en-US" altLang="ja-JP" sz="1800" dirty="0"/>
              <a:t> </a:t>
            </a:r>
            <a:r>
              <a:rPr kumimoji="1" lang="ja-JP" altLang="en-US" sz="1800"/>
              <a:t>真</a:t>
            </a:r>
            <a:endParaRPr kumimoji="1" lang="en-US" altLang="ja-JP" sz="1800" dirty="0"/>
          </a:p>
        </p:txBody>
      </p:sp>
      <p:sp>
        <p:nvSpPr>
          <p:cNvPr id="6" name="字幕 5">
            <a:extLst>
              <a:ext uri="{FF2B5EF4-FFF2-40B4-BE49-F238E27FC236}">
                <a16:creationId xmlns:a16="http://schemas.microsoft.com/office/drawing/2014/main" id="{4B3E780F-96FF-2447-974A-88D060DFD361}"/>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419577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A6D94AD-5D92-5A4B-AF7C-44D5D36F0CC0}"/>
              </a:ext>
            </a:extLst>
          </p:cNvPr>
          <p:cNvSpPr>
            <a:spLocks noGrp="1"/>
          </p:cNvSpPr>
          <p:nvPr>
            <p:ph idx="1"/>
          </p:nvPr>
        </p:nvSpPr>
        <p:spPr/>
        <p:txBody>
          <a:bodyPr/>
          <a:lstStyle/>
          <a:p>
            <a:r>
              <a:rPr kumimoji="1" lang="ja-JP" altLang="en-US"/>
              <a:t>信号源の混合は線形と非線形の場合に分けられる</a:t>
            </a:r>
            <a:endParaRPr kumimoji="1" lang="en-US" altLang="ja-JP" dirty="0"/>
          </a:p>
          <a:p>
            <a:endParaRPr lang="en-US" altLang="ja-JP" dirty="0"/>
          </a:p>
          <a:p>
            <a:r>
              <a:rPr lang="ja-JP" altLang="en-US"/>
              <a:t>線形の場合：信号源は同定可能である</a:t>
            </a:r>
            <a:endParaRPr lang="en-US" altLang="ja-JP" dirty="0"/>
          </a:p>
          <a:p>
            <a:pPr lvl="1"/>
            <a:r>
              <a:rPr lang="en-US" altLang="ja-JP" dirty="0" err="1"/>
              <a:t>FastICA</a:t>
            </a:r>
            <a:r>
              <a:rPr lang="en-US" altLang="ja-JP" dirty="0"/>
              <a:t>, Infomax, JADE</a:t>
            </a:r>
            <a:r>
              <a:rPr lang="ja-JP" altLang="en-US"/>
              <a:t>などのアルゴリズム</a:t>
            </a:r>
            <a:endParaRPr lang="en-US" altLang="ja-JP" dirty="0"/>
          </a:p>
          <a:p>
            <a:pPr lvl="1"/>
            <a:r>
              <a:rPr lang="en-US" altLang="ja-JP" dirty="0"/>
              <a:t>Keywords</a:t>
            </a:r>
            <a:r>
              <a:rPr lang="ja-JP" altLang="en-US"/>
              <a:t>：中心極限定理、尖度、ネゲエントロピー</a:t>
            </a:r>
            <a:endParaRPr lang="en-US" altLang="ja-JP" dirty="0"/>
          </a:p>
          <a:p>
            <a:r>
              <a:rPr lang="ja-JP" altLang="en-US"/>
              <a:t>非線形の場合：混合の方法や信号源は無数に考えられる</a:t>
            </a:r>
            <a:endParaRPr lang="en-US" altLang="ja-JP" dirty="0"/>
          </a:p>
          <a:p>
            <a:pPr lvl="1"/>
            <a:r>
              <a:rPr lang="ja-JP" altLang="en-US"/>
              <a:t>ヒューリスティックな方法</a:t>
            </a:r>
            <a:endParaRPr lang="en-US" altLang="ja-JP" dirty="0"/>
          </a:p>
          <a:p>
            <a:pPr lvl="1"/>
            <a:r>
              <a:rPr lang="ja-JP" altLang="en-US"/>
              <a:t>時間的構造を用いた同定方法</a:t>
            </a:r>
            <a:r>
              <a:rPr lang="en-US" altLang="ja-JP" dirty="0"/>
              <a:t> </a:t>
            </a:r>
            <a:r>
              <a:rPr lang="ja-JP" altLang="en-US"/>
              <a:t>→</a:t>
            </a:r>
            <a:r>
              <a:rPr lang="en-US" altLang="ja-JP" dirty="0"/>
              <a:t> Time-Contrastive-Learning</a:t>
            </a:r>
          </a:p>
        </p:txBody>
      </p:sp>
      <p:sp>
        <p:nvSpPr>
          <p:cNvPr id="3" name="日付プレースホルダー 2">
            <a:extLst>
              <a:ext uri="{FF2B5EF4-FFF2-40B4-BE49-F238E27FC236}">
                <a16:creationId xmlns:a16="http://schemas.microsoft.com/office/drawing/2014/main" id="{398ACCCA-7F60-1544-8233-5F34B11E8B0D}"/>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A354A6B1-4837-DA41-B27E-56D7DE151CE6}"/>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520CD125-7864-0C40-BB58-0D11684FB0A2}"/>
              </a:ext>
            </a:extLst>
          </p:cNvPr>
          <p:cNvSpPr>
            <a:spLocks noGrp="1"/>
          </p:cNvSpPr>
          <p:nvPr>
            <p:ph type="sldNum" sz="quarter" idx="12"/>
          </p:nvPr>
        </p:nvSpPr>
        <p:spPr/>
        <p:txBody>
          <a:bodyPr/>
          <a:lstStyle/>
          <a:p>
            <a:fld id="{0A308975-6624-A64B-9276-C536B2E7A4FC}" type="slidenum">
              <a:rPr kumimoji="1" lang="ja-JP" altLang="en-US" smtClean="0"/>
              <a:pPr/>
              <a:t>10</a:t>
            </a:fld>
            <a:endParaRPr kumimoji="1" lang="ja-JP" altLang="en-US"/>
          </a:p>
        </p:txBody>
      </p:sp>
      <p:sp>
        <p:nvSpPr>
          <p:cNvPr id="6" name="タイトル 5">
            <a:extLst>
              <a:ext uri="{FF2B5EF4-FFF2-40B4-BE49-F238E27FC236}">
                <a16:creationId xmlns:a16="http://schemas.microsoft.com/office/drawing/2014/main" id="{A3FDDC62-5CF1-FA4E-8065-707FBCB7E03E}"/>
              </a:ext>
            </a:extLst>
          </p:cNvPr>
          <p:cNvSpPr>
            <a:spLocks noGrp="1"/>
          </p:cNvSpPr>
          <p:nvPr>
            <p:ph type="title"/>
          </p:nvPr>
        </p:nvSpPr>
        <p:spPr/>
        <p:txBody>
          <a:bodyPr/>
          <a:lstStyle/>
          <a:p>
            <a:r>
              <a:rPr kumimoji="1" lang="en-US" altLang="ja-JP" dirty="0"/>
              <a:t>ICA</a:t>
            </a:r>
            <a:r>
              <a:rPr kumimoji="1" lang="ja-JP" altLang="en-US"/>
              <a:t> （</a:t>
            </a:r>
            <a:r>
              <a:rPr kumimoji="1" lang="en-US" altLang="ja-JP" dirty="0"/>
              <a:t>2/</a:t>
            </a:r>
            <a:r>
              <a:rPr kumimoji="1" lang="ja-JP" altLang="en-US"/>
              <a:t>）：線形・非線形</a:t>
            </a:r>
          </a:p>
        </p:txBody>
      </p:sp>
    </p:spTree>
    <p:extLst>
      <p:ext uri="{BB962C8B-B14F-4D97-AF65-F5344CB8AC3E}">
        <p14:creationId xmlns:p14="http://schemas.microsoft.com/office/powerpoint/2010/main" val="44204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2C8F4E-CEE4-784D-9F4F-B470FE78CDDB}"/>
              </a:ext>
            </a:extLst>
          </p:cNvPr>
          <p:cNvSpPr>
            <a:spLocks noGrp="1"/>
          </p:cNvSpPr>
          <p:nvPr>
            <p:ph type="title"/>
          </p:nvPr>
        </p:nvSpPr>
        <p:spPr/>
        <p:txBody>
          <a:bodyPr/>
          <a:lstStyle/>
          <a:p>
            <a:r>
              <a:rPr kumimoji="1" lang="en-US" altLang="ja-JP" dirty="0"/>
              <a:t>Time-Contrastive Learning</a:t>
            </a:r>
            <a:endParaRPr kumimoji="1" lang="ja-JP" altLang="en-US" dirty="0"/>
          </a:p>
        </p:txBody>
      </p:sp>
      <p:sp>
        <p:nvSpPr>
          <p:cNvPr id="4" name="日付プレースホルダー 3">
            <a:extLst>
              <a:ext uri="{FF2B5EF4-FFF2-40B4-BE49-F238E27FC236}">
                <a16:creationId xmlns:a16="http://schemas.microsoft.com/office/drawing/2014/main" id="{74BD9719-A19E-0A4A-9F40-AB24B7C391E5}"/>
              </a:ext>
            </a:extLst>
          </p:cNvPr>
          <p:cNvSpPr>
            <a:spLocks noGrp="1"/>
          </p:cNvSpPr>
          <p:nvPr>
            <p:ph type="dt" sz="half" idx="10"/>
          </p:nvPr>
        </p:nvSpPr>
        <p:spPr/>
        <p:txBody>
          <a:bodyPr/>
          <a:lstStyle/>
          <a:p>
            <a:fld id="{180887B8-AE86-5144-A8E4-5B5376DC4565}"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65E79064-29B3-B74B-B33A-A62B246CB0EA}"/>
              </a:ext>
            </a:extLst>
          </p:cNvPr>
          <p:cNvSpPr>
            <a:spLocks noGrp="1"/>
          </p:cNvSpPr>
          <p:nvPr>
            <p:ph type="ftr" sz="quarter" idx="11"/>
          </p:nvPr>
        </p:nvSpPr>
        <p:spPr/>
        <p:txBody>
          <a:bodyPr/>
          <a:lstStyle/>
          <a:p>
            <a:r>
              <a:rPr kumimoji="1" lang="ja-JP" altLang="en-US"/>
              <a:t>研究室セミナー</a:t>
            </a:r>
          </a:p>
        </p:txBody>
      </p:sp>
    </p:spTree>
    <p:extLst>
      <p:ext uri="{BB962C8B-B14F-4D97-AF65-F5344CB8AC3E}">
        <p14:creationId xmlns:p14="http://schemas.microsoft.com/office/powerpoint/2010/main" val="389932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A84B367-5AF4-6345-8AA1-E4868ECF15E3}"/>
              </a:ext>
            </a:extLst>
          </p:cNvPr>
          <p:cNvSpPr>
            <a:spLocks noGrp="1"/>
          </p:cNvSpPr>
          <p:nvPr>
            <p:ph idx="1"/>
          </p:nvPr>
        </p:nvSpPr>
        <p:spPr/>
        <p:txBody>
          <a:bodyPr/>
          <a:lstStyle/>
          <a:p>
            <a:r>
              <a:rPr kumimoji="1" lang="ja-JP" altLang="en-US"/>
              <a:t>非定常性</a:t>
            </a:r>
            <a:r>
              <a:rPr lang="ja-JP" altLang="en-US"/>
              <a:t>を持つ信号源の非線形混合から信号源を推定する</a:t>
            </a:r>
            <a:endParaRPr lang="en-US" altLang="ja-JP" dirty="0"/>
          </a:p>
          <a:p>
            <a:r>
              <a:rPr kumimoji="1" lang="ja-JP" altLang="en-US"/>
              <a:t>非常にシンプルなニューラルネットワークにより実装可能</a:t>
            </a:r>
            <a:endParaRPr kumimoji="1" lang="en-US" altLang="ja-JP" dirty="0"/>
          </a:p>
          <a:p>
            <a:r>
              <a:rPr lang="ja-JP" altLang="en-US"/>
              <a:t>非線形</a:t>
            </a:r>
            <a:r>
              <a:rPr lang="en-US" altLang="ja-JP" dirty="0"/>
              <a:t>ICA</a:t>
            </a:r>
            <a:r>
              <a:rPr lang="ja-JP" altLang="en-US"/>
              <a:t>における初めての識別可能性の証明となった</a:t>
            </a:r>
            <a:endParaRPr kumimoji="1" lang="ja-JP" altLang="en-US" dirty="0"/>
          </a:p>
        </p:txBody>
      </p:sp>
      <p:sp>
        <p:nvSpPr>
          <p:cNvPr id="3" name="日付プレースホルダー 2">
            <a:extLst>
              <a:ext uri="{FF2B5EF4-FFF2-40B4-BE49-F238E27FC236}">
                <a16:creationId xmlns:a16="http://schemas.microsoft.com/office/drawing/2014/main" id="{EC096F84-3316-BA49-B8BD-39389F2F88A7}"/>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2A3A338B-AA41-4B49-9DB1-9F9D08DB173A}"/>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B8B06E9C-2E8B-F643-8C8A-8EBA648A91BD}"/>
              </a:ext>
            </a:extLst>
          </p:cNvPr>
          <p:cNvSpPr>
            <a:spLocks noGrp="1"/>
          </p:cNvSpPr>
          <p:nvPr>
            <p:ph type="sldNum" sz="quarter" idx="12"/>
          </p:nvPr>
        </p:nvSpPr>
        <p:spPr/>
        <p:txBody>
          <a:bodyPr/>
          <a:lstStyle/>
          <a:p>
            <a:fld id="{0A308975-6624-A64B-9276-C536B2E7A4FC}" type="slidenum">
              <a:rPr kumimoji="1" lang="ja-JP" altLang="en-US" smtClean="0"/>
              <a:pPr/>
              <a:t>12</a:t>
            </a:fld>
            <a:endParaRPr kumimoji="1" lang="ja-JP" altLang="en-US"/>
          </a:p>
        </p:txBody>
      </p:sp>
      <p:sp>
        <p:nvSpPr>
          <p:cNvPr id="6" name="タイトル 5">
            <a:extLst>
              <a:ext uri="{FF2B5EF4-FFF2-40B4-BE49-F238E27FC236}">
                <a16:creationId xmlns:a16="http://schemas.microsoft.com/office/drawing/2014/main" id="{696A53E9-B576-D446-9FF6-2DBAFB245044}"/>
              </a:ext>
            </a:extLst>
          </p:cNvPr>
          <p:cNvSpPr>
            <a:spLocks noGrp="1"/>
          </p:cNvSpPr>
          <p:nvPr>
            <p:ph type="title"/>
          </p:nvPr>
        </p:nvSpPr>
        <p:spPr/>
        <p:txBody>
          <a:bodyPr/>
          <a:lstStyle/>
          <a:p>
            <a:r>
              <a:rPr lang="en-US" altLang="ja-JP" dirty="0"/>
              <a:t>Time-Contrastive Learning</a:t>
            </a:r>
            <a:endParaRPr kumimoji="1" lang="ja-JP" altLang="en-US" dirty="0"/>
          </a:p>
        </p:txBody>
      </p:sp>
      <p:pic>
        <p:nvPicPr>
          <p:cNvPr id="7" name="図 6" descr="グラフィカル ユーザー インターフェイス&#10;&#10;自動的に生成された説明">
            <a:extLst>
              <a:ext uri="{FF2B5EF4-FFF2-40B4-BE49-F238E27FC236}">
                <a16:creationId xmlns:a16="http://schemas.microsoft.com/office/drawing/2014/main" id="{7CF5F233-3AEC-4973-A38E-237F17924B8E}"/>
              </a:ext>
            </a:extLst>
          </p:cNvPr>
          <p:cNvPicPr>
            <a:picLocks noChangeAspect="1"/>
          </p:cNvPicPr>
          <p:nvPr/>
        </p:nvPicPr>
        <p:blipFill rotWithShape="1">
          <a:blip r:embed="rId2"/>
          <a:srcRect b="37410"/>
          <a:stretch/>
        </p:blipFill>
        <p:spPr>
          <a:xfrm>
            <a:off x="1070943" y="3325541"/>
            <a:ext cx="7002113" cy="2792538"/>
          </a:xfrm>
          <a:prstGeom prst="rect">
            <a:avLst/>
          </a:prstGeom>
        </p:spPr>
      </p:pic>
    </p:spTree>
    <p:extLst>
      <p:ext uri="{BB962C8B-B14F-4D97-AF65-F5344CB8AC3E}">
        <p14:creationId xmlns:p14="http://schemas.microsoft.com/office/powerpoint/2010/main" val="2986440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3949168-BF99-4F7C-B2E3-DCFBF185DEF2}"/>
              </a:ext>
            </a:extLst>
          </p:cNvPr>
          <p:cNvSpPr>
            <a:spLocks noGrp="1"/>
          </p:cNvSpPr>
          <p:nvPr>
            <p:ph idx="1"/>
          </p:nvPr>
        </p:nvSpPr>
        <p:spPr/>
        <p:txBody>
          <a:bodyPr/>
          <a:lstStyle/>
          <a:p>
            <a:pPr marL="0" indent="0">
              <a:buNone/>
            </a:pPr>
            <a:r>
              <a:rPr lang="ja-JP" altLang="en-US" u="sng" dirty="0"/>
              <a:t>生成的な非線形</a:t>
            </a:r>
            <a:r>
              <a:rPr lang="en-US" altLang="ja-JP" u="sng" dirty="0"/>
              <a:t>ICA</a:t>
            </a:r>
            <a:r>
              <a:rPr lang="ja-JP" altLang="en-US" u="sng" dirty="0"/>
              <a:t>モデル</a:t>
            </a:r>
            <a:endParaRPr lang="en-US" altLang="ja-JP" u="sng" dirty="0"/>
          </a:p>
          <a:p>
            <a:r>
              <a:rPr lang="en-US" altLang="ja-JP" dirty="0"/>
              <a:t>S</a:t>
            </a:r>
            <a:r>
              <a:rPr lang="ja-JP" altLang="en-US" dirty="0"/>
              <a:t>：互いに独立な信号</a:t>
            </a:r>
            <a:endParaRPr lang="en-US" altLang="ja-JP" dirty="0"/>
          </a:p>
          <a:p>
            <a:pPr lvl="1"/>
            <a:r>
              <a:rPr lang="ja-JP" altLang="en-US" dirty="0"/>
              <a:t>区間毎に</a:t>
            </a:r>
            <a:r>
              <a:rPr lang="ja-JP" altLang="en-US" dirty="0">
                <a:solidFill>
                  <a:srgbClr val="FF0000"/>
                </a:solidFill>
              </a:rPr>
              <a:t>非定常性</a:t>
            </a:r>
            <a:endParaRPr lang="en-US" altLang="ja-JP" dirty="0">
              <a:solidFill>
                <a:srgbClr val="FF0000"/>
              </a:solidFill>
            </a:endParaRPr>
          </a:p>
          <a:p>
            <a:r>
              <a:rPr lang="en-US" altLang="ja-JP" dirty="0"/>
              <a:t>f(s)</a:t>
            </a:r>
            <a:r>
              <a:rPr lang="ja-JP" altLang="en-US" dirty="0"/>
              <a:t>：非線形関数</a:t>
            </a:r>
            <a:endParaRPr lang="en-US" altLang="ja-JP" dirty="0"/>
          </a:p>
          <a:p>
            <a:pPr lvl="1"/>
            <a:r>
              <a:rPr lang="ja-JP" altLang="en-US" dirty="0"/>
              <a:t>実験では</a:t>
            </a:r>
            <a:r>
              <a:rPr lang="en-US" altLang="ja-JP" dirty="0"/>
              <a:t>mixing-MLP</a:t>
            </a:r>
          </a:p>
          <a:p>
            <a:pPr lvl="1"/>
            <a:r>
              <a:rPr lang="ja-JP" altLang="en-US" dirty="0"/>
              <a:t>活性化関数は</a:t>
            </a:r>
            <a:r>
              <a:rPr lang="en-US" altLang="ja-JP" dirty="0" err="1"/>
              <a:t>ReLU</a:t>
            </a:r>
            <a:endParaRPr lang="en-US" altLang="ja-JP" dirty="0"/>
          </a:p>
          <a:p>
            <a:r>
              <a:rPr lang="en-US" altLang="ja-JP" dirty="0"/>
              <a:t>X</a:t>
            </a:r>
            <a:r>
              <a:rPr lang="ja-JP" altLang="en-US" dirty="0"/>
              <a:t>：観測信号</a:t>
            </a:r>
            <a:endParaRPr lang="en-US" altLang="ja-JP" dirty="0"/>
          </a:p>
          <a:p>
            <a:pPr lvl="1"/>
            <a:r>
              <a:rPr lang="en-US" altLang="ja-JP" dirty="0"/>
              <a:t>S</a:t>
            </a:r>
            <a:r>
              <a:rPr lang="ja-JP" altLang="en-US" dirty="0"/>
              <a:t>の非線形変換</a:t>
            </a:r>
            <a:endParaRPr lang="en-US" altLang="ja-JP" dirty="0"/>
          </a:p>
          <a:p>
            <a:endParaRPr kumimoji="1" lang="ja-JP" altLang="en-US" dirty="0"/>
          </a:p>
        </p:txBody>
      </p:sp>
      <p:sp>
        <p:nvSpPr>
          <p:cNvPr id="3" name="日付プレースホルダー 2">
            <a:extLst>
              <a:ext uri="{FF2B5EF4-FFF2-40B4-BE49-F238E27FC236}">
                <a16:creationId xmlns:a16="http://schemas.microsoft.com/office/drawing/2014/main" id="{CE4E4B6C-D3D0-4838-908B-1044ADB85D1D}"/>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3C818F36-4416-444E-B289-41C7F4358FD0}"/>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2E0DABCA-A4F2-40E4-A563-A88889CAAC82}"/>
              </a:ext>
            </a:extLst>
          </p:cNvPr>
          <p:cNvSpPr>
            <a:spLocks noGrp="1"/>
          </p:cNvSpPr>
          <p:nvPr>
            <p:ph type="sldNum" sz="quarter" idx="12"/>
          </p:nvPr>
        </p:nvSpPr>
        <p:spPr/>
        <p:txBody>
          <a:bodyPr/>
          <a:lstStyle/>
          <a:p>
            <a:fld id="{0A308975-6624-A64B-9276-C536B2E7A4FC}" type="slidenum">
              <a:rPr kumimoji="1" lang="ja-JP" altLang="en-US" smtClean="0"/>
              <a:pPr/>
              <a:t>13</a:t>
            </a:fld>
            <a:endParaRPr kumimoji="1" lang="ja-JP" altLang="en-US"/>
          </a:p>
        </p:txBody>
      </p:sp>
      <p:sp>
        <p:nvSpPr>
          <p:cNvPr id="6" name="タイトル 5">
            <a:extLst>
              <a:ext uri="{FF2B5EF4-FFF2-40B4-BE49-F238E27FC236}">
                <a16:creationId xmlns:a16="http://schemas.microsoft.com/office/drawing/2014/main" id="{A53B8C4A-BA7A-4371-9AB3-A2D78F62C533}"/>
              </a:ext>
            </a:extLst>
          </p:cNvPr>
          <p:cNvSpPr>
            <a:spLocks noGrp="1"/>
          </p:cNvSpPr>
          <p:nvPr>
            <p:ph type="title"/>
          </p:nvPr>
        </p:nvSpPr>
        <p:spPr/>
        <p:txBody>
          <a:bodyPr/>
          <a:lstStyle/>
          <a:p>
            <a:r>
              <a:rPr kumimoji="1" lang="en-US" altLang="ja-JP" dirty="0"/>
              <a:t>TCL and Nonlinear ICA</a:t>
            </a:r>
            <a:endParaRPr kumimoji="1" lang="ja-JP" altLang="en-US" dirty="0"/>
          </a:p>
        </p:txBody>
      </p:sp>
      <p:pic>
        <p:nvPicPr>
          <p:cNvPr id="7" name="図 6" descr="グラフィカル ユーザー インターフェイス&#10;&#10;自動的に生成された説明">
            <a:extLst>
              <a:ext uri="{FF2B5EF4-FFF2-40B4-BE49-F238E27FC236}">
                <a16:creationId xmlns:a16="http://schemas.microsoft.com/office/drawing/2014/main" id="{097E51E7-4285-4415-8CAD-DEAE0319D43E}"/>
              </a:ext>
            </a:extLst>
          </p:cNvPr>
          <p:cNvPicPr>
            <a:picLocks noChangeAspect="1"/>
          </p:cNvPicPr>
          <p:nvPr/>
        </p:nvPicPr>
        <p:blipFill rotWithShape="1">
          <a:blip r:embed="rId2"/>
          <a:srcRect r="53121" b="37410"/>
          <a:stretch/>
        </p:blipFill>
        <p:spPr>
          <a:xfrm>
            <a:off x="4572000" y="2089495"/>
            <a:ext cx="4287915" cy="3647868"/>
          </a:xfrm>
          <a:prstGeom prst="rect">
            <a:avLst/>
          </a:prstGeom>
        </p:spPr>
      </p:pic>
    </p:spTree>
    <p:extLst>
      <p:ext uri="{BB962C8B-B14F-4D97-AF65-F5344CB8AC3E}">
        <p14:creationId xmlns:p14="http://schemas.microsoft.com/office/powerpoint/2010/main" val="23511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63C2CF0-6577-4C55-99FF-6EE5C1BB36B0}"/>
              </a:ext>
            </a:extLst>
          </p:cNvPr>
          <p:cNvSpPr>
            <a:spLocks noGrp="1"/>
          </p:cNvSpPr>
          <p:nvPr>
            <p:ph idx="1"/>
          </p:nvPr>
        </p:nvSpPr>
        <p:spPr/>
        <p:txBody>
          <a:bodyPr/>
          <a:lstStyle/>
          <a:p>
            <a:pPr marL="0" indent="0">
              <a:buNone/>
            </a:pPr>
            <a:r>
              <a:rPr lang="ja-JP" altLang="en-US" u="sng" dirty="0"/>
              <a:t>生成的な非線形</a:t>
            </a:r>
            <a:r>
              <a:rPr lang="en-US" altLang="ja-JP" u="sng" dirty="0"/>
              <a:t>ICA</a:t>
            </a:r>
            <a:r>
              <a:rPr lang="ja-JP" altLang="en-US" u="sng" dirty="0"/>
              <a:t>モデル</a:t>
            </a:r>
            <a:endParaRPr lang="en-US" altLang="ja-JP" u="sng" dirty="0"/>
          </a:p>
          <a:p>
            <a:r>
              <a:rPr lang="ja-JP" altLang="en-US" dirty="0"/>
              <a:t>以下の確率密度関数に従って信号源を生成</a:t>
            </a:r>
            <a:endParaRPr lang="en-US" altLang="ja-JP" dirty="0"/>
          </a:p>
          <a:p>
            <a:endParaRPr lang="en-US" altLang="ja-JP" dirty="0"/>
          </a:p>
          <a:p>
            <a:endParaRPr lang="en-US" altLang="ja-JP" dirty="0"/>
          </a:p>
          <a:p>
            <a:r>
              <a:rPr lang="ja-JP" altLang="en-US" dirty="0"/>
              <a:t>反転可能な非線形関数を用いて観測信号</a:t>
            </a:r>
            <a:r>
              <a:rPr lang="en-US" altLang="ja-JP" dirty="0" err="1"/>
              <a:t>xt</a:t>
            </a:r>
            <a:r>
              <a:rPr lang="ja-JP" altLang="en-US" dirty="0"/>
              <a:t>を生成</a:t>
            </a:r>
          </a:p>
          <a:p>
            <a:endParaRPr kumimoji="1" lang="ja-JP" altLang="en-US" dirty="0"/>
          </a:p>
        </p:txBody>
      </p:sp>
      <p:sp>
        <p:nvSpPr>
          <p:cNvPr id="3" name="日付プレースホルダー 2">
            <a:extLst>
              <a:ext uri="{FF2B5EF4-FFF2-40B4-BE49-F238E27FC236}">
                <a16:creationId xmlns:a16="http://schemas.microsoft.com/office/drawing/2014/main" id="{D3036DCC-6B69-473A-9BAC-EEC04B75FFA8}"/>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E516B461-861D-486F-B0F1-9FAD3DE5BF3F}"/>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73F31819-8238-4F81-9DFA-DEF603C8F54B}"/>
              </a:ext>
            </a:extLst>
          </p:cNvPr>
          <p:cNvSpPr>
            <a:spLocks noGrp="1"/>
          </p:cNvSpPr>
          <p:nvPr>
            <p:ph type="sldNum" sz="quarter" idx="12"/>
          </p:nvPr>
        </p:nvSpPr>
        <p:spPr/>
        <p:txBody>
          <a:bodyPr/>
          <a:lstStyle/>
          <a:p>
            <a:fld id="{0A308975-6624-A64B-9276-C536B2E7A4FC}" type="slidenum">
              <a:rPr kumimoji="1" lang="ja-JP" altLang="en-US" smtClean="0"/>
              <a:pPr/>
              <a:t>14</a:t>
            </a:fld>
            <a:endParaRPr kumimoji="1" lang="ja-JP" altLang="en-US"/>
          </a:p>
        </p:txBody>
      </p:sp>
      <p:sp>
        <p:nvSpPr>
          <p:cNvPr id="6" name="タイトル 5">
            <a:extLst>
              <a:ext uri="{FF2B5EF4-FFF2-40B4-BE49-F238E27FC236}">
                <a16:creationId xmlns:a16="http://schemas.microsoft.com/office/drawing/2014/main" id="{943C07EE-8AA0-48F6-87F7-FB7F7205A1AD}"/>
              </a:ext>
            </a:extLst>
          </p:cNvPr>
          <p:cNvSpPr>
            <a:spLocks noGrp="1"/>
          </p:cNvSpPr>
          <p:nvPr>
            <p:ph type="title"/>
          </p:nvPr>
        </p:nvSpPr>
        <p:spPr/>
        <p:txBody>
          <a:bodyPr/>
          <a:lstStyle/>
          <a:p>
            <a:r>
              <a:rPr lang="ja-JP" altLang="en-US" dirty="0"/>
              <a:t>生成モデル</a:t>
            </a:r>
            <a:endParaRPr kumimoji="1" lang="ja-JP" altLang="en-US" dirty="0"/>
          </a:p>
        </p:txBody>
      </p:sp>
      <p:pic>
        <p:nvPicPr>
          <p:cNvPr id="7" name="コンテンツ プレースホルダー 11">
            <a:extLst>
              <a:ext uri="{FF2B5EF4-FFF2-40B4-BE49-F238E27FC236}">
                <a16:creationId xmlns:a16="http://schemas.microsoft.com/office/drawing/2014/main" id="{207A9DA1-C8DD-4CDD-A8AE-18747DF2A466}"/>
              </a:ext>
            </a:extLst>
          </p:cNvPr>
          <p:cNvPicPr>
            <a:picLocks noChangeAspect="1"/>
          </p:cNvPicPr>
          <p:nvPr/>
        </p:nvPicPr>
        <p:blipFill>
          <a:blip r:embed="rId2"/>
          <a:stretch>
            <a:fillRect/>
          </a:stretch>
        </p:blipFill>
        <p:spPr>
          <a:xfrm>
            <a:off x="323280" y="2722562"/>
            <a:ext cx="8497440" cy="706438"/>
          </a:xfrm>
          <a:prstGeom prst="rect">
            <a:avLst/>
          </a:prstGeom>
        </p:spPr>
      </p:pic>
      <p:pic>
        <p:nvPicPr>
          <p:cNvPr id="8" name="図 7">
            <a:extLst>
              <a:ext uri="{FF2B5EF4-FFF2-40B4-BE49-F238E27FC236}">
                <a16:creationId xmlns:a16="http://schemas.microsoft.com/office/drawing/2014/main" id="{47290B18-4934-49C6-8E10-3A7A7AF041D0}"/>
              </a:ext>
            </a:extLst>
          </p:cNvPr>
          <p:cNvPicPr>
            <a:picLocks noChangeAspect="1"/>
          </p:cNvPicPr>
          <p:nvPr/>
        </p:nvPicPr>
        <p:blipFill rotWithShape="1">
          <a:blip r:embed="rId3"/>
          <a:srcRect l="11341" b="-9011"/>
          <a:stretch/>
        </p:blipFill>
        <p:spPr>
          <a:xfrm>
            <a:off x="628650" y="4532537"/>
            <a:ext cx="7463423" cy="428400"/>
          </a:xfrm>
          <a:prstGeom prst="rect">
            <a:avLst/>
          </a:prstGeom>
        </p:spPr>
      </p:pic>
    </p:spTree>
    <p:extLst>
      <p:ext uri="{BB962C8B-B14F-4D97-AF65-F5344CB8AC3E}">
        <p14:creationId xmlns:p14="http://schemas.microsoft.com/office/powerpoint/2010/main" val="75213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C4C8A78B-3C50-4A4B-884C-BF2333A71D56}"/>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AD875277-6F6F-413A-909A-28C1E451797C}"/>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B1B9840E-D1ED-473E-AE2E-3C6DB42244D2}"/>
              </a:ext>
            </a:extLst>
          </p:cNvPr>
          <p:cNvSpPr>
            <a:spLocks noGrp="1"/>
          </p:cNvSpPr>
          <p:nvPr>
            <p:ph type="sldNum" sz="quarter" idx="12"/>
          </p:nvPr>
        </p:nvSpPr>
        <p:spPr/>
        <p:txBody>
          <a:bodyPr/>
          <a:lstStyle/>
          <a:p>
            <a:fld id="{0A308975-6624-A64B-9276-C536B2E7A4FC}" type="slidenum">
              <a:rPr kumimoji="1" lang="ja-JP" altLang="en-US" smtClean="0"/>
              <a:pPr/>
              <a:t>15</a:t>
            </a:fld>
            <a:endParaRPr kumimoji="1" lang="ja-JP" altLang="en-US"/>
          </a:p>
        </p:txBody>
      </p:sp>
      <p:sp>
        <p:nvSpPr>
          <p:cNvPr id="6" name="タイトル 5">
            <a:extLst>
              <a:ext uri="{FF2B5EF4-FFF2-40B4-BE49-F238E27FC236}">
                <a16:creationId xmlns:a16="http://schemas.microsoft.com/office/drawing/2014/main" id="{44FDF364-BF70-4738-856D-D299B051D6D0}"/>
              </a:ext>
            </a:extLst>
          </p:cNvPr>
          <p:cNvSpPr>
            <a:spLocks noGrp="1"/>
          </p:cNvSpPr>
          <p:nvPr>
            <p:ph type="title"/>
          </p:nvPr>
        </p:nvSpPr>
        <p:spPr/>
        <p:txBody>
          <a:bodyPr/>
          <a:lstStyle/>
          <a:p>
            <a:r>
              <a:rPr lang="en-US" altLang="ja-JP" dirty="0"/>
              <a:t>TCL and Nonlinear ICA</a:t>
            </a:r>
            <a:endParaRPr kumimoji="1" lang="ja-JP" altLang="en-US" dirty="0"/>
          </a:p>
        </p:txBody>
      </p:sp>
      <p:sp>
        <p:nvSpPr>
          <p:cNvPr id="7" name="コンテンツ プレースホルダー 1">
            <a:extLst>
              <a:ext uri="{FF2B5EF4-FFF2-40B4-BE49-F238E27FC236}">
                <a16:creationId xmlns:a16="http://schemas.microsoft.com/office/drawing/2014/main" id="{9B62859D-4C62-49A8-9FCF-57ABD2B17172}"/>
              </a:ext>
            </a:extLst>
          </p:cNvPr>
          <p:cNvSpPr>
            <a:spLocks noGrp="1"/>
          </p:cNvSpPr>
          <p:nvPr>
            <p:ph idx="1"/>
          </p:nvPr>
        </p:nvSpPr>
        <p:spPr>
          <a:xfrm>
            <a:off x="628650" y="1463840"/>
            <a:ext cx="4775454" cy="4750904"/>
          </a:xfrm>
        </p:spPr>
        <p:txBody>
          <a:bodyPr>
            <a:noAutofit/>
          </a:bodyPr>
          <a:lstStyle/>
          <a:p>
            <a:pPr marL="0" indent="0">
              <a:buNone/>
            </a:pPr>
            <a:r>
              <a:rPr kumimoji="1" lang="en-US" altLang="ja-JP" u="sng" dirty="0"/>
              <a:t>Time-Contrastive Learning</a:t>
            </a:r>
          </a:p>
          <a:p>
            <a:r>
              <a:rPr lang="en-US" altLang="ja-JP" dirty="0"/>
              <a:t>h</a:t>
            </a:r>
            <a:r>
              <a:rPr kumimoji="1" lang="en-US" altLang="ja-JP" dirty="0"/>
              <a:t>(</a:t>
            </a:r>
            <a:r>
              <a:rPr kumimoji="1" lang="en-US" altLang="ja-JP" dirty="0" err="1"/>
              <a:t>x:θ</a:t>
            </a:r>
            <a:r>
              <a:rPr kumimoji="1" lang="en-US" altLang="ja-JP" dirty="0"/>
              <a:t>)</a:t>
            </a:r>
            <a:r>
              <a:rPr kumimoji="1" lang="ja-JP" altLang="en-US" dirty="0"/>
              <a:t>：特徴量抽出器</a:t>
            </a:r>
            <a:endParaRPr lang="en-US" altLang="ja-JP" dirty="0"/>
          </a:p>
          <a:p>
            <a:pPr lvl="1"/>
            <a:r>
              <a:rPr lang="ja-JP" altLang="en-US" dirty="0"/>
              <a:t>多層パーセプトロンを採用</a:t>
            </a:r>
            <a:endParaRPr lang="en-US" altLang="ja-JP" dirty="0"/>
          </a:p>
          <a:p>
            <a:pPr lvl="1"/>
            <a:r>
              <a:rPr lang="en-US" altLang="ja-JP" dirty="0"/>
              <a:t>MLR</a:t>
            </a:r>
            <a:r>
              <a:rPr lang="ja-JP" altLang="en-US" dirty="0"/>
              <a:t>が分類可能な特徴量を抽出</a:t>
            </a:r>
            <a:endParaRPr lang="en-US" altLang="ja-JP" dirty="0"/>
          </a:p>
          <a:p>
            <a:r>
              <a:rPr kumimoji="1" lang="en-US" altLang="ja-JP" dirty="0"/>
              <a:t>MLR</a:t>
            </a:r>
            <a:r>
              <a:rPr kumimoji="1" lang="ja-JP" altLang="en-US" dirty="0"/>
              <a:t>：多項ロジスティック</a:t>
            </a:r>
            <a:endParaRPr kumimoji="1" lang="en-US" altLang="ja-JP" dirty="0"/>
          </a:p>
          <a:p>
            <a:pPr lvl="1"/>
            <a:r>
              <a:rPr kumimoji="1" lang="ja-JP" altLang="en-US" dirty="0"/>
              <a:t>回帰分類器時間セグメントの分類</a:t>
            </a:r>
            <a:endParaRPr kumimoji="1" lang="en-US" altLang="ja-JP" dirty="0"/>
          </a:p>
          <a:p>
            <a:pPr marL="457200" lvl="1" indent="0">
              <a:buNone/>
            </a:pPr>
            <a:r>
              <a:rPr lang="ja-JP" altLang="en-US" dirty="0"/>
              <a:t>→</a:t>
            </a:r>
            <a:r>
              <a:rPr lang="en-US" altLang="ja-JP" dirty="0"/>
              <a:t> </a:t>
            </a:r>
            <a:r>
              <a:rPr lang="ja-JP" altLang="en-US" dirty="0"/>
              <a:t>時間的な構造を利用する</a:t>
            </a:r>
            <a:endParaRPr lang="en-US" altLang="ja-JP" dirty="0"/>
          </a:p>
          <a:p>
            <a:pPr marL="0" indent="0">
              <a:lnSpc>
                <a:spcPct val="100000"/>
              </a:lnSpc>
              <a:buNone/>
            </a:pPr>
            <a:endParaRPr kumimoji="1" lang="en-US" altLang="ja-JP" dirty="0"/>
          </a:p>
          <a:p>
            <a:pPr marL="0" indent="0">
              <a:buNone/>
            </a:pPr>
            <a:r>
              <a:rPr kumimoji="1" lang="ja-JP" altLang="en-US" dirty="0"/>
              <a:t>→  </a:t>
            </a:r>
            <a:r>
              <a:rPr kumimoji="1" lang="en-US" altLang="ja-JP" dirty="0"/>
              <a:t>TCL</a:t>
            </a:r>
            <a:r>
              <a:rPr kumimoji="1" lang="ja-JP" altLang="en-US" dirty="0"/>
              <a:t>の出力に対して線形</a:t>
            </a:r>
            <a:r>
              <a:rPr kumimoji="1" lang="en-US" altLang="ja-JP" dirty="0"/>
              <a:t>ICA</a:t>
            </a:r>
            <a:r>
              <a:rPr lang="ja-JP" altLang="en-US" dirty="0"/>
              <a:t>を行う</a:t>
            </a:r>
            <a:endParaRPr kumimoji="1" lang="ja-JP" altLang="en-US" dirty="0"/>
          </a:p>
        </p:txBody>
      </p:sp>
      <p:pic>
        <p:nvPicPr>
          <p:cNvPr id="8" name="図 7" descr="グラフィカル ユーザー インターフェイス&#10;&#10;自動的に生成された説明">
            <a:extLst>
              <a:ext uri="{FF2B5EF4-FFF2-40B4-BE49-F238E27FC236}">
                <a16:creationId xmlns:a16="http://schemas.microsoft.com/office/drawing/2014/main" id="{0B32BD20-351F-4260-BA27-4C371686EB8E}"/>
              </a:ext>
            </a:extLst>
          </p:cNvPr>
          <p:cNvPicPr>
            <a:picLocks noChangeAspect="1"/>
          </p:cNvPicPr>
          <p:nvPr/>
        </p:nvPicPr>
        <p:blipFill rotWithShape="1">
          <a:blip r:embed="rId2"/>
          <a:srcRect l="60708" r="2800" b="37410"/>
          <a:stretch/>
        </p:blipFill>
        <p:spPr>
          <a:xfrm>
            <a:off x="5559552" y="2089667"/>
            <a:ext cx="3337560" cy="3647524"/>
          </a:xfrm>
          <a:prstGeom prst="rect">
            <a:avLst/>
          </a:prstGeom>
        </p:spPr>
      </p:pic>
      <p:sp>
        <p:nvSpPr>
          <p:cNvPr id="9" name="角丸四角形 7">
            <a:extLst>
              <a:ext uri="{FF2B5EF4-FFF2-40B4-BE49-F238E27FC236}">
                <a16:creationId xmlns:a16="http://schemas.microsoft.com/office/drawing/2014/main" id="{6B72894F-11C8-4CA8-9F84-74832A12A136}"/>
              </a:ext>
            </a:extLst>
          </p:cNvPr>
          <p:cNvSpPr/>
          <p:nvPr/>
        </p:nvSpPr>
        <p:spPr>
          <a:xfrm>
            <a:off x="628650" y="2024574"/>
            <a:ext cx="4775454" cy="1600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6C4C780-729D-489C-942C-DD9834433629}"/>
              </a:ext>
            </a:extLst>
          </p:cNvPr>
          <p:cNvSpPr txBox="1"/>
          <p:nvPr/>
        </p:nvSpPr>
        <p:spPr>
          <a:xfrm>
            <a:off x="4375404" y="1687207"/>
            <a:ext cx="1106424" cy="369332"/>
          </a:xfrm>
          <a:prstGeom prst="rect">
            <a:avLst/>
          </a:prstGeom>
          <a:noFill/>
        </p:spPr>
        <p:txBody>
          <a:bodyPr wrap="square" rtlCol="0">
            <a:spAutoFit/>
          </a:bodyPr>
          <a:lstStyle/>
          <a:p>
            <a:r>
              <a:rPr kumimoji="1" lang="ja-JP" altLang="en-US">
                <a:solidFill>
                  <a:srgbClr val="FF0000"/>
                </a:solidFill>
                <a:latin typeface="Meiryo" panose="020B0604030504040204" pitchFamily="34" charset="-128"/>
                <a:ea typeface="Meiryo" panose="020B0604030504040204" pitchFamily="34" charset="-128"/>
              </a:rPr>
              <a:t>深層学習</a:t>
            </a:r>
          </a:p>
        </p:txBody>
      </p:sp>
    </p:spTree>
    <p:extLst>
      <p:ext uri="{BB962C8B-B14F-4D97-AF65-F5344CB8AC3E}">
        <p14:creationId xmlns:p14="http://schemas.microsoft.com/office/powerpoint/2010/main" val="383407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B98BE78D-3520-4021-A6AD-D27514EBD130}"/>
                  </a:ext>
                </a:extLst>
              </p:cNvPr>
              <p:cNvSpPr>
                <a:spLocks noGrp="1"/>
              </p:cNvSpPr>
              <p:nvPr>
                <p:ph idx="1"/>
              </p:nvPr>
            </p:nvSpPr>
            <p:spPr/>
            <p:txBody>
              <a:bodyPr/>
              <a:lstStyle/>
              <a:p>
                <a:pPr marL="0" indent="0">
                  <a:buNone/>
                </a:pPr>
                <a:r>
                  <a:rPr lang="en-US" altLang="ja-JP" u="sng" dirty="0"/>
                  <a:t>Time-Contrastive Learning</a:t>
                </a:r>
              </a:p>
              <a:p>
                <a:r>
                  <a:rPr lang="en-US" altLang="ja-JP" dirty="0"/>
                  <a:t>TCL</a:t>
                </a:r>
                <a:r>
                  <a:rPr lang="ja-JP" altLang="en-US" dirty="0"/>
                  <a:t>のパラメータ</a:t>
                </a:r>
                <a:r>
                  <a:rPr lang="en-US" altLang="ja-JP" dirty="0" err="1"/>
                  <a:t>θ</a:t>
                </a:r>
                <a:r>
                  <a:rPr lang="ja-JP" altLang="en-US" dirty="0"/>
                  <a:t>の学習後の出力は以下の通り</a:t>
                </a:r>
                <a:endParaRPr lang="en-US" altLang="ja-JP" dirty="0"/>
              </a:p>
              <a:p>
                <a:endParaRPr lang="en-US" altLang="ja-JP" dirty="0"/>
              </a:p>
              <a:p>
                <a:endParaRPr lang="en-US" altLang="ja-JP" dirty="0"/>
              </a:p>
              <a:p>
                <a:r>
                  <a:rPr lang="en-US" altLang="ja-JP" dirty="0"/>
                  <a:t>(6)</a:t>
                </a:r>
                <a:r>
                  <a:rPr lang="ja-JP" altLang="en-US" dirty="0"/>
                  <a:t>の</a:t>
                </a:r>
                <a:r>
                  <a:rPr lang="en-US" altLang="ja-JP" dirty="0"/>
                  <a:t>h(x)</a:t>
                </a:r>
                <a:r>
                  <a:rPr lang="ja-JP" altLang="en-US" dirty="0"/>
                  <a:t>に対して線形</a:t>
                </a:r>
                <a:r>
                  <a:rPr lang="en-US" altLang="ja-JP" dirty="0"/>
                  <a:t>ICA</a:t>
                </a:r>
                <a:r>
                  <a:rPr lang="ja-JP" altLang="en-US" dirty="0"/>
                  <a:t>を行い線形変換</a:t>
                </a:r>
                <a:r>
                  <a:rPr lang="en-US" altLang="ja-JP" dirty="0"/>
                  <a:t>A</a:t>
                </a:r>
                <a:r>
                  <a:rPr lang="ja-JP" altLang="en-US" dirty="0"/>
                  <a:t>を推定</a:t>
                </a:r>
                <a:endParaRPr lang="en-US" altLang="ja-JP" dirty="0"/>
              </a:p>
              <a:p>
                <a:r>
                  <a:rPr lang="ja-JP" altLang="en-US" dirty="0"/>
                  <a:t>線形</a:t>
                </a:r>
                <a:r>
                  <a:rPr lang="en-US" altLang="ja-JP" dirty="0"/>
                  <a:t>ICA</a:t>
                </a:r>
                <a:r>
                  <a:rPr lang="ja-JP" altLang="en-US" dirty="0"/>
                  <a:t>の同定可能性に関する証</a:t>
                </a:r>
                <a14:m>
                  <m:oMath xmlns:m="http://schemas.openxmlformats.org/officeDocument/2006/math">
                    <m:sSup>
                      <m:sSupPr>
                        <m:ctrlPr>
                          <a:rPr lang="en-US" altLang="ja-JP" i="1">
                            <a:latin typeface="Cambria Math" panose="02040503050406030204" pitchFamily="18" charset="0"/>
                          </a:rPr>
                        </m:ctrlPr>
                      </m:sSupPr>
                      <m:e>
                        <m:r>
                          <m:rPr>
                            <m:nor/>
                          </m:rPr>
                          <a:rPr lang="ja-JP" altLang="en-US"/>
                          <m:t>明</m:t>
                        </m:r>
                      </m:e>
                      <m:sup>
                        <m:r>
                          <a:rPr lang="en-US" altLang="ja-JP" i="1">
                            <a:latin typeface="Cambria Math" panose="02040503050406030204" pitchFamily="18" charset="0"/>
                          </a:rPr>
                          <m:t>[3]</m:t>
                        </m:r>
                      </m:sup>
                    </m:sSup>
                  </m:oMath>
                </a14:m>
                <a:r>
                  <a:rPr lang="ja-JP" altLang="en-US" dirty="0"/>
                  <a:t>を用いることで、本文献内の条件下において、</a:t>
                </a:r>
                <a:r>
                  <a:rPr lang="en-US" altLang="ja-JP" dirty="0"/>
                  <a:t>TCL</a:t>
                </a:r>
                <a:r>
                  <a:rPr lang="ja-JP" altLang="en-US" dirty="0"/>
                  <a:t>→線形</a:t>
                </a:r>
                <a:r>
                  <a:rPr lang="en-US" altLang="ja-JP" dirty="0"/>
                  <a:t>ICA</a:t>
                </a:r>
                <a:r>
                  <a:rPr lang="ja-JP" altLang="en-US" dirty="0"/>
                  <a:t>による同定が可能になる</a:t>
                </a:r>
              </a:p>
              <a:p>
                <a:endParaRPr kumimoji="1" lang="ja-JP" altLang="en-US" dirty="0"/>
              </a:p>
            </p:txBody>
          </p:sp>
        </mc:Choice>
        <mc:Fallback xmlns="">
          <p:sp>
            <p:nvSpPr>
              <p:cNvPr id="2" name="コンテンツ プレースホルダー 1">
                <a:extLst>
                  <a:ext uri="{FF2B5EF4-FFF2-40B4-BE49-F238E27FC236}">
                    <a16:creationId xmlns:a16="http://schemas.microsoft.com/office/drawing/2014/main" id="{B98BE78D-3520-4021-A6AD-D27514EBD130}"/>
                  </a:ext>
                </a:extLst>
              </p:cNvPr>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AE1A3A70-5DAA-43FE-AAEF-CE31C0E30E06}"/>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69E1F805-D34A-40C3-9CF1-E0EBA86B3E75}"/>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FA6AE09B-8E88-4FBB-9582-89E765DB03DC}"/>
              </a:ext>
            </a:extLst>
          </p:cNvPr>
          <p:cNvSpPr>
            <a:spLocks noGrp="1"/>
          </p:cNvSpPr>
          <p:nvPr>
            <p:ph type="sldNum" sz="quarter" idx="12"/>
          </p:nvPr>
        </p:nvSpPr>
        <p:spPr/>
        <p:txBody>
          <a:bodyPr/>
          <a:lstStyle/>
          <a:p>
            <a:fld id="{0A308975-6624-A64B-9276-C536B2E7A4FC}" type="slidenum">
              <a:rPr kumimoji="1" lang="ja-JP" altLang="en-US" smtClean="0"/>
              <a:pPr/>
              <a:t>16</a:t>
            </a:fld>
            <a:endParaRPr kumimoji="1" lang="ja-JP" altLang="en-US"/>
          </a:p>
        </p:txBody>
      </p:sp>
      <p:sp>
        <p:nvSpPr>
          <p:cNvPr id="6" name="タイトル 5">
            <a:extLst>
              <a:ext uri="{FF2B5EF4-FFF2-40B4-BE49-F238E27FC236}">
                <a16:creationId xmlns:a16="http://schemas.microsoft.com/office/drawing/2014/main" id="{AD99B8D4-9E26-48D4-AE2A-43D4EC3CB748}"/>
              </a:ext>
            </a:extLst>
          </p:cNvPr>
          <p:cNvSpPr>
            <a:spLocks noGrp="1"/>
          </p:cNvSpPr>
          <p:nvPr>
            <p:ph type="title"/>
          </p:nvPr>
        </p:nvSpPr>
        <p:spPr/>
        <p:txBody>
          <a:bodyPr/>
          <a:lstStyle/>
          <a:p>
            <a:r>
              <a:rPr lang="en-US" altLang="ja-JP" dirty="0"/>
              <a:t>TCL and Nonlinear ICA</a:t>
            </a:r>
            <a:endParaRPr kumimoji="1" lang="ja-JP" altLang="en-US" dirty="0"/>
          </a:p>
        </p:txBody>
      </p:sp>
      <p:pic>
        <p:nvPicPr>
          <p:cNvPr id="7" name="図 6">
            <a:extLst>
              <a:ext uri="{FF2B5EF4-FFF2-40B4-BE49-F238E27FC236}">
                <a16:creationId xmlns:a16="http://schemas.microsoft.com/office/drawing/2014/main" id="{FC07549B-9510-4267-B898-5D7D41592E40}"/>
              </a:ext>
            </a:extLst>
          </p:cNvPr>
          <p:cNvPicPr>
            <a:picLocks noChangeAspect="1"/>
          </p:cNvPicPr>
          <p:nvPr/>
        </p:nvPicPr>
        <p:blipFill rotWithShape="1">
          <a:blip r:embed="rId3"/>
          <a:srcRect t="8117"/>
          <a:stretch/>
        </p:blipFill>
        <p:spPr>
          <a:xfrm>
            <a:off x="2684411" y="2729865"/>
            <a:ext cx="3057628" cy="295731"/>
          </a:xfrm>
          <a:prstGeom prst="rect">
            <a:avLst/>
          </a:prstGeom>
        </p:spPr>
      </p:pic>
      <p:pic>
        <p:nvPicPr>
          <p:cNvPr id="8" name="図 7">
            <a:extLst>
              <a:ext uri="{FF2B5EF4-FFF2-40B4-BE49-F238E27FC236}">
                <a16:creationId xmlns:a16="http://schemas.microsoft.com/office/drawing/2014/main" id="{C21FB682-F4EE-4F9B-912A-4DEC09B6EDB9}"/>
              </a:ext>
            </a:extLst>
          </p:cNvPr>
          <p:cNvPicPr>
            <a:picLocks noChangeAspect="1"/>
          </p:cNvPicPr>
          <p:nvPr/>
        </p:nvPicPr>
        <p:blipFill>
          <a:blip r:embed="rId4"/>
          <a:stretch>
            <a:fillRect/>
          </a:stretch>
        </p:blipFill>
        <p:spPr>
          <a:xfrm>
            <a:off x="2549964" y="3234130"/>
            <a:ext cx="5276514" cy="224099"/>
          </a:xfrm>
          <a:prstGeom prst="rect">
            <a:avLst/>
          </a:prstGeom>
        </p:spPr>
      </p:pic>
      <p:sp>
        <p:nvSpPr>
          <p:cNvPr id="9" name="正方形/長方形 8">
            <a:extLst>
              <a:ext uri="{FF2B5EF4-FFF2-40B4-BE49-F238E27FC236}">
                <a16:creationId xmlns:a16="http://schemas.microsoft.com/office/drawing/2014/main" id="{FF07A519-DBAE-4CD0-BA2A-CD6F61C74A43}"/>
              </a:ext>
            </a:extLst>
          </p:cNvPr>
          <p:cNvSpPr/>
          <p:nvPr/>
        </p:nvSpPr>
        <p:spPr>
          <a:xfrm>
            <a:off x="491612" y="5754211"/>
            <a:ext cx="8537705" cy="738664"/>
          </a:xfrm>
          <a:prstGeom prst="rect">
            <a:avLst/>
          </a:prstGeom>
        </p:spPr>
        <p:txBody>
          <a:bodyPr wrap="square">
            <a:spAutoFit/>
          </a:bodyPr>
          <a:lstStyle/>
          <a:p>
            <a:r>
              <a:rPr lang="en" altLang="ja-JP" sz="1400" i="1" dirty="0">
                <a:latin typeface="Cambria Math" panose="02040503050406030204" pitchFamily="18" charset="0"/>
                <a:ea typeface="Cambria Math" panose="02040503050406030204" pitchFamily="18" charset="0"/>
              </a:rPr>
              <a:t>[15]  A. </a:t>
            </a:r>
            <a:r>
              <a:rPr lang="en" altLang="ja-JP" sz="1400" i="1" dirty="0" err="1">
                <a:latin typeface="Cambria Math" panose="02040503050406030204" pitchFamily="18" charset="0"/>
                <a:ea typeface="Cambria Math" panose="02040503050406030204" pitchFamily="18" charset="0"/>
              </a:rPr>
              <a:t>Hyvärinen</a:t>
            </a:r>
            <a:r>
              <a:rPr lang="en" altLang="ja-JP" sz="1400" i="1" dirty="0">
                <a:latin typeface="Cambria Math" panose="02040503050406030204" pitchFamily="18" charset="0"/>
                <a:ea typeface="Cambria Math" panose="02040503050406030204" pitchFamily="18" charset="0"/>
              </a:rPr>
              <a:t>. Fast and robust fixed-point algorithms for independent component analysis. IEEE Trans. </a:t>
            </a:r>
          </a:p>
          <a:p>
            <a:r>
              <a:rPr lang="en" altLang="ja-JP" sz="1400" i="1" dirty="0">
                <a:latin typeface="Cambria Math" panose="02040503050406030204" pitchFamily="18" charset="0"/>
                <a:ea typeface="Cambria Math" panose="02040503050406030204" pitchFamily="18" charset="0"/>
              </a:rPr>
              <a:t>Neural </a:t>
            </a:r>
            <a:r>
              <a:rPr lang="en" altLang="ja-JP" sz="1400" i="1" dirty="0" err="1">
                <a:latin typeface="Cambria Math" panose="02040503050406030204" pitchFamily="18" charset="0"/>
                <a:ea typeface="Cambria Math" panose="02040503050406030204" pitchFamily="18" charset="0"/>
              </a:rPr>
              <a:t>Netw</a:t>
            </a:r>
            <a:r>
              <a:rPr lang="en" altLang="ja-JP" sz="1400" i="1" dirty="0">
                <a:latin typeface="Cambria Math" panose="02040503050406030204" pitchFamily="18" charset="0"/>
                <a:ea typeface="Cambria Math" panose="02040503050406030204" pitchFamily="18" charset="0"/>
              </a:rPr>
              <a:t>., 10(3):626–634, 1999. </a:t>
            </a:r>
          </a:p>
          <a:p>
            <a:r>
              <a:rPr lang="en" altLang="ja-JP" sz="1400" i="1" dirty="0">
                <a:latin typeface="Cambria Math" panose="02040503050406030204" pitchFamily="18" charset="0"/>
                <a:ea typeface="Cambria Math" panose="02040503050406030204" pitchFamily="18" charset="0"/>
              </a:rPr>
              <a:t>[3]  P. </a:t>
            </a:r>
            <a:r>
              <a:rPr lang="en" altLang="ja-JP" sz="1400" i="1" dirty="0" err="1">
                <a:latin typeface="Cambria Math" panose="02040503050406030204" pitchFamily="18" charset="0"/>
                <a:ea typeface="Cambria Math" panose="02040503050406030204" pitchFamily="18" charset="0"/>
              </a:rPr>
              <a:t>Comon</a:t>
            </a:r>
            <a:r>
              <a:rPr lang="en" altLang="ja-JP" sz="1400" i="1" dirty="0">
                <a:latin typeface="Cambria Math" panose="02040503050406030204" pitchFamily="18" charset="0"/>
                <a:ea typeface="Cambria Math" panose="02040503050406030204" pitchFamily="18" charset="0"/>
              </a:rPr>
              <a:t>. Independent component analysis—a new concept? Signal Processing, 36:287–314, 1994. </a:t>
            </a:r>
          </a:p>
        </p:txBody>
      </p:sp>
    </p:spTree>
    <p:extLst>
      <p:ext uri="{BB962C8B-B14F-4D97-AF65-F5344CB8AC3E}">
        <p14:creationId xmlns:p14="http://schemas.microsoft.com/office/powerpoint/2010/main" val="1434100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983DBB6-B8AE-4B99-BEC9-04B4230A67D9}"/>
              </a:ext>
            </a:extLst>
          </p:cNvPr>
          <p:cNvSpPr>
            <a:spLocks noGrp="1"/>
          </p:cNvSpPr>
          <p:nvPr>
            <p:ph idx="1"/>
          </p:nvPr>
        </p:nvSpPr>
        <p:spPr>
          <a:xfrm>
            <a:off x="628650" y="1435396"/>
            <a:ext cx="8515350" cy="4741568"/>
          </a:xfrm>
        </p:spPr>
        <p:txBody>
          <a:bodyPr>
            <a:noAutofit/>
          </a:bodyPr>
          <a:lstStyle/>
          <a:p>
            <a:r>
              <a:rPr kumimoji="1" lang="ja-JP" altLang="en-US"/>
              <a:t>推定方法</a:t>
            </a:r>
            <a:endParaRPr kumimoji="1" lang="en-US" altLang="ja-JP" dirty="0"/>
          </a:p>
          <a:p>
            <a:r>
              <a:rPr kumimoji="1" lang="ja-JP" altLang="en-US"/>
              <a:t>信号源</a:t>
            </a:r>
            <a:r>
              <a:rPr kumimoji="1" lang="en-US" altLang="ja-JP" dirty="0"/>
              <a:t>s</a:t>
            </a:r>
            <a:r>
              <a:rPr kumimoji="1" lang="ja-JP" altLang="en-US"/>
              <a:t>を一定時間毎のセグメントに分割し、ラベリングする</a:t>
            </a:r>
            <a:endParaRPr lang="en-US" altLang="ja-JP" dirty="0"/>
          </a:p>
          <a:p>
            <a:pPr lvl="1"/>
            <a:r>
              <a:rPr kumimoji="1" lang="ja-JP" altLang="en-US"/>
              <a:t>非定常性を持つ信号源</a:t>
            </a:r>
            <a:r>
              <a:rPr kumimoji="1" lang="en-US" altLang="ja-JP" dirty="0"/>
              <a:t>s</a:t>
            </a:r>
          </a:p>
          <a:p>
            <a:r>
              <a:rPr lang="ja-JP" altLang="en-US"/>
              <a:t>観測信号</a:t>
            </a:r>
            <a:r>
              <a:rPr lang="en-US" altLang="ja-JP" dirty="0"/>
              <a:t>x</a:t>
            </a:r>
            <a:r>
              <a:rPr lang="ja-JP" altLang="en-US"/>
              <a:t>の各データポイントを識別する分類問題を解く</a:t>
            </a:r>
            <a:r>
              <a:rPr lang="en-US" altLang="ja-JP" dirty="0"/>
              <a:t>(MLP/MLR)</a:t>
            </a:r>
          </a:p>
          <a:p>
            <a:pPr lvl="1"/>
            <a:r>
              <a:rPr kumimoji="1" lang="ja-JP" altLang="en-US"/>
              <a:t>ニューラルネットワーク</a:t>
            </a:r>
            <a:r>
              <a:rPr lang="ja-JP" altLang="en-US"/>
              <a:t>を訓練する</a:t>
            </a:r>
            <a:endParaRPr lang="en-US" altLang="ja-JP" dirty="0"/>
          </a:p>
          <a:p>
            <a:pPr lvl="1"/>
            <a:r>
              <a:rPr lang="ja-JP" altLang="en-US"/>
              <a:t>多項ロジスティック回帰を用いたシンプルな分類器</a:t>
            </a:r>
            <a:endParaRPr lang="en-US" altLang="ja-JP" dirty="0"/>
          </a:p>
          <a:p>
            <a:r>
              <a:rPr kumimoji="1" lang="ja-JP" altLang="en-US"/>
              <a:t>最後の隠れ層の出力</a:t>
            </a:r>
            <a:r>
              <a:rPr kumimoji="1" lang="en-US" altLang="ja-JP" dirty="0"/>
              <a:t>h(x)</a:t>
            </a:r>
            <a:r>
              <a:rPr kumimoji="1" lang="ja-JP" altLang="en-US"/>
              <a:t>を用いて</a:t>
            </a:r>
            <a:r>
              <a:rPr kumimoji="1" lang="en-US" altLang="ja-JP" dirty="0" err="1"/>
              <a:t>FastICA</a:t>
            </a:r>
            <a:r>
              <a:rPr kumimoji="1" lang="ja-JP" altLang="en-US"/>
              <a:t>により信号を推定</a:t>
            </a:r>
            <a:endParaRPr kumimoji="1" lang="en-US" altLang="ja-JP" dirty="0"/>
          </a:p>
          <a:p>
            <a:pPr lvl="1"/>
            <a:r>
              <a:rPr lang="en-US" altLang="ja-JP" dirty="0"/>
              <a:t>h(x)</a:t>
            </a:r>
            <a:r>
              <a:rPr lang="ja-JP" altLang="en-US"/>
              <a:t>は信号源の未知の線形変換と一致している（</a:t>
            </a:r>
            <a:r>
              <a:rPr lang="en-US" altLang="ja-JP" dirty="0"/>
              <a:t>dim(x)=dim(h(x))</a:t>
            </a:r>
            <a:r>
              <a:rPr lang="ja-JP" altLang="en-US"/>
              <a:t>）</a:t>
            </a:r>
            <a:endParaRPr lang="en-US" altLang="ja-JP" dirty="0"/>
          </a:p>
        </p:txBody>
      </p:sp>
      <p:sp>
        <p:nvSpPr>
          <p:cNvPr id="3" name="日付プレースホルダー 2">
            <a:extLst>
              <a:ext uri="{FF2B5EF4-FFF2-40B4-BE49-F238E27FC236}">
                <a16:creationId xmlns:a16="http://schemas.microsoft.com/office/drawing/2014/main" id="{F74733CB-1760-4DF5-BCCD-F0B548E529B5}"/>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C6875FE8-7AD9-4E74-B6A6-392F58856F48}"/>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8A71CD15-703D-4C88-A97C-A45F62148489}"/>
              </a:ext>
            </a:extLst>
          </p:cNvPr>
          <p:cNvSpPr>
            <a:spLocks noGrp="1"/>
          </p:cNvSpPr>
          <p:nvPr>
            <p:ph type="sldNum" sz="quarter" idx="12"/>
          </p:nvPr>
        </p:nvSpPr>
        <p:spPr/>
        <p:txBody>
          <a:bodyPr/>
          <a:lstStyle/>
          <a:p>
            <a:fld id="{0A308975-6624-A64B-9276-C536B2E7A4FC}" type="slidenum">
              <a:rPr kumimoji="1" lang="ja-JP" altLang="en-US" smtClean="0"/>
              <a:pPr/>
              <a:t>17</a:t>
            </a:fld>
            <a:endParaRPr kumimoji="1" lang="ja-JP" altLang="en-US"/>
          </a:p>
        </p:txBody>
      </p:sp>
      <p:sp>
        <p:nvSpPr>
          <p:cNvPr id="6" name="タイトル 5">
            <a:extLst>
              <a:ext uri="{FF2B5EF4-FFF2-40B4-BE49-F238E27FC236}">
                <a16:creationId xmlns:a16="http://schemas.microsoft.com/office/drawing/2014/main" id="{DB651E1F-C716-4AD1-8068-114FD8E45452}"/>
              </a:ext>
            </a:extLst>
          </p:cNvPr>
          <p:cNvSpPr>
            <a:spLocks noGrp="1"/>
          </p:cNvSpPr>
          <p:nvPr>
            <p:ph type="title"/>
          </p:nvPr>
        </p:nvSpPr>
        <p:spPr/>
        <p:txBody>
          <a:bodyPr/>
          <a:lstStyle/>
          <a:p>
            <a:r>
              <a:rPr lang="en-US" altLang="ja-JP" dirty="0"/>
              <a:t>TCL and Nonlinear ICA</a:t>
            </a:r>
            <a:endParaRPr kumimoji="1" lang="ja-JP" altLang="en-US" dirty="0"/>
          </a:p>
        </p:txBody>
      </p:sp>
    </p:spTree>
    <p:extLst>
      <p:ext uri="{BB962C8B-B14F-4D97-AF65-F5344CB8AC3E}">
        <p14:creationId xmlns:p14="http://schemas.microsoft.com/office/powerpoint/2010/main" val="112032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F35F194-7EA5-448E-A557-94CE183D1347}"/>
              </a:ext>
            </a:extLst>
          </p:cNvPr>
          <p:cNvSpPr>
            <a:spLocks noGrp="1"/>
          </p:cNvSpPr>
          <p:nvPr>
            <p:ph idx="1"/>
          </p:nvPr>
        </p:nvSpPr>
        <p:spPr/>
        <p:txBody>
          <a:bodyPr>
            <a:noAutofit/>
          </a:bodyPr>
          <a:lstStyle/>
          <a:p>
            <a:r>
              <a:rPr lang="ja-JP" altLang="en-US" dirty="0"/>
              <a:t>生成モデル：</a:t>
            </a:r>
            <a:r>
              <a:rPr lang="en-US" altLang="ja-JP" dirty="0"/>
              <a:t>MLP</a:t>
            </a:r>
            <a:r>
              <a:rPr lang="ja-JP" altLang="en-US" dirty="0"/>
              <a:t>による非線形混合、</a:t>
            </a:r>
            <a:r>
              <a:rPr lang="en-US" altLang="ja-JP" dirty="0" err="1"/>
              <a:t>ReLU</a:t>
            </a:r>
            <a:endParaRPr lang="en-US" altLang="ja-JP" dirty="0"/>
          </a:p>
          <a:p>
            <a:r>
              <a:rPr lang="en-US" altLang="ja-JP" dirty="0"/>
              <a:t>TCL</a:t>
            </a:r>
            <a:r>
              <a:rPr lang="ja-JP" altLang="en-US"/>
              <a:t>の中身</a:t>
            </a:r>
            <a:endParaRPr lang="en-US" altLang="ja-JP" dirty="0"/>
          </a:p>
          <a:p>
            <a:pPr lvl="1"/>
            <a:r>
              <a:rPr lang="ja-JP" altLang="en-US"/>
              <a:t>特徴</a:t>
            </a:r>
            <a:r>
              <a:rPr lang="ja-JP" altLang="en-US" dirty="0"/>
              <a:t>抽出器</a:t>
            </a:r>
            <a:r>
              <a:rPr lang="ja-JP" altLang="en-US"/>
              <a:t>：</a:t>
            </a:r>
            <a:r>
              <a:rPr lang="en-US" altLang="ja-JP" dirty="0"/>
              <a:t>MLP</a:t>
            </a:r>
          </a:p>
          <a:p>
            <a:pPr lvl="1"/>
            <a:r>
              <a:rPr lang="ja-JP" altLang="en-US"/>
              <a:t>セグメントの分類器：</a:t>
            </a:r>
            <a:r>
              <a:rPr lang="en-US" altLang="ja-JP" dirty="0"/>
              <a:t>MLR</a:t>
            </a:r>
          </a:p>
          <a:p>
            <a:r>
              <a:rPr lang="ja-JP" altLang="en-US"/>
              <a:t>線形</a:t>
            </a:r>
            <a:r>
              <a:rPr lang="en-US" altLang="ja-JP" dirty="0"/>
              <a:t>ICA</a:t>
            </a:r>
            <a:r>
              <a:rPr lang="ja-JP" altLang="en-US" dirty="0"/>
              <a:t>：</a:t>
            </a:r>
            <a:r>
              <a:rPr lang="en-US" altLang="ja-JP" dirty="0"/>
              <a:t> </a:t>
            </a:r>
            <a:r>
              <a:rPr lang="en-US" altLang="ja-JP" dirty="0" err="1"/>
              <a:t>FastICA</a:t>
            </a:r>
            <a:r>
              <a:rPr lang="ja-JP" altLang="en-US"/>
              <a:t>を採用</a:t>
            </a:r>
            <a:endParaRPr lang="en-US" altLang="ja-JP" dirty="0"/>
          </a:p>
          <a:p>
            <a:pPr lvl="1"/>
            <a:r>
              <a:rPr lang="ja-JP" altLang="en-US"/>
              <a:t>比較として、</a:t>
            </a:r>
            <a:r>
              <a:rPr lang="en-US" altLang="ja-JP" dirty="0"/>
              <a:t>NSVICA(</a:t>
            </a:r>
            <a:r>
              <a:rPr lang="ja-JP" altLang="en-US"/>
              <a:t>分散の非定常性に基づく</a:t>
            </a:r>
            <a:r>
              <a:rPr lang="en-US" altLang="ja-JP" dirty="0"/>
              <a:t>)</a:t>
            </a:r>
            <a:r>
              <a:rPr lang="ja-JP" altLang="en-US"/>
              <a:t>、</a:t>
            </a:r>
            <a:r>
              <a:rPr lang="en-US" altLang="ja-JP" dirty="0" err="1"/>
              <a:t>kTDSEP</a:t>
            </a:r>
            <a:r>
              <a:rPr lang="en-US" altLang="ja-JP" dirty="0"/>
              <a:t>(</a:t>
            </a:r>
            <a:r>
              <a:rPr lang="ja-JP" altLang="en-US"/>
              <a:t>カーネルベースの非線形</a:t>
            </a:r>
            <a:r>
              <a:rPr lang="en-US" altLang="ja-JP" dirty="0"/>
              <a:t>ICA)</a:t>
            </a:r>
            <a:r>
              <a:rPr lang="ja-JP" altLang="en-US"/>
              <a:t>、</a:t>
            </a:r>
            <a:r>
              <a:rPr lang="en-US" altLang="ja-JP" dirty="0"/>
              <a:t>DAE(</a:t>
            </a:r>
            <a:r>
              <a:rPr lang="ja-JP" altLang="en-US"/>
              <a:t>ノイズ除去オートエンコーダー</a:t>
            </a:r>
            <a:r>
              <a:rPr lang="en-US" altLang="ja-JP" dirty="0"/>
              <a:t>)</a:t>
            </a:r>
          </a:p>
          <a:p>
            <a:endParaRPr lang="en-US" altLang="ja-JP" dirty="0"/>
          </a:p>
        </p:txBody>
      </p:sp>
      <p:sp>
        <p:nvSpPr>
          <p:cNvPr id="3" name="日付プレースホルダー 2">
            <a:extLst>
              <a:ext uri="{FF2B5EF4-FFF2-40B4-BE49-F238E27FC236}">
                <a16:creationId xmlns:a16="http://schemas.microsoft.com/office/drawing/2014/main" id="{5923ABAF-6A46-433A-B174-E9AF857C8CB0}"/>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95AE1726-EFA4-4EC1-A6CF-8CE3C8A2BACC}"/>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E2D553CB-7E93-4E8F-A69C-5A59A6D8D939}"/>
              </a:ext>
            </a:extLst>
          </p:cNvPr>
          <p:cNvSpPr>
            <a:spLocks noGrp="1"/>
          </p:cNvSpPr>
          <p:nvPr>
            <p:ph type="sldNum" sz="quarter" idx="12"/>
          </p:nvPr>
        </p:nvSpPr>
        <p:spPr/>
        <p:txBody>
          <a:bodyPr/>
          <a:lstStyle/>
          <a:p>
            <a:fld id="{0A308975-6624-A64B-9276-C536B2E7A4FC}" type="slidenum">
              <a:rPr kumimoji="1" lang="ja-JP" altLang="en-US" smtClean="0"/>
              <a:pPr/>
              <a:t>18</a:t>
            </a:fld>
            <a:endParaRPr kumimoji="1" lang="ja-JP" altLang="en-US"/>
          </a:p>
        </p:txBody>
      </p:sp>
      <p:sp>
        <p:nvSpPr>
          <p:cNvPr id="6" name="タイトル 5">
            <a:extLst>
              <a:ext uri="{FF2B5EF4-FFF2-40B4-BE49-F238E27FC236}">
                <a16:creationId xmlns:a16="http://schemas.microsoft.com/office/drawing/2014/main" id="{A98670DD-9927-46D9-A58F-EF84AF7F3ABB}"/>
              </a:ext>
            </a:extLst>
          </p:cNvPr>
          <p:cNvSpPr>
            <a:spLocks noGrp="1"/>
          </p:cNvSpPr>
          <p:nvPr>
            <p:ph type="title"/>
          </p:nvPr>
        </p:nvSpPr>
        <p:spPr/>
        <p:txBody>
          <a:bodyPr/>
          <a:lstStyle/>
          <a:p>
            <a:r>
              <a:rPr lang="ja-JP" altLang="en-US" dirty="0"/>
              <a:t>実験</a:t>
            </a:r>
            <a:endParaRPr kumimoji="1" lang="ja-JP" altLang="en-US" dirty="0"/>
          </a:p>
        </p:txBody>
      </p:sp>
    </p:spTree>
    <p:extLst>
      <p:ext uri="{BB962C8B-B14F-4D97-AF65-F5344CB8AC3E}">
        <p14:creationId xmlns:p14="http://schemas.microsoft.com/office/powerpoint/2010/main" val="332562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485E4B1-FB7D-44D8-B776-1937D1876DFB}"/>
              </a:ext>
            </a:extLst>
          </p:cNvPr>
          <p:cNvSpPr>
            <a:spLocks noGrp="1"/>
          </p:cNvSpPr>
          <p:nvPr>
            <p:ph idx="1"/>
          </p:nvPr>
        </p:nvSpPr>
        <p:spPr>
          <a:xfrm>
            <a:off x="628650" y="3888981"/>
            <a:ext cx="8253090" cy="2603893"/>
          </a:xfrm>
        </p:spPr>
        <p:txBody>
          <a:bodyPr>
            <a:noAutofit/>
          </a:bodyPr>
          <a:lstStyle/>
          <a:p>
            <a:r>
              <a:rPr lang="en-US" altLang="ja-JP" dirty="0"/>
              <a:t>a) </a:t>
            </a:r>
            <a:r>
              <a:rPr lang="ja-JP" altLang="en-US"/>
              <a:t>特徴抽出器と同時に学習させた分類器</a:t>
            </a:r>
            <a:r>
              <a:rPr lang="en-US" altLang="ja-JP" dirty="0"/>
              <a:t>(MLR)</a:t>
            </a:r>
            <a:r>
              <a:rPr lang="ja-JP" altLang="en-US"/>
              <a:t>の分類精度</a:t>
            </a:r>
            <a:endParaRPr lang="en-US" altLang="ja-JP" dirty="0"/>
          </a:p>
          <a:p>
            <a:endParaRPr kumimoji="1" lang="en-US" altLang="ja-JP" dirty="0"/>
          </a:p>
          <a:p>
            <a:r>
              <a:rPr lang="ja-JP" altLang="en-US"/>
              <a:t>真の</a:t>
            </a:r>
            <a:r>
              <a:rPr lang="en-US" altLang="ja-JP" dirty="0"/>
              <a:t>q(s)</a:t>
            </a:r>
            <a:r>
              <a:rPr lang="ja-JP" altLang="en-US"/>
              <a:t>と推定値との平均相関係数と、セグメント数の関係</a:t>
            </a:r>
            <a:endParaRPr lang="en-US" altLang="ja-JP" dirty="0"/>
          </a:p>
        </p:txBody>
      </p:sp>
      <p:sp>
        <p:nvSpPr>
          <p:cNvPr id="3" name="日付プレースホルダー 2">
            <a:extLst>
              <a:ext uri="{FF2B5EF4-FFF2-40B4-BE49-F238E27FC236}">
                <a16:creationId xmlns:a16="http://schemas.microsoft.com/office/drawing/2014/main" id="{BED916ED-E6FF-48EF-843D-700B514621BB}"/>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117982DC-01E1-4261-964D-8BEB09B04A59}"/>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0BD5EEA7-54E4-416D-A1BB-FEAB79110045}"/>
              </a:ext>
            </a:extLst>
          </p:cNvPr>
          <p:cNvSpPr>
            <a:spLocks noGrp="1"/>
          </p:cNvSpPr>
          <p:nvPr>
            <p:ph type="sldNum" sz="quarter" idx="12"/>
          </p:nvPr>
        </p:nvSpPr>
        <p:spPr/>
        <p:txBody>
          <a:bodyPr/>
          <a:lstStyle/>
          <a:p>
            <a:fld id="{0A308975-6624-A64B-9276-C536B2E7A4FC}" type="slidenum">
              <a:rPr kumimoji="1" lang="ja-JP" altLang="en-US" smtClean="0"/>
              <a:pPr/>
              <a:t>19</a:t>
            </a:fld>
            <a:endParaRPr kumimoji="1" lang="ja-JP" altLang="en-US"/>
          </a:p>
        </p:txBody>
      </p:sp>
      <p:sp>
        <p:nvSpPr>
          <p:cNvPr id="6" name="タイトル 5">
            <a:extLst>
              <a:ext uri="{FF2B5EF4-FFF2-40B4-BE49-F238E27FC236}">
                <a16:creationId xmlns:a16="http://schemas.microsoft.com/office/drawing/2014/main" id="{66D2D223-8D2F-4B32-884C-2844675FCFBC}"/>
              </a:ext>
            </a:extLst>
          </p:cNvPr>
          <p:cNvSpPr>
            <a:spLocks noGrp="1"/>
          </p:cNvSpPr>
          <p:nvPr>
            <p:ph type="title"/>
          </p:nvPr>
        </p:nvSpPr>
        <p:spPr/>
        <p:txBody>
          <a:bodyPr/>
          <a:lstStyle/>
          <a:p>
            <a:r>
              <a:rPr kumimoji="1" lang="ja-JP" altLang="en-US" dirty="0"/>
              <a:t>結果</a:t>
            </a:r>
          </a:p>
        </p:txBody>
      </p:sp>
      <p:pic>
        <p:nvPicPr>
          <p:cNvPr id="7" name="コンテンツ プレースホルダー 7" descr="グラフ&#10;&#10;自動的に生成された説明">
            <a:extLst>
              <a:ext uri="{FF2B5EF4-FFF2-40B4-BE49-F238E27FC236}">
                <a16:creationId xmlns:a16="http://schemas.microsoft.com/office/drawing/2014/main" id="{936C1DB8-101B-4402-9D8A-AD1EDE06748D}"/>
              </a:ext>
            </a:extLst>
          </p:cNvPr>
          <p:cNvPicPr>
            <a:picLocks noChangeAspect="1"/>
          </p:cNvPicPr>
          <p:nvPr/>
        </p:nvPicPr>
        <p:blipFill>
          <a:blip r:embed="rId2"/>
          <a:stretch>
            <a:fillRect/>
          </a:stretch>
        </p:blipFill>
        <p:spPr>
          <a:xfrm>
            <a:off x="518103" y="1407001"/>
            <a:ext cx="8253091" cy="2481981"/>
          </a:xfrm>
          <a:prstGeom prst="rect">
            <a:avLst/>
          </a:prstGeom>
        </p:spPr>
      </p:pic>
    </p:spTree>
    <p:extLst>
      <p:ext uri="{BB962C8B-B14F-4D97-AF65-F5344CB8AC3E}">
        <p14:creationId xmlns:p14="http://schemas.microsoft.com/office/powerpoint/2010/main" val="126280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ECC810E-4C99-EF4A-B02F-87AC162A1C54}"/>
              </a:ext>
            </a:extLst>
          </p:cNvPr>
          <p:cNvSpPr>
            <a:spLocks noGrp="1"/>
          </p:cNvSpPr>
          <p:nvPr>
            <p:ph idx="1"/>
          </p:nvPr>
        </p:nvSpPr>
        <p:spPr/>
        <p:txBody>
          <a:bodyPr/>
          <a:lstStyle/>
          <a:p>
            <a:r>
              <a:rPr kumimoji="1" lang="ja-JP" altLang="en-US"/>
              <a:t>ブラインド音源分離</a:t>
            </a:r>
            <a:r>
              <a:rPr lang="ja-JP" altLang="en-US"/>
              <a:t>（</a:t>
            </a:r>
            <a:r>
              <a:rPr lang="en-US" altLang="ja-JP" dirty="0"/>
              <a:t>BSS</a:t>
            </a:r>
            <a:r>
              <a:rPr lang="ja-JP" altLang="en-US"/>
              <a:t>）</a:t>
            </a:r>
            <a:endParaRPr lang="en-US" altLang="ja-JP" dirty="0"/>
          </a:p>
          <a:p>
            <a:r>
              <a:rPr kumimoji="1" lang="ja-JP" altLang="en-US"/>
              <a:t>独立成分分析（</a:t>
            </a:r>
            <a:r>
              <a:rPr kumimoji="1" lang="en-US" altLang="ja-JP" dirty="0"/>
              <a:t>ICA</a:t>
            </a:r>
            <a:r>
              <a:rPr kumimoji="1" lang="ja-JP" altLang="en-US"/>
              <a:t>）</a:t>
            </a:r>
            <a:endParaRPr kumimoji="1" lang="en-US" altLang="ja-JP" dirty="0"/>
          </a:p>
          <a:p>
            <a:r>
              <a:rPr lang="en-US" altLang="ja-JP" dirty="0"/>
              <a:t>Time-Contrastive Learning</a:t>
            </a:r>
            <a:r>
              <a:rPr lang="ja-JP" altLang="en-US"/>
              <a:t>（前読んでた文献）</a:t>
            </a:r>
            <a:endParaRPr lang="en-US" altLang="ja-JP" dirty="0"/>
          </a:p>
          <a:p>
            <a:r>
              <a:rPr lang="ja-JP" altLang="en-US"/>
              <a:t>追記：気になってること、付録</a:t>
            </a:r>
            <a:endParaRPr lang="en-US" altLang="ja-JP" dirty="0"/>
          </a:p>
        </p:txBody>
      </p:sp>
      <p:sp>
        <p:nvSpPr>
          <p:cNvPr id="3" name="日付プレースホルダー 2">
            <a:extLst>
              <a:ext uri="{FF2B5EF4-FFF2-40B4-BE49-F238E27FC236}">
                <a16:creationId xmlns:a16="http://schemas.microsoft.com/office/drawing/2014/main" id="{FDD6F73F-F9E6-2A4A-8E20-33C1D88BB3E2}"/>
              </a:ext>
            </a:extLst>
          </p:cNvPr>
          <p:cNvSpPr>
            <a:spLocks noGrp="1"/>
          </p:cNvSpPr>
          <p:nvPr>
            <p:ph type="dt" sz="half" idx="10"/>
          </p:nvPr>
        </p:nvSpPr>
        <p:spPr/>
        <p:txBody>
          <a:bodyPr/>
          <a:lstStyle/>
          <a:p>
            <a:fld id="{2773FB0A-612F-934C-BF6C-119C793EA124}"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CDC4F463-E8ED-724A-B27D-10A3A00C6A32}"/>
              </a:ext>
            </a:extLst>
          </p:cNvPr>
          <p:cNvSpPr>
            <a:spLocks noGrp="1"/>
          </p:cNvSpPr>
          <p:nvPr>
            <p:ph type="ftr" sz="quarter" idx="11"/>
          </p:nvPr>
        </p:nvSpPr>
        <p:spPr/>
        <p:txBody>
          <a:bodyPr/>
          <a:lstStyle/>
          <a:p>
            <a:r>
              <a:rPr kumimoji="1" lang="ja-JP" altLang="en-US"/>
              <a:t>研究室セミナー</a:t>
            </a:r>
          </a:p>
        </p:txBody>
      </p:sp>
      <p:sp>
        <p:nvSpPr>
          <p:cNvPr id="6" name="タイトル 5">
            <a:extLst>
              <a:ext uri="{FF2B5EF4-FFF2-40B4-BE49-F238E27FC236}">
                <a16:creationId xmlns:a16="http://schemas.microsoft.com/office/drawing/2014/main" id="{2316B23E-E61B-5C4F-8221-D805E9F11A1E}"/>
              </a:ext>
            </a:extLst>
          </p:cNvPr>
          <p:cNvSpPr>
            <a:spLocks noGrp="1"/>
          </p:cNvSpPr>
          <p:nvPr>
            <p:ph type="title"/>
          </p:nvPr>
        </p:nvSpPr>
        <p:spPr/>
        <p:txBody>
          <a:bodyPr/>
          <a:lstStyle/>
          <a:p>
            <a:r>
              <a:rPr kumimoji="1" lang="ja-JP" altLang="en-US"/>
              <a:t>目次</a:t>
            </a:r>
          </a:p>
        </p:txBody>
      </p:sp>
      <p:sp>
        <p:nvSpPr>
          <p:cNvPr id="7" name="スライド番号プレースホルダー 6">
            <a:extLst>
              <a:ext uri="{FF2B5EF4-FFF2-40B4-BE49-F238E27FC236}">
                <a16:creationId xmlns:a16="http://schemas.microsoft.com/office/drawing/2014/main" id="{184ECF86-EDF2-1C48-BDB8-B714DE244059}"/>
              </a:ext>
            </a:extLst>
          </p:cNvPr>
          <p:cNvSpPr>
            <a:spLocks noGrp="1"/>
          </p:cNvSpPr>
          <p:nvPr>
            <p:ph type="sldNum" sz="quarter" idx="12"/>
          </p:nvPr>
        </p:nvSpPr>
        <p:spPr/>
        <p:txBody>
          <a:bodyPr/>
          <a:lstStyle/>
          <a:p>
            <a:fld id="{0A308975-6624-A64B-9276-C536B2E7A4FC}" type="slidenum">
              <a:rPr kumimoji="1" lang="ja-JP" altLang="en-US" smtClean="0"/>
              <a:pPr/>
              <a:t>2</a:t>
            </a:fld>
            <a:endParaRPr kumimoji="1" lang="ja-JP" altLang="en-US"/>
          </a:p>
        </p:txBody>
      </p:sp>
    </p:spTree>
    <p:extLst>
      <p:ext uri="{BB962C8B-B14F-4D97-AF65-F5344CB8AC3E}">
        <p14:creationId xmlns:p14="http://schemas.microsoft.com/office/powerpoint/2010/main" val="1139715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5C81210-1741-7F4B-B5A4-BDB04586B7D3}"/>
              </a:ext>
            </a:extLst>
          </p:cNvPr>
          <p:cNvSpPr>
            <a:spLocks noGrp="1"/>
          </p:cNvSpPr>
          <p:nvPr>
            <p:ph idx="1"/>
          </p:nvPr>
        </p:nvSpPr>
        <p:spPr/>
        <p:txBody>
          <a:bodyPr/>
          <a:lstStyle/>
          <a:p>
            <a:r>
              <a:rPr lang="en-US" altLang="ja-JP" dirty="0"/>
              <a:t>a) </a:t>
            </a:r>
            <a:r>
              <a:rPr lang="ja-JP" altLang="en-US"/>
              <a:t>特徴抽出器と同時に学習させた分類器</a:t>
            </a:r>
            <a:r>
              <a:rPr lang="en-US" altLang="ja-JP" dirty="0"/>
              <a:t>(MLR)</a:t>
            </a:r>
            <a:r>
              <a:rPr lang="ja-JP" altLang="en-US"/>
              <a:t>の分類精度</a:t>
            </a:r>
            <a:endParaRPr lang="en-US" altLang="ja-JP" dirty="0"/>
          </a:p>
          <a:p>
            <a:pPr lvl="1"/>
            <a:r>
              <a:rPr kumimoji="1" lang="ja-JP" altLang="en-US"/>
              <a:t>グラフは、</a:t>
            </a:r>
            <a:r>
              <a:rPr lang="ja-JP" altLang="en-US"/>
              <a:t>生成器と抽出器の層数</a:t>
            </a:r>
            <a:r>
              <a:rPr lang="en-US" altLang="ja-JP" dirty="0"/>
              <a:t>L</a:t>
            </a:r>
            <a:r>
              <a:rPr lang="ja-JP" altLang="en-US"/>
              <a:t>を変化させたものを比較</a:t>
            </a:r>
            <a:endParaRPr lang="en-US" altLang="ja-JP" dirty="0"/>
          </a:p>
          <a:p>
            <a:pPr lvl="1"/>
            <a:r>
              <a:rPr kumimoji="1" lang="en-US" altLang="ja-JP" dirty="0"/>
              <a:t>L</a:t>
            </a:r>
            <a:r>
              <a:rPr kumimoji="1" lang="ja-JP" altLang="en-US"/>
              <a:t>が増えると精度悪化</a:t>
            </a:r>
            <a:endParaRPr kumimoji="1" lang="en-US" altLang="ja-JP" dirty="0"/>
          </a:p>
          <a:p>
            <a:pPr lvl="1"/>
            <a:r>
              <a:rPr lang="ja-JP" altLang="en-US"/>
              <a:t>セグメント数が増えると精度悪化ー似た分布が増えるため</a:t>
            </a:r>
            <a:endParaRPr lang="en-US" altLang="ja-JP" dirty="0"/>
          </a:p>
        </p:txBody>
      </p:sp>
      <p:sp>
        <p:nvSpPr>
          <p:cNvPr id="3" name="日付プレースホルダー 2">
            <a:extLst>
              <a:ext uri="{FF2B5EF4-FFF2-40B4-BE49-F238E27FC236}">
                <a16:creationId xmlns:a16="http://schemas.microsoft.com/office/drawing/2014/main" id="{DCEC561D-CB8D-6D42-97C7-3BFFCD6AB167}"/>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FDB80C5B-B22A-F34B-838B-3D7F2DDAD21E}"/>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15AD4F4B-8176-AB46-B90F-CD8DCCA3028F}"/>
              </a:ext>
            </a:extLst>
          </p:cNvPr>
          <p:cNvSpPr>
            <a:spLocks noGrp="1"/>
          </p:cNvSpPr>
          <p:nvPr>
            <p:ph type="sldNum" sz="quarter" idx="12"/>
          </p:nvPr>
        </p:nvSpPr>
        <p:spPr/>
        <p:txBody>
          <a:bodyPr/>
          <a:lstStyle/>
          <a:p>
            <a:fld id="{0A308975-6624-A64B-9276-C536B2E7A4FC}" type="slidenum">
              <a:rPr kumimoji="1" lang="ja-JP" altLang="en-US" smtClean="0"/>
              <a:pPr/>
              <a:t>20</a:t>
            </a:fld>
            <a:endParaRPr kumimoji="1" lang="ja-JP" altLang="en-US"/>
          </a:p>
        </p:txBody>
      </p:sp>
      <p:sp>
        <p:nvSpPr>
          <p:cNvPr id="6" name="タイトル 5">
            <a:extLst>
              <a:ext uri="{FF2B5EF4-FFF2-40B4-BE49-F238E27FC236}">
                <a16:creationId xmlns:a16="http://schemas.microsoft.com/office/drawing/2014/main" id="{5B4F179D-59B5-A346-BCE1-B7A34D3C6080}"/>
              </a:ext>
            </a:extLst>
          </p:cNvPr>
          <p:cNvSpPr>
            <a:spLocks noGrp="1"/>
          </p:cNvSpPr>
          <p:nvPr>
            <p:ph type="title"/>
          </p:nvPr>
        </p:nvSpPr>
        <p:spPr/>
        <p:txBody>
          <a:bodyPr/>
          <a:lstStyle/>
          <a:p>
            <a:r>
              <a:rPr kumimoji="1" lang="ja-JP" altLang="en-US"/>
              <a:t>結果</a:t>
            </a:r>
            <a:r>
              <a:rPr kumimoji="1" lang="en-US" altLang="ja-JP" dirty="0"/>
              <a:t>a</a:t>
            </a:r>
            <a:endParaRPr kumimoji="1" lang="ja-JP" altLang="en-US"/>
          </a:p>
        </p:txBody>
      </p:sp>
      <p:pic>
        <p:nvPicPr>
          <p:cNvPr id="8" name="コンテンツ プレースホルダー 7" descr="グラフ&#10;&#10;自動的に生成された説明">
            <a:extLst>
              <a:ext uri="{FF2B5EF4-FFF2-40B4-BE49-F238E27FC236}">
                <a16:creationId xmlns:a16="http://schemas.microsoft.com/office/drawing/2014/main" id="{DF54B20B-D863-5E4A-AD51-F06BBD44E54B}"/>
              </a:ext>
            </a:extLst>
          </p:cNvPr>
          <p:cNvPicPr>
            <a:picLocks noChangeAspect="1"/>
          </p:cNvPicPr>
          <p:nvPr/>
        </p:nvPicPr>
        <p:blipFill rotWithShape="1">
          <a:blip r:embed="rId3"/>
          <a:srcRect l="4209" r="50881"/>
          <a:stretch/>
        </p:blipFill>
        <p:spPr>
          <a:xfrm>
            <a:off x="2274716" y="3416190"/>
            <a:ext cx="4594567" cy="3076685"/>
          </a:xfrm>
          <a:prstGeom prst="rect">
            <a:avLst/>
          </a:prstGeom>
        </p:spPr>
      </p:pic>
    </p:spTree>
    <p:extLst>
      <p:ext uri="{BB962C8B-B14F-4D97-AF65-F5344CB8AC3E}">
        <p14:creationId xmlns:p14="http://schemas.microsoft.com/office/powerpoint/2010/main" val="51438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9A5805D-73D9-8740-9C9C-480739A09EAE}"/>
              </a:ext>
            </a:extLst>
          </p:cNvPr>
          <p:cNvSpPr>
            <a:spLocks noGrp="1"/>
          </p:cNvSpPr>
          <p:nvPr>
            <p:ph idx="1"/>
          </p:nvPr>
        </p:nvSpPr>
        <p:spPr/>
        <p:txBody>
          <a:bodyPr/>
          <a:lstStyle/>
          <a:p>
            <a:r>
              <a:rPr kumimoji="1" lang="ja-JP" altLang="en-US"/>
              <a:t>真の</a:t>
            </a:r>
            <a:r>
              <a:rPr lang="en-US" altLang="ja-JP" dirty="0"/>
              <a:t>q(s)</a:t>
            </a:r>
            <a:r>
              <a:rPr lang="ja-JP" altLang="en-US"/>
              <a:t>と推定値との平均相関係数と、セグメント数の関係</a:t>
            </a:r>
            <a:endParaRPr lang="en-US" altLang="ja-JP" dirty="0"/>
          </a:p>
          <a:p>
            <a:pPr lvl="1"/>
            <a:r>
              <a:rPr lang="ja-JP" altLang="en-US"/>
              <a:t>グラフは手法および層数に関して比較</a:t>
            </a:r>
            <a:endParaRPr lang="en-US" altLang="ja-JP" dirty="0"/>
          </a:p>
          <a:p>
            <a:pPr lvl="1"/>
            <a:r>
              <a:rPr lang="ja-JP" altLang="en-US">
                <a:solidFill>
                  <a:srgbClr val="FF0000"/>
                </a:solidFill>
              </a:rPr>
              <a:t>セグメント数が多い場合において、</a:t>
            </a:r>
            <a:r>
              <a:rPr lang="en-US" altLang="ja-JP" dirty="0">
                <a:solidFill>
                  <a:srgbClr val="FF0000"/>
                </a:solidFill>
              </a:rPr>
              <a:t>TCL</a:t>
            </a:r>
            <a:r>
              <a:rPr lang="ja-JP" altLang="en-US">
                <a:solidFill>
                  <a:srgbClr val="FF0000"/>
                </a:solidFill>
              </a:rPr>
              <a:t>は</a:t>
            </a:r>
            <a:r>
              <a:rPr lang="en-US" altLang="ja-JP" dirty="0">
                <a:solidFill>
                  <a:srgbClr val="FF0000"/>
                </a:solidFill>
              </a:rPr>
              <a:t>L&lt;1</a:t>
            </a:r>
            <a:r>
              <a:rPr lang="ja-JP" altLang="en-US">
                <a:solidFill>
                  <a:srgbClr val="FF0000"/>
                </a:solidFill>
              </a:rPr>
              <a:t>でもうまく信号を再構成できている</a:t>
            </a:r>
            <a:r>
              <a:rPr lang="en-US" altLang="ja-JP" dirty="0">
                <a:solidFill>
                  <a:srgbClr val="FF0000"/>
                </a:solidFill>
              </a:rPr>
              <a:t> </a:t>
            </a:r>
            <a:r>
              <a:rPr lang="ja-JP" altLang="en-US">
                <a:solidFill>
                  <a:srgbClr val="FF0000"/>
                </a:solidFill>
              </a:rPr>
              <a:t>⇨</a:t>
            </a:r>
            <a:r>
              <a:rPr lang="en-US" altLang="ja-JP" dirty="0">
                <a:solidFill>
                  <a:srgbClr val="FF0000"/>
                </a:solidFill>
              </a:rPr>
              <a:t> </a:t>
            </a:r>
            <a:r>
              <a:rPr lang="ja-JP" altLang="en-US">
                <a:solidFill>
                  <a:srgbClr val="FF0000"/>
                </a:solidFill>
              </a:rPr>
              <a:t>データ量が多いという意味らしい</a:t>
            </a:r>
            <a:endParaRPr lang="en-US" altLang="ja-JP" dirty="0">
              <a:solidFill>
                <a:srgbClr val="FF0000"/>
              </a:solidFill>
            </a:endParaRPr>
          </a:p>
          <a:p>
            <a:pPr lvl="1"/>
            <a:r>
              <a:rPr lang="ja-JP" altLang="en-US"/>
              <a:t>信号の再構成に関しても層数の増加に伴い、学習が困難に</a:t>
            </a:r>
            <a:endParaRPr lang="en-US" altLang="ja-JP" dirty="0"/>
          </a:p>
        </p:txBody>
      </p:sp>
      <p:sp>
        <p:nvSpPr>
          <p:cNvPr id="3" name="日付プレースホルダー 2">
            <a:extLst>
              <a:ext uri="{FF2B5EF4-FFF2-40B4-BE49-F238E27FC236}">
                <a16:creationId xmlns:a16="http://schemas.microsoft.com/office/drawing/2014/main" id="{04488B51-54D5-EC43-9C6F-85016FD7A15B}"/>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5370036B-054F-9E44-B58B-9E2D4F1EF12A}"/>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0EC3E9FA-DDE5-C545-9B7C-599B9DEEDA46}"/>
              </a:ext>
            </a:extLst>
          </p:cNvPr>
          <p:cNvSpPr>
            <a:spLocks noGrp="1"/>
          </p:cNvSpPr>
          <p:nvPr>
            <p:ph type="sldNum" sz="quarter" idx="12"/>
          </p:nvPr>
        </p:nvSpPr>
        <p:spPr/>
        <p:txBody>
          <a:bodyPr/>
          <a:lstStyle/>
          <a:p>
            <a:fld id="{0A308975-6624-A64B-9276-C536B2E7A4FC}" type="slidenum">
              <a:rPr kumimoji="1" lang="ja-JP" altLang="en-US" smtClean="0"/>
              <a:pPr/>
              <a:t>21</a:t>
            </a:fld>
            <a:endParaRPr kumimoji="1" lang="ja-JP" altLang="en-US"/>
          </a:p>
        </p:txBody>
      </p:sp>
      <p:sp>
        <p:nvSpPr>
          <p:cNvPr id="6" name="タイトル 5">
            <a:extLst>
              <a:ext uri="{FF2B5EF4-FFF2-40B4-BE49-F238E27FC236}">
                <a16:creationId xmlns:a16="http://schemas.microsoft.com/office/drawing/2014/main" id="{2581E620-FA75-1247-97C1-BAA4855BAA9F}"/>
              </a:ext>
            </a:extLst>
          </p:cNvPr>
          <p:cNvSpPr>
            <a:spLocks noGrp="1"/>
          </p:cNvSpPr>
          <p:nvPr>
            <p:ph type="title"/>
          </p:nvPr>
        </p:nvSpPr>
        <p:spPr/>
        <p:txBody>
          <a:bodyPr/>
          <a:lstStyle/>
          <a:p>
            <a:r>
              <a:rPr lang="ja-JP" altLang="en-US"/>
              <a:t>結果</a:t>
            </a:r>
            <a:r>
              <a:rPr lang="en-US" altLang="ja-JP" dirty="0"/>
              <a:t>b</a:t>
            </a:r>
            <a:endParaRPr kumimoji="1" lang="ja-JP" altLang="en-US"/>
          </a:p>
        </p:txBody>
      </p:sp>
      <p:pic>
        <p:nvPicPr>
          <p:cNvPr id="7" name="コンテンツ プレースホルダー 7" descr="グラフ&#10;&#10;自動的に生成された説明">
            <a:extLst>
              <a:ext uri="{FF2B5EF4-FFF2-40B4-BE49-F238E27FC236}">
                <a16:creationId xmlns:a16="http://schemas.microsoft.com/office/drawing/2014/main" id="{97698E1F-C4CE-6B4B-A281-4666006BF499}"/>
              </a:ext>
            </a:extLst>
          </p:cNvPr>
          <p:cNvPicPr>
            <a:picLocks noChangeAspect="1"/>
          </p:cNvPicPr>
          <p:nvPr/>
        </p:nvPicPr>
        <p:blipFill rotWithShape="1">
          <a:blip r:embed="rId2"/>
          <a:srcRect l="52770" t="5862" r="1870" b="5146"/>
          <a:stretch/>
        </p:blipFill>
        <p:spPr>
          <a:xfrm>
            <a:off x="2327061" y="3851238"/>
            <a:ext cx="4489877" cy="2649011"/>
          </a:xfrm>
          <a:prstGeom prst="rect">
            <a:avLst/>
          </a:prstGeom>
        </p:spPr>
      </p:pic>
    </p:spTree>
    <p:extLst>
      <p:ext uri="{BB962C8B-B14F-4D97-AF65-F5344CB8AC3E}">
        <p14:creationId xmlns:p14="http://schemas.microsoft.com/office/powerpoint/2010/main" val="4191996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A04DD98-6538-4F47-B275-ABB3448E2CD2}"/>
              </a:ext>
            </a:extLst>
          </p:cNvPr>
          <p:cNvSpPr>
            <a:spLocks noGrp="1"/>
          </p:cNvSpPr>
          <p:nvPr>
            <p:ph idx="1"/>
          </p:nvPr>
        </p:nvSpPr>
        <p:spPr>
          <a:xfrm>
            <a:off x="628650" y="1435396"/>
            <a:ext cx="8332470" cy="4741568"/>
          </a:xfrm>
        </p:spPr>
        <p:txBody>
          <a:bodyPr/>
          <a:lstStyle/>
          <a:p>
            <a:pPr marL="0" indent="0">
              <a:buNone/>
            </a:pPr>
            <a:r>
              <a:rPr kumimoji="1" lang="ja-JP" altLang="en-US" u="sng"/>
              <a:t>そもそも</a:t>
            </a:r>
            <a:r>
              <a:rPr kumimoji="1" lang="en-US" altLang="ja-JP" u="sng" dirty="0"/>
              <a:t>MEG</a:t>
            </a:r>
            <a:r>
              <a:rPr kumimoji="1" lang="ja-JP" altLang="en-US" u="sng"/>
              <a:t>とは？</a:t>
            </a:r>
            <a:endParaRPr kumimoji="1" lang="en-US" altLang="ja-JP" u="sng" dirty="0"/>
          </a:p>
          <a:p>
            <a:r>
              <a:rPr lang="ja-JP" altLang="en-US"/>
              <a:t>脳内に発生する磁場変化を捉える検査方法</a:t>
            </a:r>
            <a:endParaRPr lang="en-US" altLang="ja-JP" dirty="0"/>
          </a:p>
          <a:p>
            <a:r>
              <a:rPr kumimoji="1" lang="ja-JP" altLang="en-US"/>
              <a:t>脳内ネットワークにおいてデータは非定常であることが知られている</a:t>
            </a:r>
          </a:p>
        </p:txBody>
      </p:sp>
      <p:sp>
        <p:nvSpPr>
          <p:cNvPr id="3" name="日付プレースホルダー 2">
            <a:extLst>
              <a:ext uri="{FF2B5EF4-FFF2-40B4-BE49-F238E27FC236}">
                <a16:creationId xmlns:a16="http://schemas.microsoft.com/office/drawing/2014/main" id="{76A7AB0E-136A-E845-8275-AD199F267C4D}"/>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39A6E9B0-2620-B641-9115-A41172F640EF}"/>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5240EB59-B997-3D4C-9754-0939E24DCBE9}"/>
              </a:ext>
            </a:extLst>
          </p:cNvPr>
          <p:cNvSpPr>
            <a:spLocks noGrp="1"/>
          </p:cNvSpPr>
          <p:nvPr>
            <p:ph type="sldNum" sz="quarter" idx="12"/>
          </p:nvPr>
        </p:nvSpPr>
        <p:spPr/>
        <p:txBody>
          <a:bodyPr/>
          <a:lstStyle/>
          <a:p>
            <a:fld id="{0A308975-6624-A64B-9276-C536B2E7A4FC}" type="slidenum">
              <a:rPr kumimoji="1" lang="ja-JP" altLang="en-US" smtClean="0"/>
              <a:pPr/>
              <a:t>22</a:t>
            </a:fld>
            <a:endParaRPr kumimoji="1" lang="ja-JP" altLang="en-US"/>
          </a:p>
        </p:txBody>
      </p:sp>
      <p:sp>
        <p:nvSpPr>
          <p:cNvPr id="6" name="タイトル 5">
            <a:extLst>
              <a:ext uri="{FF2B5EF4-FFF2-40B4-BE49-F238E27FC236}">
                <a16:creationId xmlns:a16="http://schemas.microsoft.com/office/drawing/2014/main" id="{776ED248-C455-6546-80D8-174F02E61E19}"/>
              </a:ext>
            </a:extLst>
          </p:cNvPr>
          <p:cNvSpPr>
            <a:spLocks noGrp="1"/>
          </p:cNvSpPr>
          <p:nvPr>
            <p:ph type="title"/>
          </p:nvPr>
        </p:nvSpPr>
        <p:spPr/>
        <p:txBody>
          <a:bodyPr>
            <a:normAutofit/>
          </a:bodyPr>
          <a:lstStyle/>
          <a:p>
            <a:r>
              <a:rPr lang="en-US" altLang="ja-JP" dirty="0"/>
              <a:t>TCL</a:t>
            </a:r>
            <a:r>
              <a:rPr lang="ja-JP" altLang="en-US"/>
              <a:t>の</a:t>
            </a:r>
            <a:r>
              <a:rPr lang="en-US" altLang="ja-JP" dirty="0"/>
              <a:t>MEG</a:t>
            </a:r>
            <a:r>
              <a:rPr lang="ja-JP" altLang="en-US"/>
              <a:t>への応用</a:t>
            </a:r>
            <a:endParaRPr kumimoji="1" lang="ja-JP" altLang="en-US"/>
          </a:p>
        </p:txBody>
      </p:sp>
      <p:grpSp>
        <p:nvGrpSpPr>
          <p:cNvPr id="22" name="グループ化 21">
            <a:extLst>
              <a:ext uri="{FF2B5EF4-FFF2-40B4-BE49-F238E27FC236}">
                <a16:creationId xmlns:a16="http://schemas.microsoft.com/office/drawing/2014/main" id="{FBD5212D-6C37-734D-AA54-CD57DD0DFA50}"/>
              </a:ext>
            </a:extLst>
          </p:cNvPr>
          <p:cNvGrpSpPr/>
          <p:nvPr/>
        </p:nvGrpSpPr>
        <p:grpSpPr>
          <a:xfrm>
            <a:off x="628650" y="3676532"/>
            <a:ext cx="2801022" cy="3155312"/>
            <a:chOff x="962137" y="3323611"/>
            <a:chExt cx="2801022" cy="3155312"/>
          </a:xfrm>
        </p:grpSpPr>
        <p:pic>
          <p:nvPicPr>
            <p:cNvPr id="14" name="図 13" descr="花の模様の絵&#10;&#10;中程度の精度で自動的に生成された説明">
              <a:extLst>
                <a:ext uri="{FF2B5EF4-FFF2-40B4-BE49-F238E27FC236}">
                  <a16:creationId xmlns:a16="http://schemas.microsoft.com/office/drawing/2014/main" id="{77925504-1141-604F-8454-22FF3A3AA164}"/>
                </a:ext>
              </a:extLst>
            </p:cNvPr>
            <p:cNvPicPr>
              <a:picLocks noChangeAspect="1"/>
            </p:cNvPicPr>
            <p:nvPr/>
          </p:nvPicPr>
          <p:blipFill>
            <a:blip r:embed="rId2"/>
            <a:stretch>
              <a:fillRect/>
            </a:stretch>
          </p:blipFill>
          <p:spPr>
            <a:xfrm>
              <a:off x="962137" y="3677901"/>
              <a:ext cx="2801022" cy="2801022"/>
            </a:xfrm>
            <a:prstGeom prst="rect">
              <a:avLst/>
            </a:prstGeom>
          </p:spPr>
        </p:pic>
        <p:sp>
          <p:nvSpPr>
            <p:cNvPr id="9" name="右矢印 8">
              <a:extLst>
                <a:ext uri="{FF2B5EF4-FFF2-40B4-BE49-F238E27FC236}">
                  <a16:creationId xmlns:a16="http://schemas.microsoft.com/office/drawing/2014/main" id="{039C403A-9518-4844-8DFA-43E2C6CB1518}"/>
                </a:ext>
              </a:extLst>
            </p:cNvPr>
            <p:cNvSpPr/>
            <p:nvPr/>
          </p:nvSpPr>
          <p:spPr>
            <a:xfrm>
              <a:off x="1963774" y="4450673"/>
              <a:ext cx="797747" cy="916924"/>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1600">
                  <a:solidFill>
                    <a:sysClr val="windowText" lastClr="000000"/>
                  </a:solidFill>
                  <a:latin typeface="Meiryo" panose="020B0604030504040204" pitchFamily="34" charset="-128"/>
                  <a:ea typeface="Meiryo" panose="020B0604030504040204" pitchFamily="34" charset="-128"/>
                </a:rPr>
                <a:t>伝達</a:t>
              </a:r>
            </a:p>
          </p:txBody>
        </p:sp>
        <p:sp>
          <p:nvSpPr>
            <p:cNvPr id="10" name="テキスト ボックス 9">
              <a:extLst>
                <a:ext uri="{FF2B5EF4-FFF2-40B4-BE49-F238E27FC236}">
                  <a16:creationId xmlns:a16="http://schemas.microsoft.com/office/drawing/2014/main" id="{6A449A3E-1DF8-4E4B-A123-25E36A20CB49}"/>
                </a:ext>
              </a:extLst>
            </p:cNvPr>
            <p:cNvSpPr txBox="1"/>
            <p:nvPr/>
          </p:nvSpPr>
          <p:spPr>
            <a:xfrm>
              <a:off x="1147202" y="4739858"/>
              <a:ext cx="606294" cy="338554"/>
            </a:xfrm>
            <a:prstGeom prst="rect">
              <a:avLst/>
            </a:prstGeom>
            <a:solidFill>
              <a:schemeClr val="bg1"/>
            </a:solidFill>
            <a:ln>
              <a:solidFill>
                <a:srgbClr val="00B0F0"/>
              </a:solidFill>
            </a:ln>
          </p:spPr>
          <p:txBody>
            <a:bodyPr wrap="square" rtlCol="0">
              <a:spAutoFit/>
            </a:bodyPr>
            <a:lstStyle/>
            <a:p>
              <a:pPr algn="ctr"/>
              <a:r>
                <a:rPr kumimoji="1" lang="ja-JP" altLang="en-US" sz="1600">
                  <a:latin typeface="Meiryo" panose="020B0604030504040204" pitchFamily="34" charset="-128"/>
                  <a:ea typeface="Meiryo" panose="020B0604030504040204" pitchFamily="34" charset="-128"/>
                </a:rPr>
                <a:t>情報</a:t>
              </a:r>
            </a:p>
          </p:txBody>
        </p:sp>
        <p:sp>
          <p:nvSpPr>
            <p:cNvPr id="15" name="テキスト ボックス 14">
              <a:extLst>
                <a:ext uri="{FF2B5EF4-FFF2-40B4-BE49-F238E27FC236}">
                  <a16:creationId xmlns:a16="http://schemas.microsoft.com/office/drawing/2014/main" id="{083A240D-4BA0-ED47-95E0-F321193717EF}"/>
                </a:ext>
              </a:extLst>
            </p:cNvPr>
            <p:cNvSpPr txBox="1"/>
            <p:nvPr/>
          </p:nvSpPr>
          <p:spPr>
            <a:xfrm>
              <a:off x="2826066" y="4739858"/>
              <a:ext cx="606294" cy="338554"/>
            </a:xfrm>
            <a:prstGeom prst="rect">
              <a:avLst/>
            </a:prstGeom>
            <a:solidFill>
              <a:schemeClr val="bg1"/>
            </a:solidFill>
            <a:ln>
              <a:solidFill>
                <a:srgbClr val="00B0F0"/>
              </a:solidFill>
            </a:ln>
          </p:spPr>
          <p:txBody>
            <a:bodyPr wrap="square" rtlCol="0">
              <a:spAutoFit/>
            </a:bodyPr>
            <a:lstStyle/>
            <a:p>
              <a:pPr algn="ctr"/>
              <a:r>
                <a:rPr kumimoji="1" lang="ja-JP" altLang="en-US" sz="1600">
                  <a:latin typeface="Meiryo" panose="020B0604030504040204" pitchFamily="34" charset="-128"/>
                  <a:ea typeface="Meiryo" panose="020B0604030504040204" pitchFamily="34" charset="-128"/>
                </a:rPr>
                <a:t>情報</a:t>
              </a:r>
            </a:p>
          </p:txBody>
        </p:sp>
        <p:pic>
          <p:nvPicPr>
            <p:cNvPr id="18" name="図 17" descr="ダイアグラム&#10;&#10;自動的に生成された説明">
              <a:extLst>
                <a:ext uri="{FF2B5EF4-FFF2-40B4-BE49-F238E27FC236}">
                  <a16:creationId xmlns:a16="http://schemas.microsoft.com/office/drawing/2014/main" id="{D675BA12-503E-C94D-9421-517535918118}"/>
                </a:ext>
              </a:extLst>
            </p:cNvPr>
            <p:cNvPicPr>
              <a:picLocks noChangeAspect="1"/>
            </p:cNvPicPr>
            <p:nvPr/>
          </p:nvPicPr>
          <p:blipFill>
            <a:blip r:embed="rId3"/>
            <a:stretch>
              <a:fillRect/>
            </a:stretch>
          </p:blipFill>
          <p:spPr>
            <a:xfrm>
              <a:off x="1753777" y="3323611"/>
              <a:ext cx="1091748" cy="1091748"/>
            </a:xfrm>
            <a:prstGeom prst="rect">
              <a:avLst/>
            </a:prstGeom>
          </p:spPr>
        </p:pic>
      </p:grpSp>
      <p:sp>
        <p:nvSpPr>
          <p:cNvPr id="19" name="角丸四角形吹き出し 18">
            <a:extLst>
              <a:ext uri="{FF2B5EF4-FFF2-40B4-BE49-F238E27FC236}">
                <a16:creationId xmlns:a16="http://schemas.microsoft.com/office/drawing/2014/main" id="{8A22BB98-95DB-F146-8B0C-71D4294AC348}"/>
              </a:ext>
            </a:extLst>
          </p:cNvPr>
          <p:cNvSpPr/>
          <p:nvPr/>
        </p:nvSpPr>
        <p:spPr>
          <a:xfrm>
            <a:off x="3180652" y="3388012"/>
            <a:ext cx="2657139" cy="639049"/>
          </a:xfrm>
          <a:prstGeom prst="wedgeRoundRectCallout">
            <a:avLst>
              <a:gd name="adj1" fmla="val -70226"/>
              <a:gd name="adj2" fmla="val 47349"/>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latin typeface="Meiryo" panose="020B0604030504040204" pitchFamily="34" charset="-128"/>
                <a:ea typeface="Meiryo" panose="020B0604030504040204" pitchFamily="34" charset="-128"/>
              </a:rPr>
              <a:t>電流発生→磁場発生</a:t>
            </a:r>
          </a:p>
        </p:txBody>
      </p:sp>
      <p:pic>
        <p:nvPicPr>
          <p:cNvPr id="21" name="図 20" descr="座る, ケーキ, テーブル, 大きい が含まれている画像&#10;&#10;自動的に生成された説明">
            <a:extLst>
              <a:ext uri="{FF2B5EF4-FFF2-40B4-BE49-F238E27FC236}">
                <a16:creationId xmlns:a16="http://schemas.microsoft.com/office/drawing/2014/main" id="{3989D1B1-0D57-8348-AB1D-E43BE893CB23}"/>
              </a:ext>
            </a:extLst>
          </p:cNvPr>
          <p:cNvPicPr>
            <a:picLocks noChangeAspect="1"/>
          </p:cNvPicPr>
          <p:nvPr/>
        </p:nvPicPr>
        <p:blipFill>
          <a:blip r:embed="rId4"/>
          <a:stretch>
            <a:fillRect/>
          </a:stretch>
        </p:blipFill>
        <p:spPr>
          <a:xfrm>
            <a:off x="5963351" y="4031595"/>
            <a:ext cx="2657139" cy="2657139"/>
          </a:xfrm>
          <a:prstGeom prst="rect">
            <a:avLst/>
          </a:prstGeom>
        </p:spPr>
      </p:pic>
      <p:sp>
        <p:nvSpPr>
          <p:cNvPr id="23" name="角丸四角形 22">
            <a:extLst>
              <a:ext uri="{FF2B5EF4-FFF2-40B4-BE49-F238E27FC236}">
                <a16:creationId xmlns:a16="http://schemas.microsoft.com/office/drawing/2014/main" id="{4FFA29E1-B74C-DB40-B826-43494EDD69A7}"/>
              </a:ext>
            </a:extLst>
          </p:cNvPr>
          <p:cNvSpPr/>
          <p:nvPr/>
        </p:nvSpPr>
        <p:spPr>
          <a:xfrm>
            <a:off x="5399117" y="5032825"/>
            <a:ext cx="1151069" cy="494852"/>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latin typeface="Meiryo" panose="020B0604030504040204" pitchFamily="34" charset="-128"/>
                <a:ea typeface="Meiryo" panose="020B0604030504040204" pitchFamily="34" charset="-128"/>
              </a:rPr>
              <a:t>計測</a:t>
            </a:r>
          </a:p>
        </p:txBody>
      </p:sp>
      <p:sp>
        <p:nvSpPr>
          <p:cNvPr id="24" name="右矢印 23">
            <a:extLst>
              <a:ext uri="{FF2B5EF4-FFF2-40B4-BE49-F238E27FC236}">
                <a16:creationId xmlns:a16="http://schemas.microsoft.com/office/drawing/2014/main" id="{BB1E1FA6-56BB-F44A-B042-A13F511DC05A}"/>
              </a:ext>
            </a:extLst>
          </p:cNvPr>
          <p:cNvSpPr/>
          <p:nvPr/>
        </p:nvSpPr>
        <p:spPr>
          <a:xfrm rot="2942688">
            <a:off x="4810006" y="4327158"/>
            <a:ext cx="793112" cy="45846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7964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1ACBE6F-6953-2A4B-A7BD-3A9279CC6EFC}"/>
              </a:ext>
            </a:extLst>
          </p:cNvPr>
          <p:cNvSpPr>
            <a:spLocks noGrp="1"/>
          </p:cNvSpPr>
          <p:nvPr>
            <p:ph idx="1"/>
          </p:nvPr>
        </p:nvSpPr>
        <p:spPr/>
        <p:txBody>
          <a:bodyPr/>
          <a:lstStyle/>
          <a:p>
            <a:r>
              <a:rPr kumimoji="1" lang="ja-JP" altLang="en-US"/>
              <a:t>データを時系列のセグメントに分割し、各データポイントの識別を学習した</a:t>
            </a:r>
            <a:endParaRPr kumimoji="1" lang="en-US" altLang="ja-JP" dirty="0"/>
          </a:p>
          <a:p>
            <a:r>
              <a:rPr kumimoji="1" lang="ja-JP" altLang="en-US"/>
              <a:t>非常にシンプルなディープラーニングにより訓練がで</a:t>
            </a:r>
            <a:r>
              <a:rPr lang="ja-JP" altLang="en-US"/>
              <a:t>きた</a:t>
            </a:r>
            <a:endParaRPr lang="en-US" altLang="ja-JP" dirty="0"/>
          </a:p>
          <a:p>
            <a:r>
              <a:rPr kumimoji="1" lang="ja-JP" altLang="en-US"/>
              <a:t>非線形</a:t>
            </a:r>
            <a:r>
              <a:rPr kumimoji="1" lang="en-US" altLang="ja-JP" dirty="0"/>
              <a:t>ICA</a:t>
            </a:r>
            <a:r>
              <a:rPr kumimoji="1" lang="ja-JP" altLang="en-US"/>
              <a:t>を解くことに成功した</a:t>
            </a:r>
            <a:endParaRPr lang="en-US" altLang="ja-JP" dirty="0"/>
          </a:p>
          <a:p>
            <a:pPr lvl="1"/>
            <a:r>
              <a:rPr kumimoji="1" lang="ja-JP" altLang="en-US"/>
              <a:t>滑らかな非線形混合関数</a:t>
            </a:r>
            <a:endParaRPr kumimoji="1" lang="en-US" altLang="ja-JP" dirty="0"/>
          </a:p>
          <a:p>
            <a:pPr lvl="1"/>
            <a:r>
              <a:rPr lang="ja-JP" altLang="en-US"/>
              <a:t>非定常性を持つ信号源</a:t>
            </a:r>
            <a:endParaRPr kumimoji="1" lang="en-US" altLang="ja-JP" dirty="0"/>
          </a:p>
          <a:p>
            <a:r>
              <a:rPr kumimoji="1" lang="ja-JP" altLang="en-US"/>
              <a:t>非線形</a:t>
            </a:r>
            <a:r>
              <a:rPr kumimoji="1" lang="en-US" altLang="ja-JP" dirty="0"/>
              <a:t>ICA</a:t>
            </a:r>
            <a:r>
              <a:rPr kumimoji="1" lang="ja-JP" altLang="en-US"/>
              <a:t>の識別可能性に関する初めてのケースである</a:t>
            </a:r>
            <a:endParaRPr kumimoji="1" lang="en-US" altLang="ja-JP" dirty="0"/>
          </a:p>
          <a:p>
            <a:r>
              <a:rPr lang="ja-JP" altLang="en-US"/>
              <a:t>教師なし深層学習のための新たなフレームワークである</a:t>
            </a:r>
            <a:endParaRPr kumimoji="1" lang="en-US" altLang="ja-JP" dirty="0"/>
          </a:p>
        </p:txBody>
      </p:sp>
      <p:sp>
        <p:nvSpPr>
          <p:cNvPr id="3" name="日付プレースホルダー 2">
            <a:extLst>
              <a:ext uri="{FF2B5EF4-FFF2-40B4-BE49-F238E27FC236}">
                <a16:creationId xmlns:a16="http://schemas.microsoft.com/office/drawing/2014/main" id="{3419B95D-D94E-6E46-8086-06CD9B7C1146}"/>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D026F321-705C-914F-A8B0-C174459AF1E2}"/>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171E4F06-90F8-0B46-941F-D48058E4A673}"/>
              </a:ext>
            </a:extLst>
          </p:cNvPr>
          <p:cNvSpPr>
            <a:spLocks noGrp="1"/>
          </p:cNvSpPr>
          <p:nvPr>
            <p:ph type="sldNum" sz="quarter" idx="12"/>
          </p:nvPr>
        </p:nvSpPr>
        <p:spPr/>
        <p:txBody>
          <a:bodyPr/>
          <a:lstStyle/>
          <a:p>
            <a:fld id="{0A308975-6624-A64B-9276-C536B2E7A4FC}" type="slidenum">
              <a:rPr kumimoji="1" lang="ja-JP" altLang="en-US" smtClean="0"/>
              <a:pPr/>
              <a:t>23</a:t>
            </a:fld>
            <a:endParaRPr kumimoji="1" lang="ja-JP" altLang="en-US"/>
          </a:p>
        </p:txBody>
      </p:sp>
      <p:sp>
        <p:nvSpPr>
          <p:cNvPr id="6" name="タイトル 5">
            <a:extLst>
              <a:ext uri="{FF2B5EF4-FFF2-40B4-BE49-F238E27FC236}">
                <a16:creationId xmlns:a16="http://schemas.microsoft.com/office/drawing/2014/main" id="{BA956611-713A-3E41-A40D-8B70BE58965A}"/>
              </a:ext>
            </a:extLst>
          </p:cNvPr>
          <p:cNvSpPr>
            <a:spLocks noGrp="1"/>
          </p:cNvSpPr>
          <p:nvPr>
            <p:ph type="title"/>
          </p:nvPr>
        </p:nvSpPr>
        <p:spPr/>
        <p:txBody>
          <a:bodyPr/>
          <a:lstStyle/>
          <a:p>
            <a:r>
              <a:rPr kumimoji="1" lang="ja-JP" altLang="en-US"/>
              <a:t>まとめ</a:t>
            </a:r>
          </a:p>
        </p:txBody>
      </p:sp>
    </p:spTree>
    <p:extLst>
      <p:ext uri="{BB962C8B-B14F-4D97-AF65-F5344CB8AC3E}">
        <p14:creationId xmlns:p14="http://schemas.microsoft.com/office/powerpoint/2010/main" val="388119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3089C3C-A8CF-DB44-9480-58DFB231BDB4}"/>
              </a:ext>
            </a:extLst>
          </p:cNvPr>
          <p:cNvSpPr>
            <a:spLocks noGrp="1"/>
          </p:cNvSpPr>
          <p:nvPr>
            <p:ph idx="1"/>
          </p:nvPr>
        </p:nvSpPr>
        <p:spPr/>
        <p:txBody>
          <a:bodyPr/>
          <a:lstStyle/>
          <a:p>
            <a:r>
              <a:rPr kumimoji="1" lang="ja-JP" altLang="en-US"/>
              <a:t>時間セグメント等の補助変数を条件とするには、非定常なセグメントへの手動的な分割が必要</a:t>
            </a:r>
            <a:endParaRPr kumimoji="1" lang="en-US" altLang="ja-JP" dirty="0"/>
          </a:p>
          <a:p>
            <a:pPr lvl="1"/>
            <a:r>
              <a:rPr lang="ja-JP" altLang="en-US"/>
              <a:t>計算コストが高い</a:t>
            </a:r>
            <a:endParaRPr lang="en-US" altLang="ja-JP" dirty="0"/>
          </a:p>
          <a:p>
            <a:pPr lvl="1"/>
            <a:r>
              <a:rPr kumimoji="1" lang="ja-JP" altLang="en-US"/>
              <a:t>完全な教師なし学習ではない</a:t>
            </a:r>
            <a:endParaRPr kumimoji="1" lang="en-US" altLang="ja-JP" dirty="0"/>
          </a:p>
          <a:p>
            <a:endParaRPr kumimoji="1" lang="en-US" altLang="ja-JP" dirty="0"/>
          </a:p>
          <a:p>
            <a:r>
              <a:rPr lang="ja-JP" altLang="en-US"/>
              <a:t>非線形</a:t>
            </a:r>
            <a:r>
              <a:rPr lang="en-US" altLang="ja-JP" dirty="0"/>
              <a:t>ICA</a:t>
            </a:r>
            <a:r>
              <a:rPr lang="ja-JP" altLang="en-US"/>
              <a:t>と</a:t>
            </a:r>
            <a:r>
              <a:rPr lang="ja-JP" altLang="en-US">
                <a:solidFill>
                  <a:srgbClr val="FF0000"/>
                </a:solidFill>
              </a:rPr>
              <a:t>隠れマルコフモデル</a:t>
            </a:r>
            <a:r>
              <a:rPr lang="ja-JP" altLang="en-US"/>
              <a:t>を組み合わせた手法が提案</a:t>
            </a:r>
            <a:endParaRPr lang="en-US" altLang="ja-JP" dirty="0"/>
          </a:p>
          <a:p>
            <a:pPr lvl="1"/>
            <a:r>
              <a:rPr lang="en" altLang="ja-JP" dirty="0"/>
              <a:t>Hidden Markov Nonlinear ICA: Unsupervised Learning from Nonstationary Time Series</a:t>
            </a:r>
            <a:r>
              <a:rPr lang="ja-JP" altLang="en-US"/>
              <a:t>（</a:t>
            </a:r>
            <a:r>
              <a:rPr lang="en-US" altLang="ja-JP" dirty="0"/>
              <a:t>2020</a:t>
            </a:r>
            <a:r>
              <a:rPr lang="ja-JP" altLang="en-US"/>
              <a:t>）</a:t>
            </a:r>
            <a:endParaRPr lang="en-US" altLang="ja-JP" dirty="0"/>
          </a:p>
          <a:p>
            <a:pPr lvl="1"/>
            <a:r>
              <a:rPr kumimoji="1" lang="ja-JP" altLang="en-US"/>
              <a:t>読み始めました</a:t>
            </a:r>
          </a:p>
        </p:txBody>
      </p:sp>
      <p:sp>
        <p:nvSpPr>
          <p:cNvPr id="3" name="日付プレースホルダー 2">
            <a:extLst>
              <a:ext uri="{FF2B5EF4-FFF2-40B4-BE49-F238E27FC236}">
                <a16:creationId xmlns:a16="http://schemas.microsoft.com/office/drawing/2014/main" id="{4847CC10-D381-CE40-A9D9-0F9911533C9B}"/>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E615F2C3-2DEA-AB41-A158-6E635DBE4453}"/>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B099E5F4-789F-0F46-AA84-3FE64D5E4DEA}"/>
              </a:ext>
            </a:extLst>
          </p:cNvPr>
          <p:cNvSpPr>
            <a:spLocks noGrp="1"/>
          </p:cNvSpPr>
          <p:nvPr>
            <p:ph type="sldNum" sz="quarter" idx="12"/>
          </p:nvPr>
        </p:nvSpPr>
        <p:spPr/>
        <p:txBody>
          <a:bodyPr/>
          <a:lstStyle/>
          <a:p>
            <a:fld id="{0A308975-6624-A64B-9276-C536B2E7A4FC}" type="slidenum">
              <a:rPr kumimoji="1" lang="ja-JP" altLang="en-US" smtClean="0"/>
              <a:pPr/>
              <a:t>24</a:t>
            </a:fld>
            <a:endParaRPr kumimoji="1" lang="ja-JP" altLang="en-US"/>
          </a:p>
        </p:txBody>
      </p:sp>
      <p:sp>
        <p:nvSpPr>
          <p:cNvPr id="6" name="タイトル 5">
            <a:extLst>
              <a:ext uri="{FF2B5EF4-FFF2-40B4-BE49-F238E27FC236}">
                <a16:creationId xmlns:a16="http://schemas.microsoft.com/office/drawing/2014/main" id="{CF63F7CF-8AF8-5E48-946D-CB3A4B6FDF44}"/>
              </a:ext>
            </a:extLst>
          </p:cNvPr>
          <p:cNvSpPr>
            <a:spLocks noGrp="1"/>
          </p:cNvSpPr>
          <p:nvPr>
            <p:ph type="title"/>
          </p:nvPr>
        </p:nvSpPr>
        <p:spPr/>
        <p:txBody>
          <a:bodyPr/>
          <a:lstStyle/>
          <a:p>
            <a:r>
              <a:rPr kumimoji="1" lang="ja-JP" altLang="en-US"/>
              <a:t>ところが</a:t>
            </a:r>
            <a:r>
              <a:rPr kumimoji="1" lang="en-US" altLang="ja-JP" dirty="0"/>
              <a:t>…</a:t>
            </a:r>
            <a:endParaRPr kumimoji="1" lang="ja-JP" altLang="en-US"/>
          </a:p>
        </p:txBody>
      </p:sp>
    </p:spTree>
    <p:extLst>
      <p:ext uri="{BB962C8B-B14F-4D97-AF65-F5344CB8AC3E}">
        <p14:creationId xmlns:p14="http://schemas.microsoft.com/office/powerpoint/2010/main" val="1270380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F99FD18-69EE-DE4E-9B28-A5BDC68CC42D}"/>
              </a:ext>
            </a:extLst>
          </p:cNvPr>
          <p:cNvSpPr>
            <a:spLocks noGrp="1"/>
          </p:cNvSpPr>
          <p:nvPr>
            <p:ph idx="1"/>
          </p:nvPr>
        </p:nvSpPr>
        <p:spPr/>
        <p:txBody>
          <a:bodyPr/>
          <a:lstStyle/>
          <a:p>
            <a:r>
              <a:rPr kumimoji="1" lang="ja-JP" altLang="en-US" u="sng">
                <a:solidFill>
                  <a:srgbClr val="FF0000"/>
                </a:solidFill>
              </a:rPr>
              <a:t>音声合成</a:t>
            </a:r>
            <a:r>
              <a:rPr kumimoji="1" lang="ja-JP" altLang="en-US"/>
              <a:t>という技術</a:t>
            </a:r>
            <a:endParaRPr lang="en-US" altLang="ja-JP" dirty="0"/>
          </a:p>
          <a:p>
            <a:pPr lvl="1"/>
            <a:r>
              <a:rPr lang="ja-JP" altLang="en-US"/>
              <a:t>機械を用いて音声を作り出す技術</a:t>
            </a:r>
            <a:endParaRPr lang="en-US" altLang="ja-JP" dirty="0"/>
          </a:p>
          <a:p>
            <a:r>
              <a:rPr kumimoji="1" lang="ja-JP" altLang="en-US"/>
              <a:t>統計的パラメトリック音声合成が主流</a:t>
            </a:r>
            <a:endParaRPr kumimoji="1" lang="en-US" altLang="ja-JP" dirty="0"/>
          </a:p>
          <a:p>
            <a:pPr lvl="1"/>
            <a:r>
              <a:rPr lang="ja-JP" altLang="en-US"/>
              <a:t>隠れマルコフモデル音声合成（</a:t>
            </a:r>
            <a:r>
              <a:rPr lang="en-US" altLang="ja-JP" dirty="0"/>
              <a:t>1999</a:t>
            </a:r>
            <a:r>
              <a:rPr lang="ja-JP" altLang="en-US"/>
              <a:t>）</a:t>
            </a:r>
            <a:endParaRPr lang="en-US" altLang="ja-JP" dirty="0"/>
          </a:p>
          <a:p>
            <a:pPr lvl="1"/>
            <a:r>
              <a:rPr kumimoji="1" lang="ja-JP" altLang="en-US" u="sng">
                <a:solidFill>
                  <a:srgbClr val="FF0000"/>
                </a:solidFill>
              </a:rPr>
              <a:t>ニューラルネットワーク音声合成</a:t>
            </a:r>
            <a:r>
              <a:rPr kumimoji="1" lang="ja-JP" altLang="en-US"/>
              <a:t>：</a:t>
            </a:r>
            <a:r>
              <a:rPr kumimoji="1" lang="en-US" altLang="ja-JP" dirty="0" err="1"/>
              <a:t>WaveNet</a:t>
            </a:r>
            <a:r>
              <a:rPr kumimoji="1" lang="en-US" altLang="ja-JP" dirty="0"/>
              <a:t>, </a:t>
            </a:r>
            <a:r>
              <a:rPr kumimoji="1" lang="en-US" altLang="ja-JP" dirty="0" err="1"/>
              <a:t>Tecotron</a:t>
            </a:r>
            <a:endParaRPr kumimoji="1" lang="en-US" altLang="ja-JP" dirty="0"/>
          </a:p>
          <a:p>
            <a:r>
              <a:rPr kumimoji="1" lang="ja-JP" altLang="en-US"/>
              <a:t>テキスト解析→音響モデル→</a:t>
            </a:r>
            <a:r>
              <a:rPr kumimoji="1" lang="en-US" altLang="ja-JP" dirty="0"/>
              <a:t>Vocoder</a:t>
            </a:r>
            <a:r>
              <a:rPr kumimoji="1" lang="ja-JP" altLang="en-US"/>
              <a:t>の流れ</a:t>
            </a:r>
            <a:endParaRPr kumimoji="1" lang="en-US" altLang="ja-JP" dirty="0"/>
          </a:p>
          <a:p>
            <a:pPr lvl="1"/>
            <a:r>
              <a:rPr lang="ja-JP" altLang="en-US"/>
              <a:t>テキスト解析：言語特徴量</a:t>
            </a:r>
            <a:endParaRPr lang="en-US" altLang="ja-JP" dirty="0"/>
          </a:p>
          <a:p>
            <a:pPr lvl="1"/>
            <a:r>
              <a:rPr kumimoji="1" lang="ja-JP" altLang="en-US"/>
              <a:t>音響モデル：教師データを元に音響特徴量へとエンコード</a:t>
            </a:r>
            <a:endParaRPr kumimoji="1" lang="en-US" altLang="ja-JP" dirty="0"/>
          </a:p>
          <a:p>
            <a:pPr lvl="1"/>
            <a:r>
              <a:rPr lang="en-US" altLang="ja-JP" dirty="0"/>
              <a:t>Vocoder</a:t>
            </a:r>
            <a:r>
              <a:rPr lang="ja-JP" altLang="en-US"/>
              <a:t>：音響特徴量を元に音声波形を出力</a:t>
            </a:r>
            <a:endParaRPr kumimoji="1" lang="ja-JP" altLang="en-US"/>
          </a:p>
        </p:txBody>
      </p:sp>
      <p:sp>
        <p:nvSpPr>
          <p:cNvPr id="3" name="日付プレースホルダー 2">
            <a:extLst>
              <a:ext uri="{FF2B5EF4-FFF2-40B4-BE49-F238E27FC236}">
                <a16:creationId xmlns:a16="http://schemas.microsoft.com/office/drawing/2014/main" id="{CEE32CFA-7A6B-4249-BC57-F30E7E995798}"/>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2E0460E2-CB81-F849-9BAC-3C84C1595CCD}"/>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A25E0E64-864A-E74F-AAC5-3AD645319AF9}"/>
              </a:ext>
            </a:extLst>
          </p:cNvPr>
          <p:cNvSpPr>
            <a:spLocks noGrp="1"/>
          </p:cNvSpPr>
          <p:nvPr>
            <p:ph type="sldNum" sz="quarter" idx="12"/>
          </p:nvPr>
        </p:nvSpPr>
        <p:spPr/>
        <p:txBody>
          <a:bodyPr/>
          <a:lstStyle/>
          <a:p>
            <a:fld id="{0A308975-6624-A64B-9276-C536B2E7A4FC}" type="slidenum">
              <a:rPr kumimoji="1" lang="ja-JP" altLang="en-US" smtClean="0"/>
              <a:pPr/>
              <a:t>25</a:t>
            </a:fld>
            <a:endParaRPr kumimoji="1" lang="ja-JP" altLang="en-US"/>
          </a:p>
        </p:txBody>
      </p:sp>
      <p:sp>
        <p:nvSpPr>
          <p:cNvPr id="6" name="タイトル 5">
            <a:extLst>
              <a:ext uri="{FF2B5EF4-FFF2-40B4-BE49-F238E27FC236}">
                <a16:creationId xmlns:a16="http://schemas.microsoft.com/office/drawing/2014/main" id="{82E8435A-F074-FD46-8D80-67D60052FCD7}"/>
              </a:ext>
            </a:extLst>
          </p:cNvPr>
          <p:cNvSpPr>
            <a:spLocks noGrp="1"/>
          </p:cNvSpPr>
          <p:nvPr>
            <p:ph type="title"/>
          </p:nvPr>
        </p:nvSpPr>
        <p:spPr/>
        <p:txBody>
          <a:bodyPr/>
          <a:lstStyle/>
          <a:p>
            <a:r>
              <a:rPr lang="ja-JP" altLang="en-US"/>
              <a:t>音声合成</a:t>
            </a:r>
            <a:endParaRPr kumimoji="1" lang="ja-JP" altLang="en-US"/>
          </a:p>
        </p:txBody>
      </p:sp>
    </p:spTree>
    <p:extLst>
      <p:ext uri="{BB962C8B-B14F-4D97-AF65-F5344CB8AC3E}">
        <p14:creationId xmlns:p14="http://schemas.microsoft.com/office/powerpoint/2010/main" val="620824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62B1023-4719-7943-8E34-FE64A1334D66}"/>
              </a:ext>
            </a:extLst>
          </p:cNvPr>
          <p:cNvSpPr>
            <a:spLocks noGrp="1"/>
          </p:cNvSpPr>
          <p:nvPr>
            <p:ph idx="1"/>
          </p:nvPr>
        </p:nvSpPr>
        <p:spPr/>
        <p:txBody>
          <a:bodyPr/>
          <a:lstStyle/>
          <a:p>
            <a:r>
              <a:rPr kumimoji="1" lang="ja-JP" altLang="en-US"/>
              <a:t>深層学習におけるモデルや数式の図のリポジトリが公開</a:t>
            </a:r>
            <a:endParaRPr lang="en-US" altLang="ja-JP" dirty="0"/>
          </a:p>
          <a:p>
            <a:pPr lvl="1"/>
            <a:r>
              <a:rPr lang="en" altLang="ja-JP" dirty="0">
                <a:hlinkClick r:id="rId2"/>
              </a:rPr>
              <a:t>https://github.com/dvgodoy/dl-visuals</a:t>
            </a:r>
            <a:endParaRPr lang="en" altLang="ja-JP" dirty="0"/>
          </a:p>
          <a:p>
            <a:pPr lvl="1"/>
            <a:r>
              <a:rPr lang="ja-JP" altLang="en-US"/>
              <a:t>例：</a:t>
            </a:r>
            <a:r>
              <a:rPr lang="en-US" altLang="ja-JP" dirty="0"/>
              <a:t>Transformer</a:t>
            </a:r>
            <a:r>
              <a:rPr lang="ja-JP" altLang="en-US"/>
              <a:t>のアーキテクチャ（右）</a:t>
            </a:r>
            <a:endParaRPr lang="en" altLang="ja-JP" dirty="0"/>
          </a:p>
          <a:p>
            <a:endParaRPr kumimoji="1" lang="ja-JP" altLang="en-US"/>
          </a:p>
        </p:txBody>
      </p:sp>
      <p:sp>
        <p:nvSpPr>
          <p:cNvPr id="3" name="日付プレースホルダー 2">
            <a:extLst>
              <a:ext uri="{FF2B5EF4-FFF2-40B4-BE49-F238E27FC236}">
                <a16:creationId xmlns:a16="http://schemas.microsoft.com/office/drawing/2014/main" id="{8656C62D-16FA-3D4B-B3CD-F89F9F48BB0F}"/>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A5479A64-62B0-414E-AB05-E9F6969567F0}"/>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3AE259EA-BFDB-5147-A3BD-3AEBC282066F}"/>
              </a:ext>
            </a:extLst>
          </p:cNvPr>
          <p:cNvSpPr>
            <a:spLocks noGrp="1"/>
          </p:cNvSpPr>
          <p:nvPr>
            <p:ph type="sldNum" sz="quarter" idx="12"/>
          </p:nvPr>
        </p:nvSpPr>
        <p:spPr/>
        <p:txBody>
          <a:bodyPr/>
          <a:lstStyle/>
          <a:p>
            <a:fld id="{0A308975-6624-A64B-9276-C536B2E7A4FC}" type="slidenum">
              <a:rPr kumimoji="1" lang="ja-JP" altLang="en-US" smtClean="0"/>
              <a:pPr/>
              <a:t>26</a:t>
            </a:fld>
            <a:endParaRPr kumimoji="1" lang="ja-JP" altLang="en-US"/>
          </a:p>
        </p:txBody>
      </p:sp>
      <p:sp>
        <p:nvSpPr>
          <p:cNvPr id="6" name="タイトル 5">
            <a:extLst>
              <a:ext uri="{FF2B5EF4-FFF2-40B4-BE49-F238E27FC236}">
                <a16:creationId xmlns:a16="http://schemas.microsoft.com/office/drawing/2014/main" id="{01BFBE48-76A9-8F40-8D2A-EDFA1F36EBC6}"/>
              </a:ext>
            </a:extLst>
          </p:cNvPr>
          <p:cNvSpPr>
            <a:spLocks noGrp="1"/>
          </p:cNvSpPr>
          <p:nvPr>
            <p:ph type="title"/>
          </p:nvPr>
        </p:nvSpPr>
        <p:spPr/>
        <p:txBody>
          <a:bodyPr/>
          <a:lstStyle/>
          <a:p>
            <a:r>
              <a:rPr lang="ja-JP" altLang="en-US"/>
              <a:t>付録</a:t>
            </a:r>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E2B5EFC6-D3D0-8C41-81E3-62782B35FA76}"/>
              </a:ext>
            </a:extLst>
          </p:cNvPr>
          <p:cNvPicPr>
            <a:picLocks noChangeAspect="1"/>
          </p:cNvPicPr>
          <p:nvPr/>
        </p:nvPicPr>
        <p:blipFill>
          <a:blip r:embed="rId3"/>
          <a:stretch>
            <a:fillRect/>
          </a:stretch>
        </p:blipFill>
        <p:spPr>
          <a:xfrm>
            <a:off x="5602449" y="2422779"/>
            <a:ext cx="3367557" cy="3542311"/>
          </a:xfrm>
          <a:prstGeom prst="rect">
            <a:avLst/>
          </a:prstGeom>
        </p:spPr>
      </p:pic>
    </p:spTree>
    <p:extLst>
      <p:ext uri="{BB962C8B-B14F-4D97-AF65-F5344CB8AC3E}">
        <p14:creationId xmlns:p14="http://schemas.microsoft.com/office/powerpoint/2010/main" val="27047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12777D-25D6-D14C-A332-A81FE6868396}"/>
              </a:ext>
            </a:extLst>
          </p:cNvPr>
          <p:cNvSpPr>
            <a:spLocks noGrp="1"/>
          </p:cNvSpPr>
          <p:nvPr>
            <p:ph type="title"/>
          </p:nvPr>
        </p:nvSpPr>
        <p:spPr/>
        <p:txBody>
          <a:bodyPr/>
          <a:lstStyle/>
          <a:p>
            <a:r>
              <a:rPr kumimoji="1" lang="ja-JP" altLang="en-US"/>
              <a:t>ブラインド音源分離（</a:t>
            </a:r>
            <a:r>
              <a:rPr kumimoji="1" lang="en-US" altLang="ja-JP" dirty="0"/>
              <a:t>BSS</a:t>
            </a:r>
            <a:r>
              <a:rPr kumimoji="1" lang="ja-JP" altLang="en-US"/>
              <a:t>）</a:t>
            </a:r>
          </a:p>
        </p:txBody>
      </p:sp>
      <p:sp>
        <p:nvSpPr>
          <p:cNvPr id="4" name="日付プレースホルダー 3">
            <a:extLst>
              <a:ext uri="{FF2B5EF4-FFF2-40B4-BE49-F238E27FC236}">
                <a16:creationId xmlns:a16="http://schemas.microsoft.com/office/drawing/2014/main" id="{011DA2C2-BB10-444C-BE52-8941AD17FE9C}"/>
              </a:ext>
            </a:extLst>
          </p:cNvPr>
          <p:cNvSpPr>
            <a:spLocks noGrp="1"/>
          </p:cNvSpPr>
          <p:nvPr>
            <p:ph type="dt" sz="half" idx="10"/>
          </p:nvPr>
        </p:nvSpPr>
        <p:spPr/>
        <p:txBody>
          <a:bodyPr/>
          <a:lstStyle/>
          <a:p>
            <a:fld id="{A9823537-5B68-614B-8D5D-F78BCDE115A7}"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E67355D8-1A86-2540-BA3D-E57301156962}"/>
              </a:ext>
            </a:extLst>
          </p:cNvPr>
          <p:cNvSpPr>
            <a:spLocks noGrp="1"/>
          </p:cNvSpPr>
          <p:nvPr>
            <p:ph type="ftr" sz="quarter" idx="11"/>
          </p:nvPr>
        </p:nvSpPr>
        <p:spPr/>
        <p:txBody>
          <a:bodyPr/>
          <a:lstStyle/>
          <a:p>
            <a:r>
              <a:rPr kumimoji="1" lang="ja-JP" altLang="en-US"/>
              <a:t>研究室セミナー</a:t>
            </a:r>
          </a:p>
        </p:txBody>
      </p:sp>
    </p:spTree>
    <p:extLst>
      <p:ext uri="{BB962C8B-B14F-4D97-AF65-F5344CB8AC3E}">
        <p14:creationId xmlns:p14="http://schemas.microsoft.com/office/powerpoint/2010/main" val="192740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D4529760-CEF2-BE40-97AA-F0D6F0D51F7B}"/>
                  </a:ext>
                </a:extLst>
              </p:cNvPr>
              <p:cNvSpPr>
                <a:spLocks noGrp="1"/>
              </p:cNvSpPr>
              <p:nvPr>
                <p:ph idx="1"/>
              </p:nvPr>
            </p:nvSpPr>
            <p:spPr>
              <a:xfrm>
                <a:off x="628650" y="1649896"/>
                <a:ext cx="8100680" cy="4527067"/>
              </a:xfrm>
            </p:spPr>
            <p:txBody>
              <a:bodyPr/>
              <a:lstStyle/>
              <a:p>
                <a:r>
                  <a:rPr kumimoji="1" lang="ja-JP" altLang="en-US"/>
                  <a:t>混合された信号から元の独立な信号を抽出する</a:t>
                </a:r>
                <a:endParaRPr kumimoji="1" lang="en-US" altLang="ja-JP" dirty="0"/>
              </a:p>
              <a:p>
                <a:pPr marL="0" indent="0">
                  <a:buNone/>
                </a:pPr>
                <a:r>
                  <a:rPr lang="ja-JP" altLang="en-US"/>
                  <a:t>→</a:t>
                </a:r>
                <a:r>
                  <a:rPr lang="en-US" altLang="ja-JP" dirty="0"/>
                  <a:t> </a:t>
                </a:r>
                <a:r>
                  <a:rPr lang="ja-JP" altLang="en-US"/>
                  <a:t>カクテルパーティ効果</a:t>
                </a:r>
                <a:endParaRPr lang="en-US" altLang="ja-JP" dirty="0"/>
              </a:p>
              <a:p>
                <a:pPr lvl="1"/>
                <a:r>
                  <a:rPr lang="en-US" altLang="ja-JP" i="1" dirty="0">
                    <a:latin typeface="MS Mincho" panose="02020609040205080304" pitchFamily="49" charset="-128"/>
                    <a:ea typeface="MS Mincho" panose="02020609040205080304" pitchFamily="49" charset="-128"/>
                  </a:rPr>
                  <a:t>“</a:t>
                </a:r>
                <a:r>
                  <a:rPr lang="ja-JP" altLang="en-US" i="1">
                    <a:latin typeface="MS Mincho" panose="02020609040205080304" pitchFamily="49" charset="-128"/>
                    <a:ea typeface="MS Mincho" panose="02020609040205080304" pitchFamily="49" charset="-128"/>
                  </a:rPr>
                  <a:t>たくさんの人がそれぞれ雑談しているパーティ会場でも、自分が興味のある話や自分に関する話は自然に聞き取ることができる。仮定として、各音源に異なる声の基本周波数の差があるため達成でき</a:t>
                </a:r>
                <a14:m>
                  <m:oMath xmlns:m="http://schemas.openxmlformats.org/officeDocument/2006/math">
                    <m:sSup>
                      <m:sSupPr>
                        <m:ctrlPr>
                          <a:rPr lang="en-US" altLang="ja-JP" i="1">
                            <a:latin typeface="Cambria Math" panose="02040503050406030204" pitchFamily="18" charset="0"/>
                          </a:rPr>
                        </m:ctrlPr>
                      </m:sSupPr>
                      <m:e>
                        <m:r>
                          <a:rPr lang="ja-JP" altLang="en-US" i="1">
                            <a:latin typeface="Cambria Math" panose="02040503050406030204" pitchFamily="18" charset="0"/>
                          </a:rPr>
                          <m:t>る</m:t>
                        </m:r>
                      </m:e>
                      <m:sup>
                        <m:r>
                          <a:rPr lang="en-US" altLang="ja-JP" i="1">
                            <a:latin typeface="Cambria Math" panose="02040503050406030204" pitchFamily="18" charset="0"/>
                          </a:rPr>
                          <m:t>[2]</m:t>
                        </m:r>
                      </m:sup>
                    </m:sSup>
                  </m:oMath>
                </a14:m>
                <a:r>
                  <a:rPr lang="en-US" altLang="ja-JP" i="1" dirty="0">
                    <a:latin typeface="MS Mincho" panose="02020609040205080304" pitchFamily="49" charset="-128"/>
                    <a:ea typeface="MS Mincho" panose="02020609040205080304" pitchFamily="49" charset="-128"/>
                  </a:rPr>
                  <a:t>”</a:t>
                </a:r>
                <a:endParaRPr lang="ja-JP" altLang="en-US" i="1">
                  <a:latin typeface="MS Mincho" panose="02020609040205080304" pitchFamily="49" charset="-128"/>
                  <a:ea typeface="MS Mincho" panose="02020609040205080304" pitchFamily="49" charset="-128"/>
                </a:endParaRPr>
              </a:p>
              <a:p>
                <a:pPr marL="0" indent="0">
                  <a:buNone/>
                </a:pPr>
                <a:endParaRPr lang="en-US" altLang="ja-JP" dirty="0"/>
              </a:p>
              <a:p>
                <a:endParaRPr kumimoji="1" lang="ja-JP" altLang="en-US"/>
              </a:p>
            </p:txBody>
          </p:sp>
        </mc:Choice>
        <mc:Fallback xmlns="">
          <p:sp>
            <p:nvSpPr>
              <p:cNvPr id="2" name="コンテンツ プレースホルダー 1">
                <a:extLst>
                  <a:ext uri="{FF2B5EF4-FFF2-40B4-BE49-F238E27FC236}">
                    <a16:creationId xmlns:a16="http://schemas.microsoft.com/office/drawing/2014/main" id="{D4529760-CEF2-BE40-97AA-F0D6F0D51F7B}"/>
                  </a:ext>
                </a:extLst>
              </p:cNvPr>
              <p:cNvSpPr>
                <a:spLocks noGrp="1" noRot="1" noChangeAspect="1" noMove="1" noResize="1" noEditPoints="1" noAdjustHandles="1" noChangeArrowheads="1" noChangeShapeType="1" noTextEdit="1"/>
              </p:cNvSpPr>
              <p:nvPr>
                <p:ph idx="1"/>
              </p:nvPr>
            </p:nvSpPr>
            <p:spPr>
              <a:xfrm>
                <a:off x="628650" y="1649896"/>
                <a:ext cx="8100680" cy="4527067"/>
              </a:xfrm>
              <a:blipFill>
                <a:blip r:embed="rId2"/>
                <a:stretch>
                  <a:fillRect l="-782"/>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BF19BD20-214E-1242-B806-15D8BF6B18CF}"/>
              </a:ext>
            </a:extLst>
          </p:cNvPr>
          <p:cNvSpPr>
            <a:spLocks noGrp="1"/>
          </p:cNvSpPr>
          <p:nvPr>
            <p:ph type="dt" sz="half" idx="10"/>
          </p:nvPr>
        </p:nvSpPr>
        <p:spPr/>
        <p:txBody>
          <a:bodyPr/>
          <a:lstStyle/>
          <a:p>
            <a:fld id="{332CB36E-B92C-E843-937A-1D2B4930F4B5}"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213285CA-A9F7-C84B-B873-DE3B27DF24A2}"/>
              </a:ext>
            </a:extLst>
          </p:cNvPr>
          <p:cNvSpPr>
            <a:spLocks noGrp="1"/>
          </p:cNvSpPr>
          <p:nvPr>
            <p:ph type="ftr" sz="quarter" idx="11"/>
          </p:nvPr>
        </p:nvSpPr>
        <p:spPr/>
        <p:txBody>
          <a:bodyPr/>
          <a:lstStyle/>
          <a:p>
            <a:r>
              <a:rPr kumimoji="1" lang="ja-JP" altLang="en-US"/>
              <a:t>研究室セミナー</a:t>
            </a:r>
          </a:p>
        </p:txBody>
      </p:sp>
      <p:sp>
        <p:nvSpPr>
          <p:cNvPr id="6" name="タイトル 5">
            <a:extLst>
              <a:ext uri="{FF2B5EF4-FFF2-40B4-BE49-F238E27FC236}">
                <a16:creationId xmlns:a16="http://schemas.microsoft.com/office/drawing/2014/main" id="{41D149C3-1EC5-634B-8203-250D68AE80BB}"/>
              </a:ext>
            </a:extLst>
          </p:cNvPr>
          <p:cNvSpPr>
            <a:spLocks noGrp="1"/>
          </p:cNvSpPr>
          <p:nvPr>
            <p:ph type="title"/>
          </p:nvPr>
        </p:nvSpPr>
        <p:spPr/>
        <p:txBody>
          <a:bodyPr/>
          <a:lstStyle/>
          <a:p>
            <a:r>
              <a:rPr kumimoji="1" lang="en-US" altLang="ja-JP" dirty="0"/>
              <a:t>BSS</a:t>
            </a:r>
            <a:r>
              <a:rPr kumimoji="1" lang="ja-JP" altLang="en-US"/>
              <a:t>（</a:t>
            </a:r>
            <a:r>
              <a:rPr kumimoji="1" lang="en-US" altLang="ja-JP" dirty="0"/>
              <a:t>1/4</a:t>
            </a:r>
            <a:r>
              <a:rPr kumimoji="1" lang="ja-JP" altLang="en-US"/>
              <a:t>）：カクテルパーティ効果</a:t>
            </a:r>
          </a:p>
        </p:txBody>
      </p:sp>
      <p:sp>
        <p:nvSpPr>
          <p:cNvPr id="14" name="スライド番号プレースホルダー 13">
            <a:extLst>
              <a:ext uri="{FF2B5EF4-FFF2-40B4-BE49-F238E27FC236}">
                <a16:creationId xmlns:a16="http://schemas.microsoft.com/office/drawing/2014/main" id="{EBB7F2BF-3678-4348-8C10-5E713D0181E8}"/>
              </a:ext>
            </a:extLst>
          </p:cNvPr>
          <p:cNvSpPr>
            <a:spLocks noGrp="1"/>
          </p:cNvSpPr>
          <p:nvPr>
            <p:ph type="sldNum" sz="quarter" idx="12"/>
          </p:nvPr>
        </p:nvSpPr>
        <p:spPr/>
        <p:txBody>
          <a:bodyPr/>
          <a:lstStyle/>
          <a:p>
            <a:fld id="{0A308975-6624-A64B-9276-C536B2E7A4FC}" type="slidenum">
              <a:rPr kumimoji="1" lang="ja-JP" altLang="en-US" smtClean="0"/>
              <a:pPr/>
              <a:t>4</a:t>
            </a:fld>
            <a:endParaRPr kumimoji="1" lang="ja-JP" altLang="en-US"/>
          </a:p>
        </p:txBody>
      </p:sp>
      <p:sp>
        <p:nvSpPr>
          <p:cNvPr id="15" name="テキスト ボックス 14">
            <a:extLst>
              <a:ext uri="{FF2B5EF4-FFF2-40B4-BE49-F238E27FC236}">
                <a16:creationId xmlns:a16="http://schemas.microsoft.com/office/drawing/2014/main" id="{9F3A7F89-3504-D34E-B26F-C89884E8B94D}"/>
              </a:ext>
            </a:extLst>
          </p:cNvPr>
          <p:cNvSpPr txBox="1"/>
          <p:nvPr/>
        </p:nvSpPr>
        <p:spPr>
          <a:xfrm>
            <a:off x="281763" y="6038463"/>
            <a:ext cx="8580473"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[1]Wikipedia</a:t>
            </a:r>
            <a:r>
              <a:rPr kumimoji="1" lang="ja-JP" altLang="en-US" sz="1200">
                <a:latin typeface="Meiryo" panose="020B0604030504040204" pitchFamily="34" charset="-128"/>
                <a:ea typeface="Meiryo" panose="020B0604030504040204" pitchFamily="34" charset="-128"/>
              </a:rPr>
              <a:t>より引用</a:t>
            </a:r>
          </a:p>
        </p:txBody>
      </p:sp>
    </p:spTree>
    <p:extLst>
      <p:ext uri="{BB962C8B-B14F-4D97-AF65-F5344CB8AC3E}">
        <p14:creationId xmlns:p14="http://schemas.microsoft.com/office/powerpoint/2010/main" val="174243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275C120-091E-634F-A81C-828D97294AF7}"/>
              </a:ext>
            </a:extLst>
          </p:cNvPr>
          <p:cNvSpPr>
            <a:spLocks noGrp="1"/>
          </p:cNvSpPr>
          <p:nvPr>
            <p:ph idx="1"/>
          </p:nvPr>
        </p:nvSpPr>
        <p:spPr/>
        <p:txBody>
          <a:bodyPr/>
          <a:lstStyle/>
          <a:p>
            <a:r>
              <a:rPr lang="ja-JP" altLang="en-US"/>
              <a:t>混合された信号から元の独立な信号を抽出する</a:t>
            </a:r>
            <a:endParaRPr lang="en-US" altLang="ja-JP" dirty="0"/>
          </a:p>
          <a:p>
            <a:pPr marL="0" indent="0">
              <a:buNone/>
            </a:pPr>
            <a:r>
              <a:rPr lang="ja-JP" altLang="en-US"/>
              <a:t>→</a:t>
            </a:r>
            <a:r>
              <a:rPr lang="en-US" altLang="ja-JP" dirty="0"/>
              <a:t> </a:t>
            </a:r>
            <a:r>
              <a:rPr lang="ja-JP" altLang="en-US"/>
              <a:t>カクテルパーティ効果</a:t>
            </a:r>
            <a:endParaRPr lang="en-US" altLang="ja-JP" dirty="0"/>
          </a:p>
        </p:txBody>
      </p:sp>
      <p:sp>
        <p:nvSpPr>
          <p:cNvPr id="3" name="日付プレースホルダー 2">
            <a:extLst>
              <a:ext uri="{FF2B5EF4-FFF2-40B4-BE49-F238E27FC236}">
                <a16:creationId xmlns:a16="http://schemas.microsoft.com/office/drawing/2014/main" id="{C7274F87-AB39-2E42-8E30-808258509318}"/>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2419BC84-4DB5-6C41-81D9-991CDB0A48AE}"/>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997E9FF0-3E6E-3649-80D3-54D70C912695}"/>
              </a:ext>
            </a:extLst>
          </p:cNvPr>
          <p:cNvSpPr>
            <a:spLocks noGrp="1"/>
          </p:cNvSpPr>
          <p:nvPr>
            <p:ph type="sldNum" sz="quarter" idx="12"/>
          </p:nvPr>
        </p:nvSpPr>
        <p:spPr/>
        <p:txBody>
          <a:bodyPr/>
          <a:lstStyle/>
          <a:p>
            <a:fld id="{0A308975-6624-A64B-9276-C536B2E7A4FC}" type="slidenum">
              <a:rPr kumimoji="1" lang="ja-JP" altLang="en-US" smtClean="0"/>
              <a:pPr/>
              <a:t>5</a:t>
            </a:fld>
            <a:endParaRPr kumimoji="1" lang="ja-JP" altLang="en-US"/>
          </a:p>
        </p:txBody>
      </p:sp>
      <p:sp>
        <p:nvSpPr>
          <p:cNvPr id="6" name="タイトル 5">
            <a:extLst>
              <a:ext uri="{FF2B5EF4-FFF2-40B4-BE49-F238E27FC236}">
                <a16:creationId xmlns:a16="http://schemas.microsoft.com/office/drawing/2014/main" id="{FE611E14-D8CD-474D-93F7-2EE244B5407A}"/>
              </a:ext>
            </a:extLst>
          </p:cNvPr>
          <p:cNvSpPr>
            <a:spLocks noGrp="1"/>
          </p:cNvSpPr>
          <p:nvPr>
            <p:ph type="title"/>
          </p:nvPr>
        </p:nvSpPr>
        <p:spPr/>
        <p:txBody>
          <a:bodyPr/>
          <a:lstStyle/>
          <a:p>
            <a:r>
              <a:rPr kumimoji="1" lang="en-US" altLang="ja-JP" dirty="0"/>
              <a:t>BSS</a:t>
            </a:r>
            <a:r>
              <a:rPr kumimoji="1" lang="ja-JP" altLang="en-US"/>
              <a:t>（</a:t>
            </a:r>
            <a:r>
              <a:rPr kumimoji="1" lang="en-US" altLang="ja-JP" dirty="0"/>
              <a:t>2/4</a:t>
            </a:r>
            <a:r>
              <a:rPr kumimoji="1" lang="ja-JP" altLang="en-US"/>
              <a:t>）：カクテルパーティ効果</a:t>
            </a:r>
          </a:p>
        </p:txBody>
      </p:sp>
      <p:pic>
        <p:nvPicPr>
          <p:cNvPr id="7" name="図 6" descr="おもちゃの人形と人の絵&#10;&#10;低い精度で自動的に生成された説明">
            <a:extLst>
              <a:ext uri="{FF2B5EF4-FFF2-40B4-BE49-F238E27FC236}">
                <a16:creationId xmlns:a16="http://schemas.microsoft.com/office/drawing/2014/main" id="{61ADF506-7365-464B-AC42-4D37B9B7B1EC}"/>
              </a:ext>
            </a:extLst>
          </p:cNvPr>
          <p:cNvPicPr>
            <a:picLocks noChangeAspect="1"/>
          </p:cNvPicPr>
          <p:nvPr/>
        </p:nvPicPr>
        <p:blipFill>
          <a:blip r:embed="rId2"/>
          <a:stretch>
            <a:fillRect/>
          </a:stretch>
        </p:blipFill>
        <p:spPr>
          <a:xfrm>
            <a:off x="4492864" y="3077177"/>
            <a:ext cx="3438862" cy="3009004"/>
          </a:xfrm>
          <a:prstGeom prst="rect">
            <a:avLst/>
          </a:prstGeom>
        </p:spPr>
      </p:pic>
      <p:sp>
        <p:nvSpPr>
          <p:cNvPr id="8" name="円形吹き出し 7">
            <a:extLst>
              <a:ext uri="{FF2B5EF4-FFF2-40B4-BE49-F238E27FC236}">
                <a16:creationId xmlns:a16="http://schemas.microsoft.com/office/drawing/2014/main" id="{7F8AEBAE-2F47-2D46-A2D2-380097DCAC94}"/>
              </a:ext>
            </a:extLst>
          </p:cNvPr>
          <p:cNvSpPr/>
          <p:nvPr/>
        </p:nvSpPr>
        <p:spPr>
          <a:xfrm>
            <a:off x="6957813" y="5094282"/>
            <a:ext cx="2035580" cy="686091"/>
          </a:xfrm>
          <a:prstGeom prst="wedgeEllipseCallout">
            <a:avLst>
              <a:gd name="adj1" fmla="val -27289"/>
              <a:gd name="adj2" fmla="val -110368"/>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a:latin typeface="Meiryo" panose="020B0604030504040204" pitchFamily="34" charset="-128"/>
                <a:ea typeface="Meiryo" panose="020B0604030504040204" pitchFamily="34" charset="-128"/>
              </a:rPr>
              <a:t>超かっこいいね</a:t>
            </a:r>
          </a:p>
        </p:txBody>
      </p:sp>
      <p:sp>
        <p:nvSpPr>
          <p:cNvPr id="9" name="円形吹き出し 8">
            <a:extLst>
              <a:ext uri="{FF2B5EF4-FFF2-40B4-BE49-F238E27FC236}">
                <a16:creationId xmlns:a16="http://schemas.microsoft.com/office/drawing/2014/main" id="{70DA67F0-DB29-AC49-BC91-8DE511485656}"/>
              </a:ext>
            </a:extLst>
          </p:cNvPr>
          <p:cNvSpPr/>
          <p:nvPr/>
        </p:nvSpPr>
        <p:spPr>
          <a:xfrm>
            <a:off x="6931933" y="2897238"/>
            <a:ext cx="1806105" cy="686091"/>
          </a:xfrm>
          <a:prstGeom prst="wedgeEllipseCallout">
            <a:avLst>
              <a:gd name="adj1" fmla="val -56509"/>
              <a:gd name="adj2" fmla="val 5294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a:latin typeface="Meiryo" panose="020B0604030504040204" pitchFamily="34" charset="-128"/>
                <a:ea typeface="Meiryo" panose="020B0604030504040204" pitchFamily="34" charset="-128"/>
              </a:rPr>
              <a:t>お酒美味いね</a:t>
            </a:r>
            <a:endParaRPr kumimoji="1" lang="ja-JP" altLang="en-US" sz="1400">
              <a:latin typeface="Meiryo" panose="020B0604030504040204" pitchFamily="34" charset="-128"/>
              <a:ea typeface="Meiryo" panose="020B0604030504040204" pitchFamily="34" charset="-128"/>
            </a:endParaRPr>
          </a:p>
        </p:txBody>
      </p:sp>
      <p:sp>
        <p:nvSpPr>
          <p:cNvPr id="10" name="円形吹き出し 9">
            <a:extLst>
              <a:ext uri="{FF2B5EF4-FFF2-40B4-BE49-F238E27FC236}">
                <a16:creationId xmlns:a16="http://schemas.microsoft.com/office/drawing/2014/main" id="{4050554D-FFDD-1D47-828F-96901BC06916}"/>
              </a:ext>
            </a:extLst>
          </p:cNvPr>
          <p:cNvSpPr/>
          <p:nvPr/>
        </p:nvSpPr>
        <p:spPr>
          <a:xfrm>
            <a:off x="2512208" y="5032032"/>
            <a:ext cx="2287236" cy="686091"/>
          </a:xfrm>
          <a:prstGeom prst="wedgeEllipseCallout">
            <a:avLst>
              <a:gd name="adj1" fmla="val 57471"/>
              <a:gd name="adj2" fmla="val -178120"/>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a:latin typeface="Meiryo" panose="020B0604030504040204" pitchFamily="34" charset="-128"/>
                <a:ea typeface="Meiryo" panose="020B0604030504040204" pitchFamily="34" charset="-128"/>
              </a:rPr>
              <a:t>昨日</a:t>
            </a:r>
            <a:r>
              <a:rPr lang="ja-JP" altLang="en-US" b="1" u="sng">
                <a:solidFill>
                  <a:srgbClr val="FF0000"/>
                </a:solidFill>
                <a:latin typeface="Meiryo" panose="020B0604030504040204" pitchFamily="34" charset="-128"/>
                <a:ea typeface="Meiryo" panose="020B0604030504040204" pitchFamily="34" charset="-128"/>
              </a:rPr>
              <a:t>野口</a:t>
            </a:r>
            <a:r>
              <a:rPr kumimoji="1" lang="ja-JP" altLang="en-US" sz="1400">
                <a:latin typeface="Meiryo" panose="020B0604030504040204" pitchFamily="34" charset="-128"/>
                <a:ea typeface="Meiryo" panose="020B0604030504040204" pitchFamily="34" charset="-128"/>
              </a:rPr>
              <a:t>がさ</a:t>
            </a:r>
            <a:r>
              <a:rPr kumimoji="1" lang="en-US" altLang="ja-JP" sz="1400" dirty="0">
                <a:latin typeface="Meiryo" panose="020B0604030504040204" pitchFamily="34" charset="-128"/>
                <a:ea typeface="Meiryo" panose="020B0604030504040204" pitchFamily="34" charset="-128"/>
              </a:rPr>
              <a:t>〜</a:t>
            </a:r>
            <a:endParaRPr kumimoji="1" lang="ja-JP" altLang="en-US" sz="1400">
              <a:latin typeface="Meiryo" panose="020B0604030504040204" pitchFamily="34" charset="-128"/>
              <a:ea typeface="Meiryo" panose="020B0604030504040204" pitchFamily="34" charset="-128"/>
            </a:endParaRPr>
          </a:p>
        </p:txBody>
      </p:sp>
      <p:sp>
        <p:nvSpPr>
          <p:cNvPr id="11" name="円形吹き出し 10">
            <a:extLst>
              <a:ext uri="{FF2B5EF4-FFF2-40B4-BE49-F238E27FC236}">
                <a16:creationId xmlns:a16="http://schemas.microsoft.com/office/drawing/2014/main" id="{D9E58C63-7487-B74E-8D4F-C9D6DA224884}"/>
              </a:ext>
            </a:extLst>
          </p:cNvPr>
          <p:cNvSpPr/>
          <p:nvPr/>
        </p:nvSpPr>
        <p:spPr>
          <a:xfrm>
            <a:off x="4334458" y="2729026"/>
            <a:ext cx="1806106" cy="686091"/>
          </a:xfrm>
          <a:prstGeom prst="wedgeEllipseCallout">
            <a:avLst>
              <a:gd name="adj1" fmla="val 39850"/>
              <a:gd name="adj2" fmla="val 90719"/>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a:latin typeface="Meiryo" panose="020B0604030504040204" pitchFamily="34" charset="-128"/>
                <a:ea typeface="Meiryo" panose="020B0604030504040204" pitchFamily="34" charset="-128"/>
              </a:rPr>
              <a:t>楽しそうだね</a:t>
            </a:r>
            <a:endParaRPr kumimoji="1" lang="ja-JP" altLang="en-US" sz="1400">
              <a:latin typeface="Meiryo" panose="020B0604030504040204" pitchFamily="34" charset="-128"/>
              <a:ea typeface="Meiryo" panose="020B0604030504040204" pitchFamily="34" charset="-128"/>
            </a:endParaRPr>
          </a:p>
        </p:txBody>
      </p:sp>
      <p:pic>
        <p:nvPicPr>
          <p:cNvPr id="12" name="図 11" descr="アプリケーション, テーブル&#10;&#10;自動的に生成された説明">
            <a:extLst>
              <a:ext uri="{FF2B5EF4-FFF2-40B4-BE49-F238E27FC236}">
                <a16:creationId xmlns:a16="http://schemas.microsoft.com/office/drawing/2014/main" id="{77EB08C6-4837-084E-A579-A89CDF8DEAF9}"/>
              </a:ext>
            </a:extLst>
          </p:cNvPr>
          <p:cNvPicPr>
            <a:picLocks noChangeAspect="1"/>
          </p:cNvPicPr>
          <p:nvPr/>
        </p:nvPicPr>
        <p:blipFill rotWithShape="1">
          <a:blip r:embed="rId3"/>
          <a:srcRect l="67842" t="29504" r="5672" b="17907"/>
          <a:stretch/>
        </p:blipFill>
        <p:spPr>
          <a:xfrm>
            <a:off x="641714" y="4357458"/>
            <a:ext cx="1204971" cy="1473648"/>
          </a:xfrm>
          <a:prstGeom prst="rect">
            <a:avLst/>
          </a:prstGeom>
        </p:spPr>
      </p:pic>
      <p:sp>
        <p:nvSpPr>
          <p:cNvPr id="13" name="雲形吹き出し 12">
            <a:extLst>
              <a:ext uri="{FF2B5EF4-FFF2-40B4-BE49-F238E27FC236}">
                <a16:creationId xmlns:a16="http://schemas.microsoft.com/office/drawing/2014/main" id="{2C743AEB-F1B3-C249-A143-35B5DFC5661E}"/>
              </a:ext>
            </a:extLst>
          </p:cNvPr>
          <p:cNvSpPr/>
          <p:nvPr/>
        </p:nvSpPr>
        <p:spPr>
          <a:xfrm>
            <a:off x="1566392" y="3459642"/>
            <a:ext cx="1708436" cy="918290"/>
          </a:xfrm>
          <a:prstGeom prst="cloudCallout">
            <a:avLst>
              <a:gd name="adj1" fmla="val -51213"/>
              <a:gd name="adj2" fmla="val 60149"/>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a:latin typeface="Meiryo" panose="020B0604030504040204" pitchFamily="34" charset="-128"/>
                <a:ea typeface="Meiryo" panose="020B0604030504040204" pitchFamily="34" charset="-128"/>
              </a:rPr>
              <a:t>俺の話</a:t>
            </a:r>
            <a:r>
              <a:rPr kumimoji="1" lang="en-US" altLang="ja-JP" sz="1600" dirty="0">
                <a:latin typeface="Meiryo" panose="020B0604030504040204" pitchFamily="34" charset="-128"/>
                <a:ea typeface="Meiryo" panose="020B0604030504040204" pitchFamily="34" charset="-128"/>
              </a:rPr>
              <a:t>!!!!</a:t>
            </a:r>
            <a:endParaRPr kumimoji="1" lang="ja-JP" altLang="en-US" sz="16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60550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2882750-3A53-3640-A89D-8B3C33CFD83A}"/>
              </a:ext>
            </a:extLst>
          </p:cNvPr>
          <p:cNvSpPr>
            <a:spLocks noGrp="1"/>
          </p:cNvSpPr>
          <p:nvPr>
            <p:ph idx="1"/>
          </p:nvPr>
        </p:nvSpPr>
        <p:spPr/>
        <p:txBody>
          <a:bodyPr/>
          <a:lstStyle/>
          <a:p>
            <a:r>
              <a:rPr kumimoji="1" lang="ja-JP" altLang="en-US"/>
              <a:t>混合された信号から分離信号を取り出す</a:t>
            </a:r>
            <a:endParaRPr kumimoji="1" lang="en-US" altLang="ja-JP" dirty="0"/>
          </a:p>
          <a:p>
            <a:r>
              <a:rPr kumimoji="1" lang="ja-JP" altLang="en-US"/>
              <a:t>どのように混合されたか（混合行列）の情報は利用できない</a:t>
            </a:r>
            <a:endParaRPr kumimoji="1" lang="en-US" altLang="ja-JP" dirty="0"/>
          </a:p>
          <a:p>
            <a:pPr marL="0" indent="0">
              <a:lnSpc>
                <a:spcPct val="200000"/>
              </a:lnSpc>
              <a:buNone/>
            </a:pPr>
            <a:r>
              <a:rPr lang="ja-JP" altLang="en-US">
                <a:solidFill>
                  <a:srgbClr val="FF0000"/>
                </a:solidFill>
              </a:rPr>
              <a:t>分離行列</a:t>
            </a:r>
            <a:r>
              <a:rPr lang="en-US" altLang="ja-JP" dirty="0">
                <a:solidFill>
                  <a:srgbClr val="FF0000"/>
                </a:solidFill>
              </a:rPr>
              <a:t>W</a:t>
            </a:r>
            <a:r>
              <a:rPr lang="ja-JP" altLang="en-US">
                <a:solidFill>
                  <a:srgbClr val="FF0000"/>
                </a:solidFill>
              </a:rPr>
              <a:t>の推定、音源の確立分布の推定　→　大変困難！</a:t>
            </a:r>
            <a:endParaRPr lang="en-US" altLang="ja-JP" dirty="0">
              <a:solidFill>
                <a:srgbClr val="FF0000"/>
              </a:solidFill>
            </a:endParaRPr>
          </a:p>
        </p:txBody>
      </p:sp>
      <p:sp>
        <p:nvSpPr>
          <p:cNvPr id="3" name="日付プレースホルダー 2">
            <a:extLst>
              <a:ext uri="{FF2B5EF4-FFF2-40B4-BE49-F238E27FC236}">
                <a16:creationId xmlns:a16="http://schemas.microsoft.com/office/drawing/2014/main" id="{79B1D7C9-F4F6-3140-B3FF-5D4B0A978659}"/>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32C13BF1-7236-6E4A-9659-7ACF94F29E61}"/>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C05A2A0A-68DA-824F-891B-763A0CFD4CA6}"/>
              </a:ext>
            </a:extLst>
          </p:cNvPr>
          <p:cNvSpPr>
            <a:spLocks noGrp="1"/>
          </p:cNvSpPr>
          <p:nvPr>
            <p:ph type="sldNum" sz="quarter" idx="12"/>
          </p:nvPr>
        </p:nvSpPr>
        <p:spPr/>
        <p:txBody>
          <a:bodyPr/>
          <a:lstStyle/>
          <a:p>
            <a:fld id="{0A308975-6624-A64B-9276-C536B2E7A4FC}" type="slidenum">
              <a:rPr kumimoji="1" lang="ja-JP" altLang="en-US" smtClean="0"/>
              <a:pPr/>
              <a:t>6</a:t>
            </a:fld>
            <a:endParaRPr kumimoji="1" lang="ja-JP" altLang="en-US"/>
          </a:p>
        </p:txBody>
      </p:sp>
      <p:sp>
        <p:nvSpPr>
          <p:cNvPr id="6" name="タイトル 5">
            <a:extLst>
              <a:ext uri="{FF2B5EF4-FFF2-40B4-BE49-F238E27FC236}">
                <a16:creationId xmlns:a16="http://schemas.microsoft.com/office/drawing/2014/main" id="{17F804B4-28B2-6645-B5DE-A10F0A7187DC}"/>
              </a:ext>
            </a:extLst>
          </p:cNvPr>
          <p:cNvSpPr>
            <a:spLocks noGrp="1"/>
          </p:cNvSpPr>
          <p:nvPr>
            <p:ph type="title"/>
          </p:nvPr>
        </p:nvSpPr>
        <p:spPr/>
        <p:txBody>
          <a:bodyPr/>
          <a:lstStyle/>
          <a:p>
            <a:r>
              <a:rPr kumimoji="1" lang="en-US" altLang="ja-JP" dirty="0"/>
              <a:t>BSS</a:t>
            </a:r>
            <a:r>
              <a:rPr kumimoji="1" lang="ja-JP" altLang="en-US"/>
              <a:t>（</a:t>
            </a:r>
            <a:r>
              <a:rPr kumimoji="1" lang="en-US" altLang="ja-JP" dirty="0"/>
              <a:t>3/4</a:t>
            </a:r>
            <a:r>
              <a:rPr kumimoji="1" lang="ja-JP" altLang="en-US"/>
              <a:t>）：</a:t>
            </a:r>
            <a:r>
              <a:rPr kumimoji="1" lang="en-US" altLang="ja-JP" dirty="0"/>
              <a:t>BSS</a:t>
            </a:r>
            <a:r>
              <a:rPr kumimoji="1" lang="ja-JP" altLang="en-US"/>
              <a:t>の基本概念</a:t>
            </a:r>
          </a:p>
        </p:txBody>
      </p:sp>
      <p:pic>
        <p:nvPicPr>
          <p:cNvPr id="7" name="図 6" descr="ダイアグラム&#10;&#10;自動的に生成された説明">
            <a:extLst>
              <a:ext uri="{FF2B5EF4-FFF2-40B4-BE49-F238E27FC236}">
                <a16:creationId xmlns:a16="http://schemas.microsoft.com/office/drawing/2014/main" id="{2162E642-2E87-234E-8510-8A643CF1F449}"/>
              </a:ext>
            </a:extLst>
          </p:cNvPr>
          <p:cNvPicPr>
            <a:picLocks noChangeAspect="1"/>
          </p:cNvPicPr>
          <p:nvPr/>
        </p:nvPicPr>
        <p:blipFill rotWithShape="1">
          <a:blip r:embed="rId2"/>
          <a:srcRect r="468"/>
          <a:stretch/>
        </p:blipFill>
        <p:spPr>
          <a:xfrm>
            <a:off x="1680405" y="4220808"/>
            <a:ext cx="5783190" cy="1701919"/>
          </a:xfrm>
          <a:prstGeom prst="rect">
            <a:avLst/>
          </a:prstGeom>
        </p:spPr>
      </p:pic>
      <p:sp>
        <p:nvSpPr>
          <p:cNvPr id="10" name="テキスト ボックス 9">
            <a:extLst>
              <a:ext uri="{FF2B5EF4-FFF2-40B4-BE49-F238E27FC236}">
                <a16:creationId xmlns:a16="http://schemas.microsoft.com/office/drawing/2014/main" id="{D294B4BE-8E8D-8344-A233-8E1453467642}"/>
              </a:ext>
            </a:extLst>
          </p:cNvPr>
          <p:cNvSpPr txBox="1"/>
          <p:nvPr/>
        </p:nvSpPr>
        <p:spPr>
          <a:xfrm>
            <a:off x="1958986" y="6004264"/>
            <a:ext cx="5226028" cy="430887"/>
          </a:xfrm>
          <a:prstGeom prst="rect">
            <a:avLst/>
          </a:prstGeom>
          <a:noFill/>
        </p:spPr>
        <p:txBody>
          <a:bodyPr wrap="square" rtlCol="0">
            <a:spAutoFit/>
          </a:bodyPr>
          <a:lstStyle/>
          <a:p>
            <a:pPr algn="ctr"/>
            <a:r>
              <a:rPr lang="ja-JP" altLang="en-US" sz="1100"/>
              <a:t>ブラインド音源分離の様子</a:t>
            </a:r>
            <a:endParaRPr lang="en" altLang="ja-JP" sz="1100" dirty="0"/>
          </a:p>
          <a:p>
            <a:pPr algn="ctr"/>
            <a:r>
              <a:rPr lang="en" altLang="ja-JP" sz="1100" dirty="0">
                <a:hlinkClick r:id="rId3"/>
              </a:rPr>
              <a:t>https://www.kecl.ntt.co.jp/icl/signal/sawada/mypaper/subspace2010rev.pdf</a:t>
            </a:r>
            <a:r>
              <a:rPr lang="ja-JP" altLang="en-US" sz="1100"/>
              <a:t>より引用</a:t>
            </a:r>
            <a:endParaRPr kumimoji="1" lang="ja-JP" altLang="en-US" sz="1100"/>
          </a:p>
        </p:txBody>
      </p:sp>
      <p:sp>
        <p:nvSpPr>
          <p:cNvPr id="11" name="テキスト ボックス 10">
            <a:extLst>
              <a:ext uri="{FF2B5EF4-FFF2-40B4-BE49-F238E27FC236}">
                <a16:creationId xmlns:a16="http://schemas.microsoft.com/office/drawing/2014/main" id="{06B11FA2-85F5-C344-8007-D620545124B3}"/>
              </a:ext>
            </a:extLst>
          </p:cNvPr>
          <p:cNvSpPr txBox="1"/>
          <p:nvPr/>
        </p:nvSpPr>
        <p:spPr>
          <a:xfrm>
            <a:off x="1775871" y="3870286"/>
            <a:ext cx="78531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信号源</a:t>
            </a:r>
          </a:p>
        </p:txBody>
      </p:sp>
      <p:sp>
        <p:nvSpPr>
          <p:cNvPr id="12" name="テキスト ボックス 11">
            <a:extLst>
              <a:ext uri="{FF2B5EF4-FFF2-40B4-BE49-F238E27FC236}">
                <a16:creationId xmlns:a16="http://schemas.microsoft.com/office/drawing/2014/main" id="{08AE09D9-F071-5C49-9310-5CEE662C6992}"/>
              </a:ext>
            </a:extLst>
          </p:cNvPr>
          <p:cNvSpPr txBox="1"/>
          <p:nvPr/>
        </p:nvSpPr>
        <p:spPr>
          <a:xfrm>
            <a:off x="6463823" y="3870285"/>
            <a:ext cx="92889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分離信号</a:t>
            </a:r>
          </a:p>
        </p:txBody>
      </p:sp>
      <p:sp>
        <p:nvSpPr>
          <p:cNvPr id="13" name="テキスト ボックス 12">
            <a:extLst>
              <a:ext uri="{FF2B5EF4-FFF2-40B4-BE49-F238E27FC236}">
                <a16:creationId xmlns:a16="http://schemas.microsoft.com/office/drawing/2014/main" id="{35D2DA3D-2A33-3242-9D1F-19143B9131AF}"/>
              </a:ext>
            </a:extLst>
          </p:cNvPr>
          <p:cNvSpPr txBox="1"/>
          <p:nvPr/>
        </p:nvSpPr>
        <p:spPr>
          <a:xfrm>
            <a:off x="4046372" y="3859109"/>
            <a:ext cx="93226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観測信号</a:t>
            </a:r>
          </a:p>
        </p:txBody>
      </p:sp>
    </p:spTree>
    <p:extLst>
      <p:ext uri="{BB962C8B-B14F-4D97-AF65-F5344CB8AC3E}">
        <p14:creationId xmlns:p14="http://schemas.microsoft.com/office/powerpoint/2010/main" val="149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1D8FE0A-497A-3549-86D9-774171353135}"/>
                  </a:ext>
                </a:extLst>
              </p:cNvPr>
              <p:cNvSpPr>
                <a:spLocks noGrp="1"/>
              </p:cNvSpPr>
              <p:nvPr>
                <p:ph idx="1"/>
              </p:nvPr>
            </p:nvSpPr>
            <p:spPr/>
            <p:txBody>
              <a:bodyPr/>
              <a:lstStyle/>
              <a:p>
                <a:r>
                  <a:rPr lang="ja-JP" altLang="en-US"/>
                  <a:t>信号源の数</a:t>
                </a:r>
                <a14:m>
                  <m:oMath xmlns:m="http://schemas.openxmlformats.org/officeDocument/2006/math">
                    <m:r>
                      <a:rPr lang="en-US" altLang="ja-JP" b="0" i="1" smtClean="0">
                        <a:latin typeface="Cambria Math" panose="02040503050406030204" pitchFamily="18" charset="0"/>
                      </a:rPr>
                      <m:t>𝑁</m:t>
                    </m:r>
                  </m:oMath>
                </a14:m>
                <a:r>
                  <a:rPr lang="ja-JP" altLang="en-US"/>
                  <a:t>と観測信号の数</a:t>
                </a:r>
                <a14:m>
                  <m:oMath xmlns:m="http://schemas.openxmlformats.org/officeDocument/2006/math">
                    <m:r>
                      <a:rPr lang="en-US" altLang="ja-JP" b="0" i="1" smtClean="0">
                        <a:latin typeface="Cambria Math" panose="02040503050406030204" pitchFamily="18" charset="0"/>
                      </a:rPr>
                      <m:t>𝑀</m:t>
                    </m:r>
                  </m:oMath>
                </a14:m>
                <a:r>
                  <a:rPr lang="ja-JP" altLang="en-US"/>
                  <a:t>の関係が重要</a:t>
                </a:r>
                <a:endParaRPr lang="en-US" altLang="ja-JP" dirty="0"/>
              </a:p>
              <a:p>
                <a14:m>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𝑀</m:t>
                    </m:r>
                  </m:oMath>
                </a14:m>
                <a:r>
                  <a:rPr kumimoji="1" lang="ja-JP" altLang="en-US"/>
                  <a:t>の場合に</a:t>
                </a:r>
                <a:r>
                  <a:rPr kumimoji="1" lang="ja-JP" altLang="en-US">
                    <a:solidFill>
                      <a:srgbClr val="FF0000"/>
                    </a:solidFill>
                  </a:rPr>
                  <a:t>独立成分分析</a:t>
                </a:r>
                <a:r>
                  <a:rPr kumimoji="1" lang="ja-JP" altLang="en-US"/>
                  <a:t>を用いて分離可能</a:t>
                </a:r>
                <a:endParaRPr kumimoji="1" lang="en-US" altLang="ja-JP" dirty="0"/>
              </a:p>
              <a:p>
                <a:r>
                  <a:rPr lang="ja-JP" altLang="en-US"/>
                  <a:t>近年は教師データを用いた</a:t>
                </a:r>
                <a:r>
                  <a:rPr lang="en-US" altLang="ja-JP" dirty="0">
                    <a:solidFill>
                      <a:srgbClr val="FF0000"/>
                    </a:solidFill>
                  </a:rPr>
                  <a:t>DNN</a:t>
                </a:r>
                <a:r>
                  <a:rPr lang="ja-JP" altLang="en-US">
                    <a:solidFill>
                      <a:srgbClr val="FF0000"/>
                    </a:solidFill>
                  </a:rPr>
                  <a:t>に基づく手法</a:t>
                </a:r>
                <a:r>
                  <a:rPr lang="ja-JP" altLang="en-US"/>
                  <a:t>が多い</a:t>
                </a:r>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71D8FE0A-497A-3549-86D9-774171353135}"/>
                  </a:ext>
                </a:extLst>
              </p:cNvPr>
              <p:cNvSpPr>
                <a:spLocks noGrp="1" noRot="1" noChangeAspect="1" noMove="1" noResize="1" noEditPoints="1" noAdjustHandles="1" noChangeArrowheads="1" noChangeShapeType="1" noTextEdit="1"/>
              </p:cNvSpPr>
              <p:nvPr>
                <p:ph idx="1"/>
              </p:nvPr>
            </p:nvSpPr>
            <p:spPr>
              <a:blipFill>
                <a:blip r:embed="rId3"/>
                <a:stretch>
                  <a:fillRect l="-643"/>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6A294D4F-92EE-A044-953F-620BF83AE838}"/>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E408E470-52C6-1D41-9274-B93C72E6F208}"/>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ECF6506B-71EF-8C4C-A8CD-00D755C015B7}"/>
              </a:ext>
            </a:extLst>
          </p:cNvPr>
          <p:cNvSpPr>
            <a:spLocks noGrp="1"/>
          </p:cNvSpPr>
          <p:nvPr>
            <p:ph type="sldNum" sz="quarter" idx="12"/>
          </p:nvPr>
        </p:nvSpPr>
        <p:spPr/>
        <p:txBody>
          <a:bodyPr/>
          <a:lstStyle/>
          <a:p>
            <a:fld id="{0A308975-6624-A64B-9276-C536B2E7A4FC}" type="slidenum">
              <a:rPr kumimoji="1" lang="ja-JP" altLang="en-US" smtClean="0"/>
              <a:pPr/>
              <a:t>7</a:t>
            </a:fld>
            <a:endParaRPr kumimoji="1" lang="ja-JP" altLang="en-US"/>
          </a:p>
        </p:txBody>
      </p:sp>
      <p:sp>
        <p:nvSpPr>
          <p:cNvPr id="6" name="タイトル 5">
            <a:extLst>
              <a:ext uri="{FF2B5EF4-FFF2-40B4-BE49-F238E27FC236}">
                <a16:creationId xmlns:a16="http://schemas.microsoft.com/office/drawing/2014/main" id="{1328897C-F690-9F4B-A366-36B87BACE38F}"/>
              </a:ext>
            </a:extLst>
          </p:cNvPr>
          <p:cNvSpPr>
            <a:spLocks noGrp="1"/>
          </p:cNvSpPr>
          <p:nvPr>
            <p:ph type="title"/>
          </p:nvPr>
        </p:nvSpPr>
        <p:spPr/>
        <p:txBody>
          <a:bodyPr/>
          <a:lstStyle/>
          <a:p>
            <a:r>
              <a:rPr kumimoji="1" lang="en-US" altLang="ja-JP" dirty="0"/>
              <a:t>BSS</a:t>
            </a:r>
            <a:r>
              <a:rPr kumimoji="1" lang="ja-JP" altLang="en-US"/>
              <a:t>（</a:t>
            </a:r>
            <a:r>
              <a:rPr kumimoji="1" lang="en-US" altLang="ja-JP" dirty="0"/>
              <a:t>4/4</a:t>
            </a:r>
            <a:r>
              <a:rPr kumimoji="1" lang="ja-JP" altLang="en-US"/>
              <a:t>）：信号の分離方法</a:t>
            </a:r>
          </a:p>
        </p:txBody>
      </p:sp>
      <p:pic>
        <p:nvPicPr>
          <p:cNvPr id="1026" name="Picture 2" descr="page2image30266032">
            <a:extLst>
              <a:ext uri="{FF2B5EF4-FFF2-40B4-BE49-F238E27FC236}">
                <a16:creationId xmlns:a16="http://schemas.microsoft.com/office/drawing/2014/main" id="{2B0196B7-2C15-F54F-A901-23750F9D8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212" y="3479520"/>
            <a:ext cx="4733575" cy="2366788"/>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C81D812-BAC6-D94C-9C69-3329F93D2D44}"/>
              </a:ext>
            </a:extLst>
          </p:cNvPr>
          <p:cNvSpPr txBox="1"/>
          <p:nvPr/>
        </p:nvSpPr>
        <p:spPr>
          <a:xfrm>
            <a:off x="186068" y="5892711"/>
            <a:ext cx="8771861" cy="600164"/>
          </a:xfrm>
          <a:prstGeom prst="rect">
            <a:avLst/>
          </a:prstGeom>
          <a:noFill/>
        </p:spPr>
        <p:txBody>
          <a:bodyPr wrap="square" rtlCol="0">
            <a:spAutoFit/>
          </a:bodyPr>
          <a:lstStyle/>
          <a:p>
            <a:pPr algn="ctr"/>
            <a:r>
              <a:rPr kumimoji="1" lang="ja-JP" altLang="en-US" sz="1100"/>
              <a:t>信号源、観測信号の個数とその分離方法の関係図</a:t>
            </a:r>
            <a:endParaRPr kumimoji="1" lang="en-US" altLang="ja-JP" sz="1100" dirty="0"/>
          </a:p>
          <a:p>
            <a:r>
              <a:rPr kumimoji="1" lang="en-US" altLang="ja-JP" sz="1100" dirty="0"/>
              <a:t>Sawada, Hiroshi, et al. "A review of blind source separation methods: two converging routes to ILRMA originating from ICA and NMF." APSIPA Transactions on Signal and Information Processing 8 (2019).</a:t>
            </a:r>
          </a:p>
        </p:txBody>
      </p:sp>
      <p:sp>
        <p:nvSpPr>
          <p:cNvPr id="7" name="角丸四角形 6">
            <a:extLst>
              <a:ext uri="{FF2B5EF4-FFF2-40B4-BE49-F238E27FC236}">
                <a16:creationId xmlns:a16="http://schemas.microsoft.com/office/drawing/2014/main" id="{FFCB2089-1D8E-0E4D-BBA3-B074B320EC7C}"/>
              </a:ext>
            </a:extLst>
          </p:cNvPr>
          <p:cNvSpPr/>
          <p:nvPr/>
        </p:nvSpPr>
        <p:spPr>
          <a:xfrm>
            <a:off x="2945219" y="3795823"/>
            <a:ext cx="1984800" cy="116322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9249E830-A5A2-0E4D-A528-AD4456A5A640}"/>
              </a:ext>
            </a:extLst>
          </p:cNvPr>
          <p:cNvSpPr/>
          <p:nvPr/>
        </p:nvSpPr>
        <p:spPr>
          <a:xfrm>
            <a:off x="2587197" y="5312229"/>
            <a:ext cx="4351589" cy="51391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486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C1C00-9F87-834D-A305-27D2BA9C22DF}"/>
              </a:ext>
            </a:extLst>
          </p:cNvPr>
          <p:cNvSpPr>
            <a:spLocks noGrp="1"/>
          </p:cNvSpPr>
          <p:nvPr>
            <p:ph type="title"/>
          </p:nvPr>
        </p:nvSpPr>
        <p:spPr/>
        <p:txBody>
          <a:bodyPr/>
          <a:lstStyle/>
          <a:p>
            <a:r>
              <a:rPr kumimoji="1" lang="ja-JP" altLang="en-US"/>
              <a:t>独立成分分析（</a:t>
            </a:r>
            <a:r>
              <a:rPr kumimoji="1" lang="en-US" altLang="ja-JP" dirty="0"/>
              <a:t>ICA</a:t>
            </a:r>
            <a:r>
              <a:rPr kumimoji="1" lang="ja-JP" altLang="en-US"/>
              <a:t>）</a:t>
            </a:r>
          </a:p>
        </p:txBody>
      </p:sp>
      <p:sp>
        <p:nvSpPr>
          <p:cNvPr id="4" name="日付プレースホルダー 3">
            <a:extLst>
              <a:ext uri="{FF2B5EF4-FFF2-40B4-BE49-F238E27FC236}">
                <a16:creationId xmlns:a16="http://schemas.microsoft.com/office/drawing/2014/main" id="{C4948906-80CD-774C-930A-8E9918A8600B}"/>
              </a:ext>
            </a:extLst>
          </p:cNvPr>
          <p:cNvSpPr>
            <a:spLocks noGrp="1"/>
          </p:cNvSpPr>
          <p:nvPr>
            <p:ph type="dt" sz="half" idx="10"/>
          </p:nvPr>
        </p:nvSpPr>
        <p:spPr/>
        <p:txBody>
          <a:bodyPr/>
          <a:lstStyle/>
          <a:p>
            <a:fld id="{C6E2DD6B-5CD7-4442-9FDE-7421BB76F207}" type="datetime1">
              <a:rPr kumimoji="1" lang="ja-JP" altLang="en-US" smtClean="0"/>
              <a:t>2021/5/31</a:t>
            </a:fld>
            <a:endParaRPr kumimoji="1" lang="ja-JP" altLang="en-US"/>
          </a:p>
        </p:txBody>
      </p:sp>
      <p:sp>
        <p:nvSpPr>
          <p:cNvPr id="5" name="フッター プレースホルダー 4">
            <a:extLst>
              <a:ext uri="{FF2B5EF4-FFF2-40B4-BE49-F238E27FC236}">
                <a16:creationId xmlns:a16="http://schemas.microsoft.com/office/drawing/2014/main" id="{D022E672-4AF2-5F43-8DF1-3BA6BB4FF298}"/>
              </a:ext>
            </a:extLst>
          </p:cNvPr>
          <p:cNvSpPr>
            <a:spLocks noGrp="1"/>
          </p:cNvSpPr>
          <p:nvPr>
            <p:ph type="ftr" sz="quarter" idx="11"/>
          </p:nvPr>
        </p:nvSpPr>
        <p:spPr/>
        <p:txBody>
          <a:bodyPr/>
          <a:lstStyle/>
          <a:p>
            <a:r>
              <a:rPr kumimoji="1" lang="ja-JP" altLang="en-US"/>
              <a:t>研究室セミナー</a:t>
            </a:r>
          </a:p>
        </p:txBody>
      </p:sp>
    </p:spTree>
    <p:extLst>
      <p:ext uri="{BB962C8B-B14F-4D97-AF65-F5344CB8AC3E}">
        <p14:creationId xmlns:p14="http://schemas.microsoft.com/office/powerpoint/2010/main" val="239025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06FC1C08-0FFF-7244-9B7A-505BAB5C5B62}"/>
                  </a:ext>
                </a:extLst>
              </p:cNvPr>
              <p:cNvSpPr>
                <a:spLocks noGrp="1"/>
              </p:cNvSpPr>
              <p:nvPr>
                <p:ph idx="1"/>
              </p:nvPr>
            </p:nvSpPr>
            <p:spPr/>
            <p:txBody>
              <a:bodyPr/>
              <a:lstStyle/>
              <a:p>
                <a:r>
                  <a:rPr lang="ja-JP" altLang="en-US"/>
                  <a:t>観測信号</a:t>
                </a:r>
                <a:r>
                  <a:rPr lang="en-US" altLang="ja-JP" dirty="0"/>
                  <a:t> = </a:t>
                </a:r>
                <a:r>
                  <a:rPr lang="ja-JP" altLang="en-US"/>
                  <a:t>混合行列</a:t>
                </a:r>
                <a:r>
                  <a:rPr lang="en-US" altLang="ja-JP" dirty="0"/>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oMath>
                </a14:m>
                <a:r>
                  <a:rPr lang="en-US" altLang="ja-JP" dirty="0"/>
                  <a:t> </a:t>
                </a:r>
                <a:r>
                  <a:rPr lang="ja-JP" altLang="en-US"/>
                  <a:t>信号源　ー　</a:t>
                </a:r>
                <a14:m>
                  <m:oMath xmlns:m="http://schemas.openxmlformats.org/officeDocument/2006/math">
                    <m:r>
                      <a:rPr lang="en-US" altLang="ja-JP" b="0" i="1" smtClean="0">
                        <a:latin typeface="Cambria Math" panose="02040503050406030204" pitchFamily="18" charset="0"/>
                      </a:rPr>
                      <m:t>𝑋</m:t>
                    </m:r>
                    <m:r>
                      <a:rPr lang="en-US" altLang="ja-JP" b="0" i="1" smtClean="0">
                        <a:latin typeface="Cambria Math" panose="02040503050406030204" pitchFamily="18" charset="0"/>
                      </a:rPr>
                      <m:t>=</m:t>
                    </m:r>
                    <m:r>
                      <a:rPr lang="en-US" altLang="ja-JP" b="0" i="1" smtClean="0">
                        <a:latin typeface="Cambria Math" panose="02040503050406030204" pitchFamily="18" charset="0"/>
                      </a:rPr>
                      <m:t>𝐻𝑆</m:t>
                    </m:r>
                  </m:oMath>
                </a14:m>
                <a:endParaRPr lang="en-US" altLang="ja-JP" dirty="0"/>
              </a:p>
              <a:p>
                <a:r>
                  <a:rPr lang="ja-JP" altLang="en-US"/>
                  <a:t>観測信号</a:t>
                </a:r>
                <a:r>
                  <a:rPr lang="en-US" altLang="ja-JP" dirty="0"/>
                  <a:t> </a:t>
                </a:r>
                <a14:m>
                  <m:oMath xmlns:m="http://schemas.openxmlformats.org/officeDocument/2006/math">
                    <m:r>
                      <a:rPr lang="en-US" altLang="ja-JP" i="1">
                        <a:latin typeface="Cambria Math" panose="02040503050406030204" pitchFamily="18" charset="0"/>
                        <a:ea typeface="Cambria Math" panose="02040503050406030204" pitchFamily="18" charset="0"/>
                      </a:rPr>
                      <m:t>×</m:t>
                    </m:r>
                  </m:oMath>
                </a14:m>
                <a:r>
                  <a:rPr lang="en-US" altLang="ja-JP" dirty="0"/>
                  <a:t> </a:t>
                </a:r>
                <a:r>
                  <a:rPr lang="ja-JP" altLang="en-US"/>
                  <a:t>分離行列</a:t>
                </a:r>
                <a:r>
                  <a:rPr lang="en-US" altLang="ja-JP" dirty="0"/>
                  <a:t> = </a:t>
                </a:r>
                <a:r>
                  <a:rPr lang="ja-JP" altLang="en-US"/>
                  <a:t>分離信号　ー　</a:t>
                </a:r>
                <a14:m>
                  <m:oMath xmlns:m="http://schemas.openxmlformats.org/officeDocument/2006/math">
                    <m:r>
                      <a:rPr lang="en-US" altLang="ja-JP" b="0" i="1" smtClean="0">
                        <a:latin typeface="Cambria Math" panose="02040503050406030204" pitchFamily="18" charset="0"/>
                      </a:rPr>
                      <m:t>𝑋𝑊</m:t>
                    </m:r>
                    <m:r>
                      <a:rPr lang="en-US" altLang="ja-JP" b="0" i="1" smtClean="0">
                        <a:latin typeface="Cambria Math" panose="02040503050406030204" pitchFamily="18" charset="0"/>
                      </a:rPr>
                      <m:t>=</m:t>
                    </m:r>
                    <m:r>
                      <a:rPr lang="en-US" altLang="ja-JP" b="0" i="1" smtClean="0">
                        <a:latin typeface="Cambria Math" panose="02040503050406030204" pitchFamily="18" charset="0"/>
                      </a:rPr>
                      <m:t>𝑌</m:t>
                    </m:r>
                  </m:oMath>
                </a14:m>
                <a:endParaRPr lang="en-US" altLang="ja-JP" dirty="0"/>
              </a:p>
              <a:p>
                <a:pPr lvl="1"/>
                <a:r>
                  <a:rPr lang="ja-JP" altLang="en-US"/>
                  <a:t>分離行列</a:t>
                </a:r>
                <a:r>
                  <a:rPr lang="en-US" altLang="ja-JP" dirty="0"/>
                  <a:t> = </a:t>
                </a:r>
                <a14:m>
                  <m:oMath xmlns:m="http://schemas.openxmlformats.org/officeDocument/2006/math">
                    <m:sSup>
                      <m:sSupPr>
                        <m:ctrlPr>
                          <a:rPr lang="en-US" altLang="ja-JP" i="1" smtClean="0">
                            <a:latin typeface="Cambria Math" panose="02040503050406030204" pitchFamily="18" charset="0"/>
                          </a:rPr>
                        </m:ctrlPr>
                      </m:sSupPr>
                      <m:e>
                        <m:r>
                          <m:rPr>
                            <m:nor/>
                          </m:rPr>
                          <a:rPr lang="ja-JP" altLang="en-US"/>
                          <m:t>混合行列</m:t>
                        </m:r>
                      </m:e>
                      <m:sup>
                        <m:r>
                          <a:rPr lang="en-US" altLang="ja-JP" b="0" i="1" smtClean="0">
                            <a:latin typeface="Cambria Math" panose="02040503050406030204" pitchFamily="18" charset="0"/>
                          </a:rPr>
                          <m:t>−1</m:t>
                        </m:r>
                      </m:sup>
                    </m:sSup>
                  </m:oMath>
                </a14:m>
                <a:r>
                  <a:rPr lang="ja-JP" altLang="en-US"/>
                  <a:t>、信号源</a:t>
                </a:r>
                <a:r>
                  <a:rPr lang="en-US" altLang="ja-JP" dirty="0"/>
                  <a:t> = </a:t>
                </a:r>
                <a:r>
                  <a:rPr lang="ja-JP" altLang="en-US"/>
                  <a:t>分離信号</a:t>
                </a:r>
                <a:endParaRPr lang="en-US" altLang="ja-JP" dirty="0"/>
              </a:p>
            </p:txBody>
          </p:sp>
        </mc:Choice>
        <mc:Fallback xmlns="">
          <p:sp>
            <p:nvSpPr>
              <p:cNvPr id="2" name="コンテンツ プレースホルダー 1">
                <a:extLst>
                  <a:ext uri="{FF2B5EF4-FFF2-40B4-BE49-F238E27FC236}">
                    <a16:creationId xmlns:a16="http://schemas.microsoft.com/office/drawing/2014/main" id="{06FC1C08-0FFF-7244-9B7A-505BAB5C5B62}"/>
                  </a:ext>
                </a:extLst>
              </p:cNvPr>
              <p:cNvSpPr>
                <a:spLocks noGrp="1" noRot="1" noChangeAspect="1" noMove="1" noResize="1" noEditPoints="1" noAdjustHandles="1" noChangeArrowheads="1" noChangeShapeType="1" noTextEdit="1"/>
              </p:cNvSpPr>
              <p:nvPr>
                <p:ph idx="1"/>
              </p:nvPr>
            </p:nvSpPr>
            <p:spPr>
              <a:blipFill>
                <a:blip r:embed="rId2"/>
                <a:stretch>
                  <a:fillRect l="-643"/>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C234BC97-753A-654C-AE72-B79BAF09D209}"/>
              </a:ext>
            </a:extLst>
          </p:cNvPr>
          <p:cNvSpPr>
            <a:spLocks noGrp="1"/>
          </p:cNvSpPr>
          <p:nvPr>
            <p:ph type="dt" sz="half" idx="10"/>
          </p:nvPr>
        </p:nvSpPr>
        <p:spPr/>
        <p:txBody>
          <a:bodyPr/>
          <a:lstStyle/>
          <a:p>
            <a:fld id="{F53C4DBB-2BA1-9346-80BF-5C2D2DCD48D8}" type="datetime1">
              <a:rPr kumimoji="1" lang="ja-JP" altLang="en-US" smtClean="0"/>
              <a:t>2021/5/31</a:t>
            </a:fld>
            <a:endParaRPr kumimoji="1" lang="ja-JP" altLang="en-US"/>
          </a:p>
        </p:txBody>
      </p:sp>
      <p:sp>
        <p:nvSpPr>
          <p:cNvPr id="4" name="フッター プレースホルダー 3">
            <a:extLst>
              <a:ext uri="{FF2B5EF4-FFF2-40B4-BE49-F238E27FC236}">
                <a16:creationId xmlns:a16="http://schemas.microsoft.com/office/drawing/2014/main" id="{F03B6CFE-F264-7A4F-904F-F7DEB4CC1F17}"/>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5661F64E-AC02-9947-AE02-753599B21768}"/>
              </a:ext>
            </a:extLst>
          </p:cNvPr>
          <p:cNvSpPr>
            <a:spLocks noGrp="1"/>
          </p:cNvSpPr>
          <p:nvPr>
            <p:ph type="sldNum" sz="quarter" idx="12"/>
          </p:nvPr>
        </p:nvSpPr>
        <p:spPr/>
        <p:txBody>
          <a:bodyPr/>
          <a:lstStyle/>
          <a:p>
            <a:fld id="{0A308975-6624-A64B-9276-C536B2E7A4FC}" type="slidenum">
              <a:rPr kumimoji="1" lang="ja-JP" altLang="en-US" smtClean="0"/>
              <a:pPr/>
              <a:t>9</a:t>
            </a:fld>
            <a:endParaRPr kumimoji="1" lang="ja-JP" altLang="en-US"/>
          </a:p>
        </p:txBody>
      </p:sp>
      <p:sp>
        <p:nvSpPr>
          <p:cNvPr id="6" name="タイトル 5">
            <a:extLst>
              <a:ext uri="{FF2B5EF4-FFF2-40B4-BE49-F238E27FC236}">
                <a16:creationId xmlns:a16="http://schemas.microsoft.com/office/drawing/2014/main" id="{DD9385F4-9D3B-9847-A036-726605CBBC29}"/>
              </a:ext>
            </a:extLst>
          </p:cNvPr>
          <p:cNvSpPr>
            <a:spLocks noGrp="1"/>
          </p:cNvSpPr>
          <p:nvPr>
            <p:ph type="title"/>
          </p:nvPr>
        </p:nvSpPr>
        <p:spPr/>
        <p:txBody>
          <a:bodyPr/>
          <a:lstStyle/>
          <a:p>
            <a:r>
              <a:rPr kumimoji="1" lang="en-US" altLang="ja-JP" dirty="0"/>
              <a:t>ICA</a:t>
            </a:r>
            <a:r>
              <a:rPr kumimoji="1" lang="ja-JP" altLang="en-US"/>
              <a:t>（</a:t>
            </a:r>
            <a:r>
              <a:rPr kumimoji="1" lang="en-US" altLang="ja-JP" dirty="0"/>
              <a:t>1/</a:t>
            </a:r>
            <a:r>
              <a:rPr kumimoji="1" lang="ja-JP" altLang="en-US"/>
              <a:t>）：</a:t>
            </a:r>
            <a:r>
              <a:rPr kumimoji="1" lang="en-US" altLang="ja-JP" dirty="0"/>
              <a:t>ICA</a:t>
            </a:r>
            <a:r>
              <a:rPr kumimoji="1" lang="ja-JP" altLang="en-US"/>
              <a:t>の定式化</a:t>
            </a:r>
          </a:p>
        </p:txBody>
      </p:sp>
      <p:sp>
        <p:nvSpPr>
          <p:cNvPr id="8" name="日付プレースホルダー 3">
            <a:extLst>
              <a:ext uri="{FF2B5EF4-FFF2-40B4-BE49-F238E27FC236}">
                <a16:creationId xmlns:a16="http://schemas.microsoft.com/office/drawing/2014/main" id="{DA9785FD-A2AD-9345-8DB4-635D30BB6F2C}"/>
              </a:ext>
            </a:extLst>
          </p:cNvPr>
          <p:cNvSpPr txBox="1">
            <a:spLocks/>
          </p:cNvSpPr>
          <p:nvPr/>
        </p:nvSpPr>
        <p:spPr>
          <a:xfrm>
            <a:off x="838200" y="6492875"/>
            <a:ext cx="27432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solidFill>
                <a:latin typeface="Meiryo" panose="020B0604030504040204" pitchFamily="34" charset="-128"/>
                <a:ea typeface="Meiryo" panose="020B0604030504040204" pitchFamily="34" charset="-128"/>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B0A7FDE-BAAB-BD4B-B05C-708B7D62A672}" type="datetime1">
              <a:rPr kumimoji="1" lang="ja-JP" altLang="en-US" smtClean="0"/>
              <a:pPr/>
              <a:t>2021/5/31</a:t>
            </a:fld>
            <a:endParaRPr kumimoji="1" lang="ja-JP" altLang="en-US"/>
          </a:p>
        </p:txBody>
      </p:sp>
      <p:sp>
        <p:nvSpPr>
          <p:cNvPr id="9" name="スライド番号プレースホルダー 4">
            <a:extLst>
              <a:ext uri="{FF2B5EF4-FFF2-40B4-BE49-F238E27FC236}">
                <a16:creationId xmlns:a16="http://schemas.microsoft.com/office/drawing/2014/main" id="{BFF550F9-C3A2-FA48-B366-8706CB9810D6}"/>
              </a:ext>
            </a:extLst>
          </p:cNvPr>
          <p:cNvSpPr txBox="1">
            <a:spLocks/>
          </p:cNvSpPr>
          <p:nvPr/>
        </p:nvSpPr>
        <p:spPr>
          <a:xfrm>
            <a:off x="8610600"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eiryo" panose="020B0604030504040204" pitchFamily="34" charset="-128"/>
                <a:ea typeface="Meiryo" panose="020B0604030504040204" pitchFamily="34" charset="-128"/>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7AA4D02-D606-EF45-B0E0-B985FB36F82C}" type="slidenum">
              <a:rPr kumimoji="1" lang="ja-JP" altLang="en-US" smtClean="0"/>
              <a:pPr/>
              <a:t>9</a:t>
            </a:fld>
            <a:endParaRPr kumimoji="1" lang="ja-JP" altLang="en-US"/>
          </a:p>
        </p:txBody>
      </p:sp>
      <p:pic>
        <p:nvPicPr>
          <p:cNvPr id="10" name="図 9" descr="ダイアグラム&#10;&#10;自動的に生成された説明">
            <a:extLst>
              <a:ext uri="{FF2B5EF4-FFF2-40B4-BE49-F238E27FC236}">
                <a16:creationId xmlns:a16="http://schemas.microsoft.com/office/drawing/2014/main" id="{614DF7C0-503F-5343-B14C-57FA6D917A25}"/>
              </a:ext>
            </a:extLst>
          </p:cNvPr>
          <p:cNvPicPr>
            <a:picLocks noChangeAspect="1"/>
          </p:cNvPicPr>
          <p:nvPr/>
        </p:nvPicPr>
        <p:blipFill>
          <a:blip r:embed="rId3"/>
          <a:stretch>
            <a:fillRect/>
          </a:stretch>
        </p:blipFill>
        <p:spPr>
          <a:xfrm>
            <a:off x="1967753" y="3789301"/>
            <a:ext cx="5366188" cy="2374924"/>
          </a:xfrm>
          <a:prstGeom prst="rect">
            <a:avLst/>
          </a:prstGeom>
        </p:spPr>
      </p:pic>
      <p:sp>
        <p:nvSpPr>
          <p:cNvPr id="12" name="テキスト ボックス 11">
            <a:extLst>
              <a:ext uri="{FF2B5EF4-FFF2-40B4-BE49-F238E27FC236}">
                <a16:creationId xmlns:a16="http://schemas.microsoft.com/office/drawing/2014/main" id="{901DE611-D4AA-624B-99FE-3CFD630F261E}"/>
              </a:ext>
            </a:extLst>
          </p:cNvPr>
          <p:cNvSpPr txBox="1"/>
          <p:nvPr/>
        </p:nvSpPr>
        <p:spPr>
          <a:xfrm>
            <a:off x="1967754" y="6165059"/>
            <a:ext cx="5366187" cy="261610"/>
          </a:xfrm>
          <a:prstGeom prst="rect">
            <a:avLst/>
          </a:prstGeom>
          <a:noFill/>
        </p:spPr>
        <p:txBody>
          <a:bodyPr wrap="square" rtlCol="0">
            <a:spAutoFit/>
          </a:bodyPr>
          <a:lstStyle/>
          <a:p>
            <a:pPr algn="ctr"/>
            <a:r>
              <a:rPr lang="en" altLang="ja-JP" sz="1100" dirty="0">
                <a:hlinkClick r:id="rId4"/>
              </a:rPr>
              <a:t>https://www.kecl.ntt.co.jp/icl/signal/sawada/mypaper/subspace2010rev.pdf</a:t>
            </a:r>
            <a:r>
              <a:rPr lang="ja-JP" altLang="en-US" sz="1100"/>
              <a:t>より引用</a:t>
            </a:r>
            <a:endParaRPr kumimoji="1" lang="ja-JP" altLang="en-US" sz="1100"/>
          </a:p>
        </p:txBody>
      </p:sp>
      <p:sp>
        <p:nvSpPr>
          <p:cNvPr id="13" name="テキスト ボックス 12">
            <a:extLst>
              <a:ext uri="{FF2B5EF4-FFF2-40B4-BE49-F238E27FC236}">
                <a16:creationId xmlns:a16="http://schemas.microsoft.com/office/drawing/2014/main" id="{48295E0B-F5BC-6A49-A708-4768FE96E1AA}"/>
              </a:ext>
            </a:extLst>
          </p:cNvPr>
          <p:cNvSpPr txBox="1"/>
          <p:nvPr/>
        </p:nvSpPr>
        <p:spPr>
          <a:xfrm>
            <a:off x="2817862" y="3557879"/>
            <a:ext cx="78531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dirty="0">
                <a:solidFill>
                  <a:srgbClr val="FF0000"/>
                </a:solidFill>
                <a:latin typeface="Meiryo" panose="020B0604030504040204" pitchFamily="34" charset="-128"/>
                <a:ea typeface="Meiryo" panose="020B0604030504040204" pitchFamily="34" charset="-128"/>
              </a:rPr>
              <a:t>信号源</a:t>
            </a:r>
          </a:p>
        </p:txBody>
      </p:sp>
      <p:sp>
        <p:nvSpPr>
          <p:cNvPr id="14" name="テキスト ボックス 13">
            <a:extLst>
              <a:ext uri="{FF2B5EF4-FFF2-40B4-BE49-F238E27FC236}">
                <a16:creationId xmlns:a16="http://schemas.microsoft.com/office/drawing/2014/main" id="{0AB1CDB9-3F2A-8949-BB31-2C99DE53E173}"/>
              </a:ext>
            </a:extLst>
          </p:cNvPr>
          <p:cNvSpPr txBox="1"/>
          <p:nvPr/>
        </p:nvSpPr>
        <p:spPr>
          <a:xfrm>
            <a:off x="3639740" y="4781871"/>
            <a:ext cx="93226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混合行列</a:t>
            </a:r>
          </a:p>
        </p:txBody>
      </p:sp>
      <p:sp>
        <p:nvSpPr>
          <p:cNvPr id="15" name="テキスト ボックス 14">
            <a:extLst>
              <a:ext uri="{FF2B5EF4-FFF2-40B4-BE49-F238E27FC236}">
                <a16:creationId xmlns:a16="http://schemas.microsoft.com/office/drawing/2014/main" id="{8B297E71-517E-9D47-BC9C-0A2294C09F64}"/>
              </a:ext>
            </a:extLst>
          </p:cNvPr>
          <p:cNvSpPr txBox="1"/>
          <p:nvPr/>
        </p:nvSpPr>
        <p:spPr>
          <a:xfrm>
            <a:off x="6312665" y="3555924"/>
            <a:ext cx="92889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分離信号</a:t>
            </a:r>
          </a:p>
        </p:txBody>
      </p:sp>
      <p:sp>
        <p:nvSpPr>
          <p:cNvPr id="16" name="テキスト ボックス 15">
            <a:extLst>
              <a:ext uri="{FF2B5EF4-FFF2-40B4-BE49-F238E27FC236}">
                <a16:creationId xmlns:a16="http://schemas.microsoft.com/office/drawing/2014/main" id="{B5995CB8-EADB-B84D-99BC-32435F40CA39}"/>
              </a:ext>
            </a:extLst>
          </p:cNvPr>
          <p:cNvSpPr txBox="1"/>
          <p:nvPr/>
        </p:nvSpPr>
        <p:spPr>
          <a:xfrm>
            <a:off x="4541470" y="3561832"/>
            <a:ext cx="93226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観測信号</a:t>
            </a:r>
          </a:p>
        </p:txBody>
      </p:sp>
      <p:sp>
        <p:nvSpPr>
          <p:cNvPr id="17" name="テキスト ボックス 16">
            <a:extLst>
              <a:ext uri="{FF2B5EF4-FFF2-40B4-BE49-F238E27FC236}">
                <a16:creationId xmlns:a16="http://schemas.microsoft.com/office/drawing/2014/main" id="{54EC340D-28E5-C34D-BAF2-BE5B596C6389}"/>
              </a:ext>
            </a:extLst>
          </p:cNvPr>
          <p:cNvSpPr txBox="1"/>
          <p:nvPr/>
        </p:nvSpPr>
        <p:spPr>
          <a:xfrm>
            <a:off x="5433094" y="4779590"/>
            <a:ext cx="932261"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分離行列</a:t>
            </a:r>
          </a:p>
        </p:txBody>
      </p:sp>
      <p:sp>
        <p:nvSpPr>
          <p:cNvPr id="18" name="テキスト ボックス 17">
            <a:extLst>
              <a:ext uri="{FF2B5EF4-FFF2-40B4-BE49-F238E27FC236}">
                <a16:creationId xmlns:a16="http://schemas.microsoft.com/office/drawing/2014/main" id="{3486ADF4-1A8E-0541-872A-5DA1BC8CB268}"/>
              </a:ext>
            </a:extLst>
          </p:cNvPr>
          <p:cNvSpPr txBox="1"/>
          <p:nvPr/>
        </p:nvSpPr>
        <p:spPr>
          <a:xfrm>
            <a:off x="433854" y="3863701"/>
            <a:ext cx="1191201"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ysClr val="windowText" lastClr="000000"/>
                </a:solidFill>
                <a:latin typeface="Meiryo" panose="020B0604030504040204" pitchFamily="34" charset="-128"/>
                <a:ea typeface="Meiryo" panose="020B0604030504040204" pitchFamily="34" charset="-128"/>
              </a:rPr>
              <a:t>独立と仮定</a:t>
            </a:r>
            <a:endParaRPr kumimoji="1" lang="en-US" altLang="ja-JP" sz="1400" dirty="0">
              <a:solidFill>
                <a:sysClr val="windowText" lastClr="000000"/>
              </a:solidFill>
              <a:latin typeface="Meiryo" panose="020B0604030504040204" pitchFamily="34" charset="-128"/>
              <a:ea typeface="Meiryo" panose="020B0604030504040204" pitchFamily="34" charset="-128"/>
            </a:endParaRPr>
          </a:p>
        </p:txBody>
      </p:sp>
      <p:cxnSp>
        <p:nvCxnSpPr>
          <p:cNvPr id="20" name="直線矢印コネクタ 19">
            <a:extLst>
              <a:ext uri="{FF2B5EF4-FFF2-40B4-BE49-F238E27FC236}">
                <a16:creationId xmlns:a16="http://schemas.microsoft.com/office/drawing/2014/main" id="{755DF993-80E9-FC49-B5F1-C63347D73A24}"/>
              </a:ext>
            </a:extLst>
          </p:cNvPr>
          <p:cNvCxnSpPr>
            <a:cxnSpLocks/>
            <a:stCxn id="18" idx="3"/>
            <a:endCxn id="13" idx="1"/>
          </p:cNvCxnSpPr>
          <p:nvPr/>
        </p:nvCxnSpPr>
        <p:spPr>
          <a:xfrm flipV="1">
            <a:off x="1625055" y="3711768"/>
            <a:ext cx="1192807" cy="3058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65289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9865</TotalTime>
  <Words>1613</Words>
  <Application>Microsoft Macintosh PowerPoint</Application>
  <PresentationFormat>画面に合わせる (4:3)</PresentationFormat>
  <Paragraphs>249</Paragraphs>
  <Slides>26</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MS Mincho</vt:lpstr>
      <vt:lpstr>Meiryo</vt:lpstr>
      <vt:lpstr>游ゴシック</vt:lpstr>
      <vt:lpstr>Arial</vt:lpstr>
      <vt:lpstr>Calibri</vt:lpstr>
      <vt:lpstr>Cambria Math</vt:lpstr>
      <vt:lpstr>Wingdings</vt:lpstr>
      <vt:lpstr>Office テーマ</vt:lpstr>
      <vt:lpstr>大学院セミナー</vt:lpstr>
      <vt:lpstr>目次</vt:lpstr>
      <vt:lpstr>ブラインド音源分離（BSS）</vt:lpstr>
      <vt:lpstr>BSS（1/4）：カクテルパーティ効果</vt:lpstr>
      <vt:lpstr>BSS（2/4）：カクテルパーティ効果</vt:lpstr>
      <vt:lpstr>BSS（3/4）：BSSの基本概念</vt:lpstr>
      <vt:lpstr>BSS（4/4）：信号の分離方法</vt:lpstr>
      <vt:lpstr>独立成分分析（ICA）</vt:lpstr>
      <vt:lpstr>ICA（1/）：ICAの定式化</vt:lpstr>
      <vt:lpstr>ICA （2/）：線形・非線形</vt:lpstr>
      <vt:lpstr>Time-Contrastive Learning</vt:lpstr>
      <vt:lpstr>Time-Contrastive Learning</vt:lpstr>
      <vt:lpstr>TCL and Nonlinear ICA</vt:lpstr>
      <vt:lpstr>生成モデル</vt:lpstr>
      <vt:lpstr>TCL and Nonlinear ICA</vt:lpstr>
      <vt:lpstr>TCL and Nonlinear ICA</vt:lpstr>
      <vt:lpstr>TCL and Nonlinear ICA</vt:lpstr>
      <vt:lpstr>実験</vt:lpstr>
      <vt:lpstr>結果</vt:lpstr>
      <vt:lpstr>結果a</vt:lpstr>
      <vt:lpstr>結果b</vt:lpstr>
      <vt:lpstr>TCLのMEGへの応用</vt:lpstr>
      <vt:lpstr>まとめ</vt:lpstr>
      <vt:lpstr>ところが…</vt:lpstr>
      <vt:lpstr>音声合成</vt:lpstr>
      <vt:lpstr>付録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大学院セミナー</dc:title>
  <dc:creator>野口　真</dc:creator>
  <cp:lastModifiedBy>Microsoft Office User</cp:lastModifiedBy>
  <cp:revision>187</cp:revision>
  <dcterms:created xsi:type="dcterms:W3CDTF">2021-04-16T05:41:49Z</dcterms:created>
  <dcterms:modified xsi:type="dcterms:W3CDTF">2021-05-31T04:50:58Z</dcterms:modified>
</cp:coreProperties>
</file>