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52"/>
  </p:notesMasterIdLst>
  <p:sldIdLst>
    <p:sldId id="256" r:id="rId5"/>
    <p:sldId id="257"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Lst>
  <p:sldSz cx="6858000" cy="9144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80" d="100"/>
          <a:sy n="80" d="100"/>
        </p:scale>
        <p:origin x="1400" y="40"/>
      </p:cViewPr>
      <p:guideLst/>
    </p:cSldViewPr>
  </p:slideViewPr>
  <p:notesTextViewPr>
    <p:cViewPr>
      <p:scale>
        <a:sx n="1" d="1"/>
        <a:sy n="1" d="1"/>
      </p:scale>
      <p:origin x="0" y="0"/>
    </p:cViewPr>
  </p:notesTextViewPr>
  <p:sorterViewPr>
    <p:cViewPr>
      <p:scale>
        <a:sx n="100" d="100"/>
        <a:sy n="100" d="100"/>
      </p:scale>
      <p:origin x="0" y="-76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5771473-BAF2-4679-B4A3-54B3A5F476F9}" type="datetimeFigureOut">
              <a:rPr lang="en-GB" smtClean="0"/>
              <a:t>03/03/2023</a:t>
            </a:fld>
            <a:endParaRPr lang="en-GB" dirty="0"/>
          </a:p>
        </p:txBody>
      </p:sp>
      <p:sp>
        <p:nvSpPr>
          <p:cNvPr id="4" name="Slide Image Placeholder 3"/>
          <p:cNvSpPr>
            <a:spLocks noGrp="1" noRot="1" noChangeAspect="1"/>
          </p:cNvSpPr>
          <p:nvPr>
            <p:ph type="sldImg" idx="2"/>
          </p:nvPr>
        </p:nvSpPr>
        <p:spPr>
          <a:xfrm>
            <a:off x="2143125" y="1241425"/>
            <a:ext cx="25114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54540BE-FCA5-4105-B983-F7ABE50C61E4}" type="slidenum">
              <a:rPr lang="en-GB" smtClean="0"/>
              <a:t>‹#›</a:t>
            </a:fld>
            <a:endParaRPr lang="en-GB" dirty="0"/>
          </a:p>
        </p:txBody>
      </p:sp>
    </p:spTree>
    <p:extLst>
      <p:ext uri="{BB962C8B-B14F-4D97-AF65-F5344CB8AC3E}">
        <p14:creationId xmlns:p14="http://schemas.microsoft.com/office/powerpoint/2010/main" val="276068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70B69B-4B47-402F-8951-53D343CA7B3E}" type="datetime1">
              <a:rPr lang="en-GB" smtClean="0"/>
              <a:t>03/03/2023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427134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B9B4C-305D-4C33-9D9B-5C25F152B095}" type="datetime1">
              <a:rPr lang="en-GB" smtClean="0"/>
              <a:t>03/03/2023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161144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AB33B-F37C-4A27-9FE6-A0576C7113C9}" type="datetime1">
              <a:rPr lang="en-GB" smtClean="0"/>
              <a:t>03/03/2023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5899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1D56E0-18BE-4F80-B1C4-070A353B1C35}" type="datetime1">
              <a:rPr lang="en-GB" smtClean="0"/>
              <a:t>03/03/2023</a:t>
            </a:fld>
            <a:endParaRPr lang="en-GB" dirty="0"/>
          </a:p>
        </p:txBody>
      </p:sp>
    </p:spTree>
    <p:extLst>
      <p:ext uri="{BB962C8B-B14F-4D97-AF65-F5344CB8AC3E}">
        <p14:creationId xmlns:p14="http://schemas.microsoft.com/office/powerpoint/2010/main" val="87470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DBB208-FF31-4B76-A851-285608F363A9}" type="datetime1">
              <a:rPr lang="en-GB" smtClean="0"/>
              <a:t>03/03/2023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327674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535A8B-15CE-44F2-8EF3-6A9ACE9CDAD9}" type="datetime1">
              <a:rPr lang="en-GB" smtClean="0"/>
              <a:t>03/03/2023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17602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DA70E5-A020-4695-AC2E-47DB3C9ED781}" type="datetime1">
              <a:rPr lang="en-GB" smtClean="0"/>
              <a:t>03/03/2023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51186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B1B977-92FD-4713-AF6E-D4EFE509035C}" type="datetime1">
              <a:rPr lang="en-GB" smtClean="0"/>
              <a:t>03/03/2023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105956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BEA82-9630-4DF1-9819-08C7F4473107}" type="datetime1">
              <a:rPr lang="en-GB" smtClean="0"/>
              <a:t>03/03/2023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a:xfrm>
            <a:off x="5314950" y="8623303"/>
            <a:ext cx="1543050" cy="486833"/>
          </a:xfrm>
        </p:spPr>
        <p:txBody>
          <a:bodyPr/>
          <a:lstStyle>
            <a:lvl1pPr>
              <a:defRPr sz="2000" b="1">
                <a:solidFill>
                  <a:schemeClr val="tx1"/>
                </a:solidFill>
              </a:defRPr>
            </a:lvl1pPr>
          </a:lstStyle>
          <a:p>
            <a:fld id="{D5319E0F-E15D-4AEF-A160-7C6213AE9274}" type="slidenum">
              <a:rPr lang="en-GB" smtClean="0"/>
              <a:pPr/>
              <a:t>‹#›</a:t>
            </a:fld>
            <a:endParaRPr lang="en-GB" dirty="0"/>
          </a:p>
        </p:txBody>
      </p:sp>
    </p:spTree>
    <p:extLst>
      <p:ext uri="{BB962C8B-B14F-4D97-AF65-F5344CB8AC3E}">
        <p14:creationId xmlns:p14="http://schemas.microsoft.com/office/powerpoint/2010/main" val="202758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993D49A1-A8C5-41CD-9CD4-895CC2F53EAE}" type="datetime1">
              <a:rPr lang="en-GB" smtClean="0"/>
              <a:t>03/03/2023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135777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F68E5FB-6D41-4CA7-B07B-9FF8F29DE03B}" type="datetime1">
              <a:rPr lang="en-GB" smtClean="0"/>
              <a:t>03/03/2023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5319E0F-E15D-4AEF-A160-7C6213AE9274}" type="slidenum">
              <a:rPr lang="en-GB" smtClean="0"/>
              <a:t>‹#›</a:t>
            </a:fld>
            <a:endParaRPr lang="en-GB" dirty="0"/>
          </a:p>
        </p:txBody>
      </p:sp>
    </p:spTree>
    <p:extLst>
      <p:ext uri="{BB962C8B-B14F-4D97-AF65-F5344CB8AC3E}">
        <p14:creationId xmlns:p14="http://schemas.microsoft.com/office/powerpoint/2010/main" val="348931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FCB3587-8A61-40BE-B421-BFDB361B1010}" type="datetime1">
              <a:rPr lang="en-GB" smtClean="0"/>
              <a:t>03/03/2023</a:t>
            </a:fld>
            <a:endParaRPr lang="en-GB"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5319E0F-E15D-4AEF-A160-7C6213AE9274}" type="slidenum">
              <a:rPr lang="en-GB" smtClean="0"/>
              <a:t>‹#›</a:t>
            </a:fld>
            <a:endParaRPr lang="en-GB" dirty="0"/>
          </a:p>
        </p:txBody>
      </p:sp>
    </p:spTree>
    <p:extLst>
      <p:ext uri="{BB962C8B-B14F-4D97-AF65-F5344CB8AC3E}">
        <p14:creationId xmlns:p14="http://schemas.microsoft.com/office/powerpoint/2010/main" val="2169226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5068" y="232494"/>
            <a:ext cx="5295692" cy="707886"/>
          </a:xfrm>
          <a:prstGeom prst="rect">
            <a:avLst/>
          </a:prstGeom>
          <a:noFill/>
        </p:spPr>
        <p:txBody>
          <a:bodyPr wrap="square" rtlCol="0">
            <a:spAutoFit/>
          </a:bodyPr>
          <a:lstStyle/>
          <a:p>
            <a:pPr algn="ctr"/>
            <a:r>
              <a:rPr lang="en-GB" sz="2000" b="1" dirty="0">
                <a:latin typeface="AkzidenzGrotesk" panose="02000503050000020003" pitchFamily="2" charset="0"/>
                <a:cs typeface="Arial" panose="020B0604020202020204" pitchFamily="34" charset="0"/>
              </a:rPr>
              <a:t>AQA A-LEVEL PSYCHOLOGY</a:t>
            </a:r>
          </a:p>
          <a:p>
            <a:pPr algn="ctr"/>
            <a:r>
              <a:rPr lang="en-GB" sz="2000" b="1" dirty="0">
                <a:latin typeface="AkzidenzGrotesk" panose="02000503050000020003" pitchFamily="2" charset="0"/>
                <a:cs typeface="Arial" panose="020B0604020202020204" pitchFamily="34" charset="0"/>
              </a:rPr>
              <a:t>PAPER </a:t>
            </a:r>
            <a:r>
              <a:rPr lang="en-GB" sz="2000" b="1" dirty="0" smtClean="0">
                <a:latin typeface="AkzidenzGrotesk" panose="02000503050000020003" pitchFamily="2" charset="0"/>
                <a:cs typeface="Arial" panose="020B0604020202020204" pitchFamily="34" charset="0"/>
              </a:rPr>
              <a:t>3- SCHIZOPHRENIA</a:t>
            </a:r>
            <a:endParaRPr lang="en-GB" sz="2000" b="1" dirty="0">
              <a:latin typeface="AkzidenzGrotesk" panose="02000503050000020003" pitchFamily="2" charset="0"/>
              <a:cs typeface="Arial" panose="020B0604020202020204" pitchFamily="34" charset="0"/>
            </a:endParaRPr>
          </a:p>
        </p:txBody>
      </p:sp>
      <p:pic>
        <p:nvPicPr>
          <p:cNvPr id="5" name="Picture 4" descr="cid:f320b9d9-b181-46c3-88b1-efe4472586c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3175"/>
            <a:ext cx="1845242" cy="81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 17"/>
          <p:cNvGraphicFramePr>
            <a:graphicFrameLocks noGrp="1"/>
          </p:cNvGraphicFramePr>
          <p:nvPr>
            <p:extLst>
              <p:ext uri="{D42A27DB-BD31-4B8C-83A1-F6EECF244321}">
                <p14:modId xmlns:p14="http://schemas.microsoft.com/office/powerpoint/2010/main" val="782277134"/>
              </p:ext>
            </p:extLst>
          </p:nvPr>
        </p:nvGraphicFramePr>
        <p:xfrm>
          <a:off x="144934" y="4969075"/>
          <a:ext cx="6453573" cy="3194145"/>
        </p:xfrm>
        <a:graphic>
          <a:graphicData uri="http://schemas.openxmlformats.org/drawingml/2006/table">
            <a:tbl>
              <a:tblPr firstRow="1" firstCol="1" bandRow="1">
                <a:tableStyleId>{5940675A-B579-460E-94D1-54222C63F5DA}</a:tableStyleId>
              </a:tblPr>
              <a:tblGrid>
                <a:gridCol w="527661">
                  <a:extLst>
                    <a:ext uri="{9D8B030D-6E8A-4147-A177-3AD203B41FA5}">
                      <a16:colId xmlns:a16="http://schemas.microsoft.com/office/drawing/2014/main" val="3986539847"/>
                    </a:ext>
                  </a:extLst>
                </a:gridCol>
                <a:gridCol w="5061716">
                  <a:extLst>
                    <a:ext uri="{9D8B030D-6E8A-4147-A177-3AD203B41FA5}">
                      <a16:colId xmlns:a16="http://schemas.microsoft.com/office/drawing/2014/main" val="3889307562"/>
                    </a:ext>
                  </a:extLst>
                </a:gridCol>
                <a:gridCol w="864196">
                  <a:extLst>
                    <a:ext uri="{9D8B030D-6E8A-4147-A177-3AD203B41FA5}">
                      <a16:colId xmlns:a16="http://schemas.microsoft.com/office/drawing/2014/main" val="3096904538"/>
                    </a:ext>
                  </a:extLst>
                </a:gridCol>
              </a:tblGrid>
              <a:tr h="490824">
                <a:tc>
                  <a:txBody>
                    <a:bodyPr/>
                    <a:lstStyle/>
                    <a:p>
                      <a:pPr algn="ctr">
                        <a:spcAft>
                          <a:spcPts val="0"/>
                        </a:spcAft>
                      </a:pPr>
                      <a:r>
                        <a:rPr lang="en-GB" sz="1000" b="1" dirty="0">
                          <a:effectLst/>
                          <a:latin typeface="AkzidenzGrotesk" panose="02000503050000020003" pitchFamily="2" charset="0"/>
                          <a:cs typeface="Arial" panose="020B0604020202020204" pitchFamily="34" charset="0"/>
                        </a:rPr>
                        <a:t>#</a:t>
                      </a:r>
                      <a:endParaRPr lang="en-GB" sz="1000" b="1"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solidFill>
                      <a:schemeClr val="bg1">
                        <a:lumMod val="85000"/>
                      </a:schemeClr>
                    </a:solidFill>
                  </a:tcPr>
                </a:tc>
                <a:tc>
                  <a:txBody>
                    <a:bodyPr/>
                    <a:lstStyle/>
                    <a:p>
                      <a:pPr algn="ctr">
                        <a:spcAft>
                          <a:spcPts val="0"/>
                        </a:spcAft>
                      </a:pPr>
                      <a:r>
                        <a:rPr lang="en-GB" sz="1000" b="1" dirty="0">
                          <a:effectLst/>
                          <a:latin typeface="AkzidenzGrotesk" panose="02000503050000020003" pitchFamily="2" charset="0"/>
                          <a:cs typeface="Arial" panose="020B0604020202020204" pitchFamily="34" charset="0"/>
                        </a:rPr>
                        <a:t> </a:t>
                      </a:r>
                    </a:p>
                    <a:p>
                      <a:pPr algn="ctr">
                        <a:spcAft>
                          <a:spcPts val="0"/>
                        </a:spcAft>
                      </a:pPr>
                      <a:r>
                        <a:rPr lang="en-GB" sz="1000" b="1" dirty="0">
                          <a:effectLst/>
                          <a:latin typeface="AkzidenzGrotesk" panose="02000503050000020003" pitchFamily="2" charset="0"/>
                          <a:cs typeface="Arial" panose="020B0604020202020204" pitchFamily="34" charset="0"/>
                        </a:rPr>
                        <a:t>CONTENT</a:t>
                      </a:r>
                    </a:p>
                    <a:p>
                      <a:pPr algn="ctr">
                        <a:spcAft>
                          <a:spcPts val="0"/>
                        </a:spcAft>
                      </a:pPr>
                      <a:r>
                        <a:rPr lang="en-GB" sz="1000" b="1" dirty="0">
                          <a:effectLst/>
                          <a:latin typeface="AkzidenzGrotesk" panose="02000503050000020003" pitchFamily="2" charset="0"/>
                          <a:cs typeface="Arial" panose="020B0604020202020204" pitchFamily="34" charset="0"/>
                        </a:rPr>
                        <a:t> </a:t>
                      </a:r>
                      <a:endParaRPr lang="en-GB" sz="1000" b="1"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solidFill>
                      <a:schemeClr val="bg1">
                        <a:lumMod val="85000"/>
                      </a:schemeClr>
                    </a:solidFill>
                  </a:tcPr>
                </a:tc>
                <a:tc>
                  <a:txBody>
                    <a:bodyPr/>
                    <a:lstStyle/>
                    <a:p>
                      <a:pPr algn="ctr">
                        <a:spcAft>
                          <a:spcPts val="0"/>
                        </a:spcAft>
                      </a:pPr>
                      <a:r>
                        <a:rPr lang="en-GB" sz="1000" b="1" dirty="0" smtClean="0">
                          <a:effectLst/>
                          <a:latin typeface="AkzidenzGrotesk" panose="02000503050000020003" pitchFamily="2" charset="0"/>
                          <a:ea typeface="+mn-ea"/>
                          <a:cs typeface="Arial" panose="020B0604020202020204" pitchFamily="34" charset="0"/>
                        </a:rPr>
                        <a:t>COMPLETED?</a:t>
                      </a:r>
                      <a:endParaRPr lang="en-GB" sz="1000" b="1"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solidFill>
                      <a:schemeClr val="bg1">
                        <a:lumMod val="85000"/>
                      </a:schemeClr>
                    </a:solidFill>
                  </a:tcPr>
                </a:tc>
                <a:extLst>
                  <a:ext uri="{0D108BD9-81ED-4DB2-BD59-A6C34878D82A}">
                    <a16:rowId xmlns:a16="http://schemas.microsoft.com/office/drawing/2014/main" val="1241578390"/>
                  </a:ext>
                </a:extLst>
              </a:tr>
              <a:tr h="300369">
                <a:tc>
                  <a:txBody>
                    <a:bodyPr/>
                    <a:lstStyle/>
                    <a:p>
                      <a:pPr algn="ctr">
                        <a:spcAft>
                          <a:spcPts val="0"/>
                        </a:spcAft>
                      </a:pPr>
                      <a:r>
                        <a:rPr lang="en-GB" sz="1000" dirty="0">
                          <a:effectLst/>
                          <a:latin typeface="AkzidenzGrotesk" panose="02000503050000020003" pitchFamily="2" charset="0"/>
                          <a:cs typeface="Arial" panose="020B0604020202020204" pitchFamily="34" charset="0"/>
                        </a:rPr>
                        <a:t>1</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spcAft>
                          <a:spcPts val="0"/>
                        </a:spcAft>
                      </a:pPr>
                      <a:r>
                        <a:rPr lang="en-GB" sz="1000" b="0" dirty="0" smtClean="0">
                          <a:effectLst/>
                          <a:latin typeface="AkzidenzGrotesk" panose="02000503050000020003" pitchFamily="2" charset="0"/>
                          <a:ea typeface="+mn-ea"/>
                          <a:cs typeface="Arial" panose="020B0604020202020204" pitchFamily="34" charset="0"/>
                        </a:rPr>
                        <a:t>CLASSIFICATION</a:t>
                      </a:r>
                      <a:r>
                        <a:rPr lang="en-GB" sz="1000" b="0" baseline="0" dirty="0" smtClean="0">
                          <a:effectLst/>
                          <a:latin typeface="AkzidenzGrotesk" panose="02000503050000020003" pitchFamily="2" charset="0"/>
                          <a:ea typeface="+mn-ea"/>
                          <a:cs typeface="Arial" panose="020B0604020202020204" pitchFamily="34" charset="0"/>
                        </a:rPr>
                        <a:t> OF SCHIZOPHRENIA, INCLUDING SYMPTOMS</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1456899568"/>
                  </a:ext>
                </a:extLst>
              </a:tr>
              <a:tr h="300369">
                <a:tc>
                  <a:txBody>
                    <a:bodyPr/>
                    <a:lstStyle/>
                    <a:p>
                      <a:pPr algn="ctr">
                        <a:spcAft>
                          <a:spcPts val="0"/>
                        </a:spcAft>
                      </a:pPr>
                      <a:r>
                        <a:rPr lang="en-GB" sz="1000" dirty="0">
                          <a:effectLst/>
                          <a:latin typeface="AkzidenzGrotesk" panose="02000503050000020003" pitchFamily="2" charset="0"/>
                          <a:cs typeface="Arial" panose="020B0604020202020204" pitchFamily="34" charset="0"/>
                        </a:rPr>
                        <a:t>2</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spcAft>
                          <a:spcPts val="0"/>
                        </a:spcAft>
                      </a:pPr>
                      <a:r>
                        <a:rPr lang="en-GB" sz="1000" b="0" dirty="0" smtClean="0">
                          <a:effectLst/>
                          <a:latin typeface="AkzidenzGrotesk" panose="02000503050000020003" pitchFamily="2" charset="0"/>
                          <a:cs typeface="Arial" panose="020B0604020202020204" pitchFamily="34" charset="0"/>
                        </a:rPr>
                        <a:t>RELIABILITY</a:t>
                      </a:r>
                      <a:r>
                        <a:rPr lang="en-GB" sz="1000" b="0" baseline="0" dirty="0" smtClean="0">
                          <a:effectLst/>
                          <a:latin typeface="AkzidenzGrotesk" panose="02000503050000020003" pitchFamily="2" charset="0"/>
                          <a:cs typeface="Arial" panose="020B0604020202020204" pitchFamily="34" charset="0"/>
                        </a:rPr>
                        <a:t> AND VALIDITY OF DIAGNOSIS AND CLASSIFICATION</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1172259863"/>
                  </a:ext>
                </a:extLst>
              </a:tr>
              <a:tr h="300369">
                <a:tc>
                  <a:txBody>
                    <a:bodyPr/>
                    <a:lstStyle/>
                    <a:p>
                      <a:pPr algn="ctr">
                        <a:spcAft>
                          <a:spcPts val="0"/>
                        </a:spcAft>
                      </a:pPr>
                      <a:r>
                        <a:rPr lang="en-GB" sz="1000" dirty="0">
                          <a:effectLst/>
                          <a:latin typeface="AkzidenzGrotesk" panose="02000503050000020003" pitchFamily="2" charset="0"/>
                          <a:ea typeface="Calibri" panose="020F0502020204030204" pitchFamily="34" charset="0"/>
                          <a:cs typeface="Arial" panose="020B0604020202020204" pitchFamily="34" charset="0"/>
                        </a:rPr>
                        <a:t>3</a:t>
                      </a:r>
                    </a:p>
                  </a:txBody>
                  <a:tcPr marL="55783" marR="55783" marT="0" marB="0" anchor="ctr"/>
                </a:tc>
                <a:tc>
                  <a:txBody>
                    <a:bodyPr/>
                    <a:lstStyle/>
                    <a:p>
                      <a:pPr>
                        <a:spcAft>
                          <a:spcPts val="0"/>
                        </a:spcAft>
                      </a:pPr>
                      <a:r>
                        <a:rPr lang="en-GB" sz="1000" b="0" dirty="0" smtClean="0">
                          <a:effectLst/>
                          <a:latin typeface="AkzidenzGrotesk" panose="02000503050000020003" pitchFamily="2" charset="0"/>
                          <a:cs typeface="Arial" panose="020B0604020202020204" pitchFamily="34" charset="0"/>
                        </a:rPr>
                        <a:t>BIOLOGICAL EXPLANATIONS</a:t>
                      </a:r>
                      <a:r>
                        <a:rPr lang="en-GB" sz="1000" b="0" baseline="0" dirty="0" smtClean="0">
                          <a:effectLst/>
                          <a:latin typeface="AkzidenzGrotesk" panose="02000503050000020003" pitchFamily="2" charset="0"/>
                          <a:cs typeface="Arial" panose="020B0604020202020204" pitchFamily="34" charset="0"/>
                        </a:rPr>
                        <a:t> FOR SCHIZOPHRENIA</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1202984793"/>
                  </a:ext>
                </a:extLst>
              </a:tr>
              <a:tr h="300369">
                <a:tc>
                  <a:txBody>
                    <a:bodyPr/>
                    <a:lstStyle/>
                    <a:p>
                      <a:pPr algn="ctr">
                        <a:spcAft>
                          <a:spcPts val="0"/>
                        </a:spcAft>
                      </a:pPr>
                      <a:r>
                        <a:rPr lang="en-GB" sz="1000" dirty="0">
                          <a:effectLst/>
                          <a:latin typeface="AkzidenzGrotesk" panose="02000503050000020003" pitchFamily="2" charset="0"/>
                          <a:ea typeface="Calibri" panose="020F0502020204030204" pitchFamily="34" charset="0"/>
                          <a:cs typeface="Arial" panose="020B0604020202020204" pitchFamily="34" charset="0"/>
                        </a:rPr>
                        <a:t>4</a:t>
                      </a:r>
                    </a:p>
                  </a:txBody>
                  <a:tcPr marL="55783" marR="55783" marT="0" marB="0" anchor="ctr"/>
                </a:tc>
                <a:tc>
                  <a:txBody>
                    <a:bodyPr/>
                    <a:lstStyle/>
                    <a:p>
                      <a:pPr>
                        <a:spcAft>
                          <a:spcPts val="0"/>
                        </a:spcAft>
                      </a:pPr>
                      <a:r>
                        <a:rPr lang="en-GB" sz="1000" b="0" dirty="0" smtClean="0">
                          <a:effectLst/>
                          <a:latin typeface="AkzidenzGrotesk" panose="02000503050000020003" pitchFamily="2" charset="0"/>
                          <a:cs typeface="Arial" panose="020B0604020202020204" pitchFamily="34" charset="0"/>
                        </a:rPr>
                        <a:t>BIOLOGICAL</a:t>
                      </a:r>
                      <a:r>
                        <a:rPr lang="en-GB" sz="1000" b="0" baseline="0" dirty="0" smtClean="0">
                          <a:effectLst/>
                          <a:latin typeface="AkzidenzGrotesk" panose="02000503050000020003" pitchFamily="2" charset="0"/>
                          <a:cs typeface="Arial" panose="020B0604020202020204" pitchFamily="34" charset="0"/>
                        </a:rPr>
                        <a:t> TREATMENT FOR SCHIZOPHRENIA: DRUG THERAPY</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2227445220"/>
                  </a:ext>
                </a:extLst>
              </a:tr>
              <a:tr h="300369">
                <a:tc>
                  <a:txBody>
                    <a:bodyPr/>
                    <a:lstStyle/>
                    <a:p>
                      <a:pPr algn="ctr">
                        <a:spcAft>
                          <a:spcPts val="0"/>
                        </a:spcAft>
                      </a:pPr>
                      <a:r>
                        <a:rPr lang="en-GB" sz="1000" dirty="0">
                          <a:effectLst/>
                          <a:latin typeface="AkzidenzGrotesk" panose="02000503050000020003" pitchFamily="2" charset="0"/>
                          <a:ea typeface="Calibri" panose="020F0502020204030204" pitchFamily="34" charset="0"/>
                          <a:cs typeface="Arial" panose="020B0604020202020204" pitchFamily="34" charset="0"/>
                        </a:rPr>
                        <a:t>5</a:t>
                      </a:r>
                    </a:p>
                  </a:txBody>
                  <a:tcPr marL="55783" marR="55783" marT="0" marB="0" anchor="ctr"/>
                </a:tc>
                <a:tc>
                  <a:txBody>
                    <a:bodyPr/>
                    <a:lstStyle/>
                    <a:p>
                      <a:pPr>
                        <a:spcAft>
                          <a:spcPts val="0"/>
                        </a:spcAft>
                      </a:pPr>
                      <a:r>
                        <a:rPr lang="en-GB" sz="1000" b="0" dirty="0" smtClean="0">
                          <a:effectLst/>
                          <a:latin typeface="AkzidenzGrotesk" panose="02000503050000020003" pitchFamily="2" charset="0"/>
                          <a:ea typeface="+mn-ea"/>
                          <a:cs typeface="Arial" panose="020B0604020202020204" pitchFamily="34" charset="0"/>
                        </a:rPr>
                        <a:t>PSYCHOLOGICAL EXPLANATIONS FOR </a:t>
                      </a:r>
                      <a:r>
                        <a:rPr lang="en-GB" sz="1000" b="0" baseline="0" dirty="0" smtClean="0">
                          <a:effectLst/>
                          <a:latin typeface="AkzidenzGrotesk" panose="02000503050000020003" pitchFamily="2" charset="0"/>
                          <a:cs typeface="Arial" panose="020B0604020202020204" pitchFamily="34" charset="0"/>
                        </a:rPr>
                        <a:t>SCHIZOPHRENIA</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2757232467"/>
                  </a:ext>
                </a:extLst>
              </a:tr>
              <a:tr h="300369">
                <a:tc>
                  <a:txBody>
                    <a:bodyPr/>
                    <a:lstStyle/>
                    <a:p>
                      <a:pPr algn="ctr">
                        <a:spcAft>
                          <a:spcPts val="0"/>
                        </a:spcAft>
                      </a:pPr>
                      <a:r>
                        <a:rPr lang="en-GB" sz="1000" dirty="0">
                          <a:effectLst/>
                          <a:latin typeface="AkzidenzGrotesk" panose="02000503050000020003" pitchFamily="2" charset="0"/>
                          <a:ea typeface="Calibri" panose="020F0502020204030204" pitchFamily="34" charset="0"/>
                          <a:cs typeface="Arial" panose="020B0604020202020204" pitchFamily="34" charset="0"/>
                        </a:rPr>
                        <a:t>6</a:t>
                      </a:r>
                    </a:p>
                  </a:txBody>
                  <a:tcPr marL="55783" marR="55783" marT="0" marB="0" anchor="ctr"/>
                </a:tc>
                <a:tc>
                  <a:txBody>
                    <a:bodyPr/>
                    <a:lstStyle/>
                    <a:p>
                      <a:pPr>
                        <a:spcAft>
                          <a:spcPts val="0"/>
                        </a:spcAft>
                      </a:pPr>
                      <a:r>
                        <a:rPr lang="en-GB" sz="1000" b="0" dirty="0" smtClean="0">
                          <a:effectLst/>
                          <a:latin typeface="AkzidenzGrotesk" panose="02000503050000020003" pitchFamily="2" charset="0"/>
                          <a:ea typeface="+mn-ea"/>
                          <a:cs typeface="Arial" panose="020B0604020202020204" pitchFamily="34" charset="0"/>
                        </a:rPr>
                        <a:t>PSYCHOLOGICAL</a:t>
                      </a:r>
                      <a:r>
                        <a:rPr lang="en-GB" sz="1000" b="0" baseline="0" dirty="0" smtClean="0">
                          <a:effectLst/>
                          <a:latin typeface="AkzidenzGrotesk" panose="02000503050000020003" pitchFamily="2" charset="0"/>
                          <a:ea typeface="+mn-ea"/>
                          <a:cs typeface="Arial" panose="020B0604020202020204" pitchFamily="34" charset="0"/>
                        </a:rPr>
                        <a:t> TREATMENT FOR SCHIZOPHRENIA: CBT</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262744875"/>
                  </a:ext>
                </a:extLst>
              </a:tr>
              <a:tr h="300369">
                <a:tc>
                  <a:txBody>
                    <a:bodyPr/>
                    <a:lstStyle/>
                    <a:p>
                      <a:pPr algn="ctr">
                        <a:spcAft>
                          <a:spcPts val="0"/>
                        </a:spcAft>
                      </a:pPr>
                      <a:r>
                        <a:rPr lang="en-GB" sz="1000" dirty="0">
                          <a:effectLst/>
                          <a:latin typeface="AkzidenzGrotesk" panose="02000503050000020003" pitchFamily="2" charset="0"/>
                          <a:ea typeface="Calibri" panose="020F0502020204030204" pitchFamily="34" charset="0"/>
                          <a:cs typeface="Arial" panose="020B0604020202020204" pitchFamily="34" charset="0"/>
                        </a:rPr>
                        <a:t>7</a:t>
                      </a:r>
                    </a:p>
                  </a:txBody>
                  <a:tcPr marL="55783" marR="55783" marT="0" marB="0" anchor="ctr"/>
                </a:tc>
                <a:tc>
                  <a:txBody>
                    <a:bodyPr/>
                    <a:lstStyle/>
                    <a:p>
                      <a:pPr>
                        <a:spcAft>
                          <a:spcPts val="0"/>
                        </a:spcAft>
                      </a:pPr>
                      <a:r>
                        <a:rPr lang="en-GB" sz="1000" b="0" dirty="0" smtClean="0">
                          <a:effectLst/>
                          <a:latin typeface="AkzidenzGrotesk" panose="02000503050000020003" pitchFamily="2" charset="0"/>
                          <a:ea typeface="+mn-ea"/>
                          <a:cs typeface="Arial" panose="020B0604020202020204" pitchFamily="34" charset="0"/>
                        </a:rPr>
                        <a:t>PSYCHOLOGICAL</a:t>
                      </a:r>
                      <a:r>
                        <a:rPr lang="en-GB" sz="1000" b="0" baseline="0" dirty="0" smtClean="0">
                          <a:effectLst/>
                          <a:latin typeface="AkzidenzGrotesk" panose="02000503050000020003" pitchFamily="2" charset="0"/>
                          <a:ea typeface="+mn-ea"/>
                          <a:cs typeface="Arial" panose="020B0604020202020204" pitchFamily="34" charset="0"/>
                        </a:rPr>
                        <a:t> TREATMENT FOR SCHIZOPHRENIA: FAMILY THERAPY</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3082625121"/>
                  </a:ext>
                </a:extLst>
              </a:tr>
              <a:tr h="300369">
                <a:tc>
                  <a:txBody>
                    <a:bodyPr/>
                    <a:lstStyle/>
                    <a:p>
                      <a:pPr algn="ctr">
                        <a:spcAft>
                          <a:spcPts val="0"/>
                        </a:spcAft>
                      </a:pPr>
                      <a:r>
                        <a:rPr lang="en-GB" sz="1000" dirty="0">
                          <a:effectLst/>
                          <a:latin typeface="AkzidenzGrotesk" panose="02000503050000020003" pitchFamily="2" charset="0"/>
                          <a:ea typeface="Calibri" panose="020F0502020204030204" pitchFamily="34" charset="0"/>
                          <a:cs typeface="Arial" panose="020B0604020202020204" pitchFamily="34" charset="0"/>
                        </a:rPr>
                        <a:t>8</a:t>
                      </a:r>
                    </a:p>
                  </a:txBody>
                  <a:tcPr marL="55783" marR="55783"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000" b="0" dirty="0" smtClean="0">
                          <a:effectLst/>
                          <a:latin typeface="AkzidenzGrotesk" panose="02000503050000020003" pitchFamily="2" charset="0"/>
                          <a:cs typeface="Arial" panose="020B0604020202020204" pitchFamily="34" charset="0"/>
                        </a:rPr>
                        <a:t>TOKEN</a:t>
                      </a:r>
                      <a:r>
                        <a:rPr lang="en-GB" sz="1000" b="0" baseline="0" dirty="0" smtClean="0">
                          <a:effectLst/>
                          <a:latin typeface="AkzidenzGrotesk" panose="02000503050000020003" pitchFamily="2" charset="0"/>
                          <a:cs typeface="Arial" panose="020B0604020202020204" pitchFamily="34" charset="0"/>
                        </a:rPr>
                        <a:t> ECONOMY PROGRAMMES AND THE MANAGEMENT OF </a:t>
                      </a:r>
                      <a:r>
                        <a:rPr lang="en-GB" sz="1000" b="0" baseline="0" dirty="0" smtClean="0">
                          <a:effectLst/>
                          <a:latin typeface="AkzidenzGrotesk" panose="02000503050000020003" pitchFamily="2" charset="0"/>
                          <a:ea typeface="+mn-ea"/>
                          <a:cs typeface="Arial" panose="020B0604020202020204" pitchFamily="34" charset="0"/>
                        </a:rPr>
                        <a:t>SCHIZOPHRENIA</a:t>
                      </a:r>
                      <a:endParaRPr lang="en-GB" sz="1000" b="0" dirty="0" smtClean="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r>
                        <a:rPr lang="en-GB" sz="1000" dirty="0">
                          <a:effectLst/>
                          <a:latin typeface="AkzidenzGrotesk" panose="02000503050000020003" pitchFamily="2" charset="0"/>
                          <a:cs typeface="Arial" panose="020B0604020202020204" pitchFamily="34" charset="0"/>
                        </a:rPr>
                        <a:t> </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4025934054"/>
                  </a:ext>
                </a:extLst>
              </a:tr>
              <a:tr h="300369">
                <a:tc>
                  <a:txBody>
                    <a:bodyPr/>
                    <a:lstStyle/>
                    <a:p>
                      <a:pPr algn="ctr">
                        <a:spcAft>
                          <a:spcPts val="0"/>
                        </a:spcAft>
                      </a:pPr>
                      <a:r>
                        <a:rPr lang="en-GB" sz="1000" dirty="0" smtClean="0">
                          <a:effectLst/>
                          <a:latin typeface="AkzidenzGrotesk" panose="02000503050000020003" pitchFamily="2" charset="0"/>
                          <a:ea typeface="Calibri" panose="020F0502020204030204" pitchFamily="34" charset="0"/>
                          <a:cs typeface="Arial" panose="020B0604020202020204" pitchFamily="34" charset="0"/>
                        </a:rPr>
                        <a:t>9</a:t>
                      </a: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spcAft>
                          <a:spcPts val="0"/>
                        </a:spcAft>
                      </a:pPr>
                      <a:r>
                        <a:rPr lang="en-GB" sz="1000" b="0" dirty="0" smtClean="0">
                          <a:effectLst/>
                          <a:latin typeface="AkzidenzGrotesk" panose="02000503050000020003" pitchFamily="2" charset="0"/>
                          <a:ea typeface="Calibri" panose="020F0502020204030204" pitchFamily="34" charset="0"/>
                          <a:cs typeface="Arial" panose="020B0604020202020204" pitchFamily="34" charset="0"/>
                        </a:rPr>
                        <a:t>AN</a:t>
                      </a:r>
                      <a:r>
                        <a:rPr lang="en-GB" sz="1000" b="0" baseline="0" dirty="0" smtClean="0">
                          <a:effectLst/>
                          <a:latin typeface="AkzidenzGrotesk" panose="02000503050000020003" pitchFamily="2" charset="0"/>
                          <a:ea typeface="Calibri" panose="020F0502020204030204" pitchFamily="34" charset="0"/>
                          <a:cs typeface="Arial" panose="020B0604020202020204" pitchFamily="34" charset="0"/>
                        </a:rPr>
                        <a:t> INTERACTIONIST APPROACH TO SCHIZOPHRENIA</a:t>
                      </a:r>
                      <a:endParaRPr lang="en-GB" sz="1000" b="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tc>
                  <a:txBody>
                    <a:bodyPr/>
                    <a:lstStyle/>
                    <a:p>
                      <a:pPr algn="ctr">
                        <a:spcAft>
                          <a:spcPts val="0"/>
                        </a:spcAft>
                      </a:pPr>
                      <a:endParaRPr lang="en-GB" sz="1000" dirty="0">
                        <a:effectLst/>
                        <a:latin typeface="AkzidenzGrotesk" panose="02000503050000020003" pitchFamily="2" charset="0"/>
                        <a:ea typeface="Calibri" panose="020F0502020204030204" pitchFamily="34" charset="0"/>
                        <a:cs typeface="Arial" panose="020B0604020202020204" pitchFamily="34" charset="0"/>
                      </a:endParaRPr>
                    </a:p>
                  </a:txBody>
                  <a:tcPr marL="55783" marR="55783" marT="0" marB="0" anchor="ctr"/>
                </a:tc>
                <a:extLst>
                  <a:ext uri="{0D108BD9-81ED-4DB2-BD59-A6C34878D82A}">
                    <a16:rowId xmlns:a16="http://schemas.microsoft.com/office/drawing/2014/main" val="3456310005"/>
                  </a:ext>
                </a:extLst>
              </a:tr>
            </a:tbl>
          </a:graphicData>
        </a:graphic>
      </p:graphicFrame>
      <p:sp>
        <p:nvSpPr>
          <p:cNvPr id="19" name="TextBox 18">
            <a:extLst>
              <a:ext uri="{FF2B5EF4-FFF2-40B4-BE49-F238E27FC236}">
                <a16:creationId xmlns:a16="http://schemas.microsoft.com/office/drawing/2014/main" id="{455B09C7-0F33-AB47-9FCC-BA16FA67F425}"/>
              </a:ext>
            </a:extLst>
          </p:cNvPr>
          <p:cNvSpPr txBox="1"/>
          <p:nvPr/>
        </p:nvSpPr>
        <p:spPr>
          <a:xfrm>
            <a:off x="68575" y="8750939"/>
            <a:ext cx="7620000"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NAME: </a:t>
            </a:r>
            <a:r>
              <a:rPr lang="en-GB" sz="1200" b="1" dirty="0" smtClean="0">
                <a:latin typeface="Arial" panose="020B0604020202020204" pitchFamily="34" charset="0"/>
                <a:cs typeface="Arial" panose="020B0604020202020204" pitchFamily="34" charset="0"/>
              </a:rPr>
              <a:t>____________________________</a:t>
            </a:r>
            <a:endParaRPr lang="en-GB" sz="1200" b="1" dirty="0">
              <a:latin typeface="Arial" panose="020B0604020202020204" pitchFamily="34" charset="0"/>
              <a:cs typeface="Arial" panose="020B0604020202020204" pitchFamily="34" charset="0"/>
            </a:endParaRPr>
          </a:p>
        </p:txBody>
      </p:sp>
      <p:sp>
        <p:nvSpPr>
          <p:cNvPr id="20" name="Slide Number Placeholder 19"/>
          <p:cNvSpPr>
            <a:spLocks noGrp="1"/>
          </p:cNvSpPr>
          <p:nvPr>
            <p:ph type="sldNum" sz="quarter" idx="12"/>
          </p:nvPr>
        </p:nvSpPr>
        <p:spPr/>
        <p:txBody>
          <a:bodyPr/>
          <a:lstStyle/>
          <a:p>
            <a:fld id="{D5319E0F-E15D-4AEF-A160-7C6213AE9274}" type="slidenum">
              <a:rPr lang="en-GB" sz="1400" b="1" smtClean="0">
                <a:solidFill>
                  <a:schemeClr val="tx1"/>
                </a:solidFill>
              </a:rPr>
              <a:t>1</a:t>
            </a:fld>
            <a:endParaRPr lang="en-GB" sz="1400" b="1" dirty="0">
              <a:solidFill>
                <a:schemeClr val="tx1"/>
              </a:solidFill>
            </a:endParaRPr>
          </a:p>
        </p:txBody>
      </p:sp>
      <p:pic>
        <p:nvPicPr>
          <p:cNvPr id="3" name="Picture 2"/>
          <p:cNvPicPr>
            <a:picLocks noChangeAspect="1"/>
          </p:cNvPicPr>
          <p:nvPr/>
        </p:nvPicPr>
        <p:blipFill>
          <a:blip r:embed="rId3"/>
          <a:stretch>
            <a:fillRect/>
          </a:stretch>
        </p:blipFill>
        <p:spPr>
          <a:xfrm>
            <a:off x="68575" y="1312656"/>
            <a:ext cx="6671484" cy="3469409"/>
          </a:xfrm>
          <a:prstGeom prst="rect">
            <a:avLst/>
          </a:prstGeom>
        </p:spPr>
      </p:pic>
    </p:spTree>
    <p:extLst>
      <p:ext uri="{BB962C8B-B14F-4D97-AF65-F5344CB8AC3E}">
        <p14:creationId xmlns:p14="http://schemas.microsoft.com/office/powerpoint/2010/main" val="33878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58872498"/>
              </p:ext>
            </p:extLst>
          </p:nvPr>
        </p:nvGraphicFramePr>
        <p:xfrm>
          <a:off x="75643" y="98483"/>
          <a:ext cx="6683120" cy="889666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9666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2331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980045"/>
              </p:ext>
            </p:extLst>
          </p:nvPr>
        </p:nvGraphicFramePr>
        <p:xfrm>
          <a:off x="75643" y="98483"/>
          <a:ext cx="6683120" cy="896322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96322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94043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12</a:t>
            </a:fld>
            <a:endParaRPr lang="en-GB" dirty="0"/>
          </a:p>
        </p:txBody>
      </p:sp>
      <p:sp>
        <p:nvSpPr>
          <p:cNvPr id="3" name="Title 1"/>
          <p:cNvSpPr txBox="1">
            <a:spLocks/>
          </p:cNvSpPr>
          <p:nvPr/>
        </p:nvSpPr>
        <p:spPr>
          <a:xfrm>
            <a:off x="154965" y="601533"/>
            <a:ext cx="6630464" cy="526747"/>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lnSpcReduction="1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b="1" dirty="0" smtClean="0">
                <a:latin typeface="AkzidenzGrotesk" panose="02000503050000020003" pitchFamily="2" charset="0"/>
              </a:rPr>
              <a:t>What the spec says…</a:t>
            </a:r>
            <a:r>
              <a:rPr lang="en-US" dirty="0" smtClean="0">
                <a:latin typeface="AkzidenzGrotesk" panose="02000503050000020003" pitchFamily="2" charset="0"/>
              </a:rPr>
              <a:t> Biological explanations for schizophrenia: genetics and neural correlates, including the dopamine hypothesis.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7715756"/>
              </p:ext>
            </p:extLst>
          </p:nvPr>
        </p:nvGraphicFramePr>
        <p:xfrm>
          <a:off x="86497" y="3862135"/>
          <a:ext cx="6657735" cy="3207405"/>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683420">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t>
                      </a:r>
                      <a:r>
                        <a:rPr lang="en-GB" b="1" dirty="0" smtClean="0">
                          <a:latin typeface="Arial" panose="020B0604020202020204" pitchFamily="34" charset="0"/>
                          <a:cs typeface="Arial" panose="020B0604020202020204" pitchFamily="34" charset="0"/>
                        </a:rPr>
                        <a:t>one</a:t>
                      </a:r>
                      <a:r>
                        <a:rPr lang="en-GB" b="1" baseline="0" dirty="0" smtClean="0">
                          <a:latin typeface="Arial" panose="020B0604020202020204" pitchFamily="34" charset="0"/>
                          <a:cs typeface="Arial" panose="020B0604020202020204" pitchFamily="34" charset="0"/>
                        </a:rPr>
                        <a:t> </a:t>
                      </a:r>
                      <a:r>
                        <a:rPr lang="en-GB" b="0" baseline="0" dirty="0" smtClean="0">
                          <a:latin typeface="Arial" panose="020B0604020202020204" pitchFamily="34" charset="0"/>
                          <a:cs typeface="Arial" panose="020B0604020202020204" pitchFamily="34" charset="0"/>
                        </a:rPr>
                        <a:t>study that has investigated the role of genetics in schizophrenia.</a:t>
                      </a:r>
                      <a:endParaRPr lang="en-GB" b="0"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3</a:t>
                      </a:r>
                      <a:r>
                        <a:rPr lang="en-GB" baseline="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523985">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Tienari et al.</a:t>
                      </a:r>
                      <a:r>
                        <a:rPr lang="en-GB" sz="1200" baseline="0" dirty="0" smtClean="0">
                          <a:latin typeface="Arial" panose="020B0604020202020204" pitchFamily="34" charset="0"/>
                          <a:cs typeface="Arial" panose="020B0604020202020204" pitchFamily="34" charset="0"/>
                        </a:rPr>
                        <a:t> studied 164 adoptees whose biological mothers has been diagnosed with schizophrenia, and 197 control adoptees whose</a:t>
                      </a:r>
                      <a:r>
                        <a:rPr lang="en-GB" dirty="0" smtClean="0">
                          <a:latin typeface="Arial" panose="020B0604020202020204" pitchFamily="34" charset="0"/>
                          <a:cs typeface="Arial" panose="020B0604020202020204" pitchFamily="34" charset="0"/>
                        </a:rPr>
                        <a:t>__________________________________ ______________________________________________________________________________________________________________________________________</a:t>
                      </a:r>
                      <a:r>
                        <a:rPr lang="en-GB" sz="1200" dirty="0" smtClean="0">
                          <a:latin typeface="Arial" panose="020B0604020202020204" pitchFamily="34" charset="0"/>
                          <a:cs typeface="Arial" panose="020B0604020202020204" pitchFamily="34" charset="0"/>
                        </a:rPr>
                        <a:t>They found that</a:t>
                      </a:r>
                      <a:r>
                        <a:rPr lang="en-GB" dirty="0" smtClean="0">
                          <a:latin typeface="Arial" panose="020B0604020202020204" pitchFamily="34" charset="0"/>
                          <a:cs typeface="Arial" panose="020B0604020202020204" pitchFamily="34" charset="0"/>
                        </a:rPr>
                        <a:t>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 shows </a:t>
                      </a:r>
                      <a:r>
                        <a:rPr lang="en-GB" sz="1200" baseline="0" dirty="0" smtClean="0">
                          <a:latin typeface="Arial" panose="020B0604020202020204" pitchFamily="34" charset="0"/>
                          <a:cs typeface="Arial" panose="020B0604020202020204" pitchFamily="34" charset="0"/>
                        </a:rPr>
                        <a:t>that</a:t>
                      </a:r>
                      <a:r>
                        <a:rPr lang="en-GB" dirty="0" smtClean="0">
                          <a:latin typeface="Arial" panose="020B0604020202020204" pitchFamily="34" charset="0"/>
                          <a:cs typeface="Arial" panose="020B0604020202020204" pitchFamily="34" charset="0"/>
                        </a:rPr>
                        <a:t>________________________________________________________ ___________________________________________________________________</a:t>
                      </a: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80684537"/>
              </p:ext>
            </p:extLst>
          </p:nvPr>
        </p:nvGraphicFramePr>
        <p:xfrm>
          <a:off x="86497" y="1168916"/>
          <a:ext cx="6630464" cy="2652276"/>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523930">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best describes the dopamine hypothesis</a:t>
                      </a:r>
                      <a:r>
                        <a:rPr lang="en-GB" sz="1200" b="0" baseline="0" dirty="0" smtClean="0">
                          <a:latin typeface="Arial" panose="020B0604020202020204" pitchFamily="34" charset="0"/>
                          <a:cs typeface="Arial" panose="020B0604020202020204" pitchFamily="34" charset="0"/>
                        </a:rPr>
                        <a:t> of schizophrenia?</a:t>
                      </a:r>
                    </a:p>
                    <a:p>
                      <a:endParaRPr lang="en-GB" sz="1200" b="0" i="1" baseline="0" dirty="0" smtClean="0">
                        <a:latin typeface="Arial" panose="020B0604020202020204" pitchFamily="34" charset="0"/>
                        <a:cs typeface="Arial" panose="020B0604020202020204" pitchFamily="34" charset="0"/>
                      </a:endParaRPr>
                    </a:p>
                    <a:p>
                      <a:r>
                        <a:rPr lang="en-GB" sz="1200" b="0" i="0" baseline="0" dirty="0" smtClean="0">
                          <a:latin typeface="Arial" panose="020B0604020202020204" pitchFamily="34" charset="0"/>
                          <a:cs typeface="Arial" panose="020B0604020202020204" pitchFamily="34" charset="0"/>
                        </a:rPr>
                        <a:t>Tick </a:t>
                      </a:r>
                      <a:r>
                        <a:rPr lang="en-GB" sz="1200" b="1" i="0" baseline="0" dirty="0" smtClean="0">
                          <a:latin typeface="Arial" panose="020B0604020202020204" pitchFamily="34" charset="0"/>
                          <a:cs typeface="Arial" panose="020B0604020202020204" pitchFamily="34" charset="0"/>
                        </a:rPr>
                        <a:t>one</a:t>
                      </a:r>
                      <a:r>
                        <a:rPr lang="en-GB" sz="1200" b="0" i="0" baseline="0" dirty="0" smtClean="0">
                          <a:latin typeface="Arial" panose="020B0604020202020204" pitchFamily="34" charset="0"/>
                          <a:cs typeface="Arial" panose="020B0604020202020204" pitchFamily="34" charset="0"/>
                        </a:rPr>
                        <a:t> box only. </a:t>
                      </a:r>
                      <a:endParaRPr lang="en-GB" sz="1200" i="0"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829316">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082239"/>
              </p:ext>
            </p:extLst>
          </p:nvPr>
        </p:nvGraphicFramePr>
        <p:xfrm>
          <a:off x="627405" y="2084287"/>
          <a:ext cx="5575917" cy="1645920"/>
        </p:xfrm>
        <a:graphic>
          <a:graphicData uri="http://schemas.openxmlformats.org/drawingml/2006/table">
            <a:tbl>
              <a:tblPr firstRow="1" bandRow="1">
                <a:tableStyleId>{5940675A-B579-460E-94D1-54222C63F5DA}</a:tableStyleId>
              </a:tblPr>
              <a:tblGrid>
                <a:gridCol w="415511">
                  <a:extLst>
                    <a:ext uri="{9D8B030D-6E8A-4147-A177-3AD203B41FA5}">
                      <a16:colId xmlns:a16="http://schemas.microsoft.com/office/drawing/2014/main" val="1101121053"/>
                    </a:ext>
                  </a:extLst>
                </a:gridCol>
                <a:gridCol w="4385089">
                  <a:extLst>
                    <a:ext uri="{9D8B030D-6E8A-4147-A177-3AD203B41FA5}">
                      <a16:colId xmlns:a16="http://schemas.microsoft.com/office/drawing/2014/main" val="965838728"/>
                    </a:ext>
                  </a:extLst>
                </a:gridCol>
                <a:gridCol w="775317">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050" dirty="0" smtClean="0"/>
                        <a:t>The positive</a:t>
                      </a:r>
                      <a:r>
                        <a:rPr lang="en-GB" sz="1050" baseline="0" dirty="0" smtClean="0"/>
                        <a:t> symptoms of schizophrenia are caused by a deficiency of dopamine in certain brain regions. </a:t>
                      </a:r>
                      <a:endParaRPr lang="en-GB" sz="105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050" dirty="0" smtClean="0"/>
                        <a:t>An excess of</a:t>
                      </a:r>
                      <a:r>
                        <a:rPr lang="en-GB" sz="1050" baseline="0" dirty="0" smtClean="0"/>
                        <a:t> dopamine is associated with both the positive and negative symptoms of schizophrenia. </a:t>
                      </a:r>
                      <a:endParaRPr lang="en-GB" sz="105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050" dirty="0" smtClean="0"/>
                        <a:t>The positive symptoms of schizophrenia are caused by an excess of dopamine in certain</a:t>
                      </a:r>
                      <a:r>
                        <a:rPr lang="en-GB" sz="1050" baseline="0" dirty="0" smtClean="0"/>
                        <a:t> brain regions. </a:t>
                      </a:r>
                      <a:endParaRPr lang="en-GB" sz="105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050" dirty="0" smtClean="0"/>
                        <a:t>The</a:t>
                      </a:r>
                      <a:r>
                        <a:rPr lang="en-GB" sz="1050" baseline="0" dirty="0" smtClean="0"/>
                        <a:t> negative symptoms of schizophrenia are caused by an excess of dopamine in certain brain regions. </a:t>
                      </a:r>
                      <a:endParaRPr lang="en-GB" sz="105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383517" y="120971"/>
            <a:ext cx="5136749" cy="307777"/>
          </a:xfrm>
          <a:prstGeom prst="rect">
            <a:avLst/>
          </a:prstGeom>
          <a:noFill/>
        </p:spPr>
        <p:txBody>
          <a:bodyPr wrap="square" rtlCol="0">
            <a:spAutoFit/>
          </a:bodyPr>
          <a:lstStyle/>
          <a:p>
            <a:r>
              <a:rPr lang="en-GB" sz="1400" dirty="0" smtClean="0">
                <a:latin typeface="AkzidenzGrotesk" panose="02000503050000020003" pitchFamily="2" charset="0"/>
              </a:rPr>
              <a:t>BIOLOGICAL EXPLANATIONS FOR SCHIZOPHRENIA</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a:t>3</a:t>
            </a:r>
          </a:p>
        </p:txBody>
      </p:sp>
      <p:graphicFrame>
        <p:nvGraphicFramePr>
          <p:cNvPr id="9" name="Table 8"/>
          <p:cNvGraphicFramePr>
            <a:graphicFrameLocks noGrp="1"/>
          </p:cNvGraphicFramePr>
          <p:nvPr>
            <p:extLst>
              <p:ext uri="{D42A27DB-BD31-4B8C-83A1-F6EECF244321}">
                <p14:modId xmlns:p14="http://schemas.microsoft.com/office/powerpoint/2010/main" val="1017495481"/>
              </p:ext>
            </p:extLst>
          </p:nvPr>
        </p:nvGraphicFramePr>
        <p:xfrm>
          <a:off x="72861" y="7112528"/>
          <a:ext cx="6657735" cy="1920240"/>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683420">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In several research studies, the concordance rates for schizophrenia have been shown to be several</a:t>
                      </a:r>
                      <a:r>
                        <a:rPr lang="en-GB" baseline="0" dirty="0" smtClean="0">
                          <a:latin typeface="Arial" panose="020B0604020202020204" pitchFamily="34" charset="0"/>
                          <a:cs typeface="Arial" panose="020B0604020202020204" pitchFamily="34" charset="0"/>
                        </a:rPr>
                        <a:t> times higher for monozygotic than for dizygotic twins, even though twins are typically raised in the same environments. </a:t>
                      </a:r>
                    </a:p>
                    <a:p>
                      <a:pPr algn="l"/>
                      <a:endParaRPr lang="en-GB" b="0" i="1" baseline="0" dirty="0" smtClean="0">
                        <a:latin typeface="Arial" panose="020B0604020202020204" pitchFamily="34" charset="0"/>
                        <a:cs typeface="Arial" panose="020B0604020202020204" pitchFamily="34" charset="0"/>
                      </a:endParaRPr>
                    </a:p>
                    <a:p>
                      <a:pPr algn="l"/>
                      <a:r>
                        <a:rPr lang="en-GB" b="0" i="0" baseline="0" dirty="0" smtClean="0">
                          <a:latin typeface="Arial" panose="020B0604020202020204" pitchFamily="34" charset="0"/>
                          <a:cs typeface="Arial" panose="020B0604020202020204" pitchFamily="34" charset="0"/>
                        </a:rPr>
                        <a:t>Using your knowledge of biological explanations for schizophrenia, outline why this findings can be taken as support for the view that genetic factors play a role in schizophrenia. </a:t>
                      </a:r>
                    </a:p>
                    <a:p>
                      <a:pPr algn="r"/>
                      <a:r>
                        <a:rPr lang="en-GB" sz="1200" b="0" i="1" baseline="0" dirty="0" smtClean="0">
                          <a:latin typeface="Arial" panose="020B0604020202020204" pitchFamily="34" charset="0"/>
                          <a:cs typeface="Arial" panose="020B0604020202020204" pitchFamily="34" charset="0"/>
                        </a:rPr>
                        <a:t>answer on the next page</a:t>
                      </a:r>
                      <a:endParaRPr lang="en-GB" sz="1200" b="0"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baseline="0" dirty="0" smtClean="0">
                          <a:latin typeface="Arial" panose="020B0604020202020204" pitchFamily="34" charset="0"/>
                          <a:cs typeface="Arial" panose="020B0604020202020204" pitchFamily="34" charset="0"/>
                        </a:rPr>
                        <a:t>4 </a:t>
                      </a:r>
                      <a:r>
                        <a:rPr lang="en-GB" dirty="0" smtClean="0">
                          <a:latin typeface="Arial" panose="020B0604020202020204" pitchFamily="34" charset="0"/>
                          <a:cs typeface="Arial" panose="020B0604020202020204" pitchFamily="34" charset="0"/>
                        </a:rPr>
                        <a:t>marks </a:t>
                      </a:r>
                      <a:r>
                        <a:rPr lang="en-GB" sz="1200" i="1" dirty="0" smtClean="0">
                          <a:latin typeface="Arial" panose="020B0604020202020204" pitchFamily="34" charset="0"/>
                          <a:cs typeface="Arial" panose="020B0604020202020204" pitchFamily="34" charset="0"/>
                        </a:rPr>
                        <a:t>(AO1 = 2; AO2 = 2)</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bl>
          </a:graphicData>
        </a:graphic>
      </p:graphicFrame>
    </p:spTree>
    <p:extLst>
      <p:ext uri="{BB962C8B-B14F-4D97-AF65-F5344CB8AC3E}">
        <p14:creationId xmlns:p14="http://schemas.microsoft.com/office/powerpoint/2010/main" val="339060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39169853"/>
              </p:ext>
            </p:extLst>
          </p:nvPr>
        </p:nvGraphicFramePr>
        <p:xfrm>
          <a:off x="99197" y="102935"/>
          <a:ext cx="6657735" cy="2995865"/>
        </p:xfrm>
        <a:graphic>
          <a:graphicData uri="http://schemas.openxmlformats.org/drawingml/2006/table">
            <a:tbl>
              <a:tblPr firstRow="1" bandRow="1">
                <a:tableStyleId>{5940675A-B579-460E-94D1-54222C63F5DA}</a:tableStyleId>
              </a:tblPr>
              <a:tblGrid>
                <a:gridCol w="6657735">
                  <a:extLst>
                    <a:ext uri="{9D8B030D-6E8A-4147-A177-3AD203B41FA5}">
                      <a16:colId xmlns:a16="http://schemas.microsoft.com/office/drawing/2014/main" val="1534005871"/>
                    </a:ext>
                  </a:extLst>
                </a:gridCol>
              </a:tblGrid>
              <a:tr h="2995865">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Genetic explanations</a:t>
                      </a:r>
                      <a:r>
                        <a:rPr lang="en-GB" sz="1200" baseline="0" dirty="0" smtClean="0">
                          <a:latin typeface="Arial" panose="020B0604020202020204" pitchFamily="34" charset="0"/>
                          <a:cs typeface="Arial" panose="020B0604020202020204" pitchFamily="34" charset="0"/>
                        </a:rPr>
                        <a:t> for schizophrenia claim that</a:t>
                      </a:r>
                      <a:r>
                        <a:rPr lang="en-GB" dirty="0" smtClean="0">
                          <a:latin typeface="Arial" panose="020B0604020202020204" pitchFamily="34" charset="0"/>
                          <a:cs typeface="Arial" panose="020B0604020202020204" pitchFamily="34" charset="0"/>
                        </a:rPr>
                        <a:t>________________________________ ___________________________________________________________________</a:t>
                      </a:r>
                      <a:r>
                        <a:rPr lang="en-GB" sz="1200" dirty="0" smtClean="0">
                          <a:latin typeface="Arial" panose="020B0604020202020204" pitchFamily="34" charset="0"/>
                          <a:cs typeface="Arial" panose="020B0604020202020204" pitchFamily="34" charset="0"/>
                        </a:rPr>
                        <a:t>A concordance rate is</a:t>
                      </a:r>
                      <a:r>
                        <a:rPr lang="en-GB" sz="1200" baseline="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If a concordance</a:t>
                      </a:r>
                      <a:r>
                        <a:rPr lang="en-GB" sz="1200" baseline="0" dirty="0" smtClean="0">
                          <a:latin typeface="Arial" panose="020B0604020202020204" pitchFamily="34" charset="0"/>
                          <a:cs typeface="Arial" panose="020B0604020202020204" pitchFamily="34" charset="0"/>
                        </a:rPr>
                        <a:t> rate for monozygotic twins is higher than for dizygotic twins this means that </a:t>
                      </a:r>
                      <a:r>
                        <a:rPr lang="en-GB" dirty="0" smtClean="0">
                          <a:latin typeface="Arial" panose="020B0604020202020204" pitchFamily="34" charset="0"/>
                          <a:cs typeface="Arial" panose="020B0604020202020204" pitchFamily="34" charset="0"/>
                        </a:rPr>
                        <a:t>___________________________________________________________________ 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Therefore, this finding </a:t>
                      </a:r>
                      <a:r>
                        <a:rPr lang="en-GB" dirty="0" smtClean="0">
                          <a:latin typeface="Arial" panose="020B0604020202020204" pitchFamily="34" charset="0"/>
                          <a:cs typeface="Arial" panose="020B0604020202020204" pitchFamily="34" charset="0"/>
                        </a:rPr>
                        <a:t>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txBody>
                  <a:tcPr/>
                </a:tc>
                <a:extLst>
                  <a:ext uri="{0D108BD9-81ED-4DB2-BD59-A6C34878D82A}">
                    <a16:rowId xmlns:a16="http://schemas.microsoft.com/office/drawing/2014/main" val="311345801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51704249"/>
              </p:ext>
            </p:extLst>
          </p:nvPr>
        </p:nvGraphicFramePr>
        <p:xfrm>
          <a:off x="99196" y="3246186"/>
          <a:ext cx="6657735" cy="5789267"/>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680057">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t>
                      </a:r>
                      <a:r>
                        <a:rPr lang="en-GB" b="0" dirty="0" smtClean="0">
                          <a:latin typeface="Arial" panose="020B0604020202020204" pitchFamily="34" charset="0"/>
                          <a:cs typeface="Arial" panose="020B0604020202020204" pitchFamily="34" charset="0"/>
                        </a:rPr>
                        <a:t>and evaluate the dopamine hypothesis</a:t>
                      </a:r>
                      <a:r>
                        <a:rPr lang="en-GB" b="0" baseline="0" dirty="0" smtClean="0">
                          <a:latin typeface="Arial" panose="020B0604020202020204" pitchFamily="34" charset="0"/>
                          <a:cs typeface="Arial" panose="020B0604020202020204" pitchFamily="34" charset="0"/>
                        </a:rPr>
                        <a:t> as an explanation for schizophrenia.</a:t>
                      </a:r>
                      <a:endParaRPr lang="en-GB" b="0"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baseline="0" dirty="0" smtClean="0">
                          <a:latin typeface="Arial" panose="020B0604020202020204" pitchFamily="34" charset="0"/>
                          <a:cs typeface="Arial" panose="020B0604020202020204" pitchFamily="34" charset="0"/>
                        </a:rPr>
                        <a:t>8 </a:t>
                      </a:r>
                      <a:r>
                        <a:rPr lang="en-GB" dirty="0" smtClean="0">
                          <a:latin typeface="Arial" panose="020B0604020202020204" pitchFamily="34" charset="0"/>
                          <a:cs typeface="Arial" panose="020B0604020202020204" pitchFamily="34" charset="0"/>
                        </a:rPr>
                        <a:t>marks </a:t>
                      </a:r>
                      <a:r>
                        <a:rPr lang="en-GB" sz="1200" i="1" dirty="0" smtClean="0">
                          <a:latin typeface="Arial" panose="020B0604020202020204" pitchFamily="34" charset="0"/>
                          <a:cs typeface="Arial" panose="020B0604020202020204" pitchFamily="34" charset="0"/>
                        </a:rPr>
                        <a:t>(AO1 = 3; AO3 = 5)</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5037005">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 original dopamine hypothesis states</a:t>
                      </a:r>
                      <a:r>
                        <a:rPr lang="en-GB" dirty="0" smtClean="0">
                          <a:latin typeface="Arial" panose="020B0604020202020204" pitchFamily="34" charset="0"/>
                          <a:cs typeface="Arial" panose="020B0604020202020204" pitchFamily="34" charset="0"/>
                        </a:rPr>
                        <a:t>_______________________________________ ______________________________________________________________________________________________________________________________________</a:t>
                      </a:r>
                      <a:r>
                        <a:rPr lang="en-GB" sz="1200" dirty="0" smtClean="0">
                          <a:latin typeface="Arial" panose="020B0604020202020204" pitchFamily="34" charset="0"/>
                          <a:cs typeface="Arial" panose="020B0604020202020204" pitchFamily="34" charset="0"/>
                        </a:rPr>
                        <a:t>The</a:t>
                      </a:r>
                      <a:r>
                        <a:rPr lang="en-GB" sz="1200" baseline="0" dirty="0" smtClean="0">
                          <a:latin typeface="Arial" panose="020B0604020202020204" pitchFamily="34" charset="0"/>
                          <a:cs typeface="Arial" panose="020B0604020202020204" pitchFamily="34" charset="0"/>
                        </a:rPr>
                        <a:t> updated dopamine hypothesis proposes</a:t>
                      </a:r>
                      <a:r>
                        <a:rPr lang="en-GB" dirty="0" smtClean="0">
                          <a:latin typeface="Arial" panose="020B0604020202020204" pitchFamily="34" charset="0"/>
                          <a:cs typeface="Arial" panose="020B0604020202020204" pitchFamily="34" charset="0"/>
                        </a:rPr>
                        <a:t>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Supporting</a:t>
                      </a:r>
                      <a:r>
                        <a:rPr lang="en-GB" sz="1200" baseline="0" dirty="0" smtClean="0">
                          <a:latin typeface="Arial" panose="020B0604020202020204" pitchFamily="34" charset="0"/>
                          <a:cs typeface="Arial" panose="020B0604020202020204" pitchFamily="34" charset="0"/>
                        </a:rPr>
                        <a:t> evidence for the role of dopamine comes from the use of antipsychotics _________ </a:t>
                      </a:r>
                      <a:r>
                        <a:rPr lang="en-GB" dirty="0" smtClean="0">
                          <a:latin typeface="Arial" panose="020B0604020202020204" pitchFamily="34" charset="0"/>
                          <a:cs typeface="Arial" panose="020B0604020202020204" pitchFamily="34" charset="0"/>
                        </a:rPr>
                        <a:t>___________________________________________________________________ 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 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However,</a:t>
                      </a:r>
                      <a:r>
                        <a:rPr lang="en-GB" sz="1200" baseline="0" dirty="0" smtClean="0">
                          <a:latin typeface="Arial" panose="020B0604020202020204" pitchFamily="34" charset="0"/>
                          <a:cs typeface="Arial" panose="020B0604020202020204" pitchFamily="34" charset="0"/>
                        </a:rPr>
                        <a:t> the dopamine hypothesis is challenged because of evidence that shows __________ </a:t>
                      </a:r>
                      <a:r>
                        <a:rPr lang="en-GB" dirty="0" smtClean="0">
                          <a:latin typeface="Arial" panose="020B0604020202020204" pitchFamily="34" charset="0"/>
                          <a:cs typeface="Arial" panose="020B0604020202020204" pitchFamily="34" charset="0"/>
                        </a:rPr>
                        <a:t>___________________________________________________________________ ___________________________________________________________________</a:t>
                      </a:r>
                    </a:p>
                    <a:p>
                      <a:pPr marL="0" marR="0" lvl="0" indent="0" algn="r" defTabSz="685800" rtl="0" eaLnBrk="1" fontAlgn="auto" latinLnBrk="0" hangingPunct="1">
                        <a:lnSpc>
                          <a:spcPct val="150000"/>
                        </a:lnSpc>
                        <a:spcBef>
                          <a:spcPts val="0"/>
                        </a:spcBef>
                        <a:spcAft>
                          <a:spcPts val="0"/>
                        </a:spcAft>
                        <a:buClrTx/>
                        <a:buSzTx/>
                        <a:buFontTx/>
                        <a:buNone/>
                        <a:tabLst/>
                        <a:defRPr/>
                      </a:pPr>
                      <a:endParaRPr lang="en-GB" sz="1000" i="1" dirty="0" smtClean="0">
                        <a:latin typeface="Arial" panose="020B0604020202020204" pitchFamily="34" charset="0"/>
                        <a:cs typeface="Arial" panose="020B0604020202020204" pitchFamily="34" charset="0"/>
                      </a:endParaRPr>
                    </a:p>
                    <a:p>
                      <a:pPr marL="0" marR="0" lvl="0" indent="0" algn="r" defTabSz="685800" rtl="0" eaLnBrk="1" fontAlgn="auto" latinLnBrk="0" hangingPunct="1">
                        <a:lnSpc>
                          <a:spcPct val="150000"/>
                        </a:lnSpc>
                        <a:spcBef>
                          <a:spcPts val="0"/>
                        </a:spcBef>
                        <a:spcAft>
                          <a:spcPts val="0"/>
                        </a:spcAft>
                        <a:buClrTx/>
                        <a:buSzTx/>
                        <a:buFontTx/>
                        <a:buNone/>
                        <a:tabLst/>
                        <a:defRPr/>
                      </a:pPr>
                      <a:r>
                        <a:rPr lang="en-GB" sz="1000" i="1" dirty="0" smtClean="0">
                          <a:latin typeface="Arial" panose="020B0604020202020204" pitchFamily="34" charset="0"/>
                          <a:cs typeface="Arial" panose="020B0604020202020204" pitchFamily="34" charset="0"/>
                        </a:rPr>
                        <a:t>Continued</a:t>
                      </a:r>
                      <a:r>
                        <a:rPr lang="en-GB" sz="1000" i="1" baseline="0" dirty="0" smtClean="0">
                          <a:latin typeface="Arial" panose="020B0604020202020204" pitchFamily="34" charset="0"/>
                          <a:cs typeface="Arial" panose="020B0604020202020204" pitchFamily="34" charset="0"/>
                        </a:rPr>
                        <a:t> on next page</a:t>
                      </a:r>
                      <a:endParaRPr lang="en-GB" sz="1000" i="1"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679347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6745286"/>
              </p:ext>
            </p:extLst>
          </p:nvPr>
        </p:nvGraphicFramePr>
        <p:xfrm>
          <a:off x="99197" y="102936"/>
          <a:ext cx="6657735" cy="2791340"/>
        </p:xfrm>
        <a:graphic>
          <a:graphicData uri="http://schemas.openxmlformats.org/drawingml/2006/table">
            <a:tbl>
              <a:tblPr firstRow="1" bandRow="1">
                <a:tableStyleId>{5940675A-B579-460E-94D1-54222C63F5DA}</a:tableStyleId>
              </a:tblPr>
              <a:tblGrid>
                <a:gridCol w="6657735">
                  <a:extLst>
                    <a:ext uri="{9D8B030D-6E8A-4147-A177-3AD203B41FA5}">
                      <a16:colId xmlns:a16="http://schemas.microsoft.com/office/drawing/2014/main" val="1534005871"/>
                    </a:ext>
                  </a:extLst>
                </a:gridCol>
              </a:tblGrid>
              <a:tr h="2791340">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 ___________________________________________________________________</a:t>
                      </a:r>
                      <a:r>
                        <a:rPr lang="en-GB" sz="1200" dirty="0" smtClean="0">
                          <a:latin typeface="Arial" panose="020B0604020202020204" pitchFamily="34" charset="0"/>
                          <a:cs typeface="Arial" panose="020B0604020202020204" pitchFamily="34" charset="0"/>
                        </a:rPr>
                        <a:t>A further criticism</a:t>
                      </a:r>
                      <a:r>
                        <a:rPr lang="en-GB" sz="1200" baseline="0" dirty="0" smtClean="0">
                          <a:latin typeface="Arial" panose="020B0604020202020204" pitchFamily="34" charset="0"/>
                          <a:cs typeface="Arial" panose="020B0604020202020204" pitchFamily="34" charset="0"/>
                        </a:rPr>
                        <a:t> is __</a:t>
                      </a:r>
                      <a:r>
                        <a:rPr lang="en-GB" dirty="0" smtClean="0">
                          <a:latin typeface="Arial" panose="020B0604020202020204" pitchFamily="34" charset="0"/>
                          <a:cs typeface="Arial" panose="020B0604020202020204" pitchFamily="34" charset="0"/>
                        </a:rPr>
                        <a:t>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 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txBody>
                  <a:tcPr/>
                </a:tc>
                <a:extLst>
                  <a:ext uri="{0D108BD9-81ED-4DB2-BD59-A6C34878D82A}">
                    <a16:rowId xmlns:a16="http://schemas.microsoft.com/office/drawing/2014/main" val="3113458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51887825"/>
              </p:ext>
            </p:extLst>
          </p:nvPr>
        </p:nvGraphicFramePr>
        <p:xfrm>
          <a:off x="73812" y="3082316"/>
          <a:ext cx="6683120" cy="5860978"/>
        </p:xfrm>
        <a:graphic>
          <a:graphicData uri="http://schemas.openxmlformats.org/drawingml/2006/table">
            <a:tbl>
              <a:tblPr firstRow="1" bandRow="1">
                <a:tableStyleId>{5940675A-B579-460E-94D1-54222C63F5DA}</a:tableStyleId>
              </a:tblPr>
              <a:tblGrid>
                <a:gridCol w="303387">
                  <a:extLst>
                    <a:ext uri="{9D8B030D-6E8A-4147-A177-3AD203B41FA5}">
                      <a16:colId xmlns:a16="http://schemas.microsoft.com/office/drawing/2014/main" val="1534005871"/>
                    </a:ext>
                  </a:extLst>
                </a:gridCol>
                <a:gridCol w="5457704">
                  <a:extLst>
                    <a:ext uri="{9D8B030D-6E8A-4147-A177-3AD203B41FA5}">
                      <a16:colId xmlns:a16="http://schemas.microsoft.com/office/drawing/2014/main" val="1317563987"/>
                    </a:ext>
                  </a:extLst>
                </a:gridCol>
                <a:gridCol w="922029">
                  <a:extLst>
                    <a:ext uri="{9D8B030D-6E8A-4147-A177-3AD203B41FA5}">
                      <a16:colId xmlns:a16="http://schemas.microsoft.com/office/drawing/2014/main" val="1721909816"/>
                    </a:ext>
                  </a:extLst>
                </a:gridCol>
              </a:tblGrid>
              <a:tr h="650995">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Outline and evaluate biological</a:t>
                      </a:r>
                      <a:r>
                        <a:rPr lang="en-GB" sz="1200" baseline="0" dirty="0" smtClean="0">
                          <a:latin typeface="Arial" panose="020B0604020202020204" pitchFamily="34" charset="0"/>
                          <a:cs typeface="Arial" panose="020B0604020202020204" pitchFamily="34" charset="0"/>
                        </a:rPr>
                        <a:t> explanations for schizophrenia.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16 marks </a:t>
                      </a:r>
                      <a:r>
                        <a:rPr lang="en-GB" sz="1200" i="1" dirty="0" smtClean="0">
                          <a:latin typeface="Arial" panose="020B0604020202020204" pitchFamily="34" charset="0"/>
                          <a:cs typeface="Arial" panose="020B0604020202020204" pitchFamily="34" charset="0"/>
                        </a:rPr>
                        <a:t>(AO1 = 6; AO3</a:t>
                      </a:r>
                      <a:r>
                        <a:rPr lang="en-GB" sz="1200" i="1" baseline="0" dirty="0" smtClean="0">
                          <a:latin typeface="Arial" panose="020B0604020202020204" pitchFamily="34" charset="0"/>
                          <a:cs typeface="Arial" panose="020B0604020202020204" pitchFamily="34" charset="0"/>
                        </a:rPr>
                        <a:t> = 10</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5198038">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100" b="1" dirty="0" smtClean="0">
                          <a:latin typeface="Arial" panose="020B0604020202020204" pitchFamily="34" charset="0"/>
                          <a:cs typeface="Arial" panose="020B0604020202020204" pitchFamily="34" charset="0"/>
                        </a:rPr>
                        <a:t>The suggested paragraph</a:t>
                      </a:r>
                      <a:r>
                        <a:rPr lang="en-GB" sz="1100" b="1" baseline="0" dirty="0" smtClean="0">
                          <a:latin typeface="Arial" panose="020B0604020202020204" pitchFamily="34" charset="0"/>
                          <a:cs typeface="Arial" panose="020B0604020202020204" pitchFamily="34" charset="0"/>
                        </a:rPr>
                        <a:t> starters below will help form your answer: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The biological explanation for schizophrenia says that genetic factors may be involved. Twin studies have found…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The biological explanation also includes the dopamine hypothesis. This says that…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One limitation of twin studies is that a higher concordance rate may be the result of environmental, as well as genetic, factors…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There is research support for the dopamine hypothesis. For example, drug therapy…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One problem with the dopamine hypothesis is that it has been challenged. For example, …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 second problem with the dopamine hypothesis is…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(Don’t forget to include your own evaluation points)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028063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9029156"/>
              </p:ext>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30299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6229299"/>
              </p:ext>
            </p:extLst>
          </p:nvPr>
        </p:nvGraphicFramePr>
        <p:xfrm>
          <a:off x="75643" y="98483"/>
          <a:ext cx="6683120" cy="8891345"/>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9134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726878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17</a:t>
            </a:fld>
            <a:endParaRPr lang="en-GB" dirty="0"/>
          </a:p>
        </p:txBody>
      </p:sp>
      <p:sp>
        <p:nvSpPr>
          <p:cNvPr id="3" name="Title 1"/>
          <p:cNvSpPr txBox="1">
            <a:spLocks/>
          </p:cNvSpPr>
          <p:nvPr/>
        </p:nvSpPr>
        <p:spPr>
          <a:xfrm>
            <a:off x="154965" y="523653"/>
            <a:ext cx="6630464" cy="390748"/>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b="1" dirty="0" smtClean="0">
                <a:latin typeface="AkzidenzGrotesk" panose="02000503050000020003" pitchFamily="2" charset="0"/>
              </a:rPr>
              <a:t>What the spec says…</a:t>
            </a:r>
            <a:r>
              <a:rPr lang="en-US" dirty="0" smtClean="0">
                <a:latin typeface="AkzidenzGrotesk" panose="02000503050000020003" pitchFamily="2" charset="0"/>
              </a:rPr>
              <a:t> Drug therapy: typical and atypical antipsychotics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36781962"/>
              </p:ext>
            </p:extLst>
          </p:nvPr>
        </p:nvGraphicFramePr>
        <p:xfrm>
          <a:off x="127694" y="3720367"/>
          <a:ext cx="6657735" cy="5345896"/>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659596">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Evaluate the use of antipsychotic</a:t>
                      </a:r>
                      <a:r>
                        <a:rPr lang="en-GB" baseline="0" dirty="0" smtClean="0">
                          <a:latin typeface="Arial" panose="020B0604020202020204" pitchFamily="34" charset="0"/>
                          <a:cs typeface="Arial" panose="020B0604020202020204" pitchFamily="34" charset="0"/>
                        </a:rPr>
                        <a:t> drugs as a therapy for schizophrenia.</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(AO3)</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4588600">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a:t>
                      </a:r>
                      <a:r>
                        <a:rPr lang="en-GB" sz="1200" baseline="0" dirty="0" smtClean="0">
                          <a:latin typeface="Arial" panose="020B0604020202020204" pitchFamily="34" charset="0"/>
                          <a:cs typeface="Arial" panose="020B0604020202020204" pitchFamily="34" charset="0"/>
                        </a:rPr>
                        <a:t> limitation of drug therapy is that drugs have side effects. For example, typical antipsychotics can cause _________________</a:t>
                      </a:r>
                      <a:r>
                        <a:rPr lang="en-GB" dirty="0" smtClean="0">
                          <a:latin typeface="Arial" panose="020B0604020202020204" pitchFamily="34" charset="0"/>
                          <a:cs typeface="Arial" panose="020B0604020202020204" pitchFamily="34" charset="0"/>
                        </a:rPr>
                        <a:t>__________________________________ ___________________________________________________________________</a:t>
                      </a:r>
                      <a:r>
                        <a:rPr lang="en-GB"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If patients keep using them then</a:t>
                      </a:r>
                      <a:r>
                        <a:rPr lang="en-GB" sz="1200" baseline="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 means that _________________________</a:t>
                      </a:r>
                      <a:r>
                        <a:rPr lang="en-GB" dirty="0" smtClean="0">
                          <a:latin typeface="Arial" panose="020B0604020202020204" pitchFamily="34" charset="0"/>
                          <a:cs typeface="Arial" panose="020B0604020202020204" pitchFamily="34" charset="0"/>
                        </a:rPr>
                        <a:t>_________________________________ ___________________________________________________________________</a:t>
                      </a:r>
                      <a:r>
                        <a:rPr lang="en-GB" sz="1200" dirty="0" smtClean="0">
                          <a:latin typeface="Arial" panose="020B0604020202020204" pitchFamily="34" charset="0"/>
                          <a:cs typeface="Arial" panose="020B0604020202020204" pitchFamily="34" charset="0"/>
                        </a:rPr>
                        <a:t>On the other</a:t>
                      </a:r>
                      <a:r>
                        <a:rPr lang="en-GB" sz="1200" baseline="0" dirty="0" smtClean="0">
                          <a:latin typeface="Arial" panose="020B0604020202020204" pitchFamily="34" charset="0"/>
                          <a:cs typeface="Arial" panose="020B0604020202020204" pitchFamily="34" charset="0"/>
                        </a:rPr>
                        <a:t> hand, </a:t>
                      </a:r>
                      <a:r>
                        <a:rPr lang="en-GB" dirty="0" smtClean="0">
                          <a:latin typeface="Arial" panose="020B0604020202020204" pitchFamily="34" charset="0"/>
                          <a:cs typeface="Arial" panose="020B0604020202020204" pitchFamily="34" charset="0"/>
                        </a:rPr>
                        <a:t>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a:lnSpc>
                          <a:spcPct val="150000"/>
                        </a:lnSpc>
                      </a:pP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4714173"/>
              </p:ext>
            </p:extLst>
          </p:nvPr>
        </p:nvGraphicFramePr>
        <p:xfrm>
          <a:off x="154965" y="944673"/>
          <a:ext cx="6630464" cy="2656220"/>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874310">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is an</a:t>
                      </a:r>
                      <a:r>
                        <a:rPr lang="en-GB" sz="1200" b="0" baseline="0" dirty="0" smtClean="0">
                          <a:latin typeface="Arial" panose="020B0604020202020204" pitchFamily="34" charset="0"/>
                          <a:cs typeface="Arial" panose="020B0604020202020204" pitchFamily="34" charset="0"/>
                        </a:rPr>
                        <a:t> ac curate statement of how typical antipsychotic drugs treat schizophrenia. </a:t>
                      </a:r>
                      <a:endParaRPr lang="en-GB" sz="1200" b="0" dirty="0" smtClean="0">
                        <a:latin typeface="Arial" panose="020B0604020202020204" pitchFamily="34" charset="0"/>
                        <a:cs typeface="Arial" panose="020B0604020202020204" pitchFamily="34" charset="0"/>
                      </a:endParaRPr>
                    </a:p>
                    <a:p>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781910">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21715143"/>
              </p:ext>
            </p:extLst>
          </p:nvPr>
        </p:nvGraphicFramePr>
        <p:xfrm>
          <a:off x="652129" y="1893122"/>
          <a:ext cx="5347612" cy="1595120"/>
        </p:xfrm>
        <a:graphic>
          <a:graphicData uri="http://schemas.openxmlformats.org/drawingml/2006/table">
            <a:tbl>
              <a:tblPr firstRow="1" bandRow="1">
                <a:tableStyleId>{5940675A-B579-460E-94D1-54222C63F5DA}</a:tableStyleId>
              </a:tblPr>
              <a:tblGrid>
                <a:gridCol w="398498">
                  <a:extLst>
                    <a:ext uri="{9D8B030D-6E8A-4147-A177-3AD203B41FA5}">
                      <a16:colId xmlns:a16="http://schemas.microsoft.com/office/drawing/2014/main" val="1101121053"/>
                    </a:ext>
                  </a:extLst>
                </a:gridCol>
                <a:gridCol w="4074265">
                  <a:extLst>
                    <a:ext uri="{9D8B030D-6E8A-4147-A177-3AD203B41FA5}">
                      <a16:colId xmlns:a16="http://schemas.microsoft.com/office/drawing/2014/main" val="965838728"/>
                    </a:ext>
                  </a:extLst>
                </a:gridCol>
                <a:gridCol w="874849">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Typical</a:t>
                      </a:r>
                      <a:r>
                        <a:rPr lang="en-GB" sz="1100" baseline="0" dirty="0" smtClean="0"/>
                        <a:t> antipsychotics cause an increase in dopamine’s effects.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Typical</a:t>
                      </a:r>
                      <a:r>
                        <a:rPr lang="en-GB" sz="1100" baseline="0" dirty="0" smtClean="0"/>
                        <a:t> antipsychotics cause a reduction in dopamine’s effects.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Typical</a:t>
                      </a:r>
                      <a:r>
                        <a:rPr lang="en-GB" sz="1100" baseline="0" dirty="0" smtClean="0"/>
                        <a:t> antipsychotics cause an increase in dopamine’s and serotonin’s effects.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dirty="0" smtClean="0"/>
                        <a:t>Typical</a:t>
                      </a:r>
                      <a:r>
                        <a:rPr lang="en-GB" sz="1100" baseline="0" dirty="0" smtClean="0"/>
                        <a:t> antipsychotics cause a reduction in dopamine’s and serotonin’s effects.</a:t>
                      </a:r>
                      <a:endParaRPr lang="en-GB" sz="110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383517" y="120971"/>
            <a:ext cx="5136749" cy="307777"/>
          </a:xfrm>
          <a:prstGeom prst="rect">
            <a:avLst/>
          </a:prstGeom>
          <a:noFill/>
        </p:spPr>
        <p:txBody>
          <a:bodyPr wrap="square" rtlCol="0">
            <a:spAutoFit/>
          </a:bodyPr>
          <a:lstStyle/>
          <a:p>
            <a:r>
              <a:rPr lang="en-GB" sz="1400" dirty="0" smtClean="0">
                <a:latin typeface="AkzidenzGrotesk" panose="02000503050000020003" pitchFamily="2" charset="0"/>
              </a:rPr>
              <a:t>BIOLOGICAL TREATMENT: DRUG THERAPY</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a:t>4</a:t>
            </a:r>
          </a:p>
        </p:txBody>
      </p:sp>
    </p:spTree>
    <p:extLst>
      <p:ext uri="{BB962C8B-B14F-4D97-AF65-F5344CB8AC3E}">
        <p14:creationId xmlns:p14="http://schemas.microsoft.com/office/powerpoint/2010/main" val="4021763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5571319"/>
              </p:ext>
            </p:extLst>
          </p:nvPr>
        </p:nvGraphicFramePr>
        <p:xfrm>
          <a:off x="71522" y="70885"/>
          <a:ext cx="6708506" cy="9044112"/>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87381">
                  <a:extLst>
                    <a:ext uri="{9D8B030D-6E8A-4147-A177-3AD203B41FA5}">
                      <a16:colId xmlns:a16="http://schemas.microsoft.com/office/drawing/2014/main" val="1317563987"/>
                    </a:ext>
                  </a:extLst>
                </a:gridCol>
                <a:gridCol w="912845">
                  <a:extLst>
                    <a:ext uri="{9D8B030D-6E8A-4147-A177-3AD203B41FA5}">
                      <a16:colId xmlns:a16="http://schemas.microsoft.com/office/drawing/2014/main" val="3941033202"/>
                    </a:ext>
                  </a:extLst>
                </a:gridCol>
              </a:tblGrid>
              <a:tr h="292676">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1170704">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200" dirty="0" smtClean="0">
                          <a:latin typeface="Arial" panose="020B0604020202020204" pitchFamily="34" charset="0"/>
                          <a:cs typeface="Arial" panose="020B0604020202020204" pitchFamily="34" charset="0"/>
                        </a:rPr>
                        <a:t>Researchers carried out a study of the effectiveness</a:t>
                      </a:r>
                      <a:r>
                        <a:rPr lang="en-GB" sz="1200" baseline="0" dirty="0" smtClean="0">
                          <a:latin typeface="Arial" panose="020B0604020202020204" pitchFamily="34" charset="0"/>
                          <a:cs typeface="Arial" panose="020B0604020202020204" pitchFamily="34" charset="0"/>
                        </a:rPr>
                        <a:t> of antipsychotics in the treatment of schizophrenia. They advertised in the psychiatric ward of a local hospital, asking for volunteers to take part in the study. This led to a sample of 32 individuals who were being treated using antipsychotics. Half of these individuals continued to take their regular dosage of the antipsychotic for three months, whereas the other half were given a placebo. At the end of the study, both groups were assessed by a psychiatrist for the severity of their symptoms. </a:t>
                      </a:r>
                      <a:endParaRPr lang="en-GB" sz="120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789826">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Write a suitable directional hypothesis for this study.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3 marks </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r h="2273867">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What type of sample was used in this study? Give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limitation of this method of sampling.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3 marks </a:t>
                      </a:r>
                      <a:r>
                        <a:rPr lang="en-GB" sz="1200" i="1" dirty="0" smtClean="0">
                          <a:latin typeface="Arial" panose="020B0604020202020204" pitchFamily="34" charset="0"/>
                          <a:cs typeface="Arial" panose="020B0604020202020204" pitchFamily="34" charset="0"/>
                        </a:rPr>
                        <a:t>(AO2 = 1; AO3 = 2)</a:t>
                      </a:r>
                    </a:p>
                  </a:txBody>
                  <a:tcPr anchor="ctr"/>
                </a:tc>
                <a:extLst>
                  <a:ext uri="{0D108BD9-81ED-4DB2-BD59-A6C34878D82A}">
                    <a16:rowId xmlns:a16="http://schemas.microsoft.com/office/drawing/2014/main" val="2396390002"/>
                  </a:ext>
                </a:extLst>
              </a:tr>
              <a:tr h="1666001">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Outline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way in which the researchers could have minimised the risk of bias when allocating individuals to either the antipsychotic or placebo group.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(AO2)</a:t>
                      </a:r>
                    </a:p>
                  </a:txBody>
                  <a:tcPr anchor="ctr"/>
                </a:tc>
                <a:extLst>
                  <a:ext uri="{0D108BD9-81ED-4DB2-BD59-A6C34878D82A}">
                    <a16:rowId xmlns:a16="http://schemas.microsoft.com/office/drawing/2014/main" val="2204203995"/>
                  </a:ext>
                </a:extLst>
              </a:tr>
              <a:tr h="1740342">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What is meant by investigator effects? Explain why investigator effects may have been an issue in this study.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r" defTabSz="685800" rtl="0" eaLnBrk="1" fontAlgn="auto" latinLnBrk="0" hangingPunct="1">
                        <a:lnSpc>
                          <a:spcPct val="150000"/>
                        </a:lnSpc>
                        <a:spcBef>
                          <a:spcPts val="0"/>
                        </a:spcBef>
                        <a:spcAft>
                          <a:spcPts val="0"/>
                        </a:spcAft>
                        <a:buClrTx/>
                        <a:buSzTx/>
                        <a:buFontTx/>
                        <a:buNone/>
                        <a:tabLst/>
                        <a:defRPr/>
                      </a:pPr>
                      <a:r>
                        <a:rPr kumimoji="0" lang="en-GB" sz="10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Continued on next page</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4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(AO1 = 2; AO2 = 2)</a:t>
                      </a:r>
                    </a:p>
                  </a:txBody>
                  <a:tcPr anchor="ctr"/>
                </a:tc>
                <a:extLst>
                  <a:ext uri="{0D108BD9-81ED-4DB2-BD59-A6C34878D82A}">
                    <a16:rowId xmlns:a16="http://schemas.microsoft.com/office/drawing/2014/main" val="2421987672"/>
                  </a:ext>
                </a:extLst>
              </a:tr>
            </a:tbl>
          </a:graphicData>
        </a:graphic>
      </p:graphicFrame>
    </p:spTree>
    <p:extLst>
      <p:ext uri="{BB962C8B-B14F-4D97-AF65-F5344CB8AC3E}">
        <p14:creationId xmlns:p14="http://schemas.microsoft.com/office/powerpoint/2010/main" val="1036014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65452518"/>
              </p:ext>
            </p:extLst>
          </p:nvPr>
        </p:nvGraphicFramePr>
        <p:xfrm>
          <a:off x="70884" y="67008"/>
          <a:ext cx="6708506" cy="1740342"/>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1877651036"/>
                    </a:ext>
                  </a:extLst>
                </a:gridCol>
                <a:gridCol w="912845">
                  <a:extLst>
                    <a:ext uri="{9D8B030D-6E8A-4147-A177-3AD203B41FA5}">
                      <a16:colId xmlns:a16="http://schemas.microsoft.com/office/drawing/2014/main" val="3011707716"/>
                    </a:ext>
                  </a:extLst>
                </a:gridCol>
              </a:tblGrid>
              <a:tr h="174034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(e) Outline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ethical issue that might have arisen in the study.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(AO2)</a:t>
                      </a:r>
                    </a:p>
                  </a:txBody>
                  <a:tcPr anchor="ctr"/>
                </a:tc>
                <a:extLst>
                  <a:ext uri="{0D108BD9-81ED-4DB2-BD59-A6C34878D82A}">
                    <a16:rowId xmlns:a16="http://schemas.microsoft.com/office/drawing/2014/main" val="314367403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38207023"/>
              </p:ext>
            </p:extLst>
          </p:nvPr>
        </p:nvGraphicFramePr>
        <p:xfrm>
          <a:off x="70884" y="1891567"/>
          <a:ext cx="6708507" cy="3824115"/>
        </p:xfrm>
        <a:graphic>
          <a:graphicData uri="http://schemas.openxmlformats.org/drawingml/2006/table">
            <a:tbl>
              <a:tblPr firstRow="1" bandRow="1">
                <a:tableStyleId>{5940675A-B579-460E-94D1-54222C63F5DA}</a:tableStyleId>
              </a:tblPr>
              <a:tblGrid>
                <a:gridCol w="304540">
                  <a:extLst>
                    <a:ext uri="{9D8B030D-6E8A-4147-A177-3AD203B41FA5}">
                      <a16:colId xmlns:a16="http://schemas.microsoft.com/office/drawing/2014/main" val="1534005871"/>
                    </a:ext>
                  </a:extLst>
                </a:gridCol>
                <a:gridCol w="5478435">
                  <a:extLst>
                    <a:ext uri="{9D8B030D-6E8A-4147-A177-3AD203B41FA5}">
                      <a16:colId xmlns:a16="http://schemas.microsoft.com/office/drawing/2014/main" val="1317563987"/>
                    </a:ext>
                  </a:extLst>
                </a:gridCol>
                <a:gridCol w="925532">
                  <a:extLst>
                    <a:ext uri="{9D8B030D-6E8A-4147-A177-3AD203B41FA5}">
                      <a16:colId xmlns:a16="http://schemas.microsoft.com/office/drawing/2014/main" val="1721909816"/>
                    </a:ext>
                  </a:extLst>
                </a:gridCol>
              </a:tblGrid>
              <a:tr h="1082244">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Matt is a schizophrenic</a:t>
                      </a:r>
                      <a:r>
                        <a:rPr lang="en-GB" baseline="0" dirty="0" smtClean="0">
                          <a:latin typeface="Arial" panose="020B0604020202020204" pitchFamily="34" charset="0"/>
                          <a:cs typeface="Arial" panose="020B0604020202020204" pitchFamily="34" charset="0"/>
                        </a:rPr>
                        <a:t> who rarely talks and typically lies in his bed for much of the day. His medical records show that he has been receiving typical antipsychotic treatment for years. A clinician believes that Matt might benefit from treatment using an atypical antipsychotic, and suggests a change to Matt’s medication.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703975">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Typical antipsychotics work by </a:t>
                      </a:r>
                      <a:r>
                        <a:rPr lang="en-GB" sz="1200" baseline="0" dirty="0" smtClean="0">
                          <a:latin typeface="Arial" panose="020B0604020202020204" pitchFamily="34" charset="0"/>
                          <a:cs typeface="Arial" panose="020B0604020202020204" pitchFamily="34" charset="0"/>
                        </a:rPr>
                        <a:t>______________</a:t>
                      </a:r>
                      <a:r>
                        <a:rPr lang="en-GB" dirty="0" smtClean="0">
                          <a:latin typeface="Arial" panose="020B0604020202020204" pitchFamily="34" charset="0"/>
                          <a:cs typeface="Arial" panose="020B0604020202020204" pitchFamily="34" charset="0"/>
                        </a:rPr>
                        <a:t>__________________________________ ____________________________________________________________________</a:t>
                      </a:r>
                      <a:r>
                        <a:rPr lang="en-GB"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Unfortunately, one side effect of the drugs Matt is taking is </a:t>
                      </a:r>
                      <a:r>
                        <a:rPr lang="en-GB" dirty="0" smtClean="0">
                          <a:latin typeface="Arial" panose="020B0604020202020204" pitchFamily="34" charset="0"/>
                          <a:cs typeface="Arial" panose="020B0604020202020204" pitchFamily="34" charset="0"/>
                        </a:rPr>
                        <a:t>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strength of atypical antipsychotic</a:t>
                      </a:r>
                      <a:r>
                        <a:rPr lang="en-GB" sz="1200" baseline="0" dirty="0" smtClean="0">
                          <a:latin typeface="Arial" panose="020B0604020202020204" pitchFamily="34" charset="0"/>
                          <a:cs typeface="Arial" panose="020B0604020202020204" pitchFamily="34" charset="0"/>
                        </a:rPr>
                        <a:t> drugs Matt’s clinician wants him to change to is ________ </a:t>
                      </a:r>
                      <a:r>
                        <a:rPr lang="en-GB" sz="1200" dirty="0" smtClean="0">
                          <a:latin typeface="Arial" panose="020B0604020202020204" pitchFamily="34" charset="0"/>
                          <a:cs typeface="Arial" panose="020B0604020202020204" pitchFamily="34" charset="0"/>
                        </a:rPr>
                        <a:t>_________________________</a:t>
                      </a:r>
                      <a:r>
                        <a:rPr lang="en-GB" dirty="0" smtClean="0">
                          <a:latin typeface="Arial" panose="020B0604020202020204" pitchFamily="34" charset="0"/>
                          <a:cs typeface="Arial" panose="020B0604020202020204" pitchFamily="34" charset="0"/>
                        </a:rPr>
                        <a:t>______________________________________________</a:t>
                      </a:r>
                      <a:r>
                        <a:rPr lang="en-GB" sz="1200" dirty="0" smtClean="0">
                          <a:latin typeface="Arial" panose="020B0604020202020204" pitchFamily="34" charset="0"/>
                          <a:cs typeface="Arial" panose="020B0604020202020204" pitchFamily="34" charset="0"/>
                        </a:rPr>
                        <a:t>This means that </a:t>
                      </a:r>
                      <a:r>
                        <a:rPr lang="en-GB" dirty="0" smtClean="0">
                          <a:latin typeface="Arial" panose="020B0604020202020204" pitchFamily="34" charset="0"/>
                          <a:cs typeface="Arial" panose="020B0604020202020204" pitchFamily="34" charset="0"/>
                        </a:rPr>
                        <a:t>________________________________________________________</a:t>
                      </a:r>
                      <a:r>
                        <a:rPr lang="en-GB" sz="1200" baseline="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59240446"/>
              </p:ext>
            </p:extLst>
          </p:nvPr>
        </p:nvGraphicFramePr>
        <p:xfrm>
          <a:off x="70884" y="5799899"/>
          <a:ext cx="6719776" cy="3259041"/>
        </p:xfrm>
        <a:graphic>
          <a:graphicData uri="http://schemas.openxmlformats.org/drawingml/2006/table">
            <a:tbl>
              <a:tblPr firstRow="1" bandRow="1">
                <a:tableStyleId>{5940675A-B579-460E-94D1-54222C63F5DA}</a:tableStyleId>
              </a:tblPr>
              <a:tblGrid>
                <a:gridCol w="304540">
                  <a:extLst>
                    <a:ext uri="{9D8B030D-6E8A-4147-A177-3AD203B41FA5}">
                      <a16:colId xmlns:a16="http://schemas.microsoft.com/office/drawing/2014/main" val="1534005871"/>
                    </a:ext>
                  </a:extLst>
                </a:gridCol>
                <a:gridCol w="5478435">
                  <a:extLst>
                    <a:ext uri="{9D8B030D-6E8A-4147-A177-3AD203B41FA5}">
                      <a16:colId xmlns:a16="http://schemas.microsoft.com/office/drawing/2014/main" val="1317563987"/>
                    </a:ext>
                  </a:extLst>
                </a:gridCol>
                <a:gridCol w="936801">
                  <a:extLst>
                    <a:ext uri="{9D8B030D-6E8A-4147-A177-3AD203B41FA5}">
                      <a16:colId xmlns:a16="http://schemas.microsoft.com/office/drawing/2014/main" val="1721909816"/>
                    </a:ext>
                  </a:extLst>
                </a:gridCol>
              </a:tblGrid>
              <a:tr h="762736">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a:t>
                      </a:r>
                      <a:r>
                        <a:rPr lang="en-GB" baseline="0" dirty="0" smtClean="0">
                          <a:latin typeface="Arial" panose="020B0604020202020204" pitchFamily="34" charset="0"/>
                          <a:cs typeface="Arial" panose="020B0604020202020204" pitchFamily="34" charset="0"/>
                        </a:rPr>
                        <a:t> the use of atypical antipsychotics in the treatment of schizophrenia and give </a:t>
                      </a:r>
                      <a:r>
                        <a:rPr lang="en-GB" b="1" baseline="0" dirty="0" smtClean="0">
                          <a:latin typeface="Arial" panose="020B0604020202020204" pitchFamily="34" charset="0"/>
                          <a:cs typeface="Arial" panose="020B0604020202020204" pitchFamily="34" charset="0"/>
                        </a:rPr>
                        <a:t>one </a:t>
                      </a:r>
                      <a:r>
                        <a:rPr lang="en-GB" b="0" baseline="0" dirty="0" smtClean="0">
                          <a:latin typeface="Arial" panose="020B0604020202020204" pitchFamily="34" charset="0"/>
                          <a:cs typeface="Arial" panose="020B0604020202020204" pitchFamily="34" charset="0"/>
                        </a:rPr>
                        <a:t>strength of this type of treatment.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6</a:t>
                      </a:r>
                      <a:r>
                        <a:rPr lang="en-GB" baseline="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(AO1</a:t>
                      </a:r>
                      <a:r>
                        <a:rPr lang="en-GB" i="1" baseline="0" dirty="0" smtClean="0">
                          <a:latin typeface="Arial" panose="020B0604020202020204" pitchFamily="34" charset="0"/>
                          <a:cs typeface="Arial" panose="020B0604020202020204" pitchFamily="34" charset="0"/>
                        </a:rPr>
                        <a:t> = 3; AO3 = 3</a:t>
                      </a:r>
                      <a:r>
                        <a:rPr lang="en-GB" i="1" dirty="0" smtClean="0">
                          <a:latin typeface="Arial" panose="020B0604020202020204" pitchFamily="34" charset="0"/>
                          <a:cs typeface="Arial" panose="020B0604020202020204" pitchFamily="34" charset="0"/>
                        </a:rPr>
                        <a:t>)</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96305">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Atypical antipsychotics aim to </a:t>
                      </a:r>
                      <a:r>
                        <a:rPr lang="en-GB" sz="1200" baseline="0" dirty="0" smtClean="0">
                          <a:latin typeface="Arial" panose="020B0604020202020204" pitchFamily="34" charset="0"/>
                          <a:cs typeface="Arial" panose="020B0604020202020204" pitchFamily="34" charset="0"/>
                        </a:rPr>
                        <a:t>______________</a:t>
                      </a:r>
                      <a:r>
                        <a:rPr lang="en-GB" dirty="0" smtClean="0">
                          <a:latin typeface="Arial" panose="020B0604020202020204" pitchFamily="34" charset="0"/>
                          <a:cs typeface="Arial" panose="020B0604020202020204" pitchFamily="34" charset="0"/>
                        </a:rPr>
                        <a:t>__________________________________ 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a:t>
                      </a:r>
                      <a:r>
                        <a:rPr lang="en-GB"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They do this by __________________________________</a:t>
                      </a:r>
                      <a:r>
                        <a:rPr lang="en-GB" dirty="0" smtClean="0">
                          <a:latin typeface="Arial" panose="020B0604020202020204" pitchFamily="34" charset="0"/>
                          <a:cs typeface="Arial" panose="020B0604020202020204" pitchFamily="34" charset="0"/>
                        </a:rPr>
                        <a:t>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a:t>
                      </a:r>
                    </a:p>
                    <a:p>
                      <a:pPr>
                        <a:lnSpc>
                          <a:spcPct val="150000"/>
                        </a:lnSpc>
                      </a:pPr>
                      <a:r>
                        <a:rPr lang="en-GB" sz="1200" dirty="0" smtClean="0">
                          <a:latin typeface="Arial" panose="020B0604020202020204" pitchFamily="34" charset="0"/>
                          <a:cs typeface="Arial" panose="020B0604020202020204" pitchFamily="34" charset="0"/>
                        </a:rPr>
                        <a:t>A</a:t>
                      </a:r>
                      <a:r>
                        <a:rPr lang="en-GB" sz="1200" baseline="0" dirty="0" smtClean="0">
                          <a:latin typeface="Arial" panose="020B0604020202020204" pitchFamily="34" charset="0"/>
                          <a:cs typeface="Arial" panose="020B0604020202020204" pitchFamily="34" charset="0"/>
                        </a:rPr>
                        <a:t> strength of this type of treatment is that ____________________________________________</a:t>
                      </a:r>
                    </a:p>
                    <a:p>
                      <a:pPr marL="0" marR="0" lvl="0" indent="0" algn="r" defTabSz="685800" rtl="0" eaLnBrk="1" fontAlgn="auto" latinLnBrk="0" hangingPunct="1">
                        <a:lnSpc>
                          <a:spcPct val="150000"/>
                        </a:lnSpc>
                        <a:spcBef>
                          <a:spcPts val="0"/>
                        </a:spcBef>
                        <a:spcAft>
                          <a:spcPts val="0"/>
                        </a:spcAft>
                        <a:buClrTx/>
                        <a:buSzTx/>
                        <a:buFontTx/>
                        <a:buNone/>
                        <a:tabLst/>
                        <a:defRPr/>
                      </a:pP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Continued on next page</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18369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FB381E6-7AE5-404A-AA75-80DF9119D1FA}"/>
              </a:ext>
            </a:extLst>
          </p:cNvPr>
          <p:cNvSpPr>
            <a:spLocks noGrp="1"/>
          </p:cNvSpPr>
          <p:nvPr>
            <p:ph type="sldNum" sz="quarter" idx="4294967295"/>
          </p:nvPr>
        </p:nvSpPr>
        <p:spPr>
          <a:xfrm>
            <a:off x="5314950" y="8657167"/>
            <a:ext cx="1543050" cy="486833"/>
          </a:xfrm>
        </p:spPr>
        <p:txBody>
          <a:bodyPr/>
          <a:lstStyle/>
          <a:p>
            <a:fld id="{1095645E-DAA9-4134-BD2D-8654A276DE8A}" type="slidenum">
              <a:rPr lang="en-GB" sz="1600" b="1" smtClean="0">
                <a:solidFill>
                  <a:schemeClr val="tx1"/>
                </a:solidFill>
              </a:rPr>
              <a:t>2</a:t>
            </a:fld>
            <a:endParaRPr lang="en-GB" sz="1600" b="1" dirty="0">
              <a:solidFill>
                <a:schemeClr val="tx1"/>
              </a:solidFill>
            </a:endParaRPr>
          </a:p>
        </p:txBody>
      </p:sp>
      <p:sp>
        <p:nvSpPr>
          <p:cNvPr id="2" name="TextBox 1"/>
          <p:cNvSpPr txBox="1"/>
          <p:nvPr/>
        </p:nvSpPr>
        <p:spPr>
          <a:xfrm>
            <a:off x="190630" y="743155"/>
            <a:ext cx="6667370" cy="5539978"/>
          </a:xfrm>
          <a:prstGeom prst="rect">
            <a:avLst/>
          </a:prstGeom>
          <a:noFill/>
        </p:spPr>
        <p:txBody>
          <a:bodyPr wrap="square" rtlCol="0">
            <a:spAutoFit/>
          </a:bodyPr>
          <a:lstStyle/>
          <a:p>
            <a:r>
              <a:rPr lang="en-GB" dirty="0" smtClean="0"/>
              <a:t>Instructions: </a:t>
            </a:r>
          </a:p>
          <a:p>
            <a:endParaRPr lang="en-GB" dirty="0"/>
          </a:p>
          <a:p>
            <a:r>
              <a:rPr lang="en-GB" sz="1600" dirty="0" smtClean="0"/>
              <a:t>Example questions are given in the style of real exam questions. Some sentence starters are given. </a:t>
            </a:r>
          </a:p>
          <a:p>
            <a:endParaRPr lang="en-GB" sz="1600" dirty="0"/>
          </a:p>
          <a:p>
            <a:r>
              <a:rPr lang="en-GB" sz="1600" dirty="0" smtClean="0"/>
              <a:t>Your teacher will tell you each week which pages you need to complete. </a:t>
            </a:r>
          </a:p>
          <a:p>
            <a:r>
              <a:rPr lang="en-GB" sz="1600" dirty="0" smtClean="0"/>
              <a:t>This booklet will be checked weekly by your class teacher. </a:t>
            </a:r>
          </a:p>
          <a:p>
            <a:endParaRPr lang="en-GB" sz="1600" dirty="0"/>
          </a:p>
          <a:p>
            <a:r>
              <a:rPr lang="en-GB" sz="1600" dirty="0" smtClean="0"/>
              <a:t>DO NOT TREAT THIS AS JUST SOMETHING YOU HAVE TO DO. THIS WORKBOOK HAS BEEN CREATED WITH THE SPECIFIC PURPOSE OF IMPROVING YOUR UNDERSTANDING OF THIS TOPIC.</a:t>
            </a:r>
          </a:p>
          <a:p>
            <a:endParaRPr lang="en-GB" sz="1600" dirty="0"/>
          </a:p>
          <a:p>
            <a:r>
              <a:rPr lang="en-GB" sz="1600" dirty="0" smtClean="0"/>
              <a:t>We have answers to questions. These will be provided once you have completed it. </a:t>
            </a:r>
          </a:p>
          <a:p>
            <a:endParaRPr lang="en-GB" sz="1600" dirty="0"/>
          </a:p>
          <a:p>
            <a:r>
              <a:rPr lang="en-GB" sz="1600" dirty="0" smtClean="0"/>
              <a:t>Most sections have research methods practice too. </a:t>
            </a:r>
          </a:p>
          <a:p>
            <a:r>
              <a:rPr lang="en-GB" sz="1600" dirty="0" smtClean="0"/>
              <a:t> </a:t>
            </a:r>
          </a:p>
          <a:p>
            <a:endParaRPr lang="en-GB" dirty="0"/>
          </a:p>
          <a:p>
            <a:endParaRPr lang="en-GB" dirty="0" smtClean="0"/>
          </a:p>
          <a:p>
            <a:endParaRPr lang="en-GB" dirty="0"/>
          </a:p>
          <a:p>
            <a:endParaRPr lang="en-GB" dirty="0"/>
          </a:p>
        </p:txBody>
      </p:sp>
      <p:sp>
        <p:nvSpPr>
          <p:cNvPr id="4" name="Rectangle 3"/>
          <p:cNvSpPr/>
          <p:nvPr/>
        </p:nvSpPr>
        <p:spPr>
          <a:xfrm>
            <a:off x="649500" y="4800408"/>
            <a:ext cx="5436973" cy="939113"/>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THIS BOOKLET DOES NOT REPLACE CLASS NOTES, IT IS FOR CONSOLIDATION AND EXAM PRACTICE</a:t>
            </a:r>
            <a:endParaRPr lang="en-GB" dirty="0"/>
          </a:p>
        </p:txBody>
      </p:sp>
      <p:sp>
        <p:nvSpPr>
          <p:cNvPr id="3" name="Rectangle 2"/>
          <p:cNvSpPr/>
          <p:nvPr/>
        </p:nvSpPr>
        <p:spPr>
          <a:xfrm>
            <a:off x="130628" y="104502"/>
            <a:ext cx="6567153" cy="415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kzidenzGrotesk" panose="02000503050000020003" pitchFamily="2" charset="0"/>
              </a:rPr>
              <a:t>HOW TO USE THIS BOOKLET</a:t>
            </a:r>
            <a:endParaRPr lang="en-GB" sz="2000" dirty="0">
              <a:solidFill>
                <a:schemeClr val="tx1"/>
              </a:solidFill>
              <a:latin typeface="AkzidenzGrotesk" panose="02000503050000020003" pitchFamily="2" charset="0"/>
            </a:endParaRPr>
          </a:p>
        </p:txBody>
      </p:sp>
      <p:pic>
        <p:nvPicPr>
          <p:cNvPr id="7" name="Picture 6"/>
          <p:cNvPicPr>
            <a:picLocks noChangeAspect="1"/>
          </p:cNvPicPr>
          <p:nvPr/>
        </p:nvPicPr>
        <p:blipFill>
          <a:blip r:embed="rId2"/>
          <a:stretch>
            <a:fillRect/>
          </a:stretch>
        </p:blipFill>
        <p:spPr>
          <a:xfrm>
            <a:off x="34301" y="6401812"/>
            <a:ext cx="6667370" cy="2390728"/>
          </a:xfrm>
          <a:prstGeom prst="rect">
            <a:avLst/>
          </a:prstGeom>
        </p:spPr>
      </p:pic>
      <p:sp>
        <p:nvSpPr>
          <p:cNvPr id="10" name="Rectangle 9"/>
          <p:cNvSpPr/>
          <p:nvPr/>
        </p:nvSpPr>
        <p:spPr>
          <a:xfrm>
            <a:off x="84411" y="5851257"/>
            <a:ext cx="6567153" cy="4151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latin typeface="AkzidenzGrotesk" panose="02000503050000020003" pitchFamily="2" charset="0"/>
              </a:rPr>
              <a:t>SPECIFICATION: Check for key terms</a:t>
            </a:r>
            <a:endParaRPr lang="en-GB" sz="2000" dirty="0">
              <a:solidFill>
                <a:schemeClr val="tx1"/>
              </a:solidFill>
              <a:latin typeface="AkzidenzGrotesk" panose="02000503050000020003" pitchFamily="2" charset="0"/>
            </a:endParaRPr>
          </a:p>
        </p:txBody>
      </p:sp>
    </p:spTree>
    <p:extLst>
      <p:ext uri="{BB962C8B-B14F-4D97-AF65-F5344CB8AC3E}">
        <p14:creationId xmlns:p14="http://schemas.microsoft.com/office/powerpoint/2010/main" val="1500890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5483795"/>
              </p:ext>
            </p:extLst>
          </p:nvPr>
        </p:nvGraphicFramePr>
        <p:xfrm>
          <a:off x="81022" y="40511"/>
          <a:ext cx="6719776" cy="2496305"/>
        </p:xfrm>
        <a:graphic>
          <a:graphicData uri="http://schemas.openxmlformats.org/drawingml/2006/table">
            <a:tbl>
              <a:tblPr firstRow="1" bandRow="1">
                <a:tableStyleId>{5940675A-B579-460E-94D1-54222C63F5DA}</a:tableStyleId>
              </a:tblPr>
              <a:tblGrid>
                <a:gridCol w="6719776">
                  <a:extLst>
                    <a:ext uri="{9D8B030D-6E8A-4147-A177-3AD203B41FA5}">
                      <a16:colId xmlns:a16="http://schemas.microsoft.com/office/drawing/2014/main" val="1534005871"/>
                    </a:ext>
                  </a:extLst>
                </a:gridCol>
              </a:tblGrid>
              <a:tr h="2496305">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For example,</a:t>
                      </a:r>
                      <a:r>
                        <a:rPr lang="en-GB" sz="1200" baseline="0" dirty="0" smtClean="0">
                          <a:latin typeface="Arial" panose="020B0604020202020204" pitchFamily="34" charset="0"/>
                          <a:cs typeface="Arial" panose="020B0604020202020204" pitchFamily="34" charset="0"/>
                        </a:rPr>
                        <a:t> they are less likely to experience </a:t>
                      </a:r>
                      <a:r>
                        <a:rPr lang="en-GB" sz="1200" dirty="0" smtClean="0">
                          <a:latin typeface="Arial" panose="020B0604020202020204" pitchFamily="34" charset="0"/>
                          <a:cs typeface="Arial" panose="020B0604020202020204" pitchFamily="34" charset="0"/>
                        </a:rPr>
                        <a:t>_________</a:t>
                      </a:r>
                      <a:r>
                        <a:rPr lang="en-GB" dirty="0" smtClean="0">
                          <a:latin typeface="Arial" panose="020B0604020202020204" pitchFamily="34" charset="0"/>
                          <a:cs typeface="Arial" panose="020B0604020202020204" pitchFamily="34" charset="0"/>
                        </a:rPr>
                        <a:t>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a:t>
                      </a:r>
                    </a:p>
                    <a:p>
                      <a:pPr>
                        <a:lnSpc>
                          <a:spcPct val="150000"/>
                        </a:lnSpc>
                      </a:pPr>
                      <a:r>
                        <a:rPr lang="en-GB" sz="1200" dirty="0" smtClean="0">
                          <a:latin typeface="Arial" panose="020B0604020202020204" pitchFamily="34" charset="0"/>
                          <a:cs typeface="Arial" panose="020B0604020202020204" pitchFamily="34" charset="0"/>
                        </a:rPr>
                        <a:t>This means</a:t>
                      </a:r>
                      <a:r>
                        <a:rPr lang="en-GB" sz="1200" baseline="0" dirty="0" smtClean="0">
                          <a:latin typeface="Arial" panose="020B0604020202020204" pitchFamily="34" charset="0"/>
                          <a:cs typeface="Arial" panose="020B0604020202020204" pitchFamily="34" charset="0"/>
                        </a:rPr>
                        <a:t>____________________________________________________________________</a:t>
                      </a:r>
                    </a:p>
                    <a:p>
                      <a:pPr>
                        <a:lnSpc>
                          <a:spcPct val="150000"/>
                        </a:lnSpc>
                      </a:pPr>
                      <a:r>
                        <a:rPr lang="en-GB" sz="1350" dirty="0" smtClean="0">
                          <a:latin typeface="Arial" panose="020B0604020202020204" pitchFamily="34" charset="0"/>
                          <a:cs typeface="Arial" panose="020B0604020202020204" pitchFamily="34" charset="0"/>
                        </a:rPr>
                        <a:t>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350" dirty="0" smtClean="0">
                          <a:latin typeface="Arial" panose="020B0604020202020204" pitchFamily="34" charset="0"/>
                          <a:cs typeface="Arial" panose="020B0604020202020204" pitchFamily="34" charset="0"/>
                        </a:rPr>
                        <a:t>____________________________________________________________________</a:t>
                      </a:r>
                    </a:p>
                    <a:p>
                      <a:pPr>
                        <a:lnSpc>
                          <a:spcPct val="150000"/>
                        </a:lnSpc>
                      </a:pPr>
                      <a:endParaRPr lang="en-GB" sz="1200" baseline="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345801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073330858"/>
              </p:ext>
            </p:extLst>
          </p:nvPr>
        </p:nvGraphicFramePr>
        <p:xfrm>
          <a:off x="81022" y="2625116"/>
          <a:ext cx="6719776" cy="6426946"/>
        </p:xfrm>
        <a:graphic>
          <a:graphicData uri="http://schemas.openxmlformats.org/drawingml/2006/table">
            <a:tbl>
              <a:tblPr firstRow="1" bandRow="1">
                <a:tableStyleId>{5940675A-B579-460E-94D1-54222C63F5DA}</a:tableStyleId>
              </a:tblPr>
              <a:tblGrid>
                <a:gridCol w="305051">
                  <a:extLst>
                    <a:ext uri="{9D8B030D-6E8A-4147-A177-3AD203B41FA5}">
                      <a16:colId xmlns:a16="http://schemas.microsoft.com/office/drawing/2014/main" val="1534005871"/>
                    </a:ext>
                  </a:extLst>
                </a:gridCol>
                <a:gridCol w="5487639">
                  <a:extLst>
                    <a:ext uri="{9D8B030D-6E8A-4147-A177-3AD203B41FA5}">
                      <a16:colId xmlns:a16="http://schemas.microsoft.com/office/drawing/2014/main" val="1317563987"/>
                    </a:ext>
                  </a:extLst>
                </a:gridCol>
                <a:gridCol w="927086">
                  <a:extLst>
                    <a:ext uri="{9D8B030D-6E8A-4147-A177-3AD203B41FA5}">
                      <a16:colId xmlns:a16="http://schemas.microsoft.com/office/drawing/2014/main" val="1721909816"/>
                    </a:ext>
                  </a:extLst>
                </a:gridCol>
              </a:tblGrid>
              <a:tr h="653869">
                <a:tc>
                  <a:txBody>
                    <a:bodyPr/>
                    <a:lstStyle/>
                    <a:p>
                      <a:pPr algn="ctr"/>
                      <a:r>
                        <a:rPr lang="en-GB" dirty="0" smtClean="0">
                          <a:latin typeface="Arial" panose="020B0604020202020204" pitchFamily="34" charset="0"/>
                          <a:cs typeface="Arial" panose="020B0604020202020204" pitchFamily="34" charset="0"/>
                        </a:rPr>
                        <a:t>6</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Outline and evaluate drug</a:t>
                      </a:r>
                      <a:r>
                        <a:rPr lang="en-GB" sz="1200" baseline="0" dirty="0" smtClean="0">
                          <a:latin typeface="Arial" panose="020B0604020202020204" pitchFamily="34" charset="0"/>
                          <a:cs typeface="Arial" panose="020B0604020202020204" pitchFamily="34" charset="0"/>
                        </a:rPr>
                        <a:t> therapy as a treatment for schizophrenia.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16 marks </a:t>
                      </a:r>
                      <a:r>
                        <a:rPr lang="en-GB" sz="1200" i="1" dirty="0" smtClean="0">
                          <a:latin typeface="Arial" panose="020B0604020202020204" pitchFamily="34" charset="0"/>
                          <a:cs typeface="Arial" panose="020B0604020202020204" pitchFamily="34" charset="0"/>
                        </a:rPr>
                        <a:t>(AO1 = 6; AO3</a:t>
                      </a:r>
                      <a:r>
                        <a:rPr lang="en-GB" sz="1200" i="1" baseline="0" dirty="0" smtClean="0">
                          <a:latin typeface="Arial" panose="020B0604020202020204" pitchFamily="34" charset="0"/>
                          <a:cs typeface="Arial" panose="020B0604020202020204" pitchFamily="34" charset="0"/>
                        </a:rPr>
                        <a:t> = 10</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576400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100" b="1" dirty="0" smtClean="0">
                          <a:latin typeface="Arial" panose="020B0604020202020204" pitchFamily="34" charset="0"/>
                          <a:cs typeface="Arial" panose="020B0604020202020204" pitchFamily="34" charset="0"/>
                        </a:rPr>
                        <a:t>The suggested paragraph</a:t>
                      </a:r>
                      <a:r>
                        <a:rPr lang="en-GB" sz="1100" b="1" baseline="0" dirty="0" smtClean="0">
                          <a:latin typeface="Arial" panose="020B0604020202020204" pitchFamily="34" charset="0"/>
                          <a:cs typeface="Arial" panose="020B0604020202020204" pitchFamily="34" charset="0"/>
                        </a:rPr>
                        <a:t> starters below will help form your answer: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The purpose of drug therapy is …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It is administered through…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Typical antipsychotics aim to reduce dopamine. They do this by…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Atypical antipsychotics also aim to reduce dopamine. They do this by…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One strength of antipsychotics is that they are effective in treating schizophrenia. For example,</a:t>
                      </a:r>
                      <a:r>
                        <a:rPr lang="en-GB" sz="1100" b="0" i="1" baseline="0" dirty="0" smtClean="0">
                          <a:latin typeface="Arial" panose="020B0604020202020204" pitchFamily="34" charset="0"/>
                          <a:cs typeface="Arial" panose="020B0604020202020204" pitchFamily="34" charset="0"/>
                        </a:rPr>
                        <a:t>[insert study] </a:t>
                      </a:r>
                      <a:r>
                        <a:rPr lang="en-GB" sz="1100" b="0" i="0" baseline="0" dirty="0" smtClean="0">
                          <a:latin typeface="Arial" panose="020B0604020202020204" pitchFamily="34" charset="0"/>
                          <a:cs typeface="Arial" panose="020B0604020202020204" pitchFamily="34" charset="0"/>
                        </a:rPr>
                        <a:t>found</a:t>
                      </a:r>
                      <a:r>
                        <a:rPr lang="en-GB" sz="1100" b="0" i="1" baseline="0" dirty="0" smtClean="0">
                          <a:latin typeface="Arial" panose="020B0604020202020204" pitchFamily="34" charset="0"/>
                          <a:cs typeface="Arial" panose="020B0604020202020204" pitchFamily="34" charset="0"/>
                        </a:rPr>
                        <a:t>… </a:t>
                      </a:r>
                      <a:r>
                        <a:rPr lang="en-GB" sz="1100" b="0" i="0" baseline="0" dirty="0" smtClean="0">
                          <a:latin typeface="Arial" panose="020B0604020202020204" pitchFamily="34" charset="0"/>
                          <a:cs typeface="Arial" panose="020B0604020202020204" pitchFamily="34" charset="0"/>
                        </a:rPr>
                        <a:t>(AO3)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However, there are concerns regarding the evidence for effectiveness. Healy suggested…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However, one weakness of typical antipsychotics is the side effects they produce…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An important point about drug therapy in general is that it raises several ethical issues. For example…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(Don’t forget to include your own evaluation points)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86391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75925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91345"/>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9134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263117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23</a:t>
            </a:fld>
            <a:endParaRPr lang="en-GB" dirty="0"/>
          </a:p>
        </p:txBody>
      </p:sp>
      <p:sp>
        <p:nvSpPr>
          <p:cNvPr id="3" name="Title 1"/>
          <p:cNvSpPr txBox="1">
            <a:spLocks/>
          </p:cNvSpPr>
          <p:nvPr/>
        </p:nvSpPr>
        <p:spPr>
          <a:xfrm>
            <a:off x="154965" y="523652"/>
            <a:ext cx="6630464" cy="497073"/>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47500" lnSpcReduction="2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sz="2900" b="1" dirty="0" smtClean="0">
                <a:latin typeface="AkzidenzGrotesk" panose="02000503050000020003" pitchFamily="2" charset="0"/>
              </a:rPr>
              <a:t>What the spec says…</a:t>
            </a:r>
            <a:r>
              <a:rPr lang="en-US" sz="2900" dirty="0" smtClean="0">
                <a:latin typeface="AkzidenzGrotesk" panose="02000503050000020003" pitchFamily="2" charset="0"/>
              </a:rPr>
              <a:t> Psychological explanations for schizophrenia: family dysfunction and cognitive explanations, including dysfunctional thought processing.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17276027"/>
              </p:ext>
            </p:extLst>
          </p:nvPr>
        </p:nvGraphicFramePr>
        <p:xfrm>
          <a:off x="127695" y="3638436"/>
          <a:ext cx="6630464" cy="3268980"/>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485542">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t>
                      </a:r>
                      <a:r>
                        <a:rPr lang="en-GB" b="1" dirty="0" smtClean="0">
                          <a:latin typeface="Arial" panose="020B0604020202020204" pitchFamily="34" charset="0"/>
                          <a:cs typeface="Arial" panose="020B0604020202020204" pitchFamily="34" charset="0"/>
                        </a:rPr>
                        <a:t>one</a:t>
                      </a:r>
                      <a:r>
                        <a:rPr lang="en-GB" b="0" dirty="0" smtClean="0">
                          <a:latin typeface="Arial" panose="020B0604020202020204" pitchFamily="34" charset="0"/>
                          <a:cs typeface="Arial" panose="020B0604020202020204" pitchFamily="34" charset="0"/>
                        </a:rPr>
                        <a:t> psychological</a:t>
                      </a:r>
                      <a:r>
                        <a:rPr lang="en-GB" b="0" baseline="0" dirty="0" smtClean="0">
                          <a:latin typeface="Arial" panose="020B0604020202020204" pitchFamily="34" charset="0"/>
                          <a:cs typeface="Arial" panose="020B0604020202020204" pitchFamily="34" charset="0"/>
                        </a:rPr>
                        <a:t> explanation for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646535">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Cognitive explanations of schizophrenia say that the disorder develops as a result of _________ </a:t>
                      </a:r>
                      <a:r>
                        <a:rPr lang="en-GB" sz="1200" baseline="0" dirty="0" smtClean="0">
                          <a:latin typeface="Arial" panose="020B0604020202020204" pitchFamily="34" charset="0"/>
                          <a:cs typeface="Arial" panose="020B0604020202020204" pitchFamily="34" charset="0"/>
                        </a:rPr>
                        <a:t>_________________</a:t>
                      </a: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a:t>
                      </a:r>
                      <a:r>
                        <a:rPr lang="en-GB"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For example</a:t>
                      </a:r>
                      <a:r>
                        <a:rPr lang="en-GB" sz="1200" baseline="0" dirty="0" smtClean="0">
                          <a:latin typeface="Arial" panose="020B0604020202020204" pitchFamily="34" charset="0"/>
                          <a:cs typeface="Arial" panose="020B0604020202020204" pitchFamily="34" charset="0"/>
                        </a:rPr>
                        <a:t> _______________</a:t>
                      </a:r>
                      <a:r>
                        <a:rPr lang="en-GB" dirty="0" smtClean="0">
                          <a:latin typeface="Arial" panose="020B0604020202020204" pitchFamily="34" charset="0"/>
                          <a:cs typeface="Arial" panose="020B0604020202020204" pitchFamily="34" charset="0"/>
                        </a:rPr>
                        <a:t>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 can explain some symptoms, such as hallucinations and delusions, by ________________ _________________________</a:t>
                      </a:r>
                      <a:r>
                        <a:rPr lang="en-GB" dirty="0" smtClean="0">
                          <a:latin typeface="Arial" panose="020B0604020202020204" pitchFamily="34" charset="0"/>
                          <a:cs typeface="Arial" panose="020B0604020202020204" pitchFamily="34" charset="0"/>
                        </a:rPr>
                        <a:t>_____________________________________________ ___________________________________________________________________</a:t>
                      </a: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8015697"/>
              </p:ext>
            </p:extLst>
          </p:nvPr>
        </p:nvGraphicFramePr>
        <p:xfrm>
          <a:off x="127694" y="1115629"/>
          <a:ext cx="6630464" cy="2526022"/>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831455">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is </a:t>
                      </a:r>
                      <a:r>
                        <a:rPr lang="en-GB" sz="1200" b="1" dirty="0" smtClean="0">
                          <a:latin typeface="Arial" panose="020B0604020202020204" pitchFamily="34" charset="0"/>
                          <a:cs typeface="Arial" panose="020B0604020202020204" pitchFamily="34" charset="0"/>
                        </a:rPr>
                        <a:t>not</a:t>
                      </a:r>
                      <a:r>
                        <a:rPr lang="en-GB" sz="1200" b="0" dirty="0" smtClean="0">
                          <a:latin typeface="Arial" panose="020B0604020202020204" pitchFamily="34" charset="0"/>
                          <a:cs typeface="Arial" panose="020B0604020202020204" pitchFamily="34" charset="0"/>
                        </a:rPr>
                        <a:t> an example of dysfunctional thought processing?</a:t>
                      </a:r>
                      <a:endParaRPr lang="en-GB" sz="1200" b="1" dirty="0" smtClean="0">
                        <a:latin typeface="Arial" panose="020B0604020202020204" pitchFamily="34" charset="0"/>
                        <a:cs typeface="Arial" panose="020B0604020202020204" pitchFamily="34" charset="0"/>
                      </a:endParaRPr>
                    </a:p>
                    <a:p>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694567">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49995515"/>
              </p:ext>
            </p:extLst>
          </p:nvPr>
        </p:nvGraphicFramePr>
        <p:xfrm>
          <a:off x="657446" y="2068559"/>
          <a:ext cx="5347612" cy="1483360"/>
        </p:xfrm>
        <a:graphic>
          <a:graphicData uri="http://schemas.openxmlformats.org/drawingml/2006/table">
            <a:tbl>
              <a:tblPr firstRow="1" bandRow="1">
                <a:tableStyleId>{5940675A-B579-460E-94D1-54222C63F5DA}</a:tableStyleId>
              </a:tblPr>
              <a:tblGrid>
                <a:gridCol w="398498">
                  <a:extLst>
                    <a:ext uri="{9D8B030D-6E8A-4147-A177-3AD203B41FA5}">
                      <a16:colId xmlns:a16="http://schemas.microsoft.com/office/drawing/2014/main" val="1101121053"/>
                    </a:ext>
                  </a:extLst>
                </a:gridCol>
                <a:gridCol w="4074265">
                  <a:extLst>
                    <a:ext uri="{9D8B030D-6E8A-4147-A177-3AD203B41FA5}">
                      <a16:colId xmlns:a16="http://schemas.microsoft.com/office/drawing/2014/main" val="965838728"/>
                    </a:ext>
                  </a:extLst>
                </a:gridCol>
                <a:gridCol w="874849">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Paranoid delusions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Avolition</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Auditory hallucinations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dirty="0" smtClean="0"/>
                        <a:t>Delusions of grandeur</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374883" y="19568"/>
            <a:ext cx="6163355" cy="523220"/>
          </a:xfrm>
          <a:prstGeom prst="rect">
            <a:avLst/>
          </a:prstGeom>
          <a:noFill/>
        </p:spPr>
        <p:txBody>
          <a:bodyPr wrap="square" rtlCol="0">
            <a:spAutoFit/>
          </a:bodyPr>
          <a:lstStyle/>
          <a:p>
            <a:r>
              <a:rPr lang="en-GB" sz="1400" dirty="0" smtClean="0">
                <a:latin typeface="AkzidenzGrotesk" panose="02000503050000020003" pitchFamily="2" charset="0"/>
              </a:rPr>
              <a:t>PSYCHOLOGICAL EXPLANATIONS: COGNTITIVE AND FAMILY DYSFUNCTION</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smtClean="0"/>
              <a:t>5</a:t>
            </a:r>
            <a:endParaRPr lang="en-GB" sz="1400" dirty="0"/>
          </a:p>
        </p:txBody>
      </p:sp>
      <p:graphicFrame>
        <p:nvGraphicFramePr>
          <p:cNvPr id="9" name="Table 8"/>
          <p:cNvGraphicFramePr>
            <a:graphicFrameLocks noGrp="1"/>
          </p:cNvGraphicFramePr>
          <p:nvPr>
            <p:extLst>
              <p:ext uri="{D42A27DB-BD31-4B8C-83A1-F6EECF244321}">
                <p14:modId xmlns:p14="http://schemas.microsoft.com/office/powerpoint/2010/main" val="3168686419"/>
              </p:ext>
            </p:extLst>
          </p:nvPr>
        </p:nvGraphicFramePr>
        <p:xfrm>
          <a:off x="127694" y="6787893"/>
          <a:ext cx="6632887" cy="231101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22381">
                  <a:extLst>
                    <a:ext uri="{9D8B030D-6E8A-4147-A177-3AD203B41FA5}">
                      <a16:colId xmlns:a16="http://schemas.microsoft.com/office/drawing/2014/main" val="1317563987"/>
                    </a:ext>
                  </a:extLst>
                </a:gridCol>
                <a:gridCol w="902226">
                  <a:extLst>
                    <a:ext uri="{9D8B030D-6E8A-4147-A177-3AD203B41FA5}">
                      <a16:colId xmlns:a16="http://schemas.microsoft.com/office/drawing/2014/main" val="3941033202"/>
                    </a:ext>
                  </a:extLst>
                </a:gridCol>
              </a:tblGrid>
              <a:tr h="289421">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1291264">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350" dirty="0" smtClean="0">
                          <a:latin typeface="Arial" panose="020B0604020202020204" pitchFamily="34" charset="0"/>
                          <a:cs typeface="Arial" panose="020B0604020202020204" pitchFamily="34" charset="0"/>
                        </a:rPr>
                        <a:t>A researcher was interested</a:t>
                      </a:r>
                      <a:r>
                        <a:rPr lang="en-GB" sz="1350" baseline="0" dirty="0" smtClean="0">
                          <a:latin typeface="Arial" panose="020B0604020202020204" pitchFamily="34" charset="0"/>
                          <a:cs typeface="Arial" panose="020B0604020202020204" pitchFamily="34" charset="0"/>
                        </a:rPr>
                        <a:t> in the role that families play in schizophrenia. She believed that in families where there is high expressed emotion, schizophrenics would be significantly more likely to relapse than would be the case in families where there is low expressed emotion. She decided to conduct an observational study of ten families in which one person was schizophrenic, and recorded her observations using event sampling. </a:t>
                      </a:r>
                      <a:endParaRPr lang="en-GB" sz="135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687958">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Outline what is involved in event sampling.</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2 marks </a:t>
                      </a:r>
                      <a:r>
                        <a:rPr lang="en-GB" sz="1200" i="1" dirty="0" smtClean="0">
                          <a:latin typeface="Arial" panose="020B0604020202020204" pitchFamily="34" charset="0"/>
                          <a:cs typeface="Arial" panose="020B0604020202020204" pitchFamily="34" charset="0"/>
                        </a:rPr>
                        <a:t>(AO1)</a:t>
                      </a:r>
                      <a:endParaRPr lang="en-GB" sz="1200"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bl>
          </a:graphicData>
        </a:graphic>
      </p:graphicFrame>
      <p:sp>
        <p:nvSpPr>
          <p:cNvPr id="10" name="Rectangle 9"/>
          <p:cNvSpPr/>
          <p:nvPr/>
        </p:nvSpPr>
        <p:spPr>
          <a:xfrm>
            <a:off x="4611757" y="8947836"/>
            <a:ext cx="1240403" cy="13779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800" i="1" dirty="0" smtClean="0"/>
              <a:t>Continued on next page</a:t>
            </a:r>
            <a:endParaRPr lang="en-GB" sz="800" i="1" dirty="0"/>
          </a:p>
        </p:txBody>
      </p:sp>
    </p:spTree>
    <p:extLst>
      <p:ext uri="{BB962C8B-B14F-4D97-AF65-F5344CB8AC3E}">
        <p14:creationId xmlns:p14="http://schemas.microsoft.com/office/powerpoint/2010/main" val="30293814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06153180"/>
              </p:ext>
            </p:extLst>
          </p:nvPr>
        </p:nvGraphicFramePr>
        <p:xfrm>
          <a:off x="70884" y="67008"/>
          <a:ext cx="6708506" cy="5822867"/>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1877651036"/>
                    </a:ext>
                  </a:extLst>
                </a:gridCol>
                <a:gridCol w="912845">
                  <a:extLst>
                    <a:ext uri="{9D8B030D-6E8A-4147-A177-3AD203B41FA5}">
                      <a16:colId xmlns:a16="http://schemas.microsoft.com/office/drawing/2014/main" val="3011707716"/>
                    </a:ext>
                  </a:extLst>
                </a:gridCol>
              </a:tblGrid>
              <a:tr h="925794">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endPar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143674035"/>
                  </a:ext>
                </a:extLst>
              </a:tr>
              <a:tr h="103352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Name an alternative procedure to event sampling which can be used in observational studies.</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 mark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(AO1)</a:t>
                      </a:r>
                    </a:p>
                  </a:txBody>
                  <a:tcPr anchor="ctr"/>
                </a:tc>
                <a:extLst>
                  <a:ext uri="{0D108BD9-81ED-4DB2-BD59-A6C34878D82A}">
                    <a16:rowId xmlns:a16="http://schemas.microsoft.com/office/drawing/2014/main" val="3846087763"/>
                  </a:ext>
                </a:extLst>
              </a:tr>
              <a:tr h="12716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Suggest </a:t>
                      </a:r>
                      <a:r>
                        <a:rPr lang="en-GB" sz="1200" b="1" baseline="0" dirty="0" smtClean="0">
                          <a:latin typeface="Arial" panose="020B0604020202020204" pitchFamily="34" charset="0"/>
                          <a:cs typeface="Arial" panose="020B0604020202020204" pitchFamily="34" charset="0"/>
                        </a:rPr>
                        <a:t>two</a:t>
                      </a:r>
                      <a:r>
                        <a:rPr lang="en-GB" sz="1200" b="0" baseline="0" dirty="0" smtClean="0">
                          <a:latin typeface="Arial" panose="020B0604020202020204" pitchFamily="34" charset="0"/>
                          <a:cs typeface="Arial" panose="020B0604020202020204" pitchFamily="34" charset="0"/>
                        </a:rPr>
                        <a:t> behavioural categories the researcher could use to record expressed emotion during her observations.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(AO2)</a:t>
                      </a:r>
                    </a:p>
                  </a:txBody>
                  <a:tcPr anchor="ctr"/>
                </a:tc>
                <a:extLst>
                  <a:ext uri="{0D108BD9-81ED-4DB2-BD59-A6C34878D82A}">
                    <a16:rowId xmlns:a16="http://schemas.microsoft.com/office/drawing/2014/main" val="2237076039"/>
                  </a:ext>
                </a:extLst>
              </a:tr>
              <a:tr h="11945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The researcher counted the number of observations for each of the categories she used. Name the level of measurement in her study.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 mark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(AO2)</a:t>
                      </a:r>
                    </a:p>
                  </a:txBody>
                  <a:tcPr anchor="ctr"/>
                </a:tc>
                <a:extLst>
                  <a:ext uri="{0D108BD9-81ED-4DB2-BD59-A6C34878D82A}">
                    <a16:rowId xmlns:a16="http://schemas.microsoft.com/office/drawing/2014/main" val="769556087"/>
                  </a:ext>
                </a:extLst>
              </a:tr>
              <a:tr h="11945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(e) Identify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statistical test that can be used to analyse data at the level of measurement you identified in </a:t>
                      </a:r>
                      <a:r>
                        <a:rPr lang="en-GB" sz="1200" b="1" baseline="0" dirty="0" smtClean="0">
                          <a:latin typeface="Arial" panose="020B0604020202020204" pitchFamily="34" charset="0"/>
                          <a:cs typeface="Arial" panose="020B0604020202020204" pitchFamily="34" charset="0"/>
                        </a:rPr>
                        <a:t>question (d).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1 mark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(AO1)</a:t>
                      </a:r>
                    </a:p>
                  </a:txBody>
                  <a:tcPr anchor="ctr"/>
                </a:tc>
                <a:extLst>
                  <a:ext uri="{0D108BD9-81ED-4DB2-BD59-A6C34878D82A}">
                    <a16:rowId xmlns:a16="http://schemas.microsoft.com/office/drawing/2014/main" val="358273634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31099639"/>
              </p:ext>
            </p:extLst>
          </p:nvPr>
        </p:nvGraphicFramePr>
        <p:xfrm>
          <a:off x="70884" y="5889876"/>
          <a:ext cx="6708506" cy="3162579"/>
        </p:xfrm>
        <a:graphic>
          <a:graphicData uri="http://schemas.openxmlformats.org/drawingml/2006/table">
            <a:tbl>
              <a:tblPr firstRow="1" bandRow="1">
                <a:tableStyleId>{5940675A-B579-460E-94D1-54222C63F5DA}</a:tableStyleId>
              </a:tblPr>
              <a:tblGrid>
                <a:gridCol w="304540">
                  <a:extLst>
                    <a:ext uri="{9D8B030D-6E8A-4147-A177-3AD203B41FA5}">
                      <a16:colId xmlns:a16="http://schemas.microsoft.com/office/drawing/2014/main" val="1534005871"/>
                    </a:ext>
                  </a:extLst>
                </a:gridCol>
                <a:gridCol w="5478434">
                  <a:extLst>
                    <a:ext uri="{9D8B030D-6E8A-4147-A177-3AD203B41FA5}">
                      <a16:colId xmlns:a16="http://schemas.microsoft.com/office/drawing/2014/main" val="1317563987"/>
                    </a:ext>
                  </a:extLst>
                </a:gridCol>
                <a:gridCol w="925532">
                  <a:extLst>
                    <a:ext uri="{9D8B030D-6E8A-4147-A177-3AD203B41FA5}">
                      <a16:colId xmlns:a16="http://schemas.microsoft.com/office/drawing/2014/main" val="1721909816"/>
                    </a:ext>
                  </a:extLst>
                </a:gridCol>
              </a:tblGrid>
              <a:tr h="657083">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and evaluate family dysfunction as an explanation</a:t>
                      </a:r>
                      <a:r>
                        <a:rPr lang="en-GB" baseline="0" dirty="0" smtClean="0">
                          <a:latin typeface="Arial" panose="020B0604020202020204" pitchFamily="34" charset="0"/>
                          <a:cs typeface="Arial" panose="020B0604020202020204" pitchFamily="34" charset="0"/>
                        </a:rPr>
                        <a:t> for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8 marks </a:t>
                      </a:r>
                      <a:r>
                        <a:rPr lang="en-GB" i="1" dirty="0" smtClean="0">
                          <a:latin typeface="Arial" panose="020B0604020202020204" pitchFamily="34" charset="0"/>
                          <a:cs typeface="Arial" panose="020B0604020202020204" pitchFamily="34" charset="0"/>
                        </a:rPr>
                        <a:t>(AO1 = 3; AO3 = 5)</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53919">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Double bind theory says that</a:t>
                      </a:r>
                      <a:r>
                        <a:rPr lang="en-GB" sz="1200" baseline="0" dirty="0" smtClean="0">
                          <a:latin typeface="Arial" panose="020B0604020202020204" pitchFamily="34" charset="0"/>
                          <a:cs typeface="Arial" panose="020B0604020202020204" pitchFamily="34" charset="0"/>
                        </a:rPr>
                        <a:t> children who receive contradictory messages from their parents are _________________</a:t>
                      </a: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a:t>
                      </a:r>
                      <a:r>
                        <a:rPr lang="en-GB"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For example</a:t>
                      </a:r>
                      <a:r>
                        <a:rPr lang="en-GB" sz="1200" baseline="0" dirty="0" smtClean="0">
                          <a:latin typeface="Arial" panose="020B0604020202020204" pitchFamily="34" charset="0"/>
                          <a:cs typeface="Arial" panose="020B0604020202020204" pitchFamily="34" charset="0"/>
                        </a:rPr>
                        <a:t> _______________</a:t>
                      </a:r>
                      <a:r>
                        <a:rPr lang="en-GB" dirty="0" smtClean="0">
                          <a:latin typeface="Arial" panose="020B0604020202020204" pitchFamily="34" charset="0"/>
                          <a:cs typeface="Arial" panose="020B0604020202020204" pitchFamily="34" charset="0"/>
                        </a:rPr>
                        <a:t>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____________________________________________________________________</a:t>
                      </a:r>
                    </a:p>
                    <a:p>
                      <a:pPr algn="r">
                        <a:lnSpc>
                          <a:spcPct val="150000"/>
                        </a:lnSpc>
                      </a:pPr>
                      <a:r>
                        <a:rPr lang="en-GB" sz="800" i="1" dirty="0" smtClean="0">
                          <a:latin typeface="Arial" panose="020B0604020202020204" pitchFamily="34" charset="0"/>
                          <a:cs typeface="Arial" panose="020B0604020202020204" pitchFamily="34" charset="0"/>
                        </a:rPr>
                        <a:t>continued</a:t>
                      </a:r>
                      <a:r>
                        <a:rPr lang="en-GB" sz="800" i="1" baseline="0" dirty="0" smtClean="0">
                          <a:latin typeface="Arial" panose="020B0604020202020204" pitchFamily="34" charset="0"/>
                          <a:cs typeface="Arial" panose="020B0604020202020204" pitchFamily="34" charset="0"/>
                        </a:rPr>
                        <a:t> on next page</a:t>
                      </a:r>
                      <a:endParaRPr lang="en-GB" sz="800" i="1"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546044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93364276"/>
              </p:ext>
            </p:extLst>
          </p:nvPr>
        </p:nvGraphicFramePr>
        <p:xfrm>
          <a:off x="99197" y="102936"/>
          <a:ext cx="6657735" cy="6400800"/>
        </p:xfrm>
        <a:graphic>
          <a:graphicData uri="http://schemas.openxmlformats.org/drawingml/2006/table">
            <a:tbl>
              <a:tblPr firstRow="1" bandRow="1">
                <a:tableStyleId>{5940675A-B579-460E-94D1-54222C63F5DA}</a:tableStyleId>
              </a:tblPr>
              <a:tblGrid>
                <a:gridCol w="6657735">
                  <a:extLst>
                    <a:ext uri="{9D8B030D-6E8A-4147-A177-3AD203B41FA5}">
                      <a16:colId xmlns:a16="http://schemas.microsoft.com/office/drawing/2014/main" val="1534005871"/>
                    </a:ext>
                  </a:extLst>
                </a:gridCol>
              </a:tblGrid>
              <a:tr h="5720014">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a:t>
                      </a:r>
                      <a:r>
                        <a:rPr lang="en-GB" sz="1200" baseline="0" dirty="0" smtClean="0">
                          <a:latin typeface="Arial" panose="020B0604020202020204" pitchFamily="34" charset="0"/>
                          <a:cs typeface="Arial" panose="020B0604020202020204" pitchFamily="34" charset="0"/>
                        </a:rPr>
                        <a:t> experience leads to ________________________________________________________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Expressed emotion</a:t>
                      </a:r>
                      <a:r>
                        <a:rPr lang="en-GB" sz="1200" baseline="0" dirty="0" smtClean="0">
                          <a:latin typeface="Arial" panose="020B0604020202020204" pitchFamily="34" charset="0"/>
                          <a:cs typeface="Arial" panose="020B0604020202020204" pitchFamily="34" charset="0"/>
                        </a:rPr>
                        <a:t> is a family communication style which is characterised by ______________ __</a:t>
                      </a:r>
                      <a:r>
                        <a:rPr lang="en-GB" sz="1200" dirty="0" smtClean="0">
                          <a:latin typeface="Arial" panose="020B0604020202020204" pitchFamily="34" charset="0"/>
                          <a:cs typeface="Arial" panose="020B0604020202020204" pitchFamily="34" charset="0"/>
                        </a:rPr>
                        <a:t>__________________________________________________________________________</a:t>
                      </a: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There</a:t>
                      </a:r>
                      <a:r>
                        <a:rPr lang="en-GB" sz="1200" baseline="0" dirty="0" smtClean="0">
                          <a:latin typeface="Arial" panose="020B0604020202020204" pitchFamily="34" charset="0"/>
                          <a:cs typeface="Arial" panose="020B0604020202020204" pitchFamily="34" charset="0"/>
                        </a:rPr>
                        <a:t> is research support for the idea that family relationships are involved in the development of schizophrenia. For example, ___________________________________________________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dirty="0" smtClean="0">
                          <a:latin typeface="Arial" panose="020B0604020202020204" pitchFamily="34" charset="0"/>
                          <a:cs typeface="Arial" panose="020B0604020202020204" pitchFamily="34" charset="0"/>
                        </a:rPr>
                        <a:t>One strength</a:t>
                      </a:r>
                      <a:r>
                        <a:rPr lang="en-GB" sz="1200" baseline="0" dirty="0" smtClean="0">
                          <a:latin typeface="Arial" panose="020B0604020202020204" pitchFamily="34" charset="0"/>
                          <a:cs typeface="Arial" panose="020B0604020202020204" pitchFamily="34" charset="0"/>
                        </a:rPr>
                        <a:t> of double bind theory is that there is research support from 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limitation of the expressed emotion explanation is that schizophrenics</a:t>
                      </a:r>
                      <a:r>
                        <a:rPr lang="en-GB" sz="1200" baseline="0" dirty="0" smtClean="0">
                          <a:latin typeface="Arial" panose="020B0604020202020204" pitchFamily="34" charset="0"/>
                          <a:cs typeface="Arial" panose="020B0604020202020204" pitchFamily="34" charset="0"/>
                        </a:rPr>
                        <a:t> differ in their vulnerability to the influence of high expressed emotion._______________________________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pPr>
                        <a:lnSpc>
                          <a:spcPct val="150000"/>
                        </a:lnSpc>
                      </a:pPr>
                      <a:endParaRPr lang="en-GB" sz="12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3458016"/>
                  </a:ext>
                </a:extLst>
              </a:tr>
            </a:tbl>
          </a:graphicData>
        </a:graphic>
      </p:graphicFrame>
      <p:pic>
        <p:nvPicPr>
          <p:cNvPr id="3" name="Picture 2"/>
          <p:cNvPicPr>
            <a:picLocks noChangeAspect="1"/>
          </p:cNvPicPr>
          <p:nvPr/>
        </p:nvPicPr>
        <p:blipFill>
          <a:blip r:embed="rId2"/>
          <a:stretch>
            <a:fillRect/>
          </a:stretch>
        </p:blipFill>
        <p:spPr>
          <a:xfrm>
            <a:off x="0" y="7000243"/>
            <a:ext cx="3410413" cy="1832607"/>
          </a:xfrm>
          <a:prstGeom prst="rect">
            <a:avLst/>
          </a:prstGeom>
        </p:spPr>
      </p:pic>
      <p:pic>
        <p:nvPicPr>
          <p:cNvPr id="4" name="Picture 3"/>
          <p:cNvPicPr>
            <a:picLocks noChangeAspect="1"/>
          </p:cNvPicPr>
          <p:nvPr/>
        </p:nvPicPr>
        <p:blipFill>
          <a:blip r:embed="rId3"/>
          <a:stretch>
            <a:fillRect/>
          </a:stretch>
        </p:blipFill>
        <p:spPr>
          <a:xfrm>
            <a:off x="3517938" y="7258364"/>
            <a:ext cx="3334205" cy="1574486"/>
          </a:xfrm>
          <a:prstGeom prst="rect">
            <a:avLst/>
          </a:prstGeom>
        </p:spPr>
      </p:pic>
      <p:sp>
        <p:nvSpPr>
          <p:cNvPr id="5" name="TextBox 4"/>
          <p:cNvSpPr txBox="1"/>
          <p:nvPr/>
        </p:nvSpPr>
        <p:spPr>
          <a:xfrm>
            <a:off x="3613150" y="6884827"/>
            <a:ext cx="3143782" cy="230832"/>
          </a:xfrm>
          <a:prstGeom prst="rect">
            <a:avLst/>
          </a:prstGeom>
          <a:noFill/>
        </p:spPr>
        <p:txBody>
          <a:bodyPr wrap="square" rtlCol="0">
            <a:spAutoFit/>
          </a:bodyPr>
          <a:lstStyle/>
          <a:p>
            <a:r>
              <a:rPr lang="en-GB" sz="900" dirty="0" smtClean="0"/>
              <a:t>You may need to refer to this evidence in the answer above.</a:t>
            </a:r>
            <a:endParaRPr lang="en-GB" sz="900" dirty="0"/>
          </a:p>
        </p:txBody>
      </p:sp>
    </p:spTree>
    <p:extLst>
      <p:ext uri="{BB962C8B-B14F-4D97-AF65-F5344CB8AC3E}">
        <p14:creationId xmlns:p14="http://schemas.microsoft.com/office/powerpoint/2010/main" val="318781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74615297"/>
              </p:ext>
            </p:extLst>
          </p:nvPr>
        </p:nvGraphicFramePr>
        <p:xfrm>
          <a:off x="95250" y="69850"/>
          <a:ext cx="6708506" cy="9029700"/>
        </p:xfrm>
        <a:graphic>
          <a:graphicData uri="http://schemas.openxmlformats.org/drawingml/2006/table">
            <a:tbl>
              <a:tblPr firstRow="1" bandRow="1">
                <a:tableStyleId>{5940675A-B579-460E-94D1-54222C63F5DA}</a:tableStyleId>
              </a:tblPr>
              <a:tblGrid>
                <a:gridCol w="304540">
                  <a:extLst>
                    <a:ext uri="{9D8B030D-6E8A-4147-A177-3AD203B41FA5}">
                      <a16:colId xmlns:a16="http://schemas.microsoft.com/office/drawing/2014/main" val="1534005871"/>
                    </a:ext>
                  </a:extLst>
                </a:gridCol>
                <a:gridCol w="5478434">
                  <a:extLst>
                    <a:ext uri="{9D8B030D-6E8A-4147-A177-3AD203B41FA5}">
                      <a16:colId xmlns:a16="http://schemas.microsoft.com/office/drawing/2014/main" val="1317563987"/>
                    </a:ext>
                  </a:extLst>
                </a:gridCol>
                <a:gridCol w="925532">
                  <a:extLst>
                    <a:ext uri="{9D8B030D-6E8A-4147-A177-3AD203B41FA5}">
                      <a16:colId xmlns:a16="http://schemas.microsoft.com/office/drawing/2014/main" val="1721909816"/>
                    </a:ext>
                  </a:extLst>
                </a:gridCol>
              </a:tblGrid>
              <a:tr h="657083">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and evaluate cognitive explanations of</a:t>
                      </a:r>
                      <a:r>
                        <a:rPr lang="en-GB" baseline="0" dirty="0" smtClean="0">
                          <a:latin typeface="Arial" panose="020B0604020202020204" pitchFamily="34" charset="0"/>
                          <a:cs typeface="Arial" panose="020B0604020202020204" pitchFamily="34" charset="0"/>
                        </a:rPr>
                        <a:t>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8 marks </a:t>
                      </a:r>
                      <a:r>
                        <a:rPr lang="en-GB" i="1" dirty="0" smtClean="0">
                          <a:latin typeface="Arial" panose="020B0604020202020204" pitchFamily="34" charset="0"/>
                          <a:cs typeface="Arial" panose="020B0604020202020204" pitchFamily="34" charset="0"/>
                        </a:rPr>
                        <a:t>(AO1 = 3; AO3 = 5)</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53919">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Cognitive explanations claim that schizophrenia is a result of dysfunctional thought processing </a:t>
                      </a: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strength of cognitive explanations for schizophrenia is that there is research support from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A criticism of cognitive explanations for</a:t>
                      </a:r>
                      <a:r>
                        <a:rPr lang="en-GB" sz="1200" baseline="0" dirty="0" smtClean="0">
                          <a:latin typeface="Arial" panose="020B0604020202020204" pitchFamily="34" charset="0"/>
                          <a:cs typeface="Arial" panose="020B0604020202020204" pitchFamily="34" charset="0"/>
                        </a:rPr>
                        <a:t> schizophrenia is 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Another strength of cognitive explanations</a:t>
                      </a:r>
                      <a:r>
                        <a:rPr lang="en-GB" sz="1200" baseline="0" dirty="0" smtClean="0">
                          <a:latin typeface="Arial" panose="020B0604020202020204" pitchFamily="34" charset="0"/>
                          <a:cs typeface="Arial" panose="020B0604020202020204" pitchFamily="34" charset="0"/>
                        </a:rPr>
                        <a:t> of schizophrenia is that 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a:t>
                      </a:r>
                      <a:r>
                        <a:rPr lang="en-GB" sz="1200" dirty="0" smtClean="0">
                          <a:latin typeface="Arial" panose="020B0604020202020204" pitchFamily="34" charset="0"/>
                          <a:cs typeface="Arial" panose="020B0604020202020204" pitchFamily="34" charset="0"/>
                        </a:rPr>
                        <a:t>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endParaRPr lang="en-GB" sz="12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268911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27</a:t>
            </a:fld>
            <a:endParaRPr lang="en-GB" dirty="0"/>
          </a:p>
        </p:txBody>
      </p:sp>
      <p:sp>
        <p:nvSpPr>
          <p:cNvPr id="3" name="Title 1"/>
          <p:cNvSpPr txBox="1">
            <a:spLocks/>
          </p:cNvSpPr>
          <p:nvPr/>
        </p:nvSpPr>
        <p:spPr>
          <a:xfrm>
            <a:off x="127694" y="381452"/>
            <a:ext cx="6630464" cy="487180"/>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70000" lnSpcReduction="2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sz="2200" b="1" dirty="0" smtClean="0">
                <a:latin typeface="AkzidenzGrotesk" panose="02000503050000020003" pitchFamily="2" charset="0"/>
              </a:rPr>
              <a:t>What the spec says…</a:t>
            </a:r>
            <a:r>
              <a:rPr lang="en-US" sz="2200" dirty="0" smtClean="0">
                <a:latin typeface="AkzidenzGrotesk" panose="02000503050000020003" pitchFamily="2" charset="0"/>
              </a:rPr>
              <a:t> Cognitive behaviour therapy as a treatment of schizophrenia.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99795453"/>
              </p:ext>
            </p:extLst>
          </p:nvPr>
        </p:nvGraphicFramePr>
        <p:xfrm>
          <a:off x="127694" y="3780204"/>
          <a:ext cx="6630464" cy="5292912"/>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641835">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Explain how cognitive behaviour</a:t>
                      </a:r>
                      <a:r>
                        <a:rPr lang="en-GB" baseline="0" dirty="0" smtClean="0">
                          <a:latin typeface="Arial" panose="020B0604020202020204" pitchFamily="34" charset="0"/>
                          <a:cs typeface="Arial" panose="020B0604020202020204" pitchFamily="34" charset="0"/>
                        </a:rPr>
                        <a:t> therapy can be used as a way of treating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6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4651077">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CBTp focuses on ______________________________________________________________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a:t>
                      </a:r>
                      <a:r>
                        <a:rPr lang="en-GB" sz="1200" baseline="0" dirty="0" smtClean="0">
                          <a:latin typeface="Arial" panose="020B0604020202020204" pitchFamily="34" charset="0"/>
                          <a:cs typeface="Arial" panose="020B0604020202020204" pitchFamily="34" charset="0"/>
                        </a:rPr>
                        <a:t>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It does this by disputing irrational thoughts and beliefs. For example </a:t>
                      </a:r>
                      <a:r>
                        <a:rPr lang="en-GB" sz="1200" dirty="0" smtClean="0">
                          <a:latin typeface="Arial" panose="020B0604020202020204" pitchFamily="34" charset="0"/>
                          <a:cs typeface="Arial" panose="020B0604020202020204" pitchFamily="34" charset="0"/>
                        </a:rPr>
                        <a:t>______________________</a:t>
                      </a: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Clients</a:t>
                      </a:r>
                      <a:r>
                        <a:rPr lang="en-GB" sz="1200" baseline="0" dirty="0" smtClean="0">
                          <a:latin typeface="Arial" panose="020B0604020202020204" pitchFamily="34" charset="0"/>
                          <a:cs typeface="Arial" panose="020B0604020202020204" pitchFamily="34" charset="0"/>
                        </a:rPr>
                        <a:t> might be encouraged to __________________________________</a:t>
                      </a:r>
                      <a:r>
                        <a:rPr lang="en-GB" sz="1200" dirty="0" smtClean="0">
                          <a:latin typeface="Arial" panose="020B0604020202020204" pitchFamily="34" charset="0"/>
                          <a:cs typeface="Arial" panose="020B0604020202020204" pitchFamily="34" charset="0"/>
                        </a:rPr>
                        <a:t>_________________ 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 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During CBTp, the therapist_______________________________________________________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 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7714675"/>
              </p:ext>
            </p:extLst>
          </p:nvPr>
        </p:nvGraphicFramePr>
        <p:xfrm>
          <a:off x="127694" y="952592"/>
          <a:ext cx="6630464" cy="2685844"/>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884062">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is </a:t>
                      </a:r>
                      <a:r>
                        <a:rPr lang="en-GB" sz="1200" b="1" dirty="0" smtClean="0">
                          <a:latin typeface="Arial" panose="020B0604020202020204" pitchFamily="34" charset="0"/>
                          <a:cs typeface="Arial" panose="020B0604020202020204" pitchFamily="34" charset="0"/>
                        </a:rPr>
                        <a:t>true </a:t>
                      </a:r>
                      <a:r>
                        <a:rPr lang="en-GB" sz="1200" b="0" dirty="0" smtClean="0">
                          <a:latin typeface="Arial" panose="020B0604020202020204" pitchFamily="34" charset="0"/>
                          <a:cs typeface="Arial" panose="020B0604020202020204" pitchFamily="34" charset="0"/>
                        </a:rPr>
                        <a:t>about cognitive behavioural</a:t>
                      </a:r>
                      <a:r>
                        <a:rPr lang="en-GB" sz="1200" b="0" baseline="0" dirty="0" smtClean="0">
                          <a:latin typeface="Arial" panose="020B0604020202020204" pitchFamily="34" charset="0"/>
                          <a:cs typeface="Arial" panose="020B0604020202020204" pitchFamily="34" charset="0"/>
                        </a:rPr>
                        <a:t> therapy as a treatment for schizophrenia?</a:t>
                      </a:r>
                      <a:endParaRPr lang="en-GB" sz="1200" b="1" dirty="0" smtClean="0">
                        <a:latin typeface="Arial" panose="020B0604020202020204" pitchFamily="34" charset="0"/>
                        <a:cs typeface="Arial" panose="020B0604020202020204" pitchFamily="34" charset="0"/>
                      </a:endParaRPr>
                    </a:p>
                    <a:p>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801782">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32593652"/>
              </p:ext>
            </p:extLst>
          </p:nvPr>
        </p:nvGraphicFramePr>
        <p:xfrm>
          <a:off x="769120" y="1876546"/>
          <a:ext cx="5347612" cy="1706880"/>
        </p:xfrm>
        <a:graphic>
          <a:graphicData uri="http://schemas.openxmlformats.org/drawingml/2006/table">
            <a:tbl>
              <a:tblPr firstRow="1" bandRow="1">
                <a:tableStyleId>{5940675A-B579-460E-94D1-54222C63F5DA}</a:tableStyleId>
              </a:tblPr>
              <a:tblGrid>
                <a:gridCol w="398498">
                  <a:extLst>
                    <a:ext uri="{9D8B030D-6E8A-4147-A177-3AD203B41FA5}">
                      <a16:colId xmlns:a16="http://schemas.microsoft.com/office/drawing/2014/main" val="1101121053"/>
                    </a:ext>
                  </a:extLst>
                </a:gridCol>
                <a:gridCol w="4074265">
                  <a:extLst>
                    <a:ext uri="{9D8B030D-6E8A-4147-A177-3AD203B41FA5}">
                      <a16:colId xmlns:a16="http://schemas.microsoft.com/office/drawing/2014/main" val="965838728"/>
                    </a:ext>
                  </a:extLst>
                </a:gridCol>
                <a:gridCol w="874849">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Cognitive behaviour therapy is never used with other therapies</a:t>
                      </a:r>
                      <a:r>
                        <a:rPr lang="en-GB" sz="1100" baseline="0" dirty="0" smtClean="0"/>
                        <a:t> in the treatment of schizophrenia.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Cognitive behaviour therapy can only be used as part of group</a:t>
                      </a:r>
                      <a:r>
                        <a:rPr lang="en-GB" sz="1100" baseline="0" dirty="0" smtClean="0"/>
                        <a:t> therapy.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Cognitive behaviour therapy only focuses on the negative</a:t>
                      </a:r>
                      <a:r>
                        <a:rPr lang="en-GB" sz="1100" baseline="0" dirty="0" smtClean="0"/>
                        <a:t> symptoms of schizophrenia.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Cognitive behaviour therapy aims to change the maladaptive thoughts and beliefs that</a:t>
                      </a:r>
                      <a:r>
                        <a:rPr lang="en-GB" sz="1100" baseline="0" dirty="0" smtClean="0"/>
                        <a:t> occur in schizophrenia.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419148" y="63685"/>
            <a:ext cx="6163355" cy="307777"/>
          </a:xfrm>
          <a:prstGeom prst="rect">
            <a:avLst/>
          </a:prstGeom>
          <a:noFill/>
        </p:spPr>
        <p:txBody>
          <a:bodyPr wrap="square" rtlCol="0">
            <a:spAutoFit/>
          </a:bodyPr>
          <a:lstStyle/>
          <a:p>
            <a:r>
              <a:rPr lang="en-GB" sz="1400" dirty="0" smtClean="0">
                <a:latin typeface="AkzidenzGrotesk" panose="02000503050000020003" pitchFamily="2" charset="0"/>
              </a:rPr>
              <a:t>COGNITIVE BEHAVIOURAL THERAPY (CBTp) </a:t>
            </a:r>
            <a:endParaRPr lang="en-GB" sz="1400" dirty="0">
              <a:latin typeface="AkzidenzGrotesk" panose="02000503050000020003" pitchFamily="2" charset="0"/>
            </a:endParaRPr>
          </a:p>
        </p:txBody>
      </p:sp>
      <p:sp>
        <p:nvSpPr>
          <p:cNvPr id="8" name="TextBox 7"/>
          <p:cNvSpPr txBox="1"/>
          <p:nvPr/>
        </p:nvSpPr>
        <p:spPr>
          <a:xfrm>
            <a:off x="127694" y="31695"/>
            <a:ext cx="264183" cy="307777"/>
          </a:xfrm>
          <a:prstGeom prst="rect">
            <a:avLst/>
          </a:prstGeom>
          <a:noFill/>
        </p:spPr>
        <p:txBody>
          <a:bodyPr wrap="square" rtlCol="0">
            <a:spAutoFit/>
          </a:bodyPr>
          <a:lstStyle/>
          <a:p>
            <a:r>
              <a:rPr lang="en-GB" sz="1400" dirty="0"/>
              <a:t>6</a:t>
            </a:r>
            <a:endParaRPr lang="en-GB" sz="1400" dirty="0"/>
          </a:p>
        </p:txBody>
      </p:sp>
    </p:spTree>
    <p:extLst>
      <p:ext uri="{BB962C8B-B14F-4D97-AF65-F5344CB8AC3E}">
        <p14:creationId xmlns:p14="http://schemas.microsoft.com/office/powerpoint/2010/main" val="9541353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11315576"/>
              </p:ext>
            </p:extLst>
          </p:nvPr>
        </p:nvGraphicFramePr>
        <p:xfrm>
          <a:off x="71522" y="70885"/>
          <a:ext cx="6708506" cy="8406809"/>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87381">
                  <a:extLst>
                    <a:ext uri="{9D8B030D-6E8A-4147-A177-3AD203B41FA5}">
                      <a16:colId xmlns:a16="http://schemas.microsoft.com/office/drawing/2014/main" val="1317563987"/>
                    </a:ext>
                  </a:extLst>
                </a:gridCol>
                <a:gridCol w="912845">
                  <a:extLst>
                    <a:ext uri="{9D8B030D-6E8A-4147-A177-3AD203B41FA5}">
                      <a16:colId xmlns:a16="http://schemas.microsoft.com/office/drawing/2014/main" val="3941033202"/>
                    </a:ext>
                  </a:extLst>
                </a:gridCol>
              </a:tblGrid>
              <a:tr h="303833">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1215334">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200" dirty="0" smtClean="0">
                          <a:latin typeface="Arial" panose="020B0604020202020204" pitchFamily="34" charset="0"/>
                          <a:cs typeface="Arial" panose="020B0604020202020204" pitchFamily="34" charset="0"/>
                        </a:rPr>
                        <a:t>In</a:t>
                      </a:r>
                      <a:r>
                        <a:rPr lang="en-GB" sz="1200" baseline="0" dirty="0" smtClean="0">
                          <a:latin typeface="Arial" panose="020B0604020202020204" pitchFamily="34" charset="0"/>
                          <a:cs typeface="Arial" panose="020B0604020202020204" pitchFamily="34" charset="0"/>
                        </a:rPr>
                        <a:t> a study looking at the effectiveness of cognitive behaviour therapy, a researcher investigated the relationship between how many ‘behavioural assignments’ as therapist set a schizophrenic during treatment and the therapist’s rating of the schizophrenic’s general level of functioning. The researcher predicted there would be a positive correlation between the number of assignments and the general level of functioning. Ten therapists and ten schizophrenics were studied, and a correlation of +0.449 was found. </a:t>
                      </a:r>
                      <a:endParaRPr lang="en-GB" sz="120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604318">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Was the researcher’s hypothesis directional or non-directional? Explain your answer.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r h="1869744">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The researcher reported a positive correlation between the two variables. Explain the difference between a positive and a negative correlation.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sz="1200" i="1" dirty="0" smtClean="0">
                          <a:latin typeface="Arial" panose="020B0604020202020204" pitchFamily="34" charset="0"/>
                          <a:cs typeface="Arial" panose="020B0604020202020204" pitchFamily="34" charset="0"/>
                        </a:rPr>
                        <a:t>(AO1)</a:t>
                      </a:r>
                    </a:p>
                  </a:txBody>
                  <a:tcPr anchor="ctr"/>
                </a:tc>
                <a:extLst>
                  <a:ext uri="{0D108BD9-81ED-4DB2-BD59-A6C34878D82A}">
                    <a16:rowId xmlns:a16="http://schemas.microsoft.com/office/drawing/2014/main" val="2396390002"/>
                  </a:ext>
                </a:extLst>
              </a:tr>
              <a:tr h="1072566">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Suggest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way in which the researcher might have displayed the correlation in graphical form.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(AO2)</a:t>
                      </a:r>
                    </a:p>
                  </a:txBody>
                  <a:tcPr anchor="ctr"/>
                </a:tc>
                <a:extLst>
                  <a:ext uri="{0D108BD9-81ED-4DB2-BD59-A6C34878D82A}">
                    <a16:rowId xmlns:a16="http://schemas.microsoft.com/office/drawing/2014/main" val="2204203995"/>
                  </a:ext>
                </a:extLst>
              </a:tr>
              <a:tr h="2341014">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The researcher’s data is quantitative. What is meant by quantitative data, and how does this differ from qualitative data?</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3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(AO1)</a:t>
                      </a:r>
                    </a:p>
                  </a:txBody>
                  <a:tcPr anchor="ctr"/>
                </a:tc>
                <a:extLst>
                  <a:ext uri="{0D108BD9-81ED-4DB2-BD59-A6C34878D82A}">
                    <a16:rowId xmlns:a16="http://schemas.microsoft.com/office/drawing/2014/main" val="2421987672"/>
                  </a:ext>
                </a:extLst>
              </a:tr>
            </a:tbl>
          </a:graphicData>
        </a:graphic>
      </p:graphicFrame>
    </p:spTree>
    <p:extLst>
      <p:ext uri="{BB962C8B-B14F-4D97-AF65-F5344CB8AC3E}">
        <p14:creationId xmlns:p14="http://schemas.microsoft.com/office/powerpoint/2010/main" val="2818490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6955063"/>
              </p:ext>
            </p:extLst>
          </p:nvPr>
        </p:nvGraphicFramePr>
        <p:xfrm>
          <a:off x="70884" y="67008"/>
          <a:ext cx="6708506" cy="4297680"/>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1877651036"/>
                    </a:ext>
                  </a:extLst>
                </a:gridCol>
                <a:gridCol w="912845">
                  <a:extLst>
                    <a:ext uri="{9D8B030D-6E8A-4147-A177-3AD203B41FA5}">
                      <a16:colId xmlns:a16="http://schemas.microsoft.com/office/drawing/2014/main" val="3011707716"/>
                    </a:ext>
                  </a:extLst>
                </a:gridCol>
              </a:tblGrid>
              <a:tr h="174034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(e) The researcher decided to analyse her data using a Spearman’s rho test. Using the information in the table below, state whether or not the correlation is significant at the 0.05 level of significance. Justify your answer.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lang="en-GB"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endParaRPr lang="en-GB" dirty="0" smtClean="0">
                        <a:latin typeface="Arial" panose="020B0604020202020204" pitchFamily="34" charset="0"/>
                        <a:cs typeface="Arial" panose="020B0604020202020204" pitchFamily="34" charset="0"/>
                      </a:endParaRP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3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(AO2)</a:t>
                      </a:r>
                    </a:p>
                  </a:txBody>
                  <a:tcPr anchor="ctr"/>
                </a:tc>
                <a:extLst>
                  <a:ext uri="{0D108BD9-81ED-4DB2-BD59-A6C34878D82A}">
                    <a16:rowId xmlns:a16="http://schemas.microsoft.com/office/drawing/2014/main" val="314367403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7672899"/>
              </p:ext>
            </p:extLst>
          </p:nvPr>
        </p:nvGraphicFramePr>
        <p:xfrm>
          <a:off x="1112877" y="694661"/>
          <a:ext cx="4125433" cy="1141228"/>
        </p:xfrm>
        <a:graphic>
          <a:graphicData uri="http://schemas.openxmlformats.org/drawingml/2006/table">
            <a:tbl>
              <a:tblPr firstRow="1" bandRow="1">
                <a:tableStyleId>{5940675A-B579-460E-94D1-54222C63F5DA}</a:tableStyleId>
              </a:tblPr>
              <a:tblGrid>
                <a:gridCol w="2309334">
                  <a:extLst>
                    <a:ext uri="{9D8B030D-6E8A-4147-A177-3AD203B41FA5}">
                      <a16:colId xmlns:a16="http://schemas.microsoft.com/office/drawing/2014/main" val="3889288340"/>
                    </a:ext>
                  </a:extLst>
                </a:gridCol>
                <a:gridCol w="759930">
                  <a:extLst>
                    <a:ext uri="{9D8B030D-6E8A-4147-A177-3AD203B41FA5}">
                      <a16:colId xmlns:a16="http://schemas.microsoft.com/office/drawing/2014/main" val="1332242502"/>
                    </a:ext>
                  </a:extLst>
                </a:gridCol>
                <a:gridCol w="1056169">
                  <a:extLst>
                    <a:ext uri="{9D8B030D-6E8A-4147-A177-3AD203B41FA5}">
                      <a16:colId xmlns:a16="http://schemas.microsoft.com/office/drawing/2014/main" val="693739769"/>
                    </a:ext>
                  </a:extLst>
                </a:gridCol>
              </a:tblGrid>
              <a:tr h="285307">
                <a:tc>
                  <a:txBody>
                    <a:bodyPr/>
                    <a:lstStyle/>
                    <a:p>
                      <a:pPr algn="ctr"/>
                      <a:r>
                        <a:rPr lang="en-GB" sz="800" b="1" dirty="0" smtClean="0"/>
                        <a:t>Level of significance</a:t>
                      </a:r>
                      <a:r>
                        <a:rPr lang="en-GB" sz="800" b="1" baseline="0" dirty="0" smtClean="0"/>
                        <a:t> for a two-tailed test</a:t>
                      </a:r>
                      <a:endParaRPr lang="en-GB" sz="800" b="1" dirty="0"/>
                    </a:p>
                  </a:txBody>
                  <a:tcPr anchor="ctr">
                    <a:solidFill>
                      <a:schemeClr val="bg1">
                        <a:lumMod val="85000"/>
                      </a:schemeClr>
                    </a:solidFill>
                  </a:tcPr>
                </a:tc>
                <a:tc>
                  <a:txBody>
                    <a:bodyPr/>
                    <a:lstStyle/>
                    <a:p>
                      <a:pPr algn="ctr"/>
                      <a:r>
                        <a:rPr lang="en-GB" sz="1050" b="1" dirty="0" smtClean="0"/>
                        <a:t>0.10</a:t>
                      </a:r>
                      <a:endParaRPr lang="en-GB" sz="1050" b="1" dirty="0"/>
                    </a:p>
                  </a:txBody>
                  <a:tcPr anchor="ctr">
                    <a:solidFill>
                      <a:schemeClr val="bg1">
                        <a:lumMod val="85000"/>
                      </a:schemeClr>
                    </a:solidFill>
                  </a:tcPr>
                </a:tc>
                <a:tc>
                  <a:txBody>
                    <a:bodyPr/>
                    <a:lstStyle/>
                    <a:p>
                      <a:pPr algn="ctr"/>
                      <a:r>
                        <a:rPr lang="en-GB" sz="1050" b="1" dirty="0" smtClean="0"/>
                        <a:t>0.05</a:t>
                      </a:r>
                      <a:endParaRPr lang="en-GB" sz="1050" b="1" dirty="0"/>
                    </a:p>
                  </a:txBody>
                  <a:tcPr anchor="ctr">
                    <a:solidFill>
                      <a:schemeClr val="bg1">
                        <a:lumMod val="85000"/>
                      </a:schemeClr>
                    </a:solidFill>
                  </a:tcPr>
                </a:tc>
                <a:extLst>
                  <a:ext uri="{0D108BD9-81ED-4DB2-BD59-A6C34878D82A}">
                    <a16:rowId xmlns:a16="http://schemas.microsoft.com/office/drawing/2014/main" val="862557177"/>
                  </a:ext>
                </a:extLst>
              </a:tr>
              <a:tr h="28530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b="1" dirty="0" smtClean="0"/>
                        <a:t>Level of significance</a:t>
                      </a:r>
                      <a:r>
                        <a:rPr lang="en-GB" sz="800" b="1" baseline="0" dirty="0" smtClean="0"/>
                        <a:t> for a one-tailed test</a:t>
                      </a:r>
                      <a:endParaRPr lang="en-GB" sz="800" b="1" dirty="0" smtClean="0"/>
                    </a:p>
                  </a:txBody>
                  <a:tcPr anchor="ctr">
                    <a:solidFill>
                      <a:schemeClr val="bg1">
                        <a:lumMod val="85000"/>
                      </a:schemeClr>
                    </a:solidFill>
                  </a:tcPr>
                </a:tc>
                <a:tc>
                  <a:txBody>
                    <a:bodyPr/>
                    <a:lstStyle/>
                    <a:p>
                      <a:pPr algn="ctr"/>
                      <a:r>
                        <a:rPr lang="en-GB" sz="1050" b="1" dirty="0" smtClean="0"/>
                        <a:t>0.05</a:t>
                      </a:r>
                      <a:endParaRPr lang="en-GB" sz="1050" b="1" dirty="0"/>
                    </a:p>
                  </a:txBody>
                  <a:tcPr anchor="ctr">
                    <a:solidFill>
                      <a:schemeClr val="bg1">
                        <a:lumMod val="85000"/>
                      </a:schemeClr>
                    </a:solidFill>
                  </a:tcPr>
                </a:tc>
                <a:tc>
                  <a:txBody>
                    <a:bodyPr/>
                    <a:lstStyle/>
                    <a:p>
                      <a:pPr algn="ctr"/>
                      <a:r>
                        <a:rPr lang="en-GB" sz="1050" b="1" dirty="0" smtClean="0"/>
                        <a:t>0.025</a:t>
                      </a:r>
                      <a:endParaRPr lang="en-GB" sz="1050" b="1" dirty="0"/>
                    </a:p>
                  </a:txBody>
                  <a:tcPr anchor="ctr">
                    <a:solidFill>
                      <a:schemeClr val="bg1">
                        <a:lumMod val="85000"/>
                      </a:schemeClr>
                    </a:solidFill>
                  </a:tcPr>
                </a:tc>
                <a:extLst>
                  <a:ext uri="{0D108BD9-81ED-4DB2-BD59-A6C34878D82A}">
                    <a16:rowId xmlns:a16="http://schemas.microsoft.com/office/drawing/2014/main" val="1521591658"/>
                  </a:ext>
                </a:extLst>
              </a:tr>
              <a:tr h="285307">
                <a:tc>
                  <a:txBody>
                    <a:bodyPr/>
                    <a:lstStyle/>
                    <a:p>
                      <a:pPr algn="ctr"/>
                      <a:r>
                        <a:rPr lang="en-GB" sz="1050" b="1" dirty="0" smtClean="0"/>
                        <a:t>N = 10</a:t>
                      </a:r>
                      <a:endParaRPr lang="en-GB" sz="1050" b="1" dirty="0"/>
                    </a:p>
                  </a:txBody>
                  <a:tcPr anchor="ctr">
                    <a:solidFill>
                      <a:schemeClr val="bg1">
                        <a:lumMod val="85000"/>
                      </a:schemeClr>
                    </a:solidFill>
                  </a:tcPr>
                </a:tc>
                <a:tc>
                  <a:txBody>
                    <a:bodyPr/>
                    <a:lstStyle/>
                    <a:p>
                      <a:pPr algn="ctr"/>
                      <a:r>
                        <a:rPr lang="en-GB" sz="1050" dirty="0" smtClean="0"/>
                        <a:t>0.564</a:t>
                      </a:r>
                      <a:endParaRPr lang="en-GB" sz="1050" dirty="0"/>
                    </a:p>
                  </a:txBody>
                  <a:tcPr anchor="ctr"/>
                </a:tc>
                <a:tc>
                  <a:txBody>
                    <a:bodyPr/>
                    <a:lstStyle/>
                    <a:p>
                      <a:pPr algn="ctr"/>
                      <a:r>
                        <a:rPr lang="en-GB" sz="1050" dirty="0" smtClean="0"/>
                        <a:t>0.648</a:t>
                      </a:r>
                      <a:endParaRPr lang="en-GB" sz="1050" dirty="0"/>
                    </a:p>
                  </a:txBody>
                  <a:tcPr anchor="ctr"/>
                </a:tc>
                <a:extLst>
                  <a:ext uri="{0D108BD9-81ED-4DB2-BD59-A6C34878D82A}">
                    <a16:rowId xmlns:a16="http://schemas.microsoft.com/office/drawing/2014/main" val="3320770773"/>
                  </a:ext>
                </a:extLst>
              </a:tr>
              <a:tr h="285307">
                <a:tc>
                  <a:txBody>
                    <a:bodyPr/>
                    <a:lstStyle/>
                    <a:p>
                      <a:pPr algn="ctr"/>
                      <a:r>
                        <a:rPr lang="en-GB" sz="1050" b="1" dirty="0" smtClean="0"/>
                        <a:t>N = 20</a:t>
                      </a:r>
                      <a:endParaRPr lang="en-GB" sz="1050" b="1" dirty="0"/>
                    </a:p>
                  </a:txBody>
                  <a:tcPr anchor="ctr">
                    <a:solidFill>
                      <a:schemeClr val="bg1">
                        <a:lumMod val="85000"/>
                      </a:schemeClr>
                    </a:solidFill>
                  </a:tcPr>
                </a:tc>
                <a:tc>
                  <a:txBody>
                    <a:bodyPr/>
                    <a:lstStyle/>
                    <a:p>
                      <a:pPr algn="ctr"/>
                      <a:r>
                        <a:rPr lang="en-GB" sz="1050" dirty="0" smtClean="0"/>
                        <a:t>0.380</a:t>
                      </a:r>
                      <a:endParaRPr lang="en-GB" sz="1050" dirty="0"/>
                    </a:p>
                  </a:txBody>
                  <a:tcPr anchor="ctr"/>
                </a:tc>
                <a:tc>
                  <a:txBody>
                    <a:bodyPr/>
                    <a:lstStyle/>
                    <a:p>
                      <a:pPr algn="ctr"/>
                      <a:r>
                        <a:rPr lang="en-GB" sz="1050" dirty="0" smtClean="0"/>
                        <a:t>0.447</a:t>
                      </a:r>
                      <a:endParaRPr lang="en-GB" sz="1050" dirty="0"/>
                    </a:p>
                  </a:txBody>
                  <a:tcPr anchor="ctr"/>
                </a:tc>
                <a:extLst>
                  <a:ext uri="{0D108BD9-81ED-4DB2-BD59-A6C34878D82A}">
                    <a16:rowId xmlns:a16="http://schemas.microsoft.com/office/drawing/2014/main" val="1038296005"/>
                  </a:ext>
                </a:extLst>
              </a:tr>
            </a:tbl>
          </a:graphicData>
        </a:graphic>
      </p:graphicFrame>
      <p:sp>
        <p:nvSpPr>
          <p:cNvPr id="4" name="TextBox 3"/>
          <p:cNvSpPr txBox="1"/>
          <p:nvPr/>
        </p:nvSpPr>
        <p:spPr>
          <a:xfrm>
            <a:off x="1233377" y="1871011"/>
            <a:ext cx="4004933" cy="338554"/>
          </a:xfrm>
          <a:prstGeom prst="rect">
            <a:avLst/>
          </a:prstGeom>
          <a:noFill/>
        </p:spPr>
        <p:txBody>
          <a:bodyPr wrap="square" rtlCol="0">
            <a:spAutoFit/>
          </a:bodyPr>
          <a:lstStyle/>
          <a:p>
            <a:r>
              <a:rPr lang="en-GB" sz="800" b="1" dirty="0" smtClean="0"/>
              <a:t>The calculated value must be EQUAL TO or GREATER THAN the tabled value for significance at the level shown. </a:t>
            </a:r>
            <a:endParaRPr lang="en-GB" sz="800" b="1" dirty="0"/>
          </a:p>
        </p:txBody>
      </p:sp>
      <p:graphicFrame>
        <p:nvGraphicFramePr>
          <p:cNvPr id="5" name="Table 4"/>
          <p:cNvGraphicFramePr>
            <a:graphicFrameLocks noGrp="1"/>
          </p:cNvGraphicFramePr>
          <p:nvPr>
            <p:extLst>
              <p:ext uri="{D42A27DB-BD31-4B8C-83A1-F6EECF244321}">
                <p14:modId xmlns:p14="http://schemas.microsoft.com/office/powerpoint/2010/main" val="1240802322"/>
              </p:ext>
            </p:extLst>
          </p:nvPr>
        </p:nvGraphicFramePr>
        <p:xfrm>
          <a:off x="70884" y="4364688"/>
          <a:ext cx="6719776" cy="4694897"/>
        </p:xfrm>
        <a:graphic>
          <a:graphicData uri="http://schemas.openxmlformats.org/drawingml/2006/table">
            <a:tbl>
              <a:tblPr firstRow="1" bandRow="1">
                <a:tableStyleId>{5940675A-B579-460E-94D1-54222C63F5DA}</a:tableStyleId>
              </a:tblPr>
              <a:tblGrid>
                <a:gridCol w="305051">
                  <a:extLst>
                    <a:ext uri="{9D8B030D-6E8A-4147-A177-3AD203B41FA5}">
                      <a16:colId xmlns:a16="http://schemas.microsoft.com/office/drawing/2014/main" val="1534005871"/>
                    </a:ext>
                  </a:extLst>
                </a:gridCol>
                <a:gridCol w="5487639">
                  <a:extLst>
                    <a:ext uri="{9D8B030D-6E8A-4147-A177-3AD203B41FA5}">
                      <a16:colId xmlns:a16="http://schemas.microsoft.com/office/drawing/2014/main" val="1317563987"/>
                    </a:ext>
                  </a:extLst>
                </a:gridCol>
                <a:gridCol w="927086">
                  <a:extLst>
                    <a:ext uri="{9D8B030D-6E8A-4147-A177-3AD203B41FA5}">
                      <a16:colId xmlns:a16="http://schemas.microsoft.com/office/drawing/2014/main" val="1721909816"/>
                    </a:ext>
                  </a:extLst>
                </a:gridCol>
              </a:tblGrid>
              <a:tr h="633941">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Discuss the use of cognitive behaviour</a:t>
                      </a:r>
                      <a:r>
                        <a:rPr lang="en-GB" sz="1200" baseline="0" dirty="0" smtClean="0">
                          <a:latin typeface="Arial" panose="020B0604020202020204" pitchFamily="34" charset="0"/>
                          <a:cs typeface="Arial" panose="020B0604020202020204" pitchFamily="34" charset="0"/>
                        </a:rPr>
                        <a:t> therapy as a therapy for schizophrenia.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16 marks </a:t>
                      </a:r>
                      <a:r>
                        <a:rPr lang="en-GB" sz="1200" i="1" dirty="0" smtClean="0">
                          <a:latin typeface="Arial" panose="020B0604020202020204" pitchFamily="34" charset="0"/>
                          <a:cs typeface="Arial" panose="020B0604020202020204" pitchFamily="34" charset="0"/>
                        </a:rPr>
                        <a:t>(AO1 = 6; AO3</a:t>
                      </a:r>
                      <a:r>
                        <a:rPr lang="en-GB" sz="1200" i="1" baseline="0" dirty="0" smtClean="0">
                          <a:latin typeface="Arial" panose="020B0604020202020204" pitchFamily="34" charset="0"/>
                          <a:cs typeface="Arial" panose="020B0604020202020204" pitchFamily="34" charset="0"/>
                        </a:rPr>
                        <a:t> = 10</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4031957">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100" b="1" dirty="0" smtClean="0">
                          <a:latin typeface="Arial" panose="020B0604020202020204" pitchFamily="34" charset="0"/>
                          <a:cs typeface="Arial" panose="020B0604020202020204" pitchFamily="34" charset="0"/>
                        </a:rPr>
                        <a:t>The suggested paragraph</a:t>
                      </a:r>
                      <a:r>
                        <a:rPr lang="en-GB" sz="1100" b="1" baseline="0" dirty="0" smtClean="0">
                          <a:latin typeface="Arial" panose="020B0604020202020204" pitchFamily="34" charset="0"/>
                          <a:cs typeface="Arial" panose="020B0604020202020204" pitchFamily="34" charset="0"/>
                        </a:rPr>
                        <a:t> starters below will help form your answer: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Cognitive behaviour therapy for schizophrenia (CBTp) aims to …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CBTp has various phases, including…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For example, clients might be asked to …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One strength with CBTp as a therapy for schizophrenia is that there is supporting evidence for its effectiveness from …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However, it is difficult to assess how effective it is. For example </a:t>
                      </a:r>
                      <a:r>
                        <a:rPr lang="en-GB" sz="1100" b="0" i="1" baseline="0" dirty="0" smtClean="0">
                          <a:latin typeface="Arial" panose="020B0604020202020204" pitchFamily="34" charset="0"/>
                          <a:cs typeface="Arial" panose="020B0604020202020204" pitchFamily="34" charset="0"/>
                        </a:rPr>
                        <a:t>… </a:t>
                      </a:r>
                      <a:r>
                        <a:rPr lang="en-GB" sz="1100" b="0" i="0" baseline="0" dirty="0" smtClean="0">
                          <a:latin typeface="Arial" panose="020B0604020202020204" pitchFamily="34" charset="0"/>
                          <a:cs typeface="Arial" panose="020B0604020202020204" pitchFamily="34" charset="0"/>
                        </a:rPr>
                        <a:t>(AO3)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Furthermore, the appropriateness and effectiveness of CBTp seems to depend on the stage of a schizophrenic’s disorder…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Another issue with CBTp is that despite its effectiveness, there is a lack of availability…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(Don’t forget to include your own evaluation points)</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021991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3</a:t>
            </a:fld>
            <a:endParaRPr lang="en-GB" dirty="0"/>
          </a:p>
        </p:txBody>
      </p:sp>
      <p:sp>
        <p:nvSpPr>
          <p:cNvPr id="3" name="Title 1"/>
          <p:cNvSpPr txBox="1">
            <a:spLocks/>
          </p:cNvSpPr>
          <p:nvPr/>
        </p:nvSpPr>
        <p:spPr>
          <a:xfrm>
            <a:off x="154965" y="523652"/>
            <a:ext cx="6630464" cy="639667"/>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92500" lnSpcReduction="1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b="1" dirty="0" smtClean="0">
                <a:latin typeface="AkzidenzGrotesk" panose="02000503050000020003" pitchFamily="2" charset="0"/>
              </a:rPr>
              <a:t>What the spec says…</a:t>
            </a:r>
            <a:r>
              <a:rPr lang="en-US" dirty="0" smtClean="0">
                <a:latin typeface="AkzidenzGrotesk" panose="02000503050000020003" pitchFamily="2" charset="0"/>
              </a:rPr>
              <a:t> Classification of schizophrenia. Positive symptoms of schizophrenia, including hallucinations and delusions</a:t>
            </a:r>
            <a:r>
              <a:rPr lang="en-US" dirty="0">
                <a:latin typeface="AkzidenzGrotesk" panose="02000503050000020003" pitchFamily="2" charset="0"/>
              </a:rPr>
              <a:t>. Negative symptoms of </a:t>
            </a:r>
            <a:r>
              <a:rPr lang="en-US" dirty="0" smtClean="0">
                <a:latin typeface="AkzidenzGrotesk" panose="02000503050000020003" pitchFamily="2" charset="0"/>
              </a:rPr>
              <a:t>schizophrenia, including speech poverty and avolition.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72501877"/>
              </p:ext>
            </p:extLst>
          </p:nvPr>
        </p:nvGraphicFramePr>
        <p:xfrm>
          <a:off x="86497" y="3862135"/>
          <a:ext cx="6657735" cy="4777010"/>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673640">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Distinguish between positive and negative symptoms</a:t>
                      </a:r>
                      <a:r>
                        <a:rPr lang="en-GB" baseline="0" dirty="0" smtClean="0">
                          <a:latin typeface="Arial" panose="020B0604020202020204" pitchFamily="34" charset="0"/>
                          <a:cs typeface="Arial" panose="020B0604020202020204" pitchFamily="34" charset="0"/>
                        </a:rPr>
                        <a:t> of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138211">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A positive</a:t>
                      </a:r>
                      <a:r>
                        <a:rPr lang="en-GB" sz="1200" baseline="0" dirty="0" smtClean="0">
                          <a:latin typeface="Arial" panose="020B0604020202020204" pitchFamily="34" charset="0"/>
                          <a:cs typeface="Arial" panose="020B0604020202020204" pitchFamily="34" charset="0"/>
                        </a:rPr>
                        <a:t> symptom of schizophrenia is one that</a:t>
                      </a:r>
                      <a:r>
                        <a:rPr lang="en-GB" dirty="0" smtClean="0">
                          <a:latin typeface="Arial" panose="020B0604020202020204" pitchFamily="34" charset="0"/>
                          <a:cs typeface="Arial" panose="020B0604020202020204" pitchFamily="34" charset="0"/>
                        </a:rPr>
                        <a:t>__________________________________ ______________________________________________________________________________________________________________________________________</a:t>
                      </a:r>
                      <a:r>
                        <a:rPr lang="en-GB" sz="1200" dirty="0" smtClean="0">
                          <a:latin typeface="Arial" panose="020B0604020202020204" pitchFamily="34" charset="0"/>
                          <a:cs typeface="Arial" panose="020B0604020202020204" pitchFamily="34" charset="0"/>
                        </a:rPr>
                        <a:t>For</a:t>
                      </a:r>
                      <a:r>
                        <a:rPr lang="en-GB" sz="1200" baseline="0" dirty="0" smtClean="0">
                          <a:latin typeface="Arial" panose="020B0604020202020204" pitchFamily="34" charset="0"/>
                          <a:cs typeface="Arial" panose="020B0604020202020204" pitchFamily="34" charset="0"/>
                        </a:rPr>
                        <a:t> example </a:t>
                      </a:r>
                      <a:r>
                        <a:rPr lang="en-GB" dirty="0" smtClean="0">
                          <a:latin typeface="Arial" panose="020B0604020202020204" pitchFamily="34" charset="0"/>
                          <a:cs typeface="Arial" panose="020B0604020202020204" pitchFamily="34" charset="0"/>
                        </a:rPr>
                        <a:t>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A negative</a:t>
                      </a:r>
                      <a:r>
                        <a:rPr lang="en-GB" sz="1200" baseline="0" dirty="0" smtClean="0">
                          <a:latin typeface="Arial" panose="020B0604020202020204" pitchFamily="34" charset="0"/>
                          <a:cs typeface="Arial" panose="020B0604020202020204" pitchFamily="34" charset="0"/>
                        </a:rPr>
                        <a:t> symptom of schizophrenia is one that</a:t>
                      </a:r>
                      <a:r>
                        <a:rPr lang="en-GB" dirty="0" smtClean="0">
                          <a:latin typeface="Arial" panose="020B0604020202020204" pitchFamily="34" charset="0"/>
                          <a:cs typeface="Arial" panose="020B0604020202020204" pitchFamily="34" charset="0"/>
                        </a:rPr>
                        <a:t>_________________________________ ______________________________________________________________________________________________________________________________________</a:t>
                      </a:r>
                      <a:r>
                        <a:rPr lang="en-GB" sz="1200" dirty="0" smtClean="0">
                          <a:latin typeface="Arial" panose="020B0604020202020204" pitchFamily="34" charset="0"/>
                          <a:cs typeface="Arial" panose="020B0604020202020204" pitchFamily="34" charset="0"/>
                        </a:rPr>
                        <a:t>For</a:t>
                      </a:r>
                      <a:r>
                        <a:rPr lang="en-GB" sz="1200" baseline="0" dirty="0" smtClean="0">
                          <a:latin typeface="Arial" panose="020B0604020202020204" pitchFamily="34" charset="0"/>
                          <a:cs typeface="Arial" panose="020B0604020202020204" pitchFamily="34" charset="0"/>
                        </a:rPr>
                        <a:t> example </a:t>
                      </a:r>
                      <a:r>
                        <a:rPr lang="en-GB" dirty="0" smtClean="0">
                          <a:latin typeface="Arial" panose="020B0604020202020204" pitchFamily="34" charset="0"/>
                          <a:cs typeface="Arial" panose="020B0604020202020204" pitchFamily="34" charset="0"/>
                        </a:rPr>
                        <a:t>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a:lnSpc>
                          <a:spcPct val="150000"/>
                        </a:lnSpc>
                      </a:pP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96905892"/>
              </p:ext>
            </p:extLst>
          </p:nvPr>
        </p:nvGraphicFramePr>
        <p:xfrm>
          <a:off x="113768" y="1336104"/>
          <a:ext cx="6630464" cy="2353246"/>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523930">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is </a:t>
                      </a:r>
                      <a:r>
                        <a:rPr lang="en-GB" sz="1200" b="1" dirty="0" smtClean="0">
                          <a:latin typeface="Arial" panose="020B0604020202020204" pitchFamily="34" charset="0"/>
                          <a:cs typeface="Arial" panose="020B0604020202020204" pitchFamily="34" charset="0"/>
                        </a:rPr>
                        <a:t>not</a:t>
                      </a:r>
                      <a:r>
                        <a:rPr lang="en-GB" sz="1200" b="0" dirty="0" smtClean="0">
                          <a:latin typeface="Arial" panose="020B0604020202020204" pitchFamily="34" charset="0"/>
                          <a:cs typeface="Arial" panose="020B0604020202020204" pitchFamily="34" charset="0"/>
                        </a:rPr>
                        <a:t> a symptom of schizophrenia?</a:t>
                      </a:r>
                    </a:p>
                    <a:p>
                      <a:r>
                        <a:rPr lang="en-GB" sz="1200" b="0" dirty="0" smtClean="0">
                          <a:latin typeface="Arial" panose="020B0604020202020204" pitchFamily="34" charset="0"/>
                          <a:cs typeface="Arial" panose="020B0604020202020204" pitchFamily="34" charset="0"/>
                        </a:rPr>
                        <a:t>Tick one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829316">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71464508"/>
              </p:ext>
            </p:extLst>
          </p:nvPr>
        </p:nvGraphicFramePr>
        <p:xfrm>
          <a:off x="950947" y="1957755"/>
          <a:ext cx="4956105" cy="1483360"/>
        </p:xfrm>
        <a:graphic>
          <a:graphicData uri="http://schemas.openxmlformats.org/drawingml/2006/table">
            <a:tbl>
              <a:tblPr firstRow="1" bandRow="1">
                <a:tableStyleId>{5940675A-B579-460E-94D1-54222C63F5DA}</a:tableStyleId>
              </a:tblPr>
              <a:tblGrid>
                <a:gridCol w="369323">
                  <a:extLst>
                    <a:ext uri="{9D8B030D-6E8A-4147-A177-3AD203B41FA5}">
                      <a16:colId xmlns:a16="http://schemas.microsoft.com/office/drawing/2014/main" val="1101121053"/>
                    </a:ext>
                  </a:extLst>
                </a:gridCol>
                <a:gridCol w="3561172">
                  <a:extLst>
                    <a:ext uri="{9D8B030D-6E8A-4147-A177-3AD203B41FA5}">
                      <a16:colId xmlns:a16="http://schemas.microsoft.com/office/drawing/2014/main" val="965838728"/>
                    </a:ext>
                  </a:extLst>
                </a:gridCol>
                <a:gridCol w="1025610">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Auditory</a:t>
                      </a:r>
                      <a:r>
                        <a:rPr lang="en-GB" sz="1100" baseline="0" dirty="0" smtClean="0"/>
                        <a:t> hallucinations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Speech poverty</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Rumination syndrome</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Delusions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383517" y="120971"/>
            <a:ext cx="5136749" cy="307777"/>
          </a:xfrm>
          <a:prstGeom prst="rect">
            <a:avLst/>
          </a:prstGeom>
          <a:noFill/>
        </p:spPr>
        <p:txBody>
          <a:bodyPr wrap="square" rtlCol="0">
            <a:spAutoFit/>
          </a:bodyPr>
          <a:lstStyle/>
          <a:p>
            <a:r>
              <a:rPr lang="en-GB" sz="1400" dirty="0" smtClean="0">
                <a:latin typeface="AkzidenzGrotesk" panose="02000503050000020003" pitchFamily="2" charset="0"/>
              </a:rPr>
              <a:t>CLASSIFICATION OF SCHIZOPHRENIA</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smtClean="0"/>
              <a:t>1</a:t>
            </a:r>
            <a:endParaRPr lang="en-GB" sz="1400" dirty="0"/>
          </a:p>
        </p:txBody>
      </p:sp>
    </p:spTree>
    <p:extLst>
      <p:ext uri="{BB962C8B-B14F-4D97-AF65-F5344CB8AC3E}">
        <p14:creationId xmlns:p14="http://schemas.microsoft.com/office/powerpoint/2010/main" val="115582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432670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85973217"/>
              </p:ext>
            </p:extLst>
          </p:nvPr>
        </p:nvGraphicFramePr>
        <p:xfrm>
          <a:off x="75643" y="98484"/>
          <a:ext cx="6683120" cy="7551420"/>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6635470">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endParaRPr lang="en-GB" sz="1100" b="0" i="0" baseline="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3458016"/>
                  </a:ext>
                </a:extLst>
              </a:tr>
            </a:tbl>
          </a:graphicData>
        </a:graphic>
      </p:graphicFrame>
      <p:pic>
        <p:nvPicPr>
          <p:cNvPr id="3" name="Picture 2"/>
          <p:cNvPicPr>
            <a:picLocks noChangeAspect="1"/>
          </p:cNvPicPr>
          <p:nvPr/>
        </p:nvPicPr>
        <p:blipFill>
          <a:blip r:embed="rId2"/>
          <a:stretch>
            <a:fillRect/>
          </a:stretch>
        </p:blipFill>
        <p:spPr>
          <a:xfrm>
            <a:off x="0" y="7930029"/>
            <a:ext cx="3468661" cy="1063344"/>
          </a:xfrm>
          <a:prstGeom prst="rect">
            <a:avLst/>
          </a:prstGeom>
        </p:spPr>
      </p:pic>
      <p:pic>
        <p:nvPicPr>
          <p:cNvPr id="4" name="Picture 3"/>
          <p:cNvPicPr>
            <a:picLocks noChangeAspect="1"/>
          </p:cNvPicPr>
          <p:nvPr/>
        </p:nvPicPr>
        <p:blipFill>
          <a:blip r:embed="rId3"/>
          <a:stretch>
            <a:fillRect/>
          </a:stretch>
        </p:blipFill>
        <p:spPr>
          <a:xfrm>
            <a:off x="3468662" y="7930029"/>
            <a:ext cx="3389338" cy="1053968"/>
          </a:xfrm>
          <a:prstGeom prst="rect">
            <a:avLst/>
          </a:prstGeom>
        </p:spPr>
      </p:pic>
    </p:spTree>
    <p:extLst>
      <p:ext uri="{BB962C8B-B14F-4D97-AF65-F5344CB8AC3E}">
        <p14:creationId xmlns:p14="http://schemas.microsoft.com/office/powerpoint/2010/main" val="2055322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32</a:t>
            </a:fld>
            <a:endParaRPr lang="en-GB" dirty="0"/>
          </a:p>
        </p:txBody>
      </p:sp>
      <p:sp>
        <p:nvSpPr>
          <p:cNvPr id="3" name="Title 1"/>
          <p:cNvSpPr txBox="1">
            <a:spLocks/>
          </p:cNvSpPr>
          <p:nvPr/>
        </p:nvSpPr>
        <p:spPr>
          <a:xfrm>
            <a:off x="154965" y="432142"/>
            <a:ext cx="6630464" cy="487180"/>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70000" lnSpcReduction="2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sz="2200" b="1" dirty="0" smtClean="0">
                <a:latin typeface="AkzidenzGrotesk" panose="02000503050000020003" pitchFamily="2" charset="0"/>
              </a:rPr>
              <a:t>What the spec says…</a:t>
            </a:r>
            <a:r>
              <a:rPr lang="en-US" sz="2200" dirty="0" smtClean="0">
                <a:latin typeface="AkzidenzGrotesk" panose="02000503050000020003" pitchFamily="2" charset="0"/>
              </a:rPr>
              <a:t> Family therapy as used in the treatment of schizophrenia.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91765941"/>
              </p:ext>
            </p:extLst>
          </p:nvPr>
        </p:nvGraphicFramePr>
        <p:xfrm>
          <a:off x="127694" y="3780204"/>
          <a:ext cx="6630464" cy="5292912"/>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641835">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Evaluate family therapy as a way to treat</a:t>
                      </a:r>
                      <a:r>
                        <a:rPr lang="en-GB" baseline="0" dirty="0" smtClean="0">
                          <a:latin typeface="Arial" panose="020B0604020202020204" pitchFamily="34" charset="0"/>
                          <a:cs typeface="Arial" panose="020B0604020202020204" pitchFamily="34" charset="0"/>
                        </a:rPr>
                        <a:t>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(AO3)</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4651077">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strength of family therapy is _________________________________________________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For example, the NICE review found  </a:t>
                      </a:r>
                      <a:r>
                        <a:rPr lang="en-GB" sz="1200" dirty="0" smtClean="0">
                          <a:latin typeface="Arial" panose="020B0604020202020204" pitchFamily="34" charset="0"/>
                          <a:cs typeface="Arial" panose="020B0604020202020204" pitchFamily="34" charset="0"/>
                        </a:rPr>
                        <a:t>______________________________________________</a:t>
                      </a: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baseline="0" dirty="0" smtClean="0">
                          <a:latin typeface="Arial" panose="020B0604020202020204" pitchFamily="34" charset="0"/>
                          <a:cs typeface="Arial" panose="020B0604020202020204" pitchFamily="34" charset="0"/>
                        </a:rPr>
                        <a:t>The initial cost is offset _________</a:t>
                      </a:r>
                      <a:r>
                        <a:rPr lang="en-GB" sz="1200" dirty="0" smtClean="0">
                          <a:latin typeface="Arial" panose="020B0604020202020204" pitchFamily="34" charset="0"/>
                          <a:cs typeface="Arial" panose="020B0604020202020204" pitchFamily="34" charset="0"/>
                        </a:rPr>
                        <a:t>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 means that </a:t>
                      </a:r>
                      <a:r>
                        <a:rPr lang="en-GB" sz="1200" baseline="0" dirty="0" smtClean="0">
                          <a:latin typeface="Arial" panose="020B0604020202020204" pitchFamily="34" charset="0"/>
                          <a:cs typeface="Arial" panose="020B0604020202020204" pitchFamily="34" charset="0"/>
                        </a:rPr>
                        <a:t>__________________________________</a:t>
                      </a:r>
                      <a:r>
                        <a:rPr lang="en-GB" sz="1200" dirty="0" smtClean="0">
                          <a:latin typeface="Arial" panose="020B0604020202020204" pitchFamily="34" charset="0"/>
                          <a:cs typeface="Arial" panose="020B0604020202020204" pitchFamily="34" charset="0"/>
                        </a:rPr>
                        <a:t>_____________________________</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800" dirty="0" smtClean="0">
                          <a:latin typeface="Arial" panose="020B0604020202020204" pitchFamily="34" charset="0"/>
                          <a:cs typeface="Arial" panose="020B0604020202020204" pitchFamily="34" charset="0"/>
                        </a:rPr>
                        <a:t>Use</a:t>
                      </a:r>
                      <a:r>
                        <a:rPr lang="en-GB" sz="800" baseline="0" dirty="0" smtClean="0">
                          <a:latin typeface="Arial" panose="020B0604020202020204" pitchFamily="34" charset="0"/>
                          <a:cs typeface="Arial" panose="020B0604020202020204" pitchFamily="34" charset="0"/>
                        </a:rPr>
                        <a:t> the information below to help you answer this question. </a:t>
                      </a:r>
                      <a:endParaRPr lang="en-GB" sz="8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18569775"/>
              </p:ext>
            </p:extLst>
          </p:nvPr>
        </p:nvGraphicFramePr>
        <p:xfrm>
          <a:off x="127694" y="952592"/>
          <a:ext cx="6630464" cy="2685844"/>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884062">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is</a:t>
                      </a:r>
                      <a:r>
                        <a:rPr lang="en-GB" sz="1200" b="0" baseline="0" dirty="0" smtClean="0">
                          <a:latin typeface="Arial" panose="020B0604020202020204" pitchFamily="34" charset="0"/>
                          <a:cs typeface="Arial" panose="020B0604020202020204" pitchFamily="34" charset="0"/>
                        </a:rPr>
                        <a:t> a feature of family therapy as used in the treatment of schizophrenia?</a:t>
                      </a:r>
                    </a:p>
                    <a:p>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801782">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5113248"/>
              </p:ext>
            </p:extLst>
          </p:nvPr>
        </p:nvGraphicFramePr>
        <p:xfrm>
          <a:off x="769120" y="1876546"/>
          <a:ext cx="5347612" cy="1651000"/>
        </p:xfrm>
        <a:graphic>
          <a:graphicData uri="http://schemas.openxmlformats.org/drawingml/2006/table">
            <a:tbl>
              <a:tblPr firstRow="1" bandRow="1">
                <a:tableStyleId>{5940675A-B579-460E-94D1-54222C63F5DA}</a:tableStyleId>
              </a:tblPr>
              <a:tblGrid>
                <a:gridCol w="398498">
                  <a:extLst>
                    <a:ext uri="{9D8B030D-6E8A-4147-A177-3AD203B41FA5}">
                      <a16:colId xmlns:a16="http://schemas.microsoft.com/office/drawing/2014/main" val="1101121053"/>
                    </a:ext>
                  </a:extLst>
                </a:gridCol>
                <a:gridCol w="4074265">
                  <a:extLst>
                    <a:ext uri="{9D8B030D-6E8A-4147-A177-3AD203B41FA5}">
                      <a16:colId xmlns:a16="http://schemas.microsoft.com/office/drawing/2014/main" val="965838728"/>
                    </a:ext>
                  </a:extLst>
                </a:gridCol>
                <a:gridCol w="874849">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Using strategies to decrease</a:t>
                      </a:r>
                      <a:r>
                        <a:rPr lang="en-GB" sz="1100" baseline="0" dirty="0" smtClean="0"/>
                        <a:t> expressed emotions by family members.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Encouraging</a:t>
                      </a:r>
                      <a:r>
                        <a:rPr lang="en-GB" sz="1100" baseline="0" dirty="0" smtClean="0"/>
                        <a:t> the schizophrenic to listen to complaints from family members.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Using daily reports from family members to make judgements about the schizophrenic.</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Using</a:t>
                      </a:r>
                      <a:r>
                        <a:rPr lang="en-GB" sz="1100" baseline="0" dirty="0" smtClean="0"/>
                        <a:t> strategies to increase expressed emotions by family members.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419148" y="89493"/>
            <a:ext cx="6163355" cy="307777"/>
          </a:xfrm>
          <a:prstGeom prst="rect">
            <a:avLst/>
          </a:prstGeom>
          <a:noFill/>
        </p:spPr>
        <p:txBody>
          <a:bodyPr wrap="square" rtlCol="0">
            <a:spAutoFit/>
          </a:bodyPr>
          <a:lstStyle/>
          <a:p>
            <a:r>
              <a:rPr lang="en-GB" sz="1400" dirty="0" smtClean="0">
                <a:latin typeface="AkzidenzGrotesk" panose="02000503050000020003" pitchFamily="2" charset="0"/>
              </a:rPr>
              <a:t>FAMILY THERAPY</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smtClean="0"/>
              <a:t>7</a:t>
            </a:r>
            <a:endParaRPr lang="en-GB" sz="1400" dirty="0"/>
          </a:p>
        </p:txBody>
      </p:sp>
      <p:pic>
        <p:nvPicPr>
          <p:cNvPr id="9" name="Picture 8"/>
          <p:cNvPicPr>
            <a:picLocks noChangeAspect="1"/>
          </p:cNvPicPr>
          <p:nvPr/>
        </p:nvPicPr>
        <p:blipFill>
          <a:blip r:embed="rId2"/>
          <a:stretch>
            <a:fillRect/>
          </a:stretch>
        </p:blipFill>
        <p:spPr>
          <a:xfrm>
            <a:off x="154965" y="7091429"/>
            <a:ext cx="4761806" cy="1567328"/>
          </a:xfrm>
          <a:prstGeom prst="rect">
            <a:avLst/>
          </a:prstGeom>
        </p:spPr>
      </p:pic>
      <p:sp>
        <p:nvSpPr>
          <p:cNvPr id="10" name="Rectangle 9"/>
          <p:cNvSpPr/>
          <p:nvPr/>
        </p:nvSpPr>
        <p:spPr>
          <a:xfrm>
            <a:off x="4997492" y="7242300"/>
            <a:ext cx="1679944" cy="126558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Tip: if a question asks you to evaluate for 4 marks, you can choose to make one evaluation point in detail, or two evaluation points in less detail. The answer above is one evaluation point. </a:t>
            </a:r>
            <a:endParaRPr lang="en-GB" sz="1000" dirty="0">
              <a:solidFill>
                <a:schemeClr val="tx1"/>
              </a:solidFill>
            </a:endParaRPr>
          </a:p>
        </p:txBody>
      </p:sp>
    </p:spTree>
    <p:extLst>
      <p:ext uri="{BB962C8B-B14F-4D97-AF65-F5344CB8AC3E}">
        <p14:creationId xmlns:p14="http://schemas.microsoft.com/office/powerpoint/2010/main" val="3857898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79001148"/>
              </p:ext>
            </p:extLst>
          </p:nvPr>
        </p:nvGraphicFramePr>
        <p:xfrm>
          <a:off x="71522" y="70886"/>
          <a:ext cx="6708506" cy="899210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87381">
                  <a:extLst>
                    <a:ext uri="{9D8B030D-6E8A-4147-A177-3AD203B41FA5}">
                      <a16:colId xmlns:a16="http://schemas.microsoft.com/office/drawing/2014/main" val="1317563987"/>
                    </a:ext>
                  </a:extLst>
                </a:gridCol>
                <a:gridCol w="912845">
                  <a:extLst>
                    <a:ext uri="{9D8B030D-6E8A-4147-A177-3AD203B41FA5}">
                      <a16:colId xmlns:a16="http://schemas.microsoft.com/office/drawing/2014/main" val="3941033202"/>
                    </a:ext>
                  </a:extLst>
                </a:gridCol>
              </a:tblGrid>
              <a:tr h="292708">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923806">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200" dirty="0" smtClean="0">
                          <a:latin typeface="Arial" panose="020B0604020202020204" pitchFamily="34" charset="0"/>
                          <a:cs typeface="Arial" panose="020B0604020202020204" pitchFamily="34" charset="0"/>
                        </a:rPr>
                        <a:t>A meta-analysis of studies</a:t>
                      </a:r>
                      <a:r>
                        <a:rPr lang="en-GB" sz="1200" baseline="0" dirty="0" smtClean="0">
                          <a:latin typeface="Arial" panose="020B0604020202020204" pitchFamily="34" charset="0"/>
                          <a:cs typeface="Arial" panose="020B0604020202020204" pitchFamily="34" charset="0"/>
                        </a:rPr>
                        <a:t> of family therapy concluded that family therapy is effective in improving clinical outcomes for individuals with schizophrenia. This led to the claim, that family therapy has considerable economic benefits associated with the treatment of schizophrenia. </a:t>
                      </a:r>
                      <a:endParaRPr lang="en-GB" sz="120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581113">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What is meant by a ‘meta-analysis’?</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r h="2693999">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a:t>
                      </a:r>
                      <a:r>
                        <a:rPr lang="en-GB" sz="1200" b="0" baseline="0" dirty="0" smtClean="0">
                          <a:latin typeface="Arial" panose="020B0604020202020204" pitchFamily="34" charset="0"/>
                          <a:cs typeface="Arial" panose="020B0604020202020204" pitchFamily="34" charset="0"/>
                        </a:rPr>
                        <a:t>Give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strength and </a:t>
                      </a:r>
                      <a:r>
                        <a:rPr lang="en-GB" sz="1200" b="1" baseline="0" dirty="0" smtClean="0">
                          <a:latin typeface="Arial" panose="020B0604020202020204" pitchFamily="34" charset="0"/>
                          <a:cs typeface="Arial" panose="020B0604020202020204" pitchFamily="34" charset="0"/>
                        </a:rPr>
                        <a:t>one </a:t>
                      </a:r>
                      <a:r>
                        <a:rPr lang="en-GB" sz="1200" b="0" baseline="0" dirty="0" smtClean="0">
                          <a:latin typeface="Arial" panose="020B0604020202020204" pitchFamily="34" charset="0"/>
                          <a:cs typeface="Arial" panose="020B0604020202020204" pitchFamily="34" charset="0"/>
                        </a:rPr>
                        <a:t>limitation of meta-analysis.</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4 </a:t>
                      </a:r>
                      <a:r>
                        <a:rPr lang="en-GB" dirty="0" smtClean="0">
                          <a:latin typeface="Arial" panose="020B0604020202020204" pitchFamily="34" charset="0"/>
                          <a:cs typeface="Arial" panose="020B0604020202020204" pitchFamily="34" charset="0"/>
                        </a:rPr>
                        <a:t>marks </a:t>
                      </a:r>
                      <a:r>
                        <a:rPr lang="en-GB" sz="1200" i="1" dirty="0" smtClean="0">
                          <a:latin typeface="Arial" panose="020B0604020202020204" pitchFamily="34" charset="0"/>
                          <a:cs typeface="Arial" panose="020B0604020202020204" pitchFamily="34" charset="0"/>
                        </a:rPr>
                        <a:t>(</a:t>
                      </a:r>
                      <a:r>
                        <a:rPr lang="en-GB" sz="1200" i="1" dirty="0" smtClean="0">
                          <a:latin typeface="Arial" panose="020B0604020202020204" pitchFamily="34" charset="0"/>
                          <a:cs typeface="Arial" panose="020B0604020202020204" pitchFamily="34" charset="0"/>
                        </a:rPr>
                        <a:t>AO3)</a:t>
                      </a:r>
                      <a:endParaRPr lang="en-GB" sz="1200" i="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96390002"/>
                  </a:ext>
                </a:extLst>
              </a:tr>
              <a:tr h="3446809">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a:t>
                      </a:r>
                      <a:r>
                        <a:rPr lang="en-GB" sz="1200" b="0" baseline="0" dirty="0" smtClean="0">
                          <a:latin typeface="Arial" panose="020B0604020202020204" pitchFamily="34" charset="0"/>
                          <a:cs typeface="Arial" panose="020B0604020202020204" pitchFamily="34" charset="0"/>
                        </a:rPr>
                        <a:t>A problem with the meta-analysis described in the item is that many of the studies used lacked random allocation to the family therapy or control conditions. What is meant by random allocation, and why is the lack of this an issue in meta-analysis?</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4 </a:t>
                      </a:r>
                      <a:r>
                        <a:rPr lang="en-GB" dirty="0" smtClean="0">
                          <a:latin typeface="Arial" panose="020B0604020202020204" pitchFamily="34" charset="0"/>
                          <a:cs typeface="Arial" panose="020B0604020202020204" pitchFamily="34" charset="0"/>
                        </a:rPr>
                        <a:t>mark </a:t>
                      </a:r>
                      <a:r>
                        <a:rPr lang="en-GB" sz="1200" i="1" dirty="0" smtClean="0">
                          <a:latin typeface="Arial" panose="020B0604020202020204" pitchFamily="34" charset="0"/>
                          <a:cs typeface="Arial" panose="020B0604020202020204" pitchFamily="34" charset="0"/>
                        </a:rPr>
                        <a:t>(</a:t>
                      </a:r>
                      <a:r>
                        <a:rPr lang="en-GB" sz="1200" i="1" dirty="0" smtClean="0">
                          <a:latin typeface="Arial" panose="020B0604020202020204" pitchFamily="34" charset="0"/>
                          <a:cs typeface="Arial" panose="020B0604020202020204" pitchFamily="34" charset="0"/>
                        </a:rPr>
                        <a:t>AO1</a:t>
                      </a:r>
                      <a:r>
                        <a:rPr lang="en-GB" sz="1200" i="1" baseline="0" dirty="0" smtClean="0">
                          <a:latin typeface="Arial" panose="020B0604020202020204" pitchFamily="34" charset="0"/>
                          <a:cs typeface="Arial" panose="020B0604020202020204" pitchFamily="34" charset="0"/>
                        </a:rPr>
                        <a:t> = 2; AO3 = 2</a:t>
                      </a:r>
                      <a:r>
                        <a:rPr lang="en-GB" sz="1200" i="1" dirty="0" smtClean="0">
                          <a:latin typeface="Arial" panose="020B0604020202020204" pitchFamily="34" charset="0"/>
                          <a:cs typeface="Arial" panose="020B0604020202020204" pitchFamily="34" charset="0"/>
                        </a:rPr>
                        <a:t>)</a:t>
                      </a:r>
                      <a:endParaRPr lang="en-GB" sz="1200" i="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04203995"/>
                  </a:ext>
                </a:extLst>
              </a:tr>
            </a:tbl>
          </a:graphicData>
        </a:graphic>
      </p:graphicFrame>
    </p:spTree>
    <p:extLst>
      <p:ext uri="{BB962C8B-B14F-4D97-AF65-F5344CB8AC3E}">
        <p14:creationId xmlns:p14="http://schemas.microsoft.com/office/powerpoint/2010/main" val="4081690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85563549"/>
              </p:ext>
            </p:extLst>
          </p:nvPr>
        </p:nvGraphicFramePr>
        <p:xfrm>
          <a:off x="70884" y="67008"/>
          <a:ext cx="6708506" cy="2598220"/>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1877651036"/>
                    </a:ext>
                  </a:extLst>
                </a:gridCol>
                <a:gridCol w="912845">
                  <a:extLst>
                    <a:ext uri="{9D8B030D-6E8A-4147-A177-3AD203B41FA5}">
                      <a16:colId xmlns:a16="http://schemas.microsoft.com/office/drawing/2014/main" val="3011707716"/>
                    </a:ext>
                  </a:extLst>
                </a:gridCol>
              </a:tblGrid>
              <a:tr h="259822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Explain how the findings of this meta-analysis might have implications for the economy. </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3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AO2)</a:t>
                      </a:r>
                      <a:endPar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84608776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51070627"/>
              </p:ext>
            </p:extLst>
          </p:nvPr>
        </p:nvGraphicFramePr>
        <p:xfrm>
          <a:off x="70885" y="2665229"/>
          <a:ext cx="6708506" cy="4614423"/>
        </p:xfrm>
        <a:graphic>
          <a:graphicData uri="http://schemas.openxmlformats.org/drawingml/2006/table">
            <a:tbl>
              <a:tblPr firstRow="1" bandRow="1">
                <a:tableStyleId>{5940675A-B579-460E-94D1-54222C63F5DA}</a:tableStyleId>
              </a:tblPr>
              <a:tblGrid>
                <a:gridCol w="304539">
                  <a:extLst>
                    <a:ext uri="{9D8B030D-6E8A-4147-A177-3AD203B41FA5}">
                      <a16:colId xmlns:a16="http://schemas.microsoft.com/office/drawing/2014/main" val="1534005871"/>
                    </a:ext>
                  </a:extLst>
                </a:gridCol>
                <a:gridCol w="5478435">
                  <a:extLst>
                    <a:ext uri="{9D8B030D-6E8A-4147-A177-3AD203B41FA5}">
                      <a16:colId xmlns:a16="http://schemas.microsoft.com/office/drawing/2014/main" val="1317563987"/>
                    </a:ext>
                  </a:extLst>
                </a:gridCol>
                <a:gridCol w="925532">
                  <a:extLst>
                    <a:ext uri="{9D8B030D-6E8A-4147-A177-3AD203B41FA5}">
                      <a16:colId xmlns:a16="http://schemas.microsoft.com/office/drawing/2014/main" val="1721909816"/>
                    </a:ext>
                  </a:extLst>
                </a:gridCol>
              </a:tblGrid>
              <a:tr h="2106416">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A researcher wanted to study family therapy</a:t>
                      </a:r>
                      <a:r>
                        <a:rPr lang="en-GB" baseline="0" dirty="0" smtClean="0">
                          <a:latin typeface="Arial" panose="020B0604020202020204" pitchFamily="34" charset="0"/>
                          <a:cs typeface="Arial" panose="020B0604020202020204" pitchFamily="34" charset="0"/>
                        </a:rPr>
                        <a:t> and drug therapy as treatments for schizophrenia. He looked at the therapies in terms of how successful they were in reducing symptoms and how costly they were to health providers. He judged drug therapy to be more effective in terms of behaviour change, but family therapy to be more effective in terms of cost.</a:t>
                      </a:r>
                    </a:p>
                    <a:p>
                      <a:pPr algn="l"/>
                      <a:endParaRPr lang="en-GB" i="1" baseline="0" dirty="0" smtClean="0">
                        <a:latin typeface="Arial" panose="020B0604020202020204" pitchFamily="34" charset="0"/>
                        <a:cs typeface="Arial" panose="020B0604020202020204" pitchFamily="34" charset="0"/>
                      </a:endParaRPr>
                    </a:p>
                    <a:p>
                      <a:pPr algn="l"/>
                      <a:r>
                        <a:rPr lang="en-GB" i="0" baseline="0" dirty="0" smtClean="0">
                          <a:latin typeface="Arial" panose="020B0604020202020204" pitchFamily="34" charset="0"/>
                          <a:cs typeface="Arial" panose="020B0604020202020204" pitchFamily="34" charset="0"/>
                        </a:rPr>
                        <a:t>Outline </a:t>
                      </a:r>
                      <a:r>
                        <a:rPr lang="en-GB" b="1" i="0" baseline="0" dirty="0" smtClean="0">
                          <a:latin typeface="Arial" panose="020B0604020202020204" pitchFamily="34" charset="0"/>
                          <a:cs typeface="Arial" panose="020B0604020202020204" pitchFamily="34" charset="0"/>
                        </a:rPr>
                        <a:t>one</a:t>
                      </a:r>
                      <a:r>
                        <a:rPr lang="en-GB" b="0" i="0" baseline="0" dirty="0" smtClean="0">
                          <a:latin typeface="Arial" panose="020B0604020202020204" pitchFamily="34" charset="0"/>
                          <a:cs typeface="Arial" panose="020B0604020202020204" pitchFamily="34" charset="0"/>
                        </a:rPr>
                        <a:t> other factor the researcher could have used to compare family therapy and drug therapy, and suggest a conclusion that he might have drawn.</a:t>
                      </a:r>
                      <a:endParaRPr lang="en-GB" i="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65583">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factor is _________________________________________________________________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For example, family therapy ____________</a:t>
                      </a:r>
                      <a:r>
                        <a:rPr lang="en-GB" sz="1200" dirty="0" smtClean="0">
                          <a:latin typeface="Arial" panose="020B0604020202020204" pitchFamily="34" charset="0"/>
                          <a:cs typeface="Arial" panose="020B0604020202020204" pitchFamily="34" charset="0"/>
                        </a:rPr>
                        <a:t>_________________________________________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However, with drug therapy __</a:t>
                      </a:r>
                      <a:r>
                        <a:rPr lang="en-GB" sz="1200" baseline="0" dirty="0" smtClean="0">
                          <a:latin typeface="Arial" panose="020B0604020202020204" pitchFamily="34" charset="0"/>
                          <a:cs typeface="Arial" panose="020B0604020202020204" pitchFamily="34" charset="0"/>
                        </a:rPr>
                        <a:t>__________________________________</a:t>
                      </a:r>
                      <a:r>
                        <a:rPr lang="en-GB" sz="1200" dirty="0" smtClean="0">
                          <a:latin typeface="Arial" panose="020B0604020202020204" pitchFamily="34" charset="0"/>
                          <a:cs typeface="Arial" panose="020B0604020202020204" pitchFamily="34" charset="0"/>
                        </a:rPr>
                        <a:t>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This suggests that _____________________________________________________________</a:t>
                      </a:r>
                      <a:endPar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endParaRPr lang="en-GB" sz="12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08396094"/>
              </p:ext>
            </p:extLst>
          </p:nvPr>
        </p:nvGraphicFramePr>
        <p:xfrm>
          <a:off x="70884" y="7279655"/>
          <a:ext cx="6708506" cy="1851660"/>
        </p:xfrm>
        <a:graphic>
          <a:graphicData uri="http://schemas.openxmlformats.org/drawingml/2006/table">
            <a:tbl>
              <a:tblPr firstRow="1" bandRow="1">
                <a:tableStyleId>{5940675A-B579-460E-94D1-54222C63F5DA}</a:tableStyleId>
              </a:tblPr>
              <a:tblGrid>
                <a:gridCol w="304539">
                  <a:extLst>
                    <a:ext uri="{9D8B030D-6E8A-4147-A177-3AD203B41FA5}">
                      <a16:colId xmlns:a16="http://schemas.microsoft.com/office/drawing/2014/main" val="1534005871"/>
                    </a:ext>
                  </a:extLst>
                </a:gridCol>
                <a:gridCol w="5478435">
                  <a:extLst>
                    <a:ext uri="{9D8B030D-6E8A-4147-A177-3AD203B41FA5}">
                      <a16:colId xmlns:a16="http://schemas.microsoft.com/office/drawing/2014/main" val="1317563987"/>
                    </a:ext>
                  </a:extLst>
                </a:gridCol>
                <a:gridCol w="925532">
                  <a:extLst>
                    <a:ext uri="{9D8B030D-6E8A-4147-A177-3AD203B41FA5}">
                      <a16:colId xmlns:a16="http://schemas.microsoft.com/office/drawing/2014/main" val="1721909816"/>
                    </a:ext>
                  </a:extLst>
                </a:gridCol>
              </a:tblGrid>
              <a:tr h="656157">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family therapy as a way to treat schizophrenia and give </a:t>
                      </a:r>
                      <a:r>
                        <a:rPr lang="en-GB" b="1" dirty="0" smtClean="0">
                          <a:latin typeface="Arial" panose="020B0604020202020204" pitchFamily="34" charset="0"/>
                          <a:cs typeface="Arial" panose="020B0604020202020204" pitchFamily="34" charset="0"/>
                        </a:rPr>
                        <a:t>one</a:t>
                      </a:r>
                      <a:r>
                        <a:rPr lang="en-GB" b="0" dirty="0" smtClean="0">
                          <a:latin typeface="Arial" panose="020B0604020202020204" pitchFamily="34" charset="0"/>
                          <a:cs typeface="Arial" panose="020B0604020202020204" pitchFamily="34" charset="0"/>
                        </a:rPr>
                        <a:t> limitation of this treatment method.</a:t>
                      </a:r>
                      <a:r>
                        <a:rPr lang="en-GB" b="0" baseline="0" dirty="0" smtClean="0">
                          <a:latin typeface="Arial" panose="020B0604020202020204" pitchFamily="34" charset="0"/>
                          <a:cs typeface="Arial" panose="020B0604020202020204" pitchFamily="34" charset="0"/>
                        </a:rPr>
                        <a:t> </a:t>
                      </a:r>
                      <a:endParaRPr lang="en-GB" i="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6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a:t>
                      </a:r>
                      <a:r>
                        <a:rPr lang="en-GB" i="1" baseline="0" dirty="0" smtClean="0">
                          <a:latin typeface="Arial" panose="020B0604020202020204" pitchFamily="34" charset="0"/>
                          <a:cs typeface="Arial" panose="020B0604020202020204" pitchFamily="34" charset="0"/>
                        </a:rPr>
                        <a:t> = 3; AO3 = 3</a:t>
                      </a:r>
                      <a:r>
                        <a:rPr lang="en-GB" i="1" dirty="0" smtClean="0">
                          <a:latin typeface="Arial" panose="020B0604020202020204" pitchFamily="34" charset="0"/>
                          <a:cs typeface="Arial" panose="020B0604020202020204" pitchFamily="34" charset="0"/>
                        </a:rPr>
                        <a:t>)</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096871">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Family</a:t>
                      </a:r>
                      <a:r>
                        <a:rPr lang="en-GB" sz="1200" baseline="0" dirty="0" smtClean="0">
                          <a:latin typeface="Arial" panose="020B0604020202020204" pitchFamily="34" charset="0"/>
                          <a:cs typeface="Arial" panose="020B0604020202020204" pitchFamily="34" charset="0"/>
                        </a:rPr>
                        <a:t> therapy aims to </a:t>
                      </a:r>
                      <a:r>
                        <a:rPr lang="en-GB" sz="1200" dirty="0" smtClean="0">
                          <a:latin typeface="Arial" panose="020B0604020202020204" pitchFamily="34" charset="0"/>
                          <a:cs typeface="Arial" panose="020B0604020202020204" pitchFamily="34" charset="0"/>
                        </a:rPr>
                        <a:t>__________________________________________________________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r" defTabSz="685800" rtl="0" eaLnBrk="1" fontAlgn="auto" latinLnBrk="0" hangingPunct="1">
                        <a:lnSpc>
                          <a:spcPct val="150000"/>
                        </a:lnSpc>
                        <a:spcBef>
                          <a:spcPts val="0"/>
                        </a:spcBef>
                        <a:spcAft>
                          <a:spcPts val="0"/>
                        </a:spcAft>
                        <a:buClrTx/>
                        <a:buSzTx/>
                        <a:buFontTx/>
                        <a:buNone/>
                        <a:tabLst/>
                        <a:defRPr/>
                      </a:pPr>
                      <a:r>
                        <a:rPr lang="en-GB" sz="1000" i="1" dirty="0" smtClean="0">
                          <a:latin typeface="Arial" panose="020B0604020202020204" pitchFamily="34" charset="0"/>
                          <a:cs typeface="Arial" panose="020B0604020202020204" pitchFamily="34" charset="0"/>
                        </a:rPr>
                        <a:t>Continued</a:t>
                      </a:r>
                      <a:r>
                        <a:rPr lang="en-GB" sz="1000" i="1" baseline="0" dirty="0" smtClean="0">
                          <a:latin typeface="Arial" panose="020B0604020202020204" pitchFamily="34" charset="0"/>
                          <a:cs typeface="Arial" panose="020B0604020202020204" pitchFamily="34" charset="0"/>
                        </a:rPr>
                        <a:t> on next page</a:t>
                      </a:r>
                      <a:endParaRPr lang="en-GB" sz="1000" i="1"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4253020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34699796"/>
              </p:ext>
            </p:extLst>
          </p:nvPr>
        </p:nvGraphicFramePr>
        <p:xfrm>
          <a:off x="99197" y="102936"/>
          <a:ext cx="6657735" cy="4492918"/>
        </p:xfrm>
        <a:graphic>
          <a:graphicData uri="http://schemas.openxmlformats.org/drawingml/2006/table">
            <a:tbl>
              <a:tblPr firstRow="1" bandRow="1">
                <a:tableStyleId>{5940675A-B579-460E-94D1-54222C63F5DA}</a:tableStyleId>
              </a:tblPr>
              <a:tblGrid>
                <a:gridCol w="6657735">
                  <a:extLst>
                    <a:ext uri="{9D8B030D-6E8A-4147-A177-3AD203B41FA5}">
                      <a16:colId xmlns:a16="http://schemas.microsoft.com/office/drawing/2014/main" val="1534005871"/>
                    </a:ext>
                  </a:extLst>
                </a:gridCol>
              </a:tblGrid>
              <a:tr h="4492918">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It does this by ________</a:t>
                      </a:r>
                      <a:r>
                        <a:rPr lang="en-GB" sz="1200" baseline="0" dirty="0" smtClean="0">
                          <a:latin typeface="Arial" panose="020B0604020202020204" pitchFamily="34" charset="0"/>
                          <a:cs typeface="Arial" panose="020B0604020202020204" pitchFamily="34" charset="0"/>
                        </a:rPr>
                        <a:t>________________________________________________________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limitation of family therapy</a:t>
                      </a:r>
                      <a:r>
                        <a:rPr lang="en-GB" sz="1200" baseline="0" dirty="0" smtClean="0">
                          <a:latin typeface="Arial" panose="020B0604020202020204" pitchFamily="34" charset="0"/>
                          <a:cs typeface="Arial" panose="020B0604020202020204" pitchFamily="34" charset="0"/>
                        </a:rPr>
                        <a:t> is that _____________________________________________ </a:t>
                      </a:r>
                      <a:r>
                        <a:rPr lang="en-GB" sz="1200" baseline="0" dirty="0" smtClean="0">
                          <a:latin typeface="Arial" panose="020B0604020202020204" pitchFamily="34" charset="0"/>
                          <a:cs typeface="Arial" panose="020B0604020202020204" pitchFamily="34" charset="0"/>
                        </a:rPr>
                        <a:t>__</a:t>
                      </a:r>
                      <a:r>
                        <a:rPr lang="en-GB" sz="1200" dirty="0" smtClean="0">
                          <a:latin typeface="Arial" panose="020B0604020202020204" pitchFamily="34" charset="0"/>
                          <a:cs typeface="Arial" panose="020B0604020202020204" pitchFamily="34" charset="0"/>
                        </a:rPr>
                        <a:t>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For </a:t>
                      </a:r>
                      <a:r>
                        <a:rPr lang="en-GB" sz="1200" baseline="0" dirty="0" smtClean="0">
                          <a:latin typeface="Arial" panose="020B0604020202020204" pitchFamily="34" charset="0"/>
                          <a:cs typeface="Arial" panose="020B0604020202020204" pitchFamily="34" charset="0"/>
                        </a:rPr>
                        <a:t>example</a:t>
                      </a:r>
                      <a:r>
                        <a:rPr lang="en-GB" sz="1200" baseline="0" dirty="0" smtClean="0">
                          <a:latin typeface="Arial" panose="020B0604020202020204" pitchFamily="34" charset="0"/>
                          <a:cs typeface="Arial" panose="020B0604020202020204" pitchFamily="34" charset="0"/>
                        </a:rPr>
                        <a:t>, Gareth et al found no difference between  _______________________________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Garety et al concluded that ____________________________________</a:t>
                      </a:r>
                      <a:r>
                        <a:rPr lang="en-GB" sz="1200" baseline="0" dirty="0" smtClean="0">
                          <a:latin typeface="Arial" panose="020B0604020202020204" pitchFamily="34" charset="0"/>
                          <a:cs typeface="Arial" panose="020B0604020202020204" pitchFamily="34" charset="0"/>
                        </a:rPr>
                        <a:t>__________________ </a:t>
                      </a:r>
                      <a:r>
                        <a:rPr lang="en-GB" sz="12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a:t>
                      </a:r>
                    </a:p>
                    <a:p>
                      <a:pPr>
                        <a:lnSpc>
                          <a:spcPct val="150000"/>
                        </a:lnSpc>
                      </a:pPr>
                      <a:r>
                        <a:rPr lang="en-GB" sz="1000" i="1" dirty="0" smtClean="0">
                          <a:latin typeface="Arial" panose="020B0604020202020204" pitchFamily="34" charset="0"/>
                          <a:cs typeface="Arial" panose="020B0604020202020204" pitchFamily="34" charset="0"/>
                        </a:rPr>
                        <a:t>Use the evidence</a:t>
                      </a:r>
                      <a:r>
                        <a:rPr lang="en-GB" sz="1000" i="1" baseline="0" dirty="0" smtClean="0">
                          <a:latin typeface="Arial" panose="020B0604020202020204" pitchFamily="34" charset="0"/>
                          <a:cs typeface="Arial" panose="020B0604020202020204" pitchFamily="34" charset="0"/>
                        </a:rPr>
                        <a:t> to answer the question </a:t>
                      </a:r>
                      <a:endParaRPr lang="en-GB" sz="1000" i="1"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3458016"/>
                  </a:ext>
                </a:extLst>
              </a:tr>
            </a:tbl>
          </a:graphicData>
        </a:graphic>
      </p:graphicFrame>
      <p:pic>
        <p:nvPicPr>
          <p:cNvPr id="3" name="Picture 2"/>
          <p:cNvPicPr>
            <a:picLocks noChangeAspect="1"/>
          </p:cNvPicPr>
          <p:nvPr/>
        </p:nvPicPr>
        <p:blipFill>
          <a:blip r:embed="rId2"/>
          <a:stretch>
            <a:fillRect/>
          </a:stretch>
        </p:blipFill>
        <p:spPr>
          <a:xfrm>
            <a:off x="2611233" y="2962942"/>
            <a:ext cx="3932690" cy="153749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661381371"/>
              </p:ext>
            </p:extLst>
          </p:nvPr>
        </p:nvGraphicFramePr>
        <p:xfrm>
          <a:off x="99197" y="4595854"/>
          <a:ext cx="6699168" cy="4480097"/>
        </p:xfrm>
        <a:graphic>
          <a:graphicData uri="http://schemas.openxmlformats.org/drawingml/2006/table">
            <a:tbl>
              <a:tblPr firstRow="1" bandRow="1">
                <a:tableStyleId>{5940675A-B579-460E-94D1-54222C63F5DA}</a:tableStyleId>
              </a:tblPr>
              <a:tblGrid>
                <a:gridCol w="304115">
                  <a:extLst>
                    <a:ext uri="{9D8B030D-6E8A-4147-A177-3AD203B41FA5}">
                      <a16:colId xmlns:a16="http://schemas.microsoft.com/office/drawing/2014/main" val="1534005871"/>
                    </a:ext>
                  </a:extLst>
                </a:gridCol>
                <a:gridCol w="5470810">
                  <a:extLst>
                    <a:ext uri="{9D8B030D-6E8A-4147-A177-3AD203B41FA5}">
                      <a16:colId xmlns:a16="http://schemas.microsoft.com/office/drawing/2014/main" val="1317563987"/>
                    </a:ext>
                  </a:extLst>
                </a:gridCol>
                <a:gridCol w="924243">
                  <a:extLst>
                    <a:ext uri="{9D8B030D-6E8A-4147-A177-3AD203B41FA5}">
                      <a16:colId xmlns:a16="http://schemas.microsoft.com/office/drawing/2014/main" val="1721909816"/>
                    </a:ext>
                  </a:extLst>
                </a:gridCol>
              </a:tblGrid>
              <a:tr h="627622">
                <a:tc>
                  <a:txBody>
                    <a:bodyPr/>
                    <a:lstStyle/>
                    <a:p>
                      <a:pPr algn="ctr"/>
                      <a:r>
                        <a:rPr lang="en-GB" dirty="0" smtClean="0">
                          <a:latin typeface="Arial" panose="020B0604020202020204" pitchFamily="34" charset="0"/>
                          <a:cs typeface="Arial" panose="020B0604020202020204" pitchFamily="34" charset="0"/>
                        </a:rPr>
                        <a:t>6</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Outline and evaluate</a:t>
                      </a:r>
                      <a:r>
                        <a:rPr lang="en-GB" sz="1200" baseline="0" dirty="0" smtClean="0">
                          <a:latin typeface="Arial" panose="020B0604020202020204" pitchFamily="34" charset="0"/>
                          <a:cs typeface="Arial" panose="020B0604020202020204" pitchFamily="34" charset="0"/>
                        </a:rPr>
                        <a:t> family therapy as a way of treating schizophrenia. </a:t>
                      </a:r>
                      <a:endParaRPr lang="en-GB" sz="1200" baseline="0" dirty="0" smtClean="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16 marks </a:t>
                      </a:r>
                      <a:r>
                        <a:rPr lang="en-GB" sz="1200" i="1" dirty="0" smtClean="0">
                          <a:latin typeface="Arial" panose="020B0604020202020204" pitchFamily="34" charset="0"/>
                          <a:cs typeface="Arial" panose="020B0604020202020204" pitchFamily="34" charset="0"/>
                        </a:rPr>
                        <a:t>(AO1 = 6; AO3</a:t>
                      </a:r>
                      <a:r>
                        <a:rPr lang="en-GB" sz="1200" i="1" baseline="0" dirty="0" smtClean="0">
                          <a:latin typeface="Arial" panose="020B0604020202020204" pitchFamily="34" charset="0"/>
                          <a:cs typeface="Arial" panose="020B0604020202020204" pitchFamily="34" charset="0"/>
                        </a:rPr>
                        <a:t> = 10</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3817157">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100" b="1" dirty="0" smtClean="0">
                          <a:latin typeface="Arial" panose="020B0604020202020204" pitchFamily="34" charset="0"/>
                          <a:cs typeface="Arial" panose="020B0604020202020204" pitchFamily="34" charset="0"/>
                        </a:rPr>
                        <a:t>The suggested paragraph</a:t>
                      </a:r>
                      <a:r>
                        <a:rPr lang="en-GB" sz="1100" b="1" baseline="0" dirty="0" smtClean="0">
                          <a:latin typeface="Arial" panose="020B0604020202020204" pitchFamily="34" charset="0"/>
                          <a:cs typeface="Arial" panose="020B0604020202020204" pitchFamily="34" charset="0"/>
                        </a:rPr>
                        <a:t> starters below will help form your answer: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Family therapy aims </a:t>
                      </a:r>
                      <a:r>
                        <a:rPr lang="en-GB" sz="1100" b="0" baseline="0" dirty="0" smtClean="0">
                          <a:latin typeface="Arial" panose="020B0604020202020204" pitchFamily="34" charset="0"/>
                          <a:cs typeface="Arial" panose="020B0604020202020204" pitchFamily="34" charset="0"/>
                        </a:rPr>
                        <a:t>to …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It does this by … </a:t>
                      </a:r>
                      <a:r>
                        <a:rPr lang="en-GB" sz="1100" b="0" baseline="0" dirty="0" smtClean="0">
                          <a:latin typeface="Arial" panose="020B0604020202020204" pitchFamily="34" charset="0"/>
                          <a:cs typeface="Arial" panose="020B0604020202020204" pitchFamily="34" charset="0"/>
                        </a:rPr>
                        <a:t>(AO1)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Family therapy also provides family members with … </a:t>
                      </a:r>
                      <a:r>
                        <a:rPr lang="en-GB" sz="1100" b="0" baseline="0" dirty="0" smtClean="0">
                          <a:latin typeface="Arial" panose="020B0604020202020204" pitchFamily="34" charset="0"/>
                          <a:cs typeface="Arial" panose="020B0604020202020204" pitchFamily="34" charset="0"/>
                        </a:rPr>
                        <a:t>(AO1</a:t>
                      </a:r>
                      <a:r>
                        <a:rPr lang="en-GB" sz="1100" b="0" baseline="0" dirty="0" smtClean="0">
                          <a:latin typeface="Arial" panose="020B0604020202020204" pitchFamily="34" charset="0"/>
                          <a:cs typeface="Arial" panose="020B0604020202020204" pitchFamily="34" charset="0"/>
                        </a:rPr>
                        <a: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There is supporting evidence for the effectiveness of family therapy from… (AO3)</a:t>
                      </a:r>
                      <a:endParaRPr lang="en-GB" sz="1100" b="0" baseline="0" dirty="0" smtClean="0">
                        <a:latin typeface="Arial" panose="020B0604020202020204" pitchFamily="34" charset="0"/>
                        <a:cs typeface="Arial" panose="020B0604020202020204" pitchFamily="34" charset="0"/>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Another </a:t>
                      </a:r>
                      <a:r>
                        <a:rPr lang="en-GB" sz="1100" b="0" i="0" baseline="0" dirty="0" smtClean="0">
                          <a:latin typeface="Arial" panose="020B0604020202020204" pitchFamily="34" charset="0"/>
                          <a:cs typeface="Arial" panose="020B0604020202020204" pitchFamily="34" charset="0"/>
                        </a:rPr>
                        <a:t>strength </a:t>
                      </a:r>
                      <a:r>
                        <a:rPr lang="en-GB" sz="1100" b="0" i="0" baseline="0" dirty="0" smtClean="0">
                          <a:latin typeface="Arial" panose="020B0604020202020204" pitchFamily="34" charset="0"/>
                          <a:cs typeface="Arial" panose="020B0604020202020204" pitchFamily="34" charset="0"/>
                        </a:rPr>
                        <a:t>of family therapy </a:t>
                      </a:r>
                      <a:r>
                        <a:rPr lang="en-GB" sz="1100" b="0" i="0" baseline="0" dirty="0" smtClean="0">
                          <a:latin typeface="Arial" panose="020B0604020202020204" pitchFamily="34" charset="0"/>
                          <a:cs typeface="Arial" panose="020B0604020202020204" pitchFamily="34" charset="0"/>
                        </a:rPr>
                        <a:t>for schizophrenia is that </a:t>
                      </a:r>
                      <a:r>
                        <a:rPr lang="en-GB" sz="1100" b="0" i="0" baseline="0" dirty="0" smtClean="0">
                          <a:latin typeface="Arial" panose="020B0604020202020204" pitchFamily="34" charset="0"/>
                          <a:cs typeface="Arial" panose="020B0604020202020204" pitchFamily="34" charset="0"/>
                        </a:rPr>
                        <a:t>it has been shown to have a positive impact on family members, as well as on the person with schizophrenia … </a:t>
                      </a:r>
                      <a:r>
                        <a:rPr lang="en-GB" sz="1100" b="0" i="0" baseline="0" dirty="0" smtClean="0">
                          <a:latin typeface="Arial" panose="020B0604020202020204" pitchFamily="34" charset="0"/>
                          <a:cs typeface="Arial" panose="020B0604020202020204" pitchFamily="34" charset="0"/>
                        </a:rPr>
                        <a:t>(AO3)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Another strength is that there are economic benefits to family therapy</a:t>
                      </a:r>
                      <a:r>
                        <a:rPr lang="en-GB" sz="1100" b="0" i="1" baseline="0" dirty="0" smtClean="0">
                          <a:latin typeface="Arial" panose="020B0604020202020204" pitchFamily="34" charset="0"/>
                          <a:cs typeface="Arial" panose="020B0604020202020204" pitchFamily="34" charset="0"/>
                        </a:rPr>
                        <a:t>… </a:t>
                      </a:r>
                      <a:r>
                        <a:rPr lang="en-GB" sz="1100" b="0" i="0" baseline="0" dirty="0" smtClean="0">
                          <a:latin typeface="Arial" panose="020B0604020202020204" pitchFamily="34" charset="0"/>
                          <a:cs typeface="Arial" panose="020B0604020202020204" pitchFamily="34" charset="0"/>
                        </a:rPr>
                        <a:t>(AO3)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However, …. (AO3) </a:t>
                      </a:r>
                      <a:r>
                        <a:rPr lang="en-GB" sz="1100" b="0" i="1" baseline="0" dirty="0" smtClean="0">
                          <a:latin typeface="Arial" panose="020B0604020202020204" pitchFamily="34" charset="0"/>
                          <a:cs typeface="Arial" panose="020B0604020202020204" pitchFamily="34" charset="0"/>
                        </a:rPr>
                        <a:t>(see below)</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endParaRPr lang="en-GB" sz="11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pic>
        <p:nvPicPr>
          <p:cNvPr id="5" name="Picture 4"/>
          <p:cNvPicPr>
            <a:picLocks noChangeAspect="1"/>
          </p:cNvPicPr>
          <p:nvPr/>
        </p:nvPicPr>
        <p:blipFill>
          <a:blip r:embed="rId3"/>
          <a:stretch>
            <a:fillRect/>
          </a:stretch>
        </p:blipFill>
        <p:spPr>
          <a:xfrm>
            <a:off x="99197" y="6997148"/>
            <a:ext cx="3773072" cy="1196455"/>
          </a:xfrm>
          <a:prstGeom prst="rect">
            <a:avLst/>
          </a:prstGeom>
        </p:spPr>
      </p:pic>
      <p:pic>
        <p:nvPicPr>
          <p:cNvPr id="6" name="Picture 5"/>
          <p:cNvPicPr>
            <a:picLocks noChangeAspect="1"/>
          </p:cNvPicPr>
          <p:nvPr/>
        </p:nvPicPr>
        <p:blipFill>
          <a:blip r:embed="rId4"/>
          <a:stretch>
            <a:fillRect/>
          </a:stretch>
        </p:blipFill>
        <p:spPr>
          <a:xfrm>
            <a:off x="3739416" y="6997148"/>
            <a:ext cx="3058949" cy="1065878"/>
          </a:xfrm>
          <a:prstGeom prst="rect">
            <a:avLst/>
          </a:prstGeom>
        </p:spPr>
      </p:pic>
    </p:spTree>
    <p:extLst>
      <p:ext uri="{BB962C8B-B14F-4D97-AF65-F5344CB8AC3E}">
        <p14:creationId xmlns:p14="http://schemas.microsoft.com/office/powerpoint/2010/main" val="1088483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913758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634332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38</a:t>
            </a:fld>
            <a:endParaRPr lang="en-GB" dirty="0"/>
          </a:p>
        </p:txBody>
      </p:sp>
      <p:sp>
        <p:nvSpPr>
          <p:cNvPr id="3" name="Title 1"/>
          <p:cNvSpPr txBox="1">
            <a:spLocks/>
          </p:cNvSpPr>
          <p:nvPr/>
        </p:nvSpPr>
        <p:spPr>
          <a:xfrm>
            <a:off x="154965" y="432142"/>
            <a:ext cx="6630464" cy="487180"/>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70000" lnSpcReduction="2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sz="2200" b="1" dirty="0" smtClean="0">
                <a:latin typeface="AkzidenzGrotesk" panose="02000503050000020003" pitchFamily="2" charset="0"/>
              </a:rPr>
              <a:t>What the spec says…</a:t>
            </a:r>
            <a:r>
              <a:rPr lang="en-US" sz="2200" dirty="0" smtClean="0">
                <a:latin typeface="AkzidenzGrotesk" panose="02000503050000020003" pitchFamily="2" charset="0"/>
              </a:rPr>
              <a:t> </a:t>
            </a:r>
            <a:r>
              <a:rPr lang="en-US" sz="2200" dirty="0" smtClean="0">
                <a:latin typeface="AkzidenzGrotesk" panose="02000503050000020003" pitchFamily="2" charset="0"/>
              </a:rPr>
              <a:t>Token economies as used in the management of schizophrenia</a:t>
            </a:r>
            <a:endParaRPr lang="en-US" sz="2200" dirty="0" smtClean="0">
              <a:latin typeface="AkzidenzGrotesk" panose="02000503050000020003" pitchFamily="2"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44408253"/>
              </p:ext>
            </p:extLst>
          </p:nvPr>
        </p:nvGraphicFramePr>
        <p:xfrm>
          <a:off x="127694" y="3384534"/>
          <a:ext cx="6630464" cy="5672001"/>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687805">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Explain</a:t>
                      </a:r>
                      <a:r>
                        <a:rPr lang="en-GB" baseline="0" dirty="0" smtClean="0">
                          <a:latin typeface="Arial" panose="020B0604020202020204" pitchFamily="34" charset="0"/>
                          <a:cs typeface="Arial" panose="020B0604020202020204" pitchFamily="34" charset="0"/>
                        </a:rPr>
                        <a:t> </a:t>
                      </a:r>
                      <a:r>
                        <a:rPr lang="en-GB" b="1" baseline="0" dirty="0" smtClean="0">
                          <a:latin typeface="Arial" panose="020B0604020202020204" pitchFamily="34" charset="0"/>
                          <a:cs typeface="Arial" panose="020B0604020202020204" pitchFamily="34" charset="0"/>
                        </a:rPr>
                        <a:t>one</a:t>
                      </a:r>
                      <a:r>
                        <a:rPr lang="en-GB" b="0" baseline="0" dirty="0" smtClean="0">
                          <a:latin typeface="Arial" panose="020B0604020202020204" pitchFamily="34" charset="0"/>
                          <a:cs typeface="Arial" panose="020B0604020202020204" pitchFamily="34" charset="0"/>
                        </a:rPr>
                        <a:t> limitation of token economies as a way to manage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(AO3)</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498419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a:t>
                      </a:r>
                      <a:r>
                        <a:rPr lang="en-GB" sz="1200" dirty="0" smtClean="0">
                          <a:latin typeface="Arial" panose="020B0604020202020204" pitchFamily="34" charset="0"/>
                          <a:cs typeface="Arial" panose="020B0604020202020204" pitchFamily="34" charset="0"/>
                        </a:rPr>
                        <a:t>limitation</a:t>
                      </a:r>
                      <a:r>
                        <a:rPr lang="en-GB" sz="1200" baseline="0" dirty="0" smtClean="0">
                          <a:latin typeface="Arial" panose="020B0604020202020204" pitchFamily="34" charset="0"/>
                          <a:cs typeface="Arial" panose="020B0604020202020204" pitchFamily="34" charset="0"/>
                        </a:rPr>
                        <a:t> of token economies is</a:t>
                      </a:r>
                      <a:r>
                        <a:rPr lang="en-GB" sz="1200" dirty="0" smtClean="0">
                          <a:latin typeface="Arial" panose="020B0604020202020204" pitchFamily="34" charset="0"/>
                          <a:cs typeface="Arial" panose="020B0604020202020204" pitchFamily="34" charset="0"/>
                        </a:rPr>
                        <a:t>_______________________________________________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For example, </a:t>
                      </a:r>
                      <a:r>
                        <a:rPr lang="en-GB" sz="1200" baseline="0" dirty="0" smtClean="0">
                          <a:latin typeface="Arial" panose="020B0604020202020204" pitchFamily="34" charset="0"/>
                          <a:cs typeface="Arial" panose="020B0604020202020204" pitchFamily="34" charset="0"/>
                        </a:rPr>
                        <a:t>Corrigan argues that __</a:t>
                      </a:r>
                      <a:r>
                        <a:rPr lang="en-GB" sz="1200" dirty="0" smtClean="0">
                          <a:latin typeface="Arial" panose="020B0604020202020204" pitchFamily="34" charset="0"/>
                          <a:cs typeface="Arial" panose="020B0604020202020204" pitchFamily="34" charset="0"/>
                        </a:rPr>
                        <a:t>______________________________________________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baseline="0" dirty="0" smtClean="0">
                          <a:latin typeface="Arial" panose="020B0604020202020204" pitchFamily="34" charset="0"/>
                          <a:cs typeface="Arial" panose="020B0604020202020204" pitchFamily="34" charset="0"/>
                        </a:rPr>
                        <a:t>In a psychiatric setting __________</a:t>
                      </a:r>
                      <a:r>
                        <a:rPr lang="en-GB" sz="1200" dirty="0" smtClean="0">
                          <a:latin typeface="Arial" panose="020B0604020202020204" pitchFamily="34" charset="0"/>
                          <a:cs typeface="Arial" panose="020B0604020202020204" pitchFamily="34" charset="0"/>
                        </a:rPr>
                        <a:t>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However,</a:t>
                      </a:r>
                      <a:r>
                        <a:rPr lang="en-GB" sz="1200" baseline="0" dirty="0" smtClean="0">
                          <a:latin typeface="Arial" panose="020B0604020202020204" pitchFamily="34" charset="0"/>
                          <a:cs typeface="Arial" panose="020B0604020202020204" pitchFamily="34" charset="0"/>
                        </a:rPr>
                        <a:t> outpatients ______________________________</a:t>
                      </a:r>
                      <a:r>
                        <a:rPr lang="en-GB" sz="1200" dirty="0" smtClean="0">
                          <a:latin typeface="Arial" panose="020B0604020202020204" pitchFamily="34" charset="0"/>
                          <a:cs typeface="Arial" panose="020B0604020202020204" pitchFamily="34" charset="0"/>
                        </a:rPr>
                        <a:t>_____________________________</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 means that ____</a:t>
                      </a:r>
                      <a:r>
                        <a:rPr lang="en-GB" sz="1200" baseline="0" dirty="0" smtClean="0">
                          <a:latin typeface="Arial" panose="020B0604020202020204" pitchFamily="34" charset="0"/>
                          <a:cs typeface="Arial" panose="020B0604020202020204" pitchFamily="34" charset="0"/>
                        </a:rPr>
                        <a:t>______________________________</a:t>
                      </a:r>
                      <a:r>
                        <a:rPr lang="en-GB" sz="1200" dirty="0" smtClean="0">
                          <a:latin typeface="Arial" panose="020B0604020202020204" pitchFamily="34" charset="0"/>
                          <a:cs typeface="Arial" panose="020B0604020202020204" pitchFamily="34" charset="0"/>
                        </a:rPr>
                        <a:t>_____________________________</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____________________________________________________________________________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800" dirty="0" smtClean="0">
                          <a:latin typeface="Arial" panose="020B0604020202020204" pitchFamily="34" charset="0"/>
                          <a:cs typeface="Arial" panose="020B0604020202020204" pitchFamily="34" charset="0"/>
                        </a:rPr>
                        <a:t>Use</a:t>
                      </a:r>
                      <a:r>
                        <a:rPr lang="en-GB" sz="800" baseline="0" dirty="0" smtClean="0">
                          <a:latin typeface="Arial" panose="020B0604020202020204" pitchFamily="34" charset="0"/>
                          <a:cs typeface="Arial" panose="020B0604020202020204" pitchFamily="34" charset="0"/>
                        </a:rPr>
                        <a:t> the information below to help you answer this question. </a:t>
                      </a:r>
                      <a:endParaRPr lang="en-GB" sz="8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27290969"/>
              </p:ext>
            </p:extLst>
          </p:nvPr>
        </p:nvGraphicFramePr>
        <p:xfrm>
          <a:off x="127694" y="952592"/>
          <a:ext cx="6630464" cy="2431943"/>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800489">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a:t>
                      </a:r>
                      <a:r>
                        <a:rPr lang="en-GB" sz="1200" b="0" dirty="0" smtClean="0">
                          <a:latin typeface="Arial" panose="020B0604020202020204" pitchFamily="34" charset="0"/>
                          <a:cs typeface="Arial" panose="020B0604020202020204" pitchFamily="34" charset="0"/>
                        </a:rPr>
                        <a:t>statements about token economies is </a:t>
                      </a:r>
                      <a:r>
                        <a:rPr lang="en-GB" sz="1200" b="1" dirty="0" smtClean="0">
                          <a:latin typeface="Arial" panose="020B0604020202020204" pitchFamily="34" charset="0"/>
                          <a:cs typeface="Arial" panose="020B0604020202020204" pitchFamily="34" charset="0"/>
                        </a:rPr>
                        <a:t>true</a:t>
                      </a:r>
                      <a:r>
                        <a:rPr lang="en-GB" sz="1200" b="0" dirty="0" smtClean="0">
                          <a:latin typeface="Arial" panose="020B0604020202020204" pitchFamily="34" charset="0"/>
                          <a:cs typeface="Arial" panose="020B0604020202020204" pitchFamily="34" charset="0"/>
                        </a:rPr>
                        <a:t>?</a:t>
                      </a:r>
                      <a:endParaRPr lang="en-GB" sz="1200" b="0" baseline="0" dirty="0" smtClean="0">
                        <a:latin typeface="Arial" panose="020B0604020202020204" pitchFamily="34" charset="0"/>
                        <a:cs typeface="Arial" panose="020B0604020202020204" pitchFamily="34" charset="0"/>
                      </a:endParaRPr>
                    </a:p>
                    <a:p>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631454">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6699451"/>
              </p:ext>
            </p:extLst>
          </p:nvPr>
        </p:nvGraphicFramePr>
        <p:xfrm>
          <a:off x="769120" y="1906505"/>
          <a:ext cx="5347612" cy="1308468"/>
        </p:xfrm>
        <a:graphic>
          <a:graphicData uri="http://schemas.openxmlformats.org/drawingml/2006/table">
            <a:tbl>
              <a:tblPr firstRow="1" bandRow="1">
                <a:tableStyleId>{5940675A-B579-460E-94D1-54222C63F5DA}</a:tableStyleId>
              </a:tblPr>
              <a:tblGrid>
                <a:gridCol w="398498">
                  <a:extLst>
                    <a:ext uri="{9D8B030D-6E8A-4147-A177-3AD203B41FA5}">
                      <a16:colId xmlns:a16="http://schemas.microsoft.com/office/drawing/2014/main" val="1101121053"/>
                    </a:ext>
                  </a:extLst>
                </a:gridCol>
                <a:gridCol w="4074265">
                  <a:extLst>
                    <a:ext uri="{9D8B030D-6E8A-4147-A177-3AD203B41FA5}">
                      <a16:colId xmlns:a16="http://schemas.microsoft.com/office/drawing/2014/main" val="965838728"/>
                    </a:ext>
                  </a:extLst>
                </a:gridCol>
                <a:gridCol w="874849">
                  <a:extLst>
                    <a:ext uri="{9D8B030D-6E8A-4147-A177-3AD203B41FA5}">
                      <a16:colId xmlns:a16="http://schemas.microsoft.com/office/drawing/2014/main" val="300853302"/>
                    </a:ext>
                  </a:extLst>
                </a:gridCol>
              </a:tblGrid>
              <a:tr h="327117">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There are no ethical</a:t>
                      </a:r>
                      <a:r>
                        <a:rPr lang="en-GB" sz="1100" baseline="0" dirty="0" smtClean="0"/>
                        <a:t> issues associated with token economies.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27117">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Token economies lead to permanent behavioural</a:t>
                      </a:r>
                      <a:r>
                        <a:rPr lang="en-GB" sz="1100" baseline="0" dirty="0" smtClean="0"/>
                        <a:t> changes.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27117">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Token economies use negative reinforcement to change behaviour.</a:t>
                      </a:r>
                      <a:r>
                        <a:rPr lang="en-GB" sz="1100" baseline="0" dirty="0" smtClean="0"/>
                        <a:t>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27117">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Token economies use both primary</a:t>
                      </a:r>
                      <a:r>
                        <a:rPr lang="en-GB" sz="1100" baseline="0" dirty="0" smtClean="0"/>
                        <a:t> and secondary reinforcers.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419148" y="89493"/>
            <a:ext cx="6163355" cy="307777"/>
          </a:xfrm>
          <a:prstGeom prst="rect">
            <a:avLst/>
          </a:prstGeom>
          <a:noFill/>
        </p:spPr>
        <p:txBody>
          <a:bodyPr wrap="square" rtlCol="0">
            <a:spAutoFit/>
          </a:bodyPr>
          <a:lstStyle/>
          <a:p>
            <a:r>
              <a:rPr lang="en-GB" sz="1400" dirty="0" smtClean="0">
                <a:latin typeface="AkzidenzGrotesk" panose="02000503050000020003" pitchFamily="2" charset="0"/>
              </a:rPr>
              <a:t>TOKEN ECONOMY AND THE MANAGEMENT OF SCHIZOPHRENIA</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smtClean="0"/>
              <a:t>8</a:t>
            </a:r>
            <a:endParaRPr lang="en-GB" sz="1400" dirty="0"/>
          </a:p>
        </p:txBody>
      </p:sp>
      <p:pic>
        <p:nvPicPr>
          <p:cNvPr id="11" name="Picture 10"/>
          <p:cNvPicPr>
            <a:picLocks noChangeAspect="1"/>
          </p:cNvPicPr>
          <p:nvPr/>
        </p:nvPicPr>
        <p:blipFill>
          <a:blip r:embed="rId2"/>
          <a:stretch>
            <a:fillRect/>
          </a:stretch>
        </p:blipFill>
        <p:spPr>
          <a:xfrm>
            <a:off x="1999249" y="7124368"/>
            <a:ext cx="3159175" cy="1839325"/>
          </a:xfrm>
          <a:prstGeom prst="rect">
            <a:avLst/>
          </a:prstGeom>
        </p:spPr>
      </p:pic>
    </p:spTree>
    <p:extLst>
      <p:ext uri="{BB962C8B-B14F-4D97-AF65-F5344CB8AC3E}">
        <p14:creationId xmlns:p14="http://schemas.microsoft.com/office/powerpoint/2010/main" val="249554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85301452"/>
              </p:ext>
            </p:extLst>
          </p:nvPr>
        </p:nvGraphicFramePr>
        <p:xfrm>
          <a:off x="71522" y="70888"/>
          <a:ext cx="6708506" cy="8981906"/>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87381">
                  <a:extLst>
                    <a:ext uri="{9D8B030D-6E8A-4147-A177-3AD203B41FA5}">
                      <a16:colId xmlns:a16="http://schemas.microsoft.com/office/drawing/2014/main" val="1317563987"/>
                    </a:ext>
                  </a:extLst>
                </a:gridCol>
                <a:gridCol w="912845">
                  <a:extLst>
                    <a:ext uri="{9D8B030D-6E8A-4147-A177-3AD203B41FA5}">
                      <a16:colId xmlns:a16="http://schemas.microsoft.com/office/drawing/2014/main" val="3941033202"/>
                    </a:ext>
                  </a:extLst>
                </a:gridCol>
              </a:tblGrid>
              <a:tr h="283652">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960051">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200" dirty="0" smtClean="0">
                          <a:latin typeface="Arial" panose="020B0604020202020204" pitchFamily="34" charset="0"/>
                          <a:cs typeface="Arial" panose="020B0604020202020204" pitchFamily="34" charset="0"/>
                        </a:rPr>
                        <a:t>In a study looking</a:t>
                      </a:r>
                      <a:r>
                        <a:rPr lang="en-GB" sz="1200" baseline="0" dirty="0" smtClean="0">
                          <a:latin typeface="Arial" panose="020B0604020202020204" pitchFamily="34" charset="0"/>
                          <a:cs typeface="Arial" panose="020B0604020202020204" pitchFamily="34" charset="0"/>
                        </a:rPr>
                        <a:t> at the effectiveness of token economies, researchers asked two independent observers to record the activity levels of twelve chronic schizophrenics on a hospital ward. Measurements were taken before the token economy programme was implemented and six months after its implementation. The researchers found an increase in activity levels which was significant at p&lt;0.05.</a:t>
                      </a:r>
                      <a:endParaRPr lang="en-GB" sz="120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730948">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Identify the sampling method used by researchers.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1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r h="1614632">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a:t>
                      </a:r>
                      <a:r>
                        <a:rPr lang="en-GB" sz="1200" b="0" baseline="0" dirty="0" smtClean="0">
                          <a:latin typeface="Arial" panose="020B0604020202020204" pitchFamily="34" charset="0"/>
                          <a:cs typeface="Arial" panose="020B0604020202020204" pitchFamily="34" charset="0"/>
                        </a:rPr>
                        <a:t>Explain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disadvantage of the sampling method you identified in </a:t>
                      </a:r>
                      <a:r>
                        <a:rPr lang="en-GB" sz="1200" b="1" baseline="0" dirty="0" smtClean="0">
                          <a:latin typeface="Arial" panose="020B0604020202020204" pitchFamily="34" charset="0"/>
                          <a:cs typeface="Arial" panose="020B0604020202020204" pitchFamily="34" charset="0"/>
                        </a:rPr>
                        <a:t>question (a). </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a:t>
                      </a:r>
                      <a:r>
                        <a:rPr lang="en-GB" dirty="0" smtClean="0">
                          <a:latin typeface="Arial" panose="020B0604020202020204" pitchFamily="34" charset="0"/>
                          <a:cs typeface="Arial" panose="020B0604020202020204" pitchFamily="34" charset="0"/>
                        </a:rPr>
                        <a:t>marks </a:t>
                      </a:r>
                      <a:r>
                        <a:rPr lang="en-GB" sz="1200" i="1" dirty="0" smtClean="0">
                          <a:latin typeface="Arial" panose="020B0604020202020204" pitchFamily="34" charset="0"/>
                          <a:cs typeface="Arial" panose="020B0604020202020204" pitchFamily="34" charset="0"/>
                        </a:rPr>
                        <a:t>(</a:t>
                      </a:r>
                      <a:r>
                        <a:rPr lang="en-GB" sz="1200" i="1" dirty="0" smtClean="0">
                          <a:latin typeface="Arial" panose="020B0604020202020204" pitchFamily="34" charset="0"/>
                          <a:cs typeface="Arial" panose="020B0604020202020204" pitchFamily="34" charset="0"/>
                        </a:rPr>
                        <a:t>AO3)</a:t>
                      </a:r>
                      <a:endParaRPr lang="en-GB" sz="1200" i="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96390002"/>
                  </a:ext>
                </a:extLst>
              </a:tr>
              <a:tr h="1875862">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a:t>
                      </a:r>
                      <a:r>
                        <a:rPr lang="en-GB" sz="1200" b="0" baseline="0" dirty="0" smtClean="0">
                          <a:latin typeface="Arial" panose="020B0604020202020204" pitchFamily="34" charset="0"/>
                          <a:cs typeface="Arial" panose="020B0604020202020204" pitchFamily="34" charset="0"/>
                        </a:rPr>
                        <a:t>Explain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way in which the researchers could have recoded the behavioural categories associated with ‘activity levels’. </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sz="1200" i="1" dirty="0" smtClean="0">
                          <a:latin typeface="Arial" panose="020B0604020202020204" pitchFamily="34" charset="0"/>
                          <a:cs typeface="Arial" panose="020B0604020202020204" pitchFamily="34" charset="0"/>
                        </a:rPr>
                        <a:t>(AO2)</a:t>
                      </a:r>
                      <a:endParaRPr lang="en-GB" sz="1200" i="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04203995"/>
                  </a:ext>
                </a:extLst>
              </a:tr>
              <a:tr h="3345574">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Explain </a:t>
                      </a:r>
                      <a:r>
                        <a:rPr lang="en-GB" sz="1200" b="1" baseline="0" dirty="0" smtClean="0">
                          <a:latin typeface="Arial" panose="020B0604020202020204" pitchFamily="34" charset="0"/>
                          <a:cs typeface="Arial" panose="020B0604020202020204" pitchFamily="34" charset="0"/>
                        </a:rPr>
                        <a:t>one</a:t>
                      </a:r>
                      <a:r>
                        <a:rPr lang="en-GB" sz="1200" b="0" baseline="0" dirty="0" smtClean="0">
                          <a:latin typeface="Arial" panose="020B0604020202020204" pitchFamily="34" charset="0"/>
                          <a:cs typeface="Arial" panose="020B0604020202020204" pitchFamily="34" charset="0"/>
                        </a:rPr>
                        <a:t> way in which the researchers could have assessed how reliable the observers were.</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endParaRPr lang="en-GB" dirty="0" smtClean="0">
                        <a:latin typeface="Arial" panose="020B0604020202020204" pitchFamily="34" charset="0"/>
                        <a:cs typeface="Arial" panose="020B0604020202020204" pitchFamily="34" charset="0"/>
                      </a:endParaRP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4 marks </a:t>
                      </a:r>
                      <a:r>
                        <a:rPr lang="en-GB" sz="1100" i="1" dirty="0" smtClean="0">
                          <a:latin typeface="Arial" panose="020B0604020202020204" pitchFamily="34" charset="0"/>
                          <a:cs typeface="Arial" panose="020B0604020202020204" pitchFamily="34" charset="0"/>
                        </a:rPr>
                        <a:t>(AO2)</a:t>
                      </a:r>
                    </a:p>
                    <a:p>
                      <a:pPr marL="0" marR="0" lvl="0" indent="0" algn="ctr" defTabSz="685800" rtl="0" eaLnBrk="1" fontAlgn="auto" latinLnBrk="0" hangingPunct="1">
                        <a:lnSpc>
                          <a:spcPct val="150000"/>
                        </a:lnSpc>
                        <a:spcBef>
                          <a:spcPts val="0"/>
                        </a:spcBef>
                        <a:spcAft>
                          <a:spcPts val="0"/>
                        </a:spcAft>
                        <a:buClrTx/>
                        <a:buSzTx/>
                        <a:buFontTx/>
                        <a:buNone/>
                        <a:tabLst/>
                        <a:defRPr/>
                      </a:pPr>
                      <a:endParaRPr lang="en-GB" sz="1200" i="1"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20113668"/>
                  </a:ext>
                </a:extLst>
              </a:tr>
            </a:tbl>
          </a:graphicData>
        </a:graphic>
      </p:graphicFrame>
    </p:spTree>
    <p:extLst>
      <p:ext uri="{BB962C8B-B14F-4D97-AF65-F5344CB8AC3E}">
        <p14:creationId xmlns:p14="http://schemas.microsoft.com/office/powerpoint/2010/main" val="1207152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46890245"/>
              </p:ext>
            </p:extLst>
          </p:nvPr>
        </p:nvGraphicFramePr>
        <p:xfrm>
          <a:off x="111364" y="1691844"/>
          <a:ext cx="6657735" cy="3233960"/>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673640">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t>
                      </a:r>
                      <a:r>
                        <a:rPr lang="en-GB" b="1" dirty="0" smtClean="0">
                          <a:latin typeface="Arial" panose="020B0604020202020204" pitchFamily="34" charset="0"/>
                          <a:cs typeface="Arial" panose="020B0604020202020204" pitchFamily="34" charset="0"/>
                        </a:rPr>
                        <a:t>one</a:t>
                      </a:r>
                      <a:r>
                        <a:rPr lang="en-GB" b="0" dirty="0" smtClean="0">
                          <a:latin typeface="Arial" panose="020B0604020202020204" pitchFamily="34" charset="0"/>
                          <a:cs typeface="Arial" panose="020B0604020202020204" pitchFamily="34" charset="0"/>
                        </a:rPr>
                        <a:t> positive</a:t>
                      </a:r>
                      <a:r>
                        <a:rPr lang="en-GB" b="0" baseline="0" dirty="0" smtClean="0">
                          <a:latin typeface="Arial" panose="020B0604020202020204" pitchFamily="34" charset="0"/>
                          <a:cs typeface="Arial" panose="020B0604020202020204" pitchFamily="34" charset="0"/>
                        </a:rPr>
                        <a:t> symptom and </a:t>
                      </a:r>
                      <a:r>
                        <a:rPr lang="en-GB" b="1" baseline="0" dirty="0" smtClean="0">
                          <a:latin typeface="Arial" panose="020B0604020202020204" pitchFamily="34" charset="0"/>
                          <a:cs typeface="Arial" panose="020B0604020202020204" pitchFamily="34" charset="0"/>
                        </a:rPr>
                        <a:t>one</a:t>
                      </a:r>
                      <a:r>
                        <a:rPr lang="en-GB" b="0" baseline="0" dirty="0" smtClean="0">
                          <a:latin typeface="Arial" panose="020B0604020202020204" pitchFamily="34" charset="0"/>
                          <a:cs typeface="Arial" panose="020B0604020202020204" pitchFamily="34" charset="0"/>
                        </a:rPr>
                        <a:t> negative symptom of schizophrenia</a:t>
                      </a:r>
                      <a:r>
                        <a:rPr lang="en-GB" baseline="0" dirty="0" smtClean="0">
                          <a:latin typeface="Arial" panose="020B0604020202020204" pitchFamily="34" charset="0"/>
                          <a:cs typeface="Arial" panose="020B0604020202020204" pitchFamily="34" charset="0"/>
                        </a:rPr>
                        <a:t>.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138211">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Hallucinations</a:t>
                      </a:r>
                      <a:r>
                        <a:rPr lang="en-GB" sz="1200" baseline="0" dirty="0" smtClean="0">
                          <a:latin typeface="Arial" panose="020B0604020202020204" pitchFamily="34" charset="0"/>
                          <a:cs typeface="Arial" panose="020B0604020202020204" pitchFamily="34" charset="0"/>
                        </a:rPr>
                        <a:t> are a positive symptom characterised by</a:t>
                      </a:r>
                      <a:r>
                        <a:rPr lang="en-GB" dirty="0" smtClean="0">
                          <a:latin typeface="Arial" panose="020B0604020202020204" pitchFamily="34" charset="0"/>
                          <a:cs typeface="Arial" panose="020B0604020202020204" pitchFamily="34" charset="0"/>
                        </a:rPr>
                        <a:t>_____________________________</a:t>
                      </a:r>
                      <a:r>
                        <a:rPr lang="en-GB" baseline="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_________________________________________________________________________________________________________________________________________________________________________________________________________</a:t>
                      </a:r>
                      <a:r>
                        <a:rPr lang="en-GB" sz="1200" dirty="0" smtClean="0">
                          <a:latin typeface="Arial" panose="020B0604020202020204" pitchFamily="34" charset="0"/>
                          <a:cs typeface="Arial" panose="020B0604020202020204" pitchFamily="34" charset="0"/>
                        </a:rPr>
                        <a:t>Avolition</a:t>
                      </a:r>
                      <a:r>
                        <a:rPr lang="en-GB" sz="1200" baseline="0" dirty="0" smtClean="0">
                          <a:latin typeface="Arial" panose="020B0604020202020204" pitchFamily="34" charset="0"/>
                          <a:cs typeface="Arial" panose="020B0604020202020204" pitchFamily="34" charset="0"/>
                        </a:rPr>
                        <a:t> is a negative symptom characterised by</a:t>
                      </a:r>
                      <a:r>
                        <a:rPr lang="en-GB" dirty="0" smtClean="0">
                          <a:latin typeface="Arial" panose="020B0604020202020204" pitchFamily="34" charset="0"/>
                          <a:cs typeface="Arial" panose="020B0604020202020204" pitchFamily="34" charset="0"/>
                        </a:rPr>
                        <a:t>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
        <p:nvSpPr>
          <p:cNvPr id="3" name="Rectangle 2"/>
          <p:cNvSpPr/>
          <p:nvPr/>
        </p:nvSpPr>
        <p:spPr>
          <a:xfrm>
            <a:off x="111366" y="88900"/>
            <a:ext cx="6657734" cy="1485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dirty="0" smtClean="0">
                <a:solidFill>
                  <a:schemeClr val="tx1"/>
                </a:solidFill>
                <a:latin typeface="Arial Black" panose="020B0A04020102020204" pitchFamily="34" charset="0"/>
              </a:rPr>
              <a:t>Sample answer</a:t>
            </a:r>
          </a:p>
          <a:p>
            <a:r>
              <a:rPr lang="en-GB" sz="1400" dirty="0" smtClean="0">
                <a:solidFill>
                  <a:schemeClr val="tx1"/>
                </a:solidFill>
                <a:latin typeface="AkzidenzGrotesk" panose="02000503050000020003" pitchFamily="2" charset="0"/>
              </a:rPr>
              <a:t>Q: Explain anhedonia as a symptom of schizophrenia. (AO1 = 2 marks)</a:t>
            </a:r>
          </a:p>
          <a:p>
            <a:r>
              <a:rPr lang="en-GB" sz="1400" u="sng" dirty="0" smtClean="0">
                <a:solidFill>
                  <a:schemeClr val="tx1"/>
                </a:solidFill>
                <a:latin typeface="Segoe Print" panose="02000600000000000000" pitchFamily="2" charset="0"/>
              </a:rPr>
              <a:t>Anhedonia is a negative symptom, characterised by the inability to experience physical pleasures such as food or bodily contact (physical anhedonia) or the inability to experience pleasure from interpersonal situations such as interacting with other people (social anhedonia). </a:t>
            </a:r>
            <a:endParaRPr lang="en-GB" sz="1400" u="sng" dirty="0">
              <a:solidFill>
                <a:schemeClr val="tx1"/>
              </a:solidFill>
              <a:latin typeface="Segoe Print" panose="02000600000000000000"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20482783"/>
              </p:ext>
            </p:extLst>
          </p:nvPr>
        </p:nvGraphicFramePr>
        <p:xfrm>
          <a:off x="111364" y="5258685"/>
          <a:ext cx="6708506" cy="358686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87381">
                  <a:extLst>
                    <a:ext uri="{9D8B030D-6E8A-4147-A177-3AD203B41FA5}">
                      <a16:colId xmlns:a16="http://schemas.microsoft.com/office/drawing/2014/main" val="1317563987"/>
                    </a:ext>
                  </a:extLst>
                </a:gridCol>
                <a:gridCol w="912845">
                  <a:extLst>
                    <a:ext uri="{9D8B030D-6E8A-4147-A177-3AD203B41FA5}">
                      <a16:colId xmlns:a16="http://schemas.microsoft.com/office/drawing/2014/main" val="3941033202"/>
                    </a:ext>
                  </a:extLst>
                </a:gridCol>
              </a:tblGrid>
              <a:tr h="353076">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1233539">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200" dirty="0" smtClean="0">
                          <a:latin typeface="Arial" panose="020B0604020202020204" pitchFamily="34" charset="0"/>
                          <a:cs typeface="Arial" panose="020B0604020202020204" pitchFamily="34" charset="0"/>
                        </a:rPr>
                        <a:t>Professor</a:t>
                      </a:r>
                      <a:r>
                        <a:rPr lang="en-GB" sz="1200" baseline="0" dirty="0" smtClean="0">
                          <a:latin typeface="Arial" panose="020B0604020202020204" pitchFamily="34" charset="0"/>
                          <a:cs typeface="Arial" panose="020B0604020202020204" pitchFamily="34" charset="0"/>
                        </a:rPr>
                        <a:t> Caroline Smith was interested in the ways in which the DSM has changed its views on schizophrenia since it was introduced in 1952. She looked at all the versions up to DSM-5, which was introduced in 2013. She wrote an article on her findings and submitted it for publication in a peer-reviewed journal. Later, she wrote a book which was published in London. It was called ‘How beliefs about schizophrenia have changed’, and was published by </a:t>
                      </a:r>
                      <a:r>
                        <a:rPr lang="en-GB" sz="1200" i="1" baseline="0" dirty="0" smtClean="0">
                          <a:latin typeface="Arial" panose="020B0604020202020204" pitchFamily="34" charset="0"/>
                          <a:cs typeface="Arial" panose="020B0604020202020204" pitchFamily="34" charset="0"/>
                        </a:rPr>
                        <a:t>The Psychiatric Press </a:t>
                      </a:r>
                      <a:r>
                        <a:rPr lang="en-GB" sz="1200" i="0" baseline="0" dirty="0" smtClean="0">
                          <a:latin typeface="Arial" panose="020B0604020202020204" pitchFamily="34" charset="0"/>
                          <a:cs typeface="Arial" panose="020B0604020202020204" pitchFamily="34" charset="0"/>
                        </a:rPr>
                        <a:t>in 2018.</a:t>
                      </a:r>
                      <a:endParaRPr lang="en-GB" sz="120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931033">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Professor Smith collected secondary data in her study. Explain what is meant by ‘secondary data’.</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578041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21385316"/>
              </p:ext>
            </p:extLst>
          </p:nvPr>
        </p:nvGraphicFramePr>
        <p:xfrm>
          <a:off x="70884" y="67008"/>
          <a:ext cx="6708506" cy="2032136"/>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1877651036"/>
                    </a:ext>
                  </a:extLst>
                </a:gridCol>
                <a:gridCol w="912845">
                  <a:extLst>
                    <a:ext uri="{9D8B030D-6E8A-4147-A177-3AD203B41FA5}">
                      <a16:colId xmlns:a16="http://schemas.microsoft.com/office/drawing/2014/main" val="3011707716"/>
                    </a:ext>
                  </a:extLst>
                </a:gridCol>
              </a:tblGrid>
              <a:tr h="20321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(e) The researchers found that the increase in activity levels was significant at p&lt;0.05. What is meant by ‘significant at p&lt;0.05’?</a:t>
                      </a: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GB" sz="1200" b="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kumimoji="0" lang="en-GB" sz="135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2 marks </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r>
                        <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AO1)</a:t>
                      </a:r>
                      <a:endParaRPr kumimoji="0" lang="en-GB" sz="1200" b="0" i="1"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84608776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49907877"/>
              </p:ext>
            </p:extLst>
          </p:nvPr>
        </p:nvGraphicFramePr>
        <p:xfrm>
          <a:off x="70884" y="2099144"/>
          <a:ext cx="6708506" cy="4828378"/>
        </p:xfrm>
        <a:graphic>
          <a:graphicData uri="http://schemas.openxmlformats.org/drawingml/2006/table">
            <a:tbl>
              <a:tblPr firstRow="1" bandRow="1">
                <a:tableStyleId>{5940675A-B579-460E-94D1-54222C63F5DA}</a:tableStyleId>
              </a:tblPr>
              <a:tblGrid>
                <a:gridCol w="304539">
                  <a:extLst>
                    <a:ext uri="{9D8B030D-6E8A-4147-A177-3AD203B41FA5}">
                      <a16:colId xmlns:a16="http://schemas.microsoft.com/office/drawing/2014/main" val="1534005871"/>
                    </a:ext>
                  </a:extLst>
                </a:gridCol>
                <a:gridCol w="5478435">
                  <a:extLst>
                    <a:ext uri="{9D8B030D-6E8A-4147-A177-3AD203B41FA5}">
                      <a16:colId xmlns:a16="http://schemas.microsoft.com/office/drawing/2014/main" val="1317563987"/>
                    </a:ext>
                  </a:extLst>
                </a:gridCol>
                <a:gridCol w="925532">
                  <a:extLst>
                    <a:ext uri="{9D8B030D-6E8A-4147-A177-3AD203B41FA5}">
                      <a16:colId xmlns:a16="http://schemas.microsoft.com/office/drawing/2014/main" val="1721909816"/>
                    </a:ext>
                  </a:extLst>
                </a:gridCol>
              </a:tblGrid>
              <a:tr h="930303">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the token economy as</a:t>
                      </a:r>
                      <a:r>
                        <a:rPr lang="en-GB" baseline="0" dirty="0" smtClean="0">
                          <a:latin typeface="Arial" panose="020B0604020202020204" pitchFamily="34" charset="0"/>
                          <a:cs typeface="Arial" panose="020B0604020202020204" pitchFamily="34" charset="0"/>
                        </a:rPr>
                        <a:t> used in the management of schizophrenia and give </a:t>
                      </a:r>
                      <a:r>
                        <a:rPr lang="en-GB" b="1" baseline="0" dirty="0" smtClean="0">
                          <a:latin typeface="Arial" panose="020B0604020202020204" pitchFamily="34" charset="0"/>
                          <a:cs typeface="Arial" panose="020B0604020202020204" pitchFamily="34" charset="0"/>
                        </a:rPr>
                        <a:t>one</a:t>
                      </a:r>
                      <a:r>
                        <a:rPr lang="en-GB" b="0" baseline="0" dirty="0" smtClean="0">
                          <a:latin typeface="Arial" panose="020B0604020202020204" pitchFamily="34" charset="0"/>
                          <a:cs typeface="Arial" panose="020B0604020202020204" pitchFamily="34" charset="0"/>
                        </a:rPr>
                        <a:t> strength of this method of treatment. </a:t>
                      </a:r>
                      <a:endParaRPr lang="en-GB" i="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6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a:t>
                      </a:r>
                      <a:r>
                        <a:rPr lang="en-GB" i="1" baseline="0" dirty="0" smtClean="0">
                          <a:latin typeface="Arial" panose="020B0604020202020204" pitchFamily="34" charset="0"/>
                          <a:cs typeface="Arial" panose="020B0604020202020204" pitchFamily="34" charset="0"/>
                        </a:rPr>
                        <a:t> = 3; AO3 = 3</a:t>
                      </a:r>
                      <a:r>
                        <a:rPr lang="en-GB" i="1" dirty="0" smtClean="0">
                          <a:latin typeface="Arial" panose="020B0604020202020204" pitchFamily="34" charset="0"/>
                          <a:cs typeface="Arial" panose="020B0604020202020204" pitchFamily="34" charset="0"/>
                        </a:rPr>
                        <a:t>)</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65583">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 token economy</a:t>
                      </a:r>
                      <a:r>
                        <a:rPr lang="en-GB" sz="1200" baseline="0" dirty="0" smtClean="0">
                          <a:latin typeface="Arial" panose="020B0604020202020204" pitchFamily="34" charset="0"/>
                          <a:cs typeface="Arial" panose="020B0604020202020204" pitchFamily="34" charset="0"/>
                        </a:rPr>
                        <a:t> system aims to </a:t>
                      </a:r>
                      <a:r>
                        <a:rPr lang="en-GB" sz="1200" dirty="0" smtClean="0">
                          <a:latin typeface="Arial" panose="020B0604020202020204" pitchFamily="34" charset="0"/>
                          <a:cs typeface="Arial" panose="020B0604020202020204" pitchFamily="34" charset="0"/>
                        </a:rPr>
                        <a:t>________________________________________________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It works by __________________________</a:t>
                      </a:r>
                      <a:r>
                        <a:rPr lang="en-GB" sz="1200" dirty="0" smtClean="0">
                          <a:latin typeface="Arial" panose="020B0604020202020204" pitchFamily="34" charset="0"/>
                          <a:cs typeface="Arial" panose="020B0604020202020204" pitchFamily="34" charset="0"/>
                        </a:rPr>
                        <a:t>_________________________________________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One strength of the token economy</a:t>
                      </a:r>
                      <a:r>
                        <a:rPr lang="en-GB" sz="1200" baseline="0" dirty="0" smtClean="0">
                          <a:latin typeface="Arial" panose="020B0604020202020204" pitchFamily="34" charset="0"/>
                          <a:cs typeface="Arial" panose="020B0604020202020204" pitchFamily="34" charset="0"/>
                        </a:rPr>
                        <a:t> is </a:t>
                      </a:r>
                      <a:r>
                        <a:rPr lang="en-GB" sz="1200" dirty="0" smtClean="0">
                          <a:latin typeface="Arial" panose="020B0604020202020204" pitchFamily="34" charset="0"/>
                          <a:cs typeface="Arial" panose="020B0604020202020204" pitchFamily="34" charset="0"/>
                        </a:rPr>
                        <a:t> __</a:t>
                      </a:r>
                      <a:r>
                        <a:rPr lang="en-GB" sz="1200" baseline="0" dirty="0" smtClean="0">
                          <a:latin typeface="Arial" panose="020B0604020202020204" pitchFamily="34" charset="0"/>
                          <a:cs typeface="Arial" panose="020B0604020202020204" pitchFamily="34" charset="0"/>
                        </a:rPr>
                        <a:t>__________________________</a:t>
                      </a:r>
                      <a:r>
                        <a:rPr lang="en-GB" sz="1200" dirty="0" smtClean="0">
                          <a:latin typeface="Arial" panose="020B0604020202020204" pitchFamily="34" charset="0"/>
                          <a:cs typeface="Arial" panose="020B0604020202020204" pitchFamily="34" charset="0"/>
                        </a:rPr>
                        <a:t>_________________ 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For example, Glowacki et al______________________________________________________</a:t>
                      </a:r>
                      <a:endParaRPr kumimoji="0" lang="en-GB" sz="12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endParaRPr lang="en-GB" sz="12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9987457"/>
              </p:ext>
            </p:extLst>
          </p:nvPr>
        </p:nvGraphicFramePr>
        <p:xfrm>
          <a:off x="75553" y="6927523"/>
          <a:ext cx="6699168" cy="2089966"/>
        </p:xfrm>
        <a:graphic>
          <a:graphicData uri="http://schemas.openxmlformats.org/drawingml/2006/table">
            <a:tbl>
              <a:tblPr firstRow="1" bandRow="1">
                <a:tableStyleId>{5940675A-B579-460E-94D1-54222C63F5DA}</a:tableStyleId>
              </a:tblPr>
              <a:tblGrid>
                <a:gridCol w="304115">
                  <a:extLst>
                    <a:ext uri="{9D8B030D-6E8A-4147-A177-3AD203B41FA5}">
                      <a16:colId xmlns:a16="http://schemas.microsoft.com/office/drawing/2014/main" val="1534005871"/>
                    </a:ext>
                  </a:extLst>
                </a:gridCol>
                <a:gridCol w="5470810">
                  <a:extLst>
                    <a:ext uri="{9D8B030D-6E8A-4147-A177-3AD203B41FA5}">
                      <a16:colId xmlns:a16="http://schemas.microsoft.com/office/drawing/2014/main" val="1317563987"/>
                    </a:ext>
                  </a:extLst>
                </a:gridCol>
                <a:gridCol w="924243">
                  <a:extLst>
                    <a:ext uri="{9D8B030D-6E8A-4147-A177-3AD203B41FA5}">
                      <a16:colId xmlns:a16="http://schemas.microsoft.com/office/drawing/2014/main" val="1721909816"/>
                    </a:ext>
                  </a:extLst>
                </a:gridCol>
              </a:tblGrid>
              <a:tr h="576800">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Outline and evaluate</a:t>
                      </a:r>
                      <a:r>
                        <a:rPr lang="en-GB" sz="1200" baseline="0" dirty="0" smtClean="0">
                          <a:latin typeface="Arial" panose="020B0604020202020204" pitchFamily="34" charset="0"/>
                          <a:cs typeface="Arial" panose="020B0604020202020204" pitchFamily="34" charset="0"/>
                        </a:rPr>
                        <a:t> the token economy as a way of managing schizophrenia. </a:t>
                      </a:r>
                      <a:endParaRPr lang="en-GB" sz="1200" baseline="0" dirty="0" smtClean="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16 marks </a:t>
                      </a:r>
                      <a:r>
                        <a:rPr lang="en-GB" sz="1200" i="1" dirty="0" smtClean="0">
                          <a:latin typeface="Arial" panose="020B0604020202020204" pitchFamily="34" charset="0"/>
                          <a:cs typeface="Arial" panose="020B0604020202020204" pitchFamily="34" charset="0"/>
                        </a:rPr>
                        <a:t>(AO1 = 6; AO3</a:t>
                      </a:r>
                      <a:r>
                        <a:rPr lang="en-GB" sz="1200" i="1" baseline="0" dirty="0" smtClean="0">
                          <a:latin typeface="Arial" panose="020B0604020202020204" pitchFamily="34" charset="0"/>
                          <a:cs typeface="Arial" panose="020B0604020202020204" pitchFamily="34" charset="0"/>
                        </a:rPr>
                        <a:t> = 10</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42702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100" b="1" dirty="0" smtClean="0">
                          <a:latin typeface="Arial" panose="020B0604020202020204" pitchFamily="34" charset="0"/>
                          <a:cs typeface="Arial" panose="020B0604020202020204" pitchFamily="34" charset="0"/>
                        </a:rPr>
                        <a:t>The suggested paragraph</a:t>
                      </a:r>
                      <a:r>
                        <a:rPr lang="en-GB" sz="1100" b="1" baseline="0" dirty="0" smtClean="0">
                          <a:latin typeface="Arial" panose="020B0604020202020204" pitchFamily="34" charset="0"/>
                          <a:cs typeface="Arial" panose="020B0604020202020204" pitchFamily="34" charset="0"/>
                        </a:rPr>
                        <a:t> starters below will help form your answer: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The token economy system is based on… </a:t>
                      </a:r>
                      <a:r>
                        <a:rPr lang="en-GB" sz="1100" b="0" baseline="0" dirty="0" smtClean="0">
                          <a:latin typeface="Arial" panose="020B0604020202020204" pitchFamily="34" charset="0"/>
                          <a:cs typeface="Arial" panose="020B0604020202020204" pitchFamily="34" charset="0"/>
                        </a:rPr>
                        <a:t>(AO1)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It aims to… </a:t>
                      </a:r>
                      <a:r>
                        <a:rPr lang="en-GB" sz="1100" b="0" baseline="0" dirty="0" smtClean="0">
                          <a:latin typeface="Arial" panose="020B0604020202020204" pitchFamily="34" charset="0"/>
                          <a:cs typeface="Arial" panose="020B0604020202020204" pitchFamily="34" charset="0"/>
                        </a:rPr>
                        <a:t>(AO1)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It involves… </a:t>
                      </a:r>
                      <a:r>
                        <a:rPr lang="en-GB" sz="1100" b="0" baseline="0" dirty="0" smtClean="0">
                          <a:latin typeface="Arial" panose="020B0604020202020204" pitchFamily="34" charset="0"/>
                          <a:cs typeface="Arial" panose="020B0604020202020204" pitchFamily="34" charset="0"/>
                        </a:rPr>
                        <a:t>(AO1</a:t>
                      </a:r>
                      <a:r>
                        <a:rPr lang="en-GB" sz="1100" b="0" baseline="0" dirty="0" smtClean="0">
                          <a:latin typeface="Arial" panose="020B0604020202020204" pitchFamily="34" charset="0"/>
                          <a:cs typeface="Arial" panose="020B0604020202020204" pitchFamily="34" charset="0"/>
                        </a:rPr>
                        <a:t>)</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One strength of the token economy is that it seems to be effective in managing schizophrenic behaviour… (AO3)</a:t>
                      </a:r>
                      <a:endParaRPr lang="en-GB" sz="1100" b="0" baseline="0" dirty="0" smtClean="0">
                        <a:latin typeface="Arial" panose="020B0604020202020204" pitchFamily="34" charset="0"/>
                        <a:cs typeface="Arial" panose="020B0604020202020204" pitchFamily="34" charset="0"/>
                      </a:endParaRPr>
                    </a:p>
                    <a:p>
                      <a:pPr marL="0" marR="0" lvl="0" indent="0" algn="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0" i="1" baseline="0" dirty="0" smtClean="0">
                          <a:latin typeface="Arial" panose="020B0604020202020204" pitchFamily="34" charset="0"/>
                          <a:cs typeface="Arial" panose="020B0604020202020204" pitchFamily="34" charset="0"/>
                        </a:rPr>
                        <a:t>Continued on next page</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562766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6194481"/>
              </p:ext>
            </p:extLst>
          </p:nvPr>
        </p:nvGraphicFramePr>
        <p:xfrm>
          <a:off x="75643" y="98483"/>
          <a:ext cx="6683120" cy="8976360"/>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92501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However, an issue with this evidence is …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Furthermore, token economies raise certain ethical issues…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Additionally….(AO3)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1" baseline="0" dirty="0" smtClean="0">
                          <a:latin typeface="Arial" panose="020B0604020202020204" pitchFamily="34" charset="0"/>
                          <a:cs typeface="Arial" panose="020B0604020202020204" pitchFamily="34" charset="0"/>
                        </a:rPr>
                        <a:t>(don’t forget to add your own points!)</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endParaRPr lang="en-GB" sz="11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endParaRPr lang="en-GB" sz="11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950067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707942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282689" y="36820"/>
            <a:ext cx="554673" cy="486833"/>
          </a:xfrm>
        </p:spPr>
        <p:txBody>
          <a:bodyPr/>
          <a:lstStyle/>
          <a:p>
            <a:fld id="{D5319E0F-E15D-4AEF-A160-7C6213AE9274}" type="slidenum">
              <a:rPr lang="en-GB" smtClean="0"/>
              <a:pPr/>
              <a:t>43</a:t>
            </a:fld>
            <a:endParaRPr lang="en-GB" dirty="0"/>
          </a:p>
        </p:txBody>
      </p:sp>
      <p:sp>
        <p:nvSpPr>
          <p:cNvPr id="3" name="Title 1"/>
          <p:cNvSpPr txBox="1">
            <a:spLocks/>
          </p:cNvSpPr>
          <p:nvPr/>
        </p:nvSpPr>
        <p:spPr>
          <a:xfrm>
            <a:off x="154965" y="432142"/>
            <a:ext cx="6630464" cy="487180"/>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70000" lnSpcReduction="2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sz="2200" b="1" dirty="0" smtClean="0">
                <a:latin typeface="AkzidenzGrotesk" panose="02000503050000020003" pitchFamily="2" charset="0"/>
              </a:rPr>
              <a:t>What the spec says…</a:t>
            </a:r>
            <a:r>
              <a:rPr lang="en-US" sz="2200" dirty="0" smtClean="0">
                <a:latin typeface="AkzidenzGrotesk" panose="02000503050000020003" pitchFamily="2" charset="0"/>
              </a:rPr>
              <a:t> </a:t>
            </a:r>
            <a:r>
              <a:rPr lang="en-US" sz="2200" dirty="0" smtClean="0">
                <a:latin typeface="AkzidenzGrotesk" panose="02000503050000020003" pitchFamily="2" charset="0"/>
              </a:rPr>
              <a:t>The importance of an interactionist approach in explaining and treating schizophrenia; th</a:t>
            </a:r>
            <a:r>
              <a:rPr lang="en-US" sz="2200" dirty="0" smtClean="0">
                <a:latin typeface="AkzidenzGrotesk" panose="02000503050000020003" pitchFamily="2" charset="0"/>
              </a:rPr>
              <a:t>e diathesis-stress model. </a:t>
            </a:r>
            <a:endParaRPr lang="en-US" sz="2200" dirty="0" smtClean="0">
              <a:latin typeface="AkzidenzGrotesk" panose="02000503050000020003" pitchFamily="2"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9612419"/>
              </p:ext>
            </p:extLst>
          </p:nvPr>
        </p:nvGraphicFramePr>
        <p:xfrm>
          <a:off x="127694" y="3730390"/>
          <a:ext cx="6630464" cy="2940216"/>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481208">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Explain</a:t>
                      </a:r>
                      <a:r>
                        <a:rPr lang="en-GB" baseline="0" dirty="0" smtClean="0">
                          <a:latin typeface="Arial" panose="020B0604020202020204" pitchFamily="34" charset="0"/>
                          <a:cs typeface="Arial" panose="020B0604020202020204" pitchFamily="34" charset="0"/>
                        </a:rPr>
                        <a:t> </a:t>
                      </a:r>
                      <a:r>
                        <a:rPr lang="en-GB" b="0" baseline="0" dirty="0" smtClean="0">
                          <a:latin typeface="Arial" panose="020B0604020202020204" pitchFamily="34" charset="0"/>
                          <a:cs typeface="Arial" panose="020B0604020202020204" pitchFamily="34" charset="0"/>
                        </a:rPr>
                        <a:t>the diathesis-stress model of schizophrenia.</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3729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The diathesis-stress model of schizophrenia is the result of </a:t>
                      </a:r>
                      <a:r>
                        <a:rPr lang="en-GB" sz="1200" dirty="0" smtClean="0">
                          <a:latin typeface="Arial" panose="020B0604020202020204" pitchFamily="34" charset="0"/>
                          <a:cs typeface="Arial" panose="020B0604020202020204" pitchFamily="34" charset="0"/>
                        </a:rPr>
                        <a:t>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A diathesis is ___________________</a:t>
                      </a:r>
                      <a:r>
                        <a:rPr lang="en-GB" sz="1200" dirty="0" smtClean="0">
                          <a:latin typeface="Arial" panose="020B0604020202020204" pitchFamily="34" charset="0"/>
                          <a:cs typeface="Arial" panose="020B0604020202020204" pitchFamily="34" charset="0"/>
                        </a:rPr>
                        <a:t>______________________________________________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baseline="0" dirty="0" smtClean="0">
                          <a:latin typeface="Arial" panose="020B0604020202020204" pitchFamily="34" charset="0"/>
                          <a:cs typeface="Arial" panose="020B0604020202020204" pitchFamily="34" charset="0"/>
                        </a:rPr>
                        <a:t>Stress is _____________________</a:t>
                      </a:r>
                      <a:r>
                        <a:rPr lang="en-GB" sz="1200" dirty="0" smtClean="0">
                          <a:latin typeface="Arial" panose="020B0604020202020204" pitchFamily="34" charset="0"/>
                          <a:cs typeface="Arial" panose="020B0604020202020204" pitchFamily="34" charset="0"/>
                        </a:rPr>
                        <a:t>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A combination of ___</a:t>
                      </a:r>
                      <a:r>
                        <a:rPr lang="en-GB" sz="1200" baseline="0" dirty="0" smtClean="0">
                          <a:latin typeface="Arial" panose="020B0604020202020204" pitchFamily="34" charset="0"/>
                          <a:cs typeface="Arial" panose="020B0604020202020204" pitchFamily="34" charset="0"/>
                        </a:rPr>
                        <a:t>______________________________</a:t>
                      </a:r>
                      <a:r>
                        <a:rPr lang="en-GB" sz="1200" dirty="0" smtClean="0">
                          <a:latin typeface="Arial" panose="020B0604020202020204" pitchFamily="34" charset="0"/>
                          <a:cs typeface="Arial" panose="020B0604020202020204" pitchFamily="34" charset="0"/>
                        </a:rPr>
                        <a:t>_____________________________</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____________________________________________________________________________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3989451"/>
              </p:ext>
            </p:extLst>
          </p:nvPr>
        </p:nvGraphicFramePr>
        <p:xfrm>
          <a:off x="127694" y="952592"/>
          <a:ext cx="6630464" cy="2777796"/>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930239">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a:t>
                      </a:r>
                      <a:r>
                        <a:rPr lang="en-GB" sz="1200" b="0" dirty="0" smtClean="0">
                          <a:latin typeface="Arial" panose="020B0604020202020204" pitchFamily="34" charset="0"/>
                          <a:cs typeface="Arial" panose="020B0604020202020204" pitchFamily="34" charset="0"/>
                        </a:rPr>
                        <a:t>statements about the diathesis-stress</a:t>
                      </a:r>
                      <a:r>
                        <a:rPr lang="en-GB" sz="1200" b="0" baseline="0" dirty="0" smtClean="0">
                          <a:latin typeface="Arial" panose="020B0604020202020204" pitchFamily="34" charset="0"/>
                          <a:cs typeface="Arial" panose="020B0604020202020204" pitchFamily="34" charset="0"/>
                        </a:rPr>
                        <a:t> model </a:t>
                      </a:r>
                      <a:r>
                        <a:rPr lang="en-GB" sz="1200" b="0" dirty="0" smtClean="0">
                          <a:latin typeface="Arial" panose="020B0604020202020204" pitchFamily="34" charset="0"/>
                          <a:cs typeface="Arial" panose="020B0604020202020204" pitchFamily="34" charset="0"/>
                        </a:rPr>
                        <a:t>is </a:t>
                      </a:r>
                      <a:r>
                        <a:rPr lang="en-GB" sz="1200" b="1" dirty="0" smtClean="0">
                          <a:latin typeface="Arial" panose="020B0604020202020204" pitchFamily="34" charset="0"/>
                          <a:cs typeface="Arial" panose="020B0604020202020204" pitchFamily="34" charset="0"/>
                        </a:rPr>
                        <a:t>true</a:t>
                      </a:r>
                      <a:r>
                        <a:rPr lang="en-GB" sz="1200" b="0" dirty="0" smtClean="0">
                          <a:latin typeface="Arial" panose="020B0604020202020204" pitchFamily="34" charset="0"/>
                          <a:cs typeface="Arial" panose="020B0604020202020204" pitchFamily="34" charset="0"/>
                        </a:rPr>
                        <a:t>?</a:t>
                      </a:r>
                      <a:endParaRPr lang="en-GB" sz="1200" b="0" baseline="0" dirty="0" smtClean="0">
                        <a:latin typeface="Arial" panose="020B0604020202020204" pitchFamily="34" charset="0"/>
                        <a:cs typeface="Arial" panose="020B0604020202020204" pitchFamily="34" charset="0"/>
                      </a:endParaRPr>
                    </a:p>
                    <a:p>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 </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847557">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112376"/>
              </p:ext>
            </p:extLst>
          </p:nvPr>
        </p:nvGraphicFramePr>
        <p:xfrm>
          <a:off x="681189" y="1915819"/>
          <a:ext cx="5578015" cy="1706880"/>
        </p:xfrm>
        <a:graphic>
          <a:graphicData uri="http://schemas.openxmlformats.org/drawingml/2006/table">
            <a:tbl>
              <a:tblPr firstRow="1" bandRow="1">
                <a:tableStyleId>{5940675A-B579-460E-94D1-54222C63F5DA}</a:tableStyleId>
              </a:tblPr>
              <a:tblGrid>
                <a:gridCol w="415667">
                  <a:extLst>
                    <a:ext uri="{9D8B030D-6E8A-4147-A177-3AD203B41FA5}">
                      <a16:colId xmlns:a16="http://schemas.microsoft.com/office/drawing/2014/main" val="1101121053"/>
                    </a:ext>
                  </a:extLst>
                </a:gridCol>
                <a:gridCol w="4249806">
                  <a:extLst>
                    <a:ext uri="{9D8B030D-6E8A-4147-A177-3AD203B41FA5}">
                      <a16:colId xmlns:a16="http://schemas.microsoft.com/office/drawing/2014/main" val="965838728"/>
                    </a:ext>
                  </a:extLst>
                </a:gridCol>
                <a:gridCol w="912542">
                  <a:extLst>
                    <a:ext uri="{9D8B030D-6E8A-4147-A177-3AD203B41FA5}">
                      <a16:colId xmlns:a16="http://schemas.microsoft.com/office/drawing/2014/main" val="300853302"/>
                    </a:ext>
                  </a:extLst>
                </a:gridCol>
              </a:tblGrid>
              <a:tr h="327117">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People</a:t>
                      </a:r>
                      <a:r>
                        <a:rPr lang="en-GB" sz="1100" baseline="0" dirty="0" smtClean="0"/>
                        <a:t> who have a high biological vulnerability to schizophrenia always develop the disorder irrespective of stress factors.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27117">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People who have a low biological vulnerability</a:t>
                      </a:r>
                      <a:r>
                        <a:rPr lang="en-GB" sz="1100" baseline="0" dirty="0" smtClean="0"/>
                        <a:t> to schizophrenia never develop the disorder irrespective of stress factors.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27117">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People with</a:t>
                      </a:r>
                      <a:r>
                        <a:rPr lang="en-GB" sz="1100" baseline="0" dirty="0" smtClean="0"/>
                        <a:t> a high biological vulnerability to schizophrenia are less likely to develop the disorder when they experience increases in stress.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27117">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100" dirty="0" smtClean="0"/>
                        <a:t>People with a</a:t>
                      </a:r>
                      <a:r>
                        <a:rPr lang="en-GB" sz="1100" baseline="0" dirty="0" smtClean="0"/>
                        <a:t> </a:t>
                      </a:r>
                      <a:r>
                        <a:rPr lang="en-GB" sz="1100" dirty="0" smtClean="0"/>
                        <a:t>low biological vulnerability</a:t>
                      </a:r>
                      <a:r>
                        <a:rPr lang="en-GB" sz="1100" baseline="0" dirty="0" smtClean="0"/>
                        <a:t> to schizophrenia are more likely to develop the disorder when they experience increases in stress. </a:t>
                      </a:r>
                      <a:endParaRPr lang="en-GB" sz="1100" dirty="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
        <p:nvSpPr>
          <p:cNvPr id="7" name="TextBox 6"/>
          <p:cNvSpPr txBox="1"/>
          <p:nvPr/>
        </p:nvSpPr>
        <p:spPr>
          <a:xfrm>
            <a:off x="419148" y="89493"/>
            <a:ext cx="6163355" cy="307777"/>
          </a:xfrm>
          <a:prstGeom prst="rect">
            <a:avLst/>
          </a:prstGeom>
          <a:noFill/>
        </p:spPr>
        <p:txBody>
          <a:bodyPr wrap="square" rtlCol="0">
            <a:spAutoFit/>
          </a:bodyPr>
          <a:lstStyle/>
          <a:p>
            <a:r>
              <a:rPr lang="en-GB" sz="1400" dirty="0" smtClean="0">
                <a:latin typeface="AkzidenzGrotesk" panose="02000503050000020003" pitchFamily="2" charset="0"/>
              </a:rPr>
              <a:t>AN INTERACTIONIST APPROACH</a:t>
            </a:r>
            <a:endParaRPr lang="en-GB" sz="1400" dirty="0">
              <a:latin typeface="AkzidenzGrotesk" panose="02000503050000020003" pitchFamily="2" charset="0"/>
            </a:endParaRPr>
          </a:p>
        </p:txBody>
      </p:sp>
      <p:sp>
        <p:nvSpPr>
          <p:cNvPr id="8" name="TextBox 7"/>
          <p:cNvSpPr txBox="1"/>
          <p:nvPr/>
        </p:nvSpPr>
        <p:spPr>
          <a:xfrm>
            <a:off x="154965" y="120971"/>
            <a:ext cx="264183" cy="307777"/>
          </a:xfrm>
          <a:prstGeom prst="rect">
            <a:avLst/>
          </a:prstGeom>
          <a:noFill/>
        </p:spPr>
        <p:txBody>
          <a:bodyPr wrap="square" rtlCol="0">
            <a:spAutoFit/>
          </a:bodyPr>
          <a:lstStyle/>
          <a:p>
            <a:r>
              <a:rPr lang="en-GB" sz="1400" dirty="0" smtClean="0"/>
              <a:t>9</a:t>
            </a:r>
            <a:endParaRPr lang="en-GB" sz="1400" dirty="0"/>
          </a:p>
        </p:txBody>
      </p:sp>
      <p:graphicFrame>
        <p:nvGraphicFramePr>
          <p:cNvPr id="10" name="Table 9"/>
          <p:cNvGraphicFramePr>
            <a:graphicFrameLocks noGrp="1"/>
          </p:cNvGraphicFramePr>
          <p:nvPr>
            <p:extLst>
              <p:ext uri="{D42A27DB-BD31-4B8C-83A1-F6EECF244321}">
                <p14:modId xmlns:p14="http://schemas.microsoft.com/office/powerpoint/2010/main" val="3836805012"/>
              </p:ext>
            </p:extLst>
          </p:nvPr>
        </p:nvGraphicFramePr>
        <p:xfrm>
          <a:off x="127694" y="6670606"/>
          <a:ext cx="6630464" cy="2447477"/>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401246">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Outline </a:t>
                      </a:r>
                      <a:r>
                        <a:rPr lang="en-GB" b="1" dirty="0" smtClean="0">
                          <a:latin typeface="Arial" panose="020B0604020202020204" pitchFamily="34" charset="0"/>
                          <a:cs typeface="Arial" panose="020B0604020202020204" pitchFamily="34" charset="0"/>
                        </a:rPr>
                        <a:t>one</a:t>
                      </a:r>
                      <a:r>
                        <a:rPr lang="en-GB" b="0" baseline="0" dirty="0" smtClean="0">
                          <a:latin typeface="Arial" panose="020B0604020202020204" pitchFamily="34" charset="0"/>
                          <a:cs typeface="Arial" panose="020B0604020202020204" pitchFamily="34" charset="0"/>
                        </a:rPr>
                        <a:t> study that has explored the diathesis-stress model of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944557">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endParaRPr lang="en-GB" sz="12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pic>
        <p:nvPicPr>
          <p:cNvPr id="9" name="Picture 8"/>
          <p:cNvPicPr>
            <a:picLocks noChangeAspect="1"/>
          </p:cNvPicPr>
          <p:nvPr/>
        </p:nvPicPr>
        <p:blipFill>
          <a:blip r:embed="rId2"/>
          <a:stretch>
            <a:fillRect/>
          </a:stretch>
        </p:blipFill>
        <p:spPr>
          <a:xfrm>
            <a:off x="851310" y="7186144"/>
            <a:ext cx="5028495" cy="1931939"/>
          </a:xfrm>
          <a:prstGeom prst="rect">
            <a:avLst/>
          </a:prstGeom>
        </p:spPr>
      </p:pic>
    </p:spTree>
    <p:extLst>
      <p:ext uri="{BB962C8B-B14F-4D97-AF65-F5344CB8AC3E}">
        <p14:creationId xmlns:p14="http://schemas.microsoft.com/office/powerpoint/2010/main" val="39711093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3359687"/>
              </p:ext>
            </p:extLst>
          </p:nvPr>
        </p:nvGraphicFramePr>
        <p:xfrm>
          <a:off x="124169" y="81841"/>
          <a:ext cx="6630464" cy="2573895"/>
        </p:xfrm>
        <a:graphic>
          <a:graphicData uri="http://schemas.openxmlformats.org/drawingml/2006/table">
            <a:tbl>
              <a:tblPr firstRow="1" bandRow="1">
                <a:tableStyleId>{5940675A-B579-460E-94D1-54222C63F5DA}</a:tableStyleId>
              </a:tblPr>
              <a:tblGrid>
                <a:gridCol w="6630464">
                  <a:extLst>
                    <a:ext uri="{9D8B030D-6E8A-4147-A177-3AD203B41FA5}">
                      <a16:colId xmlns:a16="http://schemas.microsoft.com/office/drawing/2014/main" val="1534005871"/>
                    </a:ext>
                  </a:extLst>
                </a:gridCol>
              </a:tblGrid>
              <a:tr h="2573895">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Tienari et al. reviewed hospital records for women admitted to psychiatric hospitals and </a:t>
                      </a:r>
                      <a:r>
                        <a:rPr lang="en-GB" sz="1200" dirty="0" smtClean="0">
                          <a:latin typeface="Arial" panose="020B0604020202020204" pitchFamily="34" charset="0"/>
                          <a:cs typeface="Arial" panose="020B0604020202020204" pitchFamily="34" charset="0"/>
                        </a:rPr>
                        <a:t>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They found _</a:t>
                      </a:r>
                      <a:r>
                        <a:rPr lang="en-GB" sz="1200" baseline="0" dirty="0" smtClean="0">
                          <a:latin typeface="Arial" panose="020B0604020202020204" pitchFamily="34" charset="0"/>
                          <a:cs typeface="Arial" panose="020B0604020202020204" pitchFamily="34" charset="0"/>
                        </a:rPr>
                        <a:t>___________________</a:t>
                      </a:r>
                      <a:r>
                        <a:rPr lang="en-GB" sz="1200" dirty="0" smtClean="0">
                          <a:latin typeface="Arial" panose="020B0604020202020204" pitchFamily="34" charset="0"/>
                          <a:cs typeface="Arial" panose="020B0604020202020204" pitchFamily="34" charset="0"/>
                        </a:rPr>
                        <a:t>______________________________________________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baseline="0" dirty="0" smtClean="0">
                          <a:latin typeface="Arial" panose="020B0604020202020204" pitchFamily="34" charset="0"/>
                          <a:cs typeface="Arial" panose="020B0604020202020204" pitchFamily="34" charset="0"/>
                        </a:rPr>
                        <a:t>_____________________</a:t>
                      </a:r>
                      <a:r>
                        <a:rPr lang="en-GB" sz="1200" dirty="0" smtClean="0">
                          <a:latin typeface="Arial" panose="020B0604020202020204" pitchFamily="34" charset="0"/>
                          <a:cs typeface="Arial" panose="020B0604020202020204" pitchFamily="34" charset="0"/>
                        </a:rPr>
                        <a:t>_______________________________________________________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a:t>
                      </a:r>
                      <a:r>
                        <a:rPr lang="en-GB" sz="1200" baseline="0" dirty="0" smtClean="0">
                          <a:latin typeface="Arial" panose="020B0604020202020204" pitchFamily="34" charset="0"/>
                          <a:cs typeface="Arial" panose="020B0604020202020204" pitchFamily="34" charset="0"/>
                        </a:rPr>
                        <a:t>______________________________</a:t>
                      </a:r>
                      <a:r>
                        <a:rPr lang="en-GB" sz="1200" dirty="0" smtClean="0">
                          <a:latin typeface="Arial" panose="020B0604020202020204" pitchFamily="34" charset="0"/>
                          <a:cs typeface="Arial" panose="020B0604020202020204" pitchFamily="34" charset="0"/>
                        </a:rPr>
                        <a:t>___________________________________________</a:t>
                      </a:r>
                    </a:p>
                  </a:txBody>
                  <a:tcPr/>
                </a:tc>
                <a:extLst>
                  <a:ext uri="{0D108BD9-81ED-4DB2-BD59-A6C34878D82A}">
                    <a16:rowId xmlns:a16="http://schemas.microsoft.com/office/drawing/2014/main" val="311345801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45555609"/>
              </p:ext>
            </p:extLst>
          </p:nvPr>
        </p:nvGraphicFramePr>
        <p:xfrm>
          <a:off x="124169" y="2655736"/>
          <a:ext cx="6630464" cy="4174656"/>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1391478">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James</a:t>
                      </a:r>
                      <a:r>
                        <a:rPr lang="en-GB" baseline="0" dirty="0" smtClean="0">
                          <a:latin typeface="Arial" panose="020B0604020202020204" pitchFamily="34" charset="0"/>
                          <a:cs typeface="Arial" panose="020B0604020202020204" pitchFamily="34" charset="0"/>
                        </a:rPr>
                        <a:t> was reading a book about the causes of schizophrenia. The book claimed that genetic factors are involved in schizophrenia. ‘It can’t be genetic,’ he thought, ‘because if it was, people who have a family history of it would always develop it.’</a:t>
                      </a:r>
                    </a:p>
                    <a:p>
                      <a:pPr algn="l"/>
                      <a:endParaRPr lang="en-GB" i="1" baseline="0" dirty="0" smtClean="0">
                        <a:latin typeface="Arial" panose="020B0604020202020204" pitchFamily="34" charset="0"/>
                        <a:cs typeface="Arial" panose="020B0604020202020204" pitchFamily="34" charset="0"/>
                      </a:endParaRPr>
                    </a:p>
                    <a:p>
                      <a:pPr algn="l"/>
                      <a:r>
                        <a:rPr lang="en-GB" i="0" baseline="0" dirty="0" smtClean="0">
                          <a:latin typeface="Arial" panose="020B0604020202020204" pitchFamily="34" charset="0"/>
                          <a:cs typeface="Arial" panose="020B0604020202020204" pitchFamily="34" charset="0"/>
                        </a:rPr>
                        <a:t>Use your knowledge of the diathesis-stress model to explain to James why people with a genetic vulnerability to schizophrenia do not always develop the disorder. </a:t>
                      </a:r>
                      <a:endParaRPr lang="en-GB" i="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AO1=2;</a:t>
                      </a:r>
                      <a:r>
                        <a:rPr lang="en-GB" i="1" baseline="0" dirty="0" smtClean="0">
                          <a:latin typeface="Arial" panose="020B0604020202020204" pitchFamily="34" charset="0"/>
                          <a:cs typeface="Arial" panose="020B0604020202020204" pitchFamily="34" charset="0"/>
                        </a:rPr>
                        <a:t> AO2=2</a:t>
                      </a:r>
                      <a:r>
                        <a:rPr lang="en-GB" i="1" dirty="0" smtClean="0">
                          <a:latin typeface="Arial" panose="020B0604020202020204" pitchFamily="34" charset="0"/>
                          <a:cs typeface="Arial" panose="020B0604020202020204" pitchFamily="34" charset="0"/>
                        </a:rPr>
                        <a:t>)</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43729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James is wrong to think that ________________________</a:t>
                      </a:r>
                      <a:r>
                        <a:rPr lang="en-GB" sz="1200" dirty="0" smtClean="0">
                          <a:latin typeface="Arial" panose="020B0604020202020204" pitchFamily="34" charset="0"/>
                          <a:cs typeface="Arial" panose="020B0604020202020204" pitchFamily="34" charset="0"/>
                        </a:rPr>
                        <a:t>_____________________________ </a:t>
                      </a: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This is because the diathesis-stress model states that ________</a:t>
                      </a:r>
                      <a:r>
                        <a:rPr lang="en-GB" sz="1200" dirty="0" smtClean="0">
                          <a:latin typeface="Arial" panose="020B0604020202020204" pitchFamily="34" charset="0"/>
                          <a:cs typeface="Arial" panose="020B0604020202020204" pitchFamily="34" charset="0"/>
                        </a:rPr>
                        <a:t>_________________________</a:t>
                      </a:r>
                      <a:endParaRPr lang="en-GB" sz="1200" dirty="0" smtClean="0">
                        <a:latin typeface="Arial" panose="020B0604020202020204" pitchFamily="34" charset="0"/>
                        <a:cs typeface="Arial" panose="020B0604020202020204" pitchFamily="34" charset="0"/>
                      </a:endParaRPr>
                    </a:p>
                    <a:p>
                      <a:pPr>
                        <a:lnSpc>
                          <a:spcPct val="150000"/>
                        </a:lnSpc>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a:lnSpc>
                          <a:spcPct val="150000"/>
                        </a:lnSpc>
                      </a:pPr>
                      <a:r>
                        <a:rPr lang="en-GB" sz="1200" baseline="0" dirty="0" smtClean="0">
                          <a:latin typeface="Arial" panose="020B0604020202020204" pitchFamily="34" charset="0"/>
                          <a:cs typeface="Arial" panose="020B0604020202020204" pitchFamily="34" charset="0"/>
                        </a:rPr>
                        <a:t>However if there are no stressors to trigger the vulnerability then ___</a:t>
                      </a:r>
                      <a:r>
                        <a:rPr lang="en-GB" sz="1200" dirty="0" smtClean="0">
                          <a:latin typeface="Arial" panose="020B0604020202020204" pitchFamily="34" charset="0"/>
                          <a:cs typeface="Arial" panose="020B0604020202020204" pitchFamily="34" charset="0"/>
                        </a:rPr>
                        <a:t>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This</a:t>
                      </a:r>
                      <a:r>
                        <a:rPr lang="en-GB" sz="1200" baseline="0" dirty="0" smtClean="0">
                          <a:latin typeface="Arial" panose="020B0604020202020204" pitchFamily="34" charset="0"/>
                          <a:cs typeface="Arial" panose="020B0604020202020204" pitchFamily="34" charset="0"/>
                        </a:rPr>
                        <a:t> would explain why </a:t>
                      </a:r>
                      <a:r>
                        <a:rPr lang="en-GB" sz="1200" dirty="0" smtClean="0">
                          <a:latin typeface="Arial" panose="020B0604020202020204" pitchFamily="34" charset="0"/>
                          <a:cs typeface="Arial" panose="020B0604020202020204" pitchFamily="34" charset="0"/>
                        </a:rPr>
                        <a:t>____________</a:t>
                      </a:r>
                      <a:r>
                        <a:rPr lang="en-GB" sz="1200" baseline="0" dirty="0" smtClean="0">
                          <a:latin typeface="Arial" panose="020B0604020202020204" pitchFamily="34" charset="0"/>
                          <a:cs typeface="Arial" panose="020B0604020202020204" pitchFamily="34" charset="0"/>
                        </a:rPr>
                        <a:t>________________</a:t>
                      </a:r>
                      <a:r>
                        <a:rPr lang="en-GB" sz="1200" dirty="0" smtClean="0">
                          <a:latin typeface="Arial" panose="020B0604020202020204" pitchFamily="34" charset="0"/>
                          <a:cs typeface="Arial" panose="020B0604020202020204" pitchFamily="34" charset="0"/>
                        </a:rPr>
                        <a:t>_____________________________</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____________________________________________________________________________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09532011"/>
              </p:ext>
            </p:extLst>
          </p:nvPr>
        </p:nvGraphicFramePr>
        <p:xfrm>
          <a:off x="124169" y="6830392"/>
          <a:ext cx="6630464" cy="2245145"/>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649902">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Discuss the interactionist</a:t>
                      </a:r>
                      <a:r>
                        <a:rPr lang="en-GB" baseline="0" dirty="0" smtClean="0">
                          <a:latin typeface="Arial" panose="020B0604020202020204" pitchFamily="34" charset="0"/>
                          <a:cs typeface="Arial" panose="020B0604020202020204" pitchFamily="34" charset="0"/>
                        </a:rPr>
                        <a:t> approach to </a:t>
                      </a:r>
                      <a:r>
                        <a:rPr lang="en-GB" b="1" baseline="0" dirty="0" smtClean="0">
                          <a:latin typeface="Arial" panose="020B0604020202020204" pitchFamily="34" charset="0"/>
                          <a:cs typeface="Arial" panose="020B0604020202020204" pitchFamily="34" charset="0"/>
                        </a:rPr>
                        <a:t>explaining</a:t>
                      </a:r>
                      <a:r>
                        <a:rPr lang="en-GB" b="0" baseline="0" dirty="0" smtClean="0">
                          <a:latin typeface="Arial" panose="020B0604020202020204" pitchFamily="34" charset="0"/>
                          <a:cs typeface="Arial" panose="020B0604020202020204" pitchFamily="34" charset="0"/>
                        </a:rPr>
                        <a:t>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8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AO1=3; AO3=5)</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536485">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endParaRPr lang="en-GB" sz="120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r" defTabSz="685800" rtl="0" eaLnBrk="1" fontAlgn="auto" latinLnBrk="0" hangingPunct="1">
                        <a:lnSpc>
                          <a:spcPct val="150000"/>
                        </a:lnSpc>
                        <a:spcBef>
                          <a:spcPts val="0"/>
                        </a:spcBef>
                        <a:spcAft>
                          <a:spcPts val="0"/>
                        </a:spcAft>
                        <a:buClrTx/>
                        <a:buSzTx/>
                        <a:buFontTx/>
                        <a:buNone/>
                        <a:tabLst/>
                        <a:defRPr/>
                      </a:pPr>
                      <a:r>
                        <a:rPr lang="en-GB" sz="1050" i="1" dirty="0" smtClean="0">
                          <a:latin typeface="Arial" panose="020B0604020202020204" pitchFamily="34" charset="0"/>
                          <a:cs typeface="Arial" panose="020B0604020202020204" pitchFamily="34" charset="0"/>
                        </a:rPr>
                        <a:t>Continued</a:t>
                      </a:r>
                      <a:r>
                        <a:rPr lang="en-GB" sz="1050" i="1" baseline="0" dirty="0" smtClean="0">
                          <a:latin typeface="Arial" panose="020B0604020202020204" pitchFamily="34" charset="0"/>
                          <a:cs typeface="Arial" panose="020B0604020202020204" pitchFamily="34" charset="0"/>
                        </a:rPr>
                        <a:t> on next page</a:t>
                      </a:r>
                      <a:endParaRPr lang="en-GB" sz="1050" i="1"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2546112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5643" y="98483"/>
          <a:ext cx="6683120" cy="8811601"/>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881160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887572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9104201"/>
              </p:ext>
            </p:extLst>
          </p:nvPr>
        </p:nvGraphicFramePr>
        <p:xfrm>
          <a:off x="94634" y="88900"/>
          <a:ext cx="6630464" cy="8911977"/>
        </p:xfrm>
        <a:graphic>
          <a:graphicData uri="http://schemas.openxmlformats.org/drawingml/2006/table">
            <a:tbl>
              <a:tblPr firstRow="1" bandRow="1">
                <a:tableStyleId>{5940675A-B579-460E-94D1-54222C63F5DA}</a:tableStyleId>
              </a:tblPr>
              <a:tblGrid>
                <a:gridCol w="300997">
                  <a:extLst>
                    <a:ext uri="{9D8B030D-6E8A-4147-A177-3AD203B41FA5}">
                      <a16:colId xmlns:a16="http://schemas.microsoft.com/office/drawing/2014/main" val="1534005871"/>
                    </a:ext>
                  </a:extLst>
                </a:gridCol>
                <a:gridCol w="5414702">
                  <a:extLst>
                    <a:ext uri="{9D8B030D-6E8A-4147-A177-3AD203B41FA5}">
                      <a16:colId xmlns:a16="http://schemas.microsoft.com/office/drawing/2014/main" val="1317563987"/>
                    </a:ext>
                  </a:extLst>
                </a:gridCol>
                <a:gridCol w="914765">
                  <a:extLst>
                    <a:ext uri="{9D8B030D-6E8A-4147-A177-3AD203B41FA5}">
                      <a16:colId xmlns:a16="http://schemas.microsoft.com/office/drawing/2014/main" val="1721909816"/>
                    </a:ext>
                  </a:extLst>
                </a:gridCol>
              </a:tblGrid>
              <a:tr h="724134">
                <a:tc>
                  <a:txBody>
                    <a:bodyPr/>
                    <a:lstStyle/>
                    <a:p>
                      <a:pPr algn="ctr"/>
                      <a:r>
                        <a:rPr lang="en-GB" dirty="0" smtClean="0">
                          <a:latin typeface="Arial" panose="020B0604020202020204" pitchFamily="34" charset="0"/>
                          <a:cs typeface="Arial" panose="020B0604020202020204" pitchFamily="34" charset="0"/>
                        </a:rPr>
                        <a:t>6</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dirty="0" smtClean="0">
                          <a:latin typeface="Arial" panose="020B0604020202020204" pitchFamily="34" charset="0"/>
                          <a:cs typeface="Arial" panose="020B0604020202020204" pitchFamily="34" charset="0"/>
                        </a:rPr>
                        <a:t>Discuss the interactionist</a:t>
                      </a:r>
                      <a:r>
                        <a:rPr lang="en-GB" baseline="0" dirty="0" smtClean="0">
                          <a:latin typeface="Arial" panose="020B0604020202020204" pitchFamily="34" charset="0"/>
                          <a:cs typeface="Arial" panose="020B0604020202020204" pitchFamily="34" charset="0"/>
                        </a:rPr>
                        <a:t> approach to </a:t>
                      </a:r>
                      <a:r>
                        <a:rPr lang="en-GB" b="1" baseline="0" dirty="0" smtClean="0">
                          <a:latin typeface="Arial" panose="020B0604020202020204" pitchFamily="34" charset="0"/>
                          <a:cs typeface="Arial" panose="020B0604020202020204" pitchFamily="34" charset="0"/>
                        </a:rPr>
                        <a:t>treating</a:t>
                      </a:r>
                      <a:r>
                        <a:rPr lang="en-GB" b="0" baseline="0" dirty="0" smtClean="0">
                          <a:latin typeface="Arial" panose="020B0604020202020204" pitchFamily="34" charset="0"/>
                          <a:cs typeface="Arial" panose="020B0604020202020204" pitchFamily="34" charset="0"/>
                        </a:rPr>
                        <a:t> schizophrenia. </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8 </a:t>
                      </a:r>
                      <a:r>
                        <a:rPr lang="en-GB" dirty="0" smtClean="0">
                          <a:latin typeface="Arial" panose="020B0604020202020204" pitchFamily="34" charset="0"/>
                          <a:cs typeface="Arial" panose="020B0604020202020204" pitchFamily="34" charset="0"/>
                        </a:rPr>
                        <a:t>marks </a:t>
                      </a:r>
                      <a:r>
                        <a:rPr lang="en-GB" i="1" dirty="0" smtClean="0">
                          <a:latin typeface="Arial" panose="020B0604020202020204" pitchFamily="34" charset="0"/>
                          <a:cs typeface="Arial" panose="020B0604020202020204" pitchFamily="34" charset="0"/>
                        </a:rPr>
                        <a:t>(</a:t>
                      </a:r>
                      <a:r>
                        <a:rPr lang="en-GB" i="1" dirty="0" smtClean="0">
                          <a:latin typeface="Arial" panose="020B0604020202020204" pitchFamily="34" charset="0"/>
                          <a:cs typeface="Arial" panose="020B0604020202020204" pitchFamily="34" charset="0"/>
                        </a:rPr>
                        <a:t>AO1=3; AO3=5)</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8187843">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baseline="0" dirty="0" smtClean="0">
                          <a:latin typeface="Arial" panose="020B0604020202020204" pitchFamily="34" charset="0"/>
                          <a:cs typeface="Arial" panose="020B0604020202020204" pitchFamily="34" charset="0"/>
                        </a:rPr>
                        <a:t>_________________</a:t>
                      </a:r>
                      <a:r>
                        <a:rPr lang="en-GB" sz="1200" dirty="0" smtClean="0">
                          <a:latin typeface="Arial" panose="020B0604020202020204" pitchFamily="34" charset="0"/>
                          <a:cs typeface="Arial" panose="020B0604020202020204" pitchFamily="34" charset="0"/>
                        </a:rPr>
                        <a:t>___________________________________________________________</a:t>
                      </a:r>
                      <a:endParaRPr lang="en-GB" sz="1200"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126154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81050493"/>
              </p:ext>
            </p:extLst>
          </p:nvPr>
        </p:nvGraphicFramePr>
        <p:xfrm>
          <a:off x="75643" y="98483"/>
          <a:ext cx="6683120" cy="6008119"/>
        </p:xfrm>
        <a:graphic>
          <a:graphicData uri="http://schemas.openxmlformats.org/drawingml/2006/table">
            <a:tbl>
              <a:tblPr firstRow="1" bandRow="1">
                <a:tableStyleId>{5940675A-B579-460E-94D1-54222C63F5DA}</a:tableStyleId>
              </a:tblPr>
              <a:tblGrid>
                <a:gridCol w="6683120">
                  <a:extLst>
                    <a:ext uri="{9D8B030D-6E8A-4147-A177-3AD203B41FA5}">
                      <a16:colId xmlns:a16="http://schemas.microsoft.com/office/drawing/2014/main" val="1534005871"/>
                    </a:ext>
                  </a:extLst>
                </a:gridCol>
              </a:tblGrid>
              <a:tr h="6008119">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endParaRPr lang="en-GB" sz="1100" dirty="0" smtClean="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13458016"/>
                  </a:ext>
                </a:extLst>
              </a:tr>
            </a:tbl>
          </a:graphicData>
        </a:graphic>
      </p:graphicFrame>
      <p:sp>
        <p:nvSpPr>
          <p:cNvPr id="3" name="TextBox 2"/>
          <p:cNvSpPr txBox="1"/>
          <p:nvPr/>
        </p:nvSpPr>
        <p:spPr>
          <a:xfrm>
            <a:off x="2592125" y="7259541"/>
            <a:ext cx="3045349" cy="369332"/>
          </a:xfrm>
          <a:prstGeom prst="rect">
            <a:avLst/>
          </a:prstGeom>
          <a:noFill/>
        </p:spPr>
        <p:txBody>
          <a:bodyPr wrap="square" rtlCol="0">
            <a:spAutoFit/>
          </a:bodyPr>
          <a:lstStyle/>
          <a:p>
            <a:r>
              <a:rPr lang="en-GB" dirty="0" smtClean="0"/>
              <a:t>End of booklet</a:t>
            </a:r>
            <a:endParaRPr lang="en-GB" dirty="0"/>
          </a:p>
        </p:txBody>
      </p:sp>
    </p:spTree>
    <p:extLst>
      <p:ext uri="{BB962C8B-B14F-4D97-AF65-F5344CB8AC3E}">
        <p14:creationId xmlns:p14="http://schemas.microsoft.com/office/powerpoint/2010/main" val="392329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4698752"/>
              </p:ext>
            </p:extLst>
          </p:nvPr>
        </p:nvGraphicFramePr>
        <p:xfrm>
          <a:off x="69850" y="63501"/>
          <a:ext cx="6708506" cy="4991100"/>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1534005871"/>
                    </a:ext>
                  </a:extLst>
                </a:gridCol>
                <a:gridCol w="912845">
                  <a:extLst>
                    <a:ext uri="{9D8B030D-6E8A-4147-A177-3AD203B41FA5}">
                      <a16:colId xmlns:a16="http://schemas.microsoft.com/office/drawing/2014/main" val="3941033202"/>
                    </a:ext>
                  </a:extLst>
                </a:gridCol>
              </a:tblGrid>
              <a:tr h="16637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Outline the purpose of the abstract section in a scientific report.</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r h="16637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Professor Smith’s article underwent a peer review process. Briefly explain </a:t>
                      </a:r>
                      <a:r>
                        <a:rPr lang="en-GB" sz="1200" b="1" baseline="0" dirty="0" smtClean="0">
                          <a:latin typeface="Arial" panose="020B0604020202020204" pitchFamily="34" charset="0"/>
                          <a:cs typeface="Arial" panose="020B0604020202020204" pitchFamily="34" charset="0"/>
                        </a:rPr>
                        <a:t>one </a:t>
                      </a:r>
                      <a:r>
                        <a:rPr lang="en-GB" sz="1200" b="0" baseline="0" dirty="0" smtClean="0">
                          <a:latin typeface="Arial" panose="020B0604020202020204" pitchFamily="34" charset="0"/>
                          <a:cs typeface="Arial" panose="020B0604020202020204" pitchFamily="34" charset="0"/>
                        </a:rPr>
                        <a:t>reason why it is important for research to undergo this process.</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73851557"/>
                  </a:ext>
                </a:extLst>
              </a:tr>
              <a:tr h="16637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Write the full reference for Professor Smith’s book as it should appear in the reference section of another researcher’s report.</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30835497"/>
                  </a:ext>
                </a:extLst>
              </a:tr>
            </a:tbl>
          </a:graphicData>
        </a:graphic>
      </p:graphicFrame>
      <p:sp>
        <p:nvSpPr>
          <p:cNvPr id="3" name="Title 1"/>
          <p:cNvSpPr txBox="1">
            <a:spLocks/>
          </p:cNvSpPr>
          <p:nvPr/>
        </p:nvSpPr>
        <p:spPr>
          <a:xfrm>
            <a:off x="69850" y="5679852"/>
            <a:ext cx="6630464" cy="639667"/>
          </a:xfrm>
          <a:prstGeom prst="roundRect">
            <a:avLst/>
          </a:prstGeom>
          <a:solidFill>
            <a:schemeClr val="accent3">
              <a:lumMod val="20000"/>
              <a:lumOff val="80000"/>
            </a:schemeClr>
          </a:solidFill>
          <a:ln w="12700" cap="flat" cmpd="sng" algn="ctr">
            <a:solidFill>
              <a:schemeClr val="accent3">
                <a:lumMod val="20000"/>
                <a:lumOff val="80000"/>
              </a:schemeClr>
            </a:solidFill>
            <a:prstDash val="solid"/>
            <a:miter lim="800000"/>
          </a:ln>
        </p:spPr>
        <p:style>
          <a:lnRef idx="2">
            <a:schemeClr val="dk1"/>
          </a:lnRef>
          <a:fillRef idx="1">
            <a:schemeClr val="lt1"/>
          </a:fillRef>
          <a:effectRef idx="0">
            <a:schemeClr val="dk1"/>
          </a:effectRef>
          <a:fontRef idx="none"/>
        </p:style>
        <p:txBody>
          <a:bodyPr anchor="t">
            <a:normAutofit fontScale="92500" lnSpcReduction="10000"/>
          </a:bodyPr>
          <a:lstStyle>
            <a:lvl1pPr algn="l" defTabSz="685800" rtl="0" eaLnBrk="1" latinLnBrk="0" hangingPunct="1">
              <a:lnSpc>
                <a:spcPct val="90000"/>
              </a:lnSpc>
              <a:spcBef>
                <a:spcPct val="0"/>
              </a:spcBef>
              <a:buNone/>
              <a:defRPr sz="1400" kern="1200" baseline="0">
                <a:solidFill>
                  <a:schemeClr val="tx1"/>
                </a:solidFill>
                <a:latin typeface="Arial" panose="020B0604020202020204" pitchFamily="34" charset="0"/>
                <a:ea typeface="+mj-ea"/>
                <a:cs typeface="Arial" panose="020B0604020202020204" pitchFamily="34" charset="0"/>
              </a:defRPr>
            </a:lvl1pPr>
            <a:lvl2pPr>
              <a:defRPr/>
            </a:lvl2pPr>
            <a:lvl3pPr>
              <a:defRPr/>
            </a:lvl3pPr>
            <a:lvl4pPr>
              <a:defRPr/>
            </a:lvl4pPr>
            <a:lvl5pPr>
              <a:defRPr/>
            </a:lvl5pPr>
            <a:lvl6pPr>
              <a:defRPr/>
            </a:lvl6pPr>
            <a:lvl7pPr>
              <a:defRPr/>
            </a:lvl7pPr>
            <a:lvl8pPr>
              <a:defRPr/>
            </a:lvl8pPr>
            <a:lvl9pPr>
              <a:defRPr/>
            </a:lvl9pPr>
          </a:lstStyle>
          <a:p>
            <a:r>
              <a:rPr lang="en-US" b="1" dirty="0" smtClean="0">
                <a:latin typeface="AkzidenzGrotesk" panose="02000503050000020003" pitchFamily="2" charset="0"/>
              </a:rPr>
              <a:t>What the spec says…</a:t>
            </a:r>
            <a:r>
              <a:rPr lang="en-US" dirty="0" smtClean="0">
                <a:latin typeface="AkzidenzGrotesk" panose="02000503050000020003" pitchFamily="2" charset="0"/>
              </a:rPr>
              <a:t> Reliability and validity in diagnosis and classification of schizophrenia, including reference to co-morbidity, culture and gender bias and symptom overlap.  </a:t>
            </a:r>
          </a:p>
          <a:p>
            <a:endParaRPr lang="en-US" dirty="0"/>
          </a:p>
        </p:txBody>
      </p:sp>
      <p:sp>
        <p:nvSpPr>
          <p:cNvPr id="4" name="TextBox 3"/>
          <p:cNvSpPr txBox="1"/>
          <p:nvPr/>
        </p:nvSpPr>
        <p:spPr>
          <a:xfrm>
            <a:off x="69850" y="5277171"/>
            <a:ext cx="6102350" cy="307777"/>
          </a:xfrm>
          <a:prstGeom prst="rect">
            <a:avLst/>
          </a:prstGeom>
          <a:noFill/>
        </p:spPr>
        <p:txBody>
          <a:bodyPr wrap="square" rtlCol="0">
            <a:spAutoFit/>
          </a:bodyPr>
          <a:lstStyle/>
          <a:p>
            <a:r>
              <a:rPr lang="en-GB" sz="1400" dirty="0" smtClean="0">
                <a:latin typeface="AkzidenzGrotesk" panose="02000503050000020003" pitchFamily="2" charset="0"/>
              </a:rPr>
              <a:t>2    RELIABILITY </a:t>
            </a:r>
            <a:r>
              <a:rPr lang="en-GB" sz="1400" dirty="0" smtClean="0">
                <a:latin typeface="AkzidenzGrotesk" panose="02000503050000020003" pitchFamily="2" charset="0"/>
              </a:rPr>
              <a:t>AND VALIDITY IN DIAGNOSIS AND CLASSIFICATION</a:t>
            </a:r>
            <a:endParaRPr lang="en-GB" sz="1400" dirty="0">
              <a:latin typeface="AkzidenzGrotesk" panose="02000503050000020003"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16242502"/>
              </p:ext>
            </p:extLst>
          </p:nvPr>
        </p:nvGraphicFramePr>
        <p:xfrm>
          <a:off x="69850" y="6505004"/>
          <a:ext cx="6630464" cy="2469396"/>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891256">
                  <a:extLst>
                    <a:ext uri="{9D8B030D-6E8A-4147-A177-3AD203B41FA5}">
                      <a16:colId xmlns:a16="http://schemas.microsoft.com/office/drawing/2014/main" val="1721909816"/>
                    </a:ext>
                  </a:extLst>
                </a:gridCol>
              </a:tblGrid>
              <a:tr h="523930">
                <a:tc>
                  <a:txBody>
                    <a:bodyPr/>
                    <a:lstStyle/>
                    <a:p>
                      <a:pPr algn="ctr"/>
                      <a:r>
                        <a:rPr lang="en-GB" sz="1600" dirty="0" smtClean="0">
                          <a:latin typeface="Arial" panose="020B0604020202020204" pitchFamily="34" charset="0"/>
                          <a:cs typeface="Arial" panose="020B0604020202020204" pitchFamily="34" charset="0"/>
                        </a:rPr>
                        <a:t>1</a:t>
                      </a:r>
                      <a:endParaRPr lang="en-GB" sz="1600"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GB" sz="1200" dirty="0" smtClean="0">
                          <a:latin typeface="Arial" panose="020B0604020202020204" pitchFamily="34" charset="0"/>
                          <a:cs typeface="Arial" panose="020B0604020202020204" pitchFamily="34" charset="0"/>
                        </a:rPr>
                        <a:t>Which </a:t>
                      </a:r>
                      <a:r>
                        <a:rPr lang="en-GB" sz="1200" b="1" dirty="0" smtClean="0">
                          <a:latin typeface="Arial" panose="020B0604020202020204" pitchFamily="34" charset="0"/>
                          <a:cs typeface="Arial" panose="020B0604020202020204" pitchFamily="34" charset="0"/>
                        </a:rPr>
                        <a:t>one </a:t>
                      </a:r>
                      <a:r>
                        <a:rPr lang="en-GB" sz="1200" b="0" dirty="0" smtClean="0">
                          <a:latin typeface="Arial" panose="020B0604020202020204" pitchFamily="34" charset="0"/>
                          <a:cs typeface="Arial" panose="020B0604020202020204" pitchFamily="34" charset="0"/>
                        </a:rPr>
                        <a:t>of the following is the</a:t>
                      </a:r>
                      <a:r>
                        <a:rPr lang="en-GB" sz="1200" b="0" baseline="0" dirty="0" smtClean="0">
                          <a:latin typeface="Arial" panose="020B0604020202020204" pitchFamily="34" charset="0"/>
                          <a:cs typeface="Arial" panose="020B0604020202020204" pitchFamily="34" charset="0"/>
                        </a:rPr>
                        <a:t> best definition of co-morbidity as the term is used in the diagnosis/classification of schizophrenia?</a:t>
                      </a:r>
                      <a:endParaRPr lang="en-GB" sz="1200" b="0" dirty="0" smtClean="0">
                        <a:latin typeface="Arial" panose="020B0604020202020204" pitchFamily="34" charset="0"/>
                        <a:cs typeface="Arial" panose="020B0604020202020204" pitchFamily="34" charset="0"/>
                      </a:endParaRPr>
                    </a:p>
                    <a:p>
                      <a:r>
                        <a:rPr lang="en-GB" sz="1200" b="0" dirty="0" smtClean="0">
                          <a:latin typeface="Arial" panose="020B0604020202020204" pitchFamily="34" charset="0"/>
                          <a:cs typeface="Arial" panose="020B0604020202020204" pitchFamily="34" charset="0"/>
                        </a:rPr>
                        <a:t>Tick </a:t>
                      </a:r>
                      <a:r>
                        <a:rPr lang="en-GB" sz="1200" b="1" dirty="0" smtClean="0">
                          <a:latin typeface="Arial" panose="020B0604020202020204" pitchFamily="34" charset="0"/>
                          <a:cs typeface="Arial" panose="020B0604020202020204" pitchFamily="34" charset="0"/>
                        </a:rPr>
                        <a:t>one</a:t>
                      </a:r>
                      <a:r>
                        <a:rPr lang="en-GB" sz="1200" b="0" dirty="0" smtClean="0">
                          <a:latin typeface="Arial" panose="020B0604020202020204" pitchFamily="34" charset="0"/>
                          <a:cs typeface="Arial" panose="020B0604020202020204" pitchFamily="34" charset="0"/>
                        </a:rPr>
                        <a:t> box</a:t>
                      </a:r>
                      <a:r>
                        <a:rPr lang="en-GB" sz="1200" b="0" baseline="0" dirty="0" smtClean="0">
                          <a:latin typeface="Arial" panose="020B0604020202020204" pitchFamily="34" charset="0"/>
                          <a:cs typeface="Arial" panose="020B0604020202020204" pitchFamily="34" charset="0"/>
                        </a:rPr>
                        <a:t> only.</a:t>
                      </a:r>
                      <a:endParaRPr lang="en-GB" sz="1200" i="1"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 mark (</a:t>
                      </a:r>
                      <a:r>
                        <a:rPr lang="en-GB" i="1" dirty="0" smtClean="0">
                          <a:latin typeface="Arial" panose="020B0604020202020204" pitchFamily="34" charset="0"/>
                          <a:cs typeface="Arial" panose="020B0604020202020204" pitchFamily="34" charset="0"/>
                        </a:rPr>
                        <a:t>AO1)</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829316">
                <a:tc gridSpan="3">
                  <a:txBody>
                    <a:bodyPr/>
                    <a:lstStyle/>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p>
                      <a:pPr>
                        <a:lnSpc>
                          <a:spcPct val="150000"/>
                        </a:lnSpc>
                      </a:pPr>
                      <a:endParaRPr lang="en-GB" dirty="0" smtClean="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12925263"/>
              </p:ext>
            </p:extLst>
          </p:nvPr>
        </p:nvGraphicFramePr>
        <p:xfrm>
          <a:off x="907029" y="7202855"/>
          <a:ext cx="4956105" cy="1706880"/>
        </p:xfrm>
        <a:graphic>
          <a:graphicData uri="http://schemas.openxmlformats.org/drawingml/2006/table">
            <a:tbl>
              <a:tblPr firstRow="1" bandRow="1">
                <a:tableStyleId>{5940675A-B579-460E-94D1-54222C63F5DA}</a:tableStyleId>
              </a:tblPr>
              <a:tblGrid>
                <a:gridCol w="369323">
                  <a:extLst>
                    <a:ext uri="{9D8B030D-6E8A-4147-A177-3AD203B41FA5}">
                      <a16:colId xmlns:a16="http://schemas.microsoft.com/office/drawing/2014/main" val="1101121053"/>
                    </a:ext>
                  </a:extLst>
                </a:gridCol>
                <a:gridCol w="3561172">
                  <a:extLst>
                    <a:ext uri="{9D8B030D-6E8A-4147-A177-3AD203B41FA5}">
                      <a16:colId xmlns:a16="http://schemas.microsoft.com/office/drawing/2014/main" val="965838728"/>
                    </a:ext>
                  </a:extLst>
                </a:gridCol>
                <a:gridCol w="1025610">
                  <a:extLst>
                    <a:ext uri="{9D8B030D-6E8A-4147-A177-3AD203B41FA5}">
                      <a16:colId xmlns:a16="http://schemas.microsoft.com/office/drawing/2014/main" val="300853302"/>
                    </a:ext>
                  </a:extLst>
                </a:gridCol>
              </a:tblGrid>
              <a:tr h="370840">
                <a:tc>
                  <a:txBody>
                    <a:bodyPr/>
                    <a:lstStyle/>
                    <a:p>
                      <a:pPr algn="ctr"/>
                      <a:r>
                        <a:rPr lang="en-GB" dirty="0" smtClean="0"/>
                        <a:t>A</a:t>
                      </a:r>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The consistency of diagnoses made by two independent clinicians.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46592167"/>
                  </a:ext>
                </a:extLst>
              </a:tr>
              <a:tr h="370840">
                <a:tc>
                  <a:txBody>
                    <a:bodyPr/>
                    <a:lstStyle/>
                    <a:p>
                      <a:pPr algn="ctr"/>
                      <a:r>
                        <a:rPr lang="en-GB" dirty="0" smtClean="0"/>
                        <a:t>B</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The occurrence of two or more symptoms in a person diagnosed as schizophrenic.</a:t>
                      </a:r>
                      <a:r>
                        <a:rPr lang="en-GB" sz="1100" baseline="0" dirty="0" smtClean="0"/>
                        <a:t> </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4204141"/>
                  </a:ext>
                </a:extLst>
              </a:tr>
              <a:tr h="370840">
                <a:tc>
                  <a:txBody>
                    <a:bodyPr/>
                    <a:lstStyle/>
                    <a:p>
                      <a:pPr algn="ctr"/>
                      <a:r>
                        <a:rPr lang="en-GB" dirty="0" smtClean="0"/>
                        <a:t>C</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The extent to which two or more people diagnosed</a:t>
                      </a:r>
                      <a:r>
                        <a:rPr lang="en-GB" sz="1100" baseline="0" dirty="0" smtClean="0"/>
                        <a:t> as schizophrenic share the same symptoms.</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2388925"/>
                  </a:ext>
                </a:extLst>
              </a:tr>
              <a:tr h="370840">
                <a:tc>
                  <a:txBody>
                    <a:bodyPr/>
                    <a:lstStyle/>
                    <a:p>
                      <a:pPr algn="ctr"/>
                      <a:r>
                        <a:rPr lang="en-GB" dirty="0" smtClean="0"/>
                        <a:t>D</a:t>
                      </a:r>
                      <a:endParaRPr lang="en-GB" dirty="0"/>
                    </a:p>
                  </a:txBody>
                  <a:tcPr anchor="ctr">
                    <a:lnR w="12700" cap="flat" cmpd="sng" algn="ctr">
                      <a:noFill/>
                      <a:prstDash val="solid"/>
                      <a:round/>
                      <a:headEnd type="none" w="med" len="med"/>
                      <a:tailEnd type="none" w="med" len="med"/>
                    </a:lnR>
                    <a:solidFill>
                      <a:schemeClr val="accent3">
                        <a:lumMod val="20000"/>
                        <a:lumOff val="80000"/>
                      </a:schemeClr>
                    </a:solidFill>
                  </a:tcPr>
                </a:tc>
                <a:tc>
                  <a:txBody>
                    <a:bodyPr/>
                    <a:lstStyle/>
                    <a:p>
                      <a:r>
                        <a:rPr lang="en-GB" sz="1100" dirty="0" smtClean="0"/>
                        <a:t>The extent to which two or more conditions occur simultaneously in a person</a:t>
                      </a:r>
                      <a:endParaRPr lang="en-GB" sz="1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endParaRPr lang="en-GB"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91436910"/>
                  </a:ext>
                </a:extLst>
              </a:tr>
            </a:tbl>
          </a:graphicData>
        </a:graphic>
      </p:graphicFrame>
    </p:spTree>
    <p:extLst>
      <p:ext uri="{BB962C8B-B14F-4D97-AF65-F5344CB8AC3E}">
        <p14:creationId xmlns:p14="http://schemas.microsoft.com/office/powerpoint/2010/main" val="318547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92536822"/>
              </p:ext>
            </p:extLst>
          </p:nvPr>
        </p:nvGraphicFramePr>
        <p:xfrm>
          <a:off x="101068" y="116014"/>
          <a:ext cx="6657735" cy="2857725"/>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559847">
                <a:tc>
                  <a:txBody>
                    <a:bodyPr/>
                    <a:lstStyle/>
                    <a:p>
                      <a:pPr algn="ctr"/>
                      <a:r>
                        <a:rPr lang="en-GB" dirty="0" smtClean="0">
                          <a:latin typeface="Arial" panose="020B0604020202020204" pitchFamily="34" charset="0"/>
                          <a:cs typeface="Arial" panose="020B0604020202020204" pitchFamily="34" charset="0"/>
                        </a:rPr>
                        <a:t>2</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Outline the</a:t>
                      </a:r>
                      <a:r>
                        <a:rPr lang="en-GB" sz="1200" baseline="0" dirty="0" smtClean="0">
                          <a:latin typeface="Arial" panose="020B0604020202020204" pitchFamily="34" charset="0"/>
                          <a:cs typeface="Arial" panose="020B0604020202020204" pitchFamily="34" charset="0"/>
                        </a:rPr>
                        <a:t> role of culture in the diagnosis and/or classification of schizophrenia.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3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297878">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There</a:t>
                      </a:r>
                      <a:r>
                        <a:rPr lang="en-GB" sz="1200" baseline="0" dirty="0" smtClean="0">
                          <a:latin typeface="Arial" panose="020B0604020202020204" pitchFamily="34" charset="0"/>
                          <a:cs typeface="Arial" panose="020B0604020202020204" pitchFamily="34" charset="0"/>
                        </a:rPr>
                        <a:t> is a significant variation between countries in the diagnosis of schizophrenia. For example, Copeland </a:t>
                      </a:r>
                      <a:r>
                        <a:rPr lang="en-GB" dirty="0" smtClean="0">
                          <a:latin typeface="Arial" panose="020B0604020202020204" pitchFamily="34" charset="0"/>
                          <a:cs typeface="Arial" panose="020B0604020202020204" pitchFamily="34" charset="0"/>
                        </a:rPr>
                        <a:t>_____________________________________________________ ______________________________________________________________________________________________________________________________________</a:t>
                      </a:r>
                      <a:r>
                        <a:rPr lang="en-GB" sz="1200" baseline="0" dirty="0" smtClean="0">
                          <a:latin typeface="Arial" panose="020B0604020202020204" pitchFamily="34" charset="0"/>
                          <a:cs typeface="Arial" panose="020B0604020202020204" pitchFamily="34" charset="0"/>
                        </a:rPr>
                        <a:t>Copeland found that </a:t>
                      </a:r>
                      <a:r>
                        <a:rPr lang="en-GB" dirty="0" smtClean="0">
                          <a:latin typeface="Arial" panose="020B0604020202020204" pitchFamily="34" charset="0"/>
                          <a:cs typeface="Arial" panose="020B0604020202020204" pitchFamily="34" charset="0"/>
                        </a:rPr>
                        <a:t>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pic>
        <p:nvPicPr>
          <p:cNvPr id="3" name="Picture 2"/>
          <p:cNvPicPr>
            <a:picLocks noChangeAspect="1"/>
          </p:cNvPicPr>
          <p:nvPr/>
        </p:nvPicPr>
        <p:blipFill>
          <a:blip r:embed="rId2"/>
          <a:stretch>
            <a:fillRect/>
          </a:stretch>
        </p:blipFill>
        <p:spPr>
          <a:xfrm>
            <a:off x="2660913" y="3077865"/>
            <a:ext cx="4097889" cy="2565400"/>
          </a:xfrm>
          <a:prstGeom prst="rect">
            <a:avLst/>
          </a:prstGeom>
        </p:spPr>
      </p:pic>
      <p:sp>
        <p:nvSpPr>
          <p:cNvPr id="4" name="TextBox 3"/>
          <p:cNvSpPr txBox="1"/>
          <p:nvPr/>
        </p:nvSpPr>
        <p:spPr>
          <a:xfrm>
            <a:off x="457200" y="3898900"/>
            <a:ext cx="1803400" cy="923330"/>
          </a:xfrm>
          <a:prstGeom prst="rect">
            <a:avLst/>
          </a:prstGeom>
          <a:noFill/>
        </p:spPr>
        <p:txBody>
          <a:bodyPr wrap="square" rtlCol="0">
            <a:spAutoFit/>
          </a:bodyPr>
          <a:lstStyle/>
          <a:p>
            <a:r>
              <a:rPr lang="en-GB" dirty="0" smtClean="0"/>
              <a:t>Forgot what Copeland found? Read this </a:t>
            </a:r>
            <a:r>
              <a:rPr lang="en-GB" dirty="0" smtClean="0">
                <a:sym typeface="Wingdings" panose="05000000000000000000" pitchFamily="2" charset="2"/>
              </a:rPr>
              <a: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766273675"/>
              </p:ext>
            </p:extLst>
          </p:nvPr>
        </p:nvGraphicFramePr>
        <p:xfrm>
          <a:off x="101067" y="5867402"/>
          <a:ext cx="6657735" cy="3217694"/>
        </p:xfrm>
        <a:graphic>
          <a:graphicData uri="http://schemas.openxmlformats.org/drawingml/2006/table">
            <a:tbl>
              <a:tblPr firstRow="1" bandRow="1">
                <a:tableStyleId>{5940675A-B579-460E-94D1-54222C63F5DA}</a:tableStyleId>
              </a:tblPr>
              <a:tblGrid>
                <a:gridCol w="302235">
                  <a:extLst>
                    <a:ext uri="{9D8B030D-6E8A-4147-A177-3AD203B41FA5}">
                      <a16:colId xmlns:a16="http://schemas.microsoft.com/office/drawing/2014/main" val="1534005871"/>
                    </a:ext>
                  </a:extLst>
                </a:gridCol>
                <a:gridCol w="5436973">
                  <a:extLst>
                    <a:ext uri="{9D8B030D-6E8A-4147-A177-3AD203B41FA5}">
                      <a16:colId xmlns:a16="http://schemas.microsoft.com/office/drawing/2014/main" val="1317563987"/>
                    </a:ext>
                  </a:extLst>
                </a:gridCol>
                <a:gridCol w="918527">
                  <a:extLst>
                    <a:ext uri="{9D8B030D-6E8A-4147-A177-3AD203B41FA5}">
                      <a16:colId xmlns:a16="http://schemas.microsoft.com/office/drawing/2014/main" val="1721909816"/>
                    </a:ext>
                  </a:extLst>
                </a:gridCol>
              </a:tblGrid>
              <a:tr h="482312">
                <a:tc>
                  <a:txBody>
                    <a:bodyPr/>
                    <a:lstStyle/>
                    <a:p>
                      <a:pPr algn="ctr"/>
                      <a:r>
                        <a:rPr lang="en-GB" dirty="0" smtClean="0">
                          <a:latin typeface="Arial" panose="020B0604020202020204" pitchFamily="34" charset="0"/>
                          <a:cs typeface="Arial" panose="020B0604020202020204" pitchFamily="34" charset="0"/>
                        </a:rPr>
                        <a:t>3</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Explain the difference</a:t>
                      </a:r>
                      <a:r>
                        <a:rPr lang="en-GB" sz="1200" baseline="0" dirty="0" smtClean="0">
                          <a:latin typeface="Arial" panose="020B0604020202020204" pitchFamily="34" charset="0"/>
                          <a:cs typeface="Arial" panose="020B0604020202020204" pitchFamily="34" charset="0"/>
                        </a:rPr>
                        <a:t> between symptom overlap and co-morbidity in the classification and/or diagnosis of schizophrenia.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3 marks </a:t>
                      </a:r>
                      <a:r>
                        <a:rPr lang="en-GB" i="1" dirty="0" smtClean="0">
                          <a:latin typeface="Arial" panose="020B0604020202020204" pitchFamily="34" charset="0"/>
                          <a:cs typeface="Arial" panose="020B0604020202020204" pitchFamily="34" charset="0"/>
                        </a:rPr>
                        <a:t>(AO1)</a:t>
                      </a:r>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714774">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Symptom</a:t>
                      </a:r>
                      <a:r>
                        <a:rPr lang="en-GB" sz="1200" baseline="0" dirty="0" smtClean="0">
                          <a:latin typeface="Arial" panose="020B0604020202020204" pitchFamily="34" charset="0"/>
                          <a:cs typeface="Arial" panose="020B0604020202020204" pitchFamily="34" charset="0"/>
                        </a:rPr>
                        <a:t> overlap is where</a:t>
                      </a:r>
                      <a:r>
                        <a:rPr lang="en-GB" dirty="0" smtClean="0">
                          <a:latin typeface="Arial" panose="020B0604020202020204" pitchFamily="34" charset="0"/>
                          <a:cs typeface="Arial" panose="020B0604020202020204" pitchFamily="34" charset="0"/>
                        </a:rPr>
                        <a:t>_________________________________________________ ___________________________________________________________________</a:t>
                      </a:r>
                      <a:r>
                        <a:rPr lang="en-GB" sz="1200" baseline="0" dirty="0" smtClean="0">
                          <a:latin typeface="Arial" panose="020B0604020202020204" pitchFamily="34" charset="0"/>
                          <a:cs typeface="Arial" panose="020B0604020202020204" pitchFamily="34" charset="0"/>
                        </a:rPr>
                        <a:t>For example,</a:t>
                      </a:r>
                      <a:r>
                        <a:rPr lang="en-GB" dirty="0" smtClean="0">
                          <a:latin typeface="Arial" panose="020B0604020202020204" pitchFamily="34" charset="0"/>
                          <a:cs typeface="Arial" panose="020B0604020202020204" pitchFamily="34" charset="0"/>
                        </a:rPr>
                        <a:t>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However,</a:t>
                      </a:r>
                      <a:r>
                        <a:rPr lang="en-GB" sz="1200" baseline="0" dirty="0" smtClean="0">
                          <a:latin typeface="Arial" panose="020B0604020202020204" pitchFamily="34" charset="0"/>
                          <a:cs typeface="Arial" panose="020B0604020202020204" pitchFamily="34" charset="0"/>
                        </a:rPr>
                        <a:t> co-morbidity is </a:t>
                      </a:r>
                      <a:r>
                        <a:rPr lang="en-GB" dirty="0" smtClean="0">
                          <a:latin typeface="Arial" panose="020B0604020202020204" pitchFamily="34" charset="0"/>
                          <a:cs typeface="Arial" panose="020B0604020202020204" pitchFamily="34" charset="0"/>
                        </a:rPr>
                        <a:t>_________________________________________________ ___________________________________________________________________</a:t>
                      </a:r>
                      <a:r>
                        <a:rPr lang="en-GB" sz="1200" baseline="0" dirty="0" smtClean="0">
                          <a:latin typeface="Arial" panose="020B0604020202020204" pitchFamily="34" charset="0"/>
                          <a:cs typeface="Arial" panose="020B0604020202020204" pitchFamily="34" charset="0"/>
                        </a:rPr>
                        <a:t>For example,</a:t>
                      </a:r>
                      <a:r>
                        <a:rPr lang="en-GB" dirty="0" smtClean="0">
                          <a:latin typeface="Arial" panose="020B0604020202020204" pitchFamily="34" charset="0"/>
                          <a:cs typeface="Arial" panose="020B0604020202020204" pitchFamily="34" charset="0"/>
                        </a:rPr>
                        <a:t>__________________________________________________________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Tree>
    <p:extLst>
      <p:ext uri="{BB962C8B-B14F-4D97-AF65-F5344CB8AC3E}">
        <p14:creationId xmlns:p14="http://schemas.microsoft.com/office/powerpoint/2010/main" val="312664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0683263"/>
              </p:ext>
            </p:extLst>
          </p:nvPr>
        </p:nvGraphicFramePr>
        <p:xfrm>
          <a:off x="71522" y="70884"/>
          <a:ext cx="6708506" cy="8980967"/>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1534005871"/>
                    </a:ext>
                  </a:extLst>
                </a:gridCol>
                <a:gridCol w="5587381">
                  <a:extLst>
                    <a:ext uri="{9D8B030D-6E8A-4147-A177-3AD203B41FA5}">
                      <a16:colId xmlns:a16="http://schemas.microsoft.com/office/drawing/2014/main" val="1317563987"/>
                    </a:ext>
                  </a:extLst>
                </a:gridCol>
                <a:gridCol w="912845">
                  <a:extLst>
                    <a:ext uri="{9D8B030D-6E8A-4147-A177-3AD203B41FA5}">
                      <a16:colId xmlns:a16="http://schemas.microsoft.com/office/drawing/2014/main" val="3941033202"/>
                    </a:ext>
                  </a:extLst>
                </a:gridCol>
              </a:tblGrid>
              <a:tr h="300092">
                <a:tc gridSpan="3">
                  <a:txBody>
                    <a:bodyPr/>
                    <a:lstStyle/>
                    <a:p>
                      <a:pPr algn="ctr"/>
                      <a:r>
                        <a:rPr lang="en-GB" dirty="0" smtClean="0">
                          <a:latin typeface="AkzidenzGrotesk" panose="02000503050000020003" pitchFamily="2" charset="0"/>
                          <a:cs typeface="Arial" panose="020B0604020202020204" pitchFamily="34" charset="0"/>
                        </a:rPr>
                        <a:t>RESEARCH METHODS ALERT</a:t>
                      </a: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tc hMerge="1">
                  <a:txBody>
                    <a:bodyPr/>
                    <a:lstStyle/>
                    <a:p>
                      <a:pPr algn="l"/>
                      <a:endParaRPr lang="en-GB" i="1"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kzidenzGrotesk" panose="02000503050000020003" pitchFamily="2"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2908057821"/>
                  </a:ext>
                </a:extLst>
              </a:tr>
              <a:tr h="1200369">
                <a:tc>
                  <a:txBody>
                    <a:bodyPr/>
                    <a:lstStyle/>
                    <a:p>
                      <a:pPr algn="ctr"/>
                      <a:r>
                        <a:rPr lang="en-GB" dirty="0" smtClean="0">
                          <a:latin typeface="Arial" panose="020B0604020202020204" pitchFamily="34" charset="0"/>
                          <a:cs typeface="Arial" panose="020B0604020202020204" pitchFamily="34" charset="0"/>
                        </a:rPr>
                        <a:t>4</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gridSpan="2">
                  <a:txBody>
                    <a:bodyPr/>
                    <a:lstStyle/>
                    <a:p>
                      <a:pPr algn="l"/>
                      <a:r>
                        <a:rPr lang="en-GB" sz="1200" dirty="0" smtClean="0">
                          <a:latin typeface="Arial" panose="020B0604020202020204" pitchFamily="34" charset="0"/>
                          <a:cs typeface="Arial" panose="020B0604020202020204" pitchFamily="34" charset="0"/>
                        </a:rPr>
                        <a:t>A researcher was interested in finding</a:t>
                      </a:r>
                      <a:r>
                        <a:rPr lang="en-GB" sz="1200" baseline="0" dirty="0" smtClean="0">
                          <a:latin typeface="Arial" panose="020B0604020202020204" pitchFamily="34" charset="0"/>
                          <a:cs typeface="Arial" panose="020B0604020202020204" pitchFamily="34" charset="0"/>
                        </a:rPr>
                        <a:t> out whether there was gender bias in the diagnosis and/or classification of schizophrenia. He showed transcripts of clinical interviews to a sample of 60 psychiatrists, asking them whether they would diagnose schizophrenia on the basis of these transcripts. One group of psychiatrists was told that all the interviews were with males, a second group was told that they were with females and a third group was told nothing about the gender of the individuals interviewed. </a:t>
                      </a:r>
                      <a:endParaRPr lang="en-GB" sz="1200" dirty="0">
                        <a:latin typeface="Arial" panose="020B0604020202020204" pitchFamily="34" charset="0"/>
                        <a:cs typeface="Arial" panose="020B0604020202020204" pitchFamily="34" charset="0"/>
                      </a:endParaRPr>
                    </a:p>
                  </a:txBody>
                  <a:tcPr anchor="ctr">
                    <a:solidFill>
                      <a:schemeClr val="bg1">
                        <a:lumMod val="95000"/>
                      </a:schemeClr>
                    </a:solidFill>
                  </a:tcPr>
                </a:tc>
                <a:tc hMerge="1">
                  <a:txBody>
                    <a:bodyPr/>
                    <a:lstStyle/>
                    <a:p>
                      <a:pPr algn="ct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1296829">
                <a:tc gridSpan="2">
                  <a:txBody>
                    <a:bodyPr/>
                    <a:lstStyle/>
                    <a:p>
                      <a:pPr marL="228600" marR="0" lvl="0" indent="-228600" algn="l" defTabSz="685800" rtl="0" eaLnBrk="1" fontAlgn="auto" latinLnBrk="0" hangingPunct="1">
                        <a:lnSpc>
                          <a:spcPct val="100000"/>
                        </a:lnSpc>
                        <a:spcBef>
                          <a:spcPts val="0"/>
                        </a:spcBef>
                        <a:spcAft>
                          <a:spcPts val="0"/>
                        </a:spcAft>
                        <a:buClrTx/>
                        <a:buSzTx/>
                        <a:buFontTx/>
                        <a:buAutoNum type="alphaLcParenBoth"/>
                        <a:tabLst/>
                        <a:defRPr/>
                      </a:pPr>
                      <a:r>
                        <a:rPr lang="en-GB" sz="1200" b="0" baseline="0" dirty="0" smtClean="0">
                          <a:latin typeface="Arial" panose="020B0604020202020204" pitchFamily="34" charset="0"/>
                          <a:cs typeface="Arial" panose="020B0604020202020204" pitchFamily="34" charset="0"/>
                        </a:rPr>
                        <a:t>What is the aim of this study?</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endParaRPr lang="en-GB" dirty="0">
                        <a:latin typeface="Arial" panose="020B0604020202020204" pitchFamily="34" charset="0"/>
                        <a:cs typeface="Arial" panose="020B0604020202020204" pitchFamily="34" charset="0"/>
                      </a:endParaRPr>
                    </a:p>
                  </a:txBody>
                  <a:tcPr/>
                </a:tc>
                <a:tc hMerge="1">
                  <a:txBody>
                    <a:bodyPr/>
                    <a:lstStyle/>
                    <a:p>
                      <a:pPr>
                        <a:lnSpc>
                          <a:spcPct val="150000"/>
                        </a:lnSpc>
                      </a:pPr>
                      <a:endParaRPr lang="en-GB" dirty="0"/>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(AO2)</a:t>
                      </a:r>
                      <a:endParaRPr lang="en-GB"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13458016"/>
                  </a:ext>
                </a:extLst>
              </a:tr>
              <a:tr h="1321921">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(b) Outline the difference between an aim and a hypothesis.</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(AO2)</a:t>
                      </a:r>
                    </a:p>
                  </a:txBody>
                  <a:tcPr anchor="ctr"/>
                </a:tc>
                <a:extLst>
                  <a:ext uri="{0D108BD9-81ED-4DB2-BD59-A6C34878D82A}">
                    <a16:rowId xmlns:a16="http://schemas.microsoft.com/office/drawing/2014/main" val="2396390002"/>
                  </a:ext>
                </a:extLst>
              </a:tr>
              <a:tr h="1256847">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(c) Identify the independent and dependent variables in this study.</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(AO2)</a:t>
                      </a:r>
                    </a:p>
                  </a:txBody>
                  <a:tcPr anchor="ctr"/>
                </a:tc>
                <a:extLst>
                  <a:ext uri="{0D108BD9-81ED-4DB2-BD59-A6C34878D82A}">
                    <a16:rowId xmlns:a16="http://schemas.microsoft.com/office/drawing/2014/main" val="2204203995"/>
                  </a:ext>
                </a:extLst>
              </a:tr>
              <a:tr h="1392079">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(d) Write a non-directional hypothesis for this study.</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2 marks </a:t>
                      </a:r>
                      <a:r>
                        <a:rPr lang="en-GB" i="1" dirty="0" smtClean="0">
                          <a:latin typeface="Arial" panose="020B0604020202020204" pitchFamily="34" charset="0"/>
                          <a:cs typeface="Arial" panose="020B0604020202020204" pitchFamily="34" charset="0"/>
                        </a:rPr>
                        <a:t>(AO1)</a:t>
                      </a:r>
                    </a:p>
                  </a:txBody>
                  <a:tcPr anchor="ctr"/>
                </a:tc>
                <a:extLst>
                  <a:ext uri="{0D108BD9-81ED-4DB2-BD59-A6C34878D82A}">
                    <a16:rowId xmlns:a16="http://schemas.microsoft.com/office/drawing/2014/main" val="2421987672"/>
                  </a:ext>
                </a:extLst>
              </a:tr>
              <a:tr h="2212830">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(e) The researcher decided to carry out a pilot study first. Briefly explain what a pilot study is and why it would be appropriate here.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txBody>
                  <a:tcPr/>
                </a:tc>
                <a:tc hMerge="1">
                  <a:txBody>
                    <a:bodyPr/>
                    <a:lstStyle/>
                    <a:p>
                      <a:endParaRPr lang="en-GB"/>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3 marks </a:t>
                      </a:r>
                      <a:r>
                        <a:rPr lang="en-GB" sz="1200" i="1" dirty="0" smtClean="0">
                          <a:latin typeface="Arial" panose="020B0604020202020204" pitchFamily="34" charset="0"/>
                          <a:cs typeface="Arial" panose="020B0604020202020204" pitchFamily="34" charset="0"/>
                        </a:rPr>
                        <a:t>(AO1 = 1; AO2 = 2)</a:t>
                      </a:r>
                    </a:p>
                  </a:txBody>
                  <a:tcPr anchor="ctr"/>
                </a:tc>
                <a:extLst>
                  <a:ext uri="{0D108BD9-81ED-4DB2-BD59-A6C34878D82A}">
                    <a16:rowId xmlns:a16="http://schemas.microsoft.com/office/drawing/2014/main" val="3829428862"/>
                  </a:ext>
                </a:extLst>
              </a:tr>
            </a:tbl>
          </a:graphicData>
        </a:graphic>
      </p:graphicFrame>
    </p:spTree>
    <p:extLst>
      <p:ext uri="{BB962C8B-B14F-4D97-AF65-F5344CB8AC3E}">
        <p14:creationId xmlns:p14="http://schemas.microsoft.com/office/powerpoint/2010/main" val="1870994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5569508"/>
              </p:ext>
            </p:extLst>
          </p:nvPr>
        </p:nvGraphicFramePr>
        <p:xfrm>
          <a:off x="80046" y="58452"/>
          <a:ext cx="6708506" cy="2349082"/>
        </p:xfrm>
        <a:graphic>
          <a:graphicData uri="http://schemas.openxmlformats.org/drawingml/2006/table">
            <a:tbl>
              <a:tblPr firstRow="1" bandRow="1">
                <a:tableStyleId>{5940675A-B579-460E-94D1-54222C63F5DA}</a:tableStyleId>
              </a:tblPr>
              <a:tblGrid>
                <a:gridCol w="5795661">
                  <a:extLst>
                    <a:ext uri="{9D8B030D-6E8A-4147-A177-3AD203B41FA5}">
                      <a16:colId xmlns:a16="http://schemas.microsoft.com/office/drawing/2014/main" val="3871812318"/>
                    </a:ext>
                  </a:extLst>
                </a:gridCol>
                <a:gridCol w="912845">
                  <a:extLst>
                    <a:ext uri="{9D8B030D-6E8A-4147-A177-3AD203B41FA5}">
                      <a16:colId xmlns:a16="http://schemas.microsoft.com/office/drawing/2014/main" val="4150415065"/>
                    </a:ext>
                  </a:extLst>
                </a:gridCol>
              </a:tblGrid>
              <a:tr h="234908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200" b="0" baseline="0" dirty="0" smtClean="0">
                          <a:latin typeface="Arial" panose="020B0604020202020204" pitchFamily="34" charset="0"/>
                          <a:cs typeface="Arial" panose="020B0604020202020204" pitchFamily="34" charset="0"/>
                        </a:rPr>
                        <a:t>(f) The researcher also wanted to assess inter-observer reliability within the three groups. Explain how he could do this. </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__________________________________________________________</a:t>
                      </a:r>
                    </a:p>
                  </a:txBody>
                  <a:tcPr/>
                </a:tc>
                <a:tc>
                  <a:txBody>
                    <a:bodyPr/>
                    <a:lstStyle/>
                    <a:p>
                      <a:pPr marL="0" marR="0" lvl="0" indent="0" algn="ctr" defTabSz="685800" rtl="0" eaLnBrk="1" fontAlgn="auto" latinLnBrk="0" hangingPunct="1">
                        <a:lnSpc>
                          <a:spcPct val="150000"/>
                        </a:lnSpc>
                        <a:spcBef>
                          <a:spcPts val="0"/>
                        </a:spcBef>
                        <a:spcAft>
                          <a:spcPts val="0"/>
                        </a:spcAft>
                        <a:buClrTx/>
                        <a:buSzTx/>
                        <a:buFontTx/>
                        <a:buNone/>
                        <a:tabLst/>
                        <a:defRPr/>
                      </a:pPr>
                      <a:r>
                        <a:rPr lang="en-GB" dirty="0" smtClean="0">
                          <a:latin typeface="Arial" panose="020B0604020202020204" pitchFamily="34" charset="0"/>
                          <a:cs typeface="Arial" panose="020B0604020202020204" pitchFamily="34" charset="0"/>
                        </a:rPr>
                        <a:t>3 marks </a:t>
                      </a:r>
                      <a:r>
                        <a:rPr lang="en-GB" sz="1200" i="1" dirty="0" smtClean="0">
                          <a:latin typeface="Arial" panose="020B0604020202020204" pitchFamily="34" charset="0"/>
                          <a:cs typeface="Arial" panose="020B0604020202020204" pitchFamily="34" charset="0"/>
                        </a:rPr>
                        <a:t>(AO2)</a:t>
                      </a:r>
                      <a:endParaRPr lang="en-GB" sz="1200" i="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5954279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786479275"/>
              </p:ext>
            </p:extLst>
          </p:nvPr>
        </p:nvGraphicFramePr>
        <p:xfrm>
          <a:off x="105431" y="2616146"/>
          <a:ext cx="6683120" cy="4010360"/>
        </p:xfrm>
        <a:graphic>
          <a:graphicData uri="http://schemas.openxmlformats.org/drawingml/2006/table">
            <a:tbl>
              <a:tblPr firstRow="1" bandRow="1">
                <a:tableStyleId>{5940675A-B579-460E-94D1-54222C63F5DA}</a:tableStyleId>
              </a:tblPr>
              <a:tblGrid>
                <a:gridCol w="303387">
                  <a:extLst>
                    <a:ext uri="{9D8B030D-6E8A-4147-A177-3AD203B41FA5}">
                      <a16:colId xmlns:a16="http://schemas.microsoft.com/office/drawing/2014/main" val="1534005871"/>
                    </a:ext>
                  </a:extLst>
                </a:gridCol>
                <a:gridCol w="5457704">
                  <a:extLst>
                    <a:ext uri="{9D8B030D-6E8A-4147-A177-3AD203B41FA5}">
                      <a16:colId xmlns:a16="http://schemas.microsoft.com/office/drawing/2014/main" val="1317563987"/>
                    </a:ext>
                  </a:extLst>
                </a:gridCol>
                <a:gridCol w="922029">
                  <a:extLst>
                    <a:ext uri="{9D8B030D-6E8A-4147-A177-3AD203B41FA5}">
                      <a16:colId xmlns:a16="http://schemas.microsoft.com/office/drawing/2014/main" val="1721909816"/>
                    </a:ext>
                  </a:extLst>
                </a:gridCol>
              </a:tblGrid>
              <a:tr h="1412674">
                <a:tc>
                  <a:txBody>
                    <a:bodyPr/>
                    <a:lstStyle/>
                    <a:p>
                      <a:pPr algn="ctr"/>
                      <a:r>
                        <a:rPr lang="en-GB" dirty="0" smtClean="0">
                          <a:latin typeface="Arial" panose="020B0604020202020204" pitchFamily="34" charset="0"/>
                          <a:cs typeface="Arial" panose="020B0604020202020204" pitchFamily="34" charset="0"/>
                        </a:rPr>
                        <a:t>5</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Finn and Ferdi were discussing issues</a:t>
                      </a:r>
                      <a:r>
                        <a:rPr lang="en-GB" sz="1200" baseline="0" dirty="0" smtClean="0">
                          <a:latin typeface="Arial" panose="020B0604020202020204" pitchFamily="34" charset="0"/>
                          <a:cs typeface="Arial" panose="020B0604020202020204" pitchFamily="34" charset="0"/>
                        </a:rPr>
                        <a:t> in the diagnosis and classification of schizophrenia. ‘A diagnosis can be reliable without being valid’, said Ferdi. ‘No,’ said Finn, ‘it’s the other way round. A diagnosis can be valid without being reliable.’</a:t>
                      </a:r>
                    </a:p>
                    <a:p>
                      <a:pPr algn="l"/>
                      <a:endParaRPr lang="en-GB" sz="1200" baseline="0" dirty="0" smtClean="0">
                        <a:latin typeface="Arial" panose="020B0604020202020204" pitchFamily="34" charset="0"/>
                        <a:cs typeface="Arial" panose="020B0604020202020204" pitchFamily="34" charset="0"/>
                      </a:endParaRPr>
                    </a:p>
                    <a:p>
                      <a:pPr algn="l"/>
                      <a:r>
                        <a:rPr lang="en-GB" sz="1200" baseline="0" dirty="0" smtClean="0">
                          <a:latin typeface="Arial" panose="020B0604020202020204" pitchFamily="34" charset="0"/>
                          <a:cs typeface="Arial" panose="020B0604020202020204" pitchFamily="34" charset="0"/>
                        </a:rPr>
                        <a:t>Distinguish between reliability and validity, and explain which of Finn or Ferdi’s view is correct.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4 marks </a:t>
                      </a:r>
                      <a:r>
                        <a:rPr lang="en-GB" sz="1200" i="1" dirty="0" smtClean="0">
                          <a:latin typeface="Arial" panose="020B0604020202020204" pitchFamily="34" charset="0"/>
                          <a:cs typeface="Arial" panose="020B0604020202020204" pitchFamily="34" charset="0"/>
                        </a:rPr>
                        <a:t>(AO1 = 2; AO2</a:t>
                      </a:r>
                      <a:r>
                        <a:rPr lang="en-GB" sz="1200" i="1" baseline="0" dirty="0" smtClean="0">
                          <a:latin typeface="Arial" panose="020B0604020202020204" pitchFamily="34" charset="0"/>
                          <a:cs typeface="Arial" panose="020B0604020202020204" pitchFamily="34" charset="0"/>
                        </a:rPr>
                        <a:t> = 2</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259768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Reliability in diagnosis</a:t>
                      </a:r>
                      <a:r>
                        <a:rPr lang="en-GB" sz="1200" baseline="0" dirty="0" smtClean="0">
                          <a:latin typeface="Arial" panose="020B0604020202020204" pitchFamily="34" charset="0"/>
                          <a:cs typeface="Arial" panose="020B0604020202020204" pitchFamily="34" charset="0"/>
                        </a:rPr>
                        <a:t> is </a:t>
                      </a:r>
                      <a:r>
                        <a:rPr lang="en-GB" sz="1350" baseline="0" dirty="0" smtClean="0">
                          <a:latin typeface="Arial" panose="020B0604020202020204" pitchFamily="34" charset="0"/>
                          <a:cs typeface="Arial" panose="020B0604020202020204" pitchFamily="34" charset="0"/>
                        </a:rPr>
                        <a:t>_</a:t>
                      </a:r>
                      <a:r>
                        <a:rPr lang="en-GB" dirty="0" smtClean="0">
                          <a:latin typeface="Arial" panose="020B0604020202020204" pitchFamily="34" charset="0"/>
                          <a:cs typeface="Arial" panose="020B0604020202020204" pitchFamily="34" charset="0"/>
                        </a:rPr>
                        <a:t>_________________________________________________ ____________________________________________________________________</a:t>
                      </a:r>
                      <a:r>
                        <a:rPr lang="en-GB" sz="1200" baseline="0" dirty="0" smtClean="0">
                          <a:latin typeface="Arial" panose="020B0604020202020204" pitchFamily="34" charset="0"/>
                          <a:cs typeface="Arial" panose="020B0604020202020204" pitchFamily="34" charset="0"/>
                        </a:rPr>
                        <a:t>However, validity of diagnosis is </a:t>
                      </a:r>
                      <a:r>
                        <a:rPr lang="en-GB" dirty="0" smtClean="0">
                          <a:latin typeface="Arial" panose="020B0604020202020204" pitchFamily="34" charset="0"/>
                          <a:cs typeface="Arial" panose="020B0604020202020204" pitchFamily="34" charset="0"/>
                        </a:rPr>
                        <a:t>_____________________________________________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Finn’s view is correct/not correct</a:t>
                      </a:r>
                      <a:r>
                        <a:rPr lang="en-GB" sz="1200" baseline="0" dirty="0" smtClean="0">
                          <a:latin typeface="Arial" panose="020B0604020202020204" pitchFamily="34" charset="0"/>
                          <a:cs typeface="Arial" panose="020B0604020202020204" pitchFamily="34" charset="0"/>
                        </a:rPr>
                        <a:t> because </a:t>
                      </a:r>
                      <a:r>
                        <a:rPr lang="en-GB" dirty="0" smtClean="0">
                          <a:latin typeface="Arial" panose="020B0604020202020204" pitchFamily="34" charset="0"/>
                          <a:cs typeface="Arial" panose="020B0604020202020204" pitchFamily="34" charset="0"/>
                        </a:rPr>
                        <a:t>______________________________________ ____________________________________________________________________</a:t>
                      </a:r>
                      <a:r>
                        <a:rPr lang="en-GB" sz="1200" dirty="0" smtClean="0">
                          <a:latin typeface="Arial" panose="020B0604020202020204" pitchFamily="34" charset="0"/>
                          <a:cs typeface="Arial" panose="020B0604020202020204" pitchFamily="34" charset="0"/>
                        </a:rPr>
                        <a:t>Ferdi’s view is correct/not correct</a:t>
                      </a:r>
                      <a:r>
                        <a:rPr lang="en-GB" sz="1200" baseline="0" dirty="0" smtClean="0">
                          <a:latin typeface="Arial" panose="020B0604020202020204" pitchFamily="34" charset="0"/>
                          <a:cs typeface="Arial" panose="020B0604020202020204" pitchFamily="34" charset="0"/>
                        </a:rPr>
                        <a:t> because </a:t>
                      </a:r>
                      <a:r>
                        <a:rPr lang="en-GB" dirty="0" smtClean="0">
                          <a:latin typeface="Arial" panose="020B0604020202020204" pitchFamily="34" charset="0"/>
                          <a:cs typeface="Arial" panose="020B0604020202020204" pitchFamily="34" charset="0"/>
                        </a:rPr>
                        <a:t>_____________________________________</a:t>
                      </a:r>
                    </a:p>
                    <a:p>
                      <a:pPr>
                        <a:lnSpc>
                          <a:spcPct val="150000"/>
                        </a:lnSpc>
                      </a:pPr>
                      <a:r>
                        <a:rPr lang="en-GB" dirty="0" smtClean="0">
                          <a:latin typeface="Arial" panose="020B0604020202020204" pitchFamily="34" charset="0"/>
                          <a:cs typeface="Arial" panose="020B0604020202020204" pitchFamily="34" charset="0"/>
                        </a:rPr>
                        <a:t>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pic>
        <p:nvPicPr>
          <p:cNvPr id="5" name="Picture 4"/>
          <p:cNvPicPr>
            <a:picLocks noChangeAspect="1"/>
          </p:cNvPicPr>
          <p:nvPr/>
        </p:nvPicPr>
        <p:blipFill>
          <a:blip r:embed="rId2"/>
          <a:stretch>
            <a:fillRect/>
          </a:stretch>
        </p:blipFill>
        <p:spPr>
          <a:xfrm>
            <a:off x="1216867" y="7588256"/>
            <a:ext cx="2724938" cy="1555744"/>
          </a:xfrm>
          <a:prstGeom prst="rect">
            <a:avLst/>
          </a:prstGeom>
        </p:spPr>
      </p:pic>
      <p:pic>
        <p:nvPicPr>
          <p:cNvPr id="6" name="Picture 5"/>
          <p:cNvPicPr>
            <a:picLocks noChangeAspect="1"/>
          </p:cNvPicPr>
          <p:nvPr/>
        </p:nvPicPr>
        <p:blipFill>
          <a:blip r:embed="rId3"/>
          <a:stretch>
            <a:fillRect/>
          </a:stretch>
        </p:blipFill>
        <p:spPr>
          <a:xfrm>
            <a:off x="4105088" y="6505416"/>
            <a:ext cx="2681416" cy="1276864"/>
          </a:xfrm>
          <a:prstGeom prst="rect">
            <a:avLst/>
          </a:prstGeom>
        </p:spPr>
      </p:pic>
      <p:pic>
        <p:nvPicPr>
          <p:cNvPr id="7" name="Picture 6"/>
          <p:cNvPicPr>
            <a:picLocks noChangeAspect="1"/>
          </p:cNvPicPr>
          <p:nvPr/>
        </p:nvPicPr>
        <p:blipFill>
          <a:blip r:embed="rId4"/>
          <a:stretch>
            <a:fillRect/>
          </a:stretch>
        </p:blipFill>
        <p:spPr>
          <a:xfrm>
            <a:off x="4105088" y="7617942"/>
            <a:ext cx="2720769" cy="1526058"/>
          </a:xfrm>
          <a:prstGeom prst="rect">
            <a:avLst/>
          </a:prstGeom>
        </p:spPr>
      </p:pic>
      <p:sp>
        <p:nvSpPr>
          <p:cNvPr id="8" name="TextBox 7"/>
          <p:cNvSpPr txBox="1"/>
          <p:nvPr/>
        </p:nvSpPr>
        <p:spPr>
          <a:xfrm>
            <a:off x="420130" y="6942783"/>
            <a:ext cx="3014169" cy="523220"/>
          </a:xfrm>
          <a:prstGeom prst="rect">
            <a:avLst/>
          </a:prstGeom>
          <a:noFill/>
        </p:spPr>
        <p:txBody>
          <a:bodyPr wrap="square" rtlCol="0">
            <a:spAutoFit/>
          </a:bodyPr>
          <a:lstStyle/>
          <a:p>
            <a:r>
              <a:rPr lang="en-GB" sz="1400" dirty="0" smtClean="0"/>
              <a:t>You may need this research to answer the essay question on the next page. </a:t>
            </a:r>
            <a:endParaRPr lang="en-GB" sz="1400" dirty="0"/>
          </a:p>
        </p:txBody>
      </p:sp>
    </p:spTree>
    <p:extLst>
      <p:ext uri="{BB962C8B-B14F-4D97-AF65-F5344CB8AC3E}">
        <p14:creationId xmlns:p14="http://schemas.microsoft.com/office/powerpoint/2010/main" val="97785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9138237"/>
              </p:ext>
            </p:extLst>
          </p:nvPr>
        </p:nvGraphicFramePr>
        <p:xfrm>
          <a:off x="75643" y="98483"/>
          <a:ext cx="6683120" cy="9000466"/>
        </p:xfrm>
        <a:graphic>
          <a:graphicData uri="http://schemas.openxmlformats.org/drawingml/2006/table">
            <a:tbl>
              <a:tblPr firstRow="1" bandRow="1">
                <a:tableStyleId>{5940675A-B579-460E-94D1-54222C63F5DA}</a:tableStyleId>
              </a:tblPr>
              <a:tblGrid>
                <a:gridCol w="303387">
                  <a:extLst>
                    <a:ext uri="{9D8B030D-6E8A-4147-A177-3AD203B41FA5}">
                      <a16:colId xmlns:a16="http://schemas.microsoft.com/office/drawing/2014/main" val="1534005871"/>
                    </a:ext>
                  </a:extLst>
                </a:gridCol>
                <a:gridCol w="5457704">
                  <a:extLst>
                    <a:ext uri="{9D8B030D-6E8A-4147-A177-3AD203B41FA5}">
                      <a16:colId xmlns:a16="http://schemas.microsoft.com/office/drawing/2014/main" val="1317563987"/>
                    </a:ext>
                  </a:extLst>
                </a:gridCol>
                <a:gridCol w="922029">
                  <a:extLst>
                    <a:ext uri="{9D8B030D-6E8A-4147-A177-3AD203B41FA5}">
                      <a16:colId xmlns:a16="http://schemas.microsoft.com/office/drawing/2014/main" val="1721909816"/>
                    </a:ext>
                  </a:extLst>
                </a:gridCol>
              </a:tblGrid>
              <a:tr h="644196">
                <a:tc>
                  <a:txBody>
                    <a:bodyPr/>
                    <a:lstStyle/>
                    <a:p>
                      <a:pPr algn="ctr"/>
                      <a:r>
                        <a:rPr lang="en-GB" dirty="0" smtClean="0">
                          <a:latin typeface="Arial" panose="020B0604020202020204" pitchFamily="34" charset="0"/>
                          <a:cs typeface="Arial" panose="020B0604020202020204" pitchFamily="34" charset="0"/>
                        </a:rPr>
                        <a:t>6</a:t>
                      </a:r>
                      <a:endParaRPr lang="en-GB"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pPr algn="l"/>
                      <a:r>
                        <a:rPr lang="en-GB" sz="1200" dirty="0" smtClean="0">
                          <a:latin typeface="Arial" panose="020B0604020202020204" pitchFamily="34" charset="0"/>
                          <a:cs typeface="Arial" panose="020B0604020202020204" pitchFamily="34" charset="0"/>
                        </a:rPr>
                        <a:t>Outline and evaluate issues</a:t>
                      </a:r>
                      <a:r>
                        <a:rPr lang="en-GB" sz="1200" baseline="0" dirty="0" smtClean="0">
                          <a:latin typeface="Arial" panose="020B0604020202020204" pitchFamily="34" charset="0"/>
                          <a:cs typeface="Arial" panose="020B0604020202020204" pitchFamily="34" charset="0"/>
                        </a:rPr>
                        <a:t> associated with the classification and diagnosis of schizophrenia. </a:t>
                      </a:r>
                    </a:p>
                  </a:txBody>
                  <a:tcPr anchor="ctr">
                    <a:solidFill>
                      <a:schemeClr val="bg1">
                        <a:lumMod val="95000"/>
                      </a:schemeClr>
                    </a:solidFill>
                  </a:tcPr>
                </a:tc>
                <a:tc>
                  <a:txBody>
                    <a:bodyPr/>
                    <a:lstStyle/>
                    <a:p>
                      <a:pPr algn="ctr"/>
                      <a:r>
                        <a:rPr lang="en-GB" dirty="0" smtClean="0">
                          <a:latin typeface="Arial" panose="020B0604020202020204" pitchFamily="34" charset="0"/>
                          <a:cs typeface="Arial" panose="020B0604020202020204" pitchFamily="34" charset="0"/>
                        </a:rPr>
                        <a:t>16 marks </a:t>
                      </a:r>
                      <a:r>
                        <a:rPr lang="en-GB" sz="1200" i="1" dirty="0" smtClean="0">
                          <a:latin typeface="Arial" panose="020B0604020202020204" pitchFamily="34" charset="0"/>
                          <a:cs typeface="Arial" panose="020B0604020202020204" pitchFamily="34" charset="0"/>
                        </a:rPr>
                        <a:t>(AO1 = 6; AO3</a:t>
                      </a:r>
                      <a:r>
                        <a:rPr lang="en-GB" sz="1200" i="1" baseline="0" dirty="0" smtClean="0">
                          <a:latin typeface="Arial" panose="020B0604020202020204" pitchFamily="34" charset="0"/>
                          <a:cs typeface="Arial" panose="020B0604020202020204" pitchFamily="34" charset="0"/>
                        </a:rPr>
                        <a:t> = 10</a:t>
                      </a:r>
                      <a:r>
                        <a:rPr lang="en-GB" sz="1200" i="1" dirty="0" smtClean="0">
                          <a:latin typeface="Arial" panose="020B0604020202020204" pitchFamily="34" charset="0"/>
                          <a:cs typeface="Arial" panose="020B0604020202020204" pitchFamily="34" charset="0"/>
                        </a:rPr>
                        <a:t>)</a:t>
                      </a:r>
                      <a:endParaRPr lang="en-GB" sz="1200" i="1" dirty="0">
                        <a:latin typeface="Arial" panose="020B0604020202020204" pitchFamily="34" charset="0"/>
                        <a:cs typeface="Arial" panose="020B0604020202020204" pitchFamily="34" charset="0"/>
                      </a:endParaRPr>
                    </a:p>
                  </a:txBody>
                  <a:tcPr anchor="ctr">
                    <a:solidFill>
                      <a:schemeClr val="bg1">
                        <a:lumMod val="95000"/>
                      </a:schemeClr>
                    </a:solidFill>
                  </a:tcPr>
                </a:tc>
                <a:extLst>
                  <a:ext uri="{0D108BD9-81ED-4DB2-BD59-A6C34878D82A}">
                    <a16:rowId xmlns:a16="http://schemas.microsoft.com/office/drawing/2014/main" val="149600780"/>
                  </a:ext>
                </a:extLst>
              </a:tr>
              <a:tr h="8337526">
                <a:tc gridSpan="3">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GB" sz="1100" b="1" dirty="0" smtClean="0">
                          <a:latin typeface="Arial" panose="020B0604020202020204" pitchFamily="34" charset="0"/>
                          <a:cs typeface="Arial" panose="020B0604020202020204" pitchFamily="34" charset="0"/>
                        </a:rPr>
                        <a:t>The suggested paragraph</a:t>
                      </a:r>
                      <a:r>
                        <a:rPr lang="en-GB" sz="1100" b="1" baseline="0" dirty="0" smtClean="0">
                          <a:latin typeface="Arial" panose="020B0604020202020204" pitchFamily="34" charset="0"/>
                          <a:cs typeface="Arial" panose="020B0604020202020204" pitchFamily="34" charset="0"/>
                        </a:rPr>
                        <a:t> starters below will help form your answer:</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One issue is the reliability of diagnosis. This is…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Another issue is the validity of diagnosis. This is…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Co-morbidity and symptom overlap are also issues in the classification and diagnosis of schizophrenia. Co-morbidity is…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Symptom overlap is…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There is also a cultural bias when schizophrenia is being diagnosed…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baseline="0" dirty="0" smtClean="0">
                          <a:latin typeface="Arial" panose="020B0604020202020204" pitchFamily="34" charset="0"/>
                          <a:cs typeface="Arial" panose="020B0604020202020204" pitchFamily="34" charset="0"/>
                        </a:rPr>
                        <a:t>There is gender bias in schizophrenia diagnosis… (AO1)</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There is research support for the idea that there are cultural differences in schizophrenia diagnosis. For example, the prognosis for members of ethnic minority groups…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There is also research support for gender bias in diagnosis. For example, Loring and Powell found…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One issue with diagnosing schizophrenia is inter-observer reliability. For example. Waley found…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One problem with co-morbidity is that it may have negative consequences for people diagnosed with schizophrenia. For example, Weber et al … (AO3)</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i="0" baseline="0" dirty="0" smtClean="0">
                          <a:latin typeface="Arial" panose="020B0604020202020204" pitchFamily="34" charset="0"/>
                          <a:cs typeface="Arial" panose="020B0604020202020204" pitchFamily="34" charset="0"/>
                        </a:rPr>
                        <a:t>A final problem with diagnosing schizophrenia is… (AO3)</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endParaRPr lang="en-GB" sz="1100" b="0" i="0" baseline="0" dirty="0" smtClean="0">
                        <a:latin typeface="Arial" panose="020B0604020202020204" pitchFamily="34" charset="0"/>
                        <a:cs typeface="Arial" panose="020B0604020202020204" pitchFamily="34" charset="0"/>
                      </a:endParaRP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______________________________________________________________________________________________________________________________________________________________________</a:t>
                      </a:r>
                    </a:p>
                    <a:p>
                      <a:pPr marL="0" marR="0" lvl="0" indent="0" algn="l" defTabSz="685800" rtl="0" eaLnBrk="1" fontAlgn="auto" latinLnBrk="0" hangingPunct="1">
                        <a:lnSpc>
                          <a:spcPct val="150000"/>
                        </a:lnSpc>
                        <a:spcBef>
                          <a:spcPts val="0"/>
                        </a:spcBef>
                        <a:spcAft>
                          <a:spcPts val="0"/>
                        </a:spcAft>
                        <a:buClrTx/>
                        <a:buSzTx/>
                        <a:buFontTx/>
                        <a:buNone/>
                        <a:tabLst/>
                        <a:defRPr/>
                      </a:pPr>
                      <a:r>
                        <a:rPr lang="en-GB" sz="1100" dirty="0" smtClean="0">
                          <a:latin typeface="Arial" panose="020B0604020202020204" pitchFamily="34" charset="0"/>
                          <a:cs typeface="Arial" panose="020B0604020202020204" pitchFamily="34" charset="0"/>
                        </a:rPr>
                        <a:t>___________________________________________________________________________________</a:t>
                      </a:r>
                    </a:p>
                  </a:txBody>
                  <a:tcPr/>
                </a:tc>
                <a:tc hMerge="1">
                  <a:txBody>
                    <a:bodyPr/>
                    <a:lstStyle/>
                    <a:p>
                      <a:pPr>
                        <a:lnSpc>
                          <a:spcPct val="150000"/>
                        </a:lnSpc>
                      </a:pPr>
                      <a:endParaRPr lang="en-GB" dirty="0"/>
                    </a:p>
                  </a:txBody>
                  <a:tcPr/>
                </a:tc>
                <a:tc hMerge="1">
                  <a:txBody>
                    <a:bodyPr/>
                    <a:lstStyle/>
                    <a:p>
                      <a:pPr>
                        <a:lnSpc>
                          <a:spcPct val="150000"/>
                        </a:lnSpc>
                      </a:pPr>
                      <a:endParaRPr lang="en-GB" dirty="0"/>
                    </a:p>
                  </a:txBody>
                  <a:tcPr/>
                </a:tc>
                <a:extLst>
                  <a:ext uri="{0D108BD9-81ED-4DB2-BD59-A6C34878D82A}">
                    <a16:rowId xmlns:a16="http://schemas.microsoft.com/office/drawing/2014/main" val="3113458016"/>
                  </a:ext>
                </a:extLst>
              </a:tr>
            </a:tbl>
          </a:graphicData>
        </a:graphic>
      </p:graphicFrame>
      <p:sp>
        <p:nvSpPr>
          <p:cNvPr id="4" name="Rounded Rectangle 3"/>
          <p:cNvSpPr/>
          <p:nvPr/>
        </p:nvSpPr>
        <p:spPr>
          <a:xfrm>
            <a:off x="5100084" y="836428"/>
            <a:ext cx="1757916" cy="50327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smtClean="0">
                <a:solidFill>
                  <a:schemeClr val="tx1"/>
                </a:solidFill>
              </a:rPr>
              <a:t>Essay tip</a:t>
            </a:r>
            <a:r>
              <a:rPr lang="en-GB" sz="800" dirty="0" smtClean="0">
                <a:solidFill>
                  <a:schemeClr val="tx1"/>
                </a:solidFill>
              </a:rPr>
              <a:t>: For a 16 mark question you should aim for 5 evaluation points or 4 if you are discussing them in more detail. </a:t>
            </a:r>
            <a:endParaRPr lang="en-GB" sz="800" dirty="0">
              <a:solidFill>
                <a:schemeClr val="tx1"/>
              </a:solidFill>
            </a:endParaRPr>
          </a:p>
        </p:txBody>
      </p:sp>
    </p:spTree>
    <p:extLst>
      <p:ext uri="{BB962C8B-B14F-4D97-AF65-F5344CB8AC3E}">
        <p14:creationId xmlns:p14="http://schemas.microsoft.com/office/powerpoint/2010/main" val="39577334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D5D2DD8E06C942B622519DD8929632" ma:contentTypeVersion="12" ma:contentTypeDescription="Create a new document." ma:contentTypeScope="" ma:versionID="5a38a0345b50857e07f4f11a70ee09a7">
  <xsd:schema xmlns:xsd="http://www.w3.org/2001/XMLSchema" xmlns:xs="http://www.w3.org/2001/XMLSchema" xmlns:p="http://schemas.microsoft.com/office/2006/metadata/properties" xmlns:ns3="014356c3-253f-44ac-9193-a7d9ad7c89b0" xmlns:ns4="40699713-145a-4068-820d-5ed2fabd7b4e" targetNamespace="http://schemas.microsoft.com/office/2006/metadata/properties" ma:root="true" ma:fieldsID="0c56c3c3ed4b3c4e1467dbf499f814eb" ns3:_="" ns4:_="">
    <xsd:import namespace="014356c3-253f-44ac-9193-a7d9ad7c89b0"/>
    <xsd:import namespace="40699713-145a-4068-820d-5ed2fabd7b4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4356c3-253f-44ac-9193-a7d9ad7c89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699713-145a-4068-820d-5ed2fabd7b4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1549F3-1644-48E5-A524-903BDAAFE9CE}">
  <ds:schemaRefs>
    <ds:schemaRef ds:uri="http://schemas.microsoft.com/sharepoint/v3/contenttype/forms"/>
  </ds:schemaRefs>
</ds:datastoreItem>
</file>

<file path=customXml/itemProps2.xml><?xml version="1.0" encoding="utf-8"?>
<ds:datastoreItem xmlns:ds="http://schemas.openxmlformats.org/officeDocument/2006/customXml" ds:itemID="{23202215-9F40-41DE-8F04-A6CD4A592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4356c3-253f-44ac-9193-a7d9ad7c89b0"/>
    <ds:schemaRef ds:uri="40699713-145a-4068-820d-5ed2fabd7b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706AF5-1B67-46FD-B682-B3DACF8CC8CB}">
  <ds:schemaRefs>
    <ds:schemaRef ds:uri="http://purl.org/dc/terms/"/>
    <ds:schemaRef ds:uri="http://schemas.openxmlformats.org/package/2006/metadata/core-properties"/>
    <ds:schemaRef ds:uri="40699713-145a-4068-820d-5ed2fabd7b4e"/>
    <ds:schemaRef ds:uri="http://schemas.microsoft.com/office/2006/documentManagement/types"/>
    <ds:schemaRef ds:uri="http://schemas.microsoft.com/office/infopath/2007/PartnerControls"/>
    <ds:schemaRef ds:uri="http://purl.org/dc/elements/1.1/"/>
    <ds:schemaRef ds:uri="http://schemas.microsoft.com/office/2006/metadata/properties"/>
    <ds:schemaRef ds:uri="014356c3-253f-44ac-9193-a7d9ad7c89b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1991</TotalTime>
  <Words>5915</Words>
  <Application>Microsoft Office PowerPoint</Application>
  <PresentationFormat>On-screen Show (4:3)</PresentationFormat>
  <Paragraphs>1150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AkzidenzGrotesk</vt:lpstr>
      <vt:lpstr>Arial</vt:lpstr>
      <vt:lpstr>Arial Black</vt:lpstr>
      <vt:lpstr>Calibri</vt:lpstr>
      <vt:lpstr>Calibri Light</vt:lpstr>
      <vt:lpstr>Segoe Print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Birmingham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Miss J Green</dc:creator>
  <cp:lastModifiedBy>Mrs K Watkin</cp:lastModifiedBy>
  <cp:revision>71</cp:revision>
  <cp:lastPrinted>2023-03-03T14:12:02Z</cp:lastPrinted>
  <dcterms:created xsi:type="dcterms:W3CDTF">2023-02-13T15:15:58Z</dcterms:created>
  <dcterms:modified xsi:type="dcterms:W3CDTF">2023-03-03T14:12:29Z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0x01010078D5D2DD8E06C942B622519DD8929632</vt:lpwstr>
  </property>
</Properties>
</file>