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b="1" sz="2088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 defTabSz="1612554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속성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81151">
              <a:lnSpc>
                <a:spcPct val="100000"/>
              </a:lnSpc>
              <a:spcBef>
                <a:spcPts val="0"/>
              </a:spcBef>
              <a:buSzTx/>
              <a:buNone/>
              <a:defRPr b="1" sz="2376"/>
            </a:lvl1pPr>
          </a:lstStyle>
          <a:p>
            <a:pPr/>
            <a:r>
              <a:t>속성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미지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b="1" sz="2088"/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슬라이드 제목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2" name="슬라이드 부제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63" name="본문 첫 번째 줄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슬라이드 제목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0.11"/>
          <p:cNvSpPr txBox="1"/>
          <p:nvPr>
            <p:ph type="body" idx="21"/>
          </p:nvPr>
        </p:nvSpPr>
        <p:spPr>
          <a:xfrm>
            <a:off x="698500" y="8632979"/>
            <a:ext cx="11607801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87022">
              <a:defRPr sz="2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2020.11</a:t>
            </a:r>
          </a:p>
        </p:txBody>
      </p:sp>
      <p:sp>
        <p:nvSpPr>
          <p:cNvPr id="152" name="인터페이스 모델 XML 구조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7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인터페이스 모델 XML 구조 </a:t>
            </a:r>
          </a:p>
        </p:txBody>
      </p:sp>
      <p:sp>
        <p:nvSpPr>
          <p:cNvPr id="153" name="표준 배포 포멧 XML, XS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표준 배포 포멧 XML, XSD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1 :…"/>
          <p:cNvSpPr txBox="1"/>
          <p:nvPr/>
        </p:nvSpPr>
        <p:spPr>
          <a:xfrm>
            <a:off x="1431001" y="2234027"/>
            <a:ext cx="336424" cy="661162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1 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2 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3 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4 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5 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6: 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7 : 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8 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9 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10: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11: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12: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13: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14: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15: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16: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17: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18: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19: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20: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21: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22: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23: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24: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25: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26: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27: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28: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29: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30: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31: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32: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33: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34: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35: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36: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37: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38: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39:</a:t>
            </a:r>
          </a:p>
        </p:txBody>
      </p:sp>
      <p:sp>
        <p:nvSpPr>
          <p:cNvPr id="342" name="3 전문 레이아웃 스키마"/>
          <p:cNvSpPr txBox="1"/>
          <p:nvPr/>
        </p:nvSpPr>
        <p:spPr>
          <a:xfrm>
            <a:off x="806450" y="423304"/>
            <a:ext cx="237881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 전문 레이아웃 스키마</a:t>
            </a:r>
          </a:p>
        </p:txBody>
      </p:sp>
      <p:sp>
        <p:nvSpPr>
          <p:cNvPr id="343" name="레이아웃 Root  : cusAccountInfoDto"/>
          <p:cNvSpPr/>
          <p:nvPr/>
        </p:nvSpPr>
        <p:spPr>
          <a:xfrm>
            <a:off x="8428422" y="5965278"/>
            <a:ext cx="2508180" cy="288609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레이아웃 Root  : </a:t>
            </a:r>
            <a:r>
              <a:rPr b="0"/>
              <a:t>cusAccountInfoDto</a:t>
            </a:r>
            <a:r>
              <a:t> </a:t>
            </a:r>
          </a:p>
        </p:txBody>
      </p:sp>
      <p:sp>
        <p:nvSpPr>
          <p:cNvPr id="344" name="3.1 전문 레이아웃 스키마 구조"/>
          <p:cNvSpPr txBox="1"/>
          <p:nvPr/>
        </p:nvSpPr>
        <p:spPr>
          <a:xfrm>
            <a:off x="1198605" y="825514"/>
            <a:ext cx="308038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3.1 전문 레이아웃 스키마 구조</a:t>
            </a:r>
          </a:p>
        </p:txBody>
      </p:sp>
      <p:sp>
        <p:nvSpPr>
          <p:cNvPr id="345" name="전문 레이아웃을 정의하기 위해 본 시스템에서는 XML 문서의 구조 및 해당 문서가 포함할 수 있는 적법한 요소와 속성을 명시하기위한 목적의 표준 표기법인…"/>
          <p:cNvSpPr txBox="1"/>
          <p:nvPr/>
        </p:nvSpPr>
        <p:spPr>
          <a:xfrm>
            <a:off x="1376080" y="1330975"/>
            <a:ext cx="10947998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전문 레이아웃을 정의하기 위해</a:t>
            </a:r>
            <a:r>
              <a:t> 본 시스템에서는 XML 문서의 구조 및 해당 문서가 포함할 수 있는 적법한 요소와 속성을 명시하기위한 목적의 표준 표기법인 </a:t>
            </a:r>
          </a:p>
          <a:p>
            <a:pPr algn="l">
              <a:lnSpc>
                <a:spcPct val="120000"/>
              </a:lnSpc>
              <a:defRPr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XSD(XML Schema Definition) 를 사용합니다.</a:t>
            </a:r>
            <a:r>
              <a:t> (2001년 W3C 제정 표준 스키마 정의 언어)</a:t>
            </a:r>
          </a:p>
          <a:p>
            <a:pPr algn="l" defTabSz="457200">
              <a:lnSpc>
                <a:spcPct val="120000"/>
              </a:lnSpc>
              <a:defRPr sz="13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본 문서에서 사용한 표기 외에 추가적으로 더 상세한 XSD 표기법에 대한 정보는 시중의 레퍼런스 사이트를 찾아 보시기 바랍니다.</a:t>
            </a:r>
          </a:p>
        </p:txBody>
      </p:sp>
      <p:sp>
        <p:nvSpPr>
          <p:cNvPr id="346" name="레이아웃 기본 정보:…"/>
          <p:cNvSpPr/>
          <p:nvPr/>
        </p:nvSpPr>
        <p:spPr>
          <a:xfrm>
            <a:off x="8630914" y="6276027"/>
            <a:ext cx="2103197" cy="55707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레이아웃 기본 정보:</a:t>
            </a:r>
          </a:p>
          <a:p>
            <a:pPr lvl="1"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lvl="1"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레이아웃 명, 포멧</a:t>
            </a:r>
          </a:p>
        </p:txBody>
      </p:sp>
      <p:sp>
        <p:nvSpPr>
          <p:cNvPr id="347" name="필드정보"/>
          <p:cNvSpPr/>
          <p:nvPr/>
        </p:nvSpPr>
        <p:spPr>
          <a:xfrm>
            <a:off x="8630914" y="6916401"/>
            <a:ext cx="2103197" cy="18188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필드정보</a:t>
            </a:r>
          </a:p>
        </p:txBody>
      </p:sp>
      <p:sp>
        <p:nvSpPr>
          <p:cNvPr id="348" name="고객ID : simpleType"/>
          <p:cNvSpPr/>
          <p:nvPr/>
        </p:nvSpPr>
        <p:spPr>
          <a:xfrm>
            <a:off x="8814658" y="7201653"/>
            <a:ext cx="1735709" cy="254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9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고객ID : simpleType</a:t>
            </a:r>
          </a:p>
        </p:txBody>
      </p:sp>
      <p:sp>
        <p:nvSpPr>
          <p:cNvPr id="349" name="계죄거래정보 : complexType"/>
          <p:cNvSpPr/>
          <p:nvPr/>
        </p:nvSpPr>
        <p:spPr>
          <a:xfrm>
            <a:off x="8814658" y="7826745"/>
            <a:ext cx="1735709" cy="81693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계죄거래정보 : complexType</a:t>
            </a:r>
          </a:p>
        </p:txBody>
      </p:sp>
      <p:sp>
        <p:nvSpPr>
          <p:cNvPr id="350" name="&lt;?xml version=&quot;1.0&quot; encoding=“UTF-8&quot;?&gt;…"/>
          <p:cNvSpPr txBox="1"/>
          <p:nvPr/>
        </p:nvSpPr>
        <p:spPr>
          <a:xfrm>
            <a:off x="1738472" y="2239525"/>
            <a:ext cx="5020808" cy="6611621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&lt;?xml version=</a:t>
            </a:r>
            <a:r>
              <a:t>"1.0"</a:t>
            </a:r>
            <a:r>
              <a:t> encoding=</a:t>
            </a:r>
            <a:r>
              <a:t>“UTF-8"</a:t>
            </a:r>
            <a:r>
              <a:t>?&gt;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&lt;xs:schema </a:t>
            </a:r>
            <a:r>
              <a:t>xmlns:xs</a:t>
            </a:r>
            <a:r>
              <a:t>=</a:t>
            </a:r>
            <a:r>
              <a:t>"http://www.w3.org/2001/XMLSchema"</a:t>
            </a:r>
            <a:r>
              <a:t>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&lt;xs:</a:t>
            </a:r>
            <a:r>
              <a:rPr b="1"/>
              <a:t>element</a:t>
            </a:r>
            <a:r>
              <a:t> name=</a:t>
            </a:r>
            <a:r>
              <a:t>"cusAccountInfoDto"</a:t>
            </a:r>
            <a:r>
              <a:t>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&lt;xs:</a:t>
            </a:r>
            <a:r>
              <a:rPr b="1"/>
              <a:t>annotation</a:t>
            </a:r>
            <a:r>
              <a:t>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&lt;xs:</a:t>
            </a:r>
            <a:r>
              <a:rPr b="1"/>
              <a:t>documentation</a:t>
            </a:r>
            <a:r>
              <a:t>&gt;고객계좌정보조회&lt;/xs:documentation&gt;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&lt;xs:</a:t>
            </a:r>
            <a:r>
              <a:rPr b="1"/>
              <a:t>appinfo</a:t>
            </a:r>
            <a:r>
              <a:t>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&lt;mx:properties xmlns:mx=</a:t>
            </a:r>
            <a:r>
              <a:t>"http://mint.mocomsys.com/2020/schema"</a:t>
            </a:r>
            <a:r>
              <a:t>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&lt;mx:property key=</a:t>
            </a:r>
            <a:r>
              <a:t>"format"</a:t>
            </a:r>
            <a:r>
              <a:t> value=</a:t>
            </a:r>
            <a:r>
              <a:t>"xml"</a:t>
            </a:r>
            <a:r>
              <a:t>/&gt;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&lt;/mx:properties&gt;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&lt;/xs:appinfo&gt;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&lt;/xs:annotation&gt;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&lt;xs:</a:t>
            </a:r>
            <a:r>
              <a:rPr b="1"/>
              <a:t>complexType</a:t>
            </a:r>
            <a:r>
              <a:t>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&lt;xs:sequence&gt;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&lt;xs:element </a:t>
            </a:r>
            <a:r>
              <a:rPr b="1"/>
              <a:t>maxOccurs</a:t>
            </a:r>
            <a:r>
              <a:t>=</a:t>
            </a:r>
            <a:r>
              <a:t>"1"</a:t>
            </a:r>
            <a:r>
              <a:t> </a:t>
            </a:r>
            <a:r>
              <a:rPr b="1"/>
              <a:t>minOccurs</a:t>
            </a:r>
            <a:r>
              <a:t>=</a:t>
            </a:r>
            <a:r>
              <a:t>"1"</a:t>
            </a:r>
            <a:r>
              <a:t> name=</a:t>
            </a:r>
            <a:r>
              <a:t>"custId"</a:t>
            </a:r>
            <a:r>
              <a:t>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&lt;xs:</a:t>
            </a:r>
            <a:r>
              <a:rPr b="1"/>
              <a:t>simpleType</a:t>
            </a:r>
            <a:r>
              <a:t>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&lt;xs:annotation&gt;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&lt;xs:documentation&gt;고객ID&lt;/xs:documentation&gt;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&lt;/xs:annotation&gt;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</a:t>
            </a:r>
            <a:r>
              <a:rPr b="1"/>
              <a:t>restriction base</a:t>
            </a:r>
            <a:r>
              <a:t>=</a:t>
            </a:r>
            <a:r>
              <a:t>"xs:string"</a:t>
            </a:r>
            <a:r>
              <a:t>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</a:t>
            </a:r>
            <a:r>
              <a:rPr b="1"/>
              <a:t>maxLength</a:t>
            </a:r>
            <a:r>
              <a:t> value=</a:t>
            </a:r>
            <a:r>
              <a:t>"10"</a:t>
            </a:r>
            <a:r>
              <a:t>/&gt;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&lt;/xs:restriction&gt;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&lt;/xs:simpleType&gt;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&lt;/xs:element&gt;</a:t>
            </a:r>
          </a:p>
          <a:p>
            <a:pPr lvl="1"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… 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&lt;xs:element maxOccurs=</a:t>
            </a:r>
            <a:r>
              <a:t>"1"</a:t>
            </a:r>
            <a:r>
              <a:t> minOccurs=</a:t>
            </a:r>
            <a:r>
              <a:t>"1"</a:t>
            </a:r>
            <a:r>
              <a:t> name=</a:t>
            </a:r>
            <a:r>
              <a:t>"accountTrxInfoDto"</a:t>
            </a:r>
            <a:r>
              <a:t>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&lt;xs:annotation&gt;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&lt;xs:documentation&gt;계좌거래정보&lt;/xs:documentation&gt;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&lt;/xs:annotation&gt;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&lt;xs:</a:t>
            </a:r>
            <a:r>
              <a:rPr b="1"/>
              <a:t>complexType</a:t>
            </a:r>
            <a:r>
              <a:t>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&lt;xs:sequence&gt;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&lt;xs:element maxOccurs=</a:t>
            </a:r>
            <a:r>
              <a:t>"1"</a:t>
            </a:r>
            <a:r>
              <a:t> minOccurs=</a:t>
            </a:r>
            <a:r>
              <a:t>"1"</a:t>
            </a:r>
            <a:r>
              <a:t> name=</a:t>
            </a:r>
            <a:r>
              <a:t>"accNum"</a:t>
            </a:r>
            <a:r>
              <a:t>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&lt;xs:simpleType&gt;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&lt;xs:annotation&gt;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    &lt;xs:documentation&gt;계좌번호&lt;/xs:documentation&gt;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&lt;/xs:annotation&gt;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&lt;xs:restriction base=</a:t>
            </a:r>
            <a:r>
              <a:t>"xs:string"</a:t>
            </a:r>
            <a:r>
              <a:t>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    &lt;xs:maxLength value=</a:t>
            </a:r>
            <a:r>
              <a:t>"6"</a:t>
            </a:r>
            <a:r>
              <a:t>/&gt;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&lt;/xs:restriction&gt;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&lt;/xs:simpleType&gt;</a:t>
            </a:r>
          </a:p>
        </p:txBody>
      </p:sp>
      <p:sp>
        <p:nvSpPr>
          <p:cNvPr id="351" name="xmlns:xs 속성은 XSD의 요소와 타입에 사용할 W3C의 XML 스키마 네임스페이스를 명시합니다."/>
          <p:cNvSpPr txBox="1"/>
          <p:nvPr/>
        </p:nvSpPr>
        <p:spPr>
          <a:xfrm>
            <a:off x="6873132" y="2408081"/>
            <a:ext cx="5793665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xmlns:xs</a:t>
            </a:r>
            <a:r>
              <a:t> 속성은 XSD의 요소와 타입에 사용할 W3C의 XML 스키마 네임스페이스를 명시합니다.</a:t>
            </a:r>
          </a:p>
        </p:txBody>
      </p:sp>
      <p:sp>
        <p:nvSpPr>
          <p:cNvPr id="352" name="element 는 xml 문서 내의 데이터 요소를 정의하는 단위로 name을 부여할 수 있습니다."/>
          <p:cNvSpPr txBox="1"/>
          <p:nvPr/>
        </p:nvSpPr>
        <p:spPr>
          <a:xfrm>
            <a:off x="6873132" y="2645047"/>
            <a:ext cx="5291723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element</a:t>
            </a:r>
            <a:r>
              <a:t> 는 xml 문서 내의 데이터 요소를 정의하는 단위로 name을 부여할 수 있습니다.</a:t>
            </a:r>
          </a:p>
        </p:txBody>
      </p:sp>
      <p:sp>
        <p:nvSpPr>
          <p:cNvPr id="353" name="annotation 는 element 의 부가적인 설명을 정의하기 위한 용도로 사용되며 문장을 통한 설명인…"/>
          <p:cNvSpPr txBox="1"/>
          <p:nvPr/>
        </p:nvSpPr>
        <p:spPr>
          <a:xfrm>
            <a:off x="6873132" y="2895999"/>
            <a:ext cx="5797576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annotation</a:t>
            </a:r>
            <a:r>
              <a:t> 는 element 의 부가적인 설명을 정의하기 위한 용도로 사용되며 문장을 통한 설명인 </a:t>
            </a:r>
          </a:p>
          <a:p>
            <a:pPr algn="l" defTabSz="457200">
              <a:defRPr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documentation </a:t>
            </a:r>
            <a:r>
              <a:t>정보와 </a:t>
            </a:r>
            <a:r>
              <a:rPr b="1"/>
              <a:t>  </a:t>
            </a:r>
            <a:r>
              <a:t>사용자가 정의한 xml 형태의 정보를 하위에 추가 정의 가능한 </a:t>
            </a:r>
          </a:p>
          <a:p>
            <a:pPr algn="l" defTabSz="457200">
              <a:defRPr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appinfo</a:t>
            </a:r>
            <a:r>
              <a:t> 로 구성됩니다.</a:t>
            </a:r>
          </a:p>
        </p:txBody>
      </p:sp>
      <p:sp>
        <p:nvSpPr>
          <p:cNvPr id="354" name="complexType 는 element 의 타입중 하나로 복수의 element를 모아 복합적인 한나의 새로운…"/>
          <p:cNvSpPr txBox="1"/>
          <p:nvPr/>
        </p:nvSpPr>
        <p:spPr>
          <a:xfrm>
            <a:off x="6871176" y="3527318"/>
            <a:ext cx="562267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complexType</a:t>
            </a:r>
            <a:r>
              <a:t> 는 element 의 타입중 하나로 복수의 element를 모아 복합적인 한나의 새로운 </a:t>
            </a:r>
          </a:p>
          <a:p>
            <a:pPr algn="l" defTabSz="457200">
              <a:defRPr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집합 element로 표현할 수 있는 복합 유형 표기를 위한 타입니다.</a:t>
            </a:r>
          </a:p>
          <a:p>
            <a:pPr algn="l" defTabSz="457200">
              <a:defRPr b="1"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sequence </a:t>
            </a:r>
            <a:r>
              <a:rPr b="0"/>
              <a:t>는 complexType 내의 element 가 표기 순서대로 표현되도록 제한합니다.</a:t>
            </a:r>
            <a:endParaRPr b="0"/>
          </a:p>
          <a:p>
            <a:pPr algn="l" defTabSz="457200">
              <a:defRPr b="1"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maxOccurs</a:t>
            </a:r>
            <a:r>
              <a:rPr b="0"/>
              <a:t> 는 element가 데이터 내에서 최대 몇 회 발생될 지 제한합니다. </a:t>
            </a:r>
            <a:endParaRPr b="0"/>
          </a:p>
          <a:p>
            <a:pPr algn="l" defTabSz="457200">
              <a:defRPr b="1"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minOccurs</a:t>
            </a:r>
            <a:r>
              <a:rPr b="0"/>
              <a:t>  는 element가 데이터 내에서 최소 몇 회 발생될 지 제한합니다.</a:t>
            </a:r>
          </a:p>
        </p:txBody>
      </p:sp>
      <p:sp>
        <p:nvSpPr>
          <p:cNvPr id="355" name="simpleType 은 complexType과 달리  하나의 element에 대해 정의하기위핸 사용됩니다.…"/>
          <p:cNvSpPr txBox="1"/>
          <p:nvPr/>
        </p:nvSpPr>
        <p:spPr>
          <a:xfrm>
            <a:off x="6871176" y="4486785"/>
            <a:ext cx="5896764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simpleType </a:t>
            </a:r>
            <a:r>
              <a:rPr b="0"/>
              <a:t>은 complexType과 달리  하나의 element에 대해 정의하기위핸 사용됩니다.</a:t>
            </a:r>
            <a:endParaRPr b="0"/>
          </a:p>
          <a:p>
            <a:pPr algn="l" defTabSz="457200">
              <a:defRPr b="1"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simpleType 은 </a:t>
            </a:r>
            <a:r>
              <a:t>restriction  base </a:t>
            </a:r>
            <a:r>
              <a:rPr b="0"/>
              <a:t>를 통해 데이터 유형을 제한할 수 있으며, 데이터 타입이 숫자라면</a:t>
            </a:r>
            <a:endParaRPr b="0"/>
          </a:p>
          <a:p>
            <a:pPr algn="l" defTabSz="457200">
              <a:defRPr b="1"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totalDigits</a:t>
            </a:r>
            <a:r>
              <a:rPr b="0"/>
              <a:t> 정의를 통해 숫자의 길이를 제한할 수 있습니다.</a:t>
            </a:r>
            <a:endParaRPr b="0"/>
          </a:p>
          <a:p>
            <a:pPr algn="l" defTabSz="457200">
              <a:defRPr b="1"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restriction  base 가 string 일 경우 </a:t>
            </a:r>
            <a:r>
              <a:t>maxLength</a:t>
            </a:r>
            <a:r>
              <a:rPr b="0"/>
              <a:t>를 통해 데이터 문자열의 최대 길이를 제한할 수 </a:t>
            </a:r>
            <a:endParaRPr b="0"/>
          </a:p>
          <a:p>
            <a:pPr algn="l" defTabSz="457200">
              <a:defRPr b="1"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있습니다. </a:t>
            </a:r>
          </a:p>
        </p:txBody>
      </p:sp>
      <p:sp>
        <p:nvSpPr>
          <p:cNvPr id="356" name="[전문 레이아웃 XSD 구조 예]"/>
          <p:cNvSpPr txBox="1"/>
          <p:nvPr/>
        </p:nvSpPr>
        <p:spPr>
          <a:xfrm>
            <a:off x="8606599" y="8910113"/>
            <a:ext cx="1824788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[전문 레이아웃 XSD 구조 예]</a:t>
            </a:r>
          </a:p>
        </p:txBody>
      </p:sp>
      <p:sp>
        <p:nvSpPr>
          <p:cNvPr id="357" name="[표기법 설명을 위한 XSD]"/>
          <p:cNvSpPr txBox="1"/>
          <p:nvPr/>
        </p:nvSpPr>
        <p:spPr>
          <a:xfrm>
            <a:off x="3203499" y="8910113"/>
            <a:ext cx="1654354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[표기법 설명을 위한 XSD]</a:t>
            </a:r>
          </a:p>
        </p:txBody>
      </p:sp>
      <p:sp>
        <p:nvSpPr>
          <p:cNvPr id="358" name="[사용된 XSD 표기법 설명]"/>
          <p:cNvSpPr txBox="1"/>
          <p:nvPr/>
        </p:nvSpPr>
        <p:spPr>
          <a:xfrm>
            <a:off x="6784329" y="2184861"/>
            <a:ext cx="1654354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[사용된 XSD 표기법 설명]</a:t>
            </a:r>
          </a:p>
        </p:txBody>
      </p:sp>
      <p:sp>
        <p:nvSpPr>
          <p:cNvPr id="359" name="…"/>
          <p:cNvSpPr/>
          <p:nvPr/>
        </p:nvSpPr>
        <p:spPr>
          <a:xfrm>
            <a:off x="8814658" y="7512816"/>
            <a:ext cx="1735709" cy="254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60" name="계좌번호 : simpleType"/>
          <p:cNvSpPr/>
          <p:nvPr/>
        </p:nvSpPr>
        <p:spPr>
          <a:xfrm>
            <a:off x="8908713" y="8059058"/>
            <a:ext cx="1547598" cy="254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9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계좌번호 : simpleType</a:t>
            </a:r>
          </a:p>
        </p:txBody>
      </p:sp>
      <p:sp>
        <p:nvSpPr>
          <p:cNvPr id="361" name="…"/>
          <p:cNvSpPr/>
          <p:nvPr/>
        </p:nvSpPr>
        <p:spPr>
          <a:xfrm>
            <a:off x="8907265" y="8358721"/>
            <a:ext cx="1547598" cy="254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9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&lt;?xml version=&quot;1.0&quot; encoding=&quot;UTF-8&quot;?&gt;&lt;xs:schema xmlns:xs=&quot;http://www.w3.org/2001/XMLSchema&quot;&gt;…"/>
          <p:cNvSpPr txBox="1"/>
          <p:nvPr/>
        </p:nvSpPr>
        <p:spPr>
          <a:xfrm>
            <a:off x="1100858" y="1405525"/>
            <a:ext cx="6327395" cy="750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&lt;?xml version=</a:t>
            </a:r>
            <a:r>
              <a:t>"1.0"</a:t>
            </a:r>
            <a:r>
              <a:t> encoding=</a:t>
            </a:r>
            <a:r>
              <a:t>"UTF-8"</a:t>
            </a:r>
            <a:r>
              <a:t>?&gt;&lt;xs:schema xmlns:xs=</a:t>
            </a:r>
            <a:r>
              <a:t>"http://www.w3.org/2001/XMLSchema"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&lt;xs:element name=</a:t>
            </a:r>
            <a:r>
              <a:t>"cusAccountInfoDto"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&lt;xs:documentation&gt;고객계좌정보조회&lt;/xs:documentation&gt;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&lt;xs:appinfo&gt;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&lt;mx:properties xmlns:mx=</a:t>
            </a:r>
            <a:r>
              <a:t>"http://mint.mocomsys.com/2020/schema"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&lt;mx:property key=</a:t>
            </a:r>
            <a:r>
              <a:t>"format"</a:t>
            </a:r>
            <a:r>
              <a:t> value=</a:t>
            </a:r>
            <a:r>
              <a:t>"xml"</a:t>
            </a:r>
            <a:r>
              <a:t>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&lt;/mx:properties&gt;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&lt;/xs:appinfo&gt;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&lt;xs:complexType&gt;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&lt;xs:sequence&gt;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&lt;xs:element maxOccurs=</a:t>
            </a:r>
            <a:r>
              <a:t>"1"</a:t>
            </a:r>
            <a:r>
              <a:t> minOccurs=</a:t>
            </a:r>
            <a:r>
              <a:t>"1"</a:t>
            </a:r>
            <a:r>
              <a:t> name=</a:t>
            </a:r>
            <a:r>
              <a:t>"custId"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&lt;xs:documentation&gt;고객ID&lt;/xs:documentation&gt;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&lt;xs:restriction base=</a:t>
            </a:r>
            <a:r>
              <a:t>"xs:string"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&lt;xs:maxLength value=</a:t>
            </a:r>
            <a:r>
              <a:t>"10"</a:t>
            </a:r>
            <a:r>
              <a:t>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&lt;/xs:restriction&gt;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&lt;/xs:simpleType&gt;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&lt;/xs:element&gt;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&lt;xs:element maxOccurs=</a:t>
            </a:r>
            <a:r>
              <a:t>"1"</a:t>
            </a:r>
            <a:r>
              <a:t> minOccurs=</a:t>
            </a:r>
            <a:r>
              <a:t>"1"</a:t>
            </a:r>
            <a:r>
              <a:t> name=</a:t>
            </a:r>
            <a:r>
              <a:t>"opBrch"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&lt;xs:documentation&gt;계좌개설점&lt;/xs:documentation&gt;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&lt;xs:restriction base=</a:t>
            </a:r>
            <a:r>
              <a:t>"xs:string"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&lt;xs:maxLength value=</a:t>
            </a:r>
            <a:r>
              <a:t>"1"</a:t>
            </a:r>
            <a:r>
              <a:t>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&lt;/xs:restriction&gt;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&lt;/xs:simpleType&gt;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&lt;/xs:element&gt;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&lt;xs:element maxOccurs=</a:t>
            </a:r>
            <a:r>
              <a:t>"1"</a:t>
            </a:r>
            <a:r>
              <a:t> minOccurs=</a:t>
            </a:r>
            <a:r>
              <a:t>"1"</a:t>
            </a:r>
            <a:r>
              <a:t> name=</a:t>
            </a:r>
            <a:r>
              <a:t>"accNum"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&lt;xs:documentation&gt;계좌번호&lt;/xs:documentation&gt;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&lt;xs:restriction base=</a:t>
            </a:r>
            <a:r>
              <a:t>"xs:string"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&lt;xs:maxLength value=</a:t>
            </a:r>
            <a:r>
              <a:t>"6"</a:t>
            </a:r>
            <a:r>
              <a:t>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&lt;/xs:restriction&gt;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&lt;/xs:simpleType&gt;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&lt;/xs:element&gt;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&lt;xs:element maxOccurs=</a:t>
            </a:r>
            <a:r>
              <a:t>"1"</a:t>
            </a:r>
            <a:r>
              <a:t> minOccurs=</a:t>
            </a:r>
            <a:r>
              <a:t>"1"</a:t>
            </a:r>
            <a:r>
              <a:t> name=</a:t>
            </a:r>
            <a:r>
              <a:t>"aacPw"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&lt;xs:documentation&gt;비밀번호&lt;/xs:documentation&gt;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&lt;xs:restriction base=</a:t>
            </a:r>
            <a:r>
              <a:t>"xs:string"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&lt;xs:maxLength value=</a:t>
            </a:r>
            <a:r>
              <a:t>"4"</a:t>
            </a:r>
            <a:r>
              <a:t>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&lt;/xs:restriction&gt;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&lt;/xs:simpleType&gt;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&lt;/xs:element&gt;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</a:t>
            </a:r>
          </a:p>
        </p:txBody>
      </p:sp>
      <p:sp>
        <p:nvSpPr>
          <p:cNvPr id="364" name="직사각형"/>
          <p:cNvSpPr/>
          <p:nvPr/>
        </p:nvSpPr>
        <p:spPr>
          <a:xfrm>
            <a:off x="1386595" y="1762400"/>
            <a:ext cx="5761315" cy="10845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5" name="3.2 전문 레이아웃 스키마 작성 예시(1/3)"/>
          <p:cNvSpPr txBox="1"/>
          <p:nvPr/>
        </p:nvSpPr>
        <p:spPr>
          <a:xfrm>
            <a:off x="1198605" y="825514"/>
            <a:ext cx="410291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3.2 전문 레이아웃 스키마 작성 예시(1/3)</a:t>
            </a:r>
          </a:p>
        </p:txBody>
      </p:sp>
      <p:sp>
        <p:nvSpPr>
          <p:cNvPr id="366" name="직사각형"/>
          <p:cNvSpPr/>
          <p:nvPr/>
        </p:nvSpPr>
        <p:spPr>
          <a:xfrm>
            <a:off x="1109905" y="1414600"/>
            <a:ext cx="6314695" cy="807177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7" name="직사각형"/>
          <p:cNvSpPr/>
          <p:nvPr/>
        </p:nvSpPr>
        <p:spPr>
          <a:xfrm>
            <a:off x="1386582" y="2891518"/>
            <a:ext cx="5761341" cy="66403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8" name="선"/>
          <p:cNvSpPr/>
          <p:nvPr/>
        </p:nvSpPr>
        <p:spPr>
          <a:xfrm flipV="1">
            <a:off x="7261657" y="1632517"/>
            <a:ext cx="158780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9" name="선"/>
          <p:cNvSpPr/>
          <p:nvPr/>
        </p:nvSpPr>
        <p:spPr>
          <a:xfrm flipV="1">
            <a:off x="6948214" y="1941432"/>
            <a:ext cx="210901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0" name="선"/>
          <p:cNvSpPr/>
          <p:nvPr/>
        </p:nvSpPr>
        <p:spPr>
          <a:xfrm>
            <a:off x="6908433" y="2585301"/>
            <a:ext cx="2188577" cy="462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603" y="21600"/>
                </a:lnTo>
                <a:lnTo>
                  <a:pt x="11603" y="183"/>
                </a:ln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1" name="직사각형"/>
          <p:cNvSpPr/>
          <p:nvPr/>
        </p:nvSpPr>
        <p:spPr>
          <a:xfrm>
            <a:off x="1708933" y="3153054"/>
            <a:ext cx="4958845" cy="13891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72" name="직사각형"/>
          <p:cNvSpPr/>
          <p:nvPr/>
        </p:nvSpPr>
        <p:spPr>
          <a:xfrm>
            <a:off x="809605" y="8879784"/>
            <a:ext cx="6757501" cy="8351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381" name="그룹"/>
          <p:cNvGrpSpPr/>
          <p:nvPr/>
        </p:nvGrpSpPr>
        <p:grpSpPr>
          <a:xfrm>
            <a:off x="8827837" y="1507462"/>
            <a:ext cx="2513053" cy="2886099"/>
            <a:chOff x="0" y="0"/>
            <a:chExt cx="2513052" cy="2886098"/>
          </a:xfrm>
        </p:grpSpPr>
        <p:sp>
          <p:nvSpPr>
            <p:cNvPr id="373" name="레이아웃 : cusAccountInfoDto"/>
            <p:cNvSpPr/>
            <p:nvPr/>
          </p:nvSpPr>
          <p:spPr>
            <a:xfrm>
              <a:off x="-1" y="0"/>
              <a:ext cx="2513054" cy="288609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584200">
                <a:defRPr b="1" sz="1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레이아웃 : </a:t>
              </a:r>
              <a:r>
                <a:rPr b="0"/>
                <a:t>cusAccountInfoDto</a:t>
              </a:r>
              <a:r>
                <a:t> </a:t>
              </a:r>
            </a:p>
          </p:txBody>
        </p:sp>
        <p:sp>
          <p:nvSpPr>
            <p:cNvPr id="374" name="레이아웃 기본 정보:…"/>
            <p:cNvSpPr/>
            <p:nvPr/>
          </p:nvSpPr>
          <p:spPr>
            <a:xfrm>
              <a:off x="202884" y="310748"/>
              <a:ext cx="2107284" cy="55707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584200">
                <a:defRPr b="1" sz="1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레이아웃 기본 정보:</a:t>
              </a:r>
            </a:p>
            <a:p>
              <a:pPr lvl="1" algn="l" defTabSz="584200">
                <a:defRPr b="1" sz="1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  <a:p>
              <a:pPr lvl="1" algn="l" defTabSz="584200">
                <a:defRPr b="1" sz="1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레이아웃 명, 포멧</a:t>
              </a:r>
            </a:p>
          </p:txBody>
        </p:sp>
        <p:sp>
          <p:nvSpPr>
            <p:cNvPr id="375" name="필드정보"/>
            <p:cNvSpPr/>
            <p:nvPr/>
          </p:nvSpPr>
          <p:spPr>
            <a:xfrm>
              <a:off x="202884" y="951122"/>
              <a:ext cx="2107284" cy="181886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 defTabSz="584200">
                <a:defRPr b="1" sz="1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필드정보</a:t>
              </a:r>
            </a:p>
          </p:txBody>
        </p:sp>
        <p:sp>
          <p:nvSpPr>
            <p:cNvPr id="376" name="고객ID : simpleType"/>
            <p:cNvSpPr/>
            <p:nvPr/>
          </p:nvSpPr>
          <p:spPr>
            <a:xfrm>
              <a:off x="386985" y="1236374"/>
              <a:ext cx="1739082" cy="2540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 defTabSz="584200">
                <a:defRPr b="1" sz="9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고객ID : simpleType</a:t>
              </a:r>
            </a:p>
          </p:txBody>
        </p:sp>
        <p:sp>
          <p:nvSpPr>
            <p:cNvPr id="377" name="계죄거래정보 : complexType"/>
            <p:cNvSpPr/>
            <p:nvPr/>
          </p:nvSpPr>
          <p:spPr>
            <a:xfrm>
              <a:off x="386985" y="1861466"/>
              <a:ext cx="1739082" cy="81693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 defTabSz="584200">
                <a:defRPr b="1" sz="1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계죄거래정보 : complexType</a:t>
              </a:r>
            </a:p>
          </p:txBody>
        </p:sp>
        <p:sp>
          <p:nvSpPr>
            <p:cNvPr id="378" name="…"/>
            <p:cNvSpPr/>
            <p:nvPr/>
          </p:nvSpPr>
          <p:spPr>
            <a:xfrm>
              <a:off x="386985" y="1547537"/>
              <a:ext cx="1739082" cy="2540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 defTabSz="584200">
                <a:defRPr b="1" sz="1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379" name="계좌번호 : simpleType"/>
            <p:cNvSpPr/>
            <p:nvPr/>
          </p:nvSpPr>
          <p:spPr>
            <a:xfrm>
              <a:off x="481224" y="2093779"/>
              <a:ext cx="1550605" cy="2540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 defTabSz="584200">
                <a:defRPr b="1" sz="9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계좌번호 : simpleType</a:t>
              </a:r>
            </a:p>
          </p:txBody>
        </p:sp>
        <p:sp>
          <p:nvSpPr>
            <p:cNvPr id="380" name="…"/>
            <p:cNvSpPr/>
            <p:nvPr/>
          </p:nvSpPr>
          <p:spPr>
            <a:xfrm>
              <a:off x="479773" y="2393442"/>
              <a:ext cx="1550605" cy="2540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 defTabSz="584200">
                <a:defRPr b="1" sz="9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…</a:t>
              </a:r>
            </a:p>
          </p:txBody>
        </p:sp>
      </p:grpSp>
      <p:sp>
        <p:nvSpPr>
          <p:cNvPr id="382" name="선"/>
          <p:cNvSpPr/>
          <p:nvPr/>
        </p:nvSpPr>
        <p:spPr>
          <a:xfrm>
            <a:off x="6520957" y="2865767"/>
            <a:ext cx="2758663" cy="557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5149" y="21600"/>
                </a:lnTo>
                <a:lnTo>
                  <a:pt x="15149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" name="3 전문 레이아웃 스키마"/>
          <p:cNvSpPr txBox="1"/>
          <p:nvPr/>
        </p:nvSpPr>
        <p:spPr>
          <a:xfrm>
            <a:off x="806450" y="423304"/>
            <a:ext cx="237881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 전문 레이아웃 스키마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&lt;xs:element maxOccurs=&quot;1&quot; minOccurs=&quot;1&quot; name=&quot;aacPw&quot;&gt;…"/>
          <p:cNvSpPr txBox="1"/>
          <p:nvPr/>
        </p:nvSpPr>
        <p:spPr>
          <a:xfrm>
            <a:off x="1103502" y="806448"/>
            <a:ext cx="4979290" cy="806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&lt;xs:element maxOccurs=</a:t>
            </a:r>
            <a:r>
              <a:t>"1"</a:t>
            </a:r>
            <a:r>
              <a:t> minOccurs=</a:t>
            </a:r>
            <a:r>
              <a:t>"1"</a:t>
            </a:r>
            <a:r>
              <a:t> name=</a:t>
            </a:r>
            <a:r>
              <a:t>"aacPw"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&lt;xs:documentation&gt;비밀번호&lt;/xs:documentation&gt;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&lt;xs:restriction base=</a:t>
            </a:r>
            <a:r>
              <a:t>"xs:string"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&lt;xs:maxLength value=</a:t>
            </a:r>
            <a:r>
              <a:t>"4"</a:t>
            </a:r>
            <a:r>
              <a:t>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&lt;/xs:restriction&gt;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&lt;/xs:simpleType&gt;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&lt;/xs:element&gt;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&lt;xs:element maxOccurs=</a:t>
            </a:r>
            <a:r>
              <a:t>"1"</a:t>
            </a:r>
            <a:r>
              <a:t> minOccurs=</a:t>
            </a:r>
            <a:r>
              <a:t>"1"</a:t>
            </a:r>
            <a:r>
              <a:t> name=</a:t>
            </a:r>
            <a:r>
              <a:t>"amt"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&lt;xs:documentation&gt;잔액&lt;/xs:documentation&gt;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&lt;xs:restriction base=</a:t>
            </a:r>
            <a:r>
              <a:t>"xs:string"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&lt;xs:maxLength value=</a:t>
            </a:r>
            <a:r>
              <a:t>"20"</a:t>
            </a:r>
            <a:r>
              <a:t>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&lt;/xs:restriction&gt;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&lt;/xs:simpleType&gt;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&lt;/xs:element&gt;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&lt;xs:element maxOccurs=</a:t>
            </a:r>
            <a:r>
              <a:t>"1"</a:t>
            </a:r>
            <a:r>
              <a:t> minOccurs=</a:t>
            </a:r>
            <a:r>
              <a:t>"1"</a:t>
            </a:r>
            <a:r>
              <a:t> name=</a:t>
            </a:r>
            <a:r>
              <a:t>"cusNm"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&lt;xs:documentation&gt;고객명&lt;/xs:documentation&gt;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&lt;xs:restriction base=</a:t>
            </a:r>
            <a:r>
              <a:t>"xs:string"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&lt;xs:maxLength value=</a:t>
            </a:r>
            <a:r>
              <a:t>"20"</a:t>
            </a:r>
            <a:r>
              <a:t>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&lt;/xs:restriction&gt;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&lt;/xs:simpleType&gt;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&lt;/xs:element&gt;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&lt;xs:element maxOccurs=</a:t>
            </a:r>
            <a:r>
              <a:t>"1"</a:t>
            </a:r>
            <a:r>
              <a:t> minOccurs=</a:t>
            </a:r>
            <a:r>
              <a:t>"1"</a:t>
            </a:r>
            <a:r>
              <a:t> name=</a:t>
            </a:r>
            <a:r>
              <a:t>"accountTrxInfoDto"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&lt;xs:documentation&gt;계좌거래정보&lt;/xs:documentation&gt;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&lt;xs:complexType&gt;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&lt;xs:sequence&gt;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&lt;xs:element maxOccurs=</a:t>
            </a:r>
            <a:r>
              <a:t>"1"</a:t>
            </a:r>
            <a:r>
              <a:t> minOccurs=</a:t>
            </a:r>
            <a:r>
              <a:t>"1"</a:t>
            </a:r>
            <a:r>
              <a:t> name=</a:t>
            </a:r>
            <a:r>
              <a:t>"accNum"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&lt;xs:simpleType&gt;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    &lt;xs:documentation&gt;계좌번호&lt;/xs:documentation&gt;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&lt;xs:restriction base=</a:t>
            </a:r>
            <a:r>
              <a:t>"xs:string"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    &lt;xs:maxLength value=</a:t>
            </a:r>
            <a:r>
              <a:t>"6"</a:t>
            </a:r>
            <a:r>
              <a:t>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&lt;/xs:restriction&gt;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&lt;/xs:simpleType&gt;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&lt;/xs:element&gt;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&lt;xs:element maxOccurs=</a:t>
            </a:r>
            <a:r>
              <a:t>"1"</a:t>
            </a:r>
            <a:r>
              <a:t> minOccurs=</a:t>
            </a:r>
            <a:r>
              <a:t>"1"</a:t>
            </a:r>
            <a:r>
              <a:t> name=</a:t>
            </a:r>
            <a:r>
              <a:t>"trxDate"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&lt;xs:simpleType&gt;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    &lt;xs:documentation&gt;거래일자&lt;/xs:documentation&gt;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&lt;xs:restriction base=</a:t>
            </a:r>
            <a:r>
              <a:t>"xs:string"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    &lt;xs:maxLength value=</a:t>
            </a:r>
            <a:r>
              <a:t>"8"</a:t>
            </a:r>
            <a:r>
              <a:t>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&lt;/xs:restriction&gt;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&lt;/xs:simpleType&gt;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&lt;/xs:element&gt;</a:t>
            </a:r>
          </a:p>
        </p:txBody>
      </p:sp>
      <p:sp>
        <p:nvSpPr>
          <p:cNvPr id="386" name="선"/>
          <p:cNvSpPr/>
          <p:nvPr/>
        </p:nvSpPr>
        <p:spPr>
          <a:xfrm>
            <a:off x="6429512" y="3503827"/>
            <a:ext cx="2856896" cy="2319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161" y="21600"/>
                </a:lnTo>
                <a:lnTo>
                  <a:pt x="12161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7" name="레이아웃 : cusAccountInfoDto"/>
          <p:cNvSpPr/>
          <p:nvPr/>
        </p:nvSpPr>
        <p:spPr>
          <a:xfrm>
            <a:off x="8827837" y="1507462"/>
            <a:ext cx="2513053" cy="288609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레이아웃 : </a:t>
            </a:r>
            <a:r>
              <a:rPr b="0"/>
              <a:t>cusAccountInfoDto</a:t>
            </a:r>
            <a:r>
              <a:t> </a:t>
            </a:r>
          </a:p>
        </p:txBody>
      </p:sp>
      <p:sp>
        <p:nvSpPr>
          <p:cNvPr id="388" name="레이아웃 기본 정보:…"/>
          <p:cNvSpPr/>
          <p:nvPr/>
        </p:nvSpPr>
        <p:spPr>
          <a:xfrm>
            <a:off x="9030722" y="1818211"/>
            <a:ext cx="2107283" cy="55707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레이아웃 기본 정보:</a:t>
            </a:r>
          </a:p>
          <a:p>
            <a:pPr lvl="1"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lvl="1"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레이아웃 명, 포멧</a:t>
            </a:r>
          </a:p>
        </p:txBody>
      </p:sp>
      <p:sp>
        <p:nvSpPr>
          <p:cNvPr id="389" name="필드정보"/>
          <p:cNvSpPr/>
          <p:nvPr/>
        </p:nvSpPr>
        <p:spPr>
          <a:xfrm>
            <a:off x="9030722" y="2458584"/>
            <a:ext cx="2107283" cy="18188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필드정보</a:t>
            </a:r>
          </a:p>
        </p:txBody>
      </p:sp>
      <p:sp>
        <p:nvSpPr>
          <p:cNvPr id="390" name="고객ID : simpleType"/>
          <p:cNvSpPr/>
          <p:nvPr/>
        </p:nvSpPr>
        <p:spPr>
          <a:xfrm>
            <a:off x="9214822" y="2743836"/>
            <a:ext cx="1739082" cy="254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9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고객ID : simpleType</a:t>
            </a:r>
          </a:p>
        </p:txBody>
      </p:sp>
      <p:sp>
        <p:nvSpPr>
          <p:cNvPr id="391" name="계죄거래정보 : complexType"/>
          <p:cNvSpPr/>
          <p:nvPr/>
        </p:nvSpPr>
        <p:spPr>
          <a:xfrm>
            <a:off x="9214822" y="3368928"/>
            <a:ext cx="1739082" cy="81693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계죄거래정보 : complexType</a:t>
            </a:r>
          </a:p>
        </p:txBody>
      </p:sp>
      <p:sp>
        <p:nvSpPr>
          <p:cNvPr id="392" name="…       : simpleType"/>
          <p:cNvSpPr/>
          <p:nvPr/>
        </p:nvSpPr>
        <p:spPr>
          <a:xfrm>
            <a:off x="9214822" y="3054999"/>
            <a:ext cx="1739082" cy="254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9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…       : simpleType</a:t>
            </a:r>
          </a:p>
        </p:txBody>
      </p:sp>
      <p:sp>
        <p:nvSpPr>
          <p:cNvPr id="393" name="계좌번호 : simpleType"/>
          <p:cNvSpPr/>
          <p:nvPr/>
        </p:nvSpPr>
        <p:spPr>
          <a:xfrm>
            <a:off x="9309061" y="3601241"/>
            <a:ext cx="1550605" cy="254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9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계좌번호 : simpleType</a:t>
            </a:r>
          </a:p>
        </p:txBody>
      </p:sp>
      <p:sp>
        <p:nvSpPr>
          <p:cNvPr id="394" name="…"/>
          <p:cNvSpPr/>
          <p:nvPr/>
        </p:nvSpPr>
        <p:spPr>
          <a:xfrm>
            <a:off x="9307610" y="3900904"/>
            <a:ext cx="1550605" cy="254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9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95" name="선"/>
          <p:cNvSpPr/>
          <p:nvPr/>
        </p:nvSpPr>
        <p:spPr>
          <a:xfrm flipV="1">
            <a:off x="6439457" y="3190200"/>
            <a:ext cx="28370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" name="직사각형"/>
          <p:cNvSpPr/>
          <p:nvPr/>
        </p:nvSpPr>
        <p:spPr>
          <a:xfrm>
            <a:off x="1386595" y="967978"/>
            <a:ext cx="5761315" cy="41992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97" name="직사각형"/>
          <p:cNvSpPr/>
          <p:nvPr/>
        </p:nvSpPr>
        <p:spPr>
          <a:xfrm>
            <a:off x="1109905" y="868490"/>
            <a:ext cx="6314695" cy="828726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98" name="직사각형"/>
          <p:cNvSpPr/>
          <p:nvPr/>
        </p:nvSpPr>
        <p:spPr>
          <a:xfrm>
            <a:off x="1386582" y="5199987"/>
            <a:ext cx="5761341" cy="377627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99" name="직사각형"/>
          <p:cNvSpPr/>
          <p:nvPr/>
        </p:nvSpPr>
        <p:spPr>
          <a:xfrm>
            <a:off x="930268" y="723751"/>
            <a:ext cx="6550425" cy="2544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0" name="직사각형"/>
          <p:cNvSpPr/>
          <p:nvPr/>
        </p:nvSpPr>
        <p:spPr>
          <a:xfrm>
            <a:off x="915833" y="8896474"/>
            <a:ext cx="6550426" cy="6567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1" name="3.2 전문 레이아웃 스키마 작성 예시(2/3)"/>
          <p:cNvSpPr txBox="1"/>
          <p:nvPr/>
        </p:nvSpPr>
        <p:spPr>
          <a:xfrm>
            <a:off x="1198605" y="533414"/>
            <a:ext cx="410291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3.2 전문 레이아웃 스키마 작성 예시(2/3)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&lt;xs:element maxOccurs=&quot;1&quot; minOccurs=&quot;1&quot; name=&quot;trxTime&quot;&gt;…"/>
          <p:cNvSpPr txBox="1"/>
          <p:nvPr/>
        </p:nvSpPr>
        <p:spPr>
          <a:xfrm>
            <a:off x="1103502" y="806448"/>
            <a:ext cx="4746626" cy="527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&lt;xs:element maxOccurs=</a:t>
            </a:r>
            <a:r>
              <a:t>"1"</a:t>
            </a:r>
            <a:r>
              <a:t> minOccurs=</a:t>
            </a:r>
            <a:r>
              <a:t>"1"</a:t>
            </a:r>
            <a:r>
              <a:t> name=</a:t>
            </a:r>
            <a:r>
              <a:t>"trxTime"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&lt;xs:simpleType&gt;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    &lt;xs:documentation&gt;거래시각&lt;/xs:documentation&gt;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&lt;xs:restriction base=</a:t>
            </a:r>
            <a:r>
              <a:t>"xs:string"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    &lt;xs:maxLength value=</a:t>
            </a:r>
            <a:r>
              <a:t>"6"</a:t>
            </a:r>
            <a:r>
              <a:t>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&lt;/xs:restriction&gt;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&lt;/xs:simpleType&gt;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&lt;/xs:element&gt;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&lt;xs:element maxOccurs=</a:t>
            </a:r>
            <a:r>
              <a:t>"1"</a:t>
            </a:r>
            <a:r>
              <a:t> minOccurs=</a:t>
            </a:r>
            <a:r>
              <a:t>"1"</a:t>
            </a:r>
            <a:r>
              <a:t> name=</a:t>
            </a:r>
            <a:r>
              <a:t>"trxAmt"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&lt;xs:simpleType&gt;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    &lt;xs:documentation&gt;거래금액&lt;/xs:documentation&gt;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&lt;xs:restriction base=</a:t>
            </a:r>
            <a:r>
              <a:t>"xs:string"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    &lt;xs:maxLength value=</a:t>
            </a:r>
            <a:r>
              <a:t>"20"</a:t>
            </a:r>
            <a:r>
              <a:t>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&lt;/xs:restriction&gt;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&lt;/xs:simpleType&gt;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&lt;/xs:element&gt;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&lt;xs:element maxOccurs=</a:t>
            </a:r>
            <a:r>
              <a:t>"1"</a:t>
            </a:r>
            <a:r>
              <a:t> minOccurs=</a:t>
            </a:r>
            <a:r>
              <a:t>"1"</a:t>
            </a:r>
            <a:r>
              <a:t> name=</a:t>
            </a:r>
            <a:r>
              <a:t>"trxType"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&lt;xs:simpleType&gt;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    &lt;xs:documentation&gt;거래유형명&lt;/xs:documentation&gt;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&lt;xs:restriction base=</a:t>
            </a:r>
            <a:r>
              <a:t>"xs:string"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    &lt;xs:maxLength value=</a:t>
            </a:r>
            <a:r>
              <a:t>"6"</a:t>
            </a:r>
            <a:r>
              <a:t>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&lt;/xs:restriction&gt;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&lt;/xs:simpleType&gt;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&lt;/xs:element&gt;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&lt;/xs:sequence&gt;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&lt;/xs:complexType&gt;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&lt;/xs:element&gt;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&lt;/xs:sequence&gt;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&lt;/xs:complexType&gt;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&lt;/xs:element&gt;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&lt;/xs:schema&gt;</a:t>
            </a:r>
          </a:p>
        </p:txBody>
      </p:sp>
      <p:sp>
        <p:nvSpPr>
          <p:cNvPr id="404" name="레이아웃 : cusAccountInfoDto"/>
          <p:cNvSpPr/>
          <p:nvPr/>
        </p:nvSpPr>
        <p:spPr>
          <a:xfrm>
            <a:off x="8827837" y="1507462"/>
            <a:ext cx="2513053" cy="288609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레이아웃 : </a:t>
            </a:r>
            <a:r>
              <a:rPr b="0"/>
              <a:t>cusAccountInfoDto</a:t>
            </a:r>
            <a:r>
              <a:t> </a:t>
            </a:r>
          </a:p>
        </p:txBody>
      </p:sp>
      <p:sp>
        <p:nvSpPr>
          <p:cNvPr id="405" name="레이아웃 기본 정보:…"/>
          <p:cNvSpPr/>
          <p:nvPr/>
        </p:nvSpPr>
        <p:spPr>
          <a:xfrm>
            <a:off x="9030722" y="1818211"/>
            <a:ext cx="2107283" cy="55707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레이아웃 기본 정보:</a:t>
            </a:r>
          </a:p>
          <a:p>
            <a:pPr lvl="1"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lvl="1"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레이아웃 명, 포멧</a:t>
            </a:r>
          </a:p>
        </p:txBody>
      </p:sp>
      <p:sp>
        <p:nvSpPr>
          <p:cNvPr id="406" name="필드정보"/>
          <p:cNvSpPr/>
          <p:nvPr/>
        </p:nvSpPr>
        <p:spPr>
          <a:xfrm>
            <a:off x="9030722" y="2458584"/>
            <a:ext cx="2107283" cy="18188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필드정보</a:t>
            </a:r>
          </a:p>
        </p:txBody>
      </p:sp>
      <p:sp>
        <p:nvSpPr>
          <p:cNvPr id="407" name="고객ID : simpleType"/>
          <p:cNvSpPr/>
          <p:nvPr/>
        </p:nvSpPr>
        <p:spPr>
          <a:xfrm>
            <a:off x="9214822" y="2743836"/>
            <a:ext cx="1739082" cy="254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9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고객ID : simpleType</a:t>
            </a:r>
          </a:p>
        </p:txBody>
      </p:sp>
      <p:sp>
        <p:nvSpPr>
          <p:cNvPr id="408" name="계죄거래정보 : complexType"/>
          <p:cNvSpPr/>
          <p:nvPr/>
        </p:nvSpPr>
        <p:spPr>
          <a:xfrm>
            <a:off x="9214822" y="3368928"/>
            <a:ext cx="1739082" cy="81693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계죄거래정보 : complexType</a:t>
            </a:r>
          </a:p>
        </p:txBody>
      </p:sp>
      <p:sp>
        <p:nvSpPr>
          <p:cNvPr id="409" name="…       : simpleType"/>
          <p:cNvSpPr/>
          <p:nvPr/>
        </p:nvSpPr>
        <p:spPr>
          <a:xfrm>
            <a:off x="9214822" y="3054999"/>
            <a:ext cx="1739082" cy="254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9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…       : simpleType</a:t>
            </a:r>
          </a:p>
        </p:txBody>
      </p:sp>
      <p:sp>
        <p:nvSpPr>
          <p:cNvPr id="410" name="계좌번호 : simpleType"/>
          <p:cNvSpPr/>
          <p:nvPr/>
        </p:nvSpPr>
        <p:spPr>
          <a:xfrm>
            <a:off x="9309061" y="3601241"/>
            <a:ext cx="1550605" cy="254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9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계좌번호 : simpleType</a:t>
            </a:r>
          </a:p>
        </p:txBody>
      </p:sp>
      <p:sp>
        <p:nvSpPr>
          <p:cNvPr id="411" name="…"/>
          <p:cNvSpPr/>
          <p:nvPr/>
        </p:nvSpPr>
        <p:spPr>
          <a:xfrm>
            <a:off x="9307610" y="3900904"/>
            <a:ext cx="1550605" cy="254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9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412" name="선"/>
          <p:cNvSpPr/>
          <p:nvPr/>
        </p:nvSpPr>
        <p:spPr>
          <a:xfrm flipV="1">
            <a:off x="6414057" y="3495000"/>
            <a:ext cx="28370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3" name="직사각형"/>
          <p:cNvSpPr/>
          <p:nvPr/>
        </p:nvSpPr>
        <p:spPr>
          <a:xfrm>
            <a:off x="1109905" y="868490"/>
            <a:ext cx="6314695" cy="52530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14" name="직사각형"/>
          <p:cNvSpPr/>
          <p:nvPr/>
        </p:nvSpPr>
        <p:spPr>
          <a:xfrm>
            <a:off x="1386582" y="868490"/>
            <a:ext cx="5761341" cy="447304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15" name="직사각형"/>
          <p:cNvSpPr/>
          <p:nvPr/>
        </p:nvSpPr>
        <p:spPr>
          <a:xfrm>
            <a:off x="992040" y="723751"/>
            <a:ext cx="6550425" cy="266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16" name="3.2 전문 레이아웃 스키마 작성 예시(3/3)"/>
          <p:cNvSpPr txBox="1"/>
          <p:nvPr/>
        </p:nvSpPr>
        <p:spPr>
          <a:xfrm>
            <a:off x="1198605" y="533414"/>
            <a:ext cx="410291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3.2 전문 레이아웃 스키마 작성 예시(3/3)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3 전문 레이아웃 스키마"/>
          <p:cNvSpPr txBox="1"/>
          <p:nvPr/>
        </p:nvSpPr>
        <p:spPr>
          <a:xfrm>
            <a:off x="806450" y="423304"/>
            <a:ext cx="237881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 전문 레이아웃 스키마</a:t>
            </a:r>
          </a:p>
        </p:txBody>
      </p:sp>
      <p:sp>
        <p:nvSpPr>
          <p:cNvPr id="419" name="3.3 전문 레이아웃 스키마 ELEMENT 설명"/>
          <p:cNvSpPr txBox="1"/>
          <p:nvPr/>
        </p:nvSpPr>
        <p:spPr>
          <a:xfrm>
            <a:off x="1198605" y="825514"/>
            <a:ext cx="416234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3.3 전문 레이아웃 스키마 ELEMENT 설명</a:t>
            </a:r>
          </a:p>
        </p:txBody>
      </p:sp>
      <p:sp>
        <p:nvSpPr>
          <p:cNvPr id="420" name="3.3.1 전문 레이아웃 한글명 영문명 포멧 정의"/>
          <p:cNvSpPr txBox="1"/>
          <p:nvPr/>
        </p:nvSpPr>
        <p:spPr>
          <a:xfrm>
            <a:off x="1376080" y="1330975"/>
            <a:ext cx="3274975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3.3.1 </a:t>
            </a:r>
            <a:r>
              <a:rPr b="1"/>
              <a:t>전문 레이아웃 한글명 영문명 포멧 정의</a:t>
            </a:r>
          </a:p>
        </p:txBody>
      </p:sp>
      <p:pic>
        <p:nvPicPr>
          <p:cNvPr id="421" name="스크린샷 2020-11-10 08.41.27.png" descr="스크린샷 2020-11-10 08.41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3498" y="4071061"/>
            <a:ext cx="11307227" cy="4839168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최상위 Root Element 는 전문 레이아웃 등록 시 입력한 코드(CD)값을 Element name 값으로 사용합니다.…"/>
          <p:cNvSpPr txBox="1"/>
          <p:nvPr/>
        </p:nvSpPr>
        <p:spPr>
          <a:xfrm>
            <a:off x="6828179" y="1632384"/>
            <a:ext cx="5698700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46379" indent="-195579" algn="l" defTabSz="457200">
              <a:lnSpc>
                <a:spcPct val="120000"/>
              </a:lnSpc>
              <a:buSzPct val="100000"/>
              <a:buAutoNum type="arabicParenR" startAt="1"/>
              <a:defRPr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최상위 Root Element 는 전문 레이아웃 등록 시 입력한 코드(CD)값을 Element name 값으로 사용합니다. </a:t>
            </a:r>
          </a:p>
          <a:p>
            <a:pPr marL="246379" indent="-195579" algn="l" defTabSz="457200">
              <a:lnSpc>
                <a:spcPct val="120000"/>
              </a:lnSpc>
              <a:buSzPct val="100000"/>
              <a:buAutoNum type="arabicParenR" startAt="1"/>
              <a:defRPr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최상위 Root Element 에 속한 </a:t>
            </a:r>
            <a:r>
              <a:rPr b="1"/>
              <a:t>doucumentation</a:t>
            </a:r>
            <a:r>
              <a:t> 값은 전문 레이아웃 등록시 입력한 한글명 정보입니다.</a:t>
            </a:r>
          </a:p>
          <a:p>
            <a:pPr marL="246379" indent="-195579" algn="l" defTabSz="457200">
              <a:lnSpc>
                <a:spcPct val="120000"/>
              </a:lnSpc>
              <a:buSzPct val="100000"/>
              <a:buAutoNum type="arabicParenR" startAt="1"/>
              <a:defRPr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최상위 Root Element 에 속한 </a:t>
            </a:r>
            <a:r>
              <a:rPr b="1"/>
              <a:t>appinfo 의 propertiy 의 key, value 인 format, xml </a:t>
            </a:r>
            <a:r>
              <a:t>값은 전문 레이아웃 등록시 입력한 유형 값에 해당합니다.</a:t>
            </a:r>
          </a:p>
        </p:txBody>
      </p:sp>
      <p:sp>
        <p:nvSpPr>
          <p:cNvPr id="423" name="&lt;?xml version=&quot;1.0&quot; encoding=“UTF-8&quot;?&gt;…"/>
          <p:cNvSpPr/>
          <p:nvPr/>
        </p:nvSpPr>
        <p:spPr>
          <a:xfrm>
            <a:off x="1390163" y="1681300"/>
            <a:ext cx="5050841" cy="206347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&lt;?xml version=</a:t>
            </a:r>
            <a:r>
              <a:t>"1.0"</a:t>
            </a:r>
            <a:r>
              <a:t> encoding=</a:t>
            </a:r>
            <a:r>
              <a:t>“UTF-8"</a:t>
            </a:r>
            <a:r>
              <a:t>?&gt;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&lt;xs:schema </a:t>
            </a:r>
            <a:r>
              <a:t>xmlns:xs</a:t>
            </a:r>
            <a:r>
              <a:t>=</a:t>
            </a:r>
            <a:r>
              <a:t>"http://www.w3.org/2001/XMLSchema"</a:t>
            </a:r>
            <a:r>
              <a:t>&gt;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&lt;xs:element name=</a:t>
            </a:r>
            <a:r>
              <a:rPr b="0"/>
              <a:t>“AABB0001”</a:t>
            </a:r>
            <a:r>
              <a:t>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&lt;xs:annotation&gt;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&lt;xs:documentation&gt;고객계좌정보조회&lt;/xs:documentation&gt;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&lt;xs:appinfo&gt;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&lt;mx:properties xmlns:mx=</a:t>
            </a:r>
            <a:r>
              <a:t>"http://mint.mocomsys.com/2020/schema"</a:t>
            </a:r>
            <a:r>
              <a:t>&gt;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&lt;mx:property key=</a:t>
            </a:r>
            <a:r>
              <a:rPr b="0"/>
              <a:t>"format"</a:t>
            </a:r>
            <a:r>
              <a:t> value=</a:t>
            </a:r>
            <a:r>
              <a:rPr b="0"/>
              <a:t>"xml"</a:t>
            </a:r>
            <a:r>
              <a:t>/&gt;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&lt;/mx:properties&gt;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&lt;/xs:appinfo&gt;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&lt;/xs:annotation&gt;</a:t>
            </a:r>
          </a:p>
        </p:txBody>
      </p:sp>
      <p:sp>
        <p:nvSpPr>
          <p:cNvPr id="424" name="직사각형"/>
          <p:cNvSpPr/>
          <p:nvPr/>
        </p:nvSpPr>
        <p:spPr>
          <a:xfrm>
            <a:off x="1498545" y="4491738"/>
            <a:ext cx="3562469" cy="254001"/>
          </a:xfrm>
          <a:prstGeom prst="rect">
            <a:avLst/>
          </a:prstGeom>
          <a:ln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25" name="직사각형"/>
          <p:cNvSpPr/>
          <p:nvPr/>
        </p:nvSpPr>
        <p:spPr>
          <a:xfrm>
            <a:off x="5215876" y="4498084"/>
            <a:ext cx="3562470" cy="215909"/>
          </a:xfrm>
          <a:prstGeom prst="rect">
            <a:avLst/>
          </a:prstGeom>
          <a:ln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26" name="직사각형"/>
          <p:cNvSpPr/>
          <p:nvPr/>
        </p:nvSpPr>
        <p:spPr>
          <a:xfrm>
            <a:off x="5215876" y="4749800"/>
            <a:ext cx="3562470" cy="215909"/>
          </a:xfrm>
          <a:prstGeom prst="rect">
            <a:avLst/>
          </a:prstGeom>
          <a:ln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27" name="선"/>
          <p:cNvSpPr/>
          <p:nvPr/>
        </p:nvSpPr>
        <p:spPr>
          <a:xfrm>
            <a:off x="5278695" y="2497969"/>
            <a:ext cx="559774" cy="2000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28" name="선"/>
          <p:cNvSpPr/>
          <p:nvPr/>
        </p:nvSpPr>
        <p:spPr>
          <a:xfrm>
            <a:off x="3837288" y="3081520"/>
            <a:ext cx="1378966" cy="1780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29" name="1)"/>
          <p:cNvSpPr txBox="1"/>
          <p:nvPr/>
        </p:nvSpPr>
        <p:spPr>
          <a:xfrm>
            <a:off x="4165058" y="2127684"/>
            <a:ext cx="24967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1)</a:t>
            </a:r>
          </a:p>
        </p:txBody>
      </p:sp>
      <p:sp>
        <p:nvSpPr>
          <p:cNvPr id="430" name="2)"/>
          <p:cNvSpPr txBox="1"/>
          <p:nvPr/>
        </p:nvSpPr>
        <p:spPr>
          <a:xfrm>
            <a:off x="5333600" y="2454245"/>
            <a:ext cx="249670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2)</a:t>
            </a:r>
          </a:p>
        </p:txBody>
      </p:sp>
      <p:sp>
        <p:nvSpPr>
          <p:cNvPr id="431" name="3)"/>
          <p:cNvSpPr txBox="1"/>
          <p:nvPr/>
        </p:nvSpPr>
        <p:spPr>
          <a:xfrm>
            <a:off x="3612943" y="3091973"/>
            <a:ext cx="24967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3)</a:t>
            </a:r>
          </a:p>
        </p:txBody>
      </p:sp>
      <p:sp>
        <p:nvSpPr>
          <p:cNvPr id="432" name="선"/>
          <p:cNvSpPr/>
          <p:nvPr/>
        </p:nvSpPr>
        <p:spPr>
          <a:xfrm>
            <a:off x="1181678" y="2169706"/>
            <a:ext cx="402757" cy="246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6962" y="21600"/>
                </a:ln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3 전문 레이아웃 스키마"/>
          <p:cNvSpPr txBox="1"/>
          <p:nvPr/>
        </p:nvSpPr>
        <p:spPr>
          <a:xfrm>
            <a:off x="806450" y="423304"/>
            <a:ext cx="237881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 전문 레이아웃 스키마</a:t>
            </a:r>
          </a:p>
        </p:txBody>
      </p:sp>
      <p:sp>
        <p:nvSpPr>
          <p:cNvPr id="435" name="3.3 전문 레이아웃 스키마 ELEMENT 설명"/>
          <p:cNvSpPr txBox="1"/>
          <p:nvPr/>
        </p:nvSpPr>
        <p:spPr>
          <a:xfrm>
            <a:off x="1198605" y="825514"/>
            <a:ext cx="416234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3.3 전문 레이아웃 스키마 ELEMENT 설명</a:t>
            </a:r>
          </a:p>
        </p:txBody>
      </p:sp>
      <p:sp>
        <p:nvSpPr>
          <p:cNvPr id="436" name="3.3.2 단순 유형 필드 정의"/>
          <p:cNvSpPr txBox="1"/>
          <p:nvPr/>
        </p:nvSpPr>
        <p:spPr>
          <a:xfrm>
            <a:off x="1376080" y="1330975"/>
            <a:ext cx="194096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b="1" sz="13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3.3.2 단순 유형 필드 정의</a:t>
            </a:r>
          </a:p>
        </p:txBody>
      </p:sp>
      <p:pic>
        <p:nvPicPr>
          <p:cNvPr id="437" name="스크린샷 2020-11-10 08.41.27.png" descr="스크린샷 2020-11-10 08.41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3498" y="4071061"/>
            <a:ext cx="11307227" cy="4839168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&lt;xs:element maxOccurs=&quot;1&quot; minOccurs=&quot;1&quot; name=“cusNm&quot;&gt;     1) 필드 cusNm 의 영문명을 element 의 name으로 정의하고  반복 회수 “1” 을  지정합니다.…"/>
          <p:cNvSpPr/>
          <p:nvPr/>
        </p:nvSpPr>
        <p:spPr>
          <a:xfrm>
            <a:off x="1390163" y="1681300"/>
            <a:ext cx="11213896" cy="158967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&lt;xs:element </a:t>
            </a:r>
            <a:r>
              <a:rPr b="1"/>
              <a:t>maxOccurs=</a:t>
            </a:r>
            <a:r>
              <a:t>"1"</a:t>
            </a:r>
            <a:r>
              <a:rPr b="1"/>
              <a:t> minOccurs=</a:t>
            </a:r>
            <a:r>
              <a:t>"1"</a:t>
            </a:r>
            <a:r>
              <a:t> </a:t>
            </a:r>
            <a:r>
              <a:rPr b="1"/>
              <a:t>name=</a:t>
            </a:r>
            <a:r>
              <a:t>“cusNm"</a:t>
            </a:r>
            <a:r>
              <a:t>&gt;     </a:t>
            </a:r>
            <a:r>
              <a:rPr b="1"/>
              <a:t>1) </a:t>
            </a:r>
            <a:r>
              <a:t>필드 cusNm 의 영문명을 element 의 name으로 정의하고  반복 회수 “1” 을  지정합니다. 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</a:t>
            </a:r>
            <a:r>
              <a:rPr b="1"/>
              <a:t> &lt;xs:documentation&gt;고객명&lt;/xs:documentation&gt;             2) </a:t>
            </a:r>
            <a:r>
              <a:t>필드 cusNm 의 한글명을 정의합니다.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</a:t>
            </a:r>
            <a:r>
              <a:rPr b="1"/>
              <a:t>&lt;xs:restriction base=</a:t>
            </a:r>
            <a:r>
              <a:t>“xs:string"</a:t>
            </a:r>
            <a:r>
              <a:rPr b="1"/>
              <a:t>&gt;                                           3) </a:t>
            </a:r>
            <a:r>
              <a:t>필드 cusNm 의 데이터 유형을 string 으로 정의합니다.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</a:t>
            </a:r>
            <a:r>
              <a:rPr b="1"/>
              <a:t>&lt;xs:maxLength value=</a:t>
            </a:r>
            <a:r>
              <a:t>“20"</a:t>
            </a:r>
            <a:r>
              <a:rPr b="1"/>
              <a:t>/&gt;                                            4) </a:t>
            </a:r>
            <a:r>
              <a:t>필드 cusNm 의 데이터 길이를 20으로 정의합니다.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&lt;/xs:restriction&gt;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&lt;/xs:simpleType&gt;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&lt;/xs:element&gt;</a:t>
            </a:r>
          </a:p>
        </p:txBody>
      </p:sp>
      <p:sp>
        <p:nvSpPr>
          <p:cNvPr id="439" name="직사각형"/>
          <p:cNvSpPr/>
          <p:nvPr/>
        </p:nvSpPr>
        <p:spPr>
          <a:xfrm>
            <a:off x="1440872" y="7320660"/>
            <a:ext cx="11213896" cy="1844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lvl="1"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40" name="선"/>
          <p:cNvSpPr/>
          <p:nvPr/>
        </p:nvSpPr>
        <p:spPr>
          <a:xfrm>
            <a:off x="1146229" y="3175933"/>
            <a:ext cx="291085" cy="4270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182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custDash>
              <a:ds d="1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3 전문 레이아웃 스키마"/>
          <p:cNvSpPr txBox="1"/>
          <p:nvPr/>
        </p:nvSpPr>
        <p:spPr>
          <a:xfrm>
            <a:off x="806450" y="423304"/>
            <a:ext cx="237881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 전문 레이아웃 스키마</a:t>
            </a:r>
          </a:p>
        </p:txBody>
      </p:sp>
      <p:sp>
        <p:nvSpPr>
          <p:cNvPr id="443" name="3.3 전문 레이아웃 스키마 ELEMENT 설명"/>
          <p:cNvSpPr txBox="1"/>
          <p:nvPr/>
        </p:nvSpPr>
        <p:spPr>
          <a:xfrm>
            <a:off x="1198605" y="825514"/>
            <a:ext cx="416234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3.3 전문 레이아웃 스키마 ELEMENT 설명</a:t>
            </a:r>
          </a:p>
        </p:txBody>
      </p:sp>
      <p:sp>
        <p:nvSpPr>
          <p:cNvPr id="444" name="3.3.3 복합 유형 필드 정의"/>
          <p:cNvSpPr txBox="1"/>
          <p:nvPr/>
        </p:nvSpPr>
        <p:spPr>
          <a:xfrm>
            <a:off x="1376080" y="1330975"/>
            <a:ext cx="194096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b="1" sz="13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3.3.3 복합 유형 필드 정의</a:t>
            </a:r>
          </a:p>
        </p:txBody>
      </p:sp>
      <p:pic>
        <p:nvPicPr>
          <p:cNvPr id="445" name="스크린샷 2020-11-10 08.41.27.png" descr="스크린샷 2020-11-10 08.41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3498" y="4071061"/>
            <a:ext cx="11307227" cy="4839168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&lt;xs:element maxOccurs=&quot;1&quot; minOccurs=&quot;1&quot; name=“accountTrxInfoDto”&gt;      1) 복합유형 필드  “accountTrxInfoDto 계좌거래정보”  정의를 시작부분입니다. element의 name을 영문명으로…"/>
          <p:cNvSpPr/>
          <p:nvPr/>
        </p:nvSpPr>
        <p:spPr>
          <a:xfrm>
            <a:off x="1390163" y="1681300"/>
            <a:ext cx="11213896" cy="43216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algn="l" defTabSz="457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&lt;xs:element maxOccurs=</a:t>
            </a:r>
            <a:r>
              <a:rPr b="0"/>
              <a:t>"1"</a:t>
            </a:r>
            <a:r>
              <a:t> minOccurs=</a:t>
            </a:r>
            <a:r>
              <a:rPr b="0"/>
              <a:t>"1"</a:t>
            </a:r>
            <a:r>
              <a:t> name=</a:t>
            </a:r>
            <a:r>
              <a:rPr b="0"/>
              <a:t>“accountTrxInfoDto”</a:t>
            </a:r>
            <a:r>
              <a:t>&gt;      1) </a:t>
            </a:r>
            <a:r>
              <a:rPr b="0"/>
              <a:t>복합유형 필드  “</a:t>
            </a:r>
            <a:r>
              <a:rPr b="0"/>
              <a:t>accountTrxInfoDto </a:t>
            </a:r>
            <a:r>
              <a:rPr b="0"/>
              <a:t>계좌거래정보”  정의를 시작부분입니다. element의 name을 영문명으로 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&lt;xs:annotation&gt;                                                                                                  지정합니다.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</a:t>
            </a:r>
            <a:r>
              <a:rPr b="1"/>
              <a:t>&lt;xs:documentation&gt;계좌거래정보&lt;/xs:documentation&gt;                            2) </a:t>
            </a:r>
            <a:r>
              <a:t>복합유형 필드  “</a:t>
            </a:r>
            <a:r>
              <a:t>accountTrxInfoDto”의 한글명을 정의합니다.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&lt;xs:complexType&gt;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&lt;xs:sequence&gt;</a:t>
            </a:r>
          </a:p>
          <a:p>
            <a:pPr algn="l" defTabSz="457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&lt;xs:element maxOccurs=</a:t>
            </a:r>
            <a:r>
              <a:rPr b="0"/>
              <a:t>"1"</a:t>
            </a:r>
            <a:r>
              <a:t> minOccurs=</a:t>
            </a:r>
            <a:r>
              <a:rPr b="0"/>
              <a:t>"1"</a:t>
            </a:r>
            <a:r>
              <a:t> name=</a:t>
            </a:r>
            <a:r>
              <a:rPr b="0"/>
              <a:t>“accNum"</a:t>
            </a:r>
            <a:r>
              <a:t>&gt;         3)  </a:t>
            </a:r>
            <a:r>
              <a:rPr b="0"/>
              <a:t>복합유형 필드  “</a:t>
            </a:r>
            <a:r>
              <a:rPr b="0"/>
              <a:t>accountTrxInfoDto” 의 첫번째 필드를 정의 합니다. 필드 영문명을 accNum으로 정의하고 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&lt;xs:simpleType&gt;                                                                                        반복은 없는 적으로 정의 합니다.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&lt;xs:annotation&gt;</a:t>
            </a:r>
          </a:p>
          <a:p>
            <a:pPr algn="l" defTabSz="457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    &lt;xs:documentation&gt;계좌번호&lt;/xs:documentation&gt;                   4) </a:t>
            </a:r>
            <a:r>
              <a:rPr b="0"/>
              <a:t>필드 accNum 의 한글명을 계좌번호로 정의합니다.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&lt;/xs:annotation&gt; </a:t>
            </a:r>
          </a:p>
          <a:p>
            <a:pPr algn="l" defTabSz="457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&lt;xs:restriction base=</a:t>
            </a:r>
            <a:r>
              <a:rPr b="0"/>
              <a:t>“xs:string"</a:t>
            </a:r>
            <a:r>
              <a:t>&gt;                                                     5) </a:t>
            </a:r>
            <a:r>
              <a:rPr b="0"/>
              <a:t>필드 accNum 의 데이터 유형을 string 으로 정의합니다.</a:t>
            </a:r>
          </a:p>
          <a:p>
            <a:pPr algn="l" defTabSz="457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    &lt;xs:maxLength value=</a:t>
            </a:r>
            <a:r>
              <a:rPr b="0"/>
              <a:t>“6"</a:t>
            </a:r>
            <a:r>
              <a:t>/&gt;                                                        6) </a:t>
            </a:r>
            <a:r>
              <a:rPr b="0"/>
              <a:t>필드 accNum 의 길이를 6으로 정의합니다.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&lt;/xs:restriction&gt;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&lt;/xs:simpleType&gt;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&lt;/xs:element&gt;</a:t>
            </a:r>
          </a:p>
          <a:p>
            <a:pPr algn="l" defTabSz="457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&lt;xs:element maxOccurs=</a:t>
            </a:r>
            <a:r>
              <a:rPr b="0"/>
              <a:t>"1"</a:t>
            </a:r>
            <a:r>
              <a:t> minOccurs=</a:t>
            </a:r>
            <a:r>
              <a:rPr b="0"/>
              <a:t>"1"</a:t>
            </a:r>
            <a:r>
              <a:t> name=</a:t>
            </a:r>
            <a:r>
              <a:rPr b="0"/>
              <a:t>“trxDate"</a:t>
            </a:r>
            <a:r>
              <a:t>&gt;          7) </a:t>
            </a:r>
            <a:r>
              <a:rPr b="0"/>
              <a:t>복합유형 “</a:t>
            </a:r>
            <a:r>
              <a:rPr b="0"/>
              <a:t>accountTrxInfoDto </a:t>
            </a:r>
            <a:r>
              <a:rPr b="0"/>
              <a:t>계좌거래정보” 의 두 번째 단순유형 필드를 정의합니다.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&lt;xs:simpleType&gt;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    &lt;xs:documentation&gt;거래일자&lt;/xs:documentation&gt;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&lt;/xs:annotation&gt;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&lt;xs:restriction base=</a:t>
            </a:r>
            <a:r>
              <a:t>"xs:string"</a:t>
            </a:r>
            <a:r>
              <a:t>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    &lt;xs:maxLength value=</a:t>
            </a:r>
            <a:r>
              <a:t>"8"</a:t>
            </a:r>
            <a:r>
              <a:t>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    &lt;/xs:restriction&gt;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  &lt;/xs:simpleType&gt;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&lt;/xs:element&gt;</a:t>
            </a:r>
          </a:p>
          <a:p>
            <a:pPr lvl="2"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</a:t>
            </a:r>
          </a:p>
          <a:p>
            <a:pPr lvl="2"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………………</a:t>
            </a:r>
          </a:p>
        </p:txBody>
      </p:sp>
      <p:sp>
        <p:nvSpPr>
          <p:cNvPr id="447" name="직사각형"/>
          <p:cNvSpPr/>
          <p:nvPr/>
        </p:nvSpPr>
        <p:spPr>
          <a:xfrm>
            <a:off x="1440872" y="7521521"/>
            <a:ext cx="11213896" cy="12941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lvl="1"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48" name="선"/>
          <p:cNvSpPr/>
          <p:nvPr/>
        </p:nvSpPr>
        <p:spPr>
          <a:xfrm>
            <a:off x="1146229" y="3175933"/>
            <a:ext cx="291085" cy="4919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182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custDash>
              <a:ds d="1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49" name="선"/>
          <p:cNvSpPr/>
          <p:nvPr/>
        </p:nvSpPr>
        <p:spPr>
          <a:xfrm>
            <a:off x="2262900" y="2677475"/>
            <a:ext cx="180027" cy="1198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62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0" name="선"/>
          <p:cNvSpPr/>
          <p:nvPr/>
        </p:nvSpPr>
        <p:spPr>
          <a:xfrm>
            <a:off x="2262900" y="4067786"/>
            <a:ext cx="180027" cy="1198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62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1" name="선"/>
          <p:cNvSpPr/>
          <p:nvPr/>
        </p:nvSpPr>
        <p:spPr>
          <a:xfrm>
            <a:off x="1726613" y="1809225"/>
            <a:ext cx="215201" cy="4001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2" name="계좌거래정보의…"/>
          <p:cNvSpPr txBox="1"/>
          <p:nvPr/>
        </p:nvSpPr>
        <p:spPr>
          <a:xfrm>
            <a:off x="1803003" y="3016459"/>
            <a:ext cx="985521" cy="520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계좌거래정보의 </a:t>
            </a:r>
          </a:p>
          <a:p>
            <a:pPr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child 필드 </a:t>
            </a:r>
          </a:p>
          <a:p>
            <a:pPr algn="l"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계좌번호 정의</a:t>
            </a:r>
          </a:p>
        </p:txBody>
      </p:sp>
      <p:sp>
        <p:nvSpPr>
          <p:cNvPr id="453" name="계좌거래정보의…"/>
          <p:cNvSpPr txBox="1"/>
          <p:nvPr/>
        </p:nvSpPr>
        <p:spPr>
          <a:xfrm>
            <a:off x="1803003" y="4308773"/>
            <a:ext cx="985521" cy="520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계좌거래정보의 </a:t>
            </a:r>
          </a:p>
          <a:p>
            <a:pPr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child 필드 </a:t>
            </a:r>
          </a:p>
          <a:p>
            <a:pPr algn="l"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거래일자 정의</a:t>
            </a:r>
          </a:p>
        </p:txBody>
      </p:sp>
      <p:sp>
        <p:nvSpPr>
          <p:cNvPr id="454" name="복합유형…"/>
          <p:cNvSpPr txBox="1"/>
          <p:nvPr/>
        </p:nvSpPr>
        <p:spPr>
          <a:xfrm>
            <a:off x="1399806" y="1902299"/>
            <a:ext cx="662941" cy="660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복합유형 </a:t>
            </a:r>
          </a:p>
          <a:p>
            <a:pPr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필드 정의 </a:t>
            </a:r>
          </a:p>
          <a:p>
            <a:pPr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“계좌번호” 필드 속성 정의"/>
          <p:cNvSpPr/>
          <p:nvPr/>
        </p:nvSpPr>
        <p:spPr>
          <a:xfrm>
            <a:off x="2637279" y="3454768"/>
            <a:ext cx="9407043" cy="3014831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r" defTabSz="584200">
              <a:defRPr b="1" sz="14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“계좌번호” 필드 속성 정의</a:t>
            </a:r>
          </a:p>
        </p:txBody>
      </p:sp>
      <p:sp>
        <p:nvSpPr>
          <p:cNvPr id="457" name="전문 레이아웃 필드의 기본 속성 외의 추가적인 속성 정의는 정의된 값이 없을 경우 표현하지 않는 것을 원칙으로 합니다.…"/>
          <p:cNvSpPr/>
          <p:nvPr/>
        </p:nvSpPr>
        <p:spPr>
          <a:xfrm>
            <a:off x="1524383" y="1681300"/>
            <a:ext cx="10920056" cy="70632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177800" indent="-177800" algn="l" defTabSz="457200">
              <a:lnSpc>
                <a:spcPct val="130000"/>
              </a:lnSpc>
              <a:buSzPct val="100000"/>
              <a:buAutoNum type="arabicParenR" startAt="1"/>
              <a:defRPr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전문 레이아웃 필드의 기본 속성 외의 추가적인 속성 정의는 정의된 값이 없을 경우 표현하지 않는 것을 원칙으로 합니다.</a:t>
            </a:r>
          </a:p>
          <a:p>
            <a:pPr marL="177800" indent="-177800" algn="l" defTabSz="457200">
              <a:lnSpc>
                <a:spcPct val="130000"/>
              </a:lnSpc>
              <a:buSzPct val="100000"/>
              <a:buAutoNum type="arabicParenR" startAt="1"/>
              <a:defRPr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패딩 값이 정의되지 않았을 경우 데이터 유형이 문자일 경우 공백(“ “) 문자열을 숫자일 경우 “0” 값을 패딩으로 처리하는 것으로 합니다.</a:t>
            </a:r>
          </a:p>
          <a:p>
            <a:pPr marL="177800" indent="-177800" algn="l" defTabSz="457200">
              <a:lnSpc>
                <a:spcPct val="130000"/>
              </a:lnSpc>
              <a:buSzPct val="100000"/>
              <a:buAutoNum type="arabicParenR" startAt="1"/>
              <a:defRPr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정렬 값이 정의되지 않았을 경우 데이터 유형이 문자일 경우 오른쪽 정렬(right),  숫자일 경우 왼쪽 정렬(left)로 처리하는 것으로 합니다.</a:t>
            </a:r>
          </a:p>
          <a:p>
            <a:pPr marL="177800" indent="-177800" algn="l" defTabSz="457200">
              <a:lnSpc>
                <a:spcPct val="130000"/>
              </a:lnSpc>
              <a:buSzPct val="100000"/>
              <a:buAutoNum type="arabicParenR" startAt="1"/>
              <a:defRPr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필드 속성 정의 방법 </a:t>
            </a:r>
            <a:br/>
            <a:r>
              <a:t>&lt;xs:element maxOccurs=</a:t>
            </a:r>
            <a:r>
              <a:t>"1"</a:t>
            </a:r>
            <a:r>
              <a:t> minOccurs=</a:t>
            </a:r>
            <a:r>
              <a:t>"1"</a:t>
            </a:r>
            <a:r>
              <a:t> name=</a:t>
            </a:r>
            <a:r>
              <a:t>“accNum"</a:t>
            </a:r>
            <a:r>
              <a:t>&gt;        </a:t>
            </a:r>
            <a:br/>
            <a:r>
              <a:t>      &lt;xs:simpleType&gt;                                                                                </a:t>
            </a:r>
          </a:p>
          <a:p>
            <a:pPr lvl="1" algn="l" defTabSz="457200">
              <a:lnSpc>
                <a:spcPct val="130000"/>
              </a:lnSpc>
              <a:defRPr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&lt;xs:annotation&gt;</a:t>
            </a:r>
          </a:p>
          <a:p>
            <a:pPr lvl="1" algn="l" defTabSz="457200">
              <a:lnSpc>
                <a:spcPct val="130000"/>
              </a:lnSpc>
              <a:defRPr b="1"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           &lt;xs:documentation&gt;계좌번호&lt;/xs:documentation&gt;      </a:t>
            </a:r>
            <a:r>
              <a:t>        </a:t>
            </a:r>
            <a:br/>
            <a:r>
              <a:t>                 &lt;xs:appinfo&gt;</a:t>
            </a:r>
          </a:p>
          <a:p>
            <a:pPr lvl="3" algn="l" defTabSz="457200">
              <a:lnSpc>
                <a:spcPct val="130000"/>
              </a:lnSpc>
              <a:defRPr b="1"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&lt;mx:properties xmlns:mx=</a:t>
            </a:r>
            <a:r>
              <a:rPr b="0"/>
              <a:t>“http://mint.mocomsys.com/2020/schema"</a:t>
            </a:r>
            <a:r>
              <a:t>&gt;</a:t>
            </a:r>
          </a:p>
          <a:p>
            <a:pPr lvl="1" algn="l" defTabSz="457200">
              <a:lnSpc>
                <a:spcPct val="130000"/>
              </a:lnSpc>
              <a:defRPr b="1"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&lt;mx:property key=</a:t>
            </a:r>
            <a:r>
              <a:rPr b="0"/>
              <a:t>“required" </a:t>
            </a:r>
            <a:r>
              <a:t>        value=</a:t>
            </a:r>
            <a:r>
              <a:rPr b="0"/>
              <a:t>“yes”</a:t>
            </a:r>
            <a:r>
              <a:t>/&gt;           </a:t>
            </a:r>
            <a:r>
              <a:rPr b="0"/>
              <a:t>&lt;!— 1)  필수 여부(yes | no), 기본 값 : yes —&gt;</a:t>
            </a:r>
          </a:p>
          <a:p>
            <a:pPr lvl="1" algn="l" defTabSz="457200">
              <a:lnSpc>
                <a:spcPct val="130000"/>
              </a:lnSpc>
              <a:defRPr b="1"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&lt;mx:property key=</a:t>
            </a:r>
            <a:r>
              <a:rPr b="0"/>
              <a:t>"scale"</a:t>
            </a:r>
            <a:r>
              <a:t>               value=</a:t>
            </a:r>
            <a:r>
              <a:rPr b="0"/>
              <a:t>“0”</a:t>
            </a:r>
            <a:r>
              <a:t>/&gt;              </a:t>
            </a:r>
            <a:r>
              <a:rPr b="0"/>
              <a:t>&lt;!— 2)  스케일, 기본 값 : 0 —&gt;</a:t>
            </a:r>
          </a:p>
          <a:p>
            <a:pPr lvl="1" algn="l" defTabSz="457200">
              <a:lnSpc>
                <a:spcPct val="130000"/>
              </a:lnSpc>
              <a:defRPr b="1"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&lt;mx:property key=</a:t>
            </a:r>
            <a:r>
              <a:rPr b="0"/>
              <a:t>"justify"</a:t>
            </a:r>
            <a:r>
              <a:t>              value=</a:t>
            </a:r>
            <a:r>
              <a:rPr b="0"/>
              <a:t>“right”</a:t>
            </a:r>
            <a:r>
              <a:t>/&gt;        </a:t>
            </a:r>
            <a:r>
              <a:rPr b="0"/>
              <a:t>&lt;!— 3)  정렬방식, 정의하지 않을 경우 데이터 유형이 문자일 경우 오른쪽 정렬(right),  </a:t>
            </a:r>
            <a:endParaRPr b="0"/>
          </a:p>
          <a:p>
            <a:pPr lvl="1" algn="l" defTabSz="457200">
              <a:lnSpc>
                <a:spcPct val="130000"/>
              </a:lnSpc>
              <a:defRPr b="1"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                                                                                                                                      숫자일 경우 왼쪽 정렬(left)로 간주합니다.—&gt;</a:t>
            </a:r>
          </a:p>
          <a:p>
            <a:pPr lvl="1" algn="l" defTabSz="457200">
              <a:lnSpc>
                <a:spcPct val="130000"/>
              </a:lnSpc>
              <a:defRPr b="1"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&lt;mx:property key=</a:t>
            </a:r>
            <a:r>
              <a:rPr b="0"/>
              <a:t>"padding"</a:t>
            </a:r>
            <a:r>
              <a:t>          value=</a:t>
            </a:r>
            <a:r>
              <a:rPr b="0"/>
              <a:t>“0”</a:t>
            </a:r>
            <a:r>
              <a:t>/&gt;              </a:t>
            </a:r>
            <a:r>
              <a:rPr b="0"/>
              <a:t>&lt;!— 4)  채움문자, “space”는 공백 문자(“ “)를 의미합니다. 정의하지 않을 경우  데이터 </a:t>
            </a:r>
            <a:endParaRPr b="0"/>
          </a:p>
          <a:p>
            <a:pPr lvl="1" algn="l" defTabSz="457200">
              <a:lnSpc>
                <a:spcPct val="130000"/>
              </a:lnSpc>
              <a:defRPr b="1"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                                                                                                                                      유형이 문자일 경우 공백(“ “) 으로 숫자일 경우 “0” 으로 간주합니다.—&gt;</a:t>
            </a:r>
          </a:p>
          <a:p>
            <a:pPr lvl="1" algn="l" defTabSz="457200">
              <a:lnSpc>
                <a:spcPct val="130000"/>
              </a:lnSpc>
              <a:defRPr b="1"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&lt;mx:property key=</a:t>
            </a:r>
            <a:r>
              <a:rPr b="0"/>
              <a:t>"isKorean"</a:t>
            </a:r>
            <a:r>
              <a:t>          value=</a:t>
            </a:r>
            <a:r>
              <a:rPr b="0"/>
              <a:t>“no”</a:t>
            </a:r>
            <a:r>
              <a:t>/&gt;           </a:t>
            </a:r>
            <a:r>
              <a:rPr b="0"/>
              <a:t>&lt;!— 5)  한글여부(yes | no), 기본 값 : no  —&gt;</a:t>
            </a:r>
            <a:br/>
            <a:r>
              <a:t>                              &lt;mx:property key=</a:t>
            </a:r>
            <a:r>
              <a:rPr b="0"/>
              <a:t>“meta”.   </a:t>
            </a:r>
            <a:r>
              <a:t>            value=</a:t>
            </a:r>
            <a:r>
              <a:rPr b="0"/>
              <a:t>“yes”</a:t>
            </a:r>
            <a:r>
              <a:t>/&gt;           </a:t>
            </a:r>
            <a:r>
              <a:rPr b="0"/>
              <a:t>&lt;!— 6)  메타체크여부(yes | no), 기본 값 : yes —&gt;</a:t>
            </a:r>
          </a:p>
          <a:p>
            <a:pPr lvl="1" algn="l" defTabSz="457200">
              <a:lnSpc>
                <a:spcPct val="130000"/>
              </a:lnSpc>
              <a:defRPr b="1"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          &lt;mx:property key=</a:t>
            </a:r>
            <a:r>
              <a:rPr b="0"/>
              <a:t>“decimalPoint"</a:t>
            </a:r>
            <a:r>
              <a:t>   value=</a:t>
            </a:r>
            <a:r>
              <a:rPr b="0"/>
              <a:t>“yes”</a:t>
            </a:r>
            <a:r>
              <a:t>/&gt;           </a:t>
            </a:r>
            <a:r>
              <a:rPr b="0"/>
              <a:t>&lt;!— 7)  소수점포함여부(yes | no), 기본 값: yes —&gt;</a:t>
            </a:r>
          </a:p>
          <a:p>
            <a:pPr lvl="3" algn="l" defTabSz="457200">
              <a:lnSpc>
                <a:spcPct val="130000"/>
              </a:lnSpc>
              <a:defRPr b="1"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&lt;/mx:properties&gt;</a:t>
            </a:r>
          </a:p>
          <a:p>
            <a:pPr lvl="2" algn="l" defTabSz="457200">
              <a:lnSpc>
                <a:spcPct val="130000"/>
              </a:lnSpc>
              <a:defRPr b="1"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&lt;/xs:appinfo&gt;</a:t>
            </a:r>
          </a:p>
          <a:p>
            <a:pPr lvl="2" algn="l" defTabSz="457200">
              <a:lnSpc>
                <a:spcPct val="130000"/>
              </a:lnSpc>
              <a:defRPr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&lt;/xs:annotation&gt;</a:t>
            </a:r>
          </a:p>
          <a:p>
            <a:pPr lvl="1" algn="l" defTabSz="457200">
              <a:lnSpc>
                <a:spcPct val="130000"/>
              </a:lnSpc>
              <a:defRPr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</a:t>
            </a:r>
            <a:r>
              <a:t>&lt;xs:restriction base=</a:t>
            </a:r>
            <a:r>
              <a:t>“xs:string"</a:t>
            </a:r>
            <a:r>
              <a:t>&gt;                                                </a:t>
            </a:r>
          </a:p>
          <a:p>
            <a:pPr algn="l" defTabSz="457200">
              <a:lnSpc>
                <a:spcPct val="130000"/>
              </a:lnSpc>
              <a:defRPr b="1"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                  &lt;xs:maxLength value=</a:t>
            </a:r>
            <a:r>
              <a:rPr b="0"/>
              <a:t>“6"</a:t>
            </a:r>
            <a:r>
              <a:rPr b="0"/>
              <a:t>/&gt;     </a:t>
            </a:r>
            <a:r>
              <a:t>                                             </a:t>
            </a:r>
          </a:p>
          <a:p>
            <a:pPr algn="l" defTabSz="457200">
              <a:lnSpc>
                <a:spcPct val="130000"/>
              </a:lnSpc>
              <a:defRPr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&lt;/xs:restriction&gt;</a:t>
            </a:r>
          </a:p>
          <a:p>
            <a:pPr algn="l" defTabSz="457200">
              <a:lnSpc>
                <a:spcPct val="130000"/>
              </a:lnSpc>
              <a:defRPr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&lt;/xs:simpleType&gt;</a:t>
            </a:r>
          </a:p>
          <a:p>
            <a:pPr algn="l" defTabSz="457200">
              <a:lnSpc>
                <a:spcPct val="130000"/>
              </a:lnSpc>
              <a:defRPr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&lt;/xs:element&gt;</a:t>
            </a:r>
            <a:br/>
          </a:p>
          <a:p>
            <a:pPr algn="l" defTabSz="457200">
              <a:lnSpc>
                <a:spcPct val="130000"/>
              </a:lnSpc>
              <a:defRPr sz="11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* 위 항목 외에 필드 추가 속성이 발생하면 appinfo property 항목의 key, value 값 형식으로 적용됩니다.</a:t>
            </a:r>
          </a:p>
        </p:txBody>
      </p:sp>
      <p:sp>
        <p:nvSpPr>
          <p:cNvPr id="458" name="3 전문 레이아웃 스키마"/>
          <p:cNvSpPr txBox="1"/>
          <p:nvPr/>
        </p:nvSpPr>
        <p:spPr>
          <a:xfrm>
            <a:off x="806450" y="423304"/>
            <a:ext cx="237881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 전문 레이아웃 스키마</a:t>
            </a:r>
          </a:p>
        </p:txBody>
      </p:sp>
      <p:sp>
        <p:nvSpPr>
          <p:cNvPr id="459" name="3.3 전문 레이아웃 스키마 ELEMENT 설명"/>
          <p:cNvSpPr txBox="1"/>
          <p:nvPr/>
        </p:nvSpPr>
        <p:spPr>
          <a:xfrm>
            <a:off x="1198605" y="825514"/>
            <a:ext cx="416234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3.3 전문 레이아웃 스키마 ELEMENT 설명</a:t>
            </a:r>
          </a:p>
        </p:txBody>
      </p:sp>
      <p:sp>
        <p:nvSpPr>
          <p:cNvPr id="460" name="3.3.4 필드 속성 정의"/>
          <p:cNvSpPr txBox="1"/>
          <p:nvPr/>
        </p:nvSpPr>
        <p:spPr>
          <a:xfrm>
            <a:off x="1376080" y="1330975"/>
            <a:ext cx="158435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20000"/>
              </a:lnSpc>
              <a:defRPr b="1" sz="13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3.3.4 필드 속성 정의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4 전문 매핑 스키마"/>
          <p:cNvSpPr txBox="1"/>
          <p:nvPr/>
        </p:nvSpPr>
        <p:spPr>
          <a:xfrm>
            <a:off x="4406645" y="4533899"/>
            <a:ext cx="419150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4 전문 매핑 스키마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1 :…"/>
          <p:cNvSpPr txBox="1"/>
          <p:nvPr/>
        </p:nvSpPr>
        <p:spPr>
          <a:xfrm>
            <a:off x="1431001" y="2424527"/>
            <a:ext cx="336424" cy="661162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1 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2 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3 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4 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5 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6: 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7 : 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8 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9 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10: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11: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12: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13: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14: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15: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16: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17: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18: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19: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20: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21: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22: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23: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24: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25: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26: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27: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28: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29: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30: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31: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32: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33: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34: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35: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36: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37: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38:</a:t>
            </a:r>
          </a:p>
          <a:p>
            <a:pPr algn="l" defTabSz="457200">
              <a:lnSpc>
                <a:spcPct val="120000"/>
              </a:lnSpc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39</a:t>
            </a:r>
          </a:p>
        </p:txBody>
      </p:sp>
      <p:sp>
        <p:nvSpPr>
          <p:cNvPr id="465" name="4 전문 매핑 스키마"/>
          <p:cNvSpPr txBox="1"/>
          <p:nvPr/>
        </p:nvSpPr>
        <p:spPr>
          <a:xfrm>
            <a:off x="806450" y="423304"/>
            <a:ext cx="194904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4 전문 매핑 스키마</a:t>
            </a:r>
          </a:p>
        </p:txBody>
      </p:sp>
      <p:sp>
        <p:nvSpPr>
          <p:cNvPr id="466" name="4.1 전문 매핑 구조"/>
          <p:cNvSpPr txBox="1"/>
          <p:nvPr/>
        </p:nvSpPr>
        <p:spPr>
          <a:xfrm>
            <a:off x="1198605" y="825514"/>
            <a:ext cx="194195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4.1 전문 매핑 구조</a:t>
            </a:r>
          </a:p>
        </p:txBody>
      </p:sp>
      <p:sp>
        <p:nvSpPr>
          <p:cNvPr id="467" name="입력과 출력 전문 간 매핑을 정의하기 위해 본 시스템에서는 map.xsd 를 통해 스키마를 정의합니다.…"/>
          <p:cNvSpPr txBox="1"/>
          <p:nvPr/>
        </p:nvSpPr>
        <p:spPr>
          <a:xfrm>
            <a:off x="1376080" y="1339271"/>
            <a:ext cx="6996494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입력과 출력 전문 간 매핑을 정의하기 위해</a:t>
            </a:r>
            <a:r>
              <a:t> 본 시스템에서는 map.xsd 를 통해 스키마를 정의합니다.</a:t>
            </a:r>
          </a:p>
          <a:p>
            <a:pPr algn="l">
              <a:lnSpc>
                <a:spcPct val="120000"/>
              </a:lnSpc>
              <a:defRPr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map.xsd 는 다음에서 참조 가능합니다.</a:t>
            </a:r>
          </a:p>
          <a:p>
            <a:pPr lvl="1" algn="l">
              <a:lnSpc>
                <a:spcPct val="120000"/>
              </a:lnSpc>
              <a:defRPr b="1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/mint-endpoint/src/main/resources/config/map.xsd </a:t>
            </a:r>
          </a:p>
          <a:p>
            <a:pPr algn="l">
              <a:lnSpc>
                <a:spcPct val="120000"/>
              </a:lnSpc>
              <a:defRPr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아래 매핑 XML 예시는 map.xsd 정의에 따라 작성된 두 전문간의 매핑 내용입니다.</a:t>
            </a:r>
          </a:p>
        </p:txBody>
      </p:sp>
      <p:sp>
        <p:nvSpPr>
          <p:cNvPr id="468" name="&lt;?xml version=&quot;1.0&quot; encoding=&quot;UTF-8&quot;?&gt;&lt;map xmlns:xsi=&quot;http://www.w3.org/2001/XMLSchema-instance&quot; xsi:noNamespaceSchemaLocation=&quot;map.xsd&quot;&gt;…"/>
          <p:cNvSpPr txBox="1"/>
          <p:nvPr/>
        </p:nvSpPr>
        <p:spPr>
          <a:xfrm>
            <a:off x="1770049" y="2429147"/>
            <a:ext cx="10395640" cy="6611621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&lt;?xml version="1.0" encoding="UTF-8"?&gt;&lt;map xmlns:xsi="http://www.w3.org/2001/XMLSchema-instance" xsi:noNamespaceSchemaLocation="map.xsd"&gt;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&lt;description&gt;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&lt;name&gt;응답전문맵핑002&lt;/name&gt;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&lt;cd&gt;RLYMAP002&lt;/cd&gt;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&lt;/description&gt;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&lt;dataset&gt;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&lt;source id="NCS12345_I_1"/&gt;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&lt;target id="NCS12345_O_1"/&gt;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&lt;/dataset&gt;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&lt;mapping&gt;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&lt;item&gt;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&lt;control id="move"/&gt;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&lt;input&gt;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&lt;field dataset="NCS12345_I_1" path="/cusAccountInfoDto"/&gt;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&lt;/input&gt;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&lt;output&gt;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&lt;field dataset="NCS12345_O_1" path="/cusAccountInfoDto"/&gt;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&lt;/output&gt;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&lt;/item&gt;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&lt;item&gt;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&lt;control id="move"/&gt;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&lt;input&gt;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&lt;field dataset="NCS12345_I_1" path="/cusAccountInfoDto/CUST_ID"/&gt;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&lt;/input&gt;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&lt;output&gt;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&lt;field dataset="NCS12345_O_1" path="/cusAccountInfoDto/CUST_ID"/&gt;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&lt;/output&gt;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&lt;/item&gt;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&lt;item&gt;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&lt;control id="move"/&gt;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&lt;input&gt;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&lt;field dataset="NCS12345_I_1" path="/cusAccountInfoDto/CUS_NM"/&gt;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&lt;/input&gt;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&lt;output&gt;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&lt;field dataset="NCS12345_O_1" path="/cusAccountInfoDto/CUS_NM"/&gt;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&lt;/output&gt;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&lt;/item&gt;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&lt;/mapping&gt;</a:t>
            </a:r>
          </a:p>
          <a:p>
            <a:pPr algn="l" defTabSz="457200">
              <a:lnSpc>
                <a:spcPct val="120000"/>
              </a:lnSpc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&lt;/map&gt;</a:t>
            </a:r>
          </a:p>
        </p:txBody>
      </p:sp>
      <p:sp>
        <p:nvSpPr>
          <p:cNvPr id="469" name="[매핑 XML 예시]"/>
          <p:cNvSpPr txBox="1"/>
          <p:nvPr/>
        </p:nvSpPr>
        <p:spPr>
          <a:xfrm>
            <a:off x="9851902" y="8724288"/>
            <a:ext cx="111525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100">
                <a:solidFill>
                  <a:srgbClr val="575757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[매핑 XML 예시]</a:t>
            </a:r>
          </a:p>
        </p:txBody>
      </p:sp>
      <p:sp>
        <p:nvSpPr>
          <p:cNvPr id="470" name="직사각형"/>
          <p:cNvSpPr/>
          <p:nvPr/>
        </p:nvSpPr>
        <p:spPr>
          <a:xfrm>
            <a:off x="2051885" y="4137265"/>
            <a:ext cx="9291947" cy="1479070"/>
          </a:xfrm>
          <a:prstGeom prst="rect">
            <a:avLst/>
          </a:prstGeom>
          <a:ln w="38100" cap="rnd">
            <a:solidFill>
              <a:srgbClr val="5E5E5E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1" name="입력 전문 “NCS12345_I_1”  의 필드 “cusAccountInfoDto” 를…"/>
          <p:cNvSpPr txBox="1"/>
          <p:nvPr/>
        </p:nvSpPr>
        <p:spPr>
          <a:xfrm>
            <a:off x="6650687" y="4226251"/>
            <a:ext cx="4072841" cy="1059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입력 전문 “NCS12345_I_1”  의 필드 “cusAccountInfoDto” 를</a:t>
            </a:r>
          </a:p>
          <a:p>
            <a:pPr algn="l">
              <a:lnSpc>
                <a:spcPct val="120000"/>
              </a:lnSpc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출력 전문 “NCS12345_O_1” 의 필드 “cusAccountInfoDto” 로 </a:t>
            </a:r>
          </a:p>
          <a:p>
            <a:pPr algn="l">
              <a:lnSpc>
                <a:spcPct val="120000"/>
              </a:lnSpc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매핑한다는 의미로 복합유형(ComplexType)의 하위 필드가 매핑에 </a:t>
            </a:r>
          </a:p>
          <a:p>
            <a:pPr algn="l">
              <a:lnSpc>
                <a:spcPct val="120000"/>
              </a:lnSpc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포함되면 기본적으로 최상위 복합유형(ComplexType) 필드는 </a:t>
            </a:r>
          </a:p>
          <a:p>
            <a:pPr algn="l">
              <a:lnSpc>
                <a:spcPct val="120000"/>
              </a:lnSpc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매핑 item에 포함됩니다.</a:t>
            </a:r>
          </a:p>
        </p:txBody>
      </p:sp>
      <p:sp>
        <p:nvSpPr>
          <p:cNvPr id="472" name="직사각형"/>
          <p:cNvSpPr/>
          <p:nvPr/>
        </p:nvSpPr>
        <p:spPr>
          <a:xfrm>
            <a:off x="2051885" y="5684377"/>
            <a:ext cx="9291946" cy="1479071"/>
          </a:xfrm>
          <a:prstGeom prst="rect">
            <a:avLst/>
          </a:prstGeom>
          <a:ln w="38100" cap="rnd">
            <a:solidFill>
              <a:srgbClr val="5E5E5E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3" name="입력 전문 “NCS12345_I_1”  의 필드 “cusAccountInfoDto.CUST_ID” 를…"/>
          <p:cNvSpPr txBox="1"/>
          <p:nvPr/>
        </p:nvSpPr>
        <p:spPr>
          <a:xfrm>
            <a:off x="6650687" y="5773363"/>
            <a:ext cx="4521278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입력 전문 “NCS12345_I_1”  의 필드 “cusAccountInfoDto.CUST_ID” 를</a:t>
            </a:r>
          </a:p>
          <a:p>
            <a:pPr algn="l">
              <a:lnSpc>
                <a:spcPct val="120000"/>
              </a:lnSpc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출력 전문 “NCS12345_O_1” 의 필드 “cusAccountInfoDto.CUST_ID” 로 </a:t>
            </a:r>
          </a:p>
          <a:p>
            <a:pPr algn="l">
              <a:lnSpc>
                <a:spcPct val="120000"/>
              </a:lnSpc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매핑한다는 의미입니다.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 인터페이스모델 XML 배포 데이터 구조"/>
          <p:cNvSpPr txBox="1"/>
          <p:nvPr/>
        </p:nvSpPr>
        <p:spPr>
          <a:xfrm>
            <a:off x="2054859" y="4533899"/>
            <a:ext cx="889508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 인터페이스모델 XML 배포 데이터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1 인터페이스모델 XML 배포 데이터 구조"/>
          <p:cNvSpPr txBox="1"/>
          <p:nvPr/>
        </p:nvSpPr>
        <p:spPr>
          <a:xfrm>
            <a:off x="806450" y="423304"/>
            <a:ext cx="406565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 인터페이스모델 XML 배포 데이터 구조</a:t>
            </a:r>
          </a:p>
        </p:txBody>
      </p:sp>
      <p:sp>
        <p:nvSpPr>
          <p:cNvPr id="158" name="1) model"/>
          <p:cNvSpPr/>
          <p:nvPr/>
        </p:nvSpPr>
        <p:spPr>
          <a:xfrm>
            <a:off x="1231900" y="936923"/>
            <a:ext cx="3850412" cy="83802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1) model</a:t>
            </a:r>
          </a:p>
        </p:txBody>
      </p:sp>
      <p:sp>
        <p:nvSpPr>
          <p:cNvPr id="159" name="1.1) id"/>
          <p:cNvSpPr/>
          <p:nvPr/>
        </p:nvSpPr>
        <p:spPr>
          <a:xfrm>
            <a:off x="1518096" y="1219200"/>
            <a:ext cx="322421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1.1) id</a:t>
            </a:r>
          </a:p>
        </p:txBody>
      </p:sp>
      <p:sp>
        <p:nvSpPr>
          <p:cNvPr id="160" name="선"/>
          <p:cNvSpPr/>
          <p:nvPr/>
        </p:nvSpPr>
        <p:spPr>
          <a:xfrm flipV="1">
            <a:off x="1523801" y="1352797"/>
            <a:ext cx="1" cy="7548515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1.2) name"/>
          <p:cNvSpPr/>
          <p:nvPr/>
        </p:nvSpPr>
        <p:spPr>
          <a:xfrm>
            <a:off x="1518096" y="1651000"/>
            <a:ext cx="322421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1.2) name</a:t>
            </a:r>
          </a:p>
        </p:txBody>
      </p:sp>
      <p:sp>
        <p:nvSpPr>
          <p:cNvPr id="162" name="1.3) stage"/>
          <p:cNvSpPr/>
          <p:nvPr/>
        </p:nvSpPr>
        <p:spPr>
          <a:xfrm>
            <a:off x="1518096" y="2082800"/>
            <a:ext cx="322421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1.3) stage</a:t>
            </a:r>
          </a:p>
        </p:txBody>
      </p:sp>
      <p:sp>
        <p:nvSpPr>
          <p:cNvPr id="163" name="1.4) createDate"/>
          <p:cNvSpPr/>
          <p:nvPr/>
        </p:nvSpPr>
        <p:spPr>
          <a:xfrm>
            <a:off x="1518096" y="2514600"/>
            <a:ext cx="322421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1.4) createDate</a:t>
            </a:r>
          </a:p>
        </p:txBody>
      </p:sp>
      <p:sp>
        <p:nvSpPr>
          <p:cNvPr id="164" name="1.7) apps"/>
          <p:cNvSpPr/>
          <p:nvPr/>
        </p:nvSpPr>
        <p:spPr>
          <a:xfrm>
            <a:off x="1518096" y="3810000"/>
            <a:ext cx="3224213" cy="38082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1.7) apps</a:t>
            </a:r>
          </a:p>
        </p:txBody>
      </p:sp>
      <p:sp>
        <p:nvSpPr>
          <p:cNvPr id="165" name="1.7.1) app"/>
          <p:cNvSpPr/>
          <p:nvPr/>
        </p:nvSpPr>
        <p:spPr>
          <a:xfrm>
            <a:off x="1772096" y="4190429"/>
            <a:ext cx="2716213" cy="333032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1.7.1) app</a:t>
            </a:r>
          </a:p>
        </p:txBody>
      </p:sp>
      <p:sp>
        <p:nvSpPr>
          <p:cNvPr id="166" name="1.5) description"/>
          <p:cNvSpPr/>
          <p:nvPr/>
        </p:nvSpPr>
        <p:spPr>
          <a:xfrm>
            <a:off x="1518096" y="2950095"/>
            <a:ext cx="3224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1.5) description</a:t>
            </a:r>
          </a:p>
        </p:txBody>
      </p:sp>
      <p:sp>
        <p:nvSpPr>
          <p:cNvPr id="167" name="1.7.1.1) id"/>
          <p:cNvSpPr/>
          <p:nvPr/>
        </p:nvSpPr>
        <p:spPr>
          <a:xfrm>
            <a:off x="2029171" y="4495800"/>
            <a:ext cx="220206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 1.7.1.1) id</a:t>
            </a:r>
          </a:p>
        </p:txBody>
      </p:sp>
      <p:sp>
        <p:nvSpPr>
          <p:cNvPr id="168" name="1.7.1.2) name"/>
          <p:cNvSpPr/>
          <p:nvPr/>
        </p:nvSpPr>
        <p:spPr>
          <a:xfrm>
            <a:off x="2029171" y="4931295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1.7.1.2) name</a:t>
            </a:r>
          </a:p>
        </p:txBody>
      </p:sp>
      <p:sp>
        <p:nvSpPr>
          <p:cNvPr id="169" name="1.7.1.3) type"/>
          <p:cNvSpPr/>
          <p:nvPr/>
        </p:nvSpPr>
        <p:spPr>
          <a:xfrm>
            <a:off x="2029171" y="5363095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1.7.1.3) type</a:t>
            </a:r>
          </a:p>
        </p:txBody>
      </p:sp>
      <p:sp>
        <p:nvSpPr>
          <p:cNvPr id="170" name="1.7.1.4) system"/>
          <p:cNvSpPr/>
          <p:nvPr/>
        </p:nvSpPr>
        <p:spPr>
          <a:xfrm>
            <a:off x="2029171" y="5798591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1.7.1.4) system</a:t>
            </a:r>
          </a:p>
        </p:txBody>
      </p:sp>
      <p:sp>
        <p:nvSpPr>
          <p:cNvPr id="171" name="1.7.1.5) server"/>
          <p:cNvSpPr/>
          <p:nvPr/>
        </p:nvSpPr>
        <p:spPr>
          <a:xfrm>
            <a:off x="2029171" y="6226695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1.7.1.5) server</a:t>
            </a:r>
          </a:p>
        </p:txBody>
      </p:sp>
      <p:sp>
        <p:nvSpPr>
          <p:cNvPr id="172" name="1.7.1.6) properties"/>
          <p:cNvSpPr/>
          <p:nvPr/>
        </p:nvSpPr>
        <p:spPr>
          <a:xfrm>
            <a:off x="2029171" y="6658495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1.7.1.6) properties</a:t>
            </a:r>
          </a:p>
        </p:txBody>
      </p:sp>
      <p:sp>
        <p:nvSpPr>
          <p:cNvPr id="173" name="1.7.1.7) layouts"/>
          <p:cNvSpPr/>
          <p:nvPr/>
        </p:nvSpPr>
        <p:spPr>
          <a:xfrm>
            <a:off x="2029171" y="7093991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1.7.1.7) layouts</a:t>
            </a:r>
          </a:p>
        </p:txBody>
      </p:sp>
      <p:sp>
        <p:nvSpPr>
          <p:cNvPr id="174" name="1.8) layouts"/>
          <p:cNvSpPr/>
          <p:nvPr/>
        </p:nvSpPr>
        <p:spPr>
          <a:xfrm>
            <a:off x="1518096" y="7694463"/>
            <a:ext cx="3224213" cy="72509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1.8) layouts</a:t>
            </a:r>
          </a:p>
        </p:txBody>
      </p:sp>
      <p:sp>
        <p:nvSpPr>
          <p:cNvPr id="175" name="1.8.1) layout"/>
          <p:cNvSpPr/>
          <p:nvPr/>
        </p:nvSpPr>
        <p:spPr>
          <a:xfrm>
            <a:off x="1772096" y="7977385"/>
            <a:ext cx="2716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1.8.1) layout</a:t>
            </a:r>
          </a:p>
        </p:txBody>
      </p:sp>
      <p:sp>
        <p:nvSpPr>
          <p:cNvPr id="176" name="1.9) mappings"/>
          <p:cNvSpPr/>
          <p:nvPr/>
        </p:nvSpPr>
        <p:spPr>
          <a:xfrm>
            <a:off x="1518096" y="8495754"/>
            <a:ext cx="3224213" cy="7250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1.9) mappings</a:t>
            </a:r>
          </a:p>
        </p:txBody>
      </p:sp>
      <p:sp>
        <p:nvSpPr>
          <p:cNvPr id="177" name="1.9.1) mapping"/>
          <p:cNvSpPr/>
          <p:nvPr/>
        </p:nvSpPr>
        <p:spPr>
          <a:xfrm>
            <a:off x="1772096" y="8778676"/>
            <a:ext cx="2716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1.9.1) mapping</a:t>
            </a:r>
          </a:p>
        </p:txBody>
      </p:sp>
      <p:sp>
        <p:nvSpPr>
          <p:cNvPr id="178" name="1) 인터페이스 모델 xml  데이터 최상위 요소"/>
          <p:cNvSpPr txBox="1"/>
          <p:nvPr/>
        </p:nvSpPr>
        <p:spPr>
          <a:xfrm>
            <a:off x="5577484" y="909488"/>
            <a:ext cx="296250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1) 인터페이스 모델 xml  데이터 최상위 요소</a:t>
            </a:r>
          </a:p>
        </p:txBody>
      </p:sp>
      <p:sp>
        <p:nvSpPr>
          <p:cNvPr id="179" name="선"/>
          <p:cNvSpPr/>
          <p:nvPr/>
        </p:nvSpPr>
        <p:spPr>
          <a:xfrm>
            <a:off x="4830393" y="1049188"/>
            <a:ext cx="728435" cy="1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1.1) 인터페이스 모델  아이디"/>
          <p:cNvSpPr txBox="1"/>
          <p:nvPr/>
        </p:nvSpPr>
        <p:spPr>
          <a:xfrm>
            <a:off x="5580059" y="1263650"/>
            <a:ext cx="200375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1.1) 인터페이스 모델  아이디</a:t>
            </a:r>
          </a:p>
        </p:txBody>
      </p:sp>
      <p:sp>
        <p:nvSpPr>
          <p:cNvPr id="181" name="선"/>
          <p:cNvSpPr/>
          <p:nvPr/>
        </p:nvSpPr>
        <p:spPr>
          <a:xfrm>
            <a:off x="4462854" y="1403350"/>
            <a:ext cx="1098549" cy="0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1.2) 인터페이스 모델  이름"/>
          <p:cNvSpPr txBox="1"/>
          <p:nvPr/>
        </p:nvSpPr>
        <p:spPr>
          <a:xfrm>
            <a:off x="5592759" y="1689100"/>
            <a:ext cx="18605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1.2) 인터페이스 모델  이름</a:t>
            </a:r>
          </a:p>
        </p:txBody>
      </p:sp>
      <p:sp>
        <p:nvSpPr>
          <p:cNvPr id="183" name="선"/>
          <p:cNvSpPr/>
          <p:nvPr/>
        </p:nvSpPr>
        <p:spPr>
          <a:xfrm>
            <a:off x="4475554" y="1828800"/>
            <a:ext cx="1098549" cy="0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" name="1.3) 인터페이스 모델  적용 스테이지 정보 (0 : 개발, 1 : 검증,  2: 운영)"/>
          <p:cNvSpPr txBox="1"/>
          <p:nvPr/>
        </p:nvSpPr>
        <p:spPr>
          <a:xfrm>
            <a:off x="5592759" y="2114550"/>
            <a:ext cx="466755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1.3) 인터페이스 모델  적용 스테이지 정보 (0 : 개발, 1 : 검증,  2: 운영)</a:t>
            </a:r>
          </a:p>
        </p:txBody>
      </p:sp>
      <p:sp>
        <p:nvSpPr>
          <p:cNvPr id="185" name="선"/>
          <p:cNvSpPr/>
          <p:nvPr/>
        </p:nvSpPr>
        <p:spPr>
          <a:xfrm>
            <a:off x="4475554" y="2254250"/>
            <a:ext cx="1098549" cy="0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1.4) 인터페이스 모델  xml 데이터 생성일시 (format : YYYYMMDDhh24miss)"/>
          <p:cNvSpPr txBox="1"/>
          <p:nvPr/>
        </p:nvSpPr>
        <p:spPr>
          <a:xfrm>
            <a:off x="5592759" y="2552700"/>
            <a:ext cx="527654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1.4) 인터페이스 모델  xml 데이터 생성일시 (format : YYYYMMDDhh24miss)</a:t>
            </a:r>
          </a:p>
        </p:txBody>
      </p:sp>
      <p:sp>
        <p:nvSpPr>
          <p:cNvPr id="187" name="선"/>
          <p:cNvSpPr/>
          <p:nvPr/>
        </p:nvSpPr>
        <p:spPr>
          <a:xfrm>
            <a:off x="4475554" y="2692400"/>
            <a:ext cx="1098549" cy="0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1.5) 인터페이스 모델 설명"/>
          <p:cNvSpPr txBox="1"/>
          <p:nvPr/>
        </p:nvSpPr>
        <p:spPr>
          <a:xfrm>
            <a:off x="5605459" y="2990850"/>
            <a:ext cx="181782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1.5) 인터페이스 모델 설명</a:t>
            </a:r>
          </a:p>
        </p:txBody>
      </p:sp>
      <p:sp>
        <p:nvSpPr>
          <p:cNvPr id="189" name="선"/>
          <p:cNvSpPr/>
          <p:nvPr/>
        </p:nvSpPr>
        <p:spPr>
          <a:xfrm>
            <a:off x="4488254" y="3130550"/>
            <a:ext cx="1098549" cy="0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0" name="1.7) 인터페이스 모델을 실행하는 애플리케이션들의 구성 정보"/>
          <p:cNvSpPr txBox="1"/>
          <p:nvPr/>
        </p:nvSpPr>
        <p:spPr>
          <a:xfrm>
            <a:off x="5605459" y="3858654"/>
            <a:ext cx="413735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1.7) 인터페이스 모델을 실행하는 애플리케이션들의 구성 정보 </a:t>
            </a:r>
          </a:p>
        </p:txBody>
      </p:sp>
      <p:sp>
        <p:nvSpPr>
          <p:cNvPr id="191" name="선"/>
          <p:cNvSpPr/>
          <p:nvPr/>
        </p:nvSpPr>
        <p:spPr>
          <a:xfrm>
            <a:off x="4488254" y="4005212"/>
            <a:ext cx="1098549" cy="1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2" name="1.7.1) 애플리케이션 구성 정보"/>
          <p:cNvSpPr txBox="1"/>
          <p:nvPr/>
        </p:nvSpPr>
        <p:spPr>
          <a:xfrm>
            <a:off x="5605459" y="4184079"/>
            <a:ext cx="214228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1.7.1) 애플리케이션 구성 정보 </a:t>
            </a:r>
          </a:p>
        </p:txBody>
      </p:sp>
      <p:sp>
        <p:nvSpPr>
          <p:cNvPr id="193" name="선"/>
          <p:cNvSpPr/>
          <p:nvPr/>
        </p:nvSpPr>
        <p:spPr>
          <a:xfrm>
            <a:off x="4179721" y="4330637"/>
            <a:ext cx="1407081" cy="1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1.7.1.1) 애플리케이션 아이디"/>
          <p:cNvSpPr txBox="1"/>
          <p:nvPr/>
        </p:nvSpPr>
        <p:spPr>
          <a:xfrm>
            <a:off x="5605459" y="4533900"/>
            <a:ext cx="209489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1.7.1.1) 애플리케이션 아이디 </a:t>
            </a:r>
          </a:p>
        </p:txBody>
      </p:sp>
      <p:sp>
        <p:nvSpPr>
          <p:cNvPr id="195" name="선"/>
          <p:cNvSpPr/>
          <p:nvPr/>
        </p:nvSpPr>
        <p:spPr>
          <a:xfrm>
            <a:off x="3892864" y="4680458"/>
            <a:ext cx="1693939" cy="1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1.7.1.2) 애플리케이션 이름"/>
          <p:cNvSpPr txBox="1"/>
          <p:nvPr/>
        </p:nvSpPr>
        <p:spPr>
          <a:xfrm>
            <a:off x="5605459" y="4969395"/>
            <a:ext cx="190896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1.7.1.2) 애플리케이션 이름</a:t>
            </a:r>
          </a:p>
        </p:txBody>
      </p:sp>
      <p:sp>
        <p:nvSpPr>
          <p:cNvPr id="197" name="선"/>
          <p:cNvSpPr/>
          <p:nvPr/>
        </p:nvSpPr>
        <p:spPr>
          <a:xfrm>
            <a:off x="3892864" y="5115954"/>
            <a:ext cx="1693939" cy="1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1.7.1.3) 애플리케이션 유형"/>
          <p:cNvSpPr txBox="1"/>
          <p:nvPr/>
        </p:nvSpPr>
        <p:spPr>
          <a:xfrm>
            <a:off x="5605459" y="5422155"/>
            <a:ext cx="190896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1.7.1.3) 애플리케이션 유형</a:t>
            </a:r>
          </a:p>
        </p:txBody>
      </p:sp>
      <p:sp>
        <p:nvSpPr>
          <p:cNvPr id="199" name="선"/>
          <p:cNvSpPr/>
          <p:nvPr/>
        </p:nvSpPr>
        <p:spPr>
          <a:xfrm>
            <a:off x="3892864" y="5568714"/>
            <a:ext cx="1693939" cy="1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0" name="1.7.1.4) 애플리케이션이 실행되는 시스템 정보"/>
          <p:cNvSpPr txBox="1"/>
          <p:nvPr/>
        </p:nvSpPr>
        <p:spPr>
          <a:xfrm>
            <a:off x="5605459" y="5822677"/>
            <a:ext cx="314035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1.7.1.4) 애플리케이션이 실행되는 시스템 정보</a:t>
            </a:r>
          </a:p>
        </p:txBody>
      </p:sp>
      <p:sp>
        <p:nvSpPr>
          <p:cNvPr id="201" name="선"/>
          <p:cNvSpPr/>
          <p:nvPr/>
        </p:nvSpPr>
        <p:spPr>
          <a:xfrm>
            <a:off x="3892864" y="5969235"/>
            <a:ext cx="1693939" cy="1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2" name="1.7.1.5) 애플리케이션이 실행되는 서버 정보"/>
          <p:cNvSpPr txBox="1"/>
          <p:nvPr/>
        </p:nvSpPr>
        <p:spPr>
          <a:xfrm>
            <a:off x="5605459" y="6264795"/>
            <a:ext cx="29970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1.7.1.5) 애플리케이션이 실행되는 서버 정보</a:t>
            </a:r>
          </a:p>
        </p:txBody>
      </p:sp>
      <p:sp>
        <p:nvSpPr>
          <p:cNvPr id="203" name="선"/>
          <p:cNvSpPr/>
          <p:nvPr/>
        </p:nvSpPr>
        <p:spPr>
          <a:xfrm>
            <a:off x="3892864" y="6411354"/>
            <a:ext cx="1693939" cy="1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1.7.1.6) 애플리케이션 실행에 필요한 프로퍼티 정보"/>
          <p:cNvSpPr txBox="1"/>
          <p:nvPr/>
        </p:nvSpPr>
        <p:spPr>
          <a:xfrm>
            <a:off x="5605459" y="6706579"/>
            <a:ext cx="346953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1.7.1.6) 애플리케이션 실행에 필요한 프로퍼티 정보</a:t>
            </a:r>
          </a:p>
        </p:txBody>
      </p:sp>
      <p:sp>
        <p:nvSpPr>
          <p:cNvPr id="205" name="선"/>
          <p:cNvSpPr/>
          <p:nvPr/>
        </p:nvSpPr>
        <p:spPr>
          <a:xfrm>
            <a:off x="3892864" y="6853138"/>
            <a:ext cx="1693939" cy="1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" name="1.7.1.7) 애플리케이션 실행시 참조할 전문 레이아웃 스키마 ID"/>
          <p:cNvSpPr txBox="1"/>
          <p:nvPr/>
        </p:nvSpPr>
        <p:spPr>
          <a:xfrm>
            <a:off x="5618159" y="7132091"/>
            <a:ext cx="413232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1.7.1.7) 애플리케이션 실행시 참조할 전문 레이아웃 스키마 ID</a:t>
            </a:r>
          </a:p>
        </p:txBody>
      </p:sp>
      <p:sp>
        <p:nvSpPr>
          <p:cNvPr id="207" name="선"/>
          <p:cNvSpPr/>
          <p:nvPr/>
        </p:nvSpPr>
        <p:spPr>
          <a:xfrm>
            <a:off x="3905564" y="7278650"/>
            <a:ext cx="1693939" cy="1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" name="1.8) 인터페이스 모델과 관련된 전문 레이아웃 스키마 정보"/>
          <p:cNvSpPr txBox="1"/>
          <p:nvPr/>
        </p:nvSpPr>
        <p:spPr>
          <a:xfrm>
            <a:off x="5618159" y="7680486"/>
            <a:ext cx="385084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1.8) 인터페이스 모델과 관련된 전문 레이아웃 스키마 정보</a:t>
            </a:r>
          </a:p>
        </p:txBody>
      </p:sp>
      <p:sp>
        <p:nvSpPr>
          <p:cNvPr id="209" name="선"/>
          <p:cNvSpPr/>
          <p:nvPr/>
        </p:nvSpPr>
        <p:spPr>
          <a:xfrm>
            <a:off x="4500954" y="7827044"/>
            <a:ext cx="1098549" cy="1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1.8.1) 전문 레이아웃 스키마 상세 정보"/>
          <p:cNvSpPr txBox="1"/>
          <p:nvPr/>
        </p:nvSpPr>
        <p:spPr>
          <a:xfrm>
            <a:off x="5643559" y="8015485"/>
            <a:ext cx="261472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1.8.1) 전문 레이아웃 스키마 상세 정보</a:t>
            </a:r>
          </a:p>
        </p:txBody>
      </p:sp>
      <p:sp>
        <p:nvSpPr>
          <p:cNvPr id="211" name="선"/>
          <p:cNvSpPr/>
          <p:nvPr/>
        </p:nvSpPr>
        <p:spPr>
          <a:xfrm>
            <a:off x="4217821" y="8162044"/>
            <a:ext cx="1407081" cy="1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1.9) 인터페이스 모델과 관련된 매핑 스키마 정보"/>
          <p:cNvSpPr txBox="1"/>
          <p:nvPr/>
        </p:nvSpPr>
        <p:spPr>
          <a:xfrm>
            <a:off x="5621892" y="8491500"/>
            <a:ext cx="323514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1.9) 인터페이스 모델과 관련된 매핑 스키마 정보</a:t>
            </a:r>
          </a:p>
        </p:txBody>
      </p:sp>
      <p:sp>
        <p:nvSpPr>
          <p:cNvPr id="213" name="선"/>
          <p:cNvSpPr/>
          <p:nvPr/>
        </p:nvSpPr>
        <p:spPr>
          <a:xfrm>
            <a:off x="4504687" y="8638058"/>
            <a:ext cx="1098549" cy="1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1.9.1) 매핑 상세 스키마"/>
          <p:cNvSpPr txBox="1"/>
          <p:nvPr/>
        </p:nvSpPr>
        <p:spPr>
          <a:xfrm>
            <a:off x="5647292" y="8826500"/>
            <a:ext cx="166984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1.9.1) 매핑 상세 스키마</a:t>
            </a:r>
          </a:p>
        </p:txBody>
      </p:sp>
      <p:sp>
        <p:nvSpPr>
          <p:cNvPr id="215" name="선"/>
          <p:cNvSpPr/>
          <p:nvPr/>
        </p:nvSpPr>
        <p:spPr>
          <a:xfrm>
            <a:off x="4221554" y="8973058"/>
            <a:ext cx="1407082" cy="1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6" name="1.6) interface"/>
          <p:cNvSpPr/>
          <p:nvPr/>
        </p:nvSpPr>
        <p:spPr>
          <a:xfrm>
            <a:off x="1518096" y="3380047"/>
            <a:ext cx="3224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1.6) interface</a:t>
            </a:r>
          </a:p>
        </p:txBody>
      </p:sp>
      <p:sp>
        <p:nvSpPr>
          <p:cNvPr id="217" name="1.6) 인터페이스 정보 (인터페이스ID, 인터페이스명)"/>
          <p:cNvSpPr txBox="1"/>
          <p:nvPr/>
        </p:nvSpPr>
        <p:spPr>
          <a:xfrm>
            <a:off x="5592759" y="3410520"/>
            <a:ext cx="34542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1.6) 인터페이스 정보 (인터페이스ID, 인터페이스명)</a:t>
            </a:r>
          </a:p>
        </p:txBody>
      </p:sp>
      <p:sp>
        <p:nvSpPr>
          <p:cNvPr id="218" name="선"/>
          <p:cNvSpPr/>
          <p:nvPr/>
        </p:nvSpPr>
        <p:spPr>
          <a:xfrm>
            <a:off x="4475554" y="3550220"/>
            <a:ext cx="1098549" cy="1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1 인터페이스모델 XML 배포 데이터 구조 - interface"/>
          <p:cNvSpPr txBox="1"/>
          <p:nvPr/>
        </p:nvSpPr>
        <p:spPr>
          <a:xfrm>
            <a:off x="806450" y="423304"/>
            <a:ext cx="520385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 인터페이스모델 XML 배포 데이터 구조 - interface</a:t>
            </a:r>
          </a:p>
        </p:txBody>
      </p:sp>
      <p:sp>
        <p:nvSpPr>
          <p:cNvPr id="221" name="1) model"/>
          <p:cNvSpPr/>
          <p:nvPr/>
        </p:nvSpPr>
        <p:spPr>
          <a:xfrm>
            <a:off x="1231900" y="936923"/>
            <a:ext cx="3850412" cy="83802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1) model</a:t>
            </a:r>
          </a:p>
        </p:txBody>
      </p:sp>
      <p:sp>
        <p:nvSpPr>
          <p:cNvPr id="222" name="1.1) id"/>
          <p:cNvSpPr/>
          <p:nvPr/>
        </p:nvSpPr>
        <p:spPr>
          <a:xfrm>
            <a:off x="1518096" y="1219200"/>
            <a:ext cx="322421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1.1) id</a:t>
            </a:r>
          </a:p>
        </p:txBody>
      </p:sp>
      <p:sp>
        <p:nvSpPr>
          <p:cNvPr id="223" name="선"/>
          <p:cNvSpPr/>
          <p:nvPr/>
        </p:nvSpPr>
        <p:spPr>
          <a:xfrm flipV="1">
            <a:off x="1523801" y="1352797"/>
            <a:ext cx="1" cy="7548515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4" name="1.2) name"/>
          <p:cNvSpPr/>
          <p:nvPr/>
        </p:nvSpPr>
        <p:spPr>
          <a:xfrm>
            <a:off x="1518096" y="1651000"/>
            <a:ext cx="322421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1.2) name</a:t>
            </a:r>
          </a:p>
        </p:txBody>
      </p:sp>
      <p:sp>
        <p:nvSpPr>
          <p:cNvPr id="225" name="1.3) stage"/>
          <p:cNvSpPr/>
          <p:nvPr/>
        </p:nvSpPr>
        <p:spPr>
          <a:xfrm>
            <a:off x="1518096" y="2082800"/>
            <a:ext cx="322421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1.3) stage</a:t>
            </a:r>
          </a:p>
        </p:txBody>
      </p:sp>
      <p:sp>
        <p:nvSpPr>
          <p:cNvPr id="226" name="1.4) createDate"/>
          <p:cNvSpPr/>
          <p:nvPr/>
        </p:nvSpPr>
        <p:spPr>
          <a:xfrm>
            <a:off x="1518096" y="2514600"/>
            <a:ext cx="322421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1.4) createDate</a:t>
            </a:r>
          </a:p>
        </p:txBody>
      </p:sp>
      <p:sp>
        <p:nvSpPr>
          <p:cNvPr id="227" name="1.7) apps"/>
          <p:cNvSpPr/>
          <p:nvPr/>
        </p:nvSpPr>
        <p:spPr>
          <a:xfrm>
            <a:off x="1518096" y="3810000"/>
            <a:ext cx="3224213" cy="38082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1.7) apps</a:t>
            </a:r>
          </a:p>
        </p:txBody>
      </p:sp>
      <p:sp>
        <p:nvSpPr>
          <p:cNvPr id="228" name="1.7.1) app"/>
          <p:cNvSpPr/>
          <p:nvPr/>
        </p:nvSpPr>
        <p:spPr>
          <a:xfrm>
            <a:off x="1772096" y="4190429"/>
            <a:ext cx="2716213" cy="333032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1.7.1) app</a:t>
            </a:r>
          </a:p>
        </p:txBody>
      </p:sp>
      <p:sp>
        <p:nvSpPr>
          <p:cNvPr id="229" name="1.5) description"/>
          <p:cNvSpPr/>
          <p:nvPr/>
        </p:nvSpPr>
        <p:spPr>
          <a:xfrm>
            <a:off x="1518096" y="2950095"/>
            <a:ext cx="3224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1.5) description</a:t>
            </a:r>
          </a:p>
        </p:txBody>
      </p:sp>
      <p:sp>
        <p:nvSpPr>
          <p:cNvPr id="230" name="1.7.1.1) id"/>
          <p:cNvSpPr/>
          <p:nvPr/>
        </p:nvSpPr>
        <p:spPr>
          <a:xfrm>
            <a:off x="2029171" y="4495800"/>
            <a:ext cx="220206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 1.7.1.1) id</a:t>
            </a:r>
          </a:p>
        </p:txBody>
      </p:sp>
      <p:sp>
        <p:nvSpPr>
          <p:cNvPr id="231" name="1.7.1.2) name"/>
          <p:cNvSpPr/>
          <p:nvPr/>
        </p:nvSpPr>
        <p:spPr>
          <a:xfrm>
            <a:off x="2029171" y="4931295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1.7.1.2) name</a:t>
            </a:r>
          </a:p>
        </p:txBody>
      </p:sp>
      <p:sp>
        <p:nvSpPr>
          <p:cNvPr id="232" name="1.7.1.3) type"/>
          <p:cNvSpPr/>
          <p:nvPr/>
        </p:nvSpPr>
        <p:spPr>
          <a:xfrm>
            <a:off x="2029171" y="5363095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1.7.1.3) type</a:t>
            </a:r>
          </a:p>
        </p:txBody>
      </p:sp>
      <p:sp>
        <p:nvSpPr>
          <p:cNvPr id="233" name="1.7.1.4) system"/>
          <p:cNvSpPr/>
          <p:nvPr/>
        </p:nvSpPr>
        <p:spPr>
          <a:xfrm>
            <a:off x="2029171" y="5798591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1.7.1.4) system</a:t>
            </a:r>
          </a:p>
        </p:txBody>
      </p:sp>
      <p:sp>
        <p:nvSpPr>
          <p:cNvPr id="234" name="1.7.1.5) server"/>
          <p:cNvSpPr/>
          <p:nvPr/>
        </p:nvSpPr>
        <p:spPr>
          <a:xfrm>
            <a:off x="2029171" y="6226695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1.7.1.5) server</a:t>
            </a:r>
          </a:p>
        </p:txBody>
      </p:sp>
      <p:sp>
        <p:nvSpPr>
          <p:cNvPr id="235" name="1.7.1.6) properties"/>
          <p:cNvSpPr/>
          <p:nvPr/>
        </p:nvSpPr>
        <p:spPr>
          <a:xfrm>
            <a:off x="2029171" y="6658495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1.7.1.6) properties</a:t>
            </a:r>
          </a:p>
        </p:txBody>
      </p:sp>
      <p:sp>
        <p:nvSpPr>
          <p:cNvPr id="236" name="1.7.1.7) layouts"/>
          <p:cNvSpPr/>
          <p:nvPr/>
        </p:nvSpPr>
        <p:spPr>
          <a:xfrm>
            <a:off x="2029171" y="7093991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1.7.1.7) layouts</a:t>
            </a:r>
          </a:p>
        </p:txBody>
      </p:sp>
      <p:sp>
        <p:nvSpPr>
          <p:cNvPr id="237" name="1.8) layouts"/>
          <p:cNvSpPr/>
          <p:nvPr/>
        </p:nvSpPr>
        <p:spPr>
          <a:xfrm>
            <a:off x="1518096" y="7694463"/>
            <a:ext cx="3224213" cy="72509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1.8) layouts</a:t>
            </a:r>
          </a:p>
        </p:txBody>
      </p:sp>
      <p:sp>
        <p:nvSpPr>
          <p:cNvPr id="238" name="1.8.1) layout"/>
          <p:cNvSpPr/>
          <p:nvPr/>
        </p:nvSpPr>
        <p:spPr>
          <a:xfrm>
            <a:off x="1772096" y="7977385"/>
            <a:ext cx="2716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1.8.1) layout</a:t>
            </a:r>
          </a:p>
        </p:txBody>
      </p:sp>
      <p:sp>
        <p:nvSpPr>
          <p:cNvPr id="239" name="1.9) mappings"/>
          <p:cNvSpPr/>
          <p:nvPr/>
        </p:nvSpPr>
        <p:spPr>
          <a:xfrm>
            <a:off x="1518096" y="8495754"/>
            <a:ext cx="3224213" cy="7250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1.9) mappings</a:t>
            </a:r>
          </a:p>
        </p:txBody>
      </p:sp>
      <p:sp>
        <p:nvSpPr>
          <p:cNvPr id="240" name="1.9.1) mapping"/>
          <p:cNvSpPr/>
          <p:nvPr/>
        </p:nvSpPr>
        <p:spPr>
          <a:xfrm>
            <a:off x="1772096" y="8778676"/>
            <a:ext cx="2716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1.9.1) mapping</a:t>
            </a:r>
          </a:p>
        </p:txBody>
      </p:sp>
      <p:sp>
        <p:nvSpPr>
          <p:cNvPr id="241" name="1.6) interface"/>
          <p:cNvSpPr/>
          <p:nvPr/>
        </p:nvSpPr>
        <p:spPr>
          <a:xfrm>
            <a:off x="1518096" y="3380047"/>
            <a:ext cx="3224213" cy="35560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1.6) interface</a:t>
            </a:r>
          </a:p>
        </p:txBody>
      </p:sp>
      <p:sp>
        <p:nvSpPr>
          <p:cNvPr id="242" name="1.6) interface"/>
          <p:cNvSpPr/>
          <p:nvPr/>
        </p:nvSpPr>
        <p:spPr>
          <a:xfrm>
            <a:off x="6834956" y="918964"/>
            <a:ext cx="4734725" cy="83802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1.6) interface</a:t>
            </a:r>
          </a:p>
        </p:txBody>
      </p:sp>
      <p:sp>
        <p:nvSpPr>
          <p:cNvPr id="243" name="attribute"/>
          <p:cNvSpPr/>
          <p:nvPr/>
        </p:nvSpPr>
        <p:spPr>
          <a:xfrm>
            <a:off x="7148055" y="1302335"/>
            <a:ext cx="3850413" cy="12099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9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attribute</a:t>
            </a:r>
          </a:p>
        </p:txBody>
      </p:sp>
      <p:sp>
        <p:nvSpPr>
          <p:cNvPr id="244" name="element"/>
          <p:cNvSpPr/>
          <p:nvPr/>
        </p:nvSpPr>
        <p:spPr>
          <a:xfrm>
            <a:off x="7148055" y="2758031"/>
            <a:ext cx="3850413" cy="629406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element</a:t>
            </a:r>
          </a:p>
        </p:txBody>
      </p:sp>
      <p:sp>
        <p:nvSpPr>
          <p:cNvPr id="245" name="id : 인터페이스 ID"/>
          <p:cNvSpPr/>
          <p:nvPr/>
        </p:nvSpPr>
        <p:spPr>
          <a:xfrm>
            <a:off x="7309315" y="1584980"/>
            <a:ext cx="3224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id : </a:t>
            </a:r>
            <a:r>
              <a:rPr b="0"/>
              <a:t>인터페이스 ID</a:t>
            </a:r>
          </a:p>
        </p:txBody>
      </p:sp>
      <p:sp>
        <p:nvSpPr>
          <p:cNvPr id="246" name="name : 인터페이스 명"/>
          <p:cNvSpPr/>
          <p:nvPr/>
        </p:nvSpPr>
        <p:spPr>
          <a:xfrm>
            <a:off x="7309315" y="2016780"/>
            <a:ext cx="3224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name : </a:t>
            </a:r>
            <a:r>
              <a:rPr b="0"/>
              <a:t>인터페이스 명</a:t>
            </a:r>
          </a:p>
        </p:txBody>
      </p:sp>
      <p:sp>
        <p:nvSpPr>
          <p:cNvPr id="247" name="선"/>
          <p:cNvSpPr/>
          <p:nvPr/>
        </p:nvSpPr>
        <p:spPr>
          <a:xfrm>
            <a:off x="4608470" y="1089016"/>
            <a:ext cx="2217274" cy="2474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9139" y="21600"/>
                </a:lnTo>
                <a:lnTo>
                  <a:pt x="9139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8" name="business : 업무…"/>
          <p:cNvSpPr/>
          <p:nvPr/>
        </p:nvSpPr>
        <p:spPr>
          <a:xfrm>
            <a:off x="7309315" y="3051672"/>
            <a:ext cx="3224213" cy="48926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business : </a:t>
            </a:r>
            <a:r>
              <a:rPr b="0"/>
              <a:t>업무</a:t>
            </a:r>
            <a:endParaRPr b="0"/>
          </a:p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attribute (cd, description, name)</a:t>
            </a:r>
          </a:p>
        </p:txBody>
      </p:sp>
      <p:sp>
        <p:nvSpPr>
          <p:cNvPr id="249" name="channel : 연계솔루션…"/>
          <p:cNvSpPr/>
          <p:nvPr/>
        </p:nvSpPr>
        <p:spPr>
          <a:xfrm>
            <a:off x="7309315" y="3647520"/>
            <a:ext cx="3224213" cy="4892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channel : </a:t>
            </a:r>
            <a:r>
              <a:rPr b="0"/>
              <a:t>연계솔루션</a:t>
            </a:r>
            <a:endParaRPr b="0"/>
          </a:p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attribute (cd, description, name)</a:t>
            </a:r>
          </a:p>
        </p:txBody>
      </p:sp>
      <p:sp>
        <p:nvSpPr>
          <p:cNvPr id="250" name="dataPrDir : Data 처리 방향…"/>
          <p:cNvSpPr/>
          <p:nvPr/>
        </p:nvSpPr>
        <p:spPr>
          <a:xfrm>
            <a:off x="7309315" y="4251169"/>
            <a:ext cx="3224213" cy="48926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dataPrDir : </a:t>
            </a:r>
            <a:r>
              <a:rPr b="0"/>
              <a:t>Data 처리 방향</a:t>
            </a:r>
            <a:endParaRPr b="0"/>
          </a:p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attribute (cd, description, name)</a:t>
            </a:r>
          </a:p>
        </p:txBody>
      </p:sp>
      <p:sp>
        <p:nvSpPr>
          <p:cNvPr id="251" name="dataPrMethod : Data 처리 방식…"/>
          <p:cNvSpPr/>
          <p:nvPr/>
        </p:nvSpPr>
        <p:spPr>
          <a:xfrm>
            <a:off x="7309315" y="4863827"/>
            <a:ext cx="3224213" cy="4892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dataPrMethod : </a:t>
            </a:r>
            <a:r>
              <a:rPr b="0"/>
              <a:t>Data 처리 방식</a:t>
            </a:r>
            <a:endParaRPr b="0"/>
          </a:p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attribute (cd, description, name)</a:t>
            </a:r>
          </a:p>
        </p:txBody>
      </p:sp>
      <p:sp>
        <p:nvSpPr>
          <p:cNvPr id="252" name="dataSeq : Data 순차보장 구분…"/>
          <p:cNvSpPr/>
          <p:nvPr/>
        </p:nvSpPr>
        <p:spPr>
          <a:xfrm>
            <a:off x="7309315" y="5476484"/>
            <a:ext cx="3224213" cy="48926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dataSeq : </a:t>
            </a:r>
            <a:r>
              <a:rPr b="0"/>
              <a:t>Data 순차보장 구분</a:t>
            </a:r>
            <a:endParaRPr b="0"/>
          </a:p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attribute (value[Y|N], description)</a:t>
            </a:r>
          </a:p>
        </p:txBody>
      </p:sp>
      <p:sp>
        <p:nvSpPr>
          <p:cNvPr id="253" name="dataFrequency : Data 발생주기…"/>
          <p:cNvSpPr/>
          <p:nvPr/>
        </p:nvSpPr>
        <p:spPr>
          <a:xfrm>
            <a:off x="7309315" y="6080134"/>
            <a:ext cx="3224213" cy="4892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dataFrequency : </a:t>
            </a:r>
            <a:r>
              <a:rPr b="0"/>
              <a:t>Data 발생주기</a:t>
            </a:r>
            <a:endParaRPr b="0"/>
          </a:p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attribute (cd, description, name, value,)</a:t>
            </a:r>
          </a:p>
        </p:txBody>
      </p:sp>
      <p:sp>
        <p:nvSpPr>
          <p:cNvPr id="254" name="sizePerTran : 건별 Data 크기…"/>
          <p:cNvSpPr/>
          <p:nvPr/>
        </p:nvSpPr>
        <p:spPr>
          <a:xfrm>
            <a:off x="7309315" y="6701799"/>
            <a:ext cx="3224213" cy="48926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sizePerTran : </a:t>
            </a:r>
            <a:r>
              <a:rPr b="0"/>
              <a:t>건별 Data 크기</a:t>
            </a:r>
            <a:endParaRPr b="0"/>
          </a:p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attribute (description, value)</a:t>
            </a:r>
          </a:p>
        </p:txBody>
      </p:sp>
      <p:sp>
        <p:nvSpPr>
          <p:cNvPr id="255" name="cntPerFrequency : 주기별 건수…"/>
          <p:cNvSpPr/>
          <p:nvPr/>
        </p:nvSpPr>
        <p:spPr>
          <a:xfrm>
            <a:off x="7309315" y="7294984"/>
            <a:ext cx="3224213" cy="4892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cntPerFrequency : </a:t>
            </a:r>
            <a:r>
              <a:rPr b="0"/>
              <a:t>주기별 건수</a:t>
            </a:r>
            <a:endParaRPr b="0"/>
          </a:p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attribute (description, value)</a:t>
            </a:r>
          </a:p>
        </p:txBody>
      </p:sp>
      <p:sp>
        <p:nvSpPr>
          <p:cNvPr id="256" name="cntPerDay : 일일 발생회수…"/>
          <p:cNvSpPr/>
          <p:nvPr/>
        </p:nvSpPr>
        <p:spPr>
          <a:xfrm>
            <a:off x="7309315" y="7898479"/>
            <a:ext cx="3224213" cy="4892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cntPerDay : </a:t>
            </a:r>
            <a:r>
              <a:rPr b="0"/>
              <a:t>일일 발생회수</a:t>
            </a:r>
            <a:endParaRPr b="0"/>
          </a:p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attribute (description, value)</a:t>
            </a:r>
          </a:p>
        </p:txBody>
      </p:sp>
      <p:sp>
        <p:nvSpPr>
          <p:cNvPr id="257" name="qttPerDay :  일전송량…"/>
          <p:cNvSpPr/>
          <p:nvPr/>
        </p:nvSpPr>
        <p:spPr>
          <a:xfrm>
            <a:off x="7309315" y="8491664"/>
            <a:ext cx="3224213" cy="48926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qttPerDay : </a:t>
            </a:r>
            <a:r>
              <a:rPr b="0"/>
              <a:t> 일전송량</a:t>
            </a:r>
            <a:endParaRPr b="0"/>
          </a:p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0"/>
              <a:t>attribute (description, 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1 인터페이스모델 XML 배포 데이터 구조 - layout"/>
          <p:cNvSpPr txBox="1"/>
          <p:nvPr/>
        </p:nvSpPr>
        <p:spPr>
          <a:xfrm>
            <a:off x="806450" y="423304"/>
            <a:ext cx="492267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 인터페이스모델 XML 배포 데이터 구조 - layout</a:t>
            </a:r>
          </a:p>
        </p:txBody>
      </p:sp>
      <p:sp>
        <p:nvSpPr>
          <p:cNvPr id="260" name="1) model"/>
          <p:cNvSpPr/>
          <p:nvPr/>
        </p:nvSpPr>
        <p:spPr>
          <a:xfrm>
            <a:off x="1231900" y="936923"/>
            <a:ext cx="3850412" cy="83802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1) model</a:t>
            </a:r>
          </a:p>
        </p:txBody>
      </p:sp>
      <p:sp>
        <p:nvSpPr>
          <p:cNvPr id="261" name="1.1) id"/>
          <p:cNvSpPr/>
          <p:nvPr/>
        </p:nvSpPr>
        <p:spPr>
          <a:xfrm>
            <a:off x="1518096" y="1219200"/>
            <a:ext cx="322421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1.1) id</a:t>
            </a:r>
          </a:p>
        </p:txBody>
      </p:sp>
      <p:sp>
        <p:nvSpPr>
          <p:cNvPr id="262" name="선"/>
          <p:cNvSpPr/>
          <p:nvPr/>
        </p:nvSpPr>
        <p:spPr>
          <a:xfrm flipV="1">
            <a:off x="1523801" y="1352797"/>
            <a:ext cx="1" cy="7548515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3" name="1.2) name"/>
          <p:cNvSpPr/>
          <p:nvPr/>
        </p:nvSpPr>
        <p:spPr>
          <a:xfrm>
            <a:off x="1518096" y="1651000"/>
            <a:ext cx="322421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1.2) name</a:t>
            </a:r>
          </a:p>
        </p:txBody>
      </p:sp>
      <p:sp>
        <p:nvSpPr>
          <p:cNvPr id="264" name="1.3) stage"/>
          <p:cNvSpPr/>
          <p:nvPr/>
        </p:nvSpPr>
        <p:spPr>
          <a:xfrm>
            <a:off x="1518096" y="2082800"/>
            <a:ext cx="322421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1.3) stage</a:t>
            </a:r>
          </a:p>
        </p:txBody>
      </p:sp>
      <p:sp>
        <p:nvSpPr>
          <p:cNvPr id="265" name="1.4) createDate"/>
          <p:cNvSpPr/>
          <p:nvPr/>
        </p:nvSpPr>
        <p:spPr>
          <a:xfrm>
            <a:off x="1518096" y="2514600"/>
            <a:ext cx="322421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1.4) createDate</a:t>
            </a:r>
          </a:p>
        </p:txBody>
      </p:sp>
      <p:sp>
        <p:nvSpPr>
          <p:cNvPr id="266" name="1.7) apps"/>
          <p:cNvSpPr/>
          <p:nvPr/>
        </p:nvSpPr>
        <p:spPr>
          <a:xfrm>
            <a:off x="1518096" y="3810000"/>
            <a:ext cx="3224213" cy="38082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1.7) apps</a:t>
            </a:r>
          </a:p>
        </p:txBody>
      </p:sp>
      <p:sp>
        <p:nvSpPr>
          <p:cNvPr id="267" name="1.7.1) app"/>
          <p:cNvSpPr/>
          <p:nvPr/>
        </p:nvSpPr>
        <p:spPr>
          <a:xfrm>
            <a:off x="1772096" y="4190429"/>
            <a:ext cx="2716213" cy="333032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1.7.1) app</a:t>
            </a:r>
          </a:p>
        </p:txBody>
      </p:sp>
      <p:sp>
        <p:nvSpPr>
          <p:cNvPr id="268" name="1.5) description"/>
          <p:cNvSpPr/>
          <p:nvPr/>
        </p:nvSpPr>
        <p:spPr>
          <a:xfrm>
            <a:off x="1518096" y="2950095"/>
            <a:ext cx="3224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1.5) description</a:t>
            </a:r>
          </a:p>
        </p:txBody>
      </p:sp>
      <p:sp>
        <p:nvSpPr>
          <p:cNvPr id="269" name="1.7.1.1) id"/>
          <p:cNvSpPr/>
          <p:nvPr/>
        </p:nvSpPr>
        <p:spPr>
          <a:xfrm>
            <a:off x="2029171" y="4495800"/>
            <a:ext cx="220206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 1.7.1.1) id</a:t>
            </a:r>
          </a:p>
        </p:txBody>
      </p:sp>
      <p:sp>
        <p:nvSpPr>
          <p:cNvPr id="270" name="1.7.1.2) name"/>
          <p:cNvSpPr/>
          <p:nvPr/>
        </p:nvSpPr>
        <p:spPr>
          <a:xfrm>
            <a:off x="2029171" y="4931295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1.7.1.2) name</a:t>
            </a:r>
          </a:p>
        </p:txBody>
      </p:sp>
      <p:sp>
        <p:nvSpPr>
          <p:cNvPr id="271" name="1.7.1.3) type"/>
          <p:cNvSpPr/>
          <p:nvPr/>
        </p:nvSpPr>
        <p:spPr>
          <a:xfrm>
            <a:off x="2029171" y="5363095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1.7.1.3) type</a:t>
            </a:r>
          </a:p>
        </p:txBody>
      </p:sp>
      <p:sp>
        <p:nvSpPr>
          <p:cNvPr id="272" name="1.7.1.4) system"/>
          <p:cNvSpPr/>
          <p:nvPr/>
        </p:nvSpPr>
        <p:spPr>
          <a:xfrm>
            <a:off x="2029171" y="5798591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1.7.1.4) system</a:t>
            </a:r>
          </a:p>
        </p:txBody>
      </p:sp>
      <p:sp>
        <p:nvSpPr>
          <p:cNvPr id="273" name="1.7.1.5) server"/>
          <p:cNvSpPr/>
          <p:nvPr/>
        </p:nvSpPr>
        <p:spPr>
          <a:xfrm>
            <a:off x="2029171" y="6226695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1.7.1.5) server</a:t>
            </a:r>
          </a:p>
        </p:txBody>
      </p:sp>
      <p:sp>
        <p:nvSpPr>
          <p:cNvPr id="274" name="1.7.1.6) properties"/>
          <p:cNvSpPr/>
          <p:nvPr/>
        </p:nvSpPr>
        <p:spPr>
          <a:xfrm>
            <a:off x="2029171" y="6658495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1.7.1.6) properties</a:t>
            </a:r>
          </a:p>
        </p:txBody>
      </p:sp>
      <p:sp>
        <p:nvSpPr>
          <p:cNvPr id="275" name="1.7.1.7) layouts"/>
          <p:cNvSpPr/>
          <p:nvPr/>
        </p:nvSpPr>
        <p:spPr>
          <a:xfrm>
            <a:off x="2029171" y="7093991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1.7.1.7) layouts</a:t>
            </a:r>
          </a:p>
        </p:txBody>
      </p:sp>
      <p:sp>
        <p:nvSpPr>
          <p:cNvPr id="276" name="1.8) layouts"/>
          <p:cNvSpPr/>
          <p:nvPr/>
        </p:nvSpPr>
        <p:spPr>
          <a:xfrm>
            <a:off x="1518096" y="7694463"/>
            <a:ext cx="3224213" cy="72509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1.8) layouts</a:t>
            </a:r>
          </a:p>
        </p:txBody>
      </p:sp>
      <p:sp>
        <p:nvSpPr>
          <p:cNvPr id="277" name="1.8.1) layout"/>
          <p:cNvSpPr/>
          <p:nvPr/>
        </p:nvSpPr>
        <p:spPr>
          <a:xfrm>
            <a:off x="1772096" y="7977385"/>
            <a:ext cx="2716213" cy="35560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1.8.1) layout</a:t>
            </a:r>
          </a:p>
        </p:txBody>
      </p:sp>
      <p:sp>
        <p:nvSpPr>
          <p:cNvPr id="278" name="1.9) mappings"/>
          <p:cNvSpPr/>
          <p:nvPr/>
        </p:nvSpPr>
        <p:spPr>
          <a:xfrm>
            <a:off x="1518096" y="8495754"/>
            <a:ext cx="3224213" cy="7250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1.9) mappings</a:t>
            </a:r>
          </a:p>
        </p:txBody>
      </p:sp>
      <p:sp>
        <p:nvSpPr>
          <p:cNvPr id="279" name="1.9.1) mapping"/>
          <p:cNvSpPr/>
          <p:nvPr/>
        </p:nvSpPr>
        <p:spPr>
          <a:xfrm>
            <a:off x="1772096" y="8778676"/>
            <a:ext cx="2716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1.9.1) mapping</a:t>
            </a:r>
          </a:p>
        </p:txBody>
      </p:sp>
      <p:sp>
        <p:nvSpPr>
          <p:cNvPr id="280" name="1.6) interface"/>
          <p:cNvSpPr/>
          <p:nvPr/>
        </p:nvSpPr>
        <p:spPr>
          <a:xfrm>
            <a:off x="1518096" y="3380047"/>
            <a:ext cx="3224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1.6) interface</a:t>
            </a:r>
          </a:p>
        </p:txBody>
      </p:sp>
      <p:sp>
        <p:nvSpPr>
          <p:cNvPr id="281" name="1.8.1) layout"/>
          <p:cNvSpPr/>
          <p:nvPr/>
        </p:nvSpPr>
        <p:spPr>
          <a:xfrm>
            <a:off x="6834956" y="918964"/>
            <a:ext cx="4734726" cy="44178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1.8.1) layout</a:t>
            </a:r>
          </a:p>
        </p:txBody>
      </p:sp>
      <p:sp>
        <p:nvSpPr>
          <p:cNvPr id="282" name="attribute"/>
          <p:cNvSpPr/>
          <p:nvPr/>
        </p:nvSpPr>
        <p:spPr>
          <a:xfrm>
            <a:off x="7148055" y="1302335"/>
            <a:ext cx="3850413" cy="292717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9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attribute</a:t>
            </a:r>
          </a:p>
        </p:txBody>
      </p:sp>
      <p:sp>
        <p:nvSpPr>
          <p:cNvPr id="283" name="element"/>
          <p:cNvSpPr/>
          <p:nvPr/>
        </p:nvSpPr>
        <p:spPr>
          <a:xfrm>
            <a:off x="7148055" y="4313257"/>
            <a:ext cx="3850413" cy="85362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element</a:t>
            </a:r>
          </a:p>
        </p:txBody>
      </p:sp>
      <p:sp>
        <p:nvSpPr>
          <p:cNvPr id="284" name="id : 레이아웃 CD"/>
          <p:cNvSpPr/>
          <p:nvPr/>
        </p:nvSpPr>
        <p:spPr>
          <a:xfrm>
            <a:off x="7309315" y="1584980"/>
            <a:ext cx="3224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id : </a:t>
            </a:r>
            <a:r>
              <a:rPr b="0"/>
              <a:t>레이아웃 CD</a:t>
            </a:r>
          </a:p>
        </p:txBody>
      </p:sp>
      <p:sp>
        <p:nvSpPr>
          <p:cNvPr id="285" name="modDate : 수정일시 (yyyymmddHH24MISS)"/>
          <p:cNvSpPr/>
          <p:nvPr/>
        </p:nvSpPr>
        <p:spPr>
          <a:xfrm>
            <a:off x="7309315" y="2016779"/>
            <a:ext cx="3224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modDate : </a:t>
            </a:r>
            <a:r>
              <a:rPr b="0"/>
              <a:t>수정일시 (yyyymmddHH24MISS)</a:t>
            </a:r>
          </a:p>
        </p:txBody>
      </p:sp>
      <p:sp>
        <p:nvSpPr>
          <p:cNvPr id="286" name="선"/>
          <p:cNvSpPr/>
          <p:nvPr/>
        </p:nvSpPr>
        <p:spPr>
          <a:xfrm>
            <a:off x="4231466" y="1089016"/>
            <a:ext cx="2594278" cy="7080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9139" y="21600"/>
                </a:lnTo>
                <a:lnTo>
                  <a:pt x="9139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7" name="&lt;![CDATA[ … ]]&gt;:레이아웃 XML Contents"/>
          <p:cNvSpPr/>
          <p:nvPr/>
        </p:nvSpPr>
        <p:spPr>
          <a:xfrm>
            <a:off x="7309315" y="4591205"/>
            <a:ext cx="3224213" cy="48926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&lt;![CDATA[ … ]]&gt;:</a:t>
            </a:r>
            <a:r>
              <a:rPr b="0"/>
              <a:t>레이아웃 XML Contents</a:t>
            </a:r>
          </a:p>
        </p:txBody>
      </p:sp>
      <p:sp>
        <p:nvSpPr>
          <p:cNvPr id="288" name="modUserId : 수정자 ID"/>
          <p:cNvSpPr/>
          <p:nvPr/>
        </p:nvSpPr>
        <p:spPr>
          <a:xfrm>
            <a:off x="7309315" y="2451100"/>
            <a:ext cx="3224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modUserId : </a:t>
            </a:r>
            <a:r>
              <a:rPr b="0"/>
              <a:t>수정자 ID</a:t>
            </a:r>
          </a:p>
        </p:txBody>
      </p:sp>
      <p:sp>
        <p:nvSpPr>
          <p:cNvPr id="289" name="name : 레이아웃 명"/>
          <p:cNvSpPr/>
          <p:nvPr/>
        </p:nvSpPr>
        <p:spPr>
          <a:xfrm>
            <a:off x="7309315" y="2882899"/>
            <a:ext cx="3224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name : </a:t>
            </a:r>
            <a:r>
              <a:rPr b="0"/>
              <a:t>레이아웃 명</a:t>
            </a:r>
          </a:p>
        </p:txBody>
      </p:sp>
      <p:sp>
        <p:nvSpPr>
          <p:cNvPr id="290" name="regDate : 등록일시(yyyymmddHH24MISS)"/>
          <p:cNvSpPr/>
          <p:nvPr/>
        </p:nvSpPr>
        <p:spPr>
          <a:xfrm>
            <a:off x="7309315" y="3320764"/>
            <a:ext cx="3224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regDate : </a:t>
            </a:r>
            <a:r>
              <a:rPr b="0"/>
              <a:t>등록일시(yyyymmddHH24MISS)</a:t>
            </a:r>
          </a:p>
        </p:txBody>
      </p:sp>
      <p:sp>
        <p:nvSpPr>
          <p:cNvPr id="291" name="regUserId : 등록자 ID"/>
          <p:cNvSpPr/>
          <p:nvPr/>
        </p:nvSpPr>
        <p:spPr>
          <a:xfrm>
            <a:off x="7309315" y="3752564"/>
            <a:ext cx="3224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regUserId : </a:t>
            </a:r>
            <a:r>
              <a:rPr b="0"/>
              <a:t>등록자 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1 인터페이스모델 XML 배포 데이터 구조 - mapping"/>
          <p:cNvSpPr txBox="1"/>
          <p:nvPr/>
        </p:nvSpPr>
        <p:spPr>
          <a:xfrm>
            <a:off x="806450" y="423304"/>
            <a:ext cx="521825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 인터페이스모델 XML 배포 데이터 구조 - mapping</a:t>
            </a:r>
          </a:p>
        </p:txBody>
      </p:sp>
      <p:sp>
        <p:nvSpPr>
          <p:cNvPr id="294" name="1) model"/>
          <p:cNvSpPr/>
          <p:nvPr/>
        </p:nvSpPr>
        <p:spPr>
          <a:xfrm>
            <a:off x="1231900" y="936923"/>
            <a:ext cx="3850412" cy="83802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1) model</a:t>
            </a:r>
          </a:p>
        </p:txBody>
      </p:sp>
      <p:sp>
        <p:nvSpPr>
          <p:cNvPr id="295" name="1.1) id"/>
          <p:cNvSpPr/>
          <p:nvPr/>
        </p:nvSpPr>
        <p:spPr>
          <a:xfrm>
            <a:off x="1518096" y="1219200"/>
            <a:ext cx="322421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1.1) id</a:t>
            </a:r>
          </a:p>
        </p:txBody>
      </p:sp>
      <p:sp>
        <p:nvSpPr>
          <p:cNvPr id="296" name="선"/>
          <p:cNvSpPr/>
          <p:nvPr/>
        </p:nvSpPr>
        <p:spPr>
          <a:xfrm flipV="1">
            <a:off x="1523801" y="1352797"/>
            <a:ext cx="1" cy="7548515"/>
          </a:xfrm>
          <a:prstGeom prst="line">
            <a:avLst/>
          </a:prstGeom>
          <a:ln w="12700">
            <a:solidFill>
              <a:srgbClr val="5E5E5E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" name="1.2) name"/>
          <p:cNvSpPr/>
          <p:nvPr/>
        </p:nvSpPr>
        <p:spPr>
          <a:xfrm>
            <a:off x="1518096" y="1651000"/>
            <a:ext cx="322421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1.2) name</a:t>
            </a:r>
          </a:p>
        </p:txBody>
      </p:sp>
      <p:sp>
        <p:nvSpPr>
          <p:cNvPr id="298" name="1.3) stage"/>
          <p:cNvSpPr/>
          <p:nvPr/>
        </p:nvSpPr>
        <p:spPr>
          <a:xfrm>
            <a:off x="1518096" y="2082800"/>
            <a:ext cx="322421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1.3) stage</a:t>
            </a:r>
          </a:p>
        </p:txBody>
      </p:sp>
      <p:sp>
        <p:nvSpPr>
          <p:cNvPr id="299" name="1.4) createDate"/>
          <p:cNvSpPr/>
          <p:nvPr/>
        </p:nvSpPr>
        <p:spPr>
          <a:xfrm>
            <a:off x="1518096" y="2514600"/>
            <a:ext cx="322421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1.4) createDate</a:t>
            </a:r>
          </a:p>
        </p:txBody>
      </p:sp>
      <p:sp>
        <p:nvSpPr>
          <p:cNvPr id="300" name="1.7) apps"/>
          <p:cNvSpPr/>
          <p:nvPr/>
        </p:nvSpPr>
        <p:spPr>
          <a:xfrm>
            <a:off x="1518096" y="3810000"/>
            <a:ext cx="3224213" cy="38082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1.7) apps</a:t>
            </a:r>
          </a:p>
        </p:txBody>
      </p:sp>
      <p:sp>
        <p:nvSpPr>
          <p:cNvPr id="301" name="1.7.1) app"/>
          <p:cNvSpPr/>
          <p:nvPr/>
        </p:nvSpPr>
        <p:spPr>
          <a:xfrm>
            <a:off x="1772096" y="4190429"/>
            <a:ext cx="2716213" cy="333032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1.7.1) app</a:t>
            </a:r>
          </a:p>
        </p:txBody>
      </p:sp>
      <p:sp>
        <p:nvSpPr>
          <p:cNvPr id="302" name="1.5) description"/>
          <p:cNvSpPr/>
          <p:nvPr/>
        </p:nvSpPr>
        <p:spPr>
          <a:xfrm>
            <a:off x="1518096" y="2950095"/>
            <a:ext cx="3224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1.5) description</a:t>
            </a:r>
          </a:p>
        </p:txBody>
      </p:sp>
      <p:sp>
        <p:nvSpPr>
          <p:cNvPr id="303" name="1.7.1.1) id"/>
          <p:cNvSpPr/>
          <p:nvPr/>
        </p:nvSpPr>
        <p:spPr>
          <a:xfrm>
            <a:off x="2029171" y="4495800"/>
            <a:ext cx="2202063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 1.7.1.1) id</a:t>
            </a:r>
          </a:p>
        </p:txBody>
      </p:sp>
      <p:sp>
        <p:nvSpPr>
          <p:cNvPr id="304" name="1.7.1.2) name"/>
          <p:cNvSpPr/>
          <p:nvPr/>
        </p:nvSpPr>
        <p:spPr>
          <a:xfrm>
            <a:off x="2029171" y="4931295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1.7.1.2) name</a:t>
            </a:r>
          </a:p>
        </p:txBody>
      </p:sp>
      <p:sp>
        <p:nvSpPr>
          <p:cNvPr id="305" name="1.7.1.3) type"/>
          <p:cNvSpPr/>
          <p:nvPr/>
        </p:nvSpPr>
        <p:spPr>
          <a:xfrm>
            <a:off x="2029171" y="5363095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1.7.1.3) type</a:t>
            </a:r>
          </a:p>
        </p:txBody>
      </p:sp>
      <p:sp>
        <p:nvSpPr>
          <p:cNvPr id="306" name="1.7.1.4) system"/>
          <p:cNvSpPr/>
          <p:nvPr/>
        </p:nvSpPr>
        <p:spPr>
          <a:xfrm>
            <a:off x="2029171" y="5798591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1.7.1.4) system</a:t>
            </a:r>
          </a:p>
        </p:txBody>
      </p:sp>
      <p:sp>
        <p:nvSpPr>
          <p:cNvPr id="307" name="1.7.1.5) server"/>
          <p:cNvSpPr/>
          <p:nvPr/>
        </p:nvSpPr>
        <p:spPr>
          <a:xfrm>
            <a:off x="2029171" y="6226695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1.7.1.5) server</a:t>
            </a:r>
          </a:p>
        </p:txBody>
      </p:sp>
      <p:sp>
        <p:nvSpPr>
          <p:cNvPr id="308" name="1.7.1.6) properties"/>
          <p:cNvSpPr/>
          <p:nvPr/>
        </p:nvSpPr>
        <p:spPr>
          <a:xfrm>
            <a:off x="2029171" y="6658495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1.7.1.6) properties</a:t>
            </a:r>
          </a:p>
        </p:txBody>
      </p:sp>
      <p:sp>
        <p:nvSpPr>
          <p:cNvPr id="309" name="1.7.1.7) layouts"/>
          <p:cNvSpPr/>
          <p:nvPr/>
        </p:nvSpPr>
        <p:spPr>
          <a:xfrm>
            <a:off x="2029171" y="7093991"/>
            <a:ext cx="220206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1.7.1.7) layouts</a:t>
            </a:r>
          </a:p>
        </p:txBody>
      </p:sp>
      <p:sp>
        <p:nvSpPr>
          <p:cNvPr id="310" name="1.8) layouts"/>
          <p:cNvSpPr/>
          <p:nvPr/>
        </p:nvSpPr>
        <p:spPr>
          <a:xfrm>
            <a:off x="1518096" y="7694463"/>
            <a:ext cx="3224213" cy="72509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1.8) layouts</a:t>
            </a:r>
          </a:p>
        </p:txBody>
      </p:sp>
      <p:sp>
        <p:nvSpPr>
          <p:cNvPr id="311" name="1.8.1) layout"/>
          <p:cNvSpPr/>
          <p:nvPr/>
        </p:nvSpPr>
        <p:spPr>
          <a:xfrm>
            <a:off x="1772096" y="7975091"/>
            <a:ext cx="2716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1.8.1) layout</a:t>
            </a:r>
          </a:p>
        </p:txBody>
      </p:sp>
      <p:sp>
        <p:nvSpPr>
          <p:cNvPr id="312" name="1.9) mappings"/>
          <p:cNvSpPr/>
          <p:nvPr/>
        </p:nvSpPr>
        <p:spPr>
          <a:xfrm>
            <a:off x="1518096" y="8495754"/>
            <a:ext cx="3224213" cy="7250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1.9) mappings</a:t>
            </a:r>
          </a:p>
        </p:txBody>
      </p:sp>
      <p:sp>
        <p:nvSpPr>
          <p:cNvPr id="313" name="1.9.1) mapping"/>
          <p:cNvSpPr/>
          <p:nvPr/>
        </p:nvSpPr>
        <p:spPr>
          <a:xfrm>
            <a:off x="1772096" y="8778676"/>
            <a:ext cx="2716213" cy="35560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1.9.1) mapping</a:t>
            </a:r>
          </a:p>
        </p:txBody>
      </p:sp>
      <p:sp>
        <p:nvSpPr>
          <p:cNvPr id="314" name="1.6) interface"/>
          <p:cNvSpPr/>
          <p:nvPr/>
        </p:nvSpPr>
        <p:spPr>
          <a:xfrm>
            <a:off x="1518096" y="3380047"/>
            <a:ext cx="3224213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1.6) interface</a:t>
            </a:r>
          </a:p>
        </p:txBody>
      </p:sp>
      <p:sp>
        <p:nvSpPr>
          <p:cNvPr id="315" name="1.9.1) mapping"/>
          <p:cNvSpPr/>
          <p:nvPr/>
        </p:nvSpPr>
        <p:spPr>
          <a:xfrm>
            <a:off x="6834956" y="918964"/>
            <a:ext cx="4734726" cy="556886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1.9.1) mapping</a:t>
            </a:r>
          </a:p>
        </p:txBody>
      </p:sp>
      <p:sp>
        <p:nvSpPr>
          <p:cNvPr id="316" name="attribute"/>
          <p:cNvSpPr/>
          <p:nvPr/>
        </p:nvSpPr>
        <p:spPr>
          <a:xfrm>
            <a:off x="7148055" y="1302335"/>
            <a:ext cx="3850413" cy="401463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9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attribute</a:t>
            </a:r>
          </a:p>
        </p:txBody>
      </p:sp>
      <p:sp>
        <p:nvSpPr>
          <p:cNvPr id="317" name="element"/>
          <p:cNvSpPr/>
          <p:nvPr/>
        </p:nvSpPr>
        <p:spPr>
          <a:xfrm>
            <a:off x="7148055" y="5430857"/>
            <a:ext cx="3850413" cy="85362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584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element</a:t>
            </a:r>
          </a:p>
        </p:txBody>
      </p:sp>
      <p:sp>
        <p:nvSpPr>
          <p:cNvPr id="318" name="id : 매핑 CD"/>
          <p:cNvSpPr/>
          <p:nvPr/>
        </p:nvSpPr>
        <p:spPr>
          <a:xfrm>
            <a:off x="7309315" y="1584980"/>
            <a:ext cx="3527894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id : </a:t>
            </a:r>
            <a:r>
              <a:rPr b="0"/>
              <a:t>매핑 CD</a:t>
            </a:r>
          </a:p>
        </p:txBody>
      </p:sp>
      <p:sp>
        <p:nvSpPr>
          <p:cNvPr id="319" name="modDate : 수정일시 (yyyymmddHH24MISS)"/>
          <p:cNvSpPr/>
          <p:nvPr/>
        </p:nvSpPr>
        <p:spPr>
          <a:xfrm>
            <a:off x="7309315" y="2804179"/>
            <a:ext cx="3527894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modDate : </a:t>
            </a:r>
            <a:r>
              <a:rPr b="0"/>
              <a:t>수정일시 (yyyymmddHH24MISS)</a:t>
            </a:r>
          </a:p>
        </p:txBody>
      </p:sp>
      <p:sp>
        <p:nvSpPr>
          <p:cNvPr id="320" name="선"/>
          <p:cNvSpPr/>
          <p:nvPr/>
        </p:nvSpPr>
        <p:spPr>
          <a:xfrm>
            <a:off x="4231466" y="1089016"/>
            <a:ext cx="2594278" cy="7872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9139" y="21600"/>
                </a:lnTo>
                <a:lnTo>
                  <a:pt x="9139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5E5E5E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" name="&lt;![CDATA[ … ]]&gt;:매핑 XML Contents"/>
          <p:cNvSpPr/>
          <p:nvPr/>
        </p:nvSpPr>
        <p:spPr>
          <a:xfrm>
            <a:off x="7309315" y="5708805"/>
            <a:ext cx="3527894" cy="48926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&lt;![CDATA[ … ]]&gt;:매핑</a:t>
            </a:r>
            <a:r>
              <a:rPr b="0"/>
              <a:t> XML Contents</a:t>
            </a:r>
          </a:p>
        </p:txBody>
      </p:sp>
      <p:sp>
        <p:nvSpPr>
          <p:cNvPr id="322" name="modUserId : 수정자 ID"/>
          <p:cNvSpPr/>
          <p:nvPr/>
        </p:nvSpPr>
        <p:spPr>
          <a:xfrm>
            <a:off x="7309315" y="3238500"/>
            <a:ext cx="3527894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modUserId : </a:t>
            </a:r>
            <a:r>
              <a:rPr b="0"/>
              <a:t>수정자 ID</a:t>
            </a:r>
          </a:p>
        </p:txBody>
      </p:sp>
      <p:sp>
        <p:nvSpPr>
          <p:cNvPr id="323" name="name : 매핑 명"/>
          <p:cNvSpPr/>
          <p:nvPr/>
        </p:nvSpPr>
        <p:spPr>
          <a:xfrm>
            <a:off x="7309315" y="3670300"/>
            <a:ext cx="3527894" cy="355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name : </a:t>
            </a:r>
            <a:r>
              <a:rPr b="0"/>
              <a:t>매핑 명</a:t>
            </a:r>
          </a:p>
        </p:txBody>
      </p:sp>
      <p:sp>
        <p:nvSpPr>
          <p:cNvPr id="324" name="regDate : 등록일시(yyyymmddHH24MISS)"/>
          <p:cNvSpPr/>
          <p:nvPr/>
        </p:nvSpPr>
        <p:spPr>
          <a:xfrm>
            <a:off x="7309315" y="4108164"/>
            <a:ext cx="3527894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regDate : </a:t>
            </a:r>
            <a:r>
              <a:rPr b="0"/>
              <a:t>등록일시(yyyymmddHH24MISS)</a:t>
            </a:r>
          </a:p>
        </p:txBody>
      </p:sp>
      <p:sp>
        <p:nvSpPr>
          <p:cNvPr id="325" name="regUserId : 등록자 ID"/>
          <p:cNvSpPr/>
          <p:nvPr/>
        </p:nvSpPr>
        <p:spPr>
          <a:xfrm>
            <a:off x="7309315" y="4539964"/>
            <a:ext cx="3527894" cy="355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regUserId : </a:t>
            </a:r>
            <a:r>
              <a:rPr b="0"/>
              <a:t>등록자 ID</a:t>
            </a:r>
          </a:p>
        </p:txBody>
      </p:sp>
      <p:sp>
        <p:nvSpPr>
          <p:cNvPr id="326" name="ioType : 매핑 용도 구분 (0: 요청 매핑, 1: 응답 매핑)"/>
          <p:cNvSpPr/>
          <p:nvPr/>
        </p:nvSpPr>
        <p:spPr>
          <a:xfrm>
            <a:off x="7309315" y="2042180"/>
            <a:ext cx="3527894" cy="6604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ioType : </a:t>
            </a:r>
            <a:r>
              <a:rPr b="0"/>
              <a:t>매핑 용도 구분 (0: 요청 매핑, 1: 응답 매핑)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2 인터페이스모델 XML 배포 데이터 예시"/>
          <p:cNvSpPr txBox="1"/>
          <p:nvPr/>
        </p:nvSpPr>
        <p:spPr>
          <a:xfrm>
            <a:off x="2054859" y="4533900"/>
            <a:ext cx="8895081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 인터페이스모델 XML 배포 데이터 예시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인터페이스모델"/>
          <p:cNvSpPr/>
          <p:nvPr/>
        </p:nvSpPr>
        <p:spPr>
          <a:xfrm>
            <a:off x="869936" y="819148"/>
            <a:ext cx="11264928" cy="86106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r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인터페이스모델</a:t>
            </a:r>
          </a:p>
        </p:txBody>
      </p:sp>
      <p:sp>
        <p:nvSpPr>
          <p:cNvPr id="331" name="&lt;?xml version=&quot;1.0&quot; encoding=“UTF-8&quot;?&gt;…"/>
          <p:cNvSpPr txBox="1"/>
          <p:nvPr/>
        </p:nvSpPr>
        <p:spPr>
          <a:xfrm>
            <a:off x="1003469" y="807499"/>
            <a:ext cx="10481130" cy="862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&lt;?xml version="1.0" encoding=“UTF-8"?&gt;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&lt;model xmlns="http://www.w3.org/2001/XMLSchema-instance"&gt;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&lt;id&gt;103&lt;/id&gt;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&lt;name&gt;배포명2&lt;/name&gt;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&lt;stage&gt;1&lt;/stage&gt;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&lt;createDate&gt;20201109080442&lt;/createDate&gt;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&lt;description&gt;배포명2&lt;/description&gt;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&lt;interface id="SAMPLE-001" name="UI-FW 샘플"/&gt;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&lt;apps&gt;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&lt;app id="1" name="Vitria DB Service"&gt;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&lt;type cd="VDS" name="Vitria DB Service"/&gt;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&lt;system cd="EH" name="본부" seq="0" type="0"/&gt;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&lt;server cd="BO1" name="BOS 1"/&gt;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&lt;properties&gt;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&lt;property name="isProcedure"&gt;TRUE&lt;/property&gt;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&lt;property name=“sql"&gt;&lt;![CDATA[select * from TB_USER]]&gt;&lt;/property&gt;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&lt;property name="sqlType"&gt;prepared sql&lt;/property&gt;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&lt;property name=“tableName"&gt;TB_USER&lt;/property&gt;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&lt;property name="crudType"&gt;select&lt;/property&gt;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&lt;property name="serviceName"&gt;DB서비스명11&lt;/property&gt;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&lt;/properties&gt;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&lt;layouts&gt;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&lt;layout ref="R001" type="1"/&gt;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&lt;/layouts&gt;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&lt;/app&gt;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&lt;app id="2" name="Vitria DB Service"&gt;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&lt;type cd="VDS" name="Vitria DB Service"/&gt;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&lt;system cd="BO" name="BOS" seq="1" type="2"/&gt;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&lt;server cd="BO2" name="BOS 2"/&gt;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&lt;properties&gt;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&lt;property name="isProcedure"&gt;FALSE&lt;/property&gt;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&lt;property name="sql"&gt;&lt;![CDATA[SQL22]]&gt;&lt;/property&gt;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&lt;property name="sqlType"&gt;literal sql&lt;/property&gt;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&lt;property name="tableName"&gt;테이블명22&lt;/property&gt;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&lt;property name="crudType"&gt;insert&lt;/property&gt;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&lt;property name="serviceName"&gt;DB서비스명22&lt;/property&gt;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&lt;/properties&gt;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&lt;layouts&gt;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&lt;layout ref="S001" type="1"/&gt;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&lt;/layouts&gt;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&lt;/app&gt;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&lt;/apps&gt;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&lt;layouts&gt;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&lt;layout id="R001" name=“수신레이아웃1”&gt;</a:t>
            </a:r>
          </a:p>
          <a:p>
            <a:pPr lvl="1"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&lt;![CDATA[&lt;?xml version="1.0" encoding="UTF-8"?&gt;&lt;xs:schema xmlns:xs="http://www.w3.org/2001/XMLSchema"&gt;</a:t>
            </a:r>
          </a:p>
          <a:p>
            <a:pPr lvl="1"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…</a:t>
            </a:r>
          </a:p>
          <a:p>
            <a:pPr lvl="1"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&lt;/xs:schema&gt;]]&gt;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&lt;/layout&gt;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&lt;layout id="S001" name=“송신레이아웃1"&gt;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&lt;![CDATA[&lt;?xml version="1.0" encoding="UTF-8"?&gt;&lt;xs:schema xmlns:xs=“http://www.w3.org/2001/XMLSchema"&gt;</a:t>
            </a:r>
          </a:p>
          <a:p>
            <a:pPr lvl="1"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…</a:t>
            </a:r>
          </a:p>
          <a:p>
            <a:pPr lvl="1"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&lt;/xs:schema&gt;]]&gt;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&lt;/layout&gt;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&lt;/layouts&gt;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&lt;mappings&gt;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&lt;mapping id="SRMAP001" ioType=“0” name=“송수신맵핑1"&gt;</a:t>
            </a:r>
          </a:p>
          <a:p>
            <a:pPr lvl="1"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&lt;![CDATA[&lt;?xml version="1.0" encoding="UTF-8"?&gt;&lt;map xmlns:xsi="http://www.w3.org/2001/XMLSchema-instance" xsi:noNamespaceSchemaLocation="map.xsd"&gt;</a:t>
            </a:r>
          </a:p>
          <a:p>
            <a:pPr lvl="2"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…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]]&gt;&lt;/mapping&gt;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&lt;/mappings&gt;</a:t>
            </a:r>
          </a:p>
          <a:p>
            <a:pPr algn="l" defTabSz="457200">
              <a:defRPr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&lt;/model&gt;</a:t>
            </a:r>
          </a:p>
        </p:txBody>
      </p:sp>
      <p:sp>
        <p:nvSpPr>
          <p:cNvPr id="332" name="2 인터페이스모델 XML 배포 데이터 예시"/>
          <p:cNvSpPr txBox="1"/>
          <p:nvPr/>
        </p:nvSpPr>
        <p:spPr>
          <a:xfrm>
            <a:off x="806450" y="423304"/>
            <a:ext cx="419366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1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 인터페이스모델 XML 배포 데이터 예시  </a:t>
            </a:r>
          </a:p>
        </p:txBody>
      </p:sp>
      <p:sp>
        <p:nvSpPr>
          <p:cNvPr id="333" name="전문 레이아웃 스키마"/>
          <p:cNvSpPr/>
          <p:nvPr/>
        </p:nvSpPr>
        <p:spPr>
          <a:xfrm>
            <a:off x="1141428" y="6735503"/>
            <a:ext cx="10334372" cy="166761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r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전문 레이아웃 스키마</a:t>
            </a:r>
          </a:p>
        </p:txBody>
      </p:sp>
      <p:sp>
        <p:nvSpPr>
          <p:cNvPr id="334" name="매핑 스키마"/>
          <p:cNvSpPr/>
          <p:nvPr/>
        </p:nvSpPr>
        <p:spPr>
          <a:xfrm>
            <a:off x="1141428" y="8437012"/>
            <a:ext cx="10334372" cy="8356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r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매핑 스키마</a:t>
            </a:r>
          </a:p>
        </p:txBody>
      </p:sp>
      <p:sp>
        <p:nvSpPr>
          <p:cNvPr id="335" name="애플리케이션"/>
          <p:cNvSpPr/>
          <p:nvPr/>
        </p:nvSpPr>
        <p:spPr>
          <a:xfrm>
            <a:off x="1141428" y="1989421"/>
            <a:ext cx="10334372" cy="47121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r" defTabSz="584200">
              <a:defRPr b="1" sz="12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애플리케이션</a:t>
            </a:r>
          </a:p>
        </p:txBody>
      </p:sp>
      <p:sp>
        <p:nvSpPr>
          <p:cNvPr id="336" name="상세 전문 레이아웃 스키마 정보 (CDATA 로 포함)…"/>
          <p:cNvSpPr/>
          <p:nvPr/>
        </p:nvSpPr>
        <p:spPr>
          <a:xfrm>
            <a:off x="1332779" y="6999199"/>
            <a:ext cx="9951671" cy="459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algn="r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algn="r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상세 전문 레이아웃 스키마 정보 (CDATA 로 포함)</a:t>
            </a:r>
          </a:p>
          <a:p>
            <a:pPr algn="r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“3 전문 레이아웃 스키마”  참고</a:t>
            </a:r>
          </a:p>
        </p:txBody>
      </p:sp>
      <p:sp>
        <p:nvSpPr>
          <p:cNvPr id="337" name="상세 매핑 스키마 정보 (CDATA 로 포함)…"/>
          <p:cNvSpPr/>
          <p:nvPr/>
        </p:nvSpPr>
        <p:spPr>
          <a:xfrm>
            <a:off x="1332779" y="8690159"/>
            <a:ext cx="9951671" cy="4599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algn="r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algn="r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상세 매핑 스키마 정보 (CDATA 로 포함)</a:t>
            </a:r>
          </a:p>
          <a:p>
            <a:pPr algn="r" defTabSz="584200">
              <a:defRPr b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“4 매핑 스키마 “ 참고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3 전문 레이아웃 스키마"/>
          <p:cNvSpPr txBox="1"/>
          <p:nvPr/>
        </p:nvSpPr>
        <p:spPr>
          <a:xfrm>
            <a:off x="3929125" y="4533899"/>
            <a:ext cx="514654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 전문 레이아웃 스키마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