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선"/>
          <p:cNvSpPr/>
          <p:nvPr/>
        </p:nvSpPr>
        <p:spPr>
          <a:xfrm>
            <a:off x="6929037" y="2430773"/>
            <a:ext cx="3399261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how to troubleshooting mint-websocket"/>
          <p:cNvSpPr txBox="1"/>
          <p:nvPr/>
        </p:nvSpPr>
        <p:spPr>
          <a:xfrm>
            <a:off x="738022" y="673099"/>
            <a:ext cx="5808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troubleshooting mint-websocket</a:t>
            </a:r>
          </a:p>
        </p:txBody>
      </p:sp>
      <p:sp>
        <p:nvSpPr>
          <p:cNvPr id="121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2020.03.16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2020.03.16 whoana</a:t>
            </a:r>
          </a:p>
        </p:txBody>
      </p:sp>
      <p:sp>
        <p:nvSpPr>
          <p:cNvPr id="124" name="mint-front"/>
          <p:cNvSpPr/>
          <p:nvPr/>
        </p:nvSpPr>
        <p:spPr>
          <a:xfrm>
            <a:off x="5797905" y="21962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mint-front</a:t>
            </a:r>
          </a:p>
        </p:txBody>
      </p:sp>
      <p:sp>
        <p:nvSpPr>
          <p:cNvPr id="125" name="iipagent"/>
          <p:cNvSpPr/>
          <p:nvPr/>
        </p:nvSpPr>
        <p:spPr>
          <a:xfrm>
            <a:off x="10321254" y="21962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iipagent</a:t>
            </a:r>
          </a:p>
        </p:txBody>
      </p:sp>
      <p:grpSp>
        <p:nvGrpSpPr>
          <p:cNvPr id="128" name="그룹"/>
          <p:cNvGrpSpPr/>
          <p:nvPr/>
        </p:nvGrpSpPr>
        <p:grpSpPr>
          <a:xfrm>
            <a:off x="1639608" y="2189873"/>
            <a:ext cx="566556" cy="457201"/>
            <a:chOff x="0" y="0"/>
            <a:chExt cx="566555" cy="457200"/>
          </a:xfrm>
        </p:grpSpPr>
        <p:sp>
          <p:nvSpPr>
            <p:cNvPr id="126" name="컴퓨터"/>
            <p:cNvSpPr/>
            <p:nvPr/>
          </p:nvSpPr>
          <p:spPr>
            <a:xfrm>
              <a:off x="0" y="0"/>
              <a:ext cx="56655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가로형 막대 차트"/>
            <p:cNvSpPr/>
            <p:nvPr/>
          </p:nvSpPr>
          <p:spPr>
            <a:xfrm>
              <a:off x="162307" y="65133"/>
              <a:ext cx="241942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9" name="1 서비스 목록"/>
          <p:cNvSpPr txBox="1"/>
          <p:nvPr/>
        </p:nvSpPr>
        <p:spPr>
          <a:xfrm>
            <a:off x="950938" y="1450736"/>
            <a:ext cx="11572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1 서비스 목록</a:t>
            </a:r>
          </a:p>
        </p:txBody>
      </p:sp>
      <p:sp>
        <p:nvSpPr>
          <p:cNvPr id="130" name="선"/>
          <p:cNvSpPr/>
          <p:nvPr/>
        </p:nvSpPr>
        <p:spPr>
          <a:xfrm>
            <a:off x="2202524" y="2418473"/>
            <a:ext cx="359355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프론트 PUSH 서비스…"/>
          <p:cNvSpPr txBox="1"/>
          <p:nvPr/>
        </p:nvSpPr>
        <p:spPr>
          <a:xfrm>
            <a:off x="2226062" y="2967945"/>
            <a:ext cx="3409633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프론트 PUSH 서비스</a:t>
            </a:r>
          </a:p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WS0001	처리건수(기관별)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WS0002	오류인터페이스 조회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WS0003	지연인터페이스 조회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WS0004	실시간-처리현황(전체)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WS0005	실시간-처리현황(관심)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WS0006	처리량추이(전일/금일)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WS0007	처리량추이(최근4개월)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WS0008	처리량추이(최근4년)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WS0009	알람이벤트-CPU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WS0010	알람이벤트-MEMORY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WS0011	알람이벤트-DISK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WS0012	알람이벤트-PROCESS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WS0013	알람이벤트-AGENT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WS0014	알람이벤트-RUNNER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WS0015	알람이벤트-큐매니저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WS0016	알람이벤트-채널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WS0017	알람이벤트-큐깊이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WS0018	알람이벤트-주요배치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WS0019	알람이벤트-IIP AGENT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WS0035	PUSH-EAI 유형별 거래량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WS0036	PUSH-금일누적처리량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WS0037	PUSH-초당처리량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WS0038	PUSH-알람이벤트메시지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WS0039	PUSH-오류인터페이스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WS0040	PUSH-시스템별 거래현황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WS0041	PUSH-시스템별 거래현황(금일누적)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WS0042	PUSH-WMQ종합상황판</a:t>
            </a:r>
          </a:p>
        </p:txBody>
      </p:sp>
      <p:sp>
        <p:nvSpPr>
          <p:cNvPr id="132" name="에이전트 PUSH 서비스…"/>
          <p:cNvSpPr txBox="1"/>
          <p:nvPr/>
        </p:nvSpPr>
        <p:spPr>
          <a:xfrm>
            <a:off x="7307550" y="2950836"/>
            <a:ext cx="305758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에이전트 PUSH 서비스</a:t>
            </a:r>
          </a:p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WS0027	CPU 리소스 로그 PUSH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WS0028	MEMORY 리소스 로그 PUSH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WS0029	DISK 리소스 로그 PUSH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WS0030	프로세스 로그 PUSH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WS0031	큐매니저로그 PUSH</a:t>
            </a:r>
          </a:p>
        </p:txBody>
      </p:sp>
      <p:sp>
        <p:nvSpPr>
          <p:cNvPr id="133" name="선"/>
          <p:cNvSpPr/>
          <p:nvPr/>
        </p:nvSpPr>
        <p:spPr>
          <a:xfrm flipH="1" flipV="1">
            <a:off x="6976002" y="2916352"/>
            <a:ext cx="3260535" cy="1"/>
          </a:xfrm>
          <a:prstGeom prst="line">
            <a:avLst/>
          </a:prstGeom>
          <a:ln w="50800">
            <a:solidFill>
              <a:srgbClr val="929292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선"/>
          <p:cNvSpPr/>
          <p:nvPr/>
        </p:nvSpPr>
        <p:spPr>
          <a:xfrm flipH="1" flipV="1">
            <a:off x="2229921" y="2916352"/>
            <a:ext cx="3399261" cy="1"/>
          </a:xfrm>
          <a:prstGeom prst="line">
            <a:avLst/>
          </a:prstGeom>
          <a:ln w="50800">
            <a:solidFill>
              <a:srgbClr val="929292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동전"/>
          <p:cNvSpPr/>
          <p:nvPr/>
        </p:nvSpPr>
        <p:spPr>
          <a:xfrm>
            <a:off x="5911031" y="3435312"/>
            <a:ext cx="813803" cy="816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36" name="TABLE…"/>
          <p:cNvSpPr txBox="1"/>
          <p:nvPr/>
        </p:nvSpPr>
        <p:spPr>
          <a:xfrm>
            <a:off x="5393987" y="4104846"/>
            <a:ext cx="259588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TABLE</a:t>
            </a:r>
          </a:p>
          <a:p>
            <a:pPr algn="l">
              <a:defRPr sz="1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TOP0801	서버자원사용량로그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TOP0802	서버프로세스상태로그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TOP0805	큐매니저상태로그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TOP0806	채널상태로그</a:t>
            </a:r>
          </a:p>
          <a:p>
            <a:pPr lvl="1" algn="l">
              <a:defRPr b="0" sz="1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TOP0807	큐상태로그</a:t>
            </a:r>
          </a:p>
        </p:txBody>
      </p:sp>
      <p:sp>
        <p:nvSpPr>
          <p:cNvPr id="137" name=":A"/>
          <p:cNvSpPr txBox="1"/>
          <p:nvPr/>
        </p:nvSpPr>
        <p:spPr>
          <a:xfrm>
            <a:off x="1718975" y="1763355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:A</a:t>
            </a:r>
          </a:p>
        </p:txBody>
      </p:sp>
      <p:sp>
        <p:nvSpPr>
          <p:cNvPr id="138" name=":B"/>
          <p:cNvSpPr txBox="1"/>
          <p:nvPr/>
        </p:nvSpPr>
        <p:spPr>
          <a:xfrm>
            <a:off x="6111125" y="1763355"/>
            <a:ext cx="4136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:B</a:t>
            </a:r>
          </a:p>
        </p:txBody>
      </p:sp>
      <p:sp>
        <p:nvSpPr>
          <p:cNvPr id="139" name=":C"/>
          <p:cNvSpPr txBox="1"/>
          <p:nvPr/>
        </p:nvSpPr>
        <p:spPr>
          <a:xfrm>
            <a:off x="10598653" y="1763355"/>
            <a:ext cx="424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:C</a:t>
            </a:r>
          </a:p>
        </p:txBody>
      </p:sp>
      <p:sp>
        <p:nvSpPr>
          <p:cNvPr id="140" name="DRAFT"/>
          <p:cNvSpPr/>
          <p:nvPr/>
        </p:nvSpPr>
        <p:spPr>
          <a:xfrm rot="19451407">
            <a:off x="8239897" y="5600208"/>
            <a:ext cx="3373861" cy="127000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DRAFT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2020.03.16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2020.03.16 whoana</a:t>
            </a:r>
          </a:p>
        </p:txBody>
      </p:sp>
      <p:sp>
        <p:nvSpPr>
          <p:cNvPr id="145" name="2 troubleshooting…"/>
          <p:cNvSpPr txBox="1"/>
          <p:nvPr/>
        </p:nvSpPr>
        <p:spPr>
          <a:xfrm>
            <a:off x="950938" y="1450736"/>
            <a:ext cx="535302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나눔고딕"/>
                <a:ea typeface="나눔고딕"/>
                <a:cs typeface="나눔고딕"/>
                <a:sym typeface="나눔고딕"/>
              </a:defRPr>
            </a:lvl1pPr>
            <a:lvl2pPr algn="l">
              <a:lnSpc>
                <a:spcPct val="150000"/>
              </a:lnSpc>
              <a:defRPr sz="1300">
                <a:latin typeface="나눔고딕"/>
                <a:ea typeface="나눔고딕"/>
                <a:cs typeface="나눔고딕"/>
                <a:sym typeface="나눔고딕"/>
              </a:defRPr>
            </a:lvl2pPr>
          </a:lstStyle>
          <a:p>
            <a:pPr/>
            <a:r>
              <a:t>2 troubleshooting </a:t>
            </a:r>
          </a:p>
          <a:p>
            <a:pPr lvl="1"/>
            <a:r>
              <a:t>2.1 Case 1 데시보드에 CPU 이상 상태 건 수가 제대로 표시되지 않는다.</a:t>
            </a:r>
          </a:p>
        </p:txBody>
      </p:sp>
      <p:sp>
        <p:nvSpPr>
          <p:cNvPr id="146" name="how to troubleshooting mint-websocket"/>
          <p:cNvSpPr txBox="1"/>
          <p:nvPr/>
        </p:nvSpPr>
        <p:spPr>
          <a:xfrm>
            <a:off x="738022" y="673099"/>
            <a:ext cx="5808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troubleshooting mint-websocket</a:t>
            </a:r>
          </a:p>
        </p:txBody>
      </p:sp>
      <p:sp>
        <p:nvSpPr>
          <p:cNvPr id="147" name="선"/>
          <p:cNvSpPr/>
          <p:nvPr/>
        </p:nvSpPr>
        <p:spPr>
          <a:xfrm>
            <a:off x="6929037" y="2824473"/>
            <a:ext cx="3399261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mint-front"/>
          <p:cNvSpPr/>
          <p:nvPr/>
        </p:nvSpPr>
        <p:spPr>
          <a:xfrm>
            <a:off x="5797905" y="25899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mint-front</a:t>
            </a:r>
          </a:p>
        </p:txBody>
      </p:sp>
      <p:sp>
        <p:nvSpPr>
          <p:cNvPr id="149" name="iipagent"/>
          <p:cNvSpPr/>
          <p:nvPr/>
        </p:nvSpPr>
        <p:spPr>
          <a:xfrm>
            <a:off x="1064459" y="25899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iipagent</a:t>
            </a:r>
          </a:p>
        </p:txBody>
      </p:sp>
      <p:grpSp>
        <p:nvGrpSpPr>
          <p:cNvPr id="152" name="그룹"/>
          <p:cNvGrpSpPr/>
          <p:nvPr/>
        </p:nvGrpSpPr>
        <p:grpSpPr>
          <a:xfrm>
            <a:off x="10308349" y="2654545"/>
            <a:ext cx="566556" cy="457201"/>
            <a:chOff x="0" y="0"/>
            <a:chExt cx="566555" cy="457200"/>
          </a:xfrm>
        </p:grpSpPr>
        <p:sp>
          <p:nvSpPr>
            <p:cNvPr id="150" name="컴퓨터"/>
            <p:cNvSpPr/>
            <p:nvPr/>
          </p:nvSpPr>
          <p:spPr>
            <a:xfrm>
              <a:off x="0" y="0"/>
              <a:ext cx="56655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가로형 막대 차트"/>
            <p:cNvSpPr/>
            <p:nvPr/>
          </p:nvSpPr>
          <p:spPr>
            <a:xfrm>
              <a:off x="162307" y="65133"/>
              <a:ext cx="241942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3" name="선"/>
          <p:cNvSpPr/>
          <p:nvPr/>
        </p:nvSpPr>
        <p:spPr>
          <a:xfrm>
            <a:off x="2202524" y="2812173"/>
            <a:ext cx="359355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:A"/>
          <p:cNvSpPr txBox="1"/>
          <p:nvPr/>
        </p:nvSpPr>
        <p:spPr>
          <a:xfrm>
            <a:off x="1429635" y="2157055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:A</a:t>
            </a:r>
          </a:p>
        </p:txBody>
      </p:sp>
      <p:sp>
        <p:nvSpPr>
          <p:cNvPr id="155" name=":B"/>
          <p:cNvSpPr txBox="1"/>
          <p:nvPr/>
        </p:nvSpPr>
        <p:spPr>
          <a:xfrm>
            <a:off x="6111125" y="2157055"/>
            <a:ext cx="4136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:B</a:t>
            </a:r>
          </a:p>
        </p:txBody>
      </p:sp>
      <p:sp>
        <p:nvSpPr>
          <p:cNvPr id="156" name=":C"/>
          <p:cNvSpPr txBox="1"/>
          <p:nvPr/>
        </p:nvSpPr>
        <p:spPr>
          <a:xfrm>
            <a:off x="10379180" y="2157055"/>
            <a:ext cx="424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:C</a:t>
            </a:r>
          </a:p>
        </p:txBody>
      </p:sp>
      <p:sp>
        <p:nvSpPr>
          <p:cNvPr id="157" name=":A 에이전트 로그 확인하기 cpu 임계치 limit 을 1로 설정한 후…"/>
          <p:cNvSpPr txBox="1"/>
          <p:nvPr/>
        </p:nvSpPr>
        <p:spPr>
          <a:xfrm>
            <a:off x="965796" y="3148177"/>
            <a:ext cx="11587275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:A 에이전트 로그 확인하기</a:t>
            </a:r>
            <a:br/>
            <a:r>
              <a:t>cpu 임계치 limit 을 1로 설정한 후   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에이전트가  실행 중인  서버에 접속하여 로그 확인을 통해 정상 동작 여부 및 서버로 로그를 PUSH 하고 있는지 체크한다.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에이전트가 정상 실행 중이라면  로그 상에 resource cpu log size[1] send 라는 info 레벨 로그가 보인다면 정상 처리 되고 있음을 의미한다.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로그 확인 예</a:t>
            </a:r>
          </a:p>
          <a:p>
            <a:pPr lvl="7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[iip@ora18host iipagent]$ tail -f log/iipagent.log |grep -i "resource cpu"</a:t>
            </a:r>
          </a:p>
          <a:p>
            <a:pPr lvl="6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2020-03-17 13:24:24.128 DEBUG  24528 [anagementScheduler-4]      p.p.m.a.c.AgentController: 326 - resource cpu log list:[{"objectTyg","resourceInfo":                                </a:t>
            </a:r>
          </a:p>
          <a:p>
            <a:pPr lvl="6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...</a:t>
            </a:r>
          </a:p>
          <a:p>
            <a:pPr lvl="6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2020-03-17 13:24:24.128  INFO  24528 [anagementScheduler-4]      p.p.m.a.c.AgentController: 347 - resource cpu log size[1] send</a:t>
            </a:r>
          </a:p>
          <a:p>
            <a:pPr lvl="6" indent="0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8" name="에이전트 로그 확인"/>
          <p:cNvSpPr txBox="1"/>
          <p:nvPr/>
        </p:nvSpPr>
        <p:spPr>
          <a:xfrm>
            <a:off x="1814558" y="2247884"/>
            <a:ext cx="13456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에이전트 로그 확인</a:t>
            </a:r>
          </a:p>
        </p:txBody>
      </p:sp>
      <p:sp>
        <p:nvSpPr>
          <p:cNvPr id="159" name="프론트 로그 확인,  서비스(DB) 확인"/>
          <p:cNvSpPr txBox="1"/>
          <p:nvPr/>
        </p:nvSpPr>
        <p:spPr>
          <a:xfrm>
            <a:off x="6515784" y="2247884"/>
            <a:ext cx="24493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프론트 로그 확인,  서비스(DB) 확인 </a:t>
            </a:r>
          </a:p>
        </p:txBody>
      </p:sp>
      <p:pic>
        <p:nvPicPr>
          <p:cNvPr id="160" name="선 도형" descr="선 도형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584" y="1909365"/>
            <a:ext cx="1795613" cy="1537356"/>
          </a:xfrm>
          <a:prstGeom prst="rect">
            <a:avLst/>
          </a:prstGeom>
        </p:spPr>
      </p:pic>
      <p:sp>
        <p:nvSpPr>
          <p:cNvPr id="162" name="데시보드 PUSH 서비스 확인"/>
          <p:cNvSpPr txBox="1"/>
          <p:nvPr/>
        </p:nvSpPr>
        <p:spPr>
          <a:xfrm>
            <a:off x="10798407" y="2247884"/>
            <a:ext cx="19242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데시보드 PUSH 서비스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2020.03.16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2020.03.16 whoana</a:t>
            </a:r>
          </a:p>
        </p:txBody>
      </p:sp>
      <p:sp>
        <p:nvSpPr>
          <p:cNvPr id="167" name="how to troubleshooting mint-websocket"/>
          <p:cNvSpPr txBox="1"/>
          <p:nvPr/>
        </p:nvSpPr>
        <p:spPr>
          <a:xfrm>
            <a:off x="738022" y="673099"/>
            <a:ext cx="5808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troubleshooting mint-websocket</a:t>
            </a:r>
          </a:p>
        </p:txBody>
      </p:sp>
      <p:sp>
        <p:nvSpPr>
          <p:cNvPr id="168" name=":B 프론트 로그 확인하기 iip 서버의 웹소켓 로그를 확인한다.…"/>
          <p:cNvSpPr txBox="1"/>
          <p:nvPr/>
        </p:nvSpPr>
        <p:spPr>
          <a:xfrm>
            <a:off x="965796" y="2442781"/>
            <a:ext cx="11587275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:B 프론트 로그 확인하기</a:t>
            </a:r>
            <a:br/>
            <a:r>
              <a:t>iip 서버의 웹소켓 로그를 확인한다.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로그 상에  해당 에이전트 로그로 부터 수신한 메시지가 존재하는 지 확인한다. 메시지 검색 키워드는 WS0027로 검색한다.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로그 확인 예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</a:t>
            </a:r>
            <a:r>
              <a:rPr sz="1000"/>
              <a:t>[iip@ora18host log]$ tail -f websocket.log</a:t>
            </a:r>
          </a:p>
          <a:p>
            <a:pPr lvl="7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2020-03-17 14:45:18.346 DEBUG [    http-nio-48080-exec-3]          p.p.m.w.h.AgentWebsocketHandler:  62 - receive from AGENT01@24, msg:</a:t>
            </a:r>
          </a:p>
          <a:p>
            <a:pPr lvl="7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"resourceName" : "CPU",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  ......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},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    "alertVal" : "0"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} ],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"objectType" : "Extension",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"msgType" : "PUSH",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</a:t>
            </a:r>
            <a:r>
              <a:rPr b="1"/>
              <a:t>        "serviceCd" : "WS0027",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 "frontSessionId" : "",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"agentSessionId" : "",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 "params" : { }</a:t>
            </a:r>
          </a:p>
          <a:p>
            <a:pPr lvl="8" indent="0" algn="l">
              <a:lnSpc>
                <a:spcPct val="150000"/>
              </a:lnSpc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  },</a:t>
            </a:r>
          </a:p>
          <a:p>
            <a:pPr lvl="8" indent="0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</a:t>
            </a:r>
          </a:p>
          <a:p>
            <a:pPr lvl="8" indent="0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로그 상에 WS0027 로 검색되지 않는 다면 관련해서 예외 처리된 내용이 있는지 확인해 본다.</a:t>
            </a:r>
          </a:p>
          <a:p>
            <a:pPr lvl="8" indent="0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다음으로 테이블 서버자원사용량로그[TOP0801] 상에 해당 에이전트에서 올라온 서버의 로그가 존재하는지 확인한다.</a:t>
            </a:r>
          </a:p>
          <a:p>
            <a:pPr lvl="8" indent="0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데이터 확인 예</a:t>
            </a:r>
          </a:p>
        </p:txBody>
      </p:sp>
      <p:sp>
        <p:nvSpPr>
          <p:cNvPr id="169" name="mint-front"/>
          <p:cNvSpPr/>
          <p:nvPr/>
        </p:nvSpPr>
        <p:spPr>
          <a:xfrm>
            <a:off x="5797905" y="17390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mint-front</a:t>
            </a:r>
          </a:p>
        </p:txBody>
      </p:sp>
      <p:sp>
        <p:nvSpPr>
          <p:cNvPr id="170" name="iipagent"/>
          <p:cNvSpPr/>
          <p:nvPr/>
        </p:nvSpPr>
        <p:spPr>
          <a:xfrm>
            <a:off x="1064459" y="17390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iipagent</a:t>
            </a:r>
          </a:p>
        </p:txBody>
      </p:sp>
      <p:grpSp>
        <p:nvGrpSpPr>
          <p:cNvPr id="173" name="그룹"/>
          <p:cNvGrpSpPr/>
          <p:nvPr/>
        </p:nvGrpSpPr>
        <p:grpSpPr>
          <a:xfrm>
            <a:off x="10308349" y="1803645"/>
            <a:ext cx="566556" cy="457201"/>
            <a:chOff x="0" y="0"/>
            <a:chExt cx="566555" cy="457200"/>
          </a:xfrm>
        </p:grpSpPr>
        <p:sp>
          <p:nvSpPr>
            <p:cNvPr id="171" name="컴퓨터"/>
            <p:cNvSpPr/>
            <p:nvPr/>
          </p:nvSpPr>
          <p:spPr>
            <a:xfrm>
              <a:off x="0" y="0"/>
              <a:ext cx="56655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가로형 막대 차트"/>
            <p:cNvSpPr/>
            <p:nvPr/>
          </p:nvSpPr>
          <p:spPr>
            <a:xfrm>
              <a:off x="162307" y="65133"/>
              <a:ext cx="241942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4" name=":A"/>
          <p:cNvSpPr txBox="1"/>
          <p:nvPr/>
        </p:nvSpPr>
        <p:spPr>
          <a:xfrm>
            <a:off x="1429635" y="1306155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:A</a:t>
            </a:r>
          </a:p>
        </p:txBody>
      </p:sp>
      <p:sp>
        <p:nvSpPr>
          <p:cNvPr id="175" name=":B"/>
          <p:cNvSpPr txBox="1"/>
          <p:nvPr/>
        </p:nvSpPr>
        <p:spPr>
          <a:xfrm>
            <a:off x="6111125" y="1306155"/>
            <a:ext cx="4136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:B</a:t>
            </a:r>
          </a:p>
        </p:txBody>
      </p:sp>
      <p:sp>
        <p:nvSpPr>
          <p:cNvPr id="176" name=":C"/>
          <p:cNvSpPr txBox="1"/>
          <p:nvPr/>
        </p:nvSpPr>
        <p:spPr>
          <a:xfrm>
            <a:off x="10379180" y="1306155"/>
            <a:ext cx="424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:C</a:t>
            </a:r>
          </a:p>
        </p:txBody>
      </p:sp>
      <p:sp>
        <p:nvSpPr>
          <p:cNvPr id="177" name="에이전트 로그 확인"/>
          <p:cNvSpPr txBox="1"/>
          <p:nvPr/>
        </p:nvSpPr>
        <p:spPr>
          <a:xfrm>
            <a:off x="1814558" y="1396984"/>
            <a:ext cx="13456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에이전트 로그 확인</a:t>
            </a:r>
          </a:p>
        </p:txBody>
      </p:sp>
      <p:sp>
        <p:nvSpPr>
          <p:cNvPr id="178" name="프론트 로그 확인,  서비스(DB) 확인"/>
          <p:cNvSpPr txBox="1"/>
          <p:nvPr/>
        </p:nvSpPr>
        <p:spPr>
          <a:xfrm>
            <a:off x="6515784" y="1396984"/>
            <a:ext cx="24493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프론트 로그 확인,  서비스(DB) 확인 </a:t>
            </a:r>
          </a:p>
        </p:txBody>
      </p:sp>
      <p:sp>
        <p:nvSpPr>
          <p:cNvPr id="179" name="선"/>
          <p:cNvSpPr/>
          <p:nvPr/>
        </p:nvSpPr>
        <p:spPr>
          <a:xfrm>
            <a:off x="6929037" y="1973573"/>
            <a:ext cx="3399261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선"/>
          <p:cNvSpPr/>
          <p:nvPr/>
        </p:nvSpPr>
        <p:spPr>
          <a:xfrm>
            <a:off x="2202524" y="1961273"/>
            <a:ext cx="359355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1" name="선 도형" descr="선 도형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5940" y="1280755"/>
            <a:ext cx="3835033" cy="1537355"/>
          </a:xfrm>
          <a:prstGeom prst="rect">
            <a:avLst/>
          </a:prstGeom>
        </p:spPr>
      </p:pic>
      <p:sp>
        <p:nvSpPr>
          <p:cNvPr id="183" name="로그에서 확인된 정보…"/>
          <p:cNvSpPr/>
          <p:nvPr/>
        </p:nvSpPr>
        <p:spPr>
          <a:xfrm>
            <a:off x="1624773" y="7798132"/>
            <a:ext cx="2628017" cy="112296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로그에서 확인된 정보</a:t>
            </a:r>
          </a:p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"objectType" : "ResourceInfo",</a:t>
            </a:r>
          </a:p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"serverId" : "SV00000001",</a:t>
            </a:r>
          </a:p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"resourceId" : "SR00000001",</a:t>
            </a:r>
          </a:p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"resourceName" : "CPU",</a:t>
            </a:r>
          </a:p>
          <a:p>
            <a:pPr algn="l">
              <a:defRPr b="0" sz="1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"type" : "0",</a:t>
            </a:r>
          </a:p>
        </p:txBody>
      </p:sp>
      <p:sp>
        <p:nvSpPr>
          <p:cNvPr id="184" name="SELECT * FROM top0801 WHERE RESOURCE_ID = 'SR00000001' ORDER BY REG_DATE DESC ;"/>
          <p:cNvSpPr txBox="1"/>
          <p:nvPr/>
        </p:nvSpPr>
        <p:spPr>
          <a:xfrm>
            <a:off x="4581413" y="7788902"/>
            <a:ext cx="702558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941100"/>
                </a:solidFill>
              </a:rPr>
              <a:t>SELECT</a:t>
            </a:r>
            <a:r>
              <a:t> * </a:t>
            </a:r>
            <a:r>
              <a:rPr b="1">
                <a:solidFill>
                  <a:srgbClr val="941100"/>
                </a:solidFill>
              </a:rPr>
              <a:t>FROM</a:t>
            </a:r>
            <a:r>
              <a:t> top0801 </a:t>
            </a:r>
            <a:r>
              <a:rPr b="1">
                <a:solidFill>
                  <a:srgbClr val="941100"/>
                </a:solidFill>
              </a:rPr>
              <a:t>WHERE</a:t>
            </a:r>
            <a:r>
              <a:t> RESOURCE_ID = </a:t>
            </a:r>
            <a:r>
              <a:rPr>
                <a:solidFill>
                  <a:srgbClr val="008F00"/>
                </a:solidFill>
              </a:rPr>
              <a:t>'SR00000001'</a:t>
            </a:r>
            <a:r>
              <a:t> </a:t>
            </a:r>
            <a:r>
              <a:rPr b="1">
                <a:solidFill>
                  <a:srgbClr val="941100"/>
                </a:solidFill>
              </a:rPr>
              <a:t>ORDER</a:t>
            </a:r>
            <a:r>
              <a:t> </a:t>
            </a:r>
            <a:r>
              <a:rPr b="1">
                <a:solidFill>
                  <a:srgbClr val="941100"/>
                </a:solidFill>
              </a:rPr>
              <a:t>BY</a:t>
            </a:r>
            <a:r>
              <a:t> REG_DATE </a:t>
            </a:r>
            <a:r>
              <a:rPr b="1">
                <a:solidFill>
                  <a:srgbClr val="941100"/>
                </a:solidFill>
              </a:rPr>
              <a:t>DESC</a:t>
            </a:r>
            <a:r>
              <a:t> </a:t>
            </a:r>
            <a:r>
              <a:rPr>
                <a:solidFill>
                  <a:srgbClr val="FF2600"/>
                </a:solidFill>
              </a:rPr>
              <a:t>;</a:t>
            </a:r>
          </a:p>
        </p:txBody>
      </p:sp>
      <p:pic>
        <p:nvPicPr>
          <p:cNvPr id="185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344414">
            <a:off x="1884122" y="8335440"/>
            <a:ext cx="1703896" cy="197439"/>
          </a:xfrm>
          <a:prstGeom prst="rect">
            <a:avLst/>
          </a:prstGeom>
        </p:spPr>
      </p:pic>
      <p:sp>
        <p:nvSpPr>
          <p:cNvPr id="187" name="선"/>
          <p:cNvSpPr/>
          <p:nvPr/>
        </p:nvSpPr>
        <p:spPr>
          <a:xfrm>
            <a:off x="3655540" y="8027364"/>
            <a:ext cx="4763848" cy="431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6" fill="norm" stroke="1" extrusionOk="0">
                <a:moveTo>
                  <a:pt x="0" y="21566"/>
                </a:moveTo>
                <a:cubicBezTo>
                  <a:pt x="3609" y="21600"/>
                  <a:pt x="7215" y="19826"/>
                  <a:pt x="10809" y="16250"/>
                </a:cubicBezTo>
                <a:cubicBezTo>
                  <a:pt x="14427" y="12650"/>
                  <a:pt x="18027" y="7228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데시보드 PUSH 서비스 확인"/>
          <p:cNvSpPr txBox="1"/>
          <p:nvPr/>
        </p:nvSpPr>
        <p:spPr>
          <a:xfrm>
            <a:off x="10798407" y="1396984"/>
            <a:ext cx="19242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데시보드 PUSH 서비스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선"/>
          <p:cNvSpPr/>
          <p:nvPr/>
        </p:nvSpPr>
        <p:spPr>
          <a:xfrm>
            <a:off x="813667" y="1252418"/>
            <a:ext cx="114282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선"/>
          <p:cNvSpPr/>
          <p:nvPr/>
        </p:nvSpPr>
        <p:spPr>
          <a:xfrm>
            <a:off x="813667" y="9162285"/>
            <a:ext cx="1142826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2020.03.16 whoana"/>
          <p:cNvSpPr txBox="1"/>
          <p:nvPr/>
        </p:nvSpPr>
        <p:spPr>
          <a:xfrm>
            <a:off x="10905758" y="9181598"/>
            <a:ext cx="131953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92929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2020.03.16 whoana</a:t>
            </a:r>
          </a:p>
        </p:txBody>
      </p:sp>
      <p:sp>
        <p:nvSpPr>
          <p:cNvPr id="193" name="how to troubleshooting mint-websocket"/>
          <p:cNvSpPr txBox="1"/>
          <p:nvPr/>
        </p:nvSpPr>
        <p:spPr>
          <a:xfrm>
            <a:off x="738022" y="673099"/>
            <a:ext cx="58085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how to troubleshooting mint-websocket</a:t>
            </a:r>
          </a:p>
        </p:txBody>
      </p:sp>
      <p:sp>
        <p:nvSpPr>
          <p:cNvPr id="194" name=":C 데시보드 PUSH 서비스 확인하기 :A 에이전트 로그 확인, :B 프론트 로그 확인, 서비스(DB) 확인 결과 모두 정상이라면 데시보드 PUSH 서비스[WS0009]가 제대로 이뤄지고 있는지 확인한다.…"/>
          <p:cNvSpPr txBox="1"/>
          <p:nvPr/>
        </p:nvSpPr>
        <p:spPr>
          <a:xfrm>
            <a:off x="965796" y="2442781"/>
            <a:ext cx="11587275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:C 데시보드 PUSH 서비스 확인하기</a:t>
            </a:r>
            <a:br/>
            <a:r>
              <a:t>:A 에이전트 로그 확인, :B 프론트 로그 확인, 서비스(DB) 확인 결과 모두 정상이라면 데시보드 PUSH 서비스[WS0009]가 제대로 이뤄지고 있는지 확인한다. 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현재 상태에서 로그파일 상에서 서비스 정상 여부를 찾기에는 어려움이 있으므로 개선점으로 남겨 두고 아래와 같이 WS0009 키워드로 로그 추적이 가능하도록 개발하도록 하자.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grep logFile.log | grep "WS0009"</a:t>
            </a:r>
          </a:p>
          <a:p>
            <a:pPr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      또는 펴집기에서 로그파일을 열어 키워드 "WS0009" 로 로그 검색이 가능하도록 개선한다.</a:t>
            </a:r>
          </a:p>
        </p:txBody>
      </p:sp>
      <p:sp>
        <p:nvSpPr>
          <p:cNvPr id="195" name="mint-front"/>
          <p:cNvSpPr/>
          <p:nvPr/>
        </p:nvSpPr>
        <p:spPr>
          <a:xfrm>
            <a:off x="5797905" y="17390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mint-front</a:t>
            </a:r>
          </a:p>
        </p:txBody>
      </p:sp>
      <p:sp>
        <p:nvSpPr>
          <p:cNvPr id="196" name="iipagent"/>
          <p:cNvSpPr/>
          <p:nvPr/>
        </p:nvSpPr>
        <p:spPr>
          <a:xfrm>
            <a:off x="1064459" y="1739023"/>
            <a:ext cx="1138175" cy="444501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5E5E5E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iipagent</a:t>
            </a:r>
          </a:p>
        </p:txBody>
      </p:sp>
      <p:grpSp>
        <p:nvGrpSpPr>
          <p:cNvPr id="199" name="그룹"/>
          <p:cNvGrpSpPr/>
          <p:nvPr/>
        </p:nvGrpSpPr>
        <p:grpSpPr>
          <a:xfrm>
            <a:off x="10308349" y="1803645"/>
            <a:ext cx="566556" cy="457201"/>
            <a:chOff x="0" y="0"/>
            <a:chExt cx="566555" cy="457200"/>
          </a:xfrm>
        </p:grpSpPr>
        <p:sp>
          <p:nvSpPr>
            <p:cNvPr id="197" name="컴퓨터"/>
            <p:cNvSpPr/>
            <p:nvPr/>
          </p:nvSpPr>
          <p:spPr>
            <a:xfrm>
              <a:off x="0" y="0"/>
              <a:ext cx="56655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8" name="가로형 막대 차트"/>
            <p:cNvSpPr/>
            <p:nvPr/>
          </p:nvSpPr>
          <p:spPr>
            <a:xfrm>
              <a:off x="162307" y="65133"/>
              <a:ext cx="241942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lnTo>
                    <a:pt x="0" y="21404"/>
                  </a:lnTo>
                  <a:cubicBezTo>
                    <a:pt x="0" y="21511"/>
                    <a:pt x="87" y="21600"/>
                    <a:pt x="194" y="21600"/>
                  </a:cubicBezTo>
                  <a:lnTo>
                    <a:pt x="21406" y="21600"/>
                  </a:lnTo>
                  <a:cubicBezTo>
                    <a:pt x="21513" y="21600"/>
                    <a:pt x="21600" y="21511"/>
                    <a:pt x="21600" y="21404"/>
                  </a:cubicBezTo>
                  <a:lnTo>
                    <a:pt x="21600" y="20822"/>
                  </a:lnTo>
                  <a:cubicBezTo>
                    <a:pt x="21600" y="20715"/>
                    <a:pt x="21513" y="20628"/>
                    <a:pt x="21406" y="20628"/>
                  </a:cubicBezTo>
                  <a:lnTo>
                    <a:pt x="1163" y="20628"/>
                  </a:lnTo>
                  <a:cubicBezTo>
                    <a:pt x="1056" y="20628"/>
                    <a:pt x="970" y="20539"/>
                    <a:pt x="970" y="20432"/>
                  </a:cubicBezTo>
                  <a:lnTo>
                    <a:pt x="970" y="194"/>
                  </a:lnTo>
                  <a:cubicBezTo>
                    <a:pt x="970" y="87"/>
                    <a:pt x="883" y="0"/>
                    <a:pt x="776" y="0"/>
                  </a:cubicBezTo>
                  <a:lnTo>
                    <a:pt x="194" y="0"/>
                  </a:lnTo>
                  <a:close/>
                  <a:moveTo>
                    <a:pt x="16860" y="3004"/>
                  </a:moveTo>
                  <a:lnTo>
                    <a:pt x="16860" y="19065"/>
                  </a:lnTo>
                  <a:lnTo>
                    <a:pt x="19553" y="19065"/>
                  </a:lnTo>
                  <a:lnTo>
                    <a:pt x="19553" y="3004"/>
                  </a:lnTo>
                  <a:lnTo>
                    <a:pt x="16860" y="3004"/>
                  </a:lnTo>
                  <a:close/>
                  <a:moveTo>
                    <a:pt x="7272" y="6922"/>
                  </a:moveTo>
                  <a:lnTo>
                    <a:pt x="7272" y="19065"/>
                  </a:lnTo>
                  <a:lnTo>
                    <a:pt x="9965" y="19065"/>
                  </a:lnTo>
                  <a:lnTo>
                    <a:pt x="9965" y="6922"/>
                  </a:lnTo>
                  <a:lnTo>
                    <a:pt x="7272" y="6922"/>
                  </a:lnTo>
                  <a:close/>
                  <a:moveTo>
                    <a:pt x="12066" y="10127"/>
                  </a:moveTo>
                  <a:lnTo>
                    <a:pt x="12066" y="19065"/>
                  </a:lnTo>
                  <a:lnTo>
                    <a:pt x="14759" y="19065"/>
                  </a:lnTo>
                  <a:lnTo>
                    <a:pt x="14759" y="10127"/>
                  </a:lnTo>
                  <a:lnTo>
                    <a:pt x="12066" y="10127"/>
                  </a:lnTo>
                  <a:close/>
                  <a:moveTo>
                    <a:pt x="2478" y="15151"/>
                  </a:moveTo>
                  <a:lnTo>
                    <a:pt x="2478" y="19065"/>
                  </a:lnTo>
                  <a:lnTo>
                    <a:pt x="5171" y="19065"/>
                  </a:lnTo>
                  <a:lnTo>
                    <a:pt x="5171" y="15151"/>
                  </a:lnTo>
                  <a:lnTo>
                    <a:pt x="2478" y="15151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0" name=":A"/>
          <p:cNvSpPr txBox="1"/>
          <p:nvPr/>
        </p:nvSpPr>
        <p:spPr>
          <a:xfrm>
            <a:off x="1429635" y="1306155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:A</a:t>
            </a:r>
          </a:p>
        </p:txBody>
      </p:sp>
      <p:sp>
        <p:nvSpPr>
          <p:cNvPr id="201" name=":B"/>
          <p:cNvSpPr txBox="1"/>
          <p:nvPr/>
        </p:nvSpPr>
        <p:spPr>
          <a:xfrm>
            <a:off x="6111125" y="1306155"/>
            <a:ext cx="41361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:B</a:t>
            </a:r>
          </a:p>
        </p:txBody>
      </p:sp>
      <p:sp>
        <p:nvSpPr>
          <p:cNvPr id="202" name=":C"/>
          <p:cNvSpPr txBox="1"/>
          <p:nvPr/>
        </p:nvSpPr>
        <p:spPr>
          <a:xfrm>
            <a:off x="10379180" y="1306155"/>
            <a:ext cx="424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:C</a:t>
            </a:r>
          </a:p>
        </p:txBody>
      </p:sp>
      <p:sp>
        <p:nvSpPr>
          <p:cNvPr id="203" name="에이전트 로그 확인"/>
          <p:cNvSpPr txBox="1"/>
          <p:nvPr/>
        </p:nvSpPr>
        <p:spPr>
          <a:xfrm>
            <a:off x="1814558" y="1396984"/>
            <a:ext cx="13456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에이전트 로그 확인</a:t>
            </a:r>
          </a:p>
        </p:txBody>
      </p:sp>
      <p:sp>
        <p:nvSpPr>
          <p:cNvPr id="204" name="프론트 로그 확인,  서비스(DB) 확인"/>
          <p:cNvSpPr txBox="1"/>
          <p:nvPr/>
        </p:nvSpPr>
        <p:spPr>
          <a:xfrm>
            <a:off x="6515784" y="1396984"/>
            <a:ext cx="244937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프론트 로그 확인,  서비스(DB) 확인 </a:t>
            </a:r>
          </a:p>
        </p:txBody>
      </p:sp>
      <p:sp>
        <p:nvSpPr>
          <p:cNvPr id="205" name="데시보드 PUSH 서비스 확인"/>
          <p:cNvSpPr txBox="1"/>
          <p:nvPr/>
        </p:nvSpPr>
        <p:spPr>
          <a:xfrm>
            <a:off x="10798407" y="1396984"/>
            <a:ext cx="192420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데시보드 PUSH 서비스 확인</a:t>
            </a:r>
          </a:p>
        </p:txBody>
      </p:sp>
      <p:sp>
        <p:nvSpPr>
          <p:cNvPr id="206" name="선"/>
          <p:cNvSpPr/>
          <p:nvPr/>
        </p:nvSpPr>
        <p:spPr>
          <a:xfrm>
            <a:off x="6929037" y="1973573"/>
            <a:ext cx="3399261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선"/>
          <p:cNvSpPr/>
          <p:nvPr/>
        </p:nvSpPr>
        <p:spPr>
          <a:xfrm>
            <a:off x="2202524" y="1961273"/>
            <a:ext cx="3593552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8" name="선 도형" descr="선 도형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7101" y="1192596"/>
            <a:ext cx="2808510" cy="1537355"/>
          </a:xfrm>
          <a:prstGeom prst="rect">
            <a:avLst/>
          </a:prstGeom>
        </p:spPr>
      </p:pic>
      <p:sp>
        <p:nvSpPr>
          <p:cNvPr id="210" name="3 개선점…"/>
          <p:cNvSpPr txBox="1"/>
          <p:nvPr/>
        </p:nvSpPr>
        <p:spPr>
          <a:xfrm>
            <a:off x="950938" y="4460637"/>
            <a:ext cx="11461231" cy="88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14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 개선점</a:t>
            </a: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웹소켓과 관련된 에이전트-서버 구간 에서의 문제 발생시 부득이하게 각 서버 로컬 로그를 확인해야 하는 복잡함이 존재하고 구조가 복잡하여 이에 대한 근본적인 </a:t>
            </a:r>
          </a:p>
          <a:p>
            <a:pPr lvl="1" algn="l">
              <a:lnSpc>
                <a:spcPct val="150000"/>
              </a:lnSpc>
              <a:defRPr b="0" sz="13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개선이 필요해 보인다.  개선된 troubleshooting 방법이 나올 수 있도록 팀 파트원 들과 아이디어를 나누는 시간을 갖도록 할 예정이다.  [현재 2020.03]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