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DA6E0-6B17-3C46-9304-021DC0B50EA8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48FA8-9B41-B545-9656-3FEA6FA1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dirty="0" smtClean="0"/>
              <a:t>Clause 22 also says: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+mn-lt"/>
              </a:rPr>
              <a:t>  in clinical trials, the protocol must also describe appropriate arrangements for post-trial provisions for all participants who still need an intervention identified as beneficial in the trial</a:t>
            </a:r>
          </a:p>
          <a:p>
            <a:endParaRPr lang="en-GB" dirty="0" smtClean="0"/>
          </a:p>
          <a:p>
            <a:r>
              <a:rPr lang="en-GB" dirty="0" smtClean="0"/>
              <a:t>(see later slides on clinical trial protocols)</a:t>
            </a:r>
            <a:endParaRPr dirty="0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dirty="0" smtClean="0"/>
              <a:t>http://www.accessdata.fda.gov/scripts/cdrh/cfdocs/cfcfr/CFRSearch.cfm?fr=58.120</a:t>
            </a:r>
            <a:endParaRPr dirty="0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points Single colum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27607" y="457872"/>
            <a:ext cx="8287428" cy="267812"/>
          </a:xfrm>
          <a:prstGeom prst="rect">
            <a:avLst/>
          </a:prstGeom>
          <a:noFill/>
          <a:ln>
            <a:noFill/>
          </a:ln>
        </p:spPr>
        <p:txBody>
          <a:bodyPr lIns="80134" tIns="80134" rIns="80134" bIns="80134" anchor="t" anchorCtr="0"/>
          <a:lstStyle>
            <a:lvl1pPr rtl="0">
              <a:defRPr>
                <a:solidFill>
                  <a:srgbClr val="7FA8D6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427606" y="6157514"/>
            <a:ext cx="8043081" cy="0"/>
          </a:xfrm>
          <a:prstGeom prst="straightConnector1">
            <a:avLst/>
          </a:prstGeom>
          <a:noFill/>
          <a:ln w="9525" cap="flat">
            <a:solidFill>
              <a:srgbClr val="2A6E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27606" y="1861725"/>
            <a:ext cx="5816810" cy="3870313"/>
          </a:xfrm>
          <a:prstGeom prst="rect">
            <a:avLst/>
          </a:prstGeom>
          <a:noFill/>
          <a:ln>
            <a:noFill/>
          </a:ln>
        </p:spPr>
        <p:txBody>
          <a:bodyPr lIns="80134" tIns="80134" rIns="80134" bIns="80134" anchor="t" anchorCtr="0"/>
          <a:lstStyle>
            <a:lvl1pPr marL="157770" indent="-77066" algn="l" rtl="0">
              <a:lnSpc>
                <a:spcPct val="116666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15540" indent="-78995" algn="l" rtl="0">
              <a:lnSpc>
                <a:spcPct val="116666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73310" indent="-80922" algn="l" rtl="0">
              <a:lnSpc>
                <a:spcPct val="116666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73310" indent="-80922" algn="l" rtl="0">
              <a:lnSpc>
                <a:spcPct val="116666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73310" indent="-80922" algn="l" rtl="0">
              <a:lnSpc>
                <a:spcPct val="116666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156" indent="-154267" algn="l" rtl="0">
              <a:spcBef>
                <a:spcPts val="403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275" indent="-154992" algn="l" rtl="0">
              <a:spcBef>
                <a:spcPts val="403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395" indent="-155719" algn="l" rtl="0">
              <a:spcBef>
                <a:spcPts val="403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5514" indent="-156444" algn="l" rtl="0">
              <a:spcBef>
                <a:spcPts val="403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27607" y="806315"/>
            <a:ext cx="8287428" cy="895586"/>
          </a:xfrm>
          <a:prstGeom prst="rect">
            <a:avLst/>
          </a:prstGeom>
          <a:noFill/>
          <a:ln>
            <a:noFill/>
          </a:ln>
        </p:spPr>
        <p:txBody>
          <a:bodyPr lIns="80134" tIns="80134" rIns="80134" bIns="80134" anchor="t" anchorCtr="0"/>
          <a:lstStyle>
            <a:lvl1pPr marL="0" indent="0" rtl="0">
              <a:lnSpc>
                <a:spcPct val="100000"/>
              </a:lnSpc>
              <a:buClr>
                <a:schemeClr val="dk2"/>
              </a:buClr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marL="0" indent="0" rtl="0">
              <a:lnSpc>
                <a:spcPct val="100000"/>
              </a:lnSpc>
              <a:buClr>
                <a:srgbClr val="006AB0"/>
              </a:buClr>
              <a:buFont typeface="Arial"/>
              <a:buNone/>
              <a:defRPr sz="3200">
                <a:solidFill>
                  <a:srgbClr val="006AB0"/>
                </a:solidFill>
              </a:defRPr>
            </a:lvl2pPr>
            <a:lvl3pPr marL="0" indent="0" rtl="0">
              <a:lnSpc>
                <a:spcPct val="100000"/>
              </a:lnSpc>
              <a:buClr>
                <a:srgbClr val="006AB0"/>
              </a:buClr>
              <a:buFont typeface="Arial"/>
              <a:buNone/>
              <a:defRPr sz="3200">
                <a:solidFill>
                  <a:srgbClr val="006AB0"/>
                </a:solidFill>
              </a:defRPr>
            </a:lvl3pPr>
            <a:lvl4pPr marL="0" indent="0" rtl="0">
              <a:lnSpc>
                <a:spcPct val="100000"/>
              </a:lnSpc>
              <a:buClr>
                <a:srgbClr val="006AB0"/>
              </a:buClr>
              <a:buFont typeface="Arial"/>
              <a:buNone/>
              <a:defRPr sz="3200">
                <a:solidFill>
                  <a:srgbClr val="006AB0"/>
                </a:solidFill>
              </a:defRPr>
            </a:lvl4pPr>
            <a:lvl5pPr marL="0" indent="0" rtl="0">
              <a:lnSpc>
                <a:spcPct val="100000"/>
              </a:lnSpc>
              <a:buClr>
                <a:srgbClr val="006AB0"/>
              </a:buClr>
              <a:buFont typeface="Arial"/>
              <a:buNone/>
              <a:defRPr sz="3200">
                <a:solidFill>
                  <a:srgbClr val="006AB0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pic>
        <p:nvPicPr>
          <p:cNvPr id="8" name="Picture 7" descr="The BMJ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6280912"/>
            <a:ext cx="757428" cy="5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23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5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CB08-B03B-2546-B77F-97BE4B55BF59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A04B-97D5-6F46-BF62-FFCBBE44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Understand the different meanings of “protocol”</a:t>
            </a:r>
          </a:p>
          <a:p>
            <a:r>
              <a:rPr lang="en-US" sz="2400" dirty="0" smtClean="0"/>
              <a:t>Communicate the value of your research</a:t>
            </a:r>
          </a:p>
          <a:p>
            <a:r>
              <a:rPr lang="en-US" sz="2400" dirty="0" smtClean="0"/>
              <a:t>Appreciate what makes a good research question</a:t>
            </a:r>
          </a:p>
          <a:p>
            <a:r>
              <a:rPr lang="en-US" sz="2400" dirty="0" smtClean="0"/>
              <a:t>Match research questions to study design</a:t>
            </a:r>
          </a:p>
          <a:p>
            <a:r>
              <a:rPr lang="en-US" sz="2400" dirty="0" smtClean="0"/>
              <a:t>Evaluate some examples of published protocols</a:t>
            </a:r>
          </a:p>
          <a:p>
            <a:r>
              <a:rPr lang="en-US" sz="2400" dirty="0" smtClean="0"/>
              <a:t>Understand the importance of trial registration</a:t>
            </a:r>
          </a:p>
          <a:p>
            <a:r>
              <a:rPr lang="en-US" sz="2400" dirty="0" smtClean="0"/>
              <a:t>Choose correct guideline for reporting</a:t>
            </a:r>
          </a:p>
          <a:p>
            <a:r>
              <a:rPr lang="en-US" sz="2400" dirty="0" smtClean="0"/>
              <a:t>Describe key features of ICHGCPE6 and the SPIRIT guidelines</a:t>
            </a:r>
          </a:p>
          <a:p>
            <a:r>
              <a:rPr lang="en-US" sz="2400" dirty="0" smtClean="0"/>
              <a:t>How to prepare a real study protocol for publication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6370" y="425831"/>
            <a:ext cx="376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Learning outcomes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50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528" y="476672"/>
            <a:ext cx="8287428" cy="8955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GB" b="1" dirty="0" smtClean="0">
                <a:solidFill>
                  <a:srgbClr val="2A6EBB"/>
                </a:solidFill>
                <a:ea typeface="Arial"/>
                <a:cs typeface="Arial"/>
                <a:sym typeface="Arial"/>
              </a:rPr>
              <a:t>What do we mean by “study protocol”?</a:t>
            </a:r>
            <a:endParaRPr lang="en-GB" b="1" dirty="0">
              <a:solidFill>
                <a:srgbClr val="2A6EBB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1628800"/>
            <a:ext cx="8964488" cy="44644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latin typeface="+mn-lt"/>
              </a:rPr>
              <a:t>The English language has several meanings for “protocol”:</a:t>
            </a:r>
          </a:p>
          <a:p>
            <a:pPr>
              <a:buNone/>
            </a:pPr>
            <a:r>
              <a:rPr lang="en-GB" sz="2800" dirty="0" smtClean="0">
                <a:latin typeface="+mn-lt"/>
              </a:rPr>
              <a:t>1 .The accepted or established code of procedure or behaviour in any group, organization, or situation</a:t>
            </a:r>
          </a:p>
          <a:p>
            <a:pPr>
              <a:buNone/>
            </a:pPr>
            <a:r>
              <a:rPr lang="en-GB" sz="2800" dirty="0" smtClean="0">
                <a:latin typeface="+mn-lt"/>
              </a:rPr>
              <a:t>2. The original draft of a document</a:t>
            </a:r>
          </a:p>
          <a:p>
            <a:pPr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+mn-lt"/>
              </a:rPr>
              <a:t>3. A plan for a scientific [or clinical] experiment or study</a:t>
            </a:r>
          </a:p>
          <a:p>
            <a:pPr>
              <a:buNone/>
            </a:pPr>
            <a:r>
              <a:rPr lang="en-GB" sz="2800" dirty="0" smtClean="0">
                <a:latin typeface="+mn-lt"/>
              </a:rPr>
              <a:t>4. A plan for medical treatment</a:t>
            </a:r>
          </a:p>
          <a:p>
            <a:pPr>
              <a:buNone/>
            </a:pPr>
            <a:r>
              <a:rPr lang="en-GB" sz="2800" dirty="0" smtClean="0">
                <a:latin typeface="+mn-lt"/>
              </a:rPr>
              <a:t>5. A formal or official record of scientific experimental observations or methods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237312"/>
            <a:ext cx="7812360" cy="400110"/>
          </a:xfrm>
          <a:prstGeom prst="rect">
            <a:avLst/>
          </a:prstGeom>
          <a:noFill/>
          <a:ln>
            <a:solidFill>
              <a:srgbClr val="2A6EBB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This module is about #3  - </a:t>
            </a:r>
            <a:r>
              <a:rPr lang="en-GB" sz="2000" b="1" dirty="0" smtClean="0">
                <a:solidFill>
                  <a:srgbClr val="FF0000"/>
                </a:solidFill>
              </a:rPr>
              <a:t>plans/proposals for scientific studies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11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964488" cy="4752529"/>
          </a:xfrm>
        </p:spPr>
        <p:txBody>
          <a:bodyPr>
            <a:noAutofit/>
          </a:bodyPr>
          <a:lstStyle/>
          <a:p>
            <a:r>
              <a:rPr lang="en-GB" sz="2000" dirty="0" smtClean="0"/>
              <a:t> </a:t>
            </a:r>
            <a:r>
              <a:rPr lang="en-GB" sz="2000" dirty="0" smtClean="0">
                <a:latin typeface="+mn-lt"/>
              </a:rPr>
              <a:t>writing a study protocol is an ethical requirement</a:t>
            </a:r>
          </a:p>
          <a:p>
            <a:pPr>
              <a:buNone/>
            </a:pPr>
            <a:endParaRPr lang="en-GB" sz="2000" dirty="0" smtClean="0">
              <a:latin typeface="+mn-lt"/>
            </a:endParaRPr>
          </a:p>
          <a:p>
            <a:r>
              <a:rPr lang="en-GB" sz="2000" dirty="0" smtClean="0">
                <a:latin typeface="+mn-lt"/>
              </a:rPr>
              <a:t> a study protocol is the core part of any proposal to:</a:t>
            </a:r>
          </a:p>
          <a:p>
            <a:pPr lvl="1"/>
            <a:r>
              <a:rPr lang="en-GB" sz="2000" dirty="0" smtClean="0">
                <a:latin typeface="+mn-lt"/>
              </a:rPr>
              <a:t> obtain funding through grant review</a:t>
            </a:r>
          </a:p>
          <a:p>
            <a:pPr lvl="1"/>
            <a:r>
              <a:rPr lang="en-GB" sz="2000" dirty="0" smtClean="0">
                <a:latin typeface="+mn-lt"/>
              </a:rPr>
              <a:t> seek approval by an ethics committee or institutional review board (IRB)</a:t>
            </a:r>
          </a:p>
          <a:p>
            <a:pPr lvl="1"/>
            <a:endParaRPr lang="en-GB" sz="2000" dirty="0" smtClean="0">
              <a:latin typeface="+mn-lt"/>
            </a:endParaRPr>
          </a:p>
          <a:p>
            <a:r>
              <a:rPr lang="en-GB" sz="2000" dirty="0" smtClean="0">
                <a:latin typeface="+mn-lt"/>
              </a:rPr>
              <a:t> a clearly written protocol that explains the study’s purpose, research question, and design should increase the success and speed of peer review by funders and IRBs</a:t>
            </a:r>
          </a:p>
          <a:p>
            <a:endParaRPr lang="en-GB" sz="2000" dirty="0" smtClean="0">
              <a:latin typeface="+mn-lt"/>
            </a:endParaRPr>
          </a:p>
          <a:p>
            <a:r>
              <a:rPr lang="en-GB" sz="2000" dirty="0" smtClean="0">
                <a:latin typeface="+mn-lt"/>
              </a:rPr>
              <a:t> a clear protocol is an increasingly important tool for recruiting study participants, running a study effectively, and increasing a study’s transparency</a:t>
            </a:r>
          </a:p>
          <a:p>
            <a:endParaRPr lang="en-GB" sz="2000" dirty="0" smtClean="0">
              <a:latin typeface="+mn-lt"/>
            </a:endParaRPr>
          </a:p>
          <a:p>
            <a:r>
              <a:rPr lang="en-GB" sz="2000" dirty="0" smtClean="0">
                <a:latin typeface="+mn-lt"/>
              </a:rPr>
              <a:t> many journals ask to see protocols and some publish them as articles</a:t>
            </a:r>
            <a:endParaRPr lang="en-GB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79512" y="404664"/>
            <a:ext cx="8287428" cy="895586"/>
          </a:xfrm>
        </p:spPr>
        <p:txBody>
          <a:bodyPr/>
          <a:lstStyle/>
          <a:p>
            <a:r>
              <a:rPr lang="en-GB" b="1" dirty="0" smtClean="0">
                <a:solidFill>
                  <a:srgbClr val="2A6EBB"/>
                </a:solidFill>
              </a:rPr>
              <a:t>Why are protocols so important to researchers? </a:t>
            </a:r>
            <a:endParaRPr lang="en-GB" b="1" dirty="0">
              <a:solidFill>
                <a:srgbClr val="2A6E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1879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528" y="332656"/>
            <a:ext cx="8568952" cy="8955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GB" b="1" dirty="0" smtClean="0">
                <a:solidFill>
                  <a:srgbClr val="2A6EBB"/>
                </a:solidFill>
                <a:latin typeface="+mj-lt"/>
                <a:ea typeface="Arial"/>
                <a:cs typeface="Arial"/>
                <a:sym typeface="Arial"/>
              </a:rPr>
              <a:t>International standards on research ethics require a protocol for any human study</a:t>
            </a:r>
            <a:endParaRPr lang="en-GB" b="1" dirty="0">
              <a:solidFill>
                <a:srgbClr val="2A6EBB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56792"/>
            <a:ext cx="9144000" cy="423157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9600" dirty="0" smtClean="0">
                <a:latin typeface="+mn-lt"/>
              </a:rPr>
              <a:t> WMA </a:t>
            </a:r>
            <a:r>
              <a:rPr lang="en-GB" sz="9600" b="1" dirty="0" smtClean="0">
                <a:latin typeface="+mn-lt"/>
              </a:rPr>
              <a:t>Declaration of Helsinki </a:t>
            </a:r>
            <a:r>
              <a:rPr lang="en-GB" sz="9600" dirty="0" smtClean="0">
                <a:latin typeface="+mn-lt"/>
              </a:rPr>
              <a:t>2013 requires that:</a:t>
            </a:r>
          </a:p>
          <a:p>
            <a:r>
              <a:rPr lang="en-GB" sz="9600" dirty="0" smtClean="0">
                <a:latin typeface="+mn-lt"/>
              </a:rPr>
              <a:t> the design and performance of each research study involving human subjects must be clearly described and justified in a research protocol</a:t>
            </a:r>
          </a:p>
          <a:p>
            <a:pPr>
              <a:buNone/>
            </a:pPr>
            <a:endParaRPr lang="en-GB" sz="9600" dirty="0" smtClean="0">
              <a:latin typeface="+mn-lt"/>
            </a:endParaRPr>
          </a:p>
          <a:p>
            <a:r>
              <a:rPr lang="en-GB" sz="9600" dirty="0" smtClean="0">
                <a:latin typeface="+mn-lt"/>
              </a:rPr>
              <a:t> the protocol should state the ethical considerations involved </a:t>
            </a:r>
          </a:p>
          <a:p>
            <a:endParaRPr lang="en-GB" sz="9600" dirty="0" smtClean="0">
              <a:latin typeface="+mn-lt"/>
            </a:endParaRPr>
          </a:p>
          <a:p>
            <a:r>
              <a:rPr lang="en-GB" sz="9600" dirty="0" smtClean="0">
                <a:latin typeface="+mn-lt"/>
              </a:rPr>
              <a:t> the protocol should include information regarding funding, sponsors, institutional affiliations, potential conflicts of interest, incentives for subjects and information regarding provisions for treating and/or compensating subjects who are harmed as a consequence of participation in the research study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GB" sz="2000" dirty="0" smtClean="0">
              <a:latin typeface="+mn-lt"/>
            </a:endParaRPr>
          </a:p>
          <a:p>
            <a:endParaRPr lang="en-GB" dirty="0" smtClean="0">
              <a:latin typeface="+mn-lt"/>
            </a:endParaRP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1640" y="5934670"/>
            <a:ext cx="7812360" cy="923330"/>
          </a:xfrm>
          <a:prstGeom prst="rect">
            <a:avLst/>
          </a:prstGeom>
          <a:solidFill>
            <a:schemeClr val="bg1"/>
          </a:solidFill>
          <a:ln>
            <a:solidFill>
              <a:srgbClr val="2A6EBB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Clause 22, World Medical Association Declaration of Helsinki - Ethical Principles for Medical Research Involving Human Subjects 2013 http://www.wma.net/en/30publications/10policies/b3/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167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251520" y="548680"/>
            <a:ext cx="8287428" cy="8955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GB" b="1" dirty="0" smtClean="0">
                <a:solidFill>
                  <a:srgbClr val="2A6EBB"/>
                </a:solidFill>
                <a:latin typeface="+mj-lt"/>
                <a:ea typeface="Arial"/>
                <a:cs typeface="Arial"/>
                <a:sym typeface="Arial"/>
              </a:rPr>
              <a:t>Good laboratory practice guidance for non-clinical studies also requires a protocol</a:t>
            </a:r>
            <a:endParaRPr lang="en-GB" b="1" dirty="0">
              <a:solidFill>
                <a:srgbClr val="2A6EBB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861725"/>
            <a:ext cx="9144000" cy="42315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latin typeface="+mn-lt"/>
              </a:rPr>
              <a:t> The U.S. Food and Drug Administration (FDA) requires:</a:t>
            </a:r>
          </a:p>
          <a:p>
            <a:pPr lvl="1"/>
            <a:r>
              <a:rPr lang="en-GB" sz="2400" dirty="0" smtClean="0">
                <a:latin typeface="+mn-lt"/>
              </a:rPr>
              <a:t> </a:t>
            </a:r>
            <a:r>
              <a:rPr lang="en-GB" sz="2400" b="1" dirty="0" smtClean="0">
                <a:latin typeface="+mn-lt"/>
              </a:rPr>
              <a:t>an approved written protocol that clearly indicates the objectives and all methods for the conduct of each study</a:t>
            </a:r>
            <a:endParaRPr lang="en-GB" sz="2400" dirty="0" smtClean="0">
              <a:latin typeface="+mn-lt"/>
            </a:endParaRPr>
          </a:p>
          <a:p>
            <a:pPr lvl="1">
              <a:buNone/>
            </a:pPr>
            <a:endParaRPr lang="en-GB" sz="2400" dirty="0" smtClean="0">
              <a:latin typeface="+mn-lt"/>
            </a:endParaRPr>
          </a:p>
          <a:p>
            <a:r>
              <a:rPr lang="en-GB" sz="2400" dirty="0" smtClean="0">
                <a:latin typeface="+mn-lt"/>
              </a:rPr>
              <a:t> this is based on OECD Principles on Good Laboratory Practice (GLP):</a:t>
            </a:r>
          </a:p>
          <a:p>
            <a:pPr lvl="1"/>
            <a:r>
              <a:rPr lang="en-GB" sz="2400" dirty="0" smtClean="0">
                <a:latin typeface="+mn-lt"/>
              </a:rPr>
              <a:t> </a:t>
            </a:r>
            <a:r>
              <a:rPr lang="en-GB" sz="2400" b="1" dirty="0" smtClean="0">
                <a:latin typeface="+mn-lt"/>
              </a:rPr>
              <a:t>for each study, a written plan should exist prior to initiation</a:t>
            </a:r>
          </a:p>
          <a:p>
            <a:pPr lvl="1"/>
            <a:r>
              <a:rPr lang="en-GB" sz="2400" b="1" dirty="0" smtClean="0">
                <a:latin typeface="+mn-lt"/>
              </a:rPr>
              <a:t> deviations from the study plan should be described and explained</a:t>
            </a:r>
          </a:p>
          <a:p>
            <a:pPr>
              <a:buNone/>
            </a:pPr>
            <a:endParaRPr lang="en-GB" sz="2400" dirty="0" smtClean="0">
              <a:latin typeface="+mn-lt"/>
            </a:endParaRPr>
          </a:p>
          <a:p>
            <a:pPr>
              <a:buNone/>
            </a:pPr>
            <a:r>
              <a:rPr lang="en-GB" sz="2400" dirty="0" smtClean="0">
                <a:latin typeface="+mn-lt"/>
              </a:rPr>
              <a:t> Many journals expect to see such protocols: some publish them</a:t>
            </a:r>
          </a:p>
          <a:p>
            <a:endParaRPr lang="en-GB" dirty="0" smtClean="0">
              <a:latin typeface="+mn-lt"/>
            </a:endParaRP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6165304"/>
            <a:ext cx="7956376" cy="646331"/>
          </a:xfrm>
          <a:prstGeom prst="rect">
            <a:avLst/>
          </a:prstGeom>
          <a:noFill/>
          <a:ln>
            <a:solidFill>
              <a:srgbClr val="2A6EBB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FDA Regulation on Good Laboratory Practice for Nonclinical Laboratory Studies (21CFR58.120) requires a minimum of 13 protocol items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377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332656"/>
            <a:ext cx="9144000" cy="895586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2A6EBB"/>
                </a:solidFill>
                <a:latin typeface="+mj-lt"/>
              </a:rPr>
              <a:t>Grant review: a high quality protocol is essential</a:t>
            </a:r>
            <a:endParaRPr lang="en-GB" b="1" dirty="0">
              <a:solidFill>
                <a:srgbClr val="2A6EBB"/>
              </a:solidFill>
              <a:latin typeface="+mj-lt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 l="13631" r="16117" b="53375"/>
          <a:stretch>
            <a:fillRect/>
          </a:stretch>
        </p:blipFill>
        <p:spPr bwMode="auto">
          <a:xfrm>
            <a:off x="5148064" y="5433960"/>
            <a:ext cx="3816424" cy="1424039"/>
          </a:xfrm>
          <a:prstGeom prst="rect">
            <a:avLst/>
          </a:prstGeom>
          <a:noFill/>
          <a:ln w="9525">
            <a:solidFill>
              <a:srgbClr val="2A6EBB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340768"/>
            <a:ext cx="856895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Key elements of research plan or protocol for US National Institutes of Health (NIH) grant review:</a:t>
            </a:r>
          </a:p>
          <a:p>
            <a:endParaRPr lang="en-GB" sz="2000" dirty="0" smtClean="0"/>
          </a:p>
          <a:p>
            <a:r>
              <a:rPr lang="en-GB" sz="2000" b="1" dirty="0" smtClean="0"/>
              <a:t>Significance.</a:t>
            </a:r>
            <a:r>
              <a:rPr lang="en-GB" sz="2000" dirty="0" smtClean="0"/>
              <a:t> Does the project address an important problem or a critical barrier to progress in the field? </a:t>
            </a:r>
            <a:r>
              <a:rPr lang="en-GB" sz="2000" dirty="0" smtClean="0">
                <a:solidFill>
                  <a:srgbClr val="FF0000"/>
                </a:solidFill>
              </a:rPr>
              <a:t>[Research question]</a:t>
            </a:r>
          </a:p>
          <a:p>
            <a:r>
              <a:rPr lang="en-GB" sz="2000" b="1" dirty="0" smtClean="0"/>
              <a:t>Investigator(s).</a:t>
            </a:r>
            <a:r>
              <a:rPr lang="en-GB" sz="2000" dirty="0" smtClean="0"/>
              <a:t> Are the PD/PIs, collaborators, and other researchers well suited to the project? </a:t>
            </a:r>
            <a:r>
              <a:rPr lang="en-GB" sz="2000" dirty="0" smtClean="0">
                <a:solidFill>
                  <a:srgbClr val="FF0000"/>
                </a:solidFill>
              </a:rPr>
              <a:t>[Expertise]</a:t>
            </a:r>
          </a:p>
          <a:p>
            <a:r>
              <a:rPr lang="en-GB" sz="2000" b="1" dirty="0" smtClean="0"/>
              <a:t>Innovation. </a:t>
            </a:r>
            <a:r>
              <a:rPr lang="en-GB" sz="2000" dirty="0" smtClean="0"/>
              <a:t>Does the application challenge and seek to shift current research or clinical practice paradigms? </a:t>
            </a:r>
            <a:r>
              <a:rPr lang="en-GB" sz="2000" dirty="0" smtClean="0">
                <a:solidFill>
                  <a:srgbClr val="FF0000"/>
                </a:solidFill>
              </a:rPr>
              <a:t>[Originality and importance of research question]</a:t>
            </a:r>
          </a:p>
          <a:p>
            <a:r>
              <a:rPr lang="en-GB" sz="2000" b="1" dirty="0" smtClean="0"/>
              <a:t>Approach. </a:t>
            </a:r>
            <a:r>
              <a:rPr lang="en-GB" sz="2000" dirty="0" smtClean="0"/>
              <a:t>Are the overall strategy, methodology, and analyses well-reasoned and appropriate to accomplish the specific aims of the project?  </a:t>
            </a:r>
            <a:r>
              <a:rPr lang="en-GB" sz="2000" dirty="0" smtClean="0">
                <a:solidFill>
                  <a:srgbClr val="FF0000"/>
                </a:solidFill>
              </a:rPr>
              <a:t>[Study design]</a:t>
            </a:r>
          </a:p>
          <a:p>
            <a:r>
              <a:rPr lang="en-GB" sz="2000" b="1" dirty="0" smtClean="0"/>
              <a:t>Environment. </a:t>
            </a:r>
            <a:r>
              <a:rPr lang="en-GB" sz="2000" dirty="0" smtClean="0"/>
              <a:t>Will the scientific environment in which the work will be done contribute to the probability of success? </a:t>
            </a:r>
            <a:r>
              <a:rPr lang="en-GB" sz="2000" dirty="0" smtClean="0">
                <a:solidFill>
                  <a:srgbClr val="FF0000"/>
                </a:solidFill>
              </a:rPr>
              <a:t>[Study setting]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3256"/>
            <a:ext cx="4583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http://grants.nih.gov/grants/writing_application.htm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3551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251520" y="620688"/>
            <a:ext cx="8287428" cy="8955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GB" b="1" dirty="0" smtClean="0">
                <a:solidFill>
                  <a:srgbClr val="2A6EBB"/>
                </a:solidFill>
                <a:latin typeface="+mj-lt"/>
                <a:ea typeface="Arial"/>
                <a:cs typeface="Arial"/>
                <a:sym typeface="Arial"/>
              </a:rPr>
              <a:t>Why are editors and reviewers interested in study protocols?</a:t>
            </a:r>
            <a:endParaRPr lang="en-GB" b="1" dirty="0">
              <a:solidFill>
                <a:srgbClr val="2A6EBB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1861725"/>
            <a:ext cx="8712968" cy="43035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200" dirty="0" smtClean="0">
                <a:latin typeface="+mn-lt"/>
              </a:rPr>
              <a:t>Protocols:</a:t>
            </a:r>
          </a:p>
          <a:p>
            <a:r>
              <a:rPr lang="en-GB" sz="2200" dirty="0" smtClean="0">
                <a:latin typeface="+mn-lt"/>
              </a:rPr>
              <a:t> explain what researchers intend(</a:t>
            </a:r>
            <a:r>
              <a:rPr lang="en-GB" sz="2200" dirty="0" err="1" smtClean="0">
                <a:latin typeface="+mn-lt"/>
              </a:rPr>
              <a:t>ed</a:t>
            </a:r>
            <a:r>
              <a:rPr lang="en-GB" sz="2200" dirty="0" smtClean="0">
                <a:latin typeface="+mn-lt"/>
              </a:rPr>
              <a:t>) to do and why</a:t>
            </a:r>
          </a:p>
          <a:p>
            <a:r>
              <a:rPr lang="en-GB" sz="2200" dirty="0" smtClean="0">
                <a:latin typeface="+mn-lt"/>
              </a:rPr>
              <a:t> may include important information on a study’s ethics and provide scientific details that are often missing from papers</a:t>
            </a:r>
          </a:p>
          <a:p>
            <a:r>
              <a:rPr lang="en-GB" sz="2200" dirty="0" smtClean="0">
                <a:latin typeface="+mn-lt"/>
              </a:rPr>
              <a:t> help reviewers and editors to understand study amendments</a:t>
            </a:r>
          </a:p>
          <a:p>
            <a:r>
              <a:rPr lang="en-GB" sz="2200" dirty="0" smtClean="0">
                <a:latin typeface="+mn-lt"/>
              </a:rPr>
              <a:t> may provide useful lessons about study design and conduct</a:t>
            </a:r>
          </a:p>
          <a:p>
            <a:pPr>
              <a:buNone/>
            </a:pPr>
            <a:endParaRPr lang="en-GB" sz="2200" dirty="0" smtClean="0">
              <a:latin typeface="+mn-lt"/>
            </a:endParaRPr>
          </a:p>
          <a:p>
            <a:pPr>
              <a:buNone/>
            </a:pPr>
            <a:r>
              <a:rPr lang="en-GB" sz="2200" dirty="0" smtClean="0">
                <a:latin typeface="+mn-lt"/>
              </a:rPr>
              <a:t>And:</a:t>
            </a:r>
          </a:p>
          <a:p>
            <a:r>
              <a:rPr lang="en-GB" sz="2200" dirty="0" smtClean="0">
                <a:latin typeface="+mn-lt"/>
              </a:rPr>
              <a:t> some journals publish study protocols - either as supplementary files to papers, or as standalone papers</a:t>
            </a:r>
          </a:p>
          <a:p>
            <a:pPr>
              <a:buNone/>
            </a:pPr>
            <a:endParaRPr lang="en-GB" dirty="0" smtClean="0">
              <a:latin typeface="+mn-lt"/>
            </a:endParaRPr>
          </a:p>
          <a:p>
            <a:pPr>
              <a:buNone/>
            </a:pP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9314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667</Words>
  <Application>Microsoft Macintosh PowerPoint</Application>
  <PresentationFormat>On-screen Show (4:3)</PresentationFormat>
  <Paragraphs>73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DJarvies</dc:creator>
  <cp:lastModifiedBy>DJarvies</cp:lastModifiedBy>
  <cp:revision>2</cp:revision>
  <dcterms:created xsi:type="dcterms:W3CDTF">2015-01-14T15:41:02Z</dcterms:created>
  <dcterms:modified xsi:type="dcterms:W3CDTF">2015-01-14T15:49:25Z</dcterms:modified>
</cp:coreProperties>
</file>