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3"/>
  </p:notesMasterIdLst>
  <p:sldIdLst>
    <p:sldId id="256" r:id="rId2"/>
    <p:sldId id="308" r:id="rId3"/>
    <p:sldId id="306" r:id="rId4"/>
    <p:sldId id="269" r:id="rId5"/>
    <p:sldId id="307" r:id="rId6"/>
    <p:sldId id="309" r:id="rId7"/>
    <p:sldId id="311" r:id="rId8"/>
    <p:sldId id="310" r:id="rId9"/>
    <p:sldId id="312" r:id="rId10"/>
    <p:sldId id="313" r:id="rId11"/>
    <p:sldId id="314" r:id="rId12"/>
    <p:sldId id="315" r:id="rId13"/>
    <p:sldId id="316" r:id="rId14"/>
    <p:sldId id="317" r:id="rId15"/>
    <p:sldId id="319" r:id="rId16"/>
    <p:sldId id="318" r:id="rId17"/>
    <p:sldId id="304" r:id="rId18"/>
    <p:sldId id="260" r:id="rId19"/>
    <p:sldId id="305" r:id="rId20"/>
    <p:sldId id="264" r:id="rId21"/>
    <p:sldId id="265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Source Sans Pro" panose="020B0503030403020204" pitchFamily="34" charset="0"/>
      <p:regular r:id="rId32"/>
      <p:bold r:id="rId33"/>
      <p:italic r:id="rId34"/>
      <p:boldItalic r:id="rId35"/>
    </p:embeddedFont>
    <p:embeddedFont>
      <p:font typeface="Source Sans Pro Black" panose="020B0803030403020204" pitchFamily="34" charset="0"/>
      <p:bold r:id="rId36"/>
      <p:boldItalic r:id="rId37"/>
    </p:embeddedFont>
    <p:embeddedFont>
      <p:font typeface="Work Sans" panose="020B0604020202020204" charset="0"/>
      <p:regular r:id="rId38"/>
      <p:bold r:id="rId39"/>
    </p:embeddedFont>
    <p:embeddedFont>
      <p:font typeface="Work Sans Light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f0579c804_2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3f0579c804_2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Grace Hopper</a:t>
            </a:r>
            <a:r>
              <a:rPr lang="pt-BR" dirty="0"/>
              <a:t> foi contra-almirante da Marinha dos EUA, desenvolvedora do primeiro compilador para linguagens de programação de computador, do UNIVACI e do COBOL e criadora dos termos “bug de computador” e “depuração”. </a:t>
            </a:r>
            <a:endParaRPr dirty="0"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Karen </a:t>
            </a:r>
            <a:r>
              <a:rPr lang="pt-BR" b="1" dirty="0" err="1"/>
              <a:t>Spärck</a:t>
            </a:r>
            <a:r>
              <a:rPr lang="pt-BR" b="1" dirty="0"/>
              <a:t> Jones</a:t>
            </a:r>
            <a:r>
              <a:rPr lang="pt-BR" dirty="0"/>
              <a:t> é professora de informática e informação no Laboratório de Informática de Cambridge. Defendia a presença das mulheres na computação e na tecnologia e introduziu o conceito de Frequência de Documento Inverso (IDF) usado pela maioria dos motores de busca atualmente. </a:t>
            </a:r>
            <a:endParaRPr dirty="0"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9439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193800" y="4476750"/>
            <a:ext cx="9810750" cy="31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1193800" y="3038475"/>
            <a:ext cx="981075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web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1B50803-4687-4EE4-9002-F23929551D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98" name="Google Shape;98;p15"/>
          <p:cNvSpPr txBox="1"/>
          <p:nvPr/>
        </p:nvSpPr>
        <p:spPr>
          <a:xfrm>
            <a:off x="1336222" y="2323005"/>
            <a:ext cx="10372500" cy="954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2"/>
              <a:buFont typeface="Source Sans Pro"/>
              <a:buNone/>
            </a:pPr>
            <a:r>
              <a:rPr lang="en-US" sz="7200" b="1" i="0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Revisão JavaScript</a:t>
            </a:r>
            <a:endParaRPr sz="7200" b="1" i="0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6207837" y="180417"/>
            <a:ext cx="5751934" cy="954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FFFF00"/>
                </a:solidFill>
                <a:latin typeface="Source Sans Pro"/>
                <a:ea typeface="Source Sans Pro"/>
                <a:sym typeface="Source Sans Pro"/>
              </a:rPr>
              <a:t>Front-End </a:t>
            </a:r>
            <a:r>
              <a:rPr lang="en-US" sz="5600" b="1" dirty="0" err="1">
                <a:solidFill>
                  <a:srgbClr val="FFFF00"/>
                </a:solidFill>
                <a:latin typeface="Source Sans Pro"/>
                <a:ea typeface="Source Sans Pro"/>
                <a:sym typeface="Source Sans Pro"/>
              </a:rPr>
              <a:t>Nível</a:t>
            </a:r>
            <a:r>
              <a:rPr lang="en-US" sz="5600" b="1" dirty="0">
                <a:solidFill>
                  <a:srgbClr val="FFFF00"/>
                </a:solidFill>
                <a:latin typeface="Source Sans Pro"/>
                <a:ea typeface="Source Sans Pro"/>
                <a:sym typeface="Source Sans Pro"/>
              </a:rPr>
              <a:t> II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2B65457-80C7-4AED-B196-9577583254B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246" y="6076486"/>
            <a:ext cx="1523809" cy="673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18D25B0-3828-4FB9-862D-7FE5B87840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38818" y="96536"/>
            <a:ext cx="1523809" cy="673016"/>
          </a:xfrm>
          <a:prstGeom prst="rect">
            <a:avLst/>
          </a:prstGeom>
          <a:noFill/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FE6B6EC-AC74-4ACB-97AC-18B9AD6467D5}"/>
              </a:ext>
            </a:extLst>
          </p:cNvPr>
          <p:cNvSpPr txBox="1"/>
          <p:nvPr/>
        </p:nvSpPr>
        <p:spPr>
          <a:xfrm>
            <a:off x="0" y="123966"/>
            <a:ext cx="10438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FF0000"/>
                </a:solidFill>
              </a:rPr>
              <a:t>Calculando IMC de todos os pacientes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9EC4BB7-3E45-4EE9-96CE-9F2E204EFF8B}"/>
              </a:ext>
            </a:extLst>
          </p:cNvPr>
          <p:cNvSpPr txBox="1"/>
          <p:nvPr/>
        </p:nvSpPr>
        <p:spPr>
          <a:xfrm>
            <a:off x="331304" y="1109534"/>
            <a:ext cx="11631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Para evitar </a:t>
            </a:r>
            <a:r>
              <a:rPr lang="pt-BR" sz="3200" b="1" dirty="0"/>
              <a:t>Repetição de Código</a:t>
            </a:r>
            <a:r>
              <a:rPr lang="pt-BR" sz="3200" dirty="0"/>
              <a:t>, podemos usar um </a:t>
            </a:r>
            <a:r>
              <a:rPr lang="pt-BR" sz="3200" i="1" dirty="0">
                <a:latin typeface="Consolas" panose="020B0609020204030204" pitchFamily="49" charset="0"/>
              </a:rPr>
              <a:t>loop</a:t>
            </a:r>
            <a:r>
              <a:rPr lang="pt-BR" sz="3200" dirty="0"/>
              <a:t>.</a:t>
            </a:r>
          </a:p>
          <a:p>
            <a:pPr algn="ctr"/>
            <a:r>
              <a:rPr lang="pt-BR" sz="3200" dirty="0"/>
              <a:t>Mas para isso precisamos selecionar todos os pacientes usando a função: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8B26454-C193-4E3F-BAF2-BF828DF04F0D}"/>
              </a:ext>
            </a:extLst>
          </p:cNvPr>
          <p:cNvSpPr/>
          <p:nvPr/>
        </p:nvSpPr>
        <p:spPr>
          <a:xfrm>
            <a:off x="2394505" y="2821258"/>
            <a:ext cx="740298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pacientes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querySelectorAll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".paciente"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2794F8-4F9F-4F6A-A12B-83880177DD27}"/>
              </a:ext>
            </a:extLst>
          </p:cNvPr>
          <p:cNvSpPr txBox="1"/>
          <p:nvPr/>
        </p:nvSpPr>
        <p:spPr>
          <a:xfrm>
            <a:off x="331304" y="3332654"/>
            <a:ext cx="11631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Essa função retorna um </a:t>
            </a:r>
            <a:r>
              <a:rPr lang="pt-BR" sz="3200" i="1" dirty="0" err="1">
                <a:latin typeface="Consolas" panose="020B0609020204030204" pitchFamily="49" charset="0"/>
              </a:rPr>
              <a:t>Array</a:t>
            </a:r>
            <a:r>
              <a:rPr lang="pt-BR" sz="3200" dirty="0"/>
              <a:t>, com isso podemos usar o </a:t>
            </a:r>
            <a:r>
              <a:rPr lang="pt-BR" sz="3200" i="1" dirty="0">
                <a:latin typeface="Consolas" panose="020B0609020204030204" pitchFamily="49" charset="0"/>
              </a:rPr>
              <a:t>for</a:t>
            </a:r>
            <a:r>
              <a:rPr lang="pt-BR" sz="3200" dirty="0"/>
              <a:t> para iteração.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452038-B0D7-4F26-B92E-1F49033574A1}"/>
              </a:ext>
            </a:extLst>
          </p:cNvPr>
          <p:cNvSpPr/>
          <p:nvPr/>
        </p:nvSpPr>
        <p:spPr>
          <a:xfrm>
            <a:off x="3217647" y="4551936"/>
            <a:ext cx="5756704" cy="92333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nn-NO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nn-NO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n-NO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nn-NO" sz="18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nn-NO" sz="18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nn-NO" sz="1800" dirty="0">
                <a:solidFill>
                  <a:srgbClr val="9CDCFE"/>
                </a:solidFill>
                <a:latin typeface="Consolas" panose="020B0609020204030204" pitchFamily="49" charset="0"/>
              </a:rPr>
              <a:t>pacientes</a:t>
            </a:r>
            <a:r>
              <a:rPr lang="nn-NO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n-NO" sz="1800" dirty="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nn-NO" sz="18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nn-NO" sz="18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</a:p>
          <a:p>
            <a:endParaRPr lang="nn-NO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A45603-A801-4723-A4AA-F4EC64E001EE}"/>
              </a:ext>
            </a:extLst>
          </p:cNvPr>
          <p:cNvSpPr txBox="1"/>
          <p:nvPr/>
        </p:nvSpPr>
        <p:spPr>
          <a:xfrm>
            <a:off x="280337" y="5617330"/>
            <a:ext cx="11631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Assim podemos usar os índices do </a:t>
            </a:r>
            <a:r>
              <a:rPr lang="pt-BR" sz="3200" i="1" dirty="0" err="1">
                <a:latin typeface="Consolas" panose="020B0609020204030204" pitchFamily="49" charset="0"/>
              </a:rPr>
              <a:t>Array</a:t>
            </a:r>
            <a:r>
              <a:rPr lang="pt-BR" sz="3200" dirty="0"/>
              <a:t> para percorrê-lo.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67981F0-5254-4E32-AC76-18E62A95A6CE}"/>
              </a:ext>
            </a:extLst>
          </p:cNvPr>
          <p:cNvSpPr/>
          <p:nvPr/>
        </p:nvSpPr>
        <p:spPr>
          <a:xfrm>
            <a:off x="4230744" y="6313392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paciente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pacientes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25110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186A8B8-AFBE-4B44-9EE0-4FE72B554D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38818" y="96536"/>
            <a:ext cx="1523809" cy="673016"/>
          </a:xfrm>
          <a:prstGeom prst="rect">
            <a:avLst/>
          </a:prstGeom>
          <a:noFill/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C2879ED-59FA-4EDC-82B0-84091D0DEF5C}"/>
              </a:ext>
            </a:extLst>
          </p:cNvPr>
          <p:cNvSpPr txBox="1"/>
          <p:nvPr/>
        </p:nvSpPr>
        <p:spPr>
          <a:xfrm>
            <a:off x="1588312" y="48323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rgbClr val="FF0000"/>
                </a:solidFill>
              </a:rPr>
              <a:t>Limitando as casas decimais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E289DA0-4945-4BCB-A0A1-86B00B168E4A}"/>
              </a:ext>
            </a:extLst>
          </p:cNvPr>
          <p:cNvSpPr txBox="1"/>
          <p:nvPr/>
        </p:nvSpPr>
        <p:spPr>
          <a:xfrm>
            <a:off x="331304" y="1109534"/>
            <a:ext cx="11631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Alguns resultados possuem diversas casas decimais, para isso usamos a função: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0A20BB1-6000-4F63-9EC4-B80640187CED}"/>
              </a:ext>
            </a:extLst>
          </p:cNvPr>
          <p:cNvSpPr/>
          <p:nvPr/>
        </p:nvSpPr>
        <p:spPr>
          <a:xfrm>
            <a:off x="3787515" y="2402879"/>
            <a:ext cx="461697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tdImc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imc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toFixed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86F19FC-D3BD-4B4D-A6BF-3A2FBC371C76}"/>
              </a:ext>
            </a:extLst>
          </p:cNvPr>
          <p:cNvSpPr txBox="1"/>
          <p:nvPr/>
        </p:nvSpPr>
        <p:spPr>
          <a:xfrm>
            <a:off x="331304" y="3178592"/>
            <a:ext cx="10438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rgbClr val="FF0000"/>
                </a:solidFill>
              </a:rPr>
              <a:t>Adicionando estilo pelo JS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A00D064-C363-4245-A003-1F035FCDB681}"/>
              </a:ext>
            </a:extLst>
          </p:cNvPr>
          <p:cNvSpPr txBox="1"/>
          <p:nvPr/>
        </p:nvSpPr>
        <p:spPr>
          <a:xfrm>
            <a:off x="280338" y="4132640"/>
            <a:ext cx="11631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Para destacar os erros podemos alterar o estilo da linha.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2A3CCE1-C18E-4AB6-A851-AD49977AFE06}"/>
              </a:ext>
            </a:extLst>
          </p:cNvPr>
          <p:cNvSpPr/>
          <p:nvPr/>
        </p:nvSpPr>
        <p:spPr>
          <a:xfrm>
            <a:off x="3091009" y="6028663"/>
            <a:ext cx="600997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paciente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classList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"paciente-invalido"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1B23CDE-0FB0-49B6-8972-CECC9F4E1E4F}"/>
              </a:ext>
            </a:extLst>
          </p:cNvPr>
          <p:cNvSpPr/>
          <p:nvPr/>
        </p:nvSpPr>
        <p:spPr>
          <a:xfrm>
            <a:off x="3091008" y="5259281"/>
            <a:ext cx="600997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paciente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backgroundColor</a:t>
            </a:r>
            <a:r>
              <a:rPr lang="pt-BR" sz="1800" dirty="0">
                <a:solidFill>
                  <a:srgbClr val="DCDCAA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“</a:t>
            </a:r>
            <a:r>
              <a:rPr lang="pt-BR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lightcoral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5163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186A8B8-AFBE-4B44-9EE0-4FE72B554D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38818" y="96536"/>
            <a:ext cx="1523809" cy="673016"/>
          </a:xfrm>
          <a:prstGeom prst="rect">
            <a:avLst/>
          </a:prstGeom>
          <a:noFill/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F1941EB-D3E0-4EB6-81A4-EF41D33CD9EB}"/>
              </a:ext>
            </a:extLst>
          </p:cNvPr>
          <p:cNvSpPr txBox="1"/>
          <p:nvPr/>
        </p:nvSpPr>
        <p:spPr>
          <a:xfrm>
            <a:off x="1652627" y="96536"/>
            <a:ext cx="8786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rgbClr val="FF0000"/>
                </a:solidFill>
              </a:rPr>
              <a:t>Eventos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8B1C1F-1826-414F-B704-BE3F6177841A}"/>
              </a:ext>
            </a:extLst>
          </p:cNvPr>
          <p:cNvSpPr txBox="1"/>
          <p:nvPr/>
        </p:nvSpPr>
        <p:spPr>
          <a:xfrm>
            <a:off x="331304" y="1109534"/>
            <a:ext cx="11631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A ação de "perceber o que o usuário está fazendo na página" é o que chamamos de </a:t>
            </a:r>
            <a:r>
              <a:rPr lang="pt-BR" sz="3200" b="1" dirty="0"/>
              <a:t>evento</a:t>
            </a:r>
            <a:r>
              <a:rPr lang="pt-BR" sz="3200" dirty="0"/>
              <a:t> do browser, que pode ser escutado com o </a:t>
            </a:r>
            <a:r>
              <a:rPr lang="pt-BR" sz="3200" dirty="0" err="1"/>
              <a:t>JavaScript</a:t>
            </a:r>
            <a:r>
              <a:rPr lang="pt-BR" sz="3200" dirty="0"/>
              <a:t>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E46C4DE-54CB-4F4B-9AFD-3B7BC07C8D79}"/>
              </a:ext>
            </a:extLst>
          </p:cNvPr>
          <p:cNvSpPr/>
          <p:nvPr/>
        </p:nvSpPr>
        <p:spPr>
          <a:xfrm>
            <a:off x="1755912" y="3433372"/>
            <a:ext cx="868017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pt-BR" sz="18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botaoAdicionar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"click"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endParaRPr lang="pt-BR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DB8D3BF-81AE-4E8F-AFDB-E5EB22DCCBEC}"/>
              </a:ext>
            </a:extLst>
          </p:cNvPr>
          <p:cNvSpPr/>
          <p:nvPr/>
        </p:nvSpPr>
        <p:spPr>
          <a:xfrm>
            <a:off x="1755913" y="3062973"/>
            <a:ext cx="868017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botaoAdicionar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"#adicionar-paciente"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F83C6BF-0845-467A-B50C-6DFD89EE4B12}"/>
              </a:ext>
            </a:extLst>
          </p:cNvPr>
          <p:cNvSpPr txBox="1"/>
          <p:nvPr/>
        </p:nvSpPr>
        <p:spPr>
          <a:xfrm>
            <a:off x="280336" y="4963636"/>
            <a:ext cx="11631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Como estamos trabalhando com um formulário temos que evitar seu comportamento padrão.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D5DDAED-0E66-405D-9011-8387CF9ECEDF}"/>
              </a:ext>
            </a:extLst>
          </p:cNvPr>
          <p:cNvSpPr/>
          <p:nvPr/>
        </p:nvSpPr>
        <p:spPr>
          <a:xfrm>
            <a:off x="4810448" y="6216900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17020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186A8B8-AFBE-4B44-9EE0-4FE72B554D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38818" y="96536"/>
            <a:ext cx="1523809" cy="673016"/>
          </a:xfrm>
          <a:prstGeom prst="rect">
            <a:avLst/>
          </a:prstGeom>
          <a:noFill/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070764D-89FC-4E35-A3F3-B15DC0C6B288}"/>
              </a:ext>
            </a:extLst>
          </p:cNvPr>
          <p:cNvSpPr txBox="1"/>
          <p:nvPr/>
        </p:nvSpPr>
        <p:spPr>
          <a:xfrm>
            <a:off x="689113" y="96536"/>
            <a:ext cx="9007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rgbClr val="FF0000"/>
                </a:solidFill>
              </a:rPr>
              <a:t>Adicionando pacientes na tabela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025A09A-FFD4-4D63-9F52-02A312D87047}"/>
              </a:ext>
            </a:extLst>
          </p:cNvPr>
          <p:cNvSpPr/>
          <p:nvPr/>
        </p:nvSpPr>
        <p:spPr>
          <a:xfrm>
            <a:off x="2762064" y="1937866"/>
            <a:ext cx="676980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form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"#form-</a:t>
            </a:r>
            <a:r>
              <a:rPr lang="en-US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adiciona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837289-6C81-4651-B9EF-7D75A929CB91}"/>
              </a:ext>
            </a:extLst>
          </p:cNvPr>
          <p:cNvSpPr txBox="1"/>
          <p:nvPr/>
        </p:nvSpPr>
        <p:spPr>
          <a:xfrm>
            <a:off x="331304" y="1109534"/>
            <a:ext cx="11631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Primeiro temos que selecionar os dados do formulário: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FBF356C-B3CA-4EFF-9D8B-E8994B20DDC7}"/>
              </a:ext>
            </a:extLst>
          </p:cNvPr>
          <p:cNvSpPr/>
          <p:nvPr/>
        </p:nvSpPr>
        <p:spPr>
          <a:xfrm>
            <a:off x="2762064" y="2307198"/>
            <a:ext cx="676980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pt-BR" sz="1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pt-BR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form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peso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form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peso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altura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form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altura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gordura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form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gordura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B197070-A3E8-4911-967C-688C9666C22F}"/>
              </a:ext>
            </a:extLst>
          </p:cNvPr>
          <p:cNvSpPr txBox="1"/>
          <p:nvPr/>
        </p:nvSpPr>
        <p:spPr>
          <a:xfrm>
            <a:off x="280338" y="3966028"/>
            <a:ext cx="11631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Criando elementos HTML com JS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D961121-5AA3-4770-8923-F18612B0224E}"/>
              </a:ext>
            </a:extLst>
          </p:cNvPr>
          <p:cNvSpPr/>
          <p:nvPr/>
        </p:nvSpPr>
        <p:spPr>
          <a:xfrm>
            <a:off x="3047999" y="4680575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t-BR" sz="18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pacienteTr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tr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nomeTd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td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8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pesoTd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td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8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alturaTd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td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8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gorduraTd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td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8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imcTd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td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94363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186A8B8-AFBE-4B44-9EE0-4FE72B554D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38818" y="96536"/>
            <a:ext cx="1523809" cy="673016"/>
          </a:xfrm>
          <a:prstGeom prst="rect">
            <a:avLst/>
          </a:prstGeom>
          <a:noFill/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9BCDC15-C3AC-4EC4-B616-79858017C08B}"/>
              </a:ext>
            </a:extLst>
          </p:cNvPr>
          <p:cNvSpPr txBox="1"/>
          <p:nvPr/>
        </p:nvSpPr>
        <p:spPr>
          <a:xfrm>
            <a:off x="689113" y="96536"/>
            <a:ext cx="9007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rgbClr val="FF0000"/>
                </a:solidFill>
              </a:rPr>
              <a:t>Adicionando pacientes na tabela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42693A-813C-49FE-9137-A6452E2C74D6}"/>
              </a:ext>
            </a:extLst>
          </p:cNvPr>
          <p:cNvSpPr txBox="1"/>
          <p:nvPr/>
        </p:nvSpPr>
        <p:spPr>
          <a:xfrm>
            <a:off x="280337" y="875090"/>
            <a:ext cx="11631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Preenchendo os dados dos elementos criados.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5411E62-5A59-4A49-879A-2DF66073670D}"/>
              </a:ext>
            </a:extLst>
          </p:cNvPr>
          <p:cNvSpPr/>
          <p:nvPr/>
        </p:nvSpPr>
        <p:spPr>
          <a:xfrm>
            <a:off x="3047998" y="1459865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nomeTd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paciente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pesoTd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paciente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peso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alturaTd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paciente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altura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gorduraTd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paciente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gordura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imcTd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paciente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imc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A02484-71B8-4E78-BC5C-87105431D2BE}"/>
              </a:ext>
            </a:extLst>
          </p:cNvPr>
          <p:cNvSpPr txBox="1"/>
          <p:nvPr/>
        </p:nvSpPr>
        <p:spPr>
          <a:xfrm>
            <a:off x="331304" y="2973636"/>
            <a:ext cx="11631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Adicionando um elemento dentro de outro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EF88AFE-4E38-4381-89CB-9AE7F41C0342}"/>
              </a:ext>
            </a:extLst>
          </p:cNvPr>
          <p:cNvSpPr/>
          <p:nvPr/>
        </p:nvSpPr>
        <p:spPr>
          <a:xfrm>
            <a:off x="3218235" y="3594854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pacienteTr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nomeTd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pacienteTr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pesoTd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pacienteTr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alturaTd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pacienteTr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gorduraTd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pacienteTr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imcTd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8B92B86-91AD-4D75-80C9-92CE4A825EB5}"/>
              </a:ext>
            </a:extLst>
          </p:cNvPr>
          <p:cNvSpPr txBox="1"/>
          <p:nvPr/>
        </p:nvSpPr>
        <p:spPr>
          <a:xfrm>
            <a:off x="450573" y="5072182"/>
            <a:ext cx="11631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Adicionando a linha na tabela: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5B88C28-CEB4-4B55-9D96-CA4DD143FDE2}"/>
              </a:ext>
            </a:extLst>
          </p:cNvPr>
          <p:cNvSpPr/>
          <p:nvPr/>
        </p:nvSpPr>
        <p:spPr>
          <a:xfrm>
            <a:off x="2548999" y="5662623"/>
            <a:ext cx="74344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tabela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"#tabela-pacientes"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tabela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pacienteTr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13618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186A8B8-AFBE-4B44-9EE0-4FE72B554D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38818" y="96536"/>
            <a:ext cx="1523809" cy="673016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9AF3522-AFDA-4752-9352-C522ECD01DE0}"/>
              </a:ext>
            </a:extLst>
          </p:cNvPr>
          <p:cNvSpPr/>
          <p:nvPr/>
        </p:nvSpPr>
        <p:spPr>
          <a:xfrm>
            <a:off x="2266119" y="2873852"/>
            <a:ext cx="7659758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obtemPaciente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form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pt-BR" sz="18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8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pt-BR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paciente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        nome: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form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        peso: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form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peso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        altura: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form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altura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        gordura: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form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gordura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       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imc</a:t>
            </a:r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form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peso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pt-BR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b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pt-BR" sz="18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paciente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D189A7C-DAD2-4B0A-BCC9-BB785BCE9647}"/>
              </a:ext>
            </a:extLst>
          </p:cNvPr>
          <p:cNvSpPr txBox="1"/>
          <p:nvPr/>
        </p:nvSpPr>
        <p:spPr>
          <a:xfrm>
            <a:off x="689113" y="96536"/>
            <a:ext cx="9007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rgbClr val="FF0000"/>
                </a:solidFill>
              </a:rPr>
              <a:t>Criando Objeto Paciente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570171-FAB2-4511-ACE2-3150826B3A48}"/>
              </a:ext>
            </a:extLst>
          </p:cNvPr>
          <p:cNvSpPr txBox="1"/>
          <p:nvPr/>
        </p:nvSpPr>
        <p:spPr>
          <a:xfrm>
            <a:off x="280336" y="1231568"/>
            <a:ext cx="11631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Para facilitar colocaremos os dados do paciente criado dentro de um objeto.</a:t>
            </a:r>
          </a:p>
        </p:txBody>
      </p:sp>
    </p:spTree>
    <p:extLst>
      <p:ext uri="{BB962C8B-B14F-4D97-AF65-F5344CB8AC3E}">
        <p14:creationId xmlns:p14="http://schemas.microsoft.com/office/powerpoint/2010/main" val="836071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186A8B8-AFBE-4B44-9EE0-4FE72B554D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38818" y="96536"/>
            <a:ext cx="1523809" cy="673016"/>
          </a:xfrm>
          <a:prstGeom prst="rect">
            <a:avLst/>
          </a:prstGeom>
          <a:noFill/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64F7124-A3FA-44AB-A960-665770C5D8D4}"/>
              </a:ext>
            </a:extLst>
          </p:cNvPr>
          <p:cNvSpPr txBox="1"/>
          <p:nvPr/>
        </p:nvSpPr>
        <p:spPr>
          <a:xfrm>
            <a:off x="689113" y="96536"/>
            <a:ext cx="9007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rgbClr val="FF0000"/>
                </a:solidFill>
              </a:rPr>
              <a:t>Reaproveitando código do IMC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AF1E4D-9FEE-4520-9980-2D8A78FEAB4D}"/>
              </a:ext>
            </a:extLst>
          </p:cNvPr>
          <p:cNvSpPr txBox="1"/>
          <p:nvPr/>
        </p:nvSpPr>
        <p:spPr>
          <a:xfrm>
            <a:off x="280338" y="865977"/>
            <a:ext cx="11631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Criando uma função para calcular o IMC.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03502C7-62A1-495B-A247-8076495FEBC5}"/>
              </a:ext>
            </a:extLst>
          </p:cNvPr>
          <p:cNvSpPr/>
          <p:nvPr/>
        </p:nvSpPr>
        <p:spPr>
          <a:xfrm>
            <a:off x="3047999" y="1450752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calculaImc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peso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altura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pt-BR" sz="18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8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pt-BR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imc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peso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/ (</a:t>
            </a:r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altura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altura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800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pt-BR" sz="18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imc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toFixed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B5FC34A-D5E7-47C9-BBDD-BCC1F755DECF}"/>
              </a:ext>
            </a:extLst>
          </p:cNvPr>
          <p:cNvSpPr txBox="1"/>
          <p:nvPr/>
        </p:nvSpPr>
        <p:spPr>
          <a:xfrm>
            <a:off x="445991" y="2844225"/>
            <a:ext cx="11631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Alterando o código para que utilize a função criada.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737E694-7900-49DA-9B2C-C8AC53E4F13F}"/>
              </a:ext>
            </a:extLst>
          </p:cNvPr>
          <p:cNvSpPr/>
          <p:nvPr/>
        </p:nvSpPr>
        <p:spPr>
          <a:xfrm>
            <a:off x="6056051" y="4057833"/>
            <a:ext cx="5906576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obtemPaciente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paciente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        nome: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form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        peso: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form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peso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        altura: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form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altura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        gordura: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form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gordura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imc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calculaImc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form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peso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form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altura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paciente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C0BB592-62A0-4B31-A4FE-93ACE62805F8}"/>
              </a:ext>
            </a:extLst>
          </p:cNvPr>
          <p:cNvSpPr/>
          <p:nvPr/>
        </p:nvSpPr>
        <p:spPr>
          <a:xfrm>
            <a:off x="333345" y="4793245"/>
            <a:ext cx="5429307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alturaEhValida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pesoEhValido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tdImc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calculaImc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peso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altura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tdImc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"Altura e/ou peso inválidos!"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paciente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classList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"paciente-invalido"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953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" name="Google Shape;56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2999" y="-199000"/>
            <a:ext cx="14167789" cy="7083933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85"/>
          <p:cNvSpPr txBox="1"/>
          <p:nvPr/>
        </p:nvSpPr>
        <p:spPr>
          <a:xfrm>
            <a:off x="6515916" y="1549000"/>
            <a:ext cx="5963200" cy="3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4800">
                <a:latin typeface="Comfortaa"/>
                <a:ea typeface="Comfortaa"/>
                <a:cs typeface="Comfortaa"/>
                <a:sym typeface="Comfortaa"/>
              </a:rPr>
              <a:t>Aeeeeeeee!!!</a:t>
            </a:r>
            <a:endParaRPr sz="4800" dirty="0">
              <a:latin typeface="Comfortaa"/>
              <a:ea typeface="Comfortaa"/>
              <a:cs typeface="Comfortaa"/>
              <a:sym typeface="Comfortaa"/>
            </a:endParaRPr>
          </a:p>
          <a:p>
            <a:endParaRPr sz="4800" dirty="0">
              <a:latin typeface="Comfortaa"/>
              <a:ea typeface="Comfortaa"/>
              <a:cs typeface="Comfortaa"/>
              <a:sym typeface="Comfortaa"/>
            </a:endParaRPr>
          </a:p>
          <a:p>
            <a:r>
              <a:rPr lang="pt-BR" sz="4800" dirty="0">
                <a:latin typeface="Comfortaa"/>
                <a:ea typeface="Comfortaa"/>
                <a:cs typeface="Comfortaa"/>
                <a:sym typeface="Comfortaa"/>
              </a:rPr>
              <a:t>Terminamos a revisão! :)</a:t>
            </a:r>
            <a:endParaRPr sz="4800" dirty="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C994B6-E68D-4AE7-871D-A145F1A969D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36384" y="5874484"/>
            <a:ext cx="1523809" cy="673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 idx="4294967295"/>
          </p:nvPr>
        </p:nvSpPr>
        <p:spPr>
          <a:xfrm>
            <a:off x="1908650" y="988900"/>
            <a:ext cx="9754200" cy="3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Um navio no porto está seguro, mas não é para isso que os navios são feitos. Vá para o mar aberto para fazer novas coisas.</a:t>
            </a:r>
            <a:endParaRPr sz="4400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813118" y="521990"/>
            <a:ext cx="1166986" cy="235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 b="1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“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1980104" y="5070010"/>
            <a:ext cx="7121700" cy="21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30909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4400"/>
              <a:buFont typeface="Arial"/>
              <a:buNone/>
            </a:pPr>
            <a:r>
              <a:rPr lang="en-US" sz="4400" i="0" u="none" strike="noStrike" cap="none" dirty="0">
                <a:solidFill>
                  <a:srgbClr val="5E5E5E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— </a:t>
            </a:r>
            <a:r>
              <a:rPr lang="en-US" sz="4400" i="0" dirty="0">
                <a:solidFill>
                  <a:srgbClr val="5E5E5E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GRACE HOPPER</a:t>
            </a:r>
            <a:endParaRPr sz="4400" i="0" u="none" strike="noStrike" cap="none" dirty="0">
              <a:solidFill>
                <a:srgbClr val="5E5E5E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0FDA02-15E3-4326-9A8C-E318F59123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1827" y="6157360"/>
            <a:ext cx="1523809" cy="673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 idx="4294967295"/>
          </p:nvPr>
        </p:nvSpPr>
        <p:spPr>
          <a:xfrm>
            <a:off x="1908650" y="988900"/>
            <a:ext cx="9754200" cy="3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Acredito que é muito importante obter mais mulheres na computação. Meu slogan é: </a:t>
            </a:r>
            <a:r>
              <a:rPr lang="pt-BR" dirty="0" err="1"/>
              <a:t>computing</a:t>
            </a:r>
            <a:r>
              <a:rPr lang="pt-BR" dirty="0"/>
              <a:t> é demasiado importante para ser deixado para os homens.</a:t>
            </a:r>
            <a:endParaRPr sz="4400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813118" y="521990"/>
            <a:ext cx="1166986" cy="235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 b="1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“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1980104" y="5070010"/>
            <a:ext cx="7121700" cy="21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30909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4400"/>
              <a:buFont typeface="Arial"/>
              <a:buNone/>
            </a:pPr>
            <a:r>
              <a:rPr lang="en-US" sz="4400" i="0" u="none" strike="noStrike" cap="none" dirty="0">
                <a:solidFill>
                  <a:srgbClr val="5E5E5E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— KAREN SPÄRCK JONES</a:t>
            </a:r>
            <a:endParaRPr sz="4400" i="0" u="none" strike="noStrike" cap="none" dirty="0">
              <a:solidFill>
                <a:srgbClr val="5E5E5E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56D7D7F-4C9E-4E64-9808-8AE28595C06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8574" y="6157360"/>
            <a:ext cx="1523809" cy="6730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255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F7C65D5-32FD-44D3-BFA0-6EDAE52F6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8999"/>
            <a:ext cx="6096000" cy="342900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C867D2C-418A-4695-B9F9-E8500D2F7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3429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4C28B4E-B9AA-448C-8EE6-A8A2E3DEB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8998"/>
            <a:ext cx="6096000" cy="342899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A1A9334-AA0C-4BE3-8AD4-59ADB70EA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6096000" cy="342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68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/>
        </p:nvSpPr>
        <p:spPr>
          <a:xfrm>
            <a:off x="614575" y="786625"/>
            <a:ext cx="10686900" cy="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61F25"/>
              </a:buClr>
              <a:buSzPts val="6435"/>
              <a:buFont typeface="Source Sans Pro"/>
              <a:buNone/>
            </a:pPr>
            <a:r>
              <a:rPr lang="en-US" sz="6435" b="1" dirty="0" err="1">
                <a:solidFill>
                  <a:srgbClr val="161F25"/>
                </a:solidFill>
                <a:latin typeface="Work Sans"/>
                <a:ea typeface="Work Sans"/>
                <a:cs typeface="Work Sans"/>
                <a:sym typeface="Work Sans"/>
              </a:rPr>
              <a:t>Dever</a:t>
            </a:r>
            <a:r>
              <a:rPr lang="en-US" sz="6435" b="1" dirty="0">
                <a:solidFill>
                  <a:srgbClr val="161F25"/>
                </a:solidFill>
                <a:latin typeface="Work Sans"/>
                <a:ea typeface="Work Sans"/>
                <a:cs typeface="Work Sans"/>
                <a:sym typeface="Work Sans"/>
              </a:rPr>
              <a:t> de Casa:</a:t>
            </a:r>
            <a:endParaRPr sz="6435" b="1" dirty="0">
              <a:solidFill>
                <a:srgbClr val="161F25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2115587" y="1714525"/>
            <a:ext cx="7684875" cy="467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161F25"/>
              </a:buClr>
              <a:buSzPts val="3700"/>
              <a:buFont typeface="Work Sans"/>
              <a:buChar char="▪"/>
            </a:pPr>
            <a:r>
              <a:rPr lang="en-US" sz="3700" dirty="0" err="1">
                <a:solidFill>
                  <a:srgbClr val="161F25"/>
                </a:solidFill>
                <a:latin typeface="Work Sans"/>
                <a:ea typeface="Work Sans"/>
                <a:cs typeface="Work Sans"/>
                <a:sym typeface="Work Sans"/>
              </a:rPr>
              <a:t>Refatorar</a:t>
            </a:r>
            <a:r>
              <a:rPr lang="en-US" sz="3700" dirty="0">
                <a:solidFill>
                  <a:srgbClr val="161F25"/>
                </a:solidFill>
                <a:latin typeface="Work Sans"/>
                <a:ea typeface="Work Sans"/>
                <a:cs typeface="Work Sans"/>
                <a:sym typeface="Work Sans"/>
              </a:rPr>
              <a:t> Código </a:t>
            </a:r>
            <a:r>
              <a:rPr lang="en-US" sz="3700" dirty="0" err="1">
                <a:solidFill>
                  <a:srgbClr val="161F25"/>
                </a:solidFill>
                <a:latin typeface="Work Sans"/>
                <a:ea typeface="Work Sans"/>
                <a:cs typeface="Work Sans"/>
                <a:sym typeface="Work Sans"/>
              </a:rPr>
              <a:t>qubrando</a:t>
            </a:r>
            <a:r>
              <a:rPr lang="en-US" sz="3700" dirty="0">
                <a:solidFill>
                  <a:srgbClr val="161F25"/>
                </a:solidFill>
                <a:latin typeface="Work Sans"/>
                <a:ea typeface="Work Sans"/>
                <a:cs typeface="Work Sans"/>
                <a:sym typeface="Work Sans"/>
              </a:rPr>
              <a:t> as </a:t>
            </a:r>
            <a:r>
              <a:rPr lang="en-US" sz="3700" dirty="0" err="1">
                <a:solidFill>
                  <a:srgbClr val="161F25"/>
                </a:solidFill>
                <a:latin typeface="Work Sans"/>
                <a:ea typeface="Work Sans"/>
                <a:cs typeface="Work Sans"/>
                <a:sym typeface="Work Sans"/>
              </a:rPr>
              <a:t>funcionalidades</a:t>
            </a:r>
            <a:r>
              <a:rPr lang="en-US" sz="3700" dirty="0">
                <a:solidFill>
                  <a:srgbClr val="161F25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3700" dirty="0" err="1">
                <a:solidFill>
                  <a:srgbClr val="161F25"/>
                </a:solidFill>
                <a:latin typeface="Work Sans"/>
                <a:ea typeface="Work Sans"/>
                <a:cs typeface="Work Sans"/>
                <a:sym typeface="Work Sans"/>
              </a:rPr>
              <a:t>em</a:t>
            </a:r>
            <a:r>
              <a:rPr lang="en-US" sz="3700" dirty="0">
                <a:solidFill>
                  <a:srgbClr val="161F25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3700" dirty="0" err="1">
                <a:solidFill>
                  <a:srgbClr val="161F25"/>
                </a:solidFill>
                <a:latin typeface="Work Sans"/>
                <a:ea typeface="Work Sans"/>
                <a:cs typeface="Work Sans"/>
                <a:sym typeface="Work Sans"/>
              </a:rPr>
              <a:t>funções</a:t>
            </a:r>
            <a:r>
              <a:rPr lang="en-US" sz="3700" dirty="0">
                <a:solidFill>
                  <a:srgbClr val="161F25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3700" dirty="0">
              <a:solidFill>
                <a:srgbClr val="161F25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161F25"/>
              </a:buClr>
              <a:buSzPts val="3700"/>
              <a:buFont typeface="Work Sans"/>
              <a:buChar char="▪"/>
            </a:pPr>
            <a:r>
              <a:rPr lang="en-US" sz="3700" dirty="0" err="1">
                <a:solidFill>
                  <a:srgbClr val="161F25"/>
                </a:solidFill>
                <a:latin typeface="Work Sans"/>
                <a:ea typeface="Work Sans"/>
                <a:cs typeface="Work Sans"/>
                <a:sym typeface="Work Sans"/>
              </a:rPr>
              <a:t>Organizar</a:t>
            </a:r>
            <a:r>
              <a:rPr lang="en-US" sz="3700" dirty="0">
                <a:solidFill>
                  <a:srgbClr val="161F25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3700" dirty="0" err="1">
                <a:solidFill>
                  <a:srgbClr val="161F25"/>
                </a:solidFill>
                <a:latin typeface="Work Sans"/>
                <a:ea typeface="Work Sans"/>
                <a:cs typeface="Work Sans"/>
                <a:sym typeface="Work Sans"/>
              </a:rPr>
              <a:t>arquivos</a:t>
            </a:r>
            <a:r>
              <a:rPr lang="en-US" sz="3700" dirty="0">
                <a:solidFill>
                  <a:srgbClr val="161F25"/>
                </a:solidFill>
                <a:latin typeface="Work Sans"/>
                <a:ea typeface="Work Sans"/>
                <a:cs typeface="Work Sans"/>
                <a:sym typeface="Work Sans"/>
              </a:rPr>
              <a:t> de JS por </a:t>
            </a:r>
            <a:r>
              <a:rPr lang="en-US" sz="3700" dirty="0" err="1">
                <a:solidFill>
                  <a:srgbClr val="161F25"/>
                </a:solidFill>
                <a:latin typeface="Work Sans"/>
                <a:ea typeface="Work Sans"/>
                <a:cs typeface="Work Sans"/>
                <a:sym typeface="Work Sans"/>
              </a:rPr>
              <a:t>funcionalidade</a:t>
            </a:r>
            <a:r>
              <a:rPr lang="en-US" sz="3700" dirty="0">
                <a:solidFill>
                  <a:srgbClr val="161F25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3700" dirty="0">
              <a:solidFill>
                <a:srgbClr val="161F25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349E5C-F843-43B7-8803-4ACF5DAD8FA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0086" y="6011097"/>
            <a:ext cx="1523809" cy="673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5657999" y="2285999"/>
            <a:ext cx="5827168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F25"/>
              </a:buClr>
              <a:buSzPts val="9180"/>
              <a:buFont typeface="Source Sans Pro"/>
              <a:buNone/>
            </a:pPr>
            <a:r>
              <a:rPr lang="en-US" sz="9180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  Monica</a:t>
            </a:r>
            <a:endParaRPr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5657999" y="1058593"/>
            <a:ext cx="5827168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Obrigada</a:t>
            </a:r>
            <a:endParaRPr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2669DA3-D14B-4666-9D84-27D9C10C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433" y="3665472"/>
            <a:ext cx="2943636" cy="210531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0E5908B-90CD-481D-A865-16E48FB94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56" y="1058593"/>
            <a:ext cx="4974407" cy="495886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B332319-7FBB-4308-83E5-C060788A64B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20086" y="6011097"/>
            <a:ext cx="1523809" cy="673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BAE9931-F5EB-4D81-BA6E-DCD538DE68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38818" y="123040"/>
            <a:ext cx="1523809" cy="673016"/>
          </a:xfrm>
          <a:prstGeom prst="rect">
            <a:avLst/>
          </a:prstGeom>
          <a:noFill/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46564EB-D24A-43B2-B939-898E8891631F}"/>
              </a:ext>
            </a:extLst>
          </p:cNvPr>
          <p:cNvSpPr txBox="1"/>
          <p:nvPr/>
        </p:nvSpPr>
        <p:spPr>
          <a:xfrm>
            <a:off x="159657" y="1080408"/>
            <a:ext cx="11611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Vamos revisar nosso aprendizado em </a:t>
            </a:r>
            <a:r>
              <a:rPr lang="pt-BR" sz="3600" b="1" dirty="0" err="1">
                <a:solidFill>
                  <a:srgbClr val="FF0000"/>
                </a:solidFill>
              </a:rPr>
              <a:t>JavaScript</a:t>
            </a:r>
            <a:r>
              <a:rPr lang="pt-BR" sz="3600" dirty="0"/>
              <a:t>?</a:t>
            </a:r>
          </a:p>
          <a:p>
            <a:pPr algn="ctr"/>
            <a:r>
              <a:rPr lang="pt-BR" sz="3600" dirty="0"/>
              <a:t>Construiremos o projeto do site </a:t>
            </a:r>
          </a:p>
          <a:p>
            <a:pPr algn="ctr"/>
            <a:r>
              <a:rPr lang="pt-BR" sz="3600" b="1" dirty="0">
                <a:solidFill>
                  <a:srgbClr val="FF0000"/>
                </a:solidFill>
              </a:rPr>
              <a:t>Aparecida Nutrição</a:t>
            </a:r>
            <a:r>
              <a:rPr lang="pt-BR" sz="3600" dirty="0"/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C06B81B-906E-4819-ADD1-FE4B67495DB7}"/>
              </a:ext>
            </a:extLst>
          </p:cNvPr>
          <p:cNvSpPr txBox="1"/>
          <p:nvPr/>
        </p:nvSpPr>
        <p:spPr>
          <a:xfrm>
            <a:off x="351198" y="3429000"/>
            <a:ext cx="116114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	Vamos começar a manipular os dados do site da Aparecida. A página deixará de ser estática e ganhará mais interatividade. O índice de massa corporal (IMC) será calculado automaticamente, e conseguiremos adicionar um novo paciente sem alterarmos o HTML. Isso dará dinamismo e deixará a página mais moderna.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51C344B-9549-4198-8280-88333EC95651}"/>
              </a:ext>
            </a:extLst>
          </p:cNvPr>
          <p:cNvSpPr txBox="1"/>
          <p:nvPr/>
        </p:nvSpPr>
        <p:spPr>
          <a:xfrm>
            <a:off x="6258038" y="5979886"/>
            <a:ext cx="5812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Vamos Começar a mexer???</a:t>
            </a:r>
          </a:p>
        </p:txBody>
      </p:sp>
    </p:spTree>
    <p:extLst>
      <p:ext uri="{BB962C8B-B14F-4D97-AF65-F5344CB8AC3E}">
        <p14:creationId xmlns:p14="http://schemas.microsoft.com/office/powerpoint/2010/main" val="290502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04125AA-296C-4BC5-A368-AF38B3016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3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A9EF18E-AEED-4B63-AF3C-F279EB83C2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38818" y="109788"/>
            <a:ext cx="1523809" cy="673016"/>
          </a:xfrm>
          <a:prstGeom prst="rect">
            <a:avLst/>
          </a:prstGeom>
          <a:noFill/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061D885-CCA2-434F-A53A-1814C682A605}"/>
              </a:ext>
            </a:extLst>
          </p:cNvPr>
          <p:cNvSpPr txBox="1"/>
          <p:nvPr/>
        </p:nvSpPr>
        <p:spPr>
          <a:xfrm flipH="1">
            <a:off x="757441" y="593339"/>
            <a:ext cx="9681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O que usamos para buscar informações no nosso DOM?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1A5E4A0-EE41-4DC0-8503-B5DE0C809834}"/>
              </a:ext>
            </a:extLst>
          </p:cNvPr>
          <p:cNvSpPr txBox="1"/>
          <p:nvPr/>
        </p:nvSpPr>
        <p:spPr>
          <a:xfrm>
            <a:off x="6096000" y="1644513"/>
            <a:ext cx="3544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Temos duas formas: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F3EFB33-0F70-4FFF-BC7B-C65FF96917B4}"/>
              </a:ext>
            </a:extLst>
          </p:cNvPr>
          <p:cNvSpPr txBox="1"/>
          <p:nvPr/>
        </p:nvSpPr>
        <p:spPr>
          <a:xfrm>
            <a:off x="3857943" y="2503089"/>
            <a:ext cx="3955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.</a:t>
            </a:r>
            <a:r>
              <a:rPr lang="pt-BR" sz="4000" dirty="0" err="1"/>
              <a:t>querySelector</a:t>
            </a:r>
            <a:r>
              <a:rPr lang="pt-BR" sz="4000" dirty="0"/>
              <a:t>()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7747EF-3DAA-482C-8581-19C74A8B365C}"/>
              </a:ext>
            </a:extLst>
          </p:cNvPr>
          <p:cNvSpPr txBox="1"/>
          <p:nvPr/>
        </p:nvSpPr>
        <p:spPr>
          <a:xfrm>
            <a:off x="7460783" y="3546331"/>
            <a:ext cx="4501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.</a:t>
            </a:r>
            <a:r>
              <a:rPr lang="pt-BR" sz="4000" dirty="0" err="1"/>
              <a:t>getElementBy</a:t>
            </a:r>
            <a:r>
              <a:rPr lang="pt-BR" sz="4000" dirty="0"/>
              <a:t>...()</a:t>
            </a:r>
          </a:p>
          <a:p>
            <a:endParaRPr lang="pt-BR" sz="40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904C4F8-20A9-4C57-8083-C11A2F798E71}"/>
              </a:ext>
            </a:extLst>
          </p:cNvPr>
          <p:cNvSpPr txBox="1"/>
          <p:nvPr/>
        </p:nvSpPr>
        <p:spPr>
          <a:xfrm>
            <a:off x="227330" y="5091388"/>
            <a:ext cx="11737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u="sng" dirty="0"/>
              <a:t>Obs¹</a:t>
            </a:r>
            <a:r>
              <a:rPr lang="pt-BR" sz="2000" dirty="0"/>
              <a:t>.: Não esqueça que pra manipular o DOM precisamos acessá-lo através da palavra </a:t>
            </a:r>
            <a:r>
              <a:rPr lang="pt-B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document</a:t>
            </a:r>
            <a:r>
              <a:rPr lang="pt-BR" sz="2000" dirty="0"/>
              <a:t>!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2A40B1F-09D4-49E1-AA11-AA7712766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0" y="2261921"/>
            <a:ext cx="3544956" cy="269416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0BC7AE-7419-47DB-9FFB-604A4FBFA7EF}"/>
              </a:ext>
            </a:extLst>
          </p:cNvPr>
          <p:cNvSpPr txBox="1"/>
          <p:nvPr/>
        </p:nvSpPr>
        <p:spPr>
          <a:xfrm>
            <a:off x="228351" y="5711675"/>
            <a:ext cx="117352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u="sng" dirty="0"/>
              <a:t>Obs²</a:t>
            </a:r>
            <a:r>
              <a:rPr lang="pt-BR" sz="2000" dirty="0"/>
              <a:t>.: Ao utilizar o </a:t>
            </a:r>
            <a:r>
              <a:rPr lang="pt-BR" sz="2000" b="1" dirty="0" err="1"/>
              <a:t>querySelector</a:t>
            </a:r>
            <a:r>
              <a:rPr lang="pt-BR" sz="2000" dirty="0"/>
              <a:t>, temos que especificar se vamos chamar uma </a:t>
            </a:r>
            <a:r>
              <a:rPr lang="pt-BR" sz="2000" b="1" dirty="0"/>
              <a:t>classe</a:t>
            </a:r>
            <a:r>
              <a:rPr lang="pt-BR" sz="2000" dirty="0"/>
              <a:t> ou </a:t>
            </a:r>
            <a:r>
              <a:rPr lang="pt-BR" sz="2000" b="1" dirty="0"/>
              <a:t>id</a:t>
            </a:r>
            <a:r>
              <a:rPr lang="pt-BR" sz="2000" dirty="0"/>
              <a:t> através dos símbolos </a:t>
            </a:r>
            <a:r>
              <a:rPr lang="pt-BR" sz="3200" dirty="0">
                <a:solidFill>
                  <a:srgbClr val="FF0000"/>
                </a:solidFill>
              </a:rPr>
              <a:t>.</a:t>
            </a:r>
            <a:r>
              <a:rPr lang="pt-BR" sz="2000" dirty="0"/>
              <a:t> e </a:t>
            </a:r>
            <a:r>
              <a:rPr lang="pt-BR" sz="3200" dirty="0">
                <a:solidFill>
                  <a:srgbClr val="FF0000"/>
                </a:solidFill>
              </a:rPr>
              <a:t>#</a:t>
            </a:r>
            <a:r>
              <a:rPr lang="pt-BR" sz="2000" dirty="0"/>
              <a:t>,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320931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18D25B0-3828-4FB9-862D-7FE5B87840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38818" y="109788"/>
            <a:ext cx="1523809" cy="673016"/>
          </a:xfrm>
          <a:prstGeom prst="rect">
            <a:avLst/>
          </a:prstGeom>
          <a:noFill/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70534C9-9C51-4C19-842E-E248685B5C87}"/>
              </a:ext>
            </a:extLst>
          </p:cNvPr>
          <p:cNvSpPr txBox="1"/>
          <p:nvPr/>
        </p:nvSpPr>
        <p:spPr>
          <a:xfrm>
            <a:off x="1470991" y="212035"/>
            <a:ext cx="7566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FF0000"/>
                </a:solidFill>
              </a:rPr>
              <a:t>Trocando o título da página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9B3F82-74C9-4509-A770-44E3390CD49D}"/>
              </a:ext>
            </a:extLst>
          </p:cNvPr>
          <p:cNvSpPr txBox="1"/>
          <p:nvPr/>
        </p:nvSpPr>
        <p:spPr>
          <a:xfrm>
            <a:off x="251789" y="1627807"/>
            <a:ext cx="1146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1- Selecionar o elemento da página que queremos alterar, neste caso o título &lt;h1&gt;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8AEA083-FDD1-4A22-995E-5D80AC82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91" y="2030900"/>
            <a:ext cx="117108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2- U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tilizar a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função seletora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é responsável de trazer um elemento do mundo do HTML para o mundo do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DFDE2D-BA3C-47BB-8971-C37023620035}"/>
              </a:ext>
            </a:extLst>
          </p:cNvPr>
          <p:cNvSpPr txBox="1"/>
          <p:nvPr/>
        </p:nvSpPr>
        <p:spPr>
          <a:xfrm>
            <a:off x="251791" y="2677231"/>
            <a:ext cx="1133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3- Por fim, para trocar o texto do &lt;h1&gt; podemos usar duas propriedades: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B6E8CC8-6B90-4AEF-BBB9-5637A41FF20E}"/>
              </a:ext>
            </a:extLst>
          </p:cNvPr>
          <p:cNvSpPr txBox="1"/>
          <p:nvPr/>
        </p:nvSpPr>
        <p:spPr>
          <a:xfrm>
            <a:off x="1298713" y="3349691"/>
            <a:ext cx="3955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.</a:t>
            </a:r>
            <a:r>
              <a:rPr lang="pt-BR" sz="4000" dirty="0" err="1"/>
              <a:t>textContent</a:t>
            </a:r>
            <a:endParaRPr lang="pt-BR" sz="40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E97B3CC-CBFA-4F1C-80E9-98C115452635}"/>
              </a:ext>
            </a:extLst>
          </p:cNvPr>
          <p:cNvSpPr txBox="1"/>
          <p:nvPr/>
        </p:nvSpPr>
        <p:spPr>
          <a:xfrm>
            <a:off x="6483044" y="3346787"/>
            <a:ext cx="3955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/>
              <a:t>.innerHTML</a:t>
            </a:r>
            <a:endParaRPr lang="pt-BR" sz="40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32D8808-AF2C-43D5-92AD-38F0A5368D3A}"/>
              </a:ext>
            </a:extLst>
          </p:cNvPr>
          <p:cNvSpPr/>
          <p:nvPr/>
        </p:nvSpPr>
        <p:spPr>
          <a:xfrm>
            <a:off x="707625" y="5676255"/>
            <a:ext cx="10551461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t-B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CE9178"/>
                </a:solidFill>
                <a:latin typeface="Consolas" panose="020B0609020204030204" pitchFamily="49" charset="0"/>
              </a:rPr>
              <a:t>".titulo"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t-BR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2000" dirty="0">
                <a:solidFill>
                  <a:srgbClr val="CE9178"/>
                </a:solidFill>
                <a:latin typeface="Consolas" panose="020B0609020204030204" pitchFamily="49" charset="0"/>
              </a:rPr>
              <a:t>"Aparecida Nutricionista"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F164F86-3CB9-46EE-B8C0-F94E1A3E38C8}"/>
              </a:ext>
            </a:extLst>
          </p:cNvPr>
          <p:cNvSpPr/>
          <p:nvPr/>
        </p:nvSpPr>
        <p:spPr>
          <a:xfrm>
            <a:off x="707625" y="4975921"/>
            <a:ext cx="10551461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t-B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CE9178"/>
                </a:solidFill>
                <a:latin typeface="Consolas" panose="020B0609020204030204" pitchFamily="49" charset="0"/>
              </a:rPr>
              <a:t>"#titulo"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t-BR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2000" dirty="0">
                <a:solidFill>
                  <a:srgbClr val="CE9178"/>
                </a:solidFill>
                <a:latin typeface="Consolas" panose="020B0609020204030204" pitchFamily="49" charset="0"/>
              </a:rPr>
              <a:t>"Aparecida Nutricionista"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9952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18D25B0-3828-4FB9-862D-7FE5B87840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38818" y="109788"/>
            <a:ext cx="1523809" cy="673016"/>
          </a:xfrm>
          <a:prstGeom prst="rect">
            <a:avLst/>
          </a:prstGeom>
          <a:noFill/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445F03F-D002-48F3-B16F-DB597AD09025}"/>
              </a:ext>
            </a:extLst>
          </p:cNvPr>
          <p:cNvSpPr txBox="1"/>
          <p:nvPr/>
        </p:nvSpPr>
        <p:spPr>
          <a:xfrm>
            <a:off x="1192695" y="60550"/>
            <a:ext cx="8335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rgbClr val="FF0000"/>
                </a:solidFill>
              </a:rPr>
              <a:t>Buscando dados do paciente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153D67-306A-47B7-96F1-F0BFCEF84C80}"/>
              </a:ext>
            </a:extLst>
          </p:cNvPr>
          <p:cNvSpPr txBox="1"/>
          <p:nvPr/>
        </p:nvSpPr>
        <p:spPr>
          <a:xfrm>
            <a:off x="331304" y="1507100"/>
            <a:ext cx="11631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Para entendermos vamos usar apenas o primeiro paciente, pra isso precisamos atribuir um id para que possamos manipular.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8E44A9-2F3D-4D9C-8C77-8D7E7030B1AB}"/>
              </a:ext>
            </a:extLst>
          </p:cNvPr>
          <p:cNvSpPr/>
          <p:nvPr/>
        </p:nvSpPr>
        <p:spPr>
          <a:xfrm>
            <a:off x="3217648" y="2939282"/>
            <a:ext cx="5756704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"paciente"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"primeiro-paciente"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0F41FAF-82F0-4FDD-989A-0C494D1CAC0E}"/>
              </a:ext>
            </a:extLst>
          </p:cNvPr>
          <p:cNvSpPr txBox="1"/>
          <p:nvPr/>
        </p:nvSpPr>
        <p:spPr>
          <a:xfrm>
            <a:off x="463826" y="3790122"/>
            <a:ext cx="1149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Precisamos resgatar seu peso e sua altura.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E0A65B0-AD89-4D7A-AA03-E0DBFD5AE576}"/>
              </a:ext>
            </a:extLst>
          </p:cNvPr>
          <p:cNvSpPr/>
          <p:nvPr/>
        </p:nvSpPr>
        <p:spPr>
          <a:xfrm>
            <a:off x="1912205" y="4425518"/>
            <a:ext cx="816281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paciente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"#primeiro-paciente"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E12DF10-BDDE-416A-B9E6-396C21761872}"/>
              </a:ext>
            </a:extLst>
          </p:cNvPr>
          <p:cNvSpPr/>
          <p:nvPr/>
        </p:nvSpPr>
        <p:spPr>
          <a:xfrm>
            <a:off x="1912205" y="4794850"/>
            <a:ext cx="816281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pt-BR" sz="1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pt-BR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tdPeso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paciente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".</a:t>
            </a:r>
            <a:r>
              <a:rPr lang="pt-BR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info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-peso"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peso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tdPeso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tdAltura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paciente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".</a:t>
            </a:r>
            <a:r>
              <a:rPr lang="pt-BR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info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-altura"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altura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tdAltura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4405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18D25B0-3828-4FB9-862D-7FE5B87840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38818" y="109788"/>
            <a:ext cx="1523809" cy="673016"/>
          </a:xfrm>
          <a:prstGeom prst="rect">
            <a:avLst/>
          </a:prstGeom>
          <a:noFill/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F25598F-2FC6-4637-B4B9-DE9CC67DF6D1}"/>
              </a:ext>
            </a:extLst>
          </p:cNvPr>
          <p:cNvSpPr txBox="1"/>
          <p:nvPr/>
        </p:nvSpPr>
        <p:spPr>
          <a:xfrm>
            <a:off x="1192695" y="60550"/>
            <a:ext cx="8335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rgbClr val="FF0000"/>
                </a:solidFill>
              </a:rPr>
              <a:t>Calculando IMC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95290E-B76F-4D66-BE35-3265B39A2DF0}"/>
              </a:ext>
            </a:extLst>
          </p:cNvPr>
          <p:cNvSpPr txBox="1"/>
          <p:nvPr/>
        </p:nvSpPr>
        <p:spPr>
          <a:xfrm>
            <a:off x="331304" y="1507100"/>
            <a:ext cx="11631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Vamos utilizar a fórmula para calcular uma vez que já temos os dados do paciente.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BE92277-72F6-47BA-A624-580DB48C3AE8}"/>
              </a:ext>
            </a:extLst>
          </p:cNvPr>
          <p:cNvSpPr/>
          <p:nvPr/>
        </p:nvSpPr>
        <p:spPr>
          <a:xfrm>
            <a:off x="3838480" y="2939282"/>
            <a:ext cx="461697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imc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peso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/ (</a:t>
            </a:r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altura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altura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4BE459-E4FE-4BF7-8CBD-06BF7D38DC02}"/>
              </a:ext>
            </a:extLst>
          </p:cNvPr>
          <p:cNvSpPr txBox="1"/>
          <p:nvPr/>
        </p:nvSpPr>
        <p:spPr>
          <a:xfrm>
            <a:off x="280338" y="3663578"/>
            <a:ext cx="11631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Agora precisamos colocar essa informação na tabela.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201824-A025-4BC9-BF3D-09DABFDD6BA6}"/>
              </a:ext>
            </a:extLst>
          </p:cNvPr>
          <p:cNvSpPr/>
          <p:nvPr/>
        </p:nvSpPr>
        <p:spPr>
          <a:xfrm>
            <a:off x="2964372" y="4603317"/>
            <a:ext cx="626325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tdImc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paciente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".</a:t>
            </a:r>
            <a:r>
              <a:rPr lang="pt-BR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info-imc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E747F64-46AC-45C4-8EEA-24BB75455B92}"/>
              </a:ext>
            </a:extLst>
          </p:cNvPr>
          <p:cNvSpPr/>
          <p:nvPr/>
        </p:nvSpPr>
        <p:spPr>
          <a:xfrm>
            <a:off x="2964373" y="4972649"/>
            <a:ext cx="626325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tdImc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im</a:t>
            </a:r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c</a:t>
            </a:r>
            <a:r>
              <a:rPr lang="pt-BR" sz="1800" dirty="0">
                <a:solidFill>
                  <a:srgbClr val="DCDCAA"/>
                </a:solidFill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393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18D25B0-3828-4FB9-862D-7FE5B87840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38818" y="109788"/>
            <a:ext cx="1523809" cy="673016"/>
          </a:xfrm>
          <a:prstGeom prst="rect">
            <a:avLst/>
          </a:prstGeom>
          <a:noFill/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08C9AAA-8F21-443A-8B1E-B180BE9956F0}"/>
              </a:ext>
            </a:extLst>
          </p:cNvPr>
          <p:cNvSpPr txBox="1"/>
          <p:nvPr/>
        </p:nvSpPr>
        <p:spPr>
          <a:xfrm>
            <a:off x="1192695" y="60550"/>
            <a:ext cx="8335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rgbClr val="FF0000"/>
                </a:solidFill>
              </a:rPr>
              <a:t>Validação de dados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FDE619-993D-466D-A5E8-103A24D6FA29}"/>
              </a:ext>
            </a:extLst>
          </p:cNvPr>
          <p:cNvSpPr/>
          <p:nvPr/>
        </p:nvSpPr>
        <p:spPr>
          <a:xfrm>
            <a:off x="119270" y="1088194"/>
            <a:ext cx="507558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O que acontece se alguém, no momento de digitar o código HTML, colocar um valor que não é válido para o pesou ou altura do paciente?</a:t>
            </a:r>
          </a:p>
          <a:p>
            <a:pPr algn="ctr"/>
            <a:endParaRPr lang="pt-BR" sz="2800" dirty="0"/>
          </a:p>
          <a:p>
            <a:pPr algn="ctr"/>
            <a:r>
              <a:rPr lang="pt-BR" sz="2800" dirty="0"/>
              <a:t>Temos que validar as informações e exibir uma mensagem de aviso informando que os dados do paciente são inválidos e devem ser verificados.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6E880CC-F423-4363-AC48-7E50236E767E}"/>
              </a:ext>
            </a:extLst>
          </p:cNvPr>
          <p:cNvSpPr/>
          <p:nvPr/>
        </p:nvSpPr>
        <p:spPr>
          <a:xfrm>
            <a:off x="5194852" y="1319027"/>
            <a:ext cx="6877878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alturaEhValida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pesoEhValido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8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peso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pt-BR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peso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pt-BR" sz="1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pesoEhValido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8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altura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pt-BR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altura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pt-BR" sz="1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alturaEhValida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8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alturaEhValida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pesoEhValido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tdImc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imc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pt-BR" sz="1800" dirty="0" err="1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tdImc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"Altura e/ou peso inválidos!“</a:t>
            </a:r>
          </a:p>
          <a:p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028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1174</Words>
  <Application>Microsoft Office PowerPoint</Application>
  <PresentationFormat>Widescreen</PresentationFormat>
  <Paragraphs>163</Paragraphs>
  <Slides>21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0" baseType="lpstr">
      <vt:lpstr>Work Sans Light</vt:lpstr>
      <vt:lpstr>Comfortaa</vt:lpstr>
      <vt:lpstr>Arial</vt:lpstr>
      <vt:lpstr>Work Sans</vt:lpstr>
      <vt:lpstr>Source Sans Pro</vt:lpstr>
      <vt:lpstr>Calibri</vt:lpstr>
      <vt:lpstr>Source Sans Pro Black</vt:lpstr>
      <vt:lpstr>Consolas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Um navio no porto está seguro, mas não é para isso que os navios são feitos. Vá para o mar aberto para fazer novas coisas.</vt:lpstr>
      <vt:lpstr>Acredito que é muito importante obter mais mulheres na computação. Meu slogan é: computing é demasiado importante para ser deixado para os homens.</vt:lpstr>
      <vt:lpstr>Apresentação do PowerPoint</vt:lpstr>
      <vt:lpstr>  Monica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Monica Craveiro de Menezes</cp:lastModifiedBy>
  <cp:revision>77</cp:revision>
  <dcterms:modified xsi:type="dcterms:W3CDTF">2019-01-28T20:42:45Z</dcterms:modified>
</cp:coreProperties>
</file>