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27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1" r:id="rId13"/>
    <p:sldId id="319" r:id="rId14"/>
    <p:sldId id="320" r:id="rId15"/>
    <p:sldId id="321" r:id="rId16"/>
    <p:sldId id="30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431BFBDD-BCC5-4EBD-B4AE-8590B596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3EC3B1E-1778-4CDC-8D65-663159B8A094}"/>
              </a:ext>
            </a:extLst>
          </p:cNvPr>
          <p:cNvSpPr/>
          <p:nvPr/>
        </p:nvSpPr>
        <p:spPr>
          <a:xfrm>
            <a:off x="445267" y="3429000"/>
            <a:ext cx="666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Comunicação por campo de proximidade, ou </a:t>
            </a:r>
            <a:r>
              <a:rPr lang="pt-BR" dirty="0" err="1">
                <a:latin typeface="Museo Slab 300" panose="02000000000000000000" pitchFamily="50" charset="0"/>
              </a:rPr>
              <a:t>near-field</a:t>
            </a:r>
            <a:r>
              <a:rPr lang="pt-BR" dirty="0">
                <a:latin typeface="Museo Slab 300" panose="02000000000000000000" pitchFamily="50" charset="0"/>
              </a:rPr>
              <a:t> communication, é uma tecnologia que permite a troca de informações sem fio e de forma segura entre dispositivos compatíveis que estejam próximos um do outro, que funciona a 13.56 MHz</a:t>
            </a:r>
          </a:p>
        </p:txBody>
      </p:sp>
      <p:pic>
        <p:nvPicPr>
          <p:cNvPr id="6" name="Picture 2" descr="NFC">
            <a:extLst>
              <a:ext uri="{FF2B5EF4-FFF2-40B4-BE49-F238E27FC236}">
                <a16:creationId xmlns:a16="http://schemas.microsoft.com/office/drawing/2014/main" id="{A9DAC381-F1BF-4874-8042-AE97247D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6" y="1271858"/>
            <a:ext cx="2024617" cy="20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E0088C-5C94-4369-A9DB-BBCCFC9565C4}"/>
              </a:ext>
            </a:extLst>
          </p:cNvPr>
          <p:cNvSpPr/>
          <p:nvPr/>
        </p:nvSpPr>
        <p:spPr>
          <a:xfrm>
            <a:off x="449024" y="3429000"/>
            <a:ext cx="6451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Identificação por radiofrequência ou RFID é um método de identificação automática por meio de sinais de rádio, recuperando e armazenando dados remotamente por meio de dispositivos denominados etiquetas RFID.</a:t>
            </a:r>
          </a:p>
        </p:txBody>
      </p:sp>
      <p:pic>
        <p:nvPicPr>
          <p:cNvPr id="5" name="Picture 2" descr="Gestão de Estoque: etiquetas RFID x Código de Barras!">
            <a:extLst>
              <a:ext uri="{FF2B5EF4-FFF2-40B4-BE49-F238E27FC236}">
                <a16:creationId xmlns:a16="http://schemas.microsoft.com/office/drawing/2014/main" id="{B034C7F9-6024-4509-A060-399ABF477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1" y="1111658"/>
            <a:ext cx="2117096" cy="21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684CC37-C3C4-4ADB-AFFF-09E8DB88E7F9}"/>
              </a:ext>
            </a:extLst>
          </p:cNvPr>
          <p:cNvSpPr/>
          <p:nvPr/>
        </p:nvSpPr>
        <p:spPr>
          <a:xfrm>
            <a:off x="455900" y="1298576"/>
            <a:ext cx="3462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Nano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Satélit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- LEO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3208A8-8748-4AB8-956C-872FDFA4D7B0}"/>
              </a:ext>
            </a:extLst>
          </p:cNvPr>
          <p:cNvSpPr/>
          <p:nvPr/>
        </p:nvSpPr>
        <p:spPr>
          <a:xfrm>
            <a:off x="449025" y="1919774"/>
            <a:ext cx="4569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Uma órbita terrestre baixa é uma órbita em que os objetos, como satélites, se encontram abaixo de 2000 km. Essa região se situa abaixo da órbita terrestre média e substancialmente abaixo da órbita geoestacionária, mas geralmente entre 350 e os 1400 km acima da superfície da Terra.</a:t>
            </a:r>
          </a:p>
        </p:txBody>
      </p:sp>
      <p:pic>
        <p:nvPicPr>
          <p:cNvPr id="3" name="Imagem 2" descr="Satélite no espaço&#10;&#10;Descrição gerada automaticamente">
            <a:extLst>
              <a:ext uri="{FF2B5EF4-FFF2-40B4-BE49-F238E27FC236}">
                <a16:creationId xmlns:a16="http://schemas.microsoft.com/office/drawing/2014/main" id="{0E1096D6-DC03-4252-B5C8-23C51FC12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98" y="1951673"/>
            <a:ext cx="3237741" cy="23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B222FF3-480D-4FF7-BC9C-63DB9EFB4FF5}"/>
              </a:ext>
            </a:extLst>
          </p:cNvPr>
          <p:cNvSpPr/>
          <p:nvPr/>
        </p:nvSpPr>
        <p:spPr>
          <a:xfrm>
            <a:off x="449025" y="1420043"/>
            <a:ext cx="4537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Ultra High </a:t>
            </a:r>
            <a:r>
              <a:rPr lang="pt-BR" dirty="0" err="1">
                <a:latin typeface="Museo Slab 300" panose="02000000000000000000" pitchFamily="50" charset="0"/>
              </a:rPr>
              <a:t>Frequency</a:t>
            </a:r>
            <a:r>
              <a:rPr lang="pt-BR" dirty="0">
                <a:latin typeface="Museo Slab 300" panose="02000000000000000000" pitchFamily="50" charset="0"/>
              </a:rPr>
              <a:t>, que significa Frequência Ultra Alta, é a designação da faixa de radiofrequências compreendida entre 300 MHz e 3 GHz. É usualmente representada pela sigla UHF. É uma frequência comum para propagações de sinais de televisão e de canais em HDTV, rádio, transceptores, </a:t>
            </a:r>
            <a:r>
              <a:rPr lang="pt-BR" dirty="0" err="1">
                <a:latin typeface="Museo Slab 300" panose="02000000000000000000" pitchFamily="50" charset="0"/>
              </a:rPr>
              <a:t>bluetooth</a:t>
            </a:r>
            <a:r>
              <a:rPr lang="pt-BR" dirty="0">
                <a:latin typeface="Museo Slab 300" panose="02000000000000000000" pitchFamily="50" charset="0"/>
              </a:rPr>
              <a:t> e redes wireless.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9" name="Imagem 8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12A36D56-6AB8-4A67-B7C0-B925DE3BC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420043"/>
            <a:ext cx="2702774" cy="29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739AF8-95DE-47F6-9B75-2E5A25E1F767}"/>
              </a:ext>
            </a:extLst>
          </p:cNvPr>
          <p:cNvSpPr/>
          <p:nvPr/>
        </p:nvSpPr>
        <p:spPr>
          <a:xfrm>
            <a:off x="449025" y="1420043"/>
            <a:ext cx="3644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MQTT, sigla de MQ </a:t>
            </a:r>
            <a:r>
              <a:rPr lang="pt-BR" dirty="0" err="1">
                <a:latin typeface="Museo Slab 300" panose="02000000000000000000" pitchFamily="50" charset="0"/>
              </a:rPr>
              <a:t>Telemetry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Transport</a:t>
            </a:r>
            <a:r>
              <a:rPr lang="pt-BR" dirty="0">
                <a:latin typeface="Museo Slab 300" panose="02000000000000000000" pitchFamily="50" charset="0"/>
              </a:rPr>
              <a:t>, é um protocolo de mensagens leve para sensores e pequenos dispositivos móveis otimizado para redes TCP/IP. O esquema de troca de mensagens é fundamentado no modelo Publicador-Subscritor, extremamente simples e leve. </a:t>
            </a:r>
          </a:p>
        </p:txBody>
      </p:sp>
      <p:pic>
        <p:nvPicPr>
          <p:cNvPr id="3" name="Picture 2" descr="Servidor Eclipse Mosquitto MQTT na Nuvem: Como Criar uma Rede IoT ...">
            <a:extLst>
              <a:ext uri="{FF2B5EF4-FFF2-40B4-BE49-F238E27FC236}">
                <a16:creationId xmlns:a16="http://schemas.microsoft.com/office/drawing/2014/main" id="{995956CD-3021-42BC-AC99-4A132E77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1505103"/>
            <a:ext cx="4278911" cy="44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F970B0-EA82-4BF1-9E27-AC218534C323}"/>
              </a:ext>
            </a:extLst>
          </p:cNvPr>
          <p:cNvSpPr/>
          <p:nvPr/>
        </p:nvSpPr>
        <p:spPr>
          <a:xfrm>
            <a:off x="449025" y="2843703"/>
            <a:ext cx="6547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O Hypertext </a:t>
            </a:r>
            <a:r>
              <a:rPr lang="pt-BR" dirty="0" err="1">
                <a:latin typeface="Museo Slab 300" panose="02000000000000000000" pitchFamily="50" charset="0"/>
              </a:rPr>
              <a:t>Transfer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Protocol</a:t>
            </a:r>
            <a:r>
              <a:rPr lang="pt-BR" dirty="0">
                <a:latin typeface="Museo Slab 300" panose="02000000000000000000" pitchFamily="50" charset="0"/>
              </a:rPr>
              <a:t>, sigla HTTP é um protocolo de comunicação utilizado para sistemas de informação de hipermídia, distribuídos e colaborativos. Ele é a base para a comunicação de dados da World </a:t>
            </a:r>
            <a:r>
              <a:rPr lang="pt-BR" dirty="0" err="1">
                <a:latin typeface="Museo Slab 300" panose="02000000000000000000" pitchFamily="50" charset="0"/>
              </a:rPr>
              <a:t>Wide</a:t>
            </a:r>
            <a:r>
              <a:rPr lang="pt-BR" dirty="0">
                <a:latin typeface="Museo Slab 300" panose="02000000000000000000" pitchFamily="50" charset="0"/>
              </a:rPr>
              <a:t> Web. Hipertexto é o texto estruturado que utiliza ligações lógicas entre nós, contendo texto.</a:t>
            </a:r>
          </a:p>
        </p:txBody>
      </p:sp>
      <p:pic>
        <p:nvPicPr>
          <p:cNvPr id="3" name="Picture 8" descr="Hypertext Transfer Protocol - Wikiwand">
            <a:extLst>
              <a:ext uri="{FF2B5EF4-FFF2-40B4-BE49-F238E27FC236}">
                <a16:creationId xmlns:a16="http://schemas.microsoft.com/office/drawing/2014/main" id="{D145AFDD-B8D0-432A-86C3-C642CB60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0" y="1273431"/>
            <a:ext cx="2420013" cy="12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5C8C976B-7FCE-40AB-AD60-E6873A21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AD2A42-70E0-4CD7-8301-CD6EAFA395EC}"/>
              </a:ext>
            </a:extLst>
          </p:cNvPr>
          <p:cNvSpPr/>
          <p:nvPr/>
        </p:nvSpPr>
        <p:spPr>
          <a:xfrm>
            <a:off x="417128" y="2619568"/>
            <a:ext cx="31235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Museo Slab 300" panose="02000000000000000000" pitchFamily="50" charset="0"/>
              </a:rPr>
              <a:t>LoRa</a:t>
            </a:r>
            <a:r>
              <a:rPr lang="pt-BR" dirty="0">
                <a:latin typeface="Museo Slab 300" panose="02000000000000000000" pitchFamily="50" charset="0"/>
              </a:rPr>
              <a:t> é uma tecnologia de rede de área ampla de baixa potência. Baseia-se em técnicas de modulação de espectro de propagação derivadas da tecnologia </a:t>
            </a:r>
            <a:r>
              <a:rPr lang="pt-BR" dirty="0" err="1">
                <a:latin typeface="Museo Slab 300" panose="02000000000000000000" pitchFamily="50" charset="0"/>
              </a:rPr>
              <a:t>chirp</a:t>
            </a:r>
            <a:r>
              <a:rPr lang="pt-BR" dirty="0">
                <a:latin typeface="Museo Slab 300" panose="02000000000000000000" pitchFamily="50" charset="0"/>
              </a:rPr>
              <a:t> spread </a:t>
            </a:r>
            <a:r>
              <a:rPr lang="pt-BR" dirty="0" err="1">
                <a:latin typeface="Museo Slab 300" panose="02000000000000000000" pitchFamily="50" charset="0"/>
              </a:rPr>
              <a:t>spectrum</a:t>
            </a:r>
            <a:r>
              <a:rPr lang="pt-BR" dirty="0">
                <a:latin typeface="Museo Slab 300" panose="02000000000000000000" pitchFamily="50" charset="0"/>
              </a:rPr>
              <a:t>. Foi desenvolvido pela francesa </a:t>
            </a:r>
            <a:r>
              <a:rPr lang="pt-BR" dirty="0" err="1">
                <a:latin typeface="Museo Slab 300" panose="02000000000000000000" pitchFamily="50" charset="0"/>
              </a:rPr>
              <a:t>Cycleo</a:t>
            </a:r>
            <a:r>
              <a:rPr lang="pt-BR" dirty="0">
                <a:latin typeface="Museo Slab 300" panose="02000000000000000000" pitchFamily="50" charset="0"/>
              </a:rPr>
              <a:t> e adquirido pela </a:t>
            </a:r>
            <a:r>
              <a:rPr lang="pt-BR" dirty="0" err="1">
                <a:latin typeface="Museo Slab 300" panose="02000000000000000000" pitchFamily="50" charset="0"/>
              </a:rPr>
              <a:t>Semtech</a:t>
            </a:r>
            <a:r>
              <a:rPr lang="pt-BR" dirty="0">
                <a:latin typeface="Museo Slab 300" panose="02000000000000000000" pitchFamily="50" charset="0"/>
              </a:rPr>
              <a:t>, o membro fundador da Aliança </a:t>
            </a:r>
            <a:r>
              <a:rPr lang="pt-BR" dirty="0" err="1">
                <a:latin typeface="Museo Slab 300" panose="02000000000000000000" pitchFamily="50" charset="0"/>
              </a:rPr>
              <a:t>LoRa</a:t>
            </a:r>
            <a:r>
              <a:rPr lang="pt-BR" dirty="0">
                <a:latin typeface="Museo Slab 300" panose="02000000000000000000" pitchFamily="50" charset="0"/>
              </a:rPr>
              <a:t>.</a:t>
            </a:r>
          </a:p>
        </p:txBody>
      </p:sp>
      <p:pic>
        <p:nvPicPr>
          <p:cNvPr id="7" name="Picture 2" descr="Introdução à tecnologia LoRa - Cesar Schneider - Medium">
            <a:extLst>
              <a:ext uri="{FF2B5EF4-FFF2-40B4-BE49-F238E27FC236}">
                <a16:creationId xmlns:a16="http://schemas.microsoft.com/office/drawing/2014/main" id="{2B295964-DB08-42C4-830C-4734B00E7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8" b="11938"/>
          <a:stretch/>
        </p:blipFill>
        <p:spPr bwMode="auto">
          <a:xfrm>
            <a:off x="512822" y="1136971"/>
            <a:ext cx="1943300" cy="13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ra: Tecnologia de Rádio Frequência de baixo consumo energético">
            <a:extLst>
              <a:ext uri="{FF2B5EF4-FFF2-40B4-BE49-F238E27FC236}">
                <a16:creationId xmlns:a16="http://schemas.microsoft.com/office/drawing/2014/main" id="{EEC0F407-8E6D-473D-8F54-E31DB57A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34" y="2810954"/>
            <a:ext cx="5386748" cy="26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E46B144-A30A-4B6E-9061-B4E06502D4BD}"/>
              </a:ext>
            </a:extLst>
          </p:cNvPr>
          <p:cNvSpPr/>
          <p:nvPr/>
        </p:nvSpPr>
        <p:spPr>
          <a:xfrm>
            <a:off x="480922" y="1313719"/>
            <a:ext cx="49735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American Tower Corporation é uma empresa de investimento imobiliário americana e proprietária e operadora de infraestrutura de comunicações sem fio e de transmissão em vários países do mundo e está sediada em Boston, Massachusetts. </a:t>
            </a:r>
            <a:br>
              <a:rPr lang="pt-BR" dirty="0">
                <a:latin typeface="Museo Slab 300" panose="02000000000000000000" pitchFamily="50" charset="0"/>
              </a:rPr>
            </a:br>
            <a:r>
              <a:rPr lang="pt-BR" dirty="0">
                <a:latin typeface="Museo Slab 300" panose="02000000000000000000" pitchFamily="50" charset="0"/>
              </a:rPr>
              <a:t>É a 410ª classificada na Fortune 500.</a:t>
            </a:r>
          </a:p>
          <a:p>
            <a:endParaRPr lang="pt-BR" dirty="0">
              <a:latin typeface="Museo Slab 300" panose="02000000000000000000" pitchFamily="50" charset="0"/>
            </a:endParaRPr>
          </a:p>
          <a:p>
            <a:endParaRPr lang="pt-BR" dirty="0">
              <a:latin typeface="Museo Slab 300" panose="02000000000000000000" pitchFamily="50" charset="0"/>
            </a:endParaRPr>
          </a:p>
          <a:p>
            <a:r>
              <a:rPr lang="pt-BR" dirty="0">
                <a:latin typeface="Museo Slab 300" panose="02000000000000000000" pitchFamily="50" charset="0"/>
              </a:rPr>
              <a:t>A </a:t>
            </a:r>
            <a:r>
              <a:rPr lang="pt-BR" dirty="0" err="1">
                <a:latin typeface="Museo Slab 300" panose="02000000000000000000" pitchFamily="50" charset="0"/>
              </a:rPr>
              <a:t>Everynet</a:t>
            </a:r>
            <a:r>
              <a:rPr lang="pt-BR" dirty="0">
                <a:latin typeface="Museo Slab 300" panose="02000000000000000000" pitchFamily="50" charset="0"/>
              </a:rPr>
              <a:t> opera redes LPWA (</a:t>
            </a:r>
            <a:r>
              <a:rPr lang="pt-BR" dirty="0" err="1">
                <a:latin typeface="Museo Slab 300" panose="02000000000000000000" pitchFamily="50" charset="0"/>
              </a:rPr>
              <a:t>Low</a:t>
            </a:r>
            <a:r>
              <a:rPr lang="pt-BR" dirty="0">
                <a:latin typeface="Museo Slab 300" panose="02000000000000000000" pitchFamily="50" charset="0"/>
              </a:rPr>
              <a:t>-Power </a:t>
            </a:r>
            <a:r>
              <a:rPr lang="pt-BR" dirty="0" err="1">
                <a:latin typeface="Museo Slab 300" panose="02000000000000000000" pitchFamily="50" charset="0"/>
              </a:rPr>
              <a:t>Wide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Area</a:t>
            </a:r>
            <a:r>
              <a:rPr lang="pt-BR" dirty="0">
                <a:latin typeface="Museo Slab 300" panose="02000000000000000000" pitchFamily="50" charset="0"/>
              </a:rPr>
              <a:t>) de host neutro nas principais regiões geográficas do mundo.</a:t>
            </a:r>
          </a:p>
          <a:p>
            <a:endParaRPr lang="pt-BR" dirty="0">
              <a:latin typeface="Museo Slab 300" panose="02000000000000000000" pitchFamily="50" charset="0"/>
            </a:endParaRPr>
          </a:p>
          <a:p>
            <a:r>
              <a:rPr lang="pt-BR" dirty="0">
                <a:latin typeface="Museo Slab 300" panose="02000000000000000000" pitchFamily="50" charset="0"/>
              </a:rPr>
              <a:t>Como coautor da especificação </a:t>
            </a:r>
            <a:r>
              <a:rPr lang="pt-BR" dirty="0" err="1">
                <a:latin typeface="Museo Slab 300" panose="02000000000000000000" pitchFamily="50" charset="0"/>
              </a:rPr>
              <a:t>LoRaWAN</a:t>
            </a:r>
            <a:r>
              <a:rPr lang="pt-BR" dirty="0">
                <a:latin typeface="Museo Slab 300" panose="02000000000000000000" pitchFamily="50" charset="0"/>
              </a:rPr>
              <a:t> e membro fundador da </a:t>
            </a:r>
            <a:r>
              <a:rPr lang="pt-BR" dirty="0" err="1">
                <a:latin typeface="Museo Slab 300" panose="02000000000000000000" pitchFamily="50" charset="0"/>
              </a:rPr>
              <a:t>LoRa</a:t>
            </a:r>
            <a:r>
              <a:rPr lang="pt-BR" dirty="0">
                <a:latin typeface="Museo Slab 300" panose="02000000000000000000" pitchFamily="50" charset="0"/>
              </a:rPr>
              <a:t> Alliance, </a:t>
            </a:r>
            <a:r>
              <a:rPr lang="pt-BR" dirty="0" err="1">
                <a:latin typeface="Museo Slab 300" panose="02000000000000000000" pitchFamily="50" charset="0"/>
              </a:rPr>
              <a:t>Everynet</a:t>
            </a:r>
            <a:r>
              <a:rPr lang="pt-BR" dirty="0">
                <a:latin typeface="Museo Slab 300" panose="02000000000000000000" pitchFamily="50" charset="0"/>
              </a:rPr>
              <a:t> lidera onde outros seguem.</a:t>
            </a:r>
          </a:p>
        </p:txBody>
      </p:sp>
      <p:pic>
        <p:nvPicPr>
          <p:cNvPr id="13" name="Picture 2" descr="American Tower do Brasil lança primeiro Centro de Experiência de ...">
            <a:extLst>
              <a:ext uri="{FF2B5EF4-FFF2-40B4-BE49-F238E27FC236}">
                <a16:creationId xmlns:a16="http://schemas.microsoft.com/office/drawing/2014/main" id="{D615C574-BA25-4216-AFA7-4D96E265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52" y="1402437"/>
            <a:ext cx="3215185" cy="14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agoIO - Everynet LoRaWan Network">
            <a:extLst>
              <a:ext uri="{FF2B5EF4-FFF2-40B4-BE49-F238E27FC236}">
                <a16:creationId xmlns:a16="http://schemas.microsoft.com/office/drawing/2014/main" id="{DEE8D2BA-6DC5-4745-ACC0-3583E9EE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03" y="3857947"/>
            <a:ext cx="1716019" cy="19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AFA56CF-B52A-4C35-BCE8-7FA6C152E884}"/>
              </a:ext>
            </a:extLst>
          </p:cNvPr>
          <p:cNvSpPr/>
          <p:nvPr/>
        </p:nvSpPr>
        <p:spPr>
          <a:xfrm>
            <a:off x="480922" y="2355710"/>
            <a:ext cx="6993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</a:t>
            </a:r>
            <a:r>
              <a:rPr lang="pt-BR" dirty="0" err="1">
                <a:latin typeface="Museo Slab 300" panose="02000000000000000000" pitchFamily="50" charset="0"/>
              </a:rPr>
              <a:t>Sigfox</a:t>
            </a:r>
            <a:r>
              <a:rPr lang="pt-BR" dirty="0">
                <a:latin typeface="Museo Slab 300" panose="02000000000000000000" pitchFamily="50" charset="0"/>
              </a:rPr>
              <a:t> é uma operadora de rede global francesa fundada em 2010 que constrói redes sem fio para conectar objetos de baixa energia, como medidores de eletricidade e relógios inteligentes, que precisam estar continuamente ativando e emitindo pequenas quantidades de dados.</a:t>
            </a:r>
          </a:p>
        </p:txBody>
      </p:sp>
      <p:pic>
        <p:nvPicPr>
          <p:cNvPr id="6" name="Picture 2" descr="Sigfox - Wikipedia">
            <a:extLst>
              <a:ext uri="{FF2B5EF4-FFF2-40B4-BE49-F238E27FC236}">
                <a16:creationId xmlns:a16="http://schemas.microsoft.com/office/drawing/2014/main" id="{156DF143-4EC2-46F1-BB8B-C3376A7F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5" y="1231793"/>
            <a:ext cx="2865521" cy="9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de Sigfox: o que é e onde aplicar? | Novidá">
            <a:extLst>
              <a:ext uri="{FF2B5EF4-FFF2-40B4-BE49-F238E27FC236}">
                <a16:creationId xmlns:a16="http://schemas.microsoft.com/office/drawing/2014/main" id="{6AEDA34D-95B0-4C65-B38A-A913C575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" y="4030437"/>
            <a:ext cx="6364062" cy="2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A587D87-85F2-4258-9ECC-3418DEC72E47}"/>
              </a:ext>
            </a:extLst>
          </p:cNvPr>
          <p:cNvSpPr/>
          <p:nvPr/>
        </p:nvSpPr>
        <p:spPr>
          <a:xfrm>
            <a:off x="395863" y="2642789"/>
            <a:ext cx="5356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WND é a fornecedora de sinalização da rede </a:t>
            </a:r>
            <a:r>
              <a:rPr lang="pt-BR" dirty="0" err="1">
                <a:latin typeface="Museo Slab 300" panose="02000000000000000000" pitchFamily="50" charset="0"/>
              </a:rPr>
              <a:t>SigFox</a:t>
            </a:r>
            <a:r>
              <a:rPr lang="pt-BR" dirty="0">
                <a:latin typeface="Museo Slab 300" panose="02000000000000000000" pitchFamily="50" charset="0"/>
              </a:rPr>
              <a:t> no mundo todo. É por meio dela que os pacotes de dados são disponibilizados e comercializados.</a:t>
            </a:r>
          </a:p>
        </p:txBody>
      </p:sp>
      <p:pic>
        <p:nvPicPr>
          <p:cNvPr id="7" name="Picture 2" descr="wnd-brasil | WND Group">
            <a:extLst>
              <a:ext uri="{FF2B5EF4-FFF2-40B4-BE49-F238E27FC236}">
                <a16:creationId xmlns:a16="http://schemas.microsoft.com/office/drawing/2014/main" id="{2023170C-455A-4D46-B7E2-404012ED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40" y="1249327"/>
            <a:ext cx="2627549" cy="11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056A9D5-1E36-4E59-923B-3B081D366D9D}"/>
              </a:ext>
            </a:extLst>
          </p:cNvPr>
          <p:cNvSpPr/>
          <p:nvPr/>
        </p:nvSpPr>
        <p:spPr>
          <a:xfrm>
            <a:off x="449026" y="2345076"/>
            <a:ext cx="64834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CAT-M, LTE, NB-</a:t>
            </a:r>
            <a:r>
              <a:rPr lang="pt-BR" dirty="0" err="1">
                <a:latin typeface="Museo Slab 300" panose="02000000000000000000" pitchFamily="50" charset="0"/>
              </a:rPr>
              <a:t>IoT</a:t>
            </a:r>
            <a:r>
              <a:rPr lang="pt-BR" dirty="0">
                <a:latin typeface="Museo Slab 300" panose="02000000000000000000" pitchFamily="50" charset="0"/>
              </a:rPr>
              <a:t> é um padrão de tecnologia de rádio de rede de área ampla de baixa potência desenvolvido pela 3GPP para permitir uma ampla gama de dispositivos e serviços celulares. A especificação foi congelada no 3GPP Release 13, em junho de 2016.</a:t>
            </a:r>
          </a:p>
        </p:txBody>
      </p:sp>
      <p:pic>
        <p:nvPicPr>
          <p:cNvPr id="3" name="Imagem 2" descr="Uma imagem contendo relógio, placar, desenho&#10;&#10;Descrição gerada automaticamente">
            <a:extLst>
              <a:ext uri="{FF2B5EF4-FFF2-40B4-BE49-F238E27FC236}">
                <a16:creationId xmlns:a16="http://schemas.microsoft.com/office/drawing/2014/main" id="{065198A5-663A-4F56-BE3A-B635BCE9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4" y="999341"/>
            <a:ext cx="5760610" cy="12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2E27E9-A544-4AE0-8409-482B144B4AB9}"/>
              </a:ext>
            </a:extLst>
          </p:cNvPr>
          <p:cNvSpPr/>
          <p:nvPr/>
        </p:nvSpPr>
        <p:spPr>
          <a:xfrm>
            <a:off x="455900" y="2334434"/>
            <a:ext cx="7706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Museo Slab 300" panose="02000000000000000000" pitchFamily="50" charset="0"/>
              </a:rPr>
              <a:t>ZigBee</a:t>
            </a:r>
            <a:r>
              <a:rPr lang="pt-BR" dirty="0">
                <a:latin typeface="Museo Slab 300" panose="02000000000000000000" pitchFamily="50" charset="0"/>
              </a:rPr>
              <a:t> é um padrão de rede sem fio para arquitetura em malha de baixo custo, baixa potência. O baixo custo permite a tecnologia a ser amplamente utilizada no controle sem fio e aplicações de monitoramento. Baixa utilização de energia permite uma vida mais longa, com baterias menores. Redes em malha oferecem alta confiabilidade e alcance mais amplo. Fornecedores de chips </a:t>
            </a:r>
            <a:r>
              <a:rPr lang="pt-BR" dirty="0" err="1">
                <a:latin typeface="Museo Slab 300" panose="02000000000000000000" pitchFamily="50" charset="0"/>
              </a:rPr>
              <a:t>ZigBee</a:t>
            </a:r>
            <a:r>
              <a:rPr lang="pt-BR" dirty="0">
                <a:latin typeface="Museo Slab 300" panose="02000000000000000000" pitchFamily="50" charset="0"/>
              </a:rPr>
              <a:t> tipicamente vendem rádios integrados e microcontroladores com memória flash entre 60 </a:t>
            </a:r>
            <a:r>
              <a:rPr lang="pt-BR" dirty="0" err="1">
                <a:latin typeface="Museo Slab 300" panose="02000000000000000000" pitchFamily="50" charset="0"/>
              </a:rPr>
              <a:t>kB</a:t>
            </a:r>
            <a:r>
              <a:rPr lang="pt-BR" dirty="0">
                <a:latin typeface="Museo Slab 300" panose="02000000000000000000" pitchFamily="50" charset="0"/>
              </a:rPr>
              <a:t> e 256 </a:t>
            </a:r>
            <a:r>
              <a:rPr lang="pt-BR" dirty="0" err="1">
                <a:latin typeface="Museo Slab 300" panose="02000000000000000000" pitchFamily="50" charset="0"/>
              </a:rPr>
              <a:t>kB</a:t>
            </a:r>
            <a:r>
              <a:rPr lang="pt-BR" dirty="0">
                <a:latin typeface="Museo Slab 300" panose="02000000000000000000" pitchFamily="50" charset="0"/>
              </a:rPr>
              <a:t>.</a:t>
            </a:r>
          </a:p>
        </p:txBody>
      </p:sp>
      <p:pic>
        <p:nvPicPr>
          <p:cNvPr id="6" name="Picture 2" descr="Zigbee – Using Zigbee in your IoT solution">
            <a:extLst>
              <a:ext uri="{FF2B5EF4-FFF2-40B4-BE49-F238E27FC236}">
                <a16:creationId xmlns:a16="http://schemas.microsoft.com/office/drawing/2014/main" id="{681148AE-297D-4A38-8DC9-13B5626BE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1" b="23065"/>
          <a:stretch/>
        </p:blipFill>
        <p:spPr bwMode="auto">
          <a:xfrm>
            <a:off x="502386" y="1201479"/>
            <a:ext cx="3612411" cy="9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3E18F4B-F227-4316-94EA-A9E280979F78}"/>
              </a:ext>
            </a:extLst>
          </p:cNvPr>
          <p:cNvSpPr/>
          <p:nvPr/>
        </p:nvSpPr>
        <p:spPr>
          <a:xfrm>
            <a:off x="438392" y="2828564"/>
            <a:ext cx="6143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Wi-Fi é uma marca registrada da Wi-Fi Alliance. </a:t>
            </a:r>
            <a:br>
              <a:rPr lang="pt-BR" dirty="0">
                <a:latin typeface="Museo Slab 300" panose="02000000000000000000" pitchFamily="50" charset="0"/>
              </a:rPr>
            </a:br>
            <a:r>
              <a:rPr lang="pt-BR" dirty="0">
                <a:latin typeface="Museo Slab 300" panose="02000000000000000000" pitchFamily="50" charset="0"/>
              </a:rPr>
              <a:t>É utilizada por produtos certificados que pertencem à classe de dispositivos de rede local sem fios (WLAN) baseados no padrão IEEE 802.11.</a:t>
            </a:r>
          </a:p>
        </p:txBody>
      </p:sp>
      <p:pic>
        <p:nvPicPr>
          <p:cNvPr id="10" name="Picture 4" descr="Wi-Fi – Wikipédia, a enciclopédia livre">
            <a:extLst>
              <a:ext uri="{FF2B5EF4-FFF2-40B4-BE49-F238E27FC236}">
                <a16:creationId xmlns:a16="http://schemas.microsoft.com/office/drawing/2014/main" id="{E275C3E2-5A52-416A-9D5F-34EEACA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8" y="1195032"/>
            <a:ext cx="2433488" cy="14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F0940C9-616F-4B4B-9589-B632AC01EB04}"/>
              </a:ext>
            </a:extLst>
          </p:cNvPr>
          <p:cNvSpPr/>
          <p:nvPr/>
        </p:nvSpPr>
        <p:spPr>
          <a:xfrm>
            <a:off x="449023" y="3248840"/>
            <a:ext cx="5930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Bluetooth </a:t>
            </a:r>
            <a:r>
              <a:rPr lang="pt-BR" dirty="0" err="1">
                <a:latin typeface="Museo Slab 300" panose="02000000000000000000" pitchFamily="50" charset="0"/>
              </a:rPr>
              <a:t>Low</a:t>
            </a:r>
            <a:r>
              <a:rPr lang="pt-BR" dirty="0">
                <a:latin typeface="Museo Slab 300" panose="02000000000000000000" pitchFamily="50" charset="0"/>
              </a:rPr>
              <a:t> Energy é uma tecnologia de rede de área pessoal sem fio projetada e comercializada pelo Bluetooth </a:t>
            </a:r>
            <a:r>
              <a:rPr lang="pt-BR" dirty="0" err="1">
                <a:latin typeface="Museo Slab 300" panose="02000000000000000000" pitchFamily="50" charset="0"/>
              </a:rPr>
              <a:t>Special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Interest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Group</a:t>
            </a:r>
            <a:r>
              <a:rPr lang="pt-BR" dirty="0">
                <a:latin typeface="Museo Slab 300" panose="02000000000000000000" pitchFamily="50" charset="0"/>
              </a:rPr>
              <a:t> voltada para novas aplicações em saúde, fitness, beacons, segurança e indústrias de entretenimento doméstico</a:t>
            </a:r>
          </a:p>
        </p:txBody>
      </p:sp>
      <p:pic>
        <p:nvPicPr>
          <p:cNvPr id="5" name="Picture 2" descr="Bluetooth Low Energy (BLE) Introduction - Part 2 | EmbeTronicX">
            <a:extLst>
              <a:ext uri="{FF2B5EF4-FFF2-40B4-BE49-F238E27FC236}">
                <a16:creationId xmlns:a16="http://schemas.microsoft.com/office/drawing/2014/main" id="{AF4E2349-4287-41C2-8329-A1CFF609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" y="1173036"/>
            <a:ext cx="1947178" cy="19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687</Words>
  <Application>Microsoft Office PowerPoint</Application>
  <PresentationFormat>Apresentação na tela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122</cp:revision>
  <dcterms:created xsi:type="dcterms:W3CDTF">2019-03-29T18:29:36Z</dcterms:created>
  <dcterms:modified xsi:type="dcterms:W3CDTF">2020-06-03T19:09:50Z</dcterms:modified>
</cp:coreProperties>
</file>