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309" r:id="rId3"/>
    <p:sldId id="310" r:id="rId4"/>
    <p:sldId id="270" r:id="rId5"/>
    <p:sldId id="311" r:id="rId6"/>
    <p:sldId id="30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4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10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78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38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01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89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73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00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35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0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77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77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8125-6261-4791-9FEC-B9BAACC44C11}" type="datetimeFigureOut">
              <a:rPr lang="pt-BR" smtClean="0"/>
              <a:t>03/06/2020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0783D-F53E-464F-AA42-67CF4E084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82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navio&#10;&#10;Descrição gerada automaticamente">
            <a:extLst>
              <a:ext uri="{FF2B5EF4-FFF2-40B4-BE49-F238E27FC236}">
                <a16:creationId xmlns:a16="http://schemas.microsoft.com/office/drawing/2014/main" id="{5583C3E0-4A79-4442-AB40-C209548FB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9144000" cy="68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B17C52-DE18-4854-8AB2-3AE8A4C7C082}"/>
              </a:ext>
            </a:extLst>
          </p:cNvPr>
          <p:cNvSpPr/>
          <p:nvPr/>
        </p:nvSpPr>
        <p:spPr>
          <a:xfrm>
            <a:off x="455900" y="1298576"/>
            <a:ext cx="66096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Museo Slab 7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Casos de uso - Cidades Inteligentes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284E21C-A942-4AB5-812A-A7D269282CEC}"/>
              </a:ext>
            </a:extLst>
          </p:cNvPr>
          <p:cNvSpPr/>
          <p:nvPr/>
        </p:nvSpPr>
        <p:spPr>
          <a:xfrm>
            <a:off x="449024" y="1919775"/>
            <a:ext cx="7996984" cy="1956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Museo Slab 700" panose="02000000000000000000" pitchFamily="50" charset="0"/>
              </a:rPr>
              <a:t>Localização de Ativos </a:t>
            </a:r>
            <a:r>
              <a:rPr lang="pt-BR" sz="1400" dirty="0">
                <a:latin typeface="Museo Slab 300" panose="02000000000000000000" pitchFamily="50" charset="0"/>
              </a:rPr>
              <a:t>- veículos, equipamentos, máquinas, materiais...</a:t>
            </a:r>
          </a:p>
          <a:p>
            <a:pPr marL="342900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Museo Slab 700" panose="02000000000000000000" pitchFamily="50" charset="0"/>
              </a:rPr>
              <a:t>Rastreamento de objetos e pessoas </a:t>
            </a:r>
            <a:r>
              <a:rPr lang="pt-BR" sz="1400" dirty="0">
                <a:latin typeface="Museo Slab 300" panose="02000000000000000000" pitchFamily="50" charset="0"/>
              </a:rPr>
              <a:t>- lixeiras, banheiros públicos, funcionários...</a:t>
            </a:r>
          </a:p>
          <a:p>
            <a:pPr marL="342900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Museo Slab 700" panose="02000000000000000000" pitchFamily="50" charset="0"/>
              </a:rPr>
              <a:t>Sistemas de Alertas </a:t>
            </a:r>
            <a:r>
              <a:rPr lang="pt-BR" sz="1400" dirty="0">
                <a:latin typeface="Museo Slab 300" panose="02000000000000000000" pitchFamily="50" charset="0"/>
              </a:rPr>
              <a:t>- chuva, radiação solar, inundações, deslizamentos...</a:t>
            </a:r>
          </a:p>
          <a:p>
            <a:pPr marL="342900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Museo Slab 700" panose="02000000000000000000" pitchFamily="50" charset="0"/>
              </a:rPr>
              <a:t>Trânsito Inteligente </a:t>
            </a:r>
            <a:r>
              <a:rPr lang="pt-BR" sz="1400" dirty="0">
                <a:latin typeface="Museo Slab 300" panose="02000000000000000000" pitchFamily="50" charset="0"/>
              </a:rPr>
              <a:t>- carros autônomos, semáforos, estradas conectadas...</a:t>
            </a:r>
          </a:p>
          <a:p>
            <a:pPr marL="342900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Museo Slab 700" panose="02000000000000000000" pitchFamily="50" charset="0"/>
              </a:rPr>
              <a:t>Condomínios Inteligentes </a:t>
            </a:r>
            <a:r>
              <a:rPr lang="pt-BR" sz="1400" dirty="0">
                <a:latin typeface="Museo Slab 300" panose="02000000000000000000" pitchFamily="50" charset="0"/>
              </a:rPr>
              <a:t>- elevadores, máquinas, jardins, portarias, iluminação...</a:t>
            </a:r>
          </a:p>
          <a:p>
            <a:pPr marL="342900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Museo Slab 700" panose="02000000000000000000" pitchFamily="50" charset="0"/>
              </a:rPr>
              <a:t>Segurança</a:t>
            </a:r>
            <a:r>
              <a:rPr lang="pt-BR" sz="1400" dirty="0">
                <a:latin typeface="Museo Slab 300" panose="02000000000000000000" pitchFamily="50" charset="0"/>
              </a:rPr>
              <a:t> - câmeras de reconhecimento facial, drones, monitoramentos...</a:t>
            </a:r>
          </a:p>
          <a:p>
            <a:pPr marL="342900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Museo Slab 700" panose="02000000000000000000" pitchFamily="50" charset="0"/>
              </a:rPr>
              <a:t>Logística</a:t>
            </a:r>
            <a:r>
              <a:rPr lang="pt-BR" sz="1400" dirty="0">
                <a:latin typeface="Museo Slab 300" panose="02000000000000000000" pitchFamily="50" charset="0"/>
              </a:rPr>
              <a:t> - monitoração e rastreamento de entregas, comportamento do entregador...</a:t>
            </a:r>
          </a:p>
        </p:txBody>
      </p:sp>
      <p:pic>
        <p:nvPicPr>
          <p:cNvPr id="5" name="Imagem 4" descr="Uma imagem contendo lego, quarto&#10;&#10;Descrição gerada automaticamente">
            <a:extLst>
              <a:ext uri="{FF2B5EF4-FFF2-40B4-BE49-F238E27FC236}">
                <a16:creationId xmlns:a16="http://schemas.microsoft.com/office/drawing/2014/main" id="{76EA9A6A-B7B8-4E6E-BAD9-6BD576ECD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233" y="3974572"/>
            <a:ext cx="3893534" cy="24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E0F421D-B23A-4A07-870E-35228FB5CB6B}"/>
              </a:ext>
            </a:extLst>
          </p:cNvPr>
          <p:cNvSpPr/>
          <p:nvPr/>
        </p:nvSpPr>
        <p:spPr>
          <a:xfrm>
            <a:off x="455900" y="1298576"/>
            <a:ext cx="39653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Museo Slab 7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Casos de Uso - Saúde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43F0FB1-BA5C-4D08-B609-B7A5E66F5A65}"/>
              </a:ext>
            </a:extLst>
          </p:cNvPr>
          <p:cNvSpPr/>
          <p:nvPr/>
        </p:nvSpPr>
        <p:spPr>
          <a:xfrm>
            <a:off x="449024" y="1919775"/>
            <a:ext cx="8694976" cy="1956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Museo Slab 700" panose="02000000000000000000" pitchFamily="50" charset="0"/>
              </a:rPr>
              <a:t>Hospitais inteligentes </a:t>
            </a:r>
            <a:r>
              <a:rPr lang="pt-BR" sz="1400" dirty="0">
                <a:latin typeface="Museo Slab 300" panose="02000000000000000000" pitchFamily="50" charset="0"/>
              </a:rPr>
              <a:t>- monitoração de pacientes, cadeia de frio, logística...</a:t>
            </a:r>
          </a:p>
          <a:p>
            <a:pPr marL="342900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Museo Slab 700" panose="02000000000000000000" pitchFamily="50" charset="0"/>
              </a:rPr>
              <a:t>Centros de pesquisa </a:t>
            </a:r>
            <a:r>
              <a:rPr lang="pt-BR" sz="1400" dirty="0">
                <a:latin typeface="Museo Slab 300" panose="02000000000000000000" pitchFamily="50" charset="0"/>
              </a:rPr>
              <a:t>- geladeiras inteligentes, criogenia, fornos inteligentes...</a:t>
            </a:r>
          </a:p>
          <a:p>
            <a:pPr marL="342900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Museo Slab 700" panose="02000000000000000000" pitchFamily="50" charset="0"/>
              </a:rPr>
              <a:t>Universidades</a:t>
            </a:r>
            <a:r>
              <a:rPr lang="pt-BR" sz="1400" dirty="0">
                <a:latin typeface="Museo Slab 300" panose="02000000000000000000" pitchFamily="50" charset="0"/>
              </a:rPr>
              <a:t> - controle de acesso, Big Data, pesquisas, monitoração de ambientes...</a:t>
            </a:r>
          </a:p>
          <a:p>
            <a:pPr marL="342900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Museo Slab 700" panose="02000000000000000000" pitchFamily="50" charset="0"/>
              </a:rPr>
              <a:t>Farmácias</a:t>
            </a:r>
            <a:r>
              <a:rPr lang="pt-BR" sz="1400" dirty="0">
                <a:latin typeface="Museo Slab 300" panose="02000000000000000000" pitchFamily="50" charset="0"/>
              </a:rPr>
              <a:t> - rastreamento de medicamentos, geladeiras de medicamentos...</a:t>
            </a:r>
          </a:p>
          <a:p>
            <a:pPr marL="342900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Museo Slab 700" panose="02000000000000000000" pitchFamily="50" charset="0"/>
              </a:rPr>
              <a:t>Postos de Saúde </a:t>
            </a:r>
            <a:r>
              <a:rPr lang="pt-BR" sz="1400" dirty="0">
                <a:latin typeface="Museo Slab 300" panose="02000000000000000000" pitchFamily="50" charset="0"/>
              </a:rPr>
              <a:t>- geladeiras de vacinas e medicamentos, identificação de pacientes...</a:t>
            </a:r>
          </a:p>
          <a:p>
            <a:pPr marL="342900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Museo Slab 700" panose="02000000000000000000" pitchFamily="50" charset="0"/>
              </a:rPr>
              <a:t>Centros de Distribuição </a:t>
            </a:r>
            <a:r>
              <a:rPr lang="pt-BR" sz="1400" dirty="0">
                <a:latin typeface="Museo Slab 300" panose="02000000000000000000" pitchFamily="50" charset="0"/>
              </a:rPr>
              <a:t>- rastreamento da vadeia de frio, caminhões refrigerados...</a:t>
            </a:r>
          </a:p>
          <a:p>
            <a:pPr marL="342900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Museo Slab 700" panose="02000000000000000000" pitchFamily="50" charset="0"/>
              </a:rPr>
              <a:t>Laboratórios de Análises </a:t>
            </a:r>
            <a:r>
              <a:rPr lang="pt-BR" sz="1400" dirty="0">
                <a:latin typeface="Museo Slab 300" panose="02000000000000000000" pitchFamily="50" charset="0"/>
              </a:rPr>
              <a:t>- monitoração de bolsas de sangue, material biológico...</a:t>
            </a:r>
          </a:p>
        </p:txBody>
      </p:sp>
      <p:pic>
        <p:nvPicPr>
          <p:cNvPr id="9" name="Picture 2" descr="Resultado de imagem para health iot">
            <a:extLst>
              <a:ext uri="{FF2B5EF4-FFF2-40B4-BE49-F238E27FC236}">
                <a16:creationId xmlns:a16="http://schemas.microsoft.com/office/drawing/2014/main" id="{59A96BE4-0F5C-4C5A-9556-F6AF99E54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504" y="4093535"/>
            <a:ext cx="4328991" cy="21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84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3DCA7CA-56C5-4E96-80A4-91BEAF6B186A}"/>
              </a:ext>
            </a:extLst>
          </p:cNvPr>
          <p:cNvSpPr/>
          <p:nvPr/>
        </p:nvSpPr>
        <p:spPr>
          <a:xfrm>
            <a:off x="455900" y="1298576"/>
            <a:ext cx="52670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Museo Slab 7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Casos de Uso – Indústria 4.0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BF7B3F0-A71E-4499-8E67-343CE7F2E990}"/>
              </a:ext>
            </a:extLst>
          </p:cNvPr>
          <p:cNvSpPr/>
          <p:nvPr/>
        </p:nvSpPr>
        <p:spPr>
          <a:xfrm>
            <a:off x="449023" y="1919775"/>
            <a:ext cx="8259041" cy="1148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Museo Slab 700" panose="02000000000000000000" pitchFamily="50" charset="0"/>
              </a:rPr>
              <a:t>Monitoração de Máquinas </a:t>
            </a:r>
            <a:r>
              <a:rPr lang="pt-BR" sz="1400" dirty="0">
                <a:latin typeface="Museo Slab 300" panose="02000000000000000000" pitchFamily="50" charset="0"/>
              </a:rPr>
              <a:t>- controle de produtividade, consumo, manutenção...</a:t>
            </a:r>
          </a:p>
          <a:p>
            <a:pPr marL="342900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Museo Slab 700" panose="02000000000000000000" pitchFamily="50" charset="0"/>
              </a:rPr>
              <a:t>Controle de funcionários </a:t>
            </a:r>
            <a:r>
              <a:rPr lang="pt-BR" sz="1400" dirty="0">
                <a:latin typeface="Museo Slab 300" panose="02000000000000000000" pitchFamily="50" charset="0"/>
              </a:rPr>
              <a:t>- rastreamento e segurança, controle de acessos...</a:t>
            </a:r>
          </a:p>
          <a:p>
            <a:pPr marL="342900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Museo Slab 700" panose="02000000000000000000" pitchFamily="50" charset="0"/>
              </a:rPr>
              <a:t>Logística</a:t>
            </a:r>
            <a:r>
              <a:rPr lang="pt-BR" sz="1400" dirty="0">
                <a:latin typeface="Museo Slab 300" panose="02000000000000000000" pitchFamily="50" charset="0"/>
              </a:rPr>
              <a:t> - rastreamento de ativos, monitoração de frota, controle de estoque...</a:t>
            </a:r>
          </a:p>
          <a:p>
            <a:pPr marL="342900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Museo Slab 700" panose="02000000000000000000" pitchFamily="50" charset="0"/>
              </a:rPr>
              <a:t>Utilidades </a:t>
            </a:r>
            <a:r>
              <a:rPr lang="pt-BR" sz="1400" dirty="0">
                <a:latin typeface="Museo Slab 300" panose="02000000000000000000" pitchFamily="50" charset="0"/>
              </a:rPr>
              <a:t>- medição de consumo e controle de água, luz, gás</a:t>
            </a:r>
          </a:p>
        </p:txBody>
      </p:sp>
      <p:pic>
        <p:nvPicPr>
          <p:cNvPr id="3" name="Imagem 2" descr="Uma imagem contendo mesa, computador, lego, bolo&#10;&#10;Descrição gerada automaticamente">
            <a:extLst>
              <a:ext uri="{FF2B5EF4-FFF2-40B4-BE49-F238E27FC236}">
                <a16:creationId xmlns:a16="http://schemas.microsoft.com/office/drawing/2014/main" id="{DDE16CAB-B8B5-486B-A151-B30934658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81" y="3429000"/>
            <a:ext cx="5101238" cy="271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5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A9346BE-E656-4D96-A69F-7BA092C1FFED}"/>
              </a:ext>
            </a:extLst>
          </p:cNvPr>
          <p:cNvSpPr/>
          <p:nvPr/>
        </p:nvSpPr>
        <p:spPr>
          <a:xfrm>
            <a:off x="455900" y="1298576"/>
            <a:ext cx="5342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Museo Slab 700" panose="020000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Casos de uso - Agronegócios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C0A4573-361B-4CA9-9AE8-165F6795C3AC}"/>
              </a:ext>
            </a:extLst>
          </p:cNvPr>
          <p:cNvSpPr/>
          <p:nvPr/>
        </p:nvSpPr>
        <p:spPr>
          <a:xfrm>
            <a:off x="449024" y="1919775"/>
            <a:ext cx="8354734" cy="1418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Museo Slab 700" panose="02000000000000000000" pitchFamily="50" charset="0"/>
              </a:rPr>
              <a:t>Monitoração de Máquinas </a:t>
            </a:r>
            <a:r>
              <a:rPr lang="pt-BR" sz="1400" dirty="0">
                <a:latin typeface="Museo Slab 300" panose="02000000000000000000" pitchFamily="50" charset="0"/>
              </a:rPr>
              <a:t>- telemetria de tratores e colheitadeiras, produção...</a:t>
            </a:r>
          </a:p>
          <a:p>
            <a:pPr marL="342900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Museo Slab 700" panose="02000000000000000000" pitchFamily="50" charset="0"/>
              </a:rPr>
              <a:t>Controle de funcionários </a:t>
            </a:r>
            <a:r>
              <a:rPr lang="pt-BR" sz="1400" dirty="0">
                <a:latin typeface="Museo Slab 300" panose="02000000000000000000" pitchFamily="50" charset="0"/>
              </a:rPr>
              <a:t>- rastreamento e segurança, controle de acessos, localização...</a:t>
            </a:r>
          </a:p>
          <a:p>
            <a:pPr marL="342900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Museo Slab 700" panose="02000000000000000000" pitchFamily="50" charset="0"/>
              </a:rPr>
              <a:t>Logística</a:t>
            </a:r>
            <a:r>
              <a:rPr lang="pt-BR" sz="1400" dirty="0">
                <a:latin typeface="Museo Slab 300" panose="02000000000000000000" pitchFamily="50" charset="0"/>
              </a:rPr>
              <a:t> - rastreamento de ativos, monitoração de frota, controle de estoque...</a:t>
            </a:r>
          </a:p>
          <a:p>
            <a:pPr marL="342900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Museo Slab 700" panose="02000000000000000000" pitchFamily="50" charset="0"/>
              </a:rPr>
              <a:t>Utilidades</a:t>
            </a:r>
            <a:r>
              <a:rPr lang="pt-BR" sz="1400" dirty="0">
                <a:latin typeface="Museo Slab 300" panose="02000000000000000000" pitchFamily="50" charset="0"/>
              </a:rPr>
              <a:t> - medição de consumo e controle de água, luz, gás</a:t>
            </a:r>
          </a:p>
          <a:p>
            <a:pPr marL="342900" indent="-34290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Museo Slab 700" panose="02000000000000000000" pitchFamily="50" charset="0"/>
              </a:rPr>
              <a:t>Rastreamento</a:t>
            </a:r>
            <a:r>
              <a:rPr lang="pt-BR" sz="1400" dirty="0">
                <a:latin typeface="Museo Slab 300" panose="02000000000000000000" pitchFamily="50" charset="0"/>
              </a:rPr>
              <a:t> - monitoração de rebanhos soltos ou confinados, manejos...</a:t>
            </a:r>
          </a:p>
        </p:txBody>
      </p:sp>
      <p:pic>
        <p:nvPicPr>
          <p:cNvPr id="11" name="Imagem 10" descr="Tela de computador&#10;&#10;Descrição gerada automaticamente">
            <a:extLst>
              <a:ext uri="{FF2B5EF4-FFF2-40B4-BE49-F238E27FC236}">
                <a16:creationId xmlns:a16="http://schemas.microsoft.com/office/drawing/2014/main" id="{1844F811-550F-47FC-AF11-B735373985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7" t="31708" r="39403" b="28380"/>
          <a:stretch/>
        </p:blipFill>
        <p:spPr>
          <a:xfrm>
            <a:off x="360207" y="3613667"/>
            <a:ext cx="7674934" cy="194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6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jogo de vídeo game&#10;&#10;Descrição gerada automaticamente">
            <a:extLst>
              <a:ext uri="{FF2B5EF4-FFF2-40B4-BE49-F238E27FC236}">
                <a16:creationId xmlns:a16="http://schemas.microsoft.com/office/drawing/2014/main" id="{775FCD5F-E8D2-4791-A5B0-BE8FFBC7E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"/>
            <a:ext cx="9144000" cy="68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43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1036</TotalTime>
  <Words>312</Words>
  <Application>Microsoft Office PowerPoint</Application>
  <PresentationFormat>Apresentação na tela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Xandon</dc:creator>
  <cp:lastModifiedBy>Carolina Martinelli Massaro</cp:lastModifiedBy>
  <cp:revision>91</cp:revision>
  <dcterms:created xsi:type="dcterms:W3CDTF">2019-03-29T18:29:36Z</dcterms:created>
  <dcterms:modified xsi:type="dcterms:W3CDTF">2020-06-03T19:07:31Z</dcterms:modified>
</cp:coreProperties>
</file>