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270" r:id="rId5"/>
    <p:sldId id="312" r:id="rId6"/>
    <p:sldId id="313" r:id="rId7"/>
    <p:sldId id="314" r:id="rId8"/>
    <p:sldId id="311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Martinelli Massaro" initials="CMM" lastIdx="1" clrIdx="0">
    <p:extLst>
      <p:ext uri="{19B8F6BF-5375-455C-9EA6-DF929625EA0E}">
        <p15:presenceInfo xmlns:p15="http://schemas.microsoft.com/office/powerpoint/2012/main" userId="381c8dcb640de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9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2076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22794B4F-E374-4A6C-897A-84FE09FE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B17C52-DE18-4854-8AB2-3AE8A4C7C082}"/>
              </a:ext>
            </a:extLst>
          </p:cNvPr>
          <p:cNvSpPr/>
          <p:nvPr/>
        </p:nvSpPr>
        <p:spPr>
          <a:xfrm>
            <a:off x="455900" y="1298576"/>
            <a:ext cx="5600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Tensão - V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4E21C-A942-4AB5-812A-A7D269282CEC}"/>
              </a:ext>
            </a:extLst>
          </p:cNvPr>
          <p:cNvSpPr/>
          <p:nvPr/>
        </p:nvSpPr>
        <p:spPr>
          <a:xfrm>
            <a:off x="449024" y="1919774"/>
            <a:ext cx="49204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Tensão elétrica, também conhecida como diferença de potencial, é a diferença de potencial elétrico entre dois pontos ou a diferença em energia potencial elétrica por unidade de carga elétrica entre dois pontos. </a:t>
            </a:r>
            <a:br>
              <a:rPr lang="pt-BR" sz="1600" dirty="0">
                <a:latin typeface="Museo Slab 300" panose="02000000000000000000" pitchFamily="50" charset="0"/>
              </a:rPr>
            </a:br>
            <a:r>
              <a:rPr lang="pt-BR" sz="1600" dirty="0">
                <a:latin typeface="Museo Slab 300" panose="02000000000000000000" pitchFamily="50" charset="0"/>
              </a:rPr>
              <a:t>Sua unidade de medida é o volt – homenagem ao físico italiano Alessandro Volta.</a:t>
            </a:r>
          </a:p>
          <a:p>
            <a:r>
              <a:rPr lang="pt-BR" sz="1600" dirty="0">
                <a:latin typeface="Museo Slab 300" panose="02000000000000000000" pitchFamily="50" charset="0"/>
              </a:rPr>
              <a:t>Em resumo, voltagem é a quantidade de energia que é fornecida no condutor até a carga.</a:t>
            </a:r>
          </a:p>
        </p:txBody>
      </p:sp>
      <p:pic>
        <p:nvPicPr>
          <p:cNvPr id="9" name="Picture 2" descr="Resultado de imagem para volts">
            <a:extLst>
              <a:ext uri="{FF2B5EF4-FFF2-40B4-BE49-F238E27FC236}">
                <a16:creationId xmlns:a16="http://schemas.microsoft.com/office/drawing/2014/main" id="{46AB73FD-E2F8-4780-B8F4-E0E3B361E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23" y="2048383"/>
            <a:ext cx="2876339" cy="191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7DF71F4-00E0-4B52-98A4-86D21D52EDB6}"/>
              </a:ext>
            </a:extLst>
          </p:cNvPr>
          <p:cNvSpPr/>
          <p:nvPr/>
        </p:nvSpPr>
        <p:spPr>
          <a:xfrm>
            <a:off x="455900" y="1298576"/>
            <a:ext cx="7374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- Corrente Elétrica - 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46B144-A30A-4B6E-9061-B4E06502D4BD}"/>
              </a:ext>
            </a:extLst>
          </p:cNvPr>
          <p:cNvSpPr/>
          <p:nvPr/>
        </p:nvSpPr>
        <p:spPr>
          <a:xfrm>
            <a:off x="449025" y="1919775"/>
            <a:ext cx="5111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Corrente elétrica é o fluxo ordenado de partículas portadoras de carga elétrica ou o deslocamento de cargas dentro de um condutor, quando existe uma diferença de potencial elétrico entre as extremidades. Tal deslocamento procura restabelecer o equilíbrio desfeito pela ação de um campo elétrico ou outros meios.</a:t>
            </a:r>
          </a:p>
          <a:p>
            <a:r>
              <a:rPr lang="pt-BR" sz="1600" dirty="0">
                <a:latin typeface="Museo Slab 300" panose="02000000000000000000" pitchFamily="50" charset="0"/>
              </a:rPr>
              <a:t>Corrente elétrica é a força com que os elétrons passam pelo condutor até a carga.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68C066-790C-492E-8854-9746664D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34" y="2042679"/>
            <a:ext cx="2772641" cy="27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A6F1219-7D00-48E6-9458-7061B04C308A}"/>
              </a:ext>
            </a:extLst>
          </p:cNvPr>
          <p:cNvSpPr/>
          <p:nvPr/>
        </p:nvSpPr>
        <p:spPr>
          <a:xfrm>
            <a:off x="455900" y="1298576"/>
            <a:ext cx="600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Potência - W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CFA5A8-7E7D-48D4-9C87-4C93C8852A7D}"/>
              </a:ext>
            </a:extLst>
          </p:cNvPr>
          <p:cNvSpPr/>
          <p:nvPr/>
        </p:nvSpPr>
        <p:spPr>
          <a:xfrm>
            <a:off x="449024" y="1919775"/>
            <a:ext cx="7374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A potência elétrica é uma grandeza física que mede a quantidade de trabalho realizado em determinado período de tempo, ou seja, é a taxa de variação da energia, de forma análoga à potência mecânica.</a:t>
            </a:r>
          </a:p>
          <a:p>
            <a:r>
              <a:rPr lang="pt-BR" sz="1600" dirty="0">
                <a:latin typeface="Museo Slab 300" panose="02000000000000000000" pitchFamily="50" charset="0"/>
              </a:rPr>
              <a:t>Potência é a quantidade de energia consumida por uma carga.</a:t>
            </a:r>
          </a:p>
        </p:txBody>
      </p:sp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9C7B8BE-B626-449D-9E5E-550CA586D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6" y="3313043"/>
            <a:ext cx="5356941" cy="25454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1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CD1D4-66D0-489D-866E-C3C183112CE9}"/>
              </a:ext>
            </a:extLst>
          </p:cNvPr>
          <p:cNvSpPr/>
          <p:nvPr/>
        </p:nvSpPr>
        <p:spPr>
          <a:xfrm>
            <a:off x="455900" y="1298576"/>
            <a:ext cx="662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Frequência - Hz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587D87-85F2-4258-9ECC-3418DEC72E47}"/>
              </a:ext>
            </a:extLst>
          </p:cNvPr>
          <p:cNvSpPr/>
          <p:nvPr/>
        </p:nvSpPr>
        <p:spPr>
          <a:xfrm>
            <a:off x="449025" y="1919775"/>
            <a:ext cx="383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A frequência é uma grandeza física que indica o número de ocorrências de um evento em um determinado intervalo de tempo. Alternativamente, podemos medir o tempo decorrido para uma oscilação. Esse tempo em particular recebe o nome de período. Desse modo, a frequência é o inverso do período.</a:t>
            </a:r>
          </a:p>
        </p:txBody>
      </p:sp>
      <p:pic>
        <p:nvPicPr>
          <p:cNvPr id="6" name="Picture 6" descr="Resultado de imagem para frequencias hz">
            <a:extLst>
              <a:ext uri="{FF2B5EF4-FFF2-40B4-BE49-F238E27FC236}">
                <a16:creationId xmlns:a16="http://schemas.microsoft.com/office/drawing/2014/main" id="{CDE03B96-2126-457E-B9D5-88413334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47" y="1994943"/>
            <a:ext cx="4103265" cy="304126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01AD42-D178-4E50-9D45-C5BC2A1C2C0B}"/>
              </a:ext>
            </a:extLst>
          </p:cNvPr>
          <p:cNvSpPr/>
          <p:nvPr/>
        </p:nvSpPr>
        <p:spPr>
          <a:xfrm>
            <a:off x="455900" y="1298576"/>
            <a:ext cx="5286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Resistência – </a:t>
            </a:r>
            <a:r>
              <a:rPr lang="el-GR" sz="3200" dirty="0">
                <a:solidFill>
                  <a:schemeClr val="accent1"/>
                </a:solidFill>
              </a:rPr>
              <a:t>Ω</a:t>
            </a:r>
            <a:endParaRPr lang="pt-BR" sz="3200" dirty="0">
              <a:solidFill>
                <a:schemeClr val="accent1"/>
              </a:solidFill>
              <a:latin typeface="Museo Slab 700" panose="020000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6A9D5-1E36-4E59-923B-3B081D366D9D}"/>
              </a:ext>
            </a:extLst>
          </p:cNvPr>
          <p:cNvSpPr/>
          <p:nvPr/>
        </p:nvSpPr>
        <p:spPr>
          <a:xfrm>
            <a:off x="449024" y="1919775"/>
            <a:ext cx="7374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Resistência elétrica é a capacidade de um corpo qualquer se opor à passagem de corrente elétrica mesmo quando existe uma diferença de potencial aplicada. Seu cálculo é dado pela Primeira Lei de Ohm, e, segundo o Sistema Internacional de Unidades, é medida em ohms.</a:t>
            </a:r>
          </a:p>
        </p:txBody>
      </p:sp>
      <p:pic>
        <p:nvPicPr>
          <p:cNvPr id="6" name="Picture 2" descr="Resultado de imagem para resistencia ohm">
            <a:extLst>
              <a:ext uri="{FF2B5EF4-FFF2-40B4-BE49-F238E27FC236}">
                <a16:creationId xmlns:a16="http://schemas.microsoft.com/office/drawing/2014/main" id="{0597CE91-8F34-4B20-B0D8-586A08CA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" y="3134943"/>
            <a:ext cx="5451443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B4D710-4753-41F5-A96E-724F26BE5944}"/>
              </a:ext>
            </a:extLst>
          </p:cNvPr>
          <p:cNvSpPr/>
          <p:nvPr/>
        </p:nvSpPr>
        <p:spPr>
          <a:xfrm>
            <a:off x="455900" y="1298576"/>
            <a:ext cx="7032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Eletromagnetismo</a:t>
            </a:r>
            <a:endParaRPr lang="pt-BR" sz="3200" dirty="0">
              <a:solidFill>
                <a:schemeClr val="accent1"/>
              </a:solidFill>
              <a:latin typeface="Museo Slab 700" panose="020000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2E27E9-A544-4AE0-8409-482B144B4AB9}"/>
              </a:ext>
            </a:extLst>
          </p:cNvPr>
          <p:cNvSpPr/>
          <p:nvPr/>
        </p:nvSpPr>
        <p:spPr>
          <a:xfrm>
            <a:off x="449024" y="1919775"/>
            <a:ext cx="3251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Museo Slab 300" panose="02000000000000000000" pitchFamily="50" charset="0"/>
              </a:rPr>
              <a:t>Eletromagnetismo é o ramo da física que estuda a relação entre as forças da eletricidade e do magnetismo como um fenômeno único. Ele é explicado pelo campo magnético.</a:t>
            </a:r>
          </a:p>
        </p:txBody>
      </p:sp>
      <p:pic>
        <p:nvPicPr>
          <p:cNvPr id="9" name="Imagem 8" descr="Uma imagem contendo objeto&#10;&#10;Descrição gerada automaticamente">
            <a:extLst>
              <a:ext uri="{FF2B5EF4-FFF2-40B4-BE49-F238E27FC236}">
                <a16:creationId xmlns:a16="http://schemas.microsoft.com/office/drawing/2014/main" id="{269E8432-FCE0-4DC3-BB20-D69C082E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45" y="2051062"/>
            <a:ext cx="4782195" cy="26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995BE8B-30E6-4918-9A0B-2924055C43AE}"/>
              </a:ext>
            </a:extLst>
          </p:cNvPr>
          <p:cNvSpPr/>
          <p:nvPr/>
        </p:nvSpPr>
        <p:spPr>
          <a:xfrm>
            <a:off x="455900" y="1298576"/>
            <a:ext cx="767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Eletrônica Básica – Componentes Básicos</a:t>
            </a:r>
            <a:endParaRPr lang="pt-BR" sz="3200" dirty="0">
              <a:solidFill>
                <a:schemeClr val="accent1"/>
              </a:solidFill>
              <a:latin typeface="Museo Slab 700" panose="020000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5D083D6-A428-44F2-BE56-827E310B56C3}"/>
              </a:ext>
            </a:extLst>
          </p:cNvPr>
          <p:cNvGrpSpPr/>
          <p:nvPr/>
        </p:nvGrpSpPr>
        <p:grpSpPr>
          <a:xfrm>
            <a:off x="629601" y="2131218"/>
            <a:ext cx="2687756" cy="3786363"/>
            <a:chOff x="1203760" y="2027153"/>
            <a:chExt cx="2952010" cy="41586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2" descr="Resultado de imagem para eletronica componetes basicos">
              <a:extLst>
                <a:ext uri="{FF2B5EF4-FFF2-40B4-BE49-F238E27FC236}">
                  <a16:creationId xmlns:a16="http://schemas.microsoft.com/office/drawing/2014/main" id="{083404D8-D80B-41D8-A0EF-055E14406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760" y="2027153"/>
              <a:ext cx="2952010" cy="204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esultado de imagem para eletronica componentes basicos diodo">
              <a:extLst>
                <a:ext uri="{FF2B5EF4-FFF2-40B4-BE49-F238E27FC236}">
                  <a16:creationId xmlns:a16="http://schemas.microsoft.com/office/drawing/2014/main" id="{8E97DD3B-605A-46E7-800C-B2491FD6A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760" y="4069754"/>
              <a:ext cx="2952010" cy="211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4057ADF-8756-4981-9AC5-AE7CB26B7487}"/>
              </a:ext>
            </a:extLst>
          </p:cNvPr>
          <p:cNvGrpSpPr/>
          <p:nvPr/>
        </p:nvGrpSpPr>
        <p:grpSpPr>
          <a:xfrm>
            <a:off x="3935187" y="2131218"/>
            <a:ext cx="2555826" cy="3534532"/>
            <a:chOff x="4445549" y="2027153"/>
            <a:chExt cx="2957286" cy="408972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4" descr="Resultado de imagem para eletronica componetes basicos">
              <a:extLst>
                <a:ext uri="{FF2B5EF4-FFF2-40B4-BE49-F238E27FC236}">
                  <a16:creationId xmlns:a16="http://schemas.microsoft.com/office/drawing/2014/main" id="{7E2FAB00-1F83-4C5B-B428-DD0EA143D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825" y="2027153"/>
              <a:ext cx="2952010" cy="204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esultado de imagem para esquema eletrico eletronica">
              <a:extLst>
                <a:ext uri="{FF2B5EF4-FFF2-40B4-BE49-F238E27FC236}">
                  <a16:creationId xmlns:a16="http://schemas.microsoft.com/office/drawing/2014/main" id="{A2162E91-7CDD-4BDD-89B8-F7331D081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549" y="4008324"/>
              <a:ext cx="2957286" cy="210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04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166D27A0-ADC2-4B4A-8E76-8C191F61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357</Words>
  <Application>Microsoft Office PowerPoint</Application>
  <PresentationFormat>Apresentação na tela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97</cp:revision>
  <dcterms:created xsi:type="dcterms:W3CDTF">2019-03-29T18:29:36Z</dcterms:created>
  <dcterms:modified xsi:type="dcterms:W3CDTF">2020-06-03T19:07:53Z</dcterms:modified>
</cp:coreProperties>
</file>