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309" r:id="rId3"/>
    <p:sldId id="310" r:id="rId4"/>
    <p:sldId id="311" r:id="rId5"/>
    <p:sldId id="312" r:id="rId6"/>
    <p:sldId id="313" r:id="rId7"/>
    <p:sldId id="314" r:id="rId8"/>
    <p:sldId id="30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10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78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38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01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89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73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00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35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0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77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77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82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navio&#10;&#10;Descrição gerada automaticamente">
            <a:extLst>
              <a:ext uri="{FF2B5EF4-FFF2-40B4-BE49-F238E27FC236}">
                <a16:creationId xmlns:a16="http://schemas.microsoft.com/office/drawing/2014/main" id="{BD3F5FB1-774A-4A06-B04F-F94346CE8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"/>
            <a:ext cx="9144000" cy="684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284E21C-A942-4AB5-812A-A7D269282CEC}"/>
              </a:ext>
            </a:extLst>
          </p:cNvPr>
          <p:cNvSpPr/>
          <p:nvPr/>
        </p:nvSpPr>
        <p:spPr>
          <a:xfrm>
            <a:off x="427758" y="2387608"/>
            <a:ext cx="56540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Museo Slab 300" panose="02000000000000000000" pitchFamily="50" charset="0"/>
              </a:rPr>
              <a:t>O Instituto Nacional da Propriedade Industrial é uma autarquia federal brasileira, criada em 1970, vinculada ao Ministério do Desenvolvimento, Indústria e Comércio Exterior. </a:t>
            </a:r>
            <a:endParaRPr lang="pt-BR" b="1" dirty="0">
              <a:latin typeface="Museo Slab 300" panose="02000000000000000000" pitchFamily="50" charset="0"/>
            </a:endParaRPr>
          </a:p>
        </p:txBody>
      </p:sp>
      <p:pic>
        <p:nvPicPr>
          <p:cNvPr id="9" name="Picture 4" descr="Imprensa — Instituto Nacional da Propriedade Industrial">
            <a:extLst>
              <a:ext uri="{FF2B5EF4-FFF2-40B4-BE49-F238E27FC236}">
                <a16:creationId xmlns:a16="http://schemas.microsoft.com/office/drawing/2014/main" id="{4D7F8222-62CD-4F8B-8749-F2A9A1BEA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18" y="1390724"/>
            <a:ext cx="3326763" cy="70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8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6EC4CF4-B078-4182-B561-2C273F1A9205}"/>
              </a:ext>
            </a:extLst>
          </p:cNvPr>
          <p:cNvSpPr/>
          <p:nvPr/>
        </p:nvSpPr>
        <p:spPr>
          <a:xfrm>
            <a:off x="449023" y="3110633"/>
            <a:ext cx="74403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Museo Slab 300" panose="02000000000000000000" pitchFamily="50" charset="0"/>
              </a:rPr>
              <a:t>A certificação e homologação garantem ao consumidor a aquisição e o uso de produtos de telecomunicações que respeitam padrões de qualidade e de segurança e funcionalidades técnicas regulamentadas. O Regulamento sobre Certificação e Homologação, aprovado pela Resolução nº 242/2000, estabelece que a emissão do documento de homologação é pré-requisito obrigatório para fins de comercialização e utilização, no Brasil, de produtos para telecomunicações.</a:t>
            </a:r>
            <a:endParaRPr lang="pt-BR" sz="2000" b="1" dirty="0">
              <a:latin typeface="Museo Slab 300" panose="02000000000000000000" pitchFamily="50" charset="0"/>
            </a:endParaRPr>
          </a:p>
        </p:txBody>
      </p:sp>
      <p:pic>
        <p:nvPicPr>
          <p:cNvPr id="13" name="Picture 2" descr="Anatel Logo - PNG e Vetor - Download de Logo">
            <a:extLst>
              <a:ext uri="{FF2B5EF4-FFF2-40B4-BE49-F238E27FC236}">
                <a16:creationId xmlns:a16="http://schemas.microsoft.com/office/drawing/2014/main" id="{3A5D1075-0C54-4F75-BB73-95ADC3575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09" y="1245712"/>
            <a:ext cx="1656461" cy="167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84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576104A-58DC-448C-B491-373E07ED3B8E}"/>
              </a:ext>
            </a:extLst>
          </p:cNvPr>
          <p:cNvSpPr/>
          <p:nvPr/>
        </p:nvSpPr>
        <p:spPr>
          <a:xfrm>
            <a:off x="449023" y="3365818"/>
            <a:ext cx="66216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Museo Slab 300" panose="02000000000000000000" pitchFamily="50" charset="0"/>
              </a:rPr>
              <a:t>A </a:t>
            </a:r>
            <a:r>
              <a:rPr lang="pt-BR" dirty="0" err="1">
                <a:latin typeface="Museo Slab 300" panose="02000000000000000000" pitchFamily="50" charset="0"/>
              </a:rPr>
              <a:t>Evrynet</a:t>
            </a:r>
            <a:r>
              <a:rPr lang="pt-BR" dirty="0">
                <a:latin typeface="Museo Slab 300" panose="02000000000000000000" pitchFamily="50" charset="0"/>
              </a:rPr>
              <a:t> também exige uma certificação de funcionamento dos devices em sua rede. Ao realizar os testes nos device, a </a:t>
            </a:r>
            <a:r>
              <a:rPr lang="pt-BR" dirty="0" err="1">
                <a:latin typeface="Museo Slab 300" panose="02000000000000000000" pitchFamily="50" charset="0"/>
              </a:rPr>
              <a:t>Everynet</a:t>
            </a:r>
            <a:r>
              <a:rPr lang="pt-BR" dirty="0">
                <a:latin typeface="Museo Slab 300" panose="02000000000000000000" pitchFamily="50" charset="0"/>
              </a:rPr>
              <a:t> verifica o firmware, o modo de transmissão, recepção de dados, segurança e outros itens importantes para o perfeito funcionamento do device em rede </a:t>
            </a:r>
            <a:r>
              <a:rPr lang="pt-BR" dirty="0" err="1">
                <a:latin typeface="Museo Slab 300" panose="02000000000000000000" pitchFamily="50" charset="0"/>
              </a:rPr>
              <a:t>LoRa</a:t>
            </a:r>
            <a:r>
              <a:rPr lang="pt-BR" dirty="0">
                <a:latin typeface="Museo Slab 300" panose="02000000000000000000" pitchFamily="50" charset="0"/>
              </a:rPr>
              <a:t>.</a:t>
            </a:r>
          </a:p>
        </p:txBody>
      </p:sp>
      <p:pic>
        <p:nvPicPr>
          <p:cNvPr id="5" name="Picture 4" descr="TagoIO - Everynet LoRaWan Network">
            <a:extLst>
              <a:ext uri="{FF2B5EF4-FFF2-40B4-BE49-F238E27FC236}">
                <a16:creationId xmlns:a16="http://schemas.microsoft.com/office/drawing/2014/main" id="{89569549-C2A4-4122-B371-088322AF1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8" y="1329750"/>
            <a:ext cx="1671969" cy="186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13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0DCD450-22B6-4089-87CB-8406FF5492F9}"/>
              </a:ext>
            </a:extLst>
          </p:cNvPr>
          <p:cNvSpPr/>
          <p:nvPr/>
        </p:nvSpPr>
        <p:spPr>
          <a:xfrm>
            <a:off x="449023" y="3280754"/>
            <a:ext cx="63345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Museo Slab 300" panose="02000000000000000000" pitchFamily="50" charset="0"/>
              </a:rPr>
              <a:t>O Instituto Nacional de Metrologia, Qualidade e Tecnologia é uma autarquia federal brasileira, no formato de uma agência executiva, vinculada ao Ministério da Economia.</a:t>
            </a:r>
            <a:endParaRPr lang="pt-BR" b="1" dirty="0">
              <a:latin typeface="Museo Slab 300" panose="02000000000000000000" pitchFamily="50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B9BB7CF-A6F9-4334-88A3-767B26F00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23" y="1133768"/>
            <a:ext cx="2155954" cy="204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0DB5A0-2F41-4586-8C52-CFA7604025EA}"/>
              </a:ext>
            </a:extLst>
          </p:cNvPr>
          <p:cNvSpPr/>
          <p:nvPr/>
        </p:nvSpPr>
        <p:spPr>
          <a:xfrm>
            <a:off x="449023" y="2802285"/>
            <a:ext cx="78821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Museo Slab 300" panose="02000000000000000000" pitchFamily="50" charset="0"/>
              </a:rPr>
              <a:t>A Organização Nacional de Acreditação (ONA) é responsável pelo desenvolvimento e gestão dos padrões brasileiros de qualidade e segurança em saúde.</a:t>
            </a:r>
          </a:p>
          <a:p>
            <a:r>
              <a:rPr lang="pt-BR" dirty="0">
                <a:latin typeface="Museo Slab 300" panose="02000000000000000000" pitchFamily="50" charset="0"/>
              </a:rPr>
              <a:t>Desde 1999, a ONA trabalha para que as instituições de saúde no Brasil adotem práticas de gestão e assistenciais que levem à melhoria do cuidado para o paciente.</a:t>
            </a:r>
          </a:p>
          <a:p>
            <a:r>
              <a:rPr lang="pt-BR" dirty="0">
                <a:latin typeface="Museo Slab 300" panose="02000000000000000000" pitchFamily="50" charset="0"/>
              </a:rPr>
              <a:t>Hoje, mais de 80% das instituições acreditadas no país adotam os padrões ONA.</a:t>
            </a:r>
          </a:p>
        </p:txBody>
      </p:sp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51987C8B-B197-4FBF-B36A-AA62EB804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23" y="1163674"/>
            <a:ext cx="3444814" cy="151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7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A6A3C6C-B53A-4138-9898-A4718CB7F648}"/>
              </a:ext>
            </a:extLst>
          </p:cNvPr>
          <p:cNvSpPr/>
          <p:nvPr/>
        </p:nvSpPr>
        <p:spPr>
          <a:xfrm>
            <a:off x="449023" y="2557740"/>
            <a:ext cx="71638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Museo Slab 300" panose="02000000000000000000" pitchFamily="50" charset="0"/>
              </a:rPr>
              <a:t>Agência Nacional de Vigilância Sanitária é uma agência reguladora, sob a forma de autarquia de regime especial, vinculada ao Ministério da Saúde.</a:t>
            </a:r>
            <a:endParaRPr lang="pt-BR" b="1" dirty="0">
              <a:latin typeface="Museo Slab 300" panose="02000000000000000000" pitchFamily="50" charset="0"/>
            </a:endParaRPr>
          </a:p>
        </p:txBody>
      </p:sp>
      <p:pic>
        <p:nvPicPr>
          <p:cNvPr id="3" name="Picture 2" descr="Guia nº 28, versão 1 - Guia de Estudos de Estabilidade">
            <a:extLst>
              <a:ext uri="{FF2B5EF4-FFF2-40B4-BE49-F238E27FC236}">
                <a16:creationId xmlns:a16="http://schemas.microsoft.com/office/drawing/2014/main" id="{68764F68-A995-4BDC-A85C-924F838FE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54" y="1377212"/>
            <a:ext cx="4029071" cy="92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1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jogo de vídeo game&#10;&#10;Descrição gerada automaticamente">
            <a:extLst>
              <a:ext uri="{FF2B5EF4-FFF2-40B4-BE49-F238E27FC236}">
                <a16:creationId xmlns:a16="http://schemas.microsoft.com/office/drawing/2014/main" id="{80701299-C7FB-4132-A1AB-F72ACB7C3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"/>
            <a:ext cx="9144000" cy="684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430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1168</TotalTime>
  <Words>269</Words>
  <Application>Microsoft Office PowerPoint</Application>
  <PresentationFormat>Apresentação na tela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Xandon</dc:creator>
  <cp:lastModifiedBy>Carolina Martinelli Massaro</cp:lastModifiedBy>
  <cp:revision>102</cp:revision>
  <dcterms:created xsi:type="dcterms:W3CDTF">2019-03-29T18:29:36Z</dcterms:created>
  <dcterms:modified xsi:type="dcterms:W3CDTF">2020-06-03T19:10:41Z</dcterms:modified>
</cp:coreProperties>
</file>