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311" r:id="rId5"/>
    <p:sldId id="312" r:id="rId6"/>
    <p:sldId id="313" r:id="rId7"/>
    <p:sldId id="314" r:id="rId8"/>
    <p:sldId id="316" r:id="rId9"/>
    <p:sldId id="315" r:id="rId10"/>
    <p:sldId id="30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 Martinelli Massaro" initials="CMM" lastIdx="1" clrIdx="0">
    <p:extLst>
      <p:ext uri="{19B8F6BF-5375-455C-9EA6-DF929625EA0E}">
        <p15:presenceInfo xmlns:p15="http://schemas.microsoft.com/office/powerpoint/2012/main" userId="381c8dcb640dee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01:46:54.963" idx="1">
    <p:pos x="2035" y="517"/>
    <p:text>Eu removi os hiperlinks em palavras como dinheiro, finanças, inglês... que remetiam para páginas da wikipedia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1680B89C-F910-497B-8478-99F2A8AB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15856776-6E59-4133-B377-81F2C2C7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83D2D1-BE9E-4B22-825C-892C05D0B624}"/>
              </a:ext>
            </a:extLst>
          </p:cNvPr>
          <p:cNvSpPr/>
          <p:nvPr/>
        </p:nvSpPr>
        <p:spPr>
          <a:xfrm>
            <a:off x="449024" y="3163785"/>
            <a:ext cx="72170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CAPEX é a sigla da expressão inglesa capital </a:t>
            </a:r>
            <a:r>
              <a:rPr lang="pt-BR" dirty="0" err="1">
                <a:latin typeface="Museo Slab 300" panose="02000000000000000000" pitchFamily="50" charset="0"/>
              </a:rPr>
              <a:t>expenditure</a:t>
            </a:r>
            <a:r>
              <a:rPr lang="pt-BR" dirty="0">
                <a:latin typeface="Museo Slab 300" panose="02000000000000000000" pitchFamily="50" charset="0"/>
              </a:rPr>
              <a:t> e que designa o montante de dinheiro despendido na aquisição de bens de capital de uma determinada empresa.</a:t>
            </a:r>
          </a:p>
          <a:p>
            <a:endParaRPr lang="pt-BR" dirty="0">
              <a:latin typeface="Museo Slab 300" panose="02000000000000000000" pitchFamily="50" charset="0"/>
            </a:endParaRPr>
          </a:p>
          <a:p>
            <a:r>
              <a:rPr lang="pt-BR" dirty="0">
                <a:latin typeface="Museo Slab 300" panose="02000000000000000000" pitchFamily="50" charset="0"/>
              </a:rPr>
              <a:t>OPEX é uma sigla derivada da expressão </a:t>
            </a:r>
            <a:r>
              <a:rPr lang="pt-BR" dirty="0" err="1">
                <a:latin typeface="Museo Slab 300" panose="02000000000000000000" pitchFamily="50" charset="0"/>
              </a:rPr>
              <a:t>operational</a:t>
            </a:r>
            <a:r>
              <a:rPr lang="pt-BR" dirty="0">
                <a:latin typeface="Museo Slab 300" panose="02000000000000000000" pitchFamily="50" charset="0"/>
              </a:rPr>
              <a:t> </a:t>
            </a:r>
            <a:r>
              <a:rPr lang="pt-BR" dirty="0" err="1">
                <a:latin typeface="Museo Slab 300" panose="02000000000000000000" pitchFamily="50" charset="0"/>
              </a:rPr>
              <a:t>expenditure</a:t>
            </a:r>
            <a:r>
              <a:rPr lang="pt-BR" dirty="0">
                <a:latin typeface="Museo Slab 300" panose="02000000000000000000" pitchFamily="50" charset="0"/>
              </a:rPr>
              <a:t>, que significa o capital utilizado para manter ou melhorar os bens físicos de uma empresa, tais como equipamentos, propriedades e imóveis. As despesas operacionais são os preços contínuos para dirigir um produto, o negócio, ou o sistema.</a:t>
            </a:r>
          </a:p>
        </p:txBody>
      </p:sp>
      <p:pic>
        <p:nvPicPr>
          <p:cNvPr id="5" name="Picture 2" descr="CAPEX e OPEX: como otimizar os investimentos da área de TI? | PROOF">
            <a:extLst>
              <a:ext uri="{FF2B5EF4-FFF2-40B4-BE49-F238E27FC236}">
                <a16:creationId xmlns:a16="http://schemas.microsoft.com/office/drawing/2014/main" id="{1650EED9-3BE4-4B2C-A852-95AD91B8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6" y="1472127"/>
            <a:ext cx="2959971" cy="13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6EC4CF4-B078-4182-B561-2C273F1A9205}"/>
              </a:ext>
            </a:extLst>
          </p:cNvPr>
          <p:cNvSpPr/>
          <p:nvPr/>
        </p:nvSpPr>
        <p:spPr>
          <a:xfrm>
            <a:off x="449024" y="1568900"/>
            <a:ext cx="3495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Software como serviço, do inglês Software as a Service, é uma forma de distribuição e comercialização de software. No modelo SaaS, o fornecedor do software se responsabiliza por toda a estrutura necessária para a disponibilização do sistema e o cliente utiliza o software via internet, pagando um valor pelo serviço.</a:t>
            </a:r>
          </a:p>
        </p:txBody>
      </p:sp>
      <p:pic>
        <p:nvPicPr>
          <p:cNvPr id="4" name="Picture 2" descr="O que é SaaS (Software as a Service) | Solvimm">
            <a:extLst>
              <a:ext uri="{FF2B5EF4-FFF2-40B4-BE49-F238E27FC236}">
                <a16:creationId xmlns:a16="http://schemas.microsoft.com/office/drawing/2014/main" id="{E730A99A-80E5-40EC-86F4-14D82C15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95" y="1568900"/>
            <a:ext cx="5199320" cy="32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77916E2-4848-4C58-803B-732AE76C6EA3}"/>
              </a:ext>
            </a:extLst>
          </p:cNvPr>
          <p:cNvSpPr/>
          <p:nvPr/>
        </p:nvSpPr>
        <p:spPr>
          <a:xfrm>
            <a:off x="449023" y="1568900"/>
            <a:ext cx="776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PaaS — Platform as a Service — em computação, consiste no serviço propriamente dito de hospedagem e implementação de hardware e software, que é usado para prover aplicações por meio da Internet.</a:t>
            </a:r>
            <a:endParaRPr lang="pt-BR" sz="2000" dirty="0">
              <a:latin typeface="Museo Slab 300" panose="02000000000000000000" pitchFamily="50" charset="0"/>
            </a:endParaRPr>
          </a:p>
        </p:txBody>
      </p:sp>
      <p:pic>
        <p:nvPicPr>
          <p:cNvPr id="7" name="Picture 2" descr="Qual a diferença entre SaaS, PaaS e IaaS? Serviços de computação ...">
            <a:extLst>
              <a:ext uri="{FF2B5EF4-FFF2-40B4-BE49-F238E27FC236}">
                <a16:creationId xmlns:a16="http://schemas.microsoft.com/office/drawing/2014/main" id="{AED95ED1-8C24-485B-8787-A040066B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80" y="2700670"/>
            <a:ext cx="5649587" cy="37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881C73-7D17-4E80-952E-D3982E71FE9B}"/>
              </a:ext>
            </a:extLst>
          </p:cNvPr>
          <p:cNvSpPr/>
          <p:nvPr/>
        </p:nvSpPr>
        <p:spPr>
          <a:xfrm>
            <a:off x="449023" y="1568900"/>
            <a:ext cx="7536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No comércio, a CX (do inglês </a:t>
            </a:r>
            <a:r>
              <a:rPr lang="en-US" dirty="0">
                <a:latin typeface="Museo Slab 300" panose="02000000000000000000" pitchFamily="50" charset="0"/>
              </a:rPr>
              <a:t>Customer Experience</a:t>
            </a:r>
            <a:r>
              <a:rPr lang="pt-BR" dirty="0">
                <a:latin typeface="Museo Slab 300" panose="02000000000000000000" pitchFamily="50" charset="0"/>
              </a:rPr>
              <a:t>), ou Experiência do Cliente, é o produto de uma interação entre uma organização e um cliente durante a duração do relacionamento.</a:t>
            </a:r>
            <a:endParaRPr lang="pt-BR" sz="2000" b="1" dirty="0">
              <a:latin typeface="Museo Slab 300" panose="02000000000000000000" pitchFamily="50" charset="0"/>
            </a:endParaRPr>
          </a:p>
        </p:txBody>
      </p:sp>
      <p:pic>
        <p:nvPicPr>
          <p:cNvPr id="4" name="Imagem 3" descr="Uma imagem contendo roda&#10;&#10;Descrição gerada automaticamente">
            <a:extLst>
              <a:ext uri="{FF2B5EF4-FFF2-40B4-BE49-F238E27FC236}">
                <a16:creationId xmlns:a16="http://schemas.microsoft.com/office/drawing/2014/main" id="{AA6531D5-FDA6-4697-886C-F7E58B1CF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0" y="2808589"/>
            <a:ext cx="6013604" cy="14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2FFEC10-6F0D-4070-9C3F-C2D94CAD393D}"/>
              </a:ext>
            </a:extLst>
          </p:cNvPr>
          <p:cNvSpPr/>
          <p:nvPr/>
        </p:nvSpPr>
        <p:spPr>
          <a:xfrm>
            <a:off x="449023" y="2638938"/>
            <a:ext cx="45298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UX (do inglês </a:t>
            </a:r>
            <a:r>
              <a:rPr lang="pt-BR" dirty="0" err="1">
                <a:latin typeface="Museo Slab 300" panose="02000000000000000000" pitchFamily="50" charset="0"/>
              </a:rPr>
              <a:t>User</a:t>
            </a:r>
            <a:r>
              <a:rPr lang="pt-BR" dirty="0">
                <a:latin typeface="Museo Slab 300" panose="02000000000000000000" pitchFamily="50" charset="0"/>
              </a:rPr>
              <a:t> Experience), ou Experiência do Usuário, é o conjunto de elementos e fatores relativos à interação do usuário com um determinado produto, sistema ou serviço cujo resultado gera uma percepção positiva ou negativa. O termo foi utilizado pela primeira vez por Donald Norman na década de 1990.</a:t>
            </a:r>
            <a:endParaRPr lang="pt-BR" sz="2000" dirty="0">
              <a:latin typeface="Museo Slab 300" panose="02000000000000000000" pitchFamily="50" charset="0"/>
            </a:endParaRPr>
          </a:p>
        </p:txBody>
      </p:sp>
      <p:pic>
        <p:nvPicPr>
          <p:cNvPr id="4" name="Imagem 3" descr="Uma imagem contendo computador&#10;&#10;Descrição gerada automaticamente">
            <a:extLst>
              <a:ext uri="{FF2B5EF4-FFF2-40B4-BE49-F238E27FC236}">
                <a16:creationId xmlns:a16="http://schemas.microsoft.com/office/drawing/2014/main" id="{CC1DD8C0-8A09-4C8B-9145-5BFCB888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25" y="2484307"/>
            <a:ext cx="3716110" cy="2961313"/>
          </a:xfrm>
          <a:prstGeom prst="rect">
            <a:avLst/>
          </a:prstGeom>
        </p:spPr>
      </p:pic>
      <p:pic>
        <p:nvPicPr>
          <p:cNvPr id="6" name="Imagem 5" descr="Tela de jogo de vídeo game&#10;&#10;Descrição gerada automaticamente">
            <a:extLst>
              <a:ext uri="{FF2B5EF4-FFF2-40B4-BE49-F238E27FC236}">
                <a16:creationId xmlns:a16="http://schemas.microsoft.com/office/drawing/2014/main" id="{7D19E068-E94A-4C5B-A721-EC755E32E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4" y="1284740"/>
            <a:ext cx="2283544" cy="11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1E14D47C-3839-422E-8FB1-A08424D00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51" y="2202693"/>
            <a:ext cx="7488498" cy="24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F74BB-E930-4F63-A152-47A02A7646EE}"/>
              </a:ext>
            </a:extLst>
          </p:cNvPr>
          <p:cNvSpPr/>
          <p:nvPr/>
        </p:nvSpPr>
        <p:spPr>
          <a:xfrm>
            <a:off x="470289" y="1305341"/>
            <a:ext cx="41017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dirty="0">
                <a:latin typeface="Museo Slab 300" panose="02000000000000000000" pitchFamily="50" charset="0"/>
              </a:rPr>
              <a:t>Em finanças, retorno sobre o investimento (em inglês, </a:t>
            </a:r>
            <a:r>
              <a:rPr lang="pt-BR" sz="1700" dirty="0" err="1">
                <a:latin typeface="Museo Slab 300" panose="02000000000000000000" pitchFamily="50" charset="0"/>
              </a:rPr>
              <a:t>return</a:t>
            </a:r>
            <a:r>
              <a:rPr lang="pt-BR" sz="1700" dirty="0">
                <a:latin typeface="Museo Slab 300" panose="02000000000000000000" pitchFamily="50" charset="0"/>
              </a:rPr>
              <a:t> </a:t>
            </a:r>
            <a:r>
              <a:rPr lang="pt-BR" sz="1700" dirty="0" err="1">
                <a:latin typeface="Museo Slab 300" panose="02000000000000000000" pitchFamily="50" charset="0"/>
              </a:rPr>
              <a:t>on</a:t>
            </a:r>
            <a:r>
              <a:rPr lang="pt-BR" sz="1700" dirty="0">
                <a:latin typeface="Museo Slab 300" panose="02000000000000000000" pitchFamily="50" charset="0"/>
              </a:rPr>
              <a:t> </a:t>
            </a:r>
            <a:r>
              <a:rPr lang="pt-BR" sz="1700" dirty="0" err="1">
                <a:latin typeface="Museo Slab 300" panose="02000000000000000000" pitchFamily="50" charset="0"/>
              </a:rPr>
              <a:t>investment</a:t>
            </a:r>
            <a:r>
              <a:rPr lang="pt-BR" sz="1700" dirty="0">
                <a:latin typeface="Museo Slab 300" panose="02000000000000000000" pitchFamily="50" charset="0"/>
              </a:rPr>
              <a:t> ou ROI), também chamado taxa de retorno (em inglês, rate </a:t>
            </a:r>
            <a:r>
              <a:rPr lang="pt-BR" sz="1700" dirty="0" err="1">
                <a:latin typeface="Museo Slab 300" panose="02000000000000000000" pitchFamily="50" charset="0"/>
              </a:rPr>
              <a:t>of</a:t>
            </a:r>
            <a:r>
              <a:rPr lang="pt-BR" sz="1700" dirty="0">
                <a:latin typeface="Museo Slab 300" panose="02000000000000000000" pitchFamily="50" charset="0"/>
              </a:rPr>
              <a:t> </a:t>
            </a:r>
            <a:r>
              <a:rPr lang="pt-BR" sz="1700" dirty="0" err="1">
                <a:latin typeface="Museo Slab 300" panose="02000000000000000000" pitchFamily="50" charset="0"/>
              </a:rPr>
              <a:t>return</a:t>
            </a:r>
            <a:r>
              <a:rPr lang="pt-BR" sz="1700" dirty="0">
                <a:latin typeface="Museo Slab 300" panose="02000000000000000000" pitchFamily="50" charset="0"/>
              </a:rPr>
              <a:t> ou ROR), taxa de lucro ou simplesmente retorno, é a relação entre a quantidade de dinheiro ganho (ou perdido) como resultado de um investimento e a quantidade de dinheiro investido.</a:t>
            </a:r>
          </a:p>
          <a:p>
            <a:r>
              <a:rPr lang="pt-BR" sz="1700" dirty="0">
                <a:latin typeface="Museo Slab 300" panose="02000000000000000000" pitchFamily="50" charset="0"/>
              </a:rPr>
              <a:t>Existem três formulações possíveis de taxa de retorno, são elas: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Museo Slab 300" panose="02000000000000000000" pitchFamily="50" charset="0"/>
              </a:rPr>
              <a:t>retorno efetivo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Museo Slab 300" panose="02000000000000000000" pitchFamily="50" charset="0"/>
              </a:rPr>
              <a:t>retorno exigido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Museo Slab 300" panose="02000000000000000000" pitchFamily="50" charset="0"/>
              </a:rPr>
              <a:t>retorno previsto</a:t>
            </a:r>
          </a:p>
        </p:txBody>
      </p:sp>
      <p:pic>
        <p:nvPicPr>
          <p:cNvPr id="4" name="Imagem 3" descr="Uma imagem contendo placa&#10;&#10;Descrição gerada automaticamente">
            <a:extLst>
              <a:ext uri="{FF2B5EF4-FFF2-40B4-BE49-F238E27FC236}">
                <a16:creationId xmlns:a16="http://schemas.microsoft.com/office/drawing/2014/main" id="{AFC9FF19-2740-45CA-A70B-0031641C0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39" y="1379768"/>
            <a:ext cx="4096790" cy="3266659"/>
          </a:xfrm>
          <a:prstGeom prst="rect">
            <a:avLst/>
          </a:prstGeom>
        </p:spPr>
      </p:pic>
      <p:pic>
        <p:nvPicPr>
          <p:cNvPr id="5" name="Picture 2" descr="O que é ROI? Como calcular o Retorno Sobre Investimento">
            <a:extLst>
              <a:ext uri="{FF2B5EF4-FFF2-40B4-BE49-F238E27FC236}">
                <a16:creationId xmlns:a16="http://schemas.microsoft.com/office/drawing/2014/main" id="{385CCB4B-41CC-4BFA-9385-0C0FEFCA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04" y="5253689"/>
            <a:ext cx="4948192" cy="12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D82951-2917-49CC-9D65-21A431130FD9}"/>
              </a:ext>
            </a:extLst>
          </p:cNvPr>
          <p:cNvSpPr/>
          <p:nvPr/>
        </p:nvSpPr>
        <p:spPr>
          <a:xfrm>
            <a:off x="470288" y="1305341"/>
            <a:ext cx="7642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Um business case, em português caso de negócio, capta o raciocínio para a iniciação de um projeto ou tarefa. Muitas vezes é apresentado em um documento escrito bem estruturado, mas também pode vir, por vezes, sob a forma de um argumento verbal curto ou apresentação.</a:t>
            </a:r>
          </a:p>
        </p:txBody>
      </p:sp>
      <p:pic>
        <p:nvPicPr>
          <p:cNvPr id="4" name="Imagem 3" descr="Uma imagem contendo escuro, relógio, preto, rua&#10;&#10;Descrição gerada automaticamente">
            <a:extLst>
              <a:ext uri="{FF2B5EF4-FFF2-40B4-BE49-F238E27FC236}">
                <a16:creationId xmlns:a16="http://schemas.microsoft.com/office/drawing/2014/main" id="{FFF43DBB-4AB0-4235-AD9B-B6E5BC3B0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8" y="3092905"/>
            <a:ext cx="7531623" cy="11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396</Words>
  <Application>Microsoft Office PowerPoint</Application>
  <PresentationFormat>Apresentação na tela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110</cp:revision>
  <dcterms:created xsi:type="dcterms:W3CDTF">2019-03-29T18:29:36Z</dcterms:created>
  <dcterms:modified xsi:type="dcterms:W3CDTF">2020-06-03T19:11:21Z</dcterms:modified>
</cp:coreProperties>
</file>